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80" r:id="rId2"/>
    <p:sldId id="283" r:id="rId3"/>
    <p:sldId id="285" r:id="rId4"/>
    <p:sldId id="288" r:id="rId5"/>
    <p:sldId id="289" r:id="rId6"/>
    <p:sldId id="292" r:id="rId7"/>
    <p:sldId id="291" r:id="rId8"/>
    <p:sldId id="290" r:id="rId9"/>
    <p:sldId id="287" r:id="rId10"/>
    <p:sldId id="296" r:id="rId11"/>
    <p:sldId id="295" r:id="rId12"/>
    <p:sldId id="294" r:id="rId13"/>
    <p:sldId id="299" r:id="rId14"/>
    <p:sldId id="298" r:id="rId15"/>
    <p:sldId id="297" r:id="rId16"/>
    <p:sldId id="302" r:id="rId17"/>
    <p:sldId id="301" r:id="rId18"/>
    <p:sldId id="300" r:id="rId19"/>
    <p:sldId id="308" r:id="rId20"/>
    <p:sldId id="293" r:id="rId21"/>
    <p:sldId id="307" r:id="rId22"/>
    <p:sldId id="306" r:id="rId23"/>
    <p:sldId id="305" r:id="rId24"/>
    <p:sldId id="304" r:id="rId25"/>
    <p:sldId id="303" r:id="rId26"/>
    <p:sldId id="312" r:id="rId27"/>
    <p:sldId id="311" r:id="rId28"/>
    <p:sldId id="256" r:id="rId29"/>
    <p:sldId id="257" r:id="rId30"/>
    <p:sldId id="258" r:id="rId31"/>
    <p:sldId id="259" r:id="rId32"/>
    <p:sldId id="260" r:id="rId33"/>
    <p:sldId id="261" r:id="rId34"/>
    <p:sldId id="262" r:id="rId35"/>
    <p:sldId id="263" r:id="rId36"/>
    <p:sldId id="264" r:id="rId37"/>
    <p:sldId id="265" r:id="rId38"/>
    <p:sldId id="267" r:id="rId39"/>
    <p:sldId id="266" r:id="rId40"/>
    <p:sldId id="268" r:id="rId41"/>
    <p:sldId id="270" r:id="rId42"/>
    <p:sldId id="269" r:id="rId43"/>
    <p:sldId id="272" r:id="rId44"/>
    <p:sldId id="273" r:id="rId45"/>
    <p:sldId id="274" r:id="rId46"/>
    <p:sldId id="275" r:id="rId47"/>
    <p:sldId id="271" r:id="rId48"/>
    <p:sldId id="277" r:id="rId49"/>
    <p:sldId id="279" r:id="rId50"/>
    <p:sldId id="333" r:id="rId51"/>
    <p:sldId id="332" r:id="rId52"/>
    <p:sldId id="334" r:id="rId53"/>
    <p:sldId id="322" r:id="rId54"/>
    <p:sldId id="323" r:id="rId55"/>
    <p:sldId id="324" r:id="rId56"/>
    <p:sldId id="325" r:id="rId57"/>
    <p:sldId id="326" r:id="rId58"/>
    <p:sldId id="327" r:id="rId59"/>
    <p:sldId id="328" r:id="rId60"/>
    <p:sldId id="329" r:id="rId61"/>
    <p:sldId id="331" r:id="rId62"/>
    <p:sldId id="284" r:id="rId63"/>
    <p:sldId id="282" r:id="rId64"/>
    <p:sldId id="286" r:id="rId65"/>
    <p:sldId id="310" r:id="rId66"/>
    <p:sldId id="309" r:id="rId67"/>
    <p:sldId id="313" r:id="rId68"/>
    <p:sldId id="317" r:id="rId69"/>
    <p:sldId id="316" r:id="rId70"/>
    <p:sldId id="315" r:id="rId71"/>
    <p:sldId id="314" r:id="rId72"/>
    <p:sldId id="318" r:id="rId73"/>
    <p:sldId id="319" r:id="rId74"/>
    <p:sldId id="320" r:id="rId75"/>
    <p:sldId id="32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085B7C-60BA-4A4C-AAC8-7A4A6C767C96}">
          <p14:sldIdLst>
            <p14:sldId id="280"/>
            <p14:sldId id="283"/>
            <p14:sldId id="285"/>
            <p14:sldId id="288"/>
            <p14:sldId id="289"/>
            <p14:sldId id="292"/>
            <p14:sldId id="291"/>
            <p14:sldId id="290"/>
            <p14:sldId id="287"/>
            <p14:sldId id="296"/>
            <p14:sldId id="295"/>
            <p14:sldId id="294"/>
            <p14:sldId id="299"/>
            <p14:sldId id="298"/>
            <p14:sldId id="297"/>
            <p14:sldId id="302"/>
            <p14:sldId id="301"/>
            <p14:sldId id="300"/>
            <p14:sldId id="308"/>
            <p14:sldId id="293"/>
            <p14:sldId id="307"/>
            <p14:sldId id="306"/>
            <p14:sldId id="305"/>
            <p14:sldId id="304"/>
            <p14:sldId id="303"/>
            <p14:sldId id="312"/>
            <p14:sldId id="311"/>
            <p14:sldId id="256"/>
            <p14:sldId id="257"/>
            <p14:sldId id="258"/>
            <p14:sldId id="259"/>
            <p14:sldId id="260"/>
            <p14:sldId id="261"/>
            <p14:sldId id="262"/>
            <p14:sldId id="263"/>
            <p14:sldId id="264"/>
            <p14:sldId id="265"/>
            <p14:sldId id="267"/>
            <p14:sldId id="266"/>
            <p14:sldId id="268"/>
            <p14:sldId id="270"/>
            <p14:sldId id="269"/>
            <p14:sldId id="272"/>
            <p14:sldId id="273"/>
            <p14:sldId id="274"/>
            <p14:sldId id="275"/>
            <p14:sldId id="271"/>
            <p14:sldId id="277"/>
            <p14:sldId id="279"/>
            <p14:sldId id="333"/>
            <p14:sldId id="332"/>
            <p14:sldId id="334"/>
            <p14:sldId id="322"/>
            <p14:sldId id="323"/>
            <p14:sldId id="324"/>
            <p14:sldId id="325"/>
            <p14:sldId id="326"/>
            <p14:sldId id="327"/>
            <p14:sldId id="328"/>
            <p14:sldId id="329"/>
            <p14:sldId id="331"/>
            <p14:sldId id="284"/>
            <p14:sldId id="282"/>
            <p14:sldId id="286"/>
            <p14:sldId id="310"/>
            <p14:sldId id="309"/>
            <p14:sldId id="313"/>
            <p14:sldId id="317"/>
            <p14:sldId id="316"/>
            <p14:sldId id="315"/>
            <p14:sldId id="314"/>
            <p14:sldId id="318"/>
            <p14:sldId id="319"/>
            <p14:sldId id="320"/>
            <p14:sldId id="32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2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54123B-3B44-4E5D-817C-D5355BAB5B98}" type="datetimeFigureOut">
              <a:rPr lang="en-US" smtClean="0"/>
              <a:pPr/>
              <a:t>4/7/2021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EECEEB-E237-4DBC-8764-E20D1ED7536E}" type="slidenum">
              <a:rPr lang="en-US" smtClean="0"/>
              <a:pPr/>
              <a:t>‹#›</a:t>
            </a:fld>
            <a:endParaRPr lang="en-US"/>
          </a:p>
        </p:txBody>
      </p:sp>
    </p:spTree>
    <p:extLst>
      <p:ext uri="{BB962C8B-B14F-4D97-AF65-F5344CB8AC3E}">
        <p14:creationId xmlns:p14="http://schemas.microsoft.com/office/powerpoint/2010/main" val="393569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EECEEB-E237-4DBC-8764-E20D1ED7536E}" type="slidenum">
              <a:rPr lang="en-US" smtClean="0"/>
              <a:pPr/>
              <a:t>46</a:t>
            </a:fld>
            <a:endParaRPr lang="en-US"/>
          </a:p>
        </p:txBody>
      </p:sp>
    </p:spTree>
    <p:extLst>
      <p:ext uri="{BB962C8B-B14F-4D97-AF65-F5344CB8AC3E}">
        <p14:creationId xmlns:p14="http://schemas.microsoft.com/office/powerpoint/2010/main" val="36973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C1EB4-A31E-4F5D-B46F-3967F7C0B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641C242-4DF8-4732-9DC8-36663C0BC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E3CBDE1-2EF3-4F95-A07A-98ACA8026B2E}"/>
              </a:ext>
            </a:extLst>
          </p:cNvPr>
          <p:cNvSpPr>
            <a:spLocks noGrp="1"/>
          </p:cNvSpPr>
          <p:nvPr>
            <p:ph type="dt" sz="half" idx="10"/>
          </p:nvPr>
        </p:nvSpPr>
        <p:spPr/>
        <p:txBody>
          <a:bodyPr/>
          <a:lstStyle/>
          <a:p>
            <a:fld id="{31EF2264-F519-4804-9DCD-265AD0FAF449}" type="datetimeFigureOut">
              <a:rPr lang="en-US" smtClean="0"/>
              <a:pPr/>
              <a:t>4/7/2021</a:t>
            </a:fld>
            <a:endParaRPr lang="en-US"/>
          </a:p>
        </p:txBody>
      </p:sp>
      <p:sp>
        <p:nvSpPr>
          <p:cNvPr id="5" name="Footer Placeholder 4">
            <a:extLst>
              <a:ext uri="{FF2B5EF4-FFF2-40B4-BE49-F238E27FC236}">
                <a16:creationId xmlns:a16="http://schemas.microsoft.com/office/drawing/2014/main" xmlns="" id="{AB639948-8FB0-49A1-9A86-568239A72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F1FD14-B478-4E7F-ABE9-92D4E5021624}"/>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07375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6904A-C77E-47BA-B925-B8ECF20B9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728E1E0-0D74-43B0-ABB6-F5C8AEBEF6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DB39F8F-FA25-4D5A-B125-C05A0C6DF1CA}"/>
              </a:ext>
            </a:extLst>
          </p:cNvPr>
          <p:cNvSpPr>
            <a:spLocks noGrp="1"/>
          </p:cNvSpPr>
          <p:nvPr>
            <p:ph type="dt" sz="half" idx="10"/>
          </p:nvPr>
        </p:nvSpPr>
        <p:spPr/>
        <p:txBody>
          <a:bodyPr/>
          <a:lstStyle/>
          <a:p>
            <a:fld id="{31EF2264-F519-4804-9DCD-265AD0FAF449}" type="datetimeFigureOut">
              <a:rPr lang="en-US" smtClean="0"/>
              <a:pPr/>
              <a:t>4/7/2021</a:t>
            </a:fld>
            <a:endParaRPr lang="en-US"/>
          </a:p>
        </p:txBody>
      </p:sp>
      <p:sp>
        <p:nvSpPr>
          <p:cNvPr id="5" name="Footer Placeholder 4">
            <a:extLst>
              <a:ext uri="{FF2B5EF4-FFF2-40B4-BE49-F238E27FC236}">
                <a16:creationId xmlns:a16="http://schemas.microsoft.com/office/drawing/2014/main" xmlns="" id="{A2F3B038-211C-4EE2-980B-EEC3BC835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57038B-D528-40D2-8CCB-F1090E712AA8}"/>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21391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556BF56-260B-487A-BB57-F66637D57F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441DCFB-B4C1-45BD-A8D3-528DDFC495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E39B440-8157-4DC0-901A-A665D8D27FA8}"/>
              </a:ext>
            </a:extLst>
          </p:cNvPr>
          <p:cNvSpPr>
            <a:spLocks noGrp="1"/>
          </p:cNvSpPr>
          <p:nvPr>
            <p:ph type="dt" sz="half" idx="10"/>
          </p:nvPr>
        </p:nvSpPr>
        <p:spPr/>
        <p:txBody>
          <a:bodyPr/>
          <a:lstStyle/>
          <a:p>
            <a:fld id="{31EF2264-F519-4804-9DCD-265AD0FAF449}" type="datetimeFigureOut">
              <a:rPr lang="en-US" smtClean="0"/>
              <a:pPr/>
              <a:t>4/7/2021</a:t>
            </a:fld>
            <a:endParaRPr lang="en-US"/>
          </a:p>
        </p:txBody>
      </p:sp>
      <p:sp>
        <p:nvSpPr>
          <p:cNvPr id="5" name="Footer Placeholder 4">
            <a:extLst>
              <a:ext uri="{FF2B5EF4-FFF2-40B4-BE49-F238E27FC236}">
                <a16:creationId xmlns:a16="http://schemas.microsoft.com/office/drawing/2014/main" xmlns="" id="{5AFD2241-D332-4A12-8A04-54DCAE0B6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86E9B9-23A0-4A66-B65A-CC42BBAF9484}"/>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35668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D5249D-49ED-46A2-A7A3-A2384726E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B412F2-B279-43DC-820C-4CB97FCA1E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BCC7C6-DE1A-4FD1-8357-A5173EDCFD8C}"/>
              </a:ext>
            </a:extLst>
          </p:cNvPr>
          <p:cNvSpPr>
            <a:spLocks noGrp="1"/>
          </p:cNvSpPr>
          <p:nvPr>
            <p:ph type="dt" sz="half" idx="10"/>
          </p:nvPr>
        </p:nvSpPr>
        <p:spPr/>
        <p:txBody>
          <a:bodyPr/>
          <a:lstStyle/>
          <a:p>
            <a:fld id="{31EF2264-F519-4804-9DCD-265AD0FAF449}" type="datetimeFigureOut">
              <a:rPr lang="en-US" smtClean="0"/>
              <a:pPr/>
              <a:t>4/7/2021</a:t>
            </a:fld>
            <a:endParaRPr lang="en-US"/>
          </a:p>
        </p:txBody>
      </p:sp>
      <p:sp>
        <p:nvSpPr>
          <p:cNvPr id="5" name="Footer Placeholder 4">
            <a:extLst>
              <a:ext uri="{FF2B5EF4-FFF2-40B4-BE49-F238E27FC236}">
                <a16:creationId xmlns:a16="http://schemas.microsoft.com/office/drawing/2014/main" xmlns="" id="{DA26077A-88F9-4D64-81A0-5EB3128E4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365459-EEA6-47E9-A4E6-9704CBA4BC68}"/>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4832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E857C0-7E8E-4105-89FC-2405849E8E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E99D206-F5CB-4D27-9E2D-E72001F6F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C22EA73-EE54-41E8-A7EB-9DD66AE28475}"/>
              </a:ext>
            </a:extLst>
          </p:cNvPr>
          <p:cNvSpPr>
            <a:spLocks noGrp="1"/>
          </p:cNvSpPr>
          <p:nvPr>
            <p:ph type="dt" sz="half" idx="10"/>
          </p:nvPr>
        </p:nvSpPr>
        <p:spPr/>
        <p:txBody>
          <a:bodyPr/>
          <a:lstStyle/>
          <a:p>
            <a:fld id="{31EF2264-F519-4804-9DCD-265AD0FAF449}" type="datetimeFigureOut">
              <a:rPr lang="en-US" smtClean="0"/>
              <a:pPr/>
              <a:t>4/7/2021</a:t>
            </a:fld>
            <a:endParaRPr lang="en-US"/>
          </a:p>
        </p:txBody>
      </p:sp>
      <p:sp>
        <p:nvSpPr>
          <p:cNvPr id="5" name="Footer Placeholder 4">
            <a:extLst>
              <a:ext uri="{FF2B5EF4-FFF2-40B4-BE49-F238E27FC236}">
                <a16:creationId xmlns:a16="http://schemas.microsoft.com/office/drawing/2014/main" xmlns="" id="{F77B9F55-5346-4726-8A04-9B8B5AB3D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C2D3824-C6BB-44AB-BC6E-2B28998D4EB3}"/>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341016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4A096-5817-4DBF-A0EE-CF744DAA1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D3FC16A-77DB-4797-B679-75406BE405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AC51B7A-FC25-40CF-BAF8-D3F2B239D9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76E34C6-2FF9-4C42-9750-D70E16B15043}"/>
              </a:ext>
            </a:extLst>
          </p:cNvPr>
          <p:cNvSpPr>
            <a:spLocks noGrp="1"/>
          </p:cNvSpPr>
          <p:nvPr>
            <p:ph type="dt" sz="half" idx="10"/>
          </p:nvPr>
        </p:nvSpPr>
        <p:spPr/>
        <p:txBody>
          <a:bodyPr/>
          <a:lstStyle/>
          <a:p>
            <a:fld id="{31EF2264-F519-4804-9DCD-265AD0FAF449}" type="datetimeFigureOut">
              <a:rPr lang="en-US" smtClean="0"/>
              <a:pPr/>
              <a:t>4/7/2021</a:t>
            </a:fld>
            <a:endParaRPr lang="en-US"/>
          </a:p>
        </p:txBody>
      </p:sp>
      <p:sp>
        <p:nvSpPr>
          <p:cNvPr id="6" name="Footer Placeholder 5">
            <a:extLst>
              <a:ext uri="{FF2B5EF4-FFF2-40B4-BE49-F238E27FC236}">
                <a16:creationId xmlns:a16="http://schemas.microsoft.com/office/drawing/2014/main" xmlns="" id="{998655D1-21BB-4580-91AF-B4A4A46FD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9854E2A-9D29-47A0-A348-C52872544A0D}"/>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48050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0253E-482A-40C6-8A4B-733955B599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B0741C2-379F-4155-9D23-7E4D57DD47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FA2AF0F-6417-4DF2-806F-DEEBB22B87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CCB2078-3767-43B9-B2BD-5CBE8D777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5E1055C-E180-48EE-90D5-C0081073F4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79F0817-E622-4FDB-99DD-0A4B87376B4E}"/>
              </a:ext>
            </a:extLst>
          </p:cNvPr>
          <p:cNvSpPr>
            <a:spLocks noGrp="1"/>
          </p:cNvSpPr>
          <p:nvPr>
            <p:ph type="dt" sz="half" idx="10"/>
          </p:nvPr>
        </p:nvSpPr>
        <p:spPr/>
        <p:txBody>
          <a:bodyPr/>
          <a:lstStyle/>
          <a:p>
            <a:fld id="{31EF2264-F519-4804-9DCD-265AD0FAF449}" type="datetimeFigureOut">
              <a:rPr lang="en-US" smtClean="0"/>
              <a:pPr/>
              <a:t>4/7/2021</a:t>
            </a:fld>
            <a:endParaRPr lang="en-US"/>
          </a:p>
        </p:txBody>
      </p:sp>
      <p:sp>
        <p:nvSpPr>
          <p:cNvPr id="8" name="Footer Placeholder 7">
            <a:extLst>
              <a:ext uri="{FF2B5EF4-FFF2-40B4-BE49-F238E27FC236}">
                <a16:creationId xmlns:a16="http://schemas.microsoft.com/office/drawing/2014/main" xmlns="" id="{3AC79AE8-7BA9-4460-87FA-F8C6BDEA2C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9209127-FBCF-4DC5-99B9-62CB71931C73}"/>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338808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CDCDB-AFA9-4CF6-99A6-B33EFAE0A3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1007277-4E78-46D2-9451-4BB87D7622D3}"/>
              </a:ext>
            </a:extLst>
          </p:cNvPr>
          <p:cNvSpPr>
            <a:spLocks noGrp="1"/>
          </p:cNvSpPr>
          <p:nvPr>
            <p:ph type="dt" sz="half" idx="10"/>
          </p:nvPr>
        </p:nvSpPr>
        <p:spPr/>
        <p:txBody>
          <a:bodyPr/>
          <a:lstStyle/>
          <a:p>
            <a:fld id="{31EF2264-F519-4804-9DCD-265AD0FAF449}" type="datetimeFigureOut">
              <a:rPr lang="en-US" smtClean="0"/>
              <a:pPr/>
              <a:t>4/7/2021</a:t>
            </a:fld>
            <a:endParaRPr lang="en-US"/>
          </a:p>
        </p:txBody>
      </p:sp>
      <p:sp>
        <p:nvSpPr>
          <p:cNvPr id="4" name="Footer Placeholder 3">
            <a:extLst>
              <a:ext uri="{FF2B5EF4-FFF2-40B4-BE49-F238E27FC236}">
                <a16:creationId xmlns:a16="http://schemas.microsoft.com/office/drawing/2014/main" xmlns="" id="{DDE7B377-62CC-45F3-9C15-DA6B2E98CC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B3BC436-0745-446C-B424-5E2833EC40D9}"/>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48668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FAA4EE-E082-42E2-AD73-EA5D74A73A2E}"/>
              </a:ext>
            </a:extLst>
          </p:cNvPr>
          <p:cNvSpPr>
            <a:spLocks noGrp="1"/>
          </p:cNvSpPr>
          <p:nvPr>
            <p:ph type="dt" sz="half" idx="10"/>
          </p:nvPr>
        </p:nvSpPr>
        <p:spPr/>
        <p:txBody>
          <a:bodyPr/>
          <a:lstStyle/>
          <a:p>
            <a:fld id="{31EF2264-F519-4804-9DCD-265AD0FAF449}" type="datetimeFigureOut">
              <a:rPr lang="en-US" smtClean="0"/>
              <a:pPr/>
              <a:t>4/7/2021</a:t>
            </a:fld>
            <a:endParaRPr lang="en-US"/>
          </a:p>
        </p:txBody>
      </p:sp>
      <p:sp>
        <p:nvSpPr>
          <p:cNvPr id="3" name="Footer Placeholder 2">
            <a:extLst>
              <a:ext uri="{FF2B5EF4-FFF2-40B4-BE49-F238E27FC236}">
                <a16:creationId xmlns:a16="http://schemas.microsoft.com/office/drawing/2014/main" xmlns="" id="{0D48153F-F42B-400F-B20D-AFA8E8CFE4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35B0DAA-A4E4-46BA-8BA6-5C6AD97C9540}"/>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368299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3763F6-0B80-4B0B-84ED-16282441E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3D81E5D-3CD0-460B-94E4-6602575ED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380E82C-3A60-4DBA-A795-30574D85F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019B2BA-2F89-436B-9702-73729418343A}"/>
              </a:ext>
            </a:extLst>
          </p:cNvPr>
          <p:cNvSpPr>
            <a:spLocks noGrp="1"/>
          </p:cNvSpPr>
          <p:nvPr>
            <p:ph type="dt" sz="half" idx="10"/>
          </p:nvPr>
        </p:nvSpPr>
        <p:spPr/>
        <p:txBody>
          <a:bodyPr/>
          <a:lstStyle/>
          <a:p>
            <a:fld id="{31EF2264-F519-4804-9DCD-265AD0FAF449}" type="datetimeFigureOut">
              <a:rPr lang="en-US" smtClean="0"/>
              <a:pPr/>
              <a:t>4/7/2021</a:t>
            </a:fld>
            <a:endParaRPr lang="en-US"/>
          </a:p>
        </p:txBody>
      </p:sp>
      <p:sp>
        <p:nvSpPr>
          <p:cNvPr id="6" name="Footer Placeholder 5">
            <a:extLst>
              <a:ext uri="{FF2B5EF4-FFF2-40B4-BE49-F238E27FC236}">
                <a16:creationId xmlns:a16="http://schemas.microsoft.com/office/drawing/2014/main" xmlns="" id="{72DE5116-7FA4-414A-BB7D-DC7F2F5EB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AD734A6-8130-4D41-A33D-4AE90F078A85}"/>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65680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6E94E-4F5B-4A23-9CCD-DB4CF7408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80A1F39-4F52-48BF-BD2F-19A6EBBBFA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2AA3C4F-A0C2-4856-B1F1-E040B4E6C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7358C08-C7E3-42A5-84CB-E353FF6B08CB}"/>
              </a:ext>
            </a:extLst>
          </p:cNvPr>
          <p:cNvSpPr>
            <a:spLocks noGrp="1"/>
          </p:cNvSpPr>
          <p:nvPr>
            <p:ph type="dt" sz="half" idx="10"/>
          </p:nvPr>
        </p:nvSpPr>
        <p:spPr/>
        <p:txBody>
          <a:bodyPr/>
          <a:lstStyle/>
          <a:p>
            <a:fld id="{31EF2264-F519-4804-9DCD-265AD0FAF449}" type="datetimeFigureOut">
              <a:rPr lang="en-US" smtClean="0"/>
              <a:pPr/>
              <a:t>4/7/2021</a:t>
            </a:fld>
            <a:endParaRPr lang="en-US"/>
          </a:p>
        </p:txBody>
      </p:sp>
      <p:sp>
        <p:nvSpPr>
          <p:cNvPr id="6" name="Footer Placeholder 5">
            <a:extLst>
              <a:ext uri="{FF2B5EF4-FFF2-40B4-BE49-F238E27FC236}">
                <a16:creationId xmlns:a16="http://schemas.microsoft.com/office/drawing/2014/main" xmlns="" id="{C69E5EC9-1838-4FCD-BC50-C66F16E69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2F6A7B3-36FA-431A-B3A2-39976AC6A688}"/>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91167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94D27E2-BEF1-44F7-99B0-64E5DA2ED4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A6D6060-2D55-4CDD-AA0E-5ECF5FF65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BF03F5-8F31-404A-AD98-017DF9692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F2264-F519-4804-9DCD-265AD0FAF449}" type="datetimeFigureOut">
              <a:rPr lang="en-US" smtClean="0"/>
              <a:pPr/>
              <a:t>4/7/2021</a:t>
            </a:fld>
            <a:endParaRPr lang="en-US"/>
          </a:p>
        </p:txBody>
      </p:sp>
      <p:sp>
        <p:nvSpPr>
          <p:cNvPr id="5" name="Footer Placeholder 4">
            <a:extLst>
              <a:ext uri="{FF2B5EF4-FFF2-40B4-BE49-F238E27FC236}">
                <a16:creationId xmlns:a16="http://schemas.microsoft.com/office/drawing/2014/main" xmlns="" id="{435A0AB6-BC2C-4AEF-8D93-DADDF5D27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14AD514-A6C3-47DF-9B75-B5A541120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1013F-E198-489B-9658-D1C5CE81AB87}" type="slidenum">
              <a:rPr lang="en-US" smtClean="0"/>
              <a:pPr/>
              <a:t>‹#›</a:t>
            </a:fld>
            <a:endParaRPr lang="en-US"/>
          </a:p>
        </p:txBody>
      </p:sp>
      <p:sp>
        <p:nvSpPr>
          <p:cNvPr id="7" name="MSIPCM78c84027a4356827b74b1234" descr="{&quot;HashCode&quot;:-1477458873,&quot;Placement&quot;:&quot;Footer&quot;,&quot;Top&quot;:524.1047,&quot;Left&quot;:420.843231,&quot;SlideWidth&quot;:960,&quot;SlideHeight&quot;:540}">
            <a:extLst>
              <a:ext uri="{FF2B5EF4-FFF2-40B4-BE49-F238E27FC236}">
                <a16:creationId xmlns:a16="http://schemas.microsoft.com/office/drawing/2014/main" xmlns="" id="{C3A7C814-D46A-484A-AD3D-D26F475A248B}"/>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02808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6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6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github.com/cloudbees/jenkins-script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updates.jenkins-ci.org/download/plugins/email-ext/2.14.1/emai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maven.apache.org/guides/introduction/introduction-to-the-standard-directory-layout.html" TargetMode="External"/><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76F0811-BEFC-4A90-8CF5-073095733315}"/>
              </a:ext>
            </a:extLst>
          </p:cNvPr>
          <p:cNvSpPr txBox="1">
            <a:spLocks/>
          </p:cNvSpPr>
          <p:nvPr/>
        </p:nvSpPr>
        <p:spPr>
          <a:xfrm>
            <a:off x="3697572" y="259232"/>
            <a:ext cx="4816840" cy="5052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363B40"/>
                </a:solidFill>
                <a:latin typeface="Raleway"/>
              </a:rPr>
              <a:t>Install Jenkins on CentOS 7</a:t>
            </a:r>
            <a:endParaRPr lang="en-US" b="1" dirty="0"/>
          </a:p>
        </p:txBody>
      </p:sp>
      <p:sp>
        <p:nvSpPr>
          <p:cNvPr id="4" name="Rectangle 3">
            <a:extLst>
              <a:ext uri="{FF2B5EF4-FFF2-40B4-BE49-F238E27FC236}">
                <a16:creationId xmlns:a16="http://schemas.microsoft.com/office/drawing/2014/main" xmlns="" id="{93EC5852-657E-4DC0-B386-4F7D06AD68CC}"/>
              </a:ext>
            </a:extLst>
          </p:cNvPr>
          <p:cNvSpPr/>
          <p:nvPr/>
        </p:nvSpPr>
        <p:spPr>
          <a:xfrm>
            <a:off x="537576" y="764498"/>
            <a:ext cx="4041491" cy="369332"/>
          </a:xfrm>
          <a:prstGeom prst="rect">
            <a:avLst/>
          </a:prstGeom>
        </p:spPr>
        <p:txBody>
          <a:bodyPr wrap="none">
            <a:spAutoFit/>
          </a:bodyPr>
          <a:lstStyle/>
          <a:p>
            <a:r>
              <a:rPr lang="en-US" dirty="0">
                <a:solidFill>
                  <a:srgbClr val="363B40"/>
                </a:solidFill>
                <a:latin typeface="Raleway"/>
              </a:rPr>
              <a:t>Step 1: Update your CentOS 7 system</a:t>
            </a:r>
            <a:endParaRPr lang="en-US" b="0" i="0" dirty="0">
              <a:solidFill>
                <a:srgbClr val="363B40"/>
              </a:solidFill>
              <a:effectLst/>
              <a:latin typeface="Raleway"/>
            </a:endParaRPr>
          </a:p>
        </p:txBody>
      </p:sp>
      <p:sp>
        <p:nvSpPr>
          <p:cNvPr id="6" name="Rectangle 5">
            <a:extLst>
              <a:ext uri="{FF2B5EF4-FFF2-40B4-BE49-F238E27FC236}">
                <a16:creationId xmlns:a16="http://schemas.microsoft.com/office/drawing/2014/main" xmlns="" id="{436E78FC-3F18-4779-8977-9D375F4321FF}"/>
              </a:ext>
            </a:extLst>
          </p:cNvPr>
          <p:cNvSpPr/>
          <p:nvPr/>
        </p:nvSpPr>
        <p:spPr>
          <a:xfrm>
            <a:off x="1314632" y="1178800"/>
            <a:ext cx="2967094" cy="646331"/>
          </a:xfrm>
          <a:prstGeom prst="rect">
            <a:avLst/>
          </a:prstGeom>
        </p:spPr>
        <p:txBody>
          <a:bodyPr wrap="none">
            <a:spAutoFit/>
          </a:bodyPr>
          <a:lstStyle/>
          <a:p>
            <a:pPr lvl="0" fontAlgn="base">
              <a:spcBef>
                <a:spcPct val="0"/>
              </a:spcBef>
              <a:spcAft>
                <a:spcPct val="0"/>
              </a:spcAft>
            </a:pPr>
            <a:r>
              <a:rPr lang="en-US" altLang="en-US" dirty="0" err="1"/>
              <a:t>sudo</a:t>
            </a:r>
            <a:r>
              <a:rPr lang="en-US" altLang="en-US" dirty="0"/>
              <a:t> yum install </a:t>
            </a:r>
            <a:r>
              <a:rPr lang="en-US" altLang="en-US" dirty="0" err="1"/>
              <a:t>epel</a:t>
            </a:r>
            <a:r>
              <a:rPr lang="en-US" altLang="en-US" dirty="0"/>
              <a:t>-release </a:t>
            </a:r>
          </a:p>
          <a:p>
            <a:pPr lvl="0" fontAlgn="base">
              <a:spcBef>
                <a:spcPct val="0"/>
              </a:spcBef>
              <a:spcAft>
                <a:spcPct val="0"/>
              </a:spcAft>
            </a:pPr>
            <a:r>
              <a:rPr lang="en-US" altLang="en-US" dirty="0" err="1"/>
              <a:t>sudo</a:t>
            </a:r>
            <a:r>
              <a:rPr lang="en-US" altLang="en-US" dirty="0"/>
              <a:t> yum update </a:t>
            </a:r>
          </a:p>
        </p:txBody>
      </p:sp>
      <p:sp>
        <p:nvSpPr>
          <p:cNvPr id="7" name="Rectangle 6">
            <a:extLst>
              <a:ext uri="{FF2B5EF4-FFF2-40B4-BE49-F238E27FC236}">
                <a16:creationId xmlns:a16="http://schemas.microsoft.com/office/drawing/2014/main" xmlns="" id="{D4A868DC-1536-40D7-BFC4-A391D8D75365}"/>
              </a:ext>
            </a:extLst>
          </p:cNvPr>
          <p:cNvSpPr/>
          <p:nvPr/>
        </p:nvSpPr>
        <p:spPr>
          <a:xfrm>
            <a:off x="1314632" y="2356326"/>
            <a:ext cx="6096000" cy="923330"/>
          </a:xfrm>
          <a:prstGeom prst="rect">
            <a:avLst/>
          </a:prstGeom>
        </p:spPr>
        <p:txBody>
          <a:bodyPr>
            <a:spAutoFit/>
          </a:bodyPr>
          <a:lstStyle/>
          <a:p>
            <a:r>
              <a:rPr lang="en-US" dirty="0" err="1"/>
              <a:t>sudo</a:t>
            </a:r>
            <a:r>
              <a:rPr lang="en-US" dirty="0"/>
              <a:t> yum install java-1.8.0-openjdk</a:t>
            </a:r>
          </a:p>
          <a:p>
            <a:r>
              <a:rPr lang="en-US" dirty="0" err="1"/>
              <a:t>sudo</a:t>
            </a:r>
            <a:r>
              <a:rPr lang="en-US" dirty="0"/>
              <a:t> yum install java-1.8.0-openjdk-devel</a:t>
            </a:r>
          </a:p>
          <a:p>
            <a:r>
              <a:rPr lang="en-US" dirty="0"/>
              <a:t>Java -version</a:t>
            </a:r>
          </a:p>
        </p:txBody>
      </p:sp>
      <p:sp>
        <p:nvSpPr>
          <p:cNvPr id="8" name="Rectangle 7">
            <a:extLst>
              <a:ext uri="{FF2B5EF4-FFF2-40B4-BE49-F238E27FC236}">
                <a16:creationId xmlns:a16="http://schemas.microsoft.com/office/drawing/2014/main" xmlns="" id="{915BC7D1-AA58-4412-A8CC-4E7B0A9483E8}"/>
              </a:ext>
            </a:extLst>
          </p:cNvPr>
          <p:cNvSpPr/>
          <p:nvPr/>
        </p:nvSpPr>
        <p:spPr>
          <a:xfrm>
            <a:off x="537576" y="1919059"/>
            <a:ext cx="2154757" cy="369332"/>
          </a:xfrm>
          <a:prstGeom prst="rect">
            <a:avLst/>
          </a:prstGeom>
        </p:spPr>
        <p:txBody>
          <a:bodyPr wrap="none">
            <a:spAutoFit/>
          </a:bodyPr>
          <a:lstStyle/>
          <a:p>
            <a:r>
              <a:rPr lang="en-US" dirty="0">
                <a:solidFill>
                  <a:srgbClr val="363B40"/>
                </a:solidFill>
                <a:latin typeface="Raleway"/>
              </a:rPr>
              <a:t>Step 2: Install Java</a:t>
            </a:r>
            <a:endParaRPr lang="en-US" b="0" i="0" dirty="0">
              <a:solidFill>
                <a:srgbClr val="363B40"/>
              </a:solidFill>
              <a:effectLst/>
              <a:latin typeface="Raleway"/>
            </a:endParaRPr>
          </a:p>
        </p:txBody>
      </p:sp>
      <p:sp>
        <p:nvSpPr>
          <p:cNvPr id="9" name="Rectangle 2">
            <a:extLst>
              <a:ext uri="{FF2B5EF4-FFF2-40B4-BE49-F238E27FC236}">
                <a16:creationId xmlns:a16="http://schemas.microsoft.com/office/drawing/2014/main" xmlns="" id="{CAD96A0C-1D19-4E59-B617-FB1E1F8D295C}"/>
              </a:ext>
            </a:extLst>
          </p:cNvPr>
          <p:cNvSpPr>
            <a:spLocks noChangeArrowheads="1"/>
          </p:cNvSpPr>
          <p:nvPr/>
        </p:nvSpPr>
        <p:spPr bwMode="auto">
          <a:xfrm>
            <a:off x="1424066" y="3703764"/>
            <a:ext cx="8679051" cy="133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sudo</a:t>
            </a:r>
            <a:r>
              <a:rPr lang="en-US" altLang="en-US" dirty="0"/>
              <a:t> </a:t>
            </a:r>
            <a:r>
              <a:rPr lang="en-US" altLang="en-US" dirty="0" err="1"/>
              <a:t>cp</a:t>
            </a:r>
            <a:r>
              <a:rPr lang="en-US" altLang="en-US" dirty="0"/>
              <a:t> /</a:t>
            </a:r>
            <a:r>
              <a:rPr lang="en-US" altLang="en-US" dirty="0" err="1"/>
              <a:t>etc</a:t>
            </a:r>
            <a:r>
              <a:rPr lang="en-US" altLang="en-US" dirty="0"/>
              <a:t>/profile /</a:t>
            </a:r>
            <a:r>
              <a:rPr lang="en-US" altLang="en-US" dirty="0" err="1"/>
              <a:t>etc</a:t>
            </a:r>
            <a:r>
              <a:rPr lang="en-US" altLang="en-US" dirty="0"/>
              <a:t>/</a:t>
            </a:r>
            <a:r>
              <a:rPr lang="en-US" altLang="en-US" dirty="0" err="1"/>
              <a:t>profile_backup</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'export JAVA_HOME=/</a:t>
            </a:r>
            <a:r>
              <a:rPr lang="en-US" altLang="en-US" dirty="0" err="1"/>
              <a:t>usr</a:t>
            </a:r>
            <a:r>
              <a:rPr lang="en-US" altLang="en-US" dirty="0"/>
              <a:t>/lib/</a:t>
            </a:r>
            <a:r>
              <a:rPr lang="en-US" altLang="en-US" dirty="0" err="1"/>
              <a:t>jvm</a:t>
            </a:r>
            <a:r>
              <a:rPr lang="en-US" altLang="en-US" dirty="0"/>
              <a:t>/jre-1.8.0-openjdk' | </a:t>
            </a:r>
            <a:r>
              <a:rPr lang="en-US" altLang="en-US" dirty="0" err="1"/>
              <a:t>sudo</a:t>
            </a:r>
            <a:r>
              <a:rPr lang="en-US" altLang="en-US" dirty="0"/>
              <a:t> tee -a /</a:t>
            </a:r>
            <a:r>
              <a:rPr lang="en-US" altLang="en-US" dirty="0" err="1"/>
              <a:t>etc</a:t>
            </a:r>
            <a:r>
              <a:rPr lang="en-US" altLang="en-US" dirty="0"/>
              <a:t>/profile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'export JRE_HOME=/</a:t>
            </a:r>
            <a:r>
              <a:rPr lang="en-US" altLang="en-US" dirty="0" err="1"/>
              <a:t>usr</a:t>
            </a:r>
            <a:r>
              <a:rPr lang="en-US" altLang="en-US" dirty="0"/>
              <a:t>/lib/</a:t>
            </a:r>
            <a:r>
              <a:rPr lang="en-US" altLang="en-US" dirty="0" err="1"/>
              <a:t>jvm</a:t>
            </a:r>
            <a:r>
              <a:rPr lang="en-US" altLang="en-US" dirty="0"/>
              <a:t>/</a:t>
            </a:r>
            <a:r>
              <a:rPr lang="en-US" altLang="en-US" dirty="0" err="1"/>
              <a:t>jre</a:t>
            </a:r>
            <a:r>
              <a:rPr lang="en-US" altLang="en-US" dirty="0"/>
              <a:t>' | </a:t>
            </a:r>
            <a:r>
              <a:rPr lang="en-US" altLang="en-US" dirty="0" err="1"/>
              <a:t>sudo</a:t>
            </a:r>
            <a:r>
              <a:rPr lang="en-US" altLang="en-US" dirty="0"/>
              <a:t> tee -a /</a:t>
            </a:r>
            <a:r>
              <a:rPr lang="en-US" altLang="en-US" dirty="0" err="1"/>
              <a:t>etc</a:t>
            </a:r>
            <a:r>
              <a:rPr lang="en-US" altLang="en-US" dirty="0"/>
              <a:t>/profile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source /</a:t>
            </a:r>
            <a:r>
              <a:rPr lang="en-US" altLang="en-US" dirty="0" err="1"/>
              <a:t>etc</a:t>
            </a:r>
            <a:r>
              <a:rPr lang="en-US" altLang="en-US" dirty="0"/>
              <a:t>/profile </a:t>
            </a:r>
          </a:p>
        </p:txBody>
      </p:sp>
      <p:sp>
        <p:nvSpPr>
          <p:cNvPr id="10" name="Rectangle 9">
            <a:extLst>
              <a:ext uri="{FF2B5EF4-FFF2-40B4-BE49-F238E27FC236}">
                <a16:creationId xmlns:a16="http://schemas.microsoft.com/office/drawing/2014/main" xmlns="" id="{F6395DE2-3B37-4061-8009-527CFCCF9AC8}"/>
              </a:ext>
            </a:extLst>
          </p:cNvPr>
          <p:cNvSpPr/>
          <p:nvPr/>
        </p:nvSpPr>
        <p:spPr>
          <a:xfrm>
            <a:off x="1314631" y="3279656"/>
            <a:ext cx="9028581" cy="369332"/>
          </a:xfrm>
          <a:prstGeom prst="rect">
            <a:avLst/>
          </a:prstGeom>
        </p:spPr>
        <p:txBody>
          <a:bodyPr wrap="square">
            <a:spAutoFit/>
          </a:bodyPr>
          <a:lstStyle/>
          <a:p>
            <a:r>
              <a:rPr lang="en-US" dirty="0">
                <a:solidFill>
                  <a:srgbClr val="616366"/>
                </a:solidFill>
                <a:latin typeface="Raleway"/>
              </a:rPr>
              <a:t>set two environment variables: "JAVA_HOME" and "JRE_HOME"</a:t>
            </a:r>
            <a:endParaRPr lang="en-US" dirty="0"/>
          </a:p>
        </p:txBody>
      </p:sp>
      <p:sp>
        <p:nvSpPr>
          <p:cNvPr id="11" name="Rectangle 3">
            <a:extLst>
              <a:ext uri="{FF2B5EF4-FFF2-40B4-BE49-F238E27FC236}">
                <a16:creationId xmlns:a16="http://schemas.microsoft.com/office/drawing/2014/main" xmlns="" id="{39081061-8C5D-4549-92C3-5E8537870AE9}"/>
              </a:ext>
            </a:extLst>
          </p:cNvPr>
          <p:cNvSpPr>
            <a:spLocks noChangeArrowheads="1"/>
          </p:cNvSpPr>
          <p:nvPr/>
        </p:nvSpPr>
        <p:spPr bwMode="auto">
          <a:xfrm>
            <a:off x="1424066" y="5268779"/>
            <a:ext cx="1847493" cy="7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$JAVA_HOME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$JRE_HOME </a:t>
            </a:r>
          </a:p>
        </p:txBody>
      </p:sp>
      <p:sp>
        <p:nvSpPr>
          <p:cNvPr id="12" name="Rectangle 11">
            <a:extLst>
              <a:ext uri="{FF2B5EF4-FFF2-40B4-BE49-F238E27FC236}">
                <a16:creationId xmlns:a16="http://schemas.microsoft.com/office/drawing/2014/main" xmlns="" id="{B6FA028E-0369-4ECB-9810-9BAD39C23C2E}"/>
              </a:ext>
            </a:extLst>
          </p:cNvPr>
          <p:cNvSpPr/>
          <p:nvPr/>
        </p:nvSpPr>
        <p:spPr>
          <a:xfrm>
            <a:off x="1314631" y="4853046"/>
            <a:ext cx="9028581" cy="369332"/>
          </a:xfrm>
          <a:prstGeom prst="rect">
            <a:avLst/>
          </a:prstGeom>
        </p:spPr>
        <p:txBody>
          <a:bodyPr wrap="square">
            <a:spAutoFit/>
          </a:bodyPr>
          <a:lstStyle/>
          <a:p>
            <a:r>
              <a:rPr lang="en-US" dirty="0">
                <a:solidFill>
                  <a:srgbClr val="616366"/>
                </a:solidFill>
                <a:latin typeface="Raleway"/>
              </a:rPr>
              <a:t>Verify environment variables</a:t>
            </a:r>
            <a:endParaRPr lang="en-US" dirty="0"/>
          </a:p>
        </p:txBody>
      </p:sp>
    </p:spTree>
    <p:extLst>
      <p:ext uri="{BB962C8B-B14F-4D97-AF65-F5344CB8AC3E}">
        <p14:creationId xmlns:p14="http://schemas.microsoft.com/office/powerpoint/2010/main" val="2988643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304070" y="219507"/>
            <a:ext cx="7880355" cy="338554"/>
          </a:xfrm>
          <a:prstGeom prst="rect">
            <a:avLst/>
          </a:prstGeom>
        </p:spPr>
        <p:txBody>
          <a:bodyPr wrap="square">
            <a:spAutoFit/>
          </a:bodyPr>
          <a:lstStyle/>
          <a:p>
            <a:r>
              <a:rPr lang="en-US" sz="1600" b="1" dirty="0" smtClean="0">
                <a:solidFill>
                  <a:srgbClr val="333332"/>
                </a:solidFill>
                <a:latin typeface="PT Sans"/>
              </a:rPr>
              <a:t>Job Information   </a:t>
            </a:r>
            <a:endParaRPr lang="en-US" sz="1600" b="1" dirty="0">
              <a:solidFill>
                <a:srgbClr val="333332"/>
              </a:solidFill>
              <a:latin typeface="PT Sans"/>
            </a:endParaRPr>
          </a:p>
        </p:txBody>
      </p:sp>
      <p:pic>
        <p:nvPicPr>
          <p:cNvPr id="8194" name="Picture 2"/>
          <p:cNvPicPr>
            <a:picLocks noChangeAspect="1" noChangeArrowheads="1"/>
          </p:cNvPicPr>
          <p:nvPr/>
        </p:nvPicPr>
        <p:blipFill>
          <a:blip r:embed="rId2"/>
          <a:srcRect/>
          <a:stretch>
            <a:fillRect/>
          </a:stretch>
        </p:blipFill>
        <p:spPr bwMode="auto">
          <a:xfrm>
            <a:off x="333827" y="706211"/>
            <a:ext cx="11567886" cy="318135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340355" y="4174650"/>
            <a:ext cx="7880355" cy="338554"/>
          </a:xfrm>
          <a:prstGeom prst="rect">
            <a:avLst/>
          </a:prstGeom>
        </p:spPr>
        <p:txBody>
          <a:bodyPr wrap="square">
            <a:spAutoFit/>
          </a:bodyPr>
          <a:lstStyle/>
          <a:p>
            <a:r>
              <a:rPr lang="en-US" sz="1600" b="1" dirty="0" smtClean="0">
                <a:solidFill>
                  <a:srgbClr val="333332"/>
                </a:solidFill>
                <a:latin typeface="PT Sans"/>
              </a:rPr>
              <a:t>Build Job: click on Build Now    </a:t>
            </a:r>
            <a:endParaRPr lang="en-US" sz="1600" b="1" dirty="0">
              <a:solidFill>
                <a:srgbClr val="333332"/>
              </a:solidFill>
              <a:latin typeface="PT Sans"/>
            </a:endParaRPr>
          </a:p>
        </p:txBody>
      </p:sp>
      <p:pic>
        <p:nvPicPr>
          <p:cNvPr id="8196" name="Picture 4"/>
          <p:cNvPicPr>
            <a:picLocks noChangeAspect="1" noChangeArrowheads="1"/>
          </p:cNvPicPr>
          <p:nvPr/>
        </p:nvPicPr>
        <p:blipFill>
          <a:blip r:embed="rId3"/>
          <a:srcRect/>
          <a:stretch>
            <a:fillRect/>
          </a:stretch>
        </p:blipFill>
        <p:spPr bwMode="auto">
          <a:xfrm>
            <a:off x="594800" y="4640726"/>
            <a:ext cx="2533650" cy="361950"/>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xmlns="" id="{4B1A7E4E-1F9C-41D1-A39B-64A87CE40F53}"/>
              </a:ext>
            </a:extLst>
          </p:cNvPr>
          <p:cNvSpPr/>
          <p:nvPr/>
        </p:nvSpPr>
        <p:spPr>
          <a:xfrm>
            <a:off x="323943" y="5353997"/>
            <a:ext cx="7880355" cy="338554"/>
          </a:xfrm>
          <a:prstGeom prst="rect">
            <a:avLst/>
          </a:prstGeom>
        </p:spPr>
        <p:txBody>
          <a:bodyPr wrap="square">
            <a:spAutoFit/>
          </a:bodyPr>
          <a:lstStyle/>
          <a:p>
            <a:r>
              <a:rPr lang="en-US" sz="1600" b="1" dirty="0" smtClean="0">
                <a:solidFill>
                  <a:srgbClr val="333332"/>
                </a:solidFill>
                <a:latin typeface="PT Sans"/>
              </a:rPr>
              <a:t>Job Output : Go to builds history , open Console output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61571" y="349422"/>
            <a:ext cx="11106150" cy="2276475"/>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323943" y="2667068"/>
            <a:ext cx="7880355" cy="338554"/>
          </a:xfrm>
          <a:prstGeom prst="rect">
            <a:avLst/>
          </a:prstGeom>
        </p:spPr>
        <p:txBody>
          <a:bodyPr wrap="square">
            <a:spAutoFit/>
          </a:bodyPr>
          <a:lstStyle/>
          <a:p>
            <a:r>
              <a:rPr lang="en-US" sz="1600" b="1" dirty="0" smtClean="0">
                <a:solidFill>
                  <a:srgbClr val="333332"/>
                </a:solidFill>
                <a:latin typeface="PT Sans"/>
              </a:rPr>
              <a:t>Console Output : Click on Console output to see the job log information   </a:t>
            </a:r>
            <a:endParaRPr lang="en-US" sz="1600" b="1" dirty="0">
              <a:solidFill>
                <a:srgbClr val="333332"/>
              </a:solidFill>
              <a:latin typeface="PT Sans"/>
            </a:endParaRPr>
          </a:p>
        </p:txBody>
      </p:sp>
      <p:pic>
        <p:nvPicPr>
          <p:cNvPr id="9219" name="Picture 3"/>
          <p:cNvPicPr>
            <a:picLocks noChangeAspect="1" noChangeArrowheads="1"/>
          </p:cNvPicPr>
          <p:nvPr/>
        </p:nvPicPr>
        <p:blipFill>
          <a:blip r:embed="rId3"/>
          <a:srcRect/>
          <a:stretch>
            <a:fillRect/>
          </a:stretch>
        </p:blipFill>
        <p:spPr bwMode="auto">
          <a:xfrm>
            <a:off x="449943" y="3176587"/>
            <a:ext cx="11509829" cy="2333625"/>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4B1A7E4E-1F9C-41D1-A39B-64A87CE40F53}"/>
              </a:ext>
            </a:extLst>
          </p:cNvPr>
          <p:cNvSpPr/>
          <p:nvPr/>
        </p:nvSpPr>
        <p:spPr>
          <a:xfrm>
            <a:off x="360229" y="5548154"/>
            <a:ext cx="7880355" cy="338554"/>
          </a:xfrm>
          <a:prstGeom prst="rect">
            <a:avLst/>
          </a:prstGeom>
        </p:spPr>
        <p:txBody>
          <a:bodyPr wrap="square">
            <a:spAutoFit/>
          </a:bodyPr>
          <a:lstStyle/>
          <a:p>
            <a:r>
              <a:rPr lang="en-US" sz="1600" b="1" dirty="0" smtClean="0">
                <a:solidFill>
                  <a:srgbClr val="333332"/>
                </a:solidFill>
                <a:latin typeface="PT Sans"/>
              </a:rPr>
              <a:t>Delete Build : Click on Delete Build to delete the Build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532341" y="32957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GIT Integration :</a:t>
            </a:r>
            <a:endParaRPr lang="en-US" sz="2400" b="1" dirty="0"/>
          </a:p>
        </p:txBody>
      </p:sp>
      <p:pic>
        <p:nvPicPr>
          <p:cNvPr id="10242" name="Picture 2"/>
          <p:cNvPicPr>
            <a:picLocks noChangeAspect="1" noChangeArrowheads="1"/>
          </p:cNvPicPr>
          <p:nvPr/>
        </p:nvPicPr>
        <p:blipFill>
          <a:blip r:embed="rId2"/>
          <a:srcRect/>
          <a:stretch>
            <a:fillRect/>
          </a:stretch>
        </p:blipFill>
        <p:spPr bwMode="auto">
          <a:xfrm>
            <a:off x="802004" y="941437"/>
            <a:ext cx="10424013" cy="3343275"/>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E901324-3561-4A5E-A35E-E81DA549B881}"/>
              </a:ext>
            </a:extLst>
          </p:cNvPr>
          <p:cNvSpPr/>
          <p:nvPr/>
        </p:nvSpPr>
        <p:spPr>
          <a:xfrm>
            <a:off x="566744" y="4512827"/>
            <a:ext cx="11289976" cy="2308324"/>
          </a:xfrm>
          <a:prstGeom prst="rect">
            <a:avLst/>
          </a:prstGeom>
        </p:spPr>
        <p:txBody>
          <a:bodyPr wrap="square">
            <a:spAutoFit/>
          </a:bodyPr>
          <a:lstStyle/>
          <a:p>
            <a:r>
              <a:rPr lang="en-US" b="1" dirty="0" smtClean="0"/>
              <a:t>Repositories : </a:t>
            </a:r>
            <a:r>
              <a:rPr lang="en-US" dirty="0" smtClean="0"/>
              <a:t>Under Repository we need to specify the GIT Repository path so that </a:t>
            </a:r>
            <a:r>
              <a:rPr lang="en-US" dirty="0" err="1" smtClean="0"/>
              <a:t>jenkins</a:t>
            </a:r>
            <a:r>
              <a:rPr lang="en-US" dirty="0" smtClean="0"/>
              <a:t> will pull the code from that repository</a:t>
            </a:r>
            <a:endParaRPr lang="en-US" dirty="0"/>
          </a:p>
          <a:p>
            <a:r>
              <a:rPr lang="en-US" b="1" dirty="0" err="1" smtClean="0"/>
              <a:t>Credintials</a:t>
            </a:r>
            <a:r>
              <a:rPr lang="en-US" b="1" dirty="0" smtClean="0"/>
              <a:t> : </a:t>
            </a:r>
            <a:r>
              <a:rPr lang="en-US" dirty="0" smtClean="0"/>
              <a:t>If the repository is public then credentials are optional , if it is private repository we need to pass credentials , credentials can be stored using Add button</a:t>
            </a:r>
          </a:p>
          <a:p>
            <a:r>
              <a:rPr lang="en-US" b="1" dirty="0" smtClean="0"/>
              <a:t>Branches to build:</a:t>
            </a:r>
            <a:r>
              <a:rPr lang="en-US" dirty="0" smtClean="0"/>
              <a:t> The branch where the code should be picked</a:t>
            </a:r>
          </a:p>
          <a:p>
            <a:endParaRPr lang="en-US" b="1" dirty="0" smtClean="0"/>
          </a:p>
          <a:p>
            <a:r>
              <a:rPr lang="en-US" b="1" dirty="0" smtClean="0"/>
              <a:t>Note : </a:t>
            </a:r>
            <a:r>
              <a:rPr lang="en-US" dirty="0" err="1" smtClean="0"/>
              <a:t>Git</a:t>
            </a:r>
            <a:r>
              <a:rPr lang="en-US" dirty="0" smtClean="0"/>
              <a:t> </a:t>
            </a:r>
            <a:r>
              <a:rPr lang="en-US" dirty="0" err="1" smtClean="0"/>
              <a:t>plugin</a:t>
            </a:r>
            <a:r>
              <a:rPr lang="en-US" dirty="0" smtClean="0"/>
              <a:t> will be installed when we opt suggested </a:t>
            </a:r>
            <a:r>
              <a:rPr lang="en-US" dirty="0" err="1" smtClean="0"/>
              <a:t>plugins</a:t>
            </a:r>
            <a:r>
              <a:rPr lang="en-US" dirty="0" smtClean="0"/>
              <a:t> at the time of Jenkins setup , otherwise install GIT </a:t>
            </a:r>
            <a:r>
              <a:rPr lang="en-US" dirty="0" err="1" smtClean="0"/>
              <a:t>plugin</a:t>
            </a:r>
            <a:r>
              <a:rPr lang="en-US" dirty="0" smtClean="0"/>
              <a:t> and use it</a:t>
            </a:r>
            <a:endParaRPr lang="en-US" b="1" dirty="0" smtClean="0"/>
          </a:p>
        </p:txBody>
      </p:sp>
    </p:spTree>
    <p:extLst>
      <p:ext uri="{BB962C8B-B14F-4D97-AF65-F5344CB8AC3E}">
        <p14:creationId xmlns:p14="http://schemas.microsoft.com/office/powerpoint/2010/main" val="20619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532341" y="32957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Maven Integration :</a:t>
            </a:r>
            <a:endParaRPr lang="en-US" sz="2400" b="1" dirty="0"/>
          </a:p>
        </p:txBody>
      </p:sp>
      <p:pic>
        <p:nvPicPr>
          <p:cNvPr id="11266" name="Picture 2"/>
          <p:cNvPicPr>
            <a:picLocks noChangeAspect="1" noChangeArrowheads="1"/>
          </p:cNvPicPr>
          <p:nvPr/>
        </p:nvPicPr>
        <p:blipFill>
          <a:blip r:embed="rId2"/>
          <a:srcRect/>
          <a:stretch>
            <a:fillRect/>
          </a:stretch>
        </p:blipFill>
        <p:spPr bwMode="auto">
          <a:xfrm>
            <a:off x="681038" y="1154945"/>
            <a:ext cx="10643454" cy="2409825"/>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740178" y="782227"/>
            <a:ext cx="7880355" cy="338554"/>
          </a:xfrm>
          <a:prstGeom prst="rect">
            <a:avLst/>
          </a:prstGeom>
        </p:spPr>
        <p:txBody>
          <a:bodyPr wrap="square">
            <a:spAutoFit/>
          </a:bodyPr>
          <a:lstStyle/>
          <a:p>
            <a:r>
              <a:rPr lang="en-US" sz="1600" b="1" dirty="0" smtClean="0">
                <a:solidFill>
                  <a:srgbClr val="333332"/>
                </a:solidFill>
                <a:latin typeface="PT Sans"/>
              </a:rPr>
              <a:t>If the project style is free style  </a:t>
            </a:r>
            <a:endParaRPr lang="en-US" sz="1600" b="1" dirty="0">
              <a:solidFill>
                <a:srgbClr val="333332"/>
              </a:solidFill>
              <a:latin typeface="PT Sans"/>
            </a:endParaRPr>
          </a:p>
        </p:txBody>
      </p:sp>
      <p:sp>
        <p:nvSpPr>
          <p:cNvPr id="5" name="Rectangle 4">
            <a:extLst>
              <a:ext uri="{FF2B5EF4-FFF2-40B4-BE49-F238E27FC236}">
                <a16:creationId xmlns:a16="http://schemas.microsoft.com/office/drawing/2014/main" xmlns="" id="{4B1A7E4E-1F9C-41D1-A39B-64A87CE40F53}"/>
              </a:ext>
            </a:extLst>
          </p:cNvPr>
          <p:cNvSpPr/>
          <p:nvPr/>
        </p:nvSpPr>
        <p:spPr>
          <a:xfrm>
            <a:off x="765969" y="3593415"/>
            <a:ext cx="7880355" cy="1077218"/>
          </a:xfrm>
          <a:prstGeom prst="rect">
            <a:avLst/>
          </a:prstGeom>
        </p:spPr>
        <p:txBody>
          <a:bodyPr wrap="square">
            <a:spAutoFit/>
          </a:bodyPr>
          <a:lstStyle/>
          <a:p>
            <a:r>
              <a:rPr lang="en-US" sz="1600" b="1" dirty="0" smtClean="0">
                <a:solidFill>
                  <a:srgbClr val="333332"/>
                </a:solidFill>
                <a:latin typeface="PT Sans"/>
              </a:rPr>
              <a:t>Maven Integration steps :</a:t>
            </a:r>
          </a:p>
          <a:p>
            <a:r>
              <a:rPr lang="en-US" sz="1600" b="1" dirty="0" smtClean="0">
                <a:solidFill>
                  <a:srgbClr val="333332"/>
                </a:solidFill>
                <a:latin typeface="PT Sans"/>
              </a:rPr>
              <a:t>  1. Click on Manage Jenkins </a:t>
            </a:r>
          </a:p>
          <a:p>
            <a:r>
              <a:rPr lang="en-US" sz="1600" b="1" dirty="0" smtClean="0">
                <a:solidFill>
                  <a:srgbClr val="333332"/>
                </a:solidFill>
                <a:latin typeface="PT Sans"/>
              </a:rPr>
              <a:t>  2. Click on Global Tool Configuration </a:t>
            </a:r>
          </a:p>
          <a:p>
            <a:r>
              <a:rPr lang="en-US" sz="1600" b="1" dirty="0" smtClean="0">
                <a:solidFill>
                  <a:srgbClr val="333332"/>
                </a:solidFill>
                <a:latin typeface="PT Sans"/>
              </a:rPr>
              <a:t>  3. Go to Maven section then click on Add Maven  </a:t>
            </a:r>
            <a:endParaRPr lang="en-US" sz="1600" b="1" dirty="0">
              <a:solidFill>
                <a:srgbClr val="333332"/>
              </a:solidFill>
              <a:latin typeface="PT Sans"/>
            </a:endParaRPr>
          </a:p>
        </p:txBody>
      </p:sp>
      <p:pic>
        <p:nvPicPr>
          <p:cNvPr id="11267" name="Picture 3"/>
          <p:cNvPicPr>
            <a:picLocks noChangeAspect="1" noChangeArrowheads="1"/>
          </p:cNvPicPr>
          <p:nvPr/>
        </p:nvPicPr>
        <p:blipFill>
          <a:blip r:embed="rId3"/>
          <a:srcRect/>
          <a:stretch>
            <a:fillRect/>
          </a:stretch>
        </p:blipFill>
        <p:spPr bwMode="auto">
          <a:xfrm>
            <a:off x="940705" y="4680732"/>
            <a:ext cx="9382125" cy="1945151"/>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639359" y="371914"/>
            <a:ext cx="7880355" cy="830997"/>
          </a:xfrm>
          <a:prstGeom prst="rect">
            <a:avLst/>
          </a:prstGeom>
        </p:spPr>
        <p:txBody>
          <a:bodyPr wrap="square">
            <a:spAutoFit/>
          </a:bodyPr>
          <a:lstStyle/>
          <a:p>
            <a:r>
              <a:rPr lang="en-US" sz="1600" b="1" dirty="0" smtClean="0">
                <a:solidFill>
                  <a:srgbClr val="333332"/>
                </a:solidFill>
                <a:latin typeface="PT Sans"/>
              </a:rPr>
              <a:t>1. Give the Name of Maven (user choice)</a:t>
            </a:r>
          </a:p>
          <a:p>
            <a:r>
              <a:rPr lang="en-US" sz="1600" b="1" dirty="0" smtClean="0">
                <a:solidFill>
                  <a:srgbClr val="333332"/>
                </a:solidFill>
                <a:latin typeface="PT Sans"/>
              </a:rPr>
              <a:t>2. Check the option Install Automatically</a:t>
            </a:r>
          </a:p>
          <a:p>
            <a:r>
              <a:rPr lang="en-US" sz="1600" b="1" dirty="0" smtClean="0">
                <a:solidFill>
                  <a:srgbClr val="333332"/>
                </a:solidFill>
                <a:latin typeface="PT Sans"/>
              </a:rPr>
              <a:t>3. Choose the required version of Maven</a:t>
            </a:r>
            <a:endParaRPr lang="en-US" sz="1600" b="1" dirty="0">
              <a:solidFill>
                <a:srgbClr val="333332"/>
              </a:solidFill>
              <a:latin typeface="PT Sans"/>
            </a:endParaRPr>
          </a:p>
        </p:txBody>
      </p:sp>
      <p:sp>
        <p:nvSpPr>
          <p:cNvPr id="3" name="Rectangle 2">
            <a:extLst>
              <a:ext uri="{FF2B5EF4-FFF2-40B4-BE49-F238E27FC236}">
                <a16:creationId xmlns:a16="http://schemas.microsoft.com/office/drawing/2014/main" xmlns="" id="{4B1A7E4E-1F9C-41D1-A39B-64A87CE40F53}"/>
              </a:ext>
            </a:extLst>
          </p:cNvPr>
          <p:cNvSpPr/>
          <p:nvPr/>
        </p:nvSpPr>
        <p:spPr>
          <a:xfrm>
            <a:off x="261876" y="1302732"/>
            <a:ext cx="7880355" cy="338554"/>
          </a:xfrm>
          <a:prstGeom prst="rect">
            <a:avLst/>
          </a:prstGeom>
        </p:spPr>
        <p:txBody>
          <a:bodyPr wrap="square">
            <a:spAutoFit/>
          </a:bodyPr>
          <a:lstStyle/>
          <a:p>
            <a:r>
              <a:rPr lang="en-US" sz="1600" b="1" dirty="0" smtClean="0">
                <a:solidFill>
                  <a:srgbClr val="333332"/>
                </a:solidFill>
                <a:latin typeface="PT Sans"/>
              </a:rPr>
              <a:t>Using Maven in the Job  </a:t>
            </a:r>
            <a:endParaRPr lang="en-US" sz="1600" b="1" dirty="0">
              <a:solidFill>
                <a:srgbClr val="333332"/>
              </a:solidFill>
              <a:latin typeface="PT Sans"/>
            </a:endParaRPr>
          </a:p>
        </p:txBody>
      </p:sp>
      <p:sp>
        <p:nvSpPr>
          <p:cNvPr id="4" name="Rectangle 3">
            <a:extLst>
              <a:ext uri="{FF2B5EF4-FFF2-40B4-BE49-F238E27FC236}">
                <a16:creationId xmlns:a16="http://schemas.microsoft.com/office/drawing/2014/main" xmlns="" id="{4B1A7E4E-1F9C-41D1-A39B-64A87CE40F53}"/>
              </a:ext>
            </a:extLst>
          </p:cNvPr>
          <p:cNvSpPr/>
          <p:nvPr/>
        </p:nvSpPr>
        <p:spPr>
          <a:xfrm>
            <a:off x="679218" y="1734136"/>
            <a:ext cx="7880355" cy="830997"/>
          </a:xfrm>
          <a:prstGeom prst="rect">
            <a:avLst/>
          </a:prstGeom>
        </p:spPr>
        <p:txBody>
          <a:bodyPr wrap="square">
            <a:spAutoFit/>
          </a:bodyPr>
          <a:lstStyle/>
          <a:p>
            <a:r>
              <a:rPr lang="en-US" sz="1600" b="1" dirty="0" smtClean="0">
                <a:solidFill>
                  <a:srgbClr val="333332"/>
                </a:solidFill>
                <a:latin typeface="PT Sans"/>
              </a:rPr>
              <a:t>1. Choose Invoke Top Level Maven Target in the Build section</a:t>
            </a:r>
          </a:p>
          <a:p>
            <a:r>
              <a:rPr lang="en-US" sz="1600" b="1" dirty="0" smtClean="0">
                <a:solidFill>
                  <a:srgbClr val="333332"/>
                </a:solidFill>
                <a:latin typeface="PT Sans"/>
              </a:rPr>
              <a:t>2. Choose the Maven Version </a:t>
            </a:r>
          </a:p>
          <a:p>
            <a:r>
              <a:rPr lang="en-US" sz="1600" b="1" dirty="0" smtClean="0">
                <a:solidFill>
                  <a:srgbClr val="333332"/>
                </a:solidFill>
                <a:latin typeface="PT Sans"/>
              </a:rPr>
              <a:t>3. Specify the Maven Goals </a:t>
            </a:r>
            <a:endParaRPr lang="en-US" sz="1600" b="1" dirty="0">
              <a:solidFill>
                <a:srgbClr val="333332"/>
              </a:solidFill>
              <a:latin typeface="PT Sans"/>
            </a:endParaRPr>
          </a:p>
        </p:txBody>
      </p:sp>
      <p:sp>
        <p:nvSpPr>
          <p:cNvPr id="5" name="Rectangle 4">
            <a:extLst>
              <a:ext uri="{FF2B5EF4-FFF2-40B4-BE49-F238E27FC236}">
                <a16:creationId xmlns:a16="http://schemas.microsoft.com/office/drawing/2014/main" xmlns="" id="{4B1A7E4E-1F9C-41D1-A39B-64A87CE40F53}"/>
              </a:ext>
            </a:extLst>
          </p:cNvPr>
          <p:cNvSpPr/>
          <p:nvPr/>
        </p:nvSpPr>
        <p:spPr>
          <a:xfrm>
            <a:off x="290012" y="2765772"/>
            <a:ext cx="7880355" cy="338554"/>
          </a:xfrm>
          <a:prstGeom prst="rect">
            <a:avLst/>
          </a:prstGeom>
        </p:spPr>
        <p:txBody>
          <a:bodyPr wrap="square">
            <a:spAutoFit/>
          </a:bodyPr>
          <a:lstStyle/>
          <a:p>
            <a:r>
              <a:rPr lang="en-US" sz="1600" b="1" dirty="0" smtClean="0">
                <a:solidFill>
                  <a:srgbClr val="333332"/>
                </a:solidFill>
                <a:latin typeface="PT Sans"/>
              </a:rPr>
              <a:t>If the project style is Maven Project  </a:t>
            </a:r>
            <a:endParaRPr lang="en-US" sz="1600" b="1" dirty="0">
              <a:solidFill>
                <a:srgbClr val="333332"/>
              </a:solidFill>
              <a:latin typeface="PT Sans"/>
            </a:endParaRPr>
          </a:p>
        </p:txBody>
      </p:sp>
      <p:pic>
        <p:nvPicPr>
          <p:cNvPr id="12290" name="Picture 2"/>
          <p:cNvPicPr>
            <a:picLocks noChangeAspect="1" noChangeArrowheads="1"/>
          </p:cNvPicPr>
          <p:nvPr/>
        </p:nvPicPr>
        <p:blipFill>
          <a:blip r:embed="rId2"/>
          <a:srcRect/>
          <a:stretch>
            <a:fillRect/>
          </a:stretch>
        </p:blipFill>
        <p:spPr bwMode="auto">
          <a:xfrm>
            <a:off x="796437" y="3254033"/>
            <a:ext cx="8629650" cy="8001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615679" y="4297532"/>
            <a:ext cx="8963025" cy="1695450"/>
          </a:xfrm>
          <a:prstGeom prst="rect">
            <a:avLst/>
          </a:prstGeom>
          <a:noFill/>
          <a:ln w="9525">
            <a:noFill/>
            <a:miter lim="800000"/>
            <a:headEnd/>
            <a:tailEnd/>
          </a:ln>
          <a:effectLst/>
        </p:spPr>
      </p:pic>
      <p:sp>
        <p:nvSpPr>
          <p:cNvPr id="8" name="Rectangle 7">
            <a:extLst>
              <a:ext uri="{FF2B5EF4-FFF2-40B4-BE49-F238E27FC236}">
                <a16:creationId xmlns:a16="http://schemas.microsoft.com/office/drawing/2014/main" xmlns="" id="{4B1A7E4E-1F9C-41D1-A39B-64A87CE40F53}"/>
              </a:ext>
            </a:extLst>
          </p:cNvPr>
          <p:cNvSpPr/>
          <p:nvPr/>
        </p:nvSpPr>
        <p:spPr>
          <a:xfrm>
            <a:off x="845686" y="5769218"/>
            <a:ext cx="7880355" cy="584775"/>
          </a:xfrm>
          <a:prstGeom prst="rect">
            <a:avLst/>
          </a:prstGeom>
        </p:spPr>
        <p:txBody>
          <a:bodyPr wrap="square">
            <a:spAutoFit/>
          </a:bodyPr>
          <a:lstStyle/>
          <a:p>
            <a:r>
              <a:rPr lang="en-US" sz="1600" b="1" dirty="0" smtClean="0">
                <a:solidFill>
                  <a:srgbClr val="333332"/>
                </a:solidFill>
                <a:latin typeface="PT Sans"/>
              </a:rPr>
              <a:t>Root POM : It is default, no need to change this one</a:t>
            </a:r>
          </a:p>
          <a:p>
            <a:r>
              <a:rPr lang="en-US" sz="1600" b="1" dirty="0" smtClean="0">
                <a:solidFill>
                  <a:srgbClr val="333332"/>
                </a:solidFill>
                <a:latin typeface="PT Sans"/>
              </a:rPr>
              <a:t>Goals and Options : Here we need to mention Maven Goals</a:t>
            </a:r>
          </a:p>
        </p:txBody>
      </p:sp>
    </p:spTree>
    <p:extLst>
      <p:ext uri="{BB962C8B-B14F-4D97-AF65-F5344CB8AC3E}">
        <p14:creationId xmlns:p14="http://schemas.microsoft.com/office/powerpoint/2010/main" val="20619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532341" y="25923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Down Stream and Upstream Jobs :</a:t>
            </a:r>
            <a:endParaRPr lang="en-US" sz="2400" b="1" dirty="0"/>
          </a:p>
        </p:txBody>
      </p:sp>
      <p:pic>
        <p:nvPicPr>
          <p:cNvPr id="13314" name="Picture 2"/>
          <p:cNvPicPr>
            <a:picLocks noChangeAspect="1" noChangeArrowheads="1"/>
          </p:cNvPicPr>
          <p:nvPr/>
        </p:nvPicPr>
        <p:blipFill>
          <a:blip r:embed="rId2"/>
          <a:srcRect/>
          <a:stretch>
            <a:fillRect/>
          </a:stretch>
        </p:blipFill>
        <p:spPr bwMode="auto">
          <a:xfrm>
            <a:off x="822813" y="1183739"/>
            <a:ext cx="8858250" cy="232410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876165" y="3745814"/>
            <a:ext cx="7880355" cy="1323439"/>
          </a:xfrm>
          <a:prstGeom prst="rect">
            <a:avLst/>
          </a:prstGeom>
        </p:spPr>
        <p:txBody>
          <a:bodyPr wrap="square">
            <a:spAutoFit/>
          </a:bodyPr>
          <a:lstStyle/>
          <a:p>
            <a:r>
              <a:rPr lang="en-US" sz="1600" b="1" dirty="0" smtClean="0">
                <a:solidFill>
                  <a:srgbClr val="333332"/>
                </a:solidFill>
                <a:latin typeface="PT Sans"/>
              </a:rPr>
              <a:t>1. Go to Job configuration </a:t>
            </a:r>
          </a:p>
          <a:p>
            <a:r>
              <a:rPr lang="en-US" sz="1600" b="1" dirty="0" smtClean="0">
                <a:solidFill>
                  <a:srgbClr val="333332"/>
                </a:solidFill>
                <a:latin typeface="PT Sans"/>
              </a:rPr>
              <a:t>2. Go to Build Triggers section </a:t>
            </a:r>
          </a:p>
          <a:p>
            <a:r>
              <a:rPr lang="en-US" sz="1600" b="1" dirty="0" smtClean="0">
                <a:solidFill>
                  <a:srgbClr val="333332"/>
                </a:solidFill>
                <a:latin typeface="PT Sans"/>
              </a:rPr>
              <a:t>3. Choose the option Build after other Projects are build</a:t>
            </a:r>
          </a:p>
          <a:p>
            <a:r>
              <a:rPr lang="en-US" sz="1600" b="1" dirty="0" smtClean="0">
                <a:solidFill>
                  <a:srgbClr val="333332"/>
                </a:solidFill>
                <a:latin typeface="PT Sans"/>
              </a:rPr>
              <a:t>    a. Projects to watch : Give the Name of the Upstream Project</a:t>
            </a:r>
          </a:p>
          <a:p>
            <a:r>
              <a:rPr lang="en-US" sz="1600" b="1" dirty="0" smtClean="0">
                <a:solidFill>
                  <a:srgbClr val="333332"/>
                </a:solidFill>
                <a:latin typeface="PT Sans"/>
              </a:rPr>
              <a:t>    b. Options are used to triggering the job based on upstream job </a:t>
            </a:r>
            <a:r>
              <a:rPr lang="en-US" sz="1600" b="1" dirty="0" err="1" smtClean="0">
                <a:solidFill>
                  <a:srgbClr val="333332"/>
                </a:solidFill>
                <a:latin typeface="PT Sans"/>
              </a:rPr>
              <a:t>staus</a:t>
            </a:r>
            <a:endParaRPr lang="en-US" sz="1600" b="1" dirty="0" smtClean="0">
              <a:solidFill>
                <a:srgbClr val="333332"/>
              </a:solidFill>
              <a:latin typeface="PT Sans"/>
            </a:endParaRPr>
          </a:p>
        </p:txBody>
      </p:sp>
      <p:sp>
        <p:nvSpPr>
          <p:cNvPr id="5" name="Subtitle 2">
            <a:extLst>
              <a:ext uri="{FF2B5EF4-FFF2-40B4-BE49-F238E27FC236}">
                <a16:creationId xmlns:a16="http://schemas.microsoft.com/office/drawing/2014/main" xmlns="" id="{5F51D3D7-CD1F-40F2-9ADF-6B59C478E55F}"/>
              </a:ext>
            </a:extLst>
          </p:cNvPr>
          <p:cNvSpPr txBox="1">
            <a:spLocks/>
          </p:cNvSpPr>
          <p:nvPr/>
        </p:nvSpPr>
        <p:spPr>
          <a:xfrm>
            <a:off x="712877" y="749257"/>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smtClean="0"/>
              <a:t>Upstream Job Configuration :</a:t>
            </a:r>
            <a:endParaRPr lang="en-US" sz="1800" b="1" dirty="0"/>
          </a:p>
        </p:txBody>
      </p:sp>
      <p:pic>
        <p:nvPicPr>
          <p:cNvPr id="13315" name="Picture 3"/>
          <p:cNvPicPr>
            <a:picLocks noChangeAspect="1" noChangeArrowheads="1"/>
          </p:cNvPicPr>
          <p:nvPr/>
        </p:nvPicPr>
        <p:blipFill>
          <a:blip r:embed="rId3"/>
          <a:srcRect/>
          <a:stretch>
            <a:fillRect/>
          </a:stretch>
        </p:blipFill>
        <p:spPr bwMode="auto">
          <a:xfrm>
            <a:off x="1006646" y="5216549"/>
            <a:ext cx="9953625" cy="1095375"/>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xmlns="" id="{4B1A7E4E-1F9C-41D1-A39B-64A87CE40F53}"/>
              </a:ext>
            </a:extLst>
          </p:cNvPr>
          <p:cNvSpPr/>
          <p:nvPr/>
        </p:nvSpPr>
        <p:spPr>
          <a:xfrm>
            <a:off x="775341" y="6430422"/>
            <a:ext cx="7880355" cy="338554"/>
          </a:xfrm>
          <a:prstGeom prst="rect">
            <a:avLst/>
          </a:prstGeom>
        </p:spPr>
        <p:txBody>
          <a:bodyPr wrap="square">
            <a:spAutoFit/>
          </a:bodyPr>
          <a:lstStyle/>
          <a:p>
            <a:r>
              <a:rPr lang="en-US" sz="1600" b="1" dirty="0" smtClean="0">
                <a:solidFill>
                  <a:srgbClr val="333332"/>
                </a:solidFill>
                <a:latin typeface="PT Sans"/>
              </a:rPr>
              <a:t>After Saving the project we can observer Upstream project details</a:t>
            </a:r>
          </a:p>
        </p:txBody>
      </p:sp>
    </p:spTree>
    <p:extLst>
      <p:ext uri="{BB962C8B-B14F-4D97-AF65-F5344CB8AC3E}">
        <p14:creationId xmlns:p14="http://schemas.microsoft.com/office/powerpoint/2010/main" val="20619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417456" y="29909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smtClean="0"/>
              <a:t>Down Stream Job Configuration :</a:t>
            </a:r>
            <a:endParaRPr lang="en-US" sz="1800" b="1" dirty="0"/>
          </a:p>
        </p:txBody>
      </p:sp>
      <p:pic>
        <p:nvPicPr>
          <p:cNvPr id="14338" name="Picture 2"/>
          <p:cNvPicPr>
            <a:picLocks noChangeAspect="1" noChangeArrowheads="1"/>
          </p:cNvPicPr>
          <p:nvPr/>
        </p:nvPicPr>
        <p:blipFill>
          <a:blip r:embed="rId2"/>
          <a:srcRect/>
          <a:stretch>
            <a:fillRect/>
          </a:stretch>
        </p:blipFill>
        <p:spPr bwMode="auto">
          <a:xfrm>
            <a:off x="727347" y="754306"/>
            <a:ext cx="10161047" cy="2676525"/>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974639" y="3548862"/>
            <a:ext cx="7880355" cy="1323439"/>
          </a:xfrm>
          <a:prstGeom prst="rect">
            <a:avLst/>
          </a:prstGeom>
        </p:spPr>
        <p:txBody>
          <a:bodyPr wrap="square">
            <a:spAutoFit/>
          </a:bodyPr>
          <a:lstStyle/>
          <a:p>
            <a:r>
              <a:rPr lang="en-US" sz="1600" b="1" dirty="0" smtClean="0">
                <a:solidFill>
                  <a:srgbClr val="333332"/>
                </a:solidFill>
                <a:latin typeface="PT Sans"/>
              </a:rPr>
              <a:t>1. Go to Job configuration </a:t>
            </a:r>
          </a:p>
          <a:p>
            <a:r>
              <a:rPr lang="en-US" sz="1600" b="1" dirty="0" smtClean="0">
                <a:solidFill>
                  <a:srgbClr val="333332"/>
                </a:solidFill>
                <a:latin typeface="PT Sans"/>
              </a:rPr>
              <a:t>2. Go to Post Build Actions section </a:t>
            </a:r>
          </a:p>
          <a:p>
            <a:r>
              <a:rPr lang="en-US" sz="1600" b="1" dirty="0" smtClean="0">
                <a:solidFill>
                  <a:srgbClr val="333332"/>
                </a:solidFill>
                <a:latin typeface="PT Sans"/>
              </a:rPr>
              <a:t>3. Choose the option Projects to build</a:t>
            </a:r>
          </a:p>
          <a:p>
            <a:r>
              <a:rPr lang="en-US" sz="1600" b="1" dirty="0" smtClean="0">
                <a:solidFill>
                  <a:srgbClr val="333332"/>
                </a:solidFill>
                <a:latin typeface="PT Sans"/>
              </a:rPr>
              <a:t>    a. Projects to Build : Give the Name of the Upstream Project</a:t>
            </a:r>
          </a:p>
          <a:p>
            <a:r>
              <a:rPr lang="en-US" sz="1600" b="1" dirty="0" smtClean="0">
                <a:solidFill>
                  <a:srgbClr val="333332"/>
                </a:solidFill>
                <a:latin typeface="PT Sans"/>
              </a:rPr>
              <a:t>    b. Options are used to triggering the job based on upstream job </a:t>
            </a:r>
            <a:r>
              <a:rPr lang="en-US" sz="1600" b="1" dirty="0" err="1" smtClean="0">
                <a:solidFill>
                  <a:srgbClr val="333332"/>
                </a:solidFill>
                <a:latin typeface="PT Sans"/>
              </a:rPr>
              <a:t>staus</a:t>
            </a:r>
            <a:endParaRPr lang="en-US" sz="1600" b="1" dirty="0" smtClean="0">
              <a:solidFill>
                <a:srgbClr val="333332"/>
              </a:solidFill>
              <a:latin typeface="PT Sans"/>
            </a:endParaRPr>
          </a:p>
        </p:txBody>
      </p:sp>
      <p:pic>
        <p:nvPicPr>
          <p:cNvPr id="14339" name="Picture 3"/>
          <p:cNvPicPr>
            <a:picLocks noChangeAspect="1" noChangeArrowheads="1"/>
          </p:cNvPicPr>
          <p:nvPr/>
        </p:nvPicPr>
        <p:blipFill>
          <a:blip r:embed="rId3"/>
          <a:srcRect/>
          <a:stretch>
            <a:fillRect/>
          </a:stretch>
        </p:blipFill>
        <p:spPr bwMode="auto">
          <a:xfrm>
            <a:off x="732546" y="4962011"/>
            <a:ext cx="10839450" cy="1266825"/>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xmlns="" id="{4B1A7E4E-1F9C-41D1-A39B-64A87CE40F53}"/>
              </a:ext>
            </a:extLst>
          </p:cNvPr>
          <p:cNvSpPr/>
          <p:nvPr/>
        </p:nvSpPr>
        <p:spPr>
          <a:xfrm>
            <a:off x="789408" y="6346016"/>
            <a:ext cx="7880355" cy="338554"/>
          </a:xfrm>
          <a:prstGeom prst="rect">
            <a:avLst/>
          </a:prstGeom>
        </p:spPr>
        <p:txBody>
          <a:bodyPr wrap="square">
            <a:spAutoFit/>
          </a:bodyPr>
          <a:lstStyle/>
          <a:p>
            <a:r>
              <a:rPr lang="en-US" sz="1600" b="1" dirty="0" smtClean="0">
                <a:solidFill>
                  <a:srgbClr val="333332"/>
                </a:solidFill>
                <a:latin typeface="PT Sans"/>
              </a:rPr>
              <a:t>After Saving the project we can observer Down stream project details</a:t>
            </a:r>
          </a:p>
        </p:txBody>
      </p:sp>
    </p:spTree>
    <p:extLst>
      <p:ext uri="{BB962C8B-B14F-4D97-AF65-F5344CB8AC3E}">
        <p14:creationId xmlns:p14="http://schemas.microsoft.com/office/powerpoint/2010/main" val="20619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532341" y="25923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smtClean="0"/>
              <a:t>Plugins</a:t>
            </a:r>
            <a:r>
              <a:rPr lang="en-US" sz="2400" b="1" dirty="0" smtClean="0"/>
              <a:t> :</a:t>
            </a:r>
            <a:endParaRPr lang="en-US" sz="2400" b="1" dirty="0"/>
          </a:p>
        </p:txBody>
      </p:sp>
      <p:pic>
        <p:nvPicPr>
          <p:cNvPr id="1026" name="Picture 2"/>
          <p:cNvPicPr>
            <a:picLocks noChangeAspect="1" noChangeArrowheads="1"/>
          </p:cNvPicPr>
          <p:nvPr/>
        </p:nvPicPr>
        <p:blipFill>
          <a:blip r:embed="rId2"/>
          <a:srcRect/>
          <a:stretch>
            <a:fillRect/>
          </a:stretch>
        </p:blipFill>
        <p:spPr bwMode="auto">
          <a:xfrm>
            <a:off x="805595" y="1306831"/>
            <a:ext cx="8048625" cy="95250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1227857" y="847866"/>
            <a:ext cx="7880355" cy="338554"/>
          </a:xfrm>
          <a:prstGeom prst="rect">
            <a:avLst/>
          </a:prstGeom>
        </p:spPr>
        <p:txBody>
          <a:bodyPr wrap="square">
            <a:spAutoFit/>
          </a:bodyPr>
          <a:lstStyle/>
          <a:p>
            <a:r>
              <a:rPr lang="en-US" sz="1600" b="1" dirty="0" smtClean="0">
                <a:solidFill>
                  <a:srgbClr val="333332"/>
                </a:solidFill>
                <a:latin typeface="PT Sans"/>
              </a:rPr>
              <a:t>Go to Manage Jenkins then click on Manage </a:t>
            </a:r>
            <a:r>
              <a:rPr lang="en-US" sz="1600" b="1" dirty="0" err="1" smtClean="0">
                <a:solidFill>
                  <a:srgbClr val="333332"/>
                </a:solidFill>
                <a:latin typeface="PT Sans"/>
              </a:rPr>
              <a:t>Plugins</a:t>
            </a:r>
            <a:endParaRPr lang="en-US" sz="1600" b="1" dirty="0" smtClean="0">
              <a:solidFill>
                <a:srgbClr val="333332"/>
              </a:solidFill>
              <a:latin typeface="PT Sans"/>
            </a:endParaRPr>
          </a:p>
        </p:txBody>
      </p:sp>
      <p:sp>
        <p:nvSpPr>
          <p:cNvPr id="5" name="Rectangle 4">
            <a:extLst>
              <a:ext uri="{FF2B5EF4-FFF2-40B4-BE49-F238E27FC236}">
                <a16:creationId xmlns:a16="http://schemas.microsoft.com/office/drawing/2014/main" xmlns="" id="{4B1A7E4E-1F9C-41D1-A39B-64A87CE40F53}"/>
              </a:ext>
            </a:extLst>
          </p:cNvPr>
          <p:cNvSpPr/>
          <p:nvPr/>
        </p:nvSpPr>
        <p:spPr>
          <a:xfrm>
            <a:off x="1323985" y="2294522"/>
            <a:ext cx="7880355" cy="338554"/>
          </a:xfrm>
          <a:prstGeom prst="rect">
            <a:avLst/>
          </a:prstGeom>
        </p:spPr>
        <p:txBody>
          <a:bodyPr wrap="square">
            <a:spAutoFit/>
          </a:bodyPr>
          <a:lstStyle/>
          <a:p>
            <a:r>
              <a:rPr lang="en-US" sz="1600" b="1" dirty="0" smtClean="0">
                <a:solidFill>
                  <a:srgbClr val="333332"/>
                </a:solidFill>
                <a:latin typeface="PT Sans"/>
              </a:rPr>
              <a:t>Install </a:t>
            </a:r>
            <a:r>
              <a:rPr lang="en-US" sz="1600" b="1" dirty="0" err="1" smtClean="0">
                <a:solidFill>
                  <a:srgbClr val="333332"/>
                </a:solidFill>
                <a:latin typeface="PT Sans"/>
              </a:rPr>
              <a:t>Plugin</a:t>
            </a:r>
            <a:r>
              <a:rPr lang="en-US" sz="1600" b="1" dirty="0" smtClean="0">
                <a:solidFill>
                  <a:srgbClr val="333332"/>
                </a:solidFill>
                <a:latin typeface="PT Sans"/>
              </a:rPr>
              <a:t> : Click on Available tab and search for </a:t>
            </a:r>
            <a:r>
              <a:rPr lang="en-US" sz="1600" b="1" dirty="0" err="1" smtClean="0">
                <a:solidFill>
                  <a:srgbClr val="333332"/>
                </a:solidFill>
                <a:latin typeface="PT Sans"/>
              </a:rPr>
              <a:t>plugin</a:t>
            </a:r>
            <a:r>
              <a:rPr lang="en-US" sz="1600" b="1" dirty="0" smtClean="0">
                <a:solidFill>
                  <a:srgbClr val="333332"/>
                </a:solidFill>
                <a:latin typeface="PT Sans"/>
              </a:rPr>
              <a:t> </a:t>
            </a:r>
          </a:p>
        </p:txBody>
      </p:sp>
      <p:pic>
        <p:nvPicPr>
          <p:cNvPr id="1027" name="Picture 3"/>
          <p:cNvPicPr>
            <a:picLocks noChangeAspect="1" noChangeArrowheads="1"/>
          </p:cNvPicPr>
          <p:nvPr/>
        </p:nvPicPr>
        <p:blipFill>
          <a:blip r:embed="rId3"/>
          <a:srcRect/>
          <a:stretch>
            <a:fillRect/>
          </a:stretch>
        </p:blipFill>
        <p:spPr bwMode="auto">
          <a:xfrm>
            <a:off x="450167" y="2887248"/>
            <a:ext cx="11451102" cy="2676525"/>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xmlns="" id="{4B1A7E4E-1F9C-41D1-A39B-64A87CE40F53}"/>
              </a:ext>
            </a:extLst>
          </p:cNvPr>
          <p:cNvSpPr/>
          <p:nvPr/>
        </p:nvSpPr>
        <p:spPr>
          <a:xfrm>
            <a:off x="927745" y="5851303"/>
            <a:ext cx="7880355" cy="338554"/>
          </a:xfrm>
          <a:prstGeom prst="rect">
            <a:avLst/>
          </a:prstGeom>
        </p:spPr>
        <p:txBody>
          <a:bodyPr wrap="square">
            <a:spAutoFit/>
          </a:bodyPr>
          <a:lstStyle/>
          <a:p>
            <a:r>
              <a:rPr lang="en-US" sz="1600" b="1" dirty="0" smtClean="0">
                <a:solidFill>
                  <a:srgbClr val="333332"/>
                </a:solidFill>
                <a:latin typeface="PT Sans"/>
              </a:rPr>
              <a:t>Click on Download now and install after restart or install without restart </a:t>
            </a:r>
          </a:p>
        </p:txBody>
      </p:sp>
    </p:spTree>
    <p:extLst>
      <p:ext uri="{BB962C8B-B14F-4D97-AF65-F5344CB8AC3E}">
        <p14:creationId xmlns:p14="http://schemas.microsoft.com/office/powerpoint/2010/main" val="20619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423652" y="381316"/>
            <a:ext cx="10535080" cy="338554"/>
          </a:xfrm>
          <a:prstGeom prst="rect">
            <a:avLst/>
          </a:prstGeom>
        </p:spPr>
        <p:txBody>
          <a:bodyPr wrap="square">
            <a:spAutoFit/>
          </a:bodyPr>
          <a:lstStyle/>
          <a:p>
            <a:r>
              <a:rPr lang="en-US" sz="1600" b="1" dirty="0" smtClean="0">
                <a:solidFill>
                  <a:srgbClr val="333332"/>
                </a:solidFill>
                <a:latin typeface="PT Sans"/>
              </a:rPr>
              <a:t>Custom </a:t>
            </a:r>
            <a:r>
              <a:rPr lang="en-US" sz="1600" b="1" dirty="0" err="1" smtClean="0">
                <a:solidFill>
                  <a:srgbClr val="333332"/>
                </a:solidFill>
                <a:latin typeface="PT Sans"/>
              </a:rPr>
              <a:t>Plugins</a:t>
            </a:r>
            <a:r>
              <a:rPr lang="en-US" sz="1600" b="1" dirty="0" smtClean="0">
                <a:solidFill>
                  <a:srgbClr val="333332"/>
                </a:solidFill>
                <a:latin typeface="PT Sans"/>
              </a:rPr>
              <a:t> : To install custom </a:t>
            </a:r>
            <a:r>
              <a:rPr lang="en-US" sz="1600" b="1" dirty="0" err="1" smtClean="0">
                <a:solidFill>
                  <a:srgbClr val="333332"/>
                </a:solidFill>
                <a:latin typeface="PT Sans"/>
              </a:rPr>
              <a:t>plugins</a:t>
            </a:r>
            <a:r>
              <a:rPr lang="en-US" sz="1600" b="1" dirty="0" smtClean="0">
                <a:solidFill>
                  <a:srgbClr val="333332"/>
                </a:solidFill>
                <a:latin typeface="PT Sans"/>
              </a:rPr>
              <a:t> (.</a:t>
            </a:r>
            <a:r>
              <a:rPr lang="en-US" sz="1600" b="1" dirty="0" err="1" smtClean="0">
                <a:solidFill>
                  <a:srgbClr val="333332"/>
                </a:solidFill>
                <a:latin typeface="PT Sans"/>
              </a:rPr>
              <a:t>hpi</a:t>
            </a:r>
            <a:r>
              <a:rPr lang="en-US" sz="1600" b="1" dirty="0" smtClean="0">
                <a:solidFill>
                  <a:srgbClr val="333332"/>
                </a:solidFill>
                <a:latin typeface="PT Sans"/>
              </a:rPr>
              <a:t> file) select advanced tab</a:t>
            </a:r>
          </a:p>
        </p:txBody>
      </p:sp>
      <p:pic>
        <p:nvPicPr>
          <p:cNvPr id="2050" name="Picture 2"/>
          <p:cNvPicPr>
            <a:picLocks noChangeAspect="1" noChangeArrowheads="1"/>
          </p:cNvPicPr>
          <p:nvPr/>
        </p:nvPicPr>
        <p:blipFill>
          <a:blip r:embed="rId2"/>
          <a:srcRect/>
          <a:stretch>
            <a:fillRect/>
          </a:stretch>
        </p:blipFill>
        <p:spPr bwMode="auto">
          <a:xfrm>
            <a:off x="832630" y="1001151"/>
            <a:ext cx="9886951" cy="167640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773000" y="2925223"/>
            <a:ext cx="10535080" cy="338554"/>
          </a:xfrm>
          <a:prstGeom prst="rect">
            <a:avLst/>
          </a:prstGeom>
        </p:spPr>
        <p:txBody>
          <a:bodyPr wrap="square">
            <a:spAutoFit/>
          </a:bodyPr>
          <a:lstStyle/>
          <a:p>
            <a:r>
              <a:rPr lang="en-US" sz="1600" b="1" dirty="0" smtClean="0">
                <a:solidFill>
                  <a:srgbClr val="333332"/>
                </a:solidFill>
                <a:latin typeface="PT Sans"/>
              </a:rPr>
              <a:t>Choose the file and upload</a:t>
            </a:r>
          </a:p>
        </p:txBody>
      </p:sp>
      <p:sp>
        <p:nvSpPr>
          <p:cNvPr id="5" name="Rectangle 4">
            <a:extLst>
              <a:ext uri="{FF2B5EF4-FFF2-40B4-BE49-F238E27FC236}">
                <a16:creationId xmlns:a16="http://schemas.microsoft.com/office/drawing/2014/main" xmlns="" id="{4B1A7E4E-1F9C-41D1-A39B-64A87CE40F53}"/>
              </a:ext>
            </a:extLst>
          </p:cNvPr>
          <p:cNvSpPr/>
          <p:nvPr/>
        </p:nvSpPr>
        <p:spPr>
          <a:xfrm>
            <a:off x="435375" y="3558270"/>
            <a:ext cx="10535080" cy="338554"/>
          </a:xfrm>
          <a:prstGeom prst="rect">
            <a:avLst/>
          </a:prstGeom>
        </p:spPr>
        <p:txBody>
          <a:bodyPr wrap="square">
            <a:spAutoFit/>
          </a:bodyPr>
          <a:lstStyle/>
          <a:p>
            <a:r>
              <a:rPr lang="en-US" sz="1600" b="1" dirty="0" smtClean="0">
                <a:solidFill>
                  <a:srgbClr val="333332"/>
                </a:solidFill>
                <a:latin typeface="PT Sans"/>
              </a:rPr>
              <a:t>Sample </a:t>
            </a:r>
            <a:r>
              <a:rPr lang="en-US" sz="1600" b="1" dirty="0" err="1" smtClean="0">
                <a:solidFill>
                  <a:srgbClr val="333332"/>
                </a:solidFill>
                <a:latin typeface="PT Sans"/>
              </a:rPr>
              <a:t>Plugins</a:t>
            </a:r>
            <a:endParaRPr lang="en-US" sz="1600" b="1" dirty="0" smtClean="0">
              <a:solidFill>
                <a:srgbClr val="333332"/>
              </a:solidFill>
              <a:latin typeface="PT Sans"/>
            </a:endParaRPr>
          </a:p>
        </p:txBody>
      </p:sp>
      <p:sp>
        <p:nvSpPr>
          <p:cNvPr id="6" name="Rectangle 5"/>
          <p:cNvSpPr/>
          <p:nvPr/>
        </p:nvSpPr>
        <p:spPr>
          <a:xfrm>
            <a:off x="1036320" y="4294053"/>
            <a:ext cx="6096000" cy="1754326"/>
          </a:xfrm>
          <a:prstGeom prst="rect">
            <a:avLst/>
          </a:prstGeom>
        </p:spPr>
        <p:txBody>
          <a:bodyPr>
            <a:spAutoFit/>
          </a:bodyPr>
          <a:lstStyle/>
          <a:p>
            <a:r>
              <a:rPr lang="en-US" b="1" dirty="0" smtClean="0"/>
              <a:t>Install Below </a:t>
            </a:r>
            <a:r>
              <a:rPr lang="en-US" b="1" dirty="0" err="1" smtClean="0"/>
              <a:t>Plugins</a:t>
            </a:r>
            <a:r>
              <a:rPr lang="en-US" b="1" dirty="0" smtClean="0"/>
              <a:t>:</a:t>
            </a:r>
          </a:p>
          <a:p>
            <a:r>
              <a:rPr lang="en-US" dirty="0" smtClean="0"/>
              <a:t> 1. Static Analysis Collector</a:t>
            </a:r>
          </a:p>
          <a:p>
            <a:r>
              <a:rPr lang="en-US" dirty="0" smtClean="0"/>
              <a:t>2. </a:t>
            </a:r>
            <a:r>
              <a:rPr lang="en-US" dirty="0" err="1" smtClean="0"/>
              <a:t>Checkstyle</a:t>
            </a:r>
            <a:r>
              <a:rPr lang="en-US" dirty="0" smtClean="0"/>
              <a:t> </a:t>
            </a:r>
          </a:p>
          <a:p>
            <a:r>
              <a:rPr lang="en-US" dirty="0" smtClean="0"/>
              <a:t>3. </a:t>
            </a:r>
            <a:r>
              <a:rPr lang="en-US" dirty="0" err="1" smtClean="0"/>
              <a:t>FindBugs</a:t>
            </a:r>
            <a:endParaRPr lang="en-US" dirty="0" smtClean="0"/>
          </a:p>
          <a:p>
            <a:r>
              <a:rPr lang="en-US" dirty="0" smtClean="0"/>
              <a:t> 4. PMD</a:t>
            </a:r>
          </a:p>
          <a:p>
            <a:r>
              <a:rPr lang="en-US" dirty="0" smtClean="0"/>
              <a:t> 5. </a:t>
            </a:r>
            <a:r>
              <a:rPr lang="en-US" dirty="0" err="1" smtClean="0"/>
              <a:t>Cobertura</a:t>
            </a:r>
            <a:r>
              <a:rPr lang="en-US" dirty="0" smtClean="0"/>
              <a:t> </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34085" y="1733044"/>
            <a:ext cx="8810625" cy="2238375"/>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308765" y="266430"/>
            <a:ext cx="10535080" cy="338554"/>
          </a:xfrm>
          <a:prstGeom prst="rect">
            <a:avLst/>
          </a:prstGeom>
        </p:spPr>
        <p:txBody>
          <a:bodyPr wrap="square">
            <a:spAutoFit/>
          </a:bodyPr>
          <a:lstStyle/>
          <a:p>
            <a:r>
              <a:rPr lang="en-US" sz="1600" b="1" dirty="0" err="1" smtClean="0">
                <a:solidFill>
                  <a:srgbClr val="333332"/>
                </a:solidFill>
                <a:latin typeface="PT Sans"/>
              </a:rPr>
              <a:t>Plugins</a:t>
            </a:r>
            <a:r>
              <a:rPr lang="en-US" sz="1600" b="1" dirty="0" smtClean="0">
                <a:solidFill>
                  <a:srgbClr val="333332"/>
                </a:solidFill>
                <a:latin typeface="PT Sans"/>
              </a:rPr>
              <a:t> usage : in the build step provide the </a:t>
            </a:r>
            <a:r>
              <a:rPr lang="en-US" sz="1600" b="1" dirty="0" err="1" smtClean="0">
                <a:solidFill>
                  <a:srgbClr val="333332"/>
                </a:solidFill>
                <a:latin typeface="PT Sans"/>
              </a:rPr>
              <a:t>plugin</a:t>
            </a:r>
            <a:r>
              <a:rPr lang="en-US" sz="1600" b="1" dirty="0" smtClean="0">
                <a:solidFill>
                  <a:srgbClr val="333332"/>
                </a:solidFill>
                <a:latin typeface="PT Sans"/>
              </a:rPr>
              <a:t> along with the goal</a:t>
            </a:r>
          </a:p>
        </p:txBody>
      </p:sp>
      <p:sp>
        <p:nvSpPr>
          <p:cNvPr id="4" name="Rectangle 3"/>
          <p:cNvSpPr/>
          <p:nvPr/>
        </p:nvSpPr>
        <p:spPr>
          <a:xfrm>
            <a:off x="543949" y="840936"/>
            <a:ext cx="11272913" cy="646331"/>
          </a:xfrm>
          <a:prstGeom prst="rect">
            <a:avLst/>
          </a:prstGeom>
        </p:spPr>
        <p:txBody>
          <a:bodyPr wrap="square">
            <a:spAutoFit/>
          </a:bodyPr>
          <a:lstStyle/>
          <a:p>
            <a:r>
              <a:rPr lang="en-US" dirty="0" smtClean="0"/>
              <a:t>clean install </a:t>
            </a:r>
            <a:r>
              <a:rPr lang="en-US" dirty="0" err="1" smtClean="0"/>
              <a:t>checkstyle:checkstyle</a:t>
            </a:r>
            <a:r>
              <a:rPr lang="en-US" dirty="0" smtClean="0"/>
              <a:t> </a:t>
            </a:r>
            <a:r>
              <a:rPr lang="en-US" dirty="0" err="1" smtClean="0"/>
              <a:t>findbugs:findbugs</a:t>
            </a:r>
            <a:r>
              <a:rPr lang="en-US" dirty="0" smtClean="0"/>
              <a:t> </a:t>
            </a:r>
            <a:r>
              <a:rPr lang="en-US" dirty="0" err="1" smtClean="0"/>
              <a:t>pmd:pmd</a:t>
            </a:r>
            <a:r>
              <a:rPr lang="en-US" dirty="0" smtClean="0"/>
              <a:t> </a:t>
            </a:r>
            <a:r>
              <a:rPr lang="en-US" dirty="0" err="1" smtClean="0"/>
              <a:t>pmd:cpd</a:t>
            </a:r>
            <a:r>
              <a:rPr lang="en-US" dirty="0" smtClean="0"/>
              <a:t> </a:t>
            </a:r>
            <a:r>
              <a:rPr lang="en-US" dirty="0" err="1" smtClean="0"/>
              <a:t>cobertura:cobertura</a:t>
            </a:r>
            <a:r>
              <a:rPr lang="en-US" dirty="0" smtClean="0"/>
              <a:t> -</a:t>
            </a:r>
            <a:r>
              <a:rPr lang="en-US" dirty="0" err="1" smtClean="0"/>
              <a:t>Dcobertura.report.format</a:t>
            </a:r>
            <a:r>
              <a:rPr lang="en-US" dirty="0" smtClean="0"/>
              <a:t>=xml</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6F04CE8-3B28-4497-87C7-32567BCF79D9}"/>
              </a:ext>
            </a:extLst>
          </p:cNvPr>
          <p:cNvSpPr/>
          <p:nvPr/>
        </p:nvSpPr>
        <p:spPr>
          <a:xfrm>
            <a:off x="689547" y="2869699"/>
            <a:ext cx="4527030" cy="369332"/>
          </a:xfrm>
          <a:prstGeom prst="rect">
            <a:avLst/>
          </a:prstGeom>
        </p:spPr>
        <p:txBody>
          <a:bodyPr wrap="square">
            <a:spAutoFit/>
          </a:bodyPr>
          <a:lstStyle/>
          <a:p>
            <a:r>
              <a:rPr lang="en-US" dirty="0">
                <a:solidFill>
                  <a:srgbClr val="363B40"/>
                </a:solidFill>
                <a:latin typeface="Raleway"/>
              </a:rPr>
              <a:t>Launch Jenkins, go to browser </a:t>
            </a:r>
            <a:endParaRPr lang="en-US" b="0" i="0" dirty="0">
              <a:solidFill>
                <a:srgbClr val="363B40"/>
              </a:solidFill>
              <a:effectLst/>
              <a:latin typeface="Raleway"/>
            </a:endParaRPr>
          </a:p>
        </p:txBody>
      </p:sp>
      <p:sp>
        <p:nvSpPr>
          <p:cNvPr id="3" name="Rectangle 1">
            <a:extLst>
              <a:ext uri="{FF2B5EF4-FFF2-40B4-BE49-F238E27FC236}">
                <a16:creationId xmlns:a16="http://schemas.microsoft.com/office/drawing/2014/main" xmlns="" id="{0DDD662A-EC78-41D8-8C62-CCDB02F74795}"/>
              </a:ext>
            </a:extLst>
          </p:cNvPr>
          <p:cNvSpPr>
            <a:spLocks noChangeArrowheads="1"/>
          </p:cNvSpPr>
          <p:nvPr/>
        </p:nvSpPr>
        <p:spPr bwMode="auto">
          <a:xfrm>
            <a:off x="689547" y="776935"/>
            <a:ext cx="11107712" cy="133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cd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sudo</a:t>
            </a:r>
            <a:r>
              <a:rPr lang="en-US" altLang="en-US" dirty="0"/>
              <a:t> </a:t>
            </a:r>
            <a:r>
              <a:rPr lang="en-US" altLang="en-US" dirty="0" err="1"/>
              <a:t>wget</a:t>
            </a:r>
            <a:r>
              <a:rPr lang="en-US" altLang="en-US" dirty="0"/>
              <a:t> -O /</a:t>
            </a:r>
            <a:r>
              <a:rPr lang="en-US" altLang="en-US" dirty="0" err="1"/>
              <a:t>etc</a:t>
            </a:r>
            <a:r>
              <a:rPr lang="en-US" altLang="en-US" dirty="0"/>
              <a:t>/</a:t>
            </a:r>
            <a:r>
              <a:rPr lang="en-US" altLang="en-US" dirty="0" err="1"/>
              <a:t>yum.repos.d</a:t>
            </a:r>
            <a:r>
              <a:rPr lang="en-US" altLang="en-US" dirty="0"/>
              <a:t>/</a:t>
            </a:r>
            <a:r>
              <a:rPr lang="en-US" altLang="en-US" dirty="0" err="1"/>
              <a:t>jenkins.repo</a:t>
            </a:r>
            <a:r>
              <a:rPr lang="en-US" altLang="en-US" dirty="0"/>
              <a:t> https://pkg.jenkins.io/redhat-stable/jenkins.repo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sudo</a:t>
            </a:r>
            <a:r>
              <a:rPr lang="en-US" altLang="en-US" dirty="0"/>
              <a:t> rpm --import https://pkg.jenkins.io/redhat-stable/jenkins.io.key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yum install </a:t>
            </a:r>
            <a:r>
              <a:rPr lang="en-US" altLang="en-US" dirty="0" err="1"/>
              <a:t>jenkins</a:t>
            </a:r>
            <a:r>
              <a:rPr lang="en-US" altLang="en-US" dirty="0"/>
              <a:t> </a:t>
            </a:r>
          </a:p>
        </p:txBody>
      </p:sp>
      <p:sp>
        <p:nvSpPr>
          <p:cNvPr id="4" name="Rectangle 3">
            <a:extLst>
              <a:ext uri="{FF2B5EF4-FFF2-40B4-BE49-F238E27FC236}">
                <a16:creationId xmlns:a16="http://schemas.microsoft.com/office/drawing/2014/main" xmlns="" id="{DAC819A2-2FCF-4AEB-A4F6-4A1F6C43D262}"/>
              </a:ext>
            </a:extLst>
          </p:cNvPr>
          <p:cNvSpPr/>
          <p:nvPr/>
        </p:nvSpPr>
        <p:spPr>
          <a:xfrm>
            <a:off x="689547" y="2042548"/>
            <a:ext cx="5931432" cy="369332"/>
          </a:xfrm>
          <a:prstGeom prst="rect">
            <a:avLst/>
          </a:prstGeom>
        </p:spPr>
        <p:txBody>
          <a:bodyPr wrap="none">
            <a:spAutoFit/>
          </a:bodyPr>
          <a:lstStyle/>
          <a:p>
            <a:r>
              <a:rPr lang="en-US" dirty="0">
                <a:solidFill>
                  <a:srgbClr val="616366"/>
                </a:solidFill>
                <a:latin typeface="Raleway"/>
              </a:rPr>
              <a:t>Start the Jenkins service and set it to run at boot time:</a:t>
            </a:r>
            <a:endParaRPr lang="en-US" dirty="0"/>
          </a:p>
        </p:txBody>
      </p:sp>
      <p:sp>
        <p:nvSpPr>
          <p:cNvPr id="5" name="Rectangle 3">
            <a:extLst>
              <a:ext uri="{FF2B5EF4-FFF2-40B4-BE49-F238E27FC236}">
                <a16:creationId xmlns:a16="http://schemas.microsoft.com/office/drawing/2014/main" xmlns="" id="{26260D69-A3F6-466C-80B7-CE07001EEF94}"/>
              </a:ext>
            </a:extLst>
          </p:cNvPr>
          <p:cNvSpPr>
            <a:spLocks noChangeArrowheads="1"/>
          </p:cNvSpPr>
          <p:nvPr/>
        </p:nvSpPr>
        <p:spPr bwMode="auto">
          <a:xfrm>
            <a:off x="1079292" y="2550379"/>
            <a:ext cx="3117954"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Service Jenkins start </a:t>
            </a:r>
          </a:p>
        </p:txBody>
      </p:sp>
      <p:sp>
        <p:nvSpPr>
          <p:cNvPr id="6" name="Rectangle 5">
            <a:extLst>
              <a:ext uri="{FF2B5EF4-FFF2-40B4-BE49-F238E27FC236}">
                <a16:creationId xmlns:a16="http://schemas.microsoft.com/office/drawing/2014/main" xmlns="" id="{7A0E9ABA-94DB-442C-905A-B5B64E4338AB}"/>
              </a:ext>
            </a:extLst>
          </p:cNvPr>
          <p:cNvSpPr/>
          <p:nvPr/>
        </p:nvSpPr>
        <p:spPr>
          <a:xfrm>
            <a:off x="488791" y="3792627"/>
            <a:ext cx="4433393" cy="369332"/>
          </a:xfrm>
          <a:prstGeom prst="rect">
            <a:avLst/>
          </a:prstGeom>
        </p:spPr>
        <p:txBody>
          <a:bodyPr wrap="none">
            <a:spAutoFit/>
          </a:bodyPr>
          <a:lstStyle/>
          <a:p>
            <a:r>
              <a:rPr lang="en-US" b="0" i="0" dirty="0">
                <a:solidFill>
                  <a:srgbClr val="363B40"/>
                </a:solidFill>
                <a:effectLst/>
                <a:latin typeface="Raleway"/>
              </a:rPr>
              <a:t>Change PORT NUMBER or HOME Directory</a:t>
            </a:r>
          </a:p>
        </p:txBody>
      </p:sp>
      <p:sp>
        <p:nvSpPr>
          <p:cNvPr id="7" name="Rectangle 6">
            <a:extLst>
              <a:ext uri="{FF2B5EF4-FFF2-40B4-BE49-F238E27FC236}">
                <a16:creationId xmlns:a16="http://schemas.microsoft.com/office/drawing/2014/main" xmlns="" id="{F1D3C2FA-B176-4109-BE3C-483D977F6D6B}"/>
              </a:ext>
            </a:extLst>
          </p:cNvPr>
          <p:cNvSpPr/>
          <p:nvPr/>
        </p:nvSpPr>
        <p:spPr>
          <a:xfrm>
            <a:off x="689547" y="3318365"/>
            <a:ext cx="6594754" cy="369332"/>
          </a:xfrm>
          <a:prstGeom prst="rect">
            <a:avLst/>
          </a:prstGeom>
        </p:spPr>
        <p:txBody>
          <a:bodyPr wrap="none">
            <a:spAutoFit/>
          </a:bodyPr>
          <a:lstStyle/>
          <a:p>
            <a:r>
              <a:rPr lang="en-US" dirty="0"/>
              <a:t>http://&lt;IP Address&gt;:&lt;Port Number&gt; -</a:t>
            </a:r>
            <a:r>
              <a:rPr lang="en-US" dirty="0">
                <a:sym typeface="Wingdings" panose="05000000000000000000" pitchFamily="2" charset="2"/>
              </a:rPr>
              <a:t> Default port number is 8080</a:t>
            </a:r>
            <a:endParaRPr lang="en-US" dirty="0"/>
          </a:p>
        </p:txBody>
      </p:sp>
      <p:pic>
        <p:nvPicPr>
          <p:cNvPr id="8" name="Picture 7">
            <a:extLst>
              <a:ext uri="{FF2B5EF4-FFF2-40B4-BE49-F238E27FC236}">
                <a16:creationId xmlns:a16="http://schemas.microsoft.com/office/drawing/2014/main" xmlns="" id="{1E5023A8-57DD-4220-B2B1-F8384861E659}"/>
              </a:ext>
            </a:extLst>
          </p:cNvPr>
          <p:cNvPicPr>
            <a:picLocks noChangeAspect="1"/>
          </p:cNvPicPr>
          <p:nvPr/>
        </p:nvPicPr>
        <p:blipFill>
          <a:blip r:embed="rId2"/>
          <a:stretch>
            <a:fillRect/>
          </a:stretch>
        </p:blipFill>
        <p:spPr>
          <a:xfrm>
            <a:off x="1079292" y="4619778"/>
            <a:ext cx="6524625" cy="771525"/>
          </a:xfrm>
          <a:prstGeom prst="rect">
            <a:avLst/>
          </a:prstGeom>
        </p:spPr>
      </p:pic>
      <p:pic>
        <p:nvPicPr>
          <p:cNvPr id="9" name="Picture 8">
            <a:extLst>
              <a:ext uri="{FF2B5EF4-FFF2-40B4-BE49-F238E27FC236}">
                <a16:creationId xmlns:a16="http://schemas.microsoft.com/office/drawing/2014/main" xmlns="" id="{FDD36D4E-7426-482C-BF84-4629E0C3C8EC}"/>
              </a:ext>
            </a:extLst>
          </p:cNvPr>
          <p:cNvPicPr>
            <a:picLocks noChangeAspect="1"/>
          </p:cNvPicPr>
          <p:nvPr/>
        </p:nvPicPr>
        <p:blipFill>
          <a:blip r:embed="rId3"/>
          <a:stretch>
            <a:fillRect/>
          </a:stretch>
        </p:blipFill>
        <p:spPr>
          <a:xfrm>
            <a:off x="1079292" y="5689229"/>
            <a:ext cx="6743700" cy="647700"/>
          </a:xfrm>
          <a:prstGeom prst="rect">
            <a:avLst/>
          </a:prstGeom>
        </p:spPr>
      </p:pic>
      <p:sp>
        <p:nvSpPr>
          <p:cNvPr id="10" name="Rectangle 9">
            <a:extLst>
              <a:ext uri="{FF2B5EF4-FFF2-40B4-BE49-F238E27FC236}">
                <a16:creationId xmlns:a16="http://schemas.microsoft.com/office/drawing/2014/main" xmlns="" id="{3E1C4113-31EA-46D7-B7A6-6A5FD16FECF9}"/>
              </a:ext>
            </a:extLst>
          </p:cNvPr>
          <p:cNvSpPr/>
          <p:nvPr/>
        </p:nvSpPr>
        <p:spPr>
          <a:xfrm>
            <a:off x="1009163" y="4101483"/>
            <a:ext cx="2743508" cy="369332"/>
          </a:xfrm>
          <a:prstGeom prst="rect">
            <a:avLst/>
          </a:prstGeom>
        </p:spPr>
        <p:txBody>
          <a:bodyPr wrap="none">
            <a:spAutoFit/>
          </a:bodyPr>
          <a:lstStyle/>
          <a:p>
            <a:r>
              <a:rPr lang="en-US" dirty="0"/>
              <a:t>File : /</a:t>
            </a:r>
            <a:r>
              <a:rPr lang="en-US" dirty="0" err="1"/>
              <a:t>etc</a:t>
            </a:r>
            <a:r>
              <a:rPr lang="en-US" dirty="0"/>
              <a:t>/</a:t>
            </a:r>
            <a:r>
              <a:rPr lang="en-US" dirty="0" err="1"/>
              <a:t>sysconfig</a:t>
            </a:r>
            <a:r>
              <a:rPr lang="en-US" dirty="0"/>
              <a:t>/</a:t>
            </a:r>
            <a:r>
              <a:rPr lang="en-US" dirty="0" err="1"/>
              <a:t>jenkins</a:t>
            </a:r>
            <a:endParaRPr lang="en-US" dirty="0"/>
          </a:p>
        </p:txBody>
      </p:sp>
      <p:sp>
        <p:nvSpPr>
          <p:cNvPr id="11" name="Rectangle 10">
            <a:extLst>
              <a:ext uri="{FF2B5EF4-FFF2-40B4-BE49-F238E27FC236}">
                <a16:creationId xmlns:a16="http://schemas.microsoft.com/office/drawing/2014/main" xmlns="" id="{00A240DE-38BB-4936-BD96-804DD72FE850}"/>
              </a:ext>
            </a:extLst>
          </p:cNvPr>
          <p:cNvSpPr/>
          <p:nvPr/>
        </p:nvSpPr>
        <p:spPr>
          <a:xfrm>
            <a:off x="488791" y="259796"/>
            <a:ext cx="2452916" cy="369332"/>
          </a:xfrm>
          <a:prstGeom prst="rect">
            <a:avLst/>
          </a:prstGeom>
        </p:spPr>
        <p:txBody>
          <a:bodyPr wrap="none">
            <a:spAutoFit/>
          </a:bodyPr>
          <a:lstStyle/>
          <a:p>
            <a:r>
              <a:rPr lang="en-US" dirty="0">
                <a:solidFill>
                  <a:srgbClr val="363B40"/>
                </a:solidFill>
                <a:latin typeface="Raleway"/>
              </a:rPr>
              <a:t>Step 3: Install Jenkins</a:t>
            </a:r>
            <a:endParaRPr lang="en-US" b="0" i="0" dirty="0">
              <a:solidFill>
                <a:srgbClr val="363B40"/>
              </a:solidFill>
              <a:effectLst/>
              <a:latin typeface="Raleway"/>
            </a:endParaRPr>
          </a:p>
        </p:txBody>
      </p:sp>
    </p:spTree>
    <p:extLst>
      <p:ext uri="{BB962C8B-B14F-4D97-AF65-F5344CB8AC3E}">
        <p14:creationId xmlns:p14="http://schemas.microsoft.com/office/powerpoint/2010/main" val="3569516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797901" y="1412426"/>
            <a:ext cx="9471513" cy="5134557"/>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308765" y="266430"/>
            <a:ext cx="10535080" cy="338554"/>
          </a:xfrm>
          <a:prstGeom prst="rect">
            <a:avLst/>
          </a:prstGeom>
        </p:spPr>
        <p:txBody>
          <a:bodyPr wrap="square">
            <a:spAutoFit/>
          </a:bodyPr>
          <a:lstStyle/>
          <a:p>
            <a:r>
              <a:rPr lang="en-US" sz="1600" b="1" dirty="0" smtClean="0">
                <a:solidFill>
                  <a:srgbClr val="333332"/>
                </a:solidFill>
                <a:latin typeface="PT Sans"/>
              </a:rPr>
              <a:t>Capture the </a:t>
            </a:r>
            <a:r>
              <a:rPr lang="en-US" sz="1600" b="1" dirty="0" err="1" smtClean="0">
                <a:solidFill>
                  <a:srgbClr val="333332"/>
                </a:solidFill>
                <a:latin typeface="PT Sans"/>
              </a:rPr>
              <a:t>plugin</a:t>
            </a:r>
            <a:r>
              <a:rPr lang="en-US" sz="1600" b="1" dirty="0" smtClean="0">
                <a:solidFill>
                  <a:srgbClr val="333332"/>
                </a:solidFill>
                <a:latin typeface="PT Sans"/>
              </a:rPr>
              <a:t> output in the Post Build Actions</a:t>
            </a:r>
          </a:p>
        </p:txBody>
      </p:sp>
      <p:sp>
        <p:nvSpPr>
          <p:cNvPr id="4" name="Rectangle 3">
            <a:extLst>
              <a:ext uri="{FF2B5EF4-FFF2-40B4-BE49-F238E27FC236}">
                <a16:creationId xmlns:a16="http://schemas.microsoft.com/office/drawing/2014/main" xmlns="" id="{4B1A7E4E-1F9C-41D1-A39B-64A87CE40F53}"/>
              </a:ext>
            </a:extLst>
          </p:cNvPr>
          <p:cNvSpPr/>
          <p:nvPr/>
        </p:nvSpPr>
        <p:spPr>
          <a:xfrm>
            <a:off x="615910" y="643914"/>
            <a:ext cx="10535080" cy="584775"/>
          </a:xfrm>
          <a:prstGeom prst="rect">
            <a:avLst/>
          </a:prstGeom>
        </p:spPr>
        <p:txBody>
          <a:bodyPr wrap="square">
            <a:spAutoFit/>
          </a:bodyPr>
          <a:lstStyle/>
          <a:p>
            <a:r>
              <a:rPr lang="en-US" sz="1600" b="1" dirty="0" err="1" smtClean="0">
                <a:solidFill>
                  <a:srgbClr val="333332"/>
                </a:solidFill>
                <a:latin typeface="PT Sans"/>
              </a:rPr>
              <a:t>Checkstyle</a:t>
            </a:r>
            <a:r>
              <a:rPr lang="en-US" sz="1600" b="1" dirty="0" smtClean="0">
                <a:solidFill>
                  <a:srgbClr val="333332"/>
                </a:solidFill>
                <a:latin typeface="PT Sans"/>
              </a:rPr>
              <a:t> results : **/checkstyle-result.xml</a:t>
            </a:r>
          </a:p>
          <a:p>
            <a:r>
              <a:rPr lang="en-US" sz="1600" b="1" dirty="0" err="1" smtClean="0">
                <a:solidFill>
                  <a:srgbClr val="333332"/>
                </a:solidFill>
                <a:latin typeface="PT Sans"/>
              </a:rPr>
              <a:t>FindBugs</a:t>
            </a:r>
            <a:r>
              <a:rPr lang="en-US" sz="1600" b="1" dirty="0" smtClean="0">
                <a:solidFill>
                  <a:srgbClr val="333332"/>
                </a:solidFill>
                <a:latin typeface="PT Sans"/>
              </a:rPr>
              <a:t> results : **/findbugsXml.xml</a:t>
            </a:r>
          </a:p>
        </p:txBody>
      </p:sp>
    </p:spTree>
    <p:extLst>
      <p:ext uri="{BB962C8B-B14F-4D97-AF65-F5344CB8AC3E}">
        <p14:creationId xmlns:p14="http://schemas.microsoft.com/office/powerpoint/2010/main" val="20619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73919" y="1192834"/>
            <a:ext cx="10797905" cy="5081367"/>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615910" y="418831"/>
            <a:ext cx="10535080" cy="584775"/>
          </a:xfrm>
          <a:prstGeom prst="rect">
            <a:avLst/>
          </a:prstGeom>
        </p:spPr>
        <p:txBody>
          <a:bodyPr wrap="square">
            <a:spAutoFit/>
          </a:bodyPr>
          <a:lstStyle/>
          <a:p>
            <a:r>
              <a:rPr lang="en-US" sz="1600" b="1" dirty="0" smtClean="0">
                <a:solidFill>
                  <a:srgbClr val="333332"/>
                </a:solidFill>
                <a:latin typeface="PT Sans"/>
              </a:rPr>
              <a:t>PMD results : **/pmd.xml</a:t>
            </a:r>
          </a:p>
          <a:p>
            <a:r>
              <a:rPr lang="en-US" sz="1600" b="1" dirty="0" err="1" smtClean="0">
                <a:solidFill>
                  <a:srgbClr val="333332"/>
                </a:solidFill>
                <a:latin typeface="PT Sans"/>
              </a:rPr>
              <a:t>Cobertura</a:t>
            </a:r>
            <a:r>
              <a:rPr lang="en-US" sz="1600" b="1" dirty="0" smtClean="0">
                <a:solidFill>
                  <a:srgbClr val="333332"/>
                </a:solidFill>
                <a:latin typeface="PT Sans"/>
              </a:rPr>
              <a:t> XML report pattern : **/target/site/</a:t>
            </a:r>
            <a:r>
              <a:rPr lang="en-US" sz="1600" b="1" dirty="0" err="1" smtClean="0">
                <a:solidFill>
                  <a:srgbClr val="333332"/>
                </a:solidFill>
                <a:latin typeface="PT Sans"/>
              </a:rPr>
              <a:t>cobertura</a:t>
            </a:r>
            <a:r>
              <a:rPr lang="en-US" sz="1600" b="1" dirty="0" smtClean="0">
                <a:solidFill>
                  <a:srgbClr val="333332"/>
                </a:solidFill>
                <a:latin typeface="PT Sans"/>
              </a:rPr>
              <a:t>/coverage.xml</a:t>
            </a:r>
          </a:p>
        </p:txBody>
      </p:sp>
    </p:spTree>
    <p:extLst>
      <p:ext uri="{BB962C8B-B14F-4D97-AF65-F5344CB8AC3E}">
        <p14:creationId xmlns:p14="http://schemas.microsoft.com/office/powerpoint/2010/main" val="206193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418962" y="348492"/>
            <a:ext cx="10535080" cy="338554"/>
          </a:xfrm>
          <a:prstGeom prst="rect">
            <a:avLst/>
          </a:prstGeom>
        </p:spPr>
        <p:txBody>
          <a:bodyPr wrap="square">
            <a:spAutoFit/>
          </a:bodyPr>
          <a:lstStyle/>
          <a:p>
            <a:r>
              <a:rPr lang="en-US" sz="1600" b="1" dirty="0" smtClean="0">
                <a:solidFill>
                  <a:srgbClr val="333332"/>
                </a:solidFill>
                <a:latin typeface="PT Sans"/>
              </a:rPr>
              <a:t>Changing Port Number:</a:t>
            </a:r>
          </a:p>
        </p:txBody>
      </p:sp>
      <p:sp>
        <p:nvSpPr>
          <p:cNvPr id="3" name="Rectangle 2">
            <a:extLst>
              <a:ext uri="{FF2B5EF4-FFF2-40B4-BE49-F238E27FC236}">
                <a16:creationId xmlns:a16="http://schemas.microsoft.com/office/drawing/2014/main" xmlns="" id="{4B1A7E4E-1F9C-41D1-A39B-64A87CE40F53}"/>
              </a:ext>
            </a:extLst>
          </p:cNvPr>
          <p:cNvSpPr/>
          <p:nvPr/>
        </p:nvSpPr>
        <p:spPr>
          <a:xfrm>
            <a:off x="669836" y="951058"/>
            <a:ext cx="10535080" cy="830997"/>
          </a:xfrm>
          <a:prstGeom prst="rect">
            <a:avLst/>
          </a:prstGeom>
        </p:spPr>
        <p:txBody>
          <a:bodyPr wrap="square">
            <a:spAutoFit/>
          </a:bodyPr>
          <a:lstStyle/>
          <a:p>
            <a:r>
              <a:rPr lang="en-US" sz="1600" b="1" dirty="0" smtClean="0">
                <a:solidFill>
                  <a:srgbClr val="333332"/>
                </a:solidFill>
                <a:latin typeface="PT Sans"/>
              </a:rPr>
              <a:t>Go to the path : /etc/</a:t>
            </a:r>
            <a:r>
              <a:rPr lang="en-US" sz="1600" b="1" dirty="0" err="1" smtClean="0">
                <a:solidFill>
                  <a:srgbClr val="333332"/>
                </a:solidFill>
                <a:latin typeface="PT Sans"/>
              </a:rPr>
              <a:t>sysconfig</a:t>
            </a:r>
            <a:endParaRPr lang="en-US" sz="1600" b="1" dirty="0" smtClean="0">
              <a:solidFill>
                <a:srgbClr val="333332"/>
              </a:solidFill>
              <a:latin typeface="PT Sans"/>
            </a:endParaRPr>
          </a:p>
          <a:p>
            <a:r>
              <a:rPr lang="en-US" sz="1600" b="1" dirty="0" smtClean="0">
                <a:solidFill>
                  <a:srgbClr val="333332"/>
                </a:solidFill>
                <a:latin typeface="PT Sans"/>
              </a:rPr>
              <a:t>Open the </a:t>
            </a:r>
            <a:r>
              <a:rPr lang="en-US" sz="1600" b="1" dirty="0" err="1" smtClean="0">
                <a:solidFill>
                  <a:srgbClr val="333332"/>
                </a:solidFill>
                <a:latin typeface="PT Sans"/>
              </a:rPr>
              <a:t>config</a:t>
            </a:r>
            <a:r>
              <a:rPr lang="en-US" sz="1600" b="1" dirty="0" smtClean="0">
                <a:solidFill>
                  <a:srgbClr val="333332"/>
                </a:solidFill>
                <a:latin typeface="PT Sans"/>
              </a:rPr>
              <a:t> file : </a:t>
            </a:r>
            <a:r>
              <a:rPr lang="en-US" sz="1600" b="1" dirty="0" err="1" smtClean="0">
                <a:solidFill>
                  <a:srgbClr val="333332"/>
                </a:solidFill>
                <a:latin typeface="PT Sans"/>
              </a:rPr>
              <a:t>jenkins</a:t>
            </a:r>
            <a:endParaRPr lang="en-US" sz="1600" b="1" dirty="0" smtClean="0">
              <a:solidFill>
                <a:srgbClr val="333332"/>
              </a:solidFill>
              <a:latin typeface="PT Sans"/>
            </a:endParaRPr>
          </a:p>
          <a:p>
            <a:r>
              <a:rPr lang="en-US" sz="1600" b="1" dirty="0" smtClean="0">
                <a:solidFill>
                  <a:srgbClr val="333332"/>
                </a:solidFill>
                <a:latin typeface="PT Sans"/>
              </a:rPr>
              <a:t>Change the port number to the variable JENKINS_PORT (by default it will be 8080) </a:t>
            </a:r>
          </a:p>
        </p:txBody>
      </p:sp>
      <p:pic>
        <p:nvPicPr>
          <p:cNvPr id="6146" name="Picture 2"/>
          <p:cNvPicPr>
            <a:picLocks noChangeAspect="1" noChangeArrowheads="1"/>
          </p:cNvPicPr>
          <p:nvPr/>
        </p:nvPicPr>
        <p:blipFill>
          <a:blip r:embed="rId2"/>
          <a:srcRect/>
          <a:stretch>
            <a:fillRect/>
          </a:stretch>
        </p:blipFill>
        <p:spPr bwMode="auto">
          <a:xfrm>
            <a:off x="781050" y="1969330"/>
            <a:ext cx="4691282" cy="1105417"/>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4B1A7E4E-1F9C-41D1-A39B-64A87CE40F53}"/>
              </a:ext>
            </a:extLst>
          </p:cNvPr>
          <p:cNvSpPr/>
          <p:nvPr/>
        </p:nvSpPr>
        <p:spPr>
          <a:xfrm>
            <a:off x="751898" y="3368356"/>
            <a:ext cx="10535080" cy="830997"/>
          </a:xfrm>
          <a:prstGeom prst="rect">
            <a:avLst/>
          </a:prstGeom>
        </p:spPr>
        <p:txBody>
          <a:bodyPr wrap="square">
            <a:spAutoFit/>
          </a:bodyPr>
          <a:lstStyle/>
          <a:p>
            <a:r>
              <a:rPr lang="en-US" sz="1600" b="1" dirty="0" smtClean="0">
                <a:solidFill>
                  <a:srgbClr val="333332"/>
                </a:solidFill>
                <a:latin typeface="PT Sans"/>
              </a:rPr>
              <a:t>After changing the port number save the file (:</a:t>
            </a:r>
            <a:r>
              <a:rPr lang="en-US" sz="1600" b="1" dirty="0" err="1" smtClean="0">
                <a:solidFill>
                  <a:srgbClr val="333332"/>
                </a:solidFill>
                <a:latin typeface="PT Sans"/>
              </a:rPr>
              <a:t>wq</a:t>
            </a:r>
            <a:r>
              <a:rPr lang="en-US" sz="1600" b="1" dirty="0" smtClean="0">
                <a:solidFill>
                  <a:srgbClr val="333332"/>
                </a:solidFill>
                <a:latin typeface="PT Sans"/>
              </a:rPr>
              <a:t>)</a:t>
            </a:r>
          </a:p>
          <a:p>
            <a:r>
              <a:rPr lang="en-US" sz="1600" b="1" dirty="0" smtClean="0">
                <a:solidFill>
                  <a:srgbClr val="333332"/>
                </a:solidFill>
                <a:latin typeface="PT Sans"/>
              </a:rPr>
              <a:t>Restart </a:t>
            </a:r>
            <a:r>
              <a:rPr lang="en-US" sz="1600" b="1" dirty="0" err="1" smtClean="0">
                <a:solidFill>
                  <a:srgbClr val="333332"/>
                </a:solidFill>
                <a:latin typeface="PT Sans"/>
              </a:rPr>
              <a:t>jenkins</a:t>
            </a:r>
            <a:r>
              <a:rPr lang="en-US" sz="1600" b="1" dirty="0" smtClean="0">
                <a:solidFill>
                  <a:srgbClr val="333332"/>
                </a:solidFill>
                <a:latin typeface="PT Sans"/>
              </a:rPr>
              <a:t> (service </a:t>
            </a:r>
            <a:r>
              <a:rPr lang="en-US" sz="1600" b="1" dirty="0" err="1" smtClean="0">
                <a:solidFill>
                  <a:srgbClr val="333332"/>
                </a:solidFill>
                <a:latin typeface="PT Sans"/>
              </a:rPr>
              <a:t>jenkins</a:t>
            </a:r>
            <a:r>
              <a:rPr lang="en-US" sz="1600" b="1" dirty="0" smtClean="0">
                <a:solidFill>
                  <a:srgbClr val="333332"/>
                </a:solidFill>
                <a:latin typeface="PT Sans"/>
              </a:rPr>
              <a:t> restart)</a:t>
            </a:r>
          </a:p>
          <a:p>
            <a:r>
              <a:rPr lang="en-US" sz="1600" b="1" dirty="0" smtClean="0">
                <a:solidFill>
                  <a:srgbClr val="333332"/>
                </a:solidFill>
                <a:latin typeface="PT Sans"/>
              </a:rPr>
              <a:t>Open browser and type ipaddress:9090 , now </a:t>
            </a:r>
            <a:r>
              <a:rPr lang="en-US" sz="1600" b="1" dirty="0" err="1" smtClean="0">
                <a:solidFill>
                  <a:srgbClr val="333332"/>
                </a:solidFill>
                <a:latin typeface="PT Sans"/>
              </a:rPr>
              <a:t>jenkins</a:t>
            </a:r>
            <a:r>
              <a:rPr lang="en-US" sz="1600" b="1" dirty="0" smtClean="0">
                <a:solidFill>
                  <a:srgbClr val="333332"/>
                </a:solidFill>
                <a:latin typeface="PT Sans"/>
              </a:rPr>
              <a:t> will run with new port number</a:t>
            </a:r>
          </a:p>
        </p:txBody>
      </p:sp>
    </p:spTree>
    <p:extLst>
      <p:ext uri="{BB962C8B-B14F-4D97-AF65-F5344CB8AC3E}">
        <p14:creationId xmlns:p14="http://schemas.microsoft.com/office/powerpoint/2010/main" val="206193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418962" y="264084"/>
            <a:ext cx="10535080" cy="338554"/>
          </a:xfrm>
          <a:prstGeom prst="rect">
            <a:avLst/>
          </a:prstGeom>
        </p:spPr>
        <p:txBody>
          <a:bodyPr wrap="square">
            <a:spAutoFit/>
          </a:bodyPr>
          <a:lstStyle/>
          <a:p>
            <a:r>
              <a:rPr lang="en-US" sz="1600" b="1" dirty="0" smtClean="0">
                <a:solidFill>
                  <a:srgbClr val="333332"/>
                </a:solidFill>
                <a:latin typeface="PT Sans"/>
              </a:rPr>
              <a:t>Pipeline Job:</a:t>
            </a:r>
          </a:p>
        </p:txBody>
      </p:sp>
      <p:pic>
        <p:nvPicPr>
          <p:cNvPr id="7170" name="Picture 2"/>
          <p:cNvPicPr>
            <a:picLocks noChangeAspect="1" noChangeArrowheads="1"/>
          </p:cNvPicPr>
          <p:nvPr/>
        </p:nvPicPr>
        <p:blipFill>
          <a:blip r:embed="rId2"/>
          <a:srcRect/>
          <a:stretch>
            <a:fillRect/>
          </a:stretch>
        </p:blipFill>
        <p:spPr bwMode="auto">
          <a:xfrm>
            <a:off x="1036394" y="598678"/>
            <a:ext cx="9134475" cy="96202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182272" y="1811143"/>
            <a:ext cx="9067800" cy="4276725"/>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4456" y="1099676"/>
            <a:ext cx="8332763" cy="5355312"/>
          </a:xfrm>
          <a:prstGeom prst="rect">
            <a:avLst/>
          </a:prstGeom>
        </p:spPr>
        <p:txBody>
          <a:bodyPr wrap="square">
            <a:spAutoFit/>
          </a:bodyPr>
          <a:lstStyle/>
          <a:p>
            <a:r>
              <a:rPr lang="en-US" dirty="0" smtClean="0"/>
              <a:t>node {   </a:t>
            </a:r>
          </a:p>
          <a:p>
            <a:r>
              <a:rPr lang="en-US" dirty="0" smtClean="0"/>
              <a:t>def </a:t>
            </a:r>
            <a:r>
              <a:rPr lang="en-US" dirty="0" err="1" smtClean="0"/>
              <a:t>mvnHome</a:t>
            </a:r>
            <a:r>
              <a:rPr lang="en-US" dirty="0" smtClean="0"/>
              <a:t>   </a:t>
            </a:r>
          </a:p>
          <a:p>
            <a:r>
              <a:rPr lang="en-US" dirty="0" smtClean="0"/>
              <a:t>stage('Preparation') { // for display purposes </a:t>
            </a:r>
          </a:p>
          <a:p>
            <a:r>
              <a:rPr lang="en-US" dirty="0" smtClean="0"/>
              <a:t>     // Get some code from a </a:t>
            </a:r>
            <a:r>
              <a:rPr lang="en-US" dirty="0" err="1" smtClean="0"/>
              <a:t>GitHub</a:t>
            </a:r>
            <a:r>
              <a:rPr lang="en-US" dirty="0" smtClean="0"/>
              <a:t> repository      </a:t>
            </a:r>
          </a:p>
          <a:p>
            <a:r>
              <a:rPr lang="en-US" dirty="0" smtClean="0"/>
              <a:t>    </a:t>
            </a:r>
            <a:r>
              <a:rPr lang="en-US" dirty="0" err="1" smtClean="0"/>
              <a:t>git</a:t>
            </a:r>
            <a:r>
              <a:rPr lang="en-US" dirty="0" smtClean="0"/>
              <a:t> 'https://github.com/jglick/simple-maven-project-with-tests.git'     </a:t>
            </a:r>
          </a:p>
          <a:p>
            <a:r>
              <a:rPr lang="en-US" dirty="0" smtClean="0"/>
              <a:t>    // Get the Maven tool.      </a:t>
            </a:r>
          </a:p>
          <a:p>
            <a:r>
              <a:rPr lang="en-US" dirty="0" smtClean="0"/>
              <a:t>    // ** NOTE: This 'M3' Maven tool must be configured      </a:t>
            </a:r>
          </a:p>
          <a:p>
            <a:r>
              <a:rPr lang="en-US" dirty="0" smtClean="0"/>
              <a:t>   // **       in the global configuration.                 </a:t>
            </a:r>
          </a:p>
          <a:p>
            <a:r>
              <a:rPr lang="en-US" dirty="0" smtClean="0"/>
              <a:t>  </a:t>
            </a:r>
            <a:r>
              <a:rPr lang="en-US" dirty="0" err="1" smtClean="0"/>
              <a:t>mvnHome</a:t>
            </a:r>
            <a:r>
              <a:rPr lang="en-US" dirty="0" smtClean="0"/>
              <a:t> = tool 'M3'   }   </a:t>
            </a:r>
          </a:p>
          <a:p>
            <a:r>
              <a:rPr lang="en-US" dirty="0" smtClean="0"/>
              <a:t>stage('Build') {      // Run the maven build      </a:t>
            </a:r>
          </a:p>
          <a:p>
            <a:r>
              <a:rPr lang="en-US" dirty="0" smtClean="0"/>
              <a:t>   if (</a:t>
            </a:r>
            <a:r>
              <a:rPr lang="en-US" dirty="0" err="1" smtClean="0"/>
              <a:t>isUnix</a:t>
            </a:r>
            <a:r>
              <a:rPr lang="en-US" dirty="0" smtClean="0"/>
              <a:t>()) {         </a:t>
            </a:r>
          </a:p>
          <a:p>
            <a:r>
              <a:rPr lang="en-US" dirty="0" smtClean="0"/>
              <a:t>       </a:t>
            </a:r>
            <a:r>
              <a:rPr lang="en-US" dirty="0" err="1" smtClean="0"/>
              <a:t>sh</a:t>
            </a:r>
            <a:r>
              <a:rPr lang="en-US" dirty="0" smtClean="0"/>
              <a:t> "'${</a:t>
            </a:r>
            <a:r>
              <a:rPr lang="en-US" dirty="0" err="1" smtClean="0"/>
              <a:t>mvnHome</a:t>
            </a:r>
            <a:r>
              <a:rPr lang="en-US" dirty="0" smtClean="0"/>
              <a:t>}/bin/</a:t>
            </a:r>
            <a:r>
              <a:rPr lang="en-US" dirty="0" err="1" smtClean="0"/>
              <a:t>mvn</a:t>
            </a:r>
            <a:r>
              <a:rPr lang="en-US" dirty="0" smtClean="0"/>
              <a:t>' -</a:t>
            </a:r>
            <a:r>
              <a:rPr lang="en-US" dirty="0" err="1" smtClean="0"/>
              <a:t>Dmaven.test.failure.ignore</a:t>
            </a:r>
            <a:r>
              <a:rPr lang="en-US" dirty="0" smtClean="0"/>
              <a:t> clean package"    </a:t>
            </a:r>
          </a:p>
          <a:p>
            <a:r>
              <a:rPr lang="en-US" dirty="0" smtClean="0"/>
              <a:t>        } else {         </a:t>
            </a:r>
          </a:p>
          <a:p>
            <a:r>
              <a:rPr lang="en-US" dirty="0" smtClean="0"/>
              <a:t>           bat(/"${</a:t>
            </a:r>
            <a:r>
              <a:rPr lang="en-US" dirty="0" err="1" smtClean="0"/>
              <a:t>mvnHome</a:t>
            </a:r>
            <a:r>
              <a:rPr lang="en-US" dirty="0" smtClean="0"/>
              <a:t>}\bin\</a:t>
            </a:r>
            <a:r>
              <a:rPr lang="en-US" dirty="0" err="1" smtClean="0"/>
              <a:t>mvn</a:t>
            </a:r>
            <a:r>
              <a:rPr lang="en-US" dirty="0" smtClean="0"/>
              <a:t>" -</a:t>
            </a:r>
            <a:r>
              <a:rPr lang="en-US" dirty="0" err="1" smtClean="0"/>
              <a:t>Dmaven.test.failure.ignore</a:t>
            </a:r>
            <a:r>
              <a:rPr lang="en-US" dirty="0" smtClean="0"/>
              <a:t> clean package/)   </a:t>
            </a:r>
          </a:p>
          <a:p>
            <a:r>
              <a:rPr lang="en-US" dirty="0" smtClean="0"/>
              <a:t>   }  </a:t>
            </a:r>
          </a:p>
          <a:p>
            <a:r>
              <a:rPr lang="en-US" dirty="0" smtClean="0"/>
              <a:t> }   </a:t>
            </a:r>
          </a:p>
          <a:p>
            <a:r>
              <a:rPr lang="en-US" dirty="0" smtClean="0"/>
              <a:t>stage('Results') {      </a:t>
            </a:r>
            <a:r>
              <a:rPr lang="en-US" dirty="0" err="1" smtClean="0"/>
              <a:t>junit</a:t>
            </a:r>
            <a:r>
              <a:rPr lang="en-US" dirty="0" smtClean="0"/>
              <a:t> '**/target/surefire-reports/TEST-*.xml'      archive 'target/*.jar'   }</a:t>
            </a:r>
          </a:p>
          <a:p>
            <a:r>
              <a:rPr lang="en-US" dirty="0" smtClean="0"/>
              <a:t>}</a:t>
            </a:r>
            <a:endParaRPr lang="en-US" dirty="0"/>
          </a:p>
        </p:txBody>
      </p:sp>
      <p:sp>
        <p:nvSpPr>
          <p:cNvPr id="4" name="Rectangle 3">
            <a:extLst>
              <a:ext uri="{FF2B5EF4-FFF2-40B4-BE49-F238E27FC236}">
                <a16:creationId xmlns:a16="http://schemas.microsoft.com/office/drawing/2014/main" xmlns="" id="{4B1A7E4E-1F9C-41D1-A39B-64A87CE40F53}"/>
              </a:ext>
            </a:extLst>
          </p:cNvPr>
          <p:cNvSpPr/>
          <p:nvPr/>
        </p:nvSpPr>
        <p:spPr>
          <a:xfrm>
            <a:off x="418962" y="390693"/>
            <a:ext cx="10535080" cy="338554"/>
          </a:xfrm>
          <a:prstGeom prst="rect">
            <a:avLst/>
          </a:prstGeom>
        </p:spPr>
        <p:txBody>
          <a:bodyPr wrap="square">
            <a:spAutoFit/>
          </a:bodyPr>
          <a:lstStyle/>
          <a:p>
            <a:r>
              <a:rPr lang="en-US" sz="1600" b="1" dirty="0" smtClean="0">
                <a:solidFill>
                  <a:srgbClr val="333332"/>
                </a:solidFill>
                <a:latin typeface="PT Sans"/>
              </a:rPr>
              <a:t>Sample Code:</a:t>
            </a:r>
          </a:p>
        </p:txBody>
      </p:sp>
    </p:spTree>
    <p:extLst>
      <p:ext uri="{BB962C8B-B14F-4D97-AF65-F5344CB8AC3E}">
        <p14:creationId xmlns:p14="http://schemas.microsoft.com/office/powerpoint/2010/main" val="206193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B1A7E4E-1F9C-41D1-A39B-64A87CE40F53}"/>
              </a:ext>
            </a:extLst>
          </p:cNvPr>
          <p:cNvSpPr/>
          <p:nvPr/>
        </p:nvSpPr>
        <p:spPr>
          <a:xfrm>
            <a:off x="418962" y="390693"/>
            <a:ext cx="10535080" cy="338554"/>
          </a:xfrm>
          <a:prstGeom prst="rect">
            <a:avLst/>
          </a:prstGeom>
        </p:spPr>
        <p:txBody>
          <a:bodyPr wrap="square">
            <a:spAutoFit/>
          </a:bodyPr>
          <a:lstStyle/>
          <a:p>
            <a:r>
              <a:rPr lang="en-US" sz="1600" b="1" dirty="0" smtClean="0">
                <a:solidFill>
                  <a:srgbClr val="333332"/>
                </a:solidFill>
                <a:latin typeface="PT Sans"/>
              </a:rPr>
              <a:t>Pipeline Code Generator:</a:t>
            </a:r>
          </a:p>
        </p:txBody>
      </p:sp>
      <p:sp>
        <p:nvSpPr>
          <p:cNvPr id="5" name="Rectangle 4">
            <a:extLst>
              <a:ext uri="{FF2B5EF4-FFF2-40B4-BE49-F238E27FC236}">
                <a16:creationId xmlns:a16="http://schemas.microsoft.com/office/drawing/2014/main" xmlns="" id="{4B1A7E4E-1F9C-41D1-A39B-64A87CE40F53}"/>
              </a:ext>
            </a:extLst>
          </p:cNvPr>
          <p:cNvSpPr/>
          <p:nvPr/>
        </p:nvSpPr>
        <p:spPr>
          <a:xfrm>
            <a:off x="669836" y="810379"/>
            <a:ext cx="10535080" cy="338554"/>
          </a:xfrm>
          <a:prstGeom prst="rect">
            <a:avLst/>
          </a:prstGeom>
        </p:spPr>
        <p:txBody>
          <a:bodyPr wrap="square">
            <a:spAutoFit/>
          </a:bodyPr>
          <a:lstStyle/>
          <a:p>
            <a:r>
              <a:rPr lang="en-US" sz="1600" b="1" dirty="0" smtClean="0">
                <a:solidFill>
                  <a:srgbClr val="333332"/>
                </a:solidFill>
                <a:latin typeface="PT Sans"/>
              </a:rPr>
              <a:t>Click on Pipeline syntax</a:t>
            </a:r>
          </a:p>
        </p:txBody>
      </p:sp>
      <p:pic>
        <p:nvPicPr>
          <p:cNvPr id="9218" name="Picture 2"/>
          <p:cNvPicPr>
            <a:picLocks noChangeAspect="1" noChangeArrowheads="1"/>
          </p:cNvPicPr>
          <p:nvPr/>
        </p:nvPicPr>
        <p:blipFill>
          <a:blip r:embed="rId2"/>
          <a:srcRect/>
          <a:stretch>
            <a:fillRect/>
          </a:stretch>
        </p:blipFill>
        <p:spPr bwMode="auto">
          <a:xfrm>
            <a:off x="332936" y="1533379"/>
            <a:ext cx="11427656" cy="3896750"/>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xmlns="" id="{4B1A7E4E-1F9C-41D1-A39B-64A87CE40F53}"/>
              </a:ext>
            </a:extLst>
          </p:cNvPr>
          <p:cNvSpPr/>
          <p:nvPr/>
        </p:nvSpPr>
        <p:spPr>
          <a:xfrm>
            <a:off x="667491" y="5787998"/>
            <a:ext cx="10535080" cy="338554"/>
          </a:xfrm>
          <a:prstGeom prst="rect">
            <a:avLst/>
          </a:prstGeom>
        </p:spPr>
        <p:txBody>
          <a:bodyPr wrap="square">
            <a:spAutoFit/>
          </a:bodyPr>
          <a:lstStyle/>
          <a:p>
            <a:r>
              <a:rPr lang="en-US" sz="1600" b="1" dirty="0" smtClean="0">
                <a:solidFill>
                  <a:srgbClr val="333332"/>
                </a:solidFill>
                <a:latin typeface="PT Sans"/>
              </a:rPr>
              <a:t>Multiple options are available in sample step, choose as per the requirement</a:t>
            </a:r>
          </a:p>
        </p:txBody>
      </p:sp>
    </p:spTree>
    <p:extLst>
      <p:ext uri="{BB962C8B-B14F-4D97-AF65-F5344CB8AC3E}">
        <p14:creationId xmlns:p14="http://schemas.microsoft.com/office/powerpoint/2010/main" val="20619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272760" y="824352"/>
            <a:ext cx="9253140" cy="5365433"/>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515092" y="374281"/>
            <a:ext cx="10535080" cy="338554"/>
          </a:xfrm>
          <a:prstGeom prst="rect">
            <a:avLst/>
          </a:prstGeom>
        </p:spPr>
        <p:txBody>
          <a:bodyPr wrap="square">
            <a:spAutoFit/>
          </a:bodyPr>
          <a:lstStyle/>
          <a:p>
            <a:r>
              <a:rPr lang="en-US" sz="1600" b="1" dirty="0" smtClean="0">
                <a:solidFill>
                  <a:srgbClr val="333332"/>
                </a:solidFill>
                <a:latin typeface="PT Sans"/>
              </a:rPr>
              <a:t>Creating Project thru snippet generator</a:t>
            </a:r>
          </a:p>
        </p:txBody>
      </p:sp>
    </p:spTree>
    <p:extLst>
      <p:ext uri="{BB962C8B-B14F-4D97-AF65-F5344CB8AC3E}">
        <p14:creationId xmlns:p14="http://schemas.microsoft.com/office/powerpoint/2010/main" val="206193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515092" y="374281"/>
            <a:ext cx="10535080" cy="338554"/>
          </a:xfrm>
          <a:prstGeom prst="rect">
            <a:avLst/>
          </a:prstGeom>
        </p:spPr>
        <p:txBody>
          <a:bodyPr wrap="square">
            <a:spAutoFit/>
          </a:bodyPr>
          <a:lstStyle/>
          <a:p>
            <a:r>
              <a:rPr lang="en-US" sz="1600" b="1" dirty="0" smtClean="0">
                <a:solidFill>
                  <a:srgbClr val="333332"/>
                </a:solidFill>
                <a:latin typeface="PT Sans"/>
              </a:rPr>
              <a:t>Jenkins directory content</a:t>
            </a:r>
          </a:p>
        </p:txBody>
      </p:sp>
      <p:pic>
        <p:nvPicPr>
          <p:cNvPr id="11266" name="Picture 2"/>
          <p:cNvPicPr>
            <a:picLocks noChangeAspect="1" noChangeArrowheads="1"/>
          </p:cNvPicPr>
          <p:nvPr/>
        </p:nvPicPr>
        <p:blipFill>
          <a:blip r:embed="rId2"/>
          <a:srcRect/>
          <a:stretch>
            <a:fillRect/>
          </a:stretch>
        </p:blipFill>
        <p:spPr bwMode="auto">
          <a:xfrm>
            <a:off x="1793705" y="988841"/>
            <a:ext cx="7000875" cy="5105400"/>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7FA4324-7B45-472E-A865-420780828396}"/>
              </a:ext>
            </a:extLst>
          </p:cNvPr>
          <p:cNvSpPr>
            <a:spLocks noGrp="1"/>
          </p:cNvSpPr>
          <p:nvPr>
            <p:ph type="subTitle" idx="1"/>
          </p:nvPr>
        </p:nvSpPr>
        <p:spPr>
          <a:xfrm>
            <a:off x="3697572" y="259232"/>
            <a:ext cx="4816840" cy="505266"/>
          </a:xfrm>
        </p:spPr>
        <p:txBody>
          <a:bodyPr/>
          <a:lstStyle/>
          <a:p>
            <a:r>
              <a:rPr lang="en-US" b="1" dirty="0"/>
              <a:t>Docker Container as Slave</a:t>
            </a:r>
          </a:p>
        </p:txBody>
      </p:sp>
      <p:sp>
        <p:nvSpPr>
          <p:cNvPr id="4" name="Rectangle 3">
            <a:extLst>
              <a:ext uri="{FF2B5EF4-FFF2-40B4-BE49-F238E27FC236}">
                <a16:creationId xmlns:a16="http://schemas.microsoft.com/office/drawing/2014/main" xmlns="" id="{D7579C4C-362B-43F5-8E6B-571DF01C768E}"/>
              </a:ext>
            </a:extLst>
          </p:cNvPr>
          <p:cNvSpPr/>
          <p:nvPr/>
        </p:nvSpPr>
        <p:spPr>
          <a:xfrm>
            <a:off x="566636" y="1484028"/>
            <a:ext cx="3263842" cy="369332"/>
          </a:xfrm>
          <a:prstGeom prst="rect">
            <a:avLst/>
          </a:prstGeom>
        </p:spPr>
        <p:txBody>
          <a:bodyPr wrap="none">
            <a:spAutoFit/>
          </a:bodyPr>
          <a:lstStyle/>
          <a:p>
            <a:pPr fontAlgn="base"/>
            <a:r>
              <a:rPr lang="en-US" b="1" i="0" dirty="0">
                <a:solidFill>
                  <a:srgbClr val="2D2D2D"/>
                </a:solidFill>
                <a:effectLst/>
                <a:latin typeface="Lato"/>
              </a:rPr>
              <a:t>Enabling the docker TCP API</a:t>
            </a:r>
          </a:p>
        </p:txBody>
      </p:sp>
      <p:sp>
        <p:nvSpPr>
          <p:cNvPr id="5" name="Rectangle 4">
            <a:extLst>
              <a:ext uri="{FF2B5EF4-FFF2-40B4-BE49-F238E27FC236}">
                <a16:creationId xmlns:a16="http://schemas.microsoft.com/office/drawing/2014/main" xmlns="" id="{A577E201-59BF-4827-B549-7078EC9E6585}"/>
              </a:ext>
            </a:extLst>
          </p:cNvPr>
          <p:cNvSpPr/>
          <p:nvPr/>
        </p:nvSpPr>
        <p:spPr>
          <a:xfrm>
            <a:off x="1292026" y="2000153"/>
            <a:ext cx="2815451" cy="369332"/>
          </a:xfrm>
          <a:prstGeom prst="rect">
            <a:avLst/>
          </a:prstGeom>
        </p:spPr>
        <p:txBody>
          <a:bodyPr wrap="none">
            <a:spAutoFit/>
          </a:bodyPr>
          <a:lstStyle/>
          <a:p>
            <a:r>
              <a:rPr lang="en-US" b="0" i="0" dirty="0">
                <a:solidFill>
                  <a:srgbClr val="444444"/>
                </a:solidFill>
                <a:effectLst/>
                <a:latin typeface="Lato"/>
              </a:rPr>
              <a:t>1. Change startup options</a:t>
            </a:r>
            <a:endParaRPr lang="en-US" dirty="0"/>
          </a:p>
        </p:txBody>
      </p:sp>
      <p:sp>
        <p:nvSpPr>
          <p:cNvPr id="6" name="Rectangle 1">
            <a:extLst>
              <a:ext uri="{FF2B5EF4-FFF2-40B4-BE49-F238E27FC236}">
                <a16:creationId xmlns:a16="http://schemas.microsoft.com/office/drawing/2014/main" xmlns="" id="{4E2FDEB0-9650-459F-A6D6-FD5DE504CFCC}"/>
              </a:ext>
            </a:extLst>
          </p:cNvPr>
          <p:cNvSpPr>
            <a:spLocks noChangeArrowheads="1"/>
          </p:cNvSpPr>
          <p:nvPr/>
        </p:nvSpPr>
        <p:spPr bwMode="auto">
          <a:xfrm>
            <a:off x="1723869" y="2446883"/>
            <a:ext cx="1002842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The default ‘OPTIONS’ in /</a:t>
            </a:r>
            <a:r>
              <a:rPr lang="en-US" altLang="en-US" dirty="0" err="1">
                <a:solidFill>
                  <a:srgbClr val="444444"/>
                </a:solidFill>
                <a:latin typeface="Lato"/>
              </a:rPr>
              <a:t>etc</a:t>
            </a:r>
            <a:r>
              <a:rPr lang="en-US" altLang="en-US" dirty="0">
                <a:solidFill>
                  <a:srgbClr val="444444"/>
                </a:solidFill>
                <a:latin typeface="Lato"/>
              </a:rPr>
              <a:t>/</a:t>
            </a:r>
            <a:r>
              <a:rPr lang="en-US" altLang="en-US" dirty="0" err="1">
                <a:solidFill>
                  <a:srgbClr val="444444"/>
                </a:solidFill>
                <a:latin typeface="Lato"/>
              </a:rPr>
              <a:t>init.d</a:t>
            </a:r>
            <a:r>
              <a:rPr lang="en-US" altLang="en-US" dirty="0">
                <a:solidFill>
                  <a:srgbClr val="444444"/>
                </a:solidFill>
                <a:latin typeface="Lato"/>
              </a:rPr>
              <a:t>/docker is:</a:t>
            </a:r>
          </a:p>
          <a:p>
            <a:r>
              <a:rPr lang="en-US" altLang="en-US" dirty="0">
                <a:solidFill>
                  <a:srgbClr val="444444"/>
                </a:solidFill>
                <a:latin typeface="Lato"/>
              </a:rPr>
              <a:t>                    </a:t>
            </a:r>
            <a:r>
              <a:rPr lang="en-US" altLang="en-US" dirty="0">
                <a:solidFill>
                  <a:srgbClr val="444444"/>
                </a:solidFill>
                <a:latin typeface="Courier 10 Pitch"/>
              </a:rPr>
              <a:t>OPTIONS="${OPTIONS:-${</a:t>
            </a:r>
            <a:r>
              <a:rPr lang="en-US" altLang="en-US" dirty="0" err="1">
                <a:solidFill>
                  <a:srgbClr val="444444"/>
                </a:solidFill>
                <a:latin typeface="Courier 10 Pitch"/>
              </a:rPr>
              <a:t>other_args</a:t>
            </a:r>
            <a:r>
              <a:rPr lang="en-US" altLang="en-US" dirty="0">
                <a:solidFill>
                  <a:srgbClr val="444444"/>
                </a:solidFill>
                <a:latin typeface="Courier 10 Pitch"/>
              </a:rPr>
              <a:t>}}"</a:t>
            </a:r>
            <a:r>
              <a:rPr kumimoji="0" lang="en-US" altLang="en-US" sz="2400" b="0" i="0" u="none" strike="noStrike" cap="none" normalizeH="0" baseline="0" dirty="0">
                <a:ln>
                  <a:noFill/>
                </a:ln>
                <a:solidFill>
                  <a:schemeClr val="tx1"/>
                </a:solidFill>
                <a:effectLst/>
              </a:rPr>
              <a:t> </a:t>
            </a:r>
            <a:endParaRPr lang="en-US" altLang="en-US" sz="4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Change it to :</a:t>
            </a:r>
          </a:p>
          <a:p>
            <a:r>
              <a:rPr lang="en-US" altLang="en-US" dirty="0">
                <a:solidFill>
                  <a:srgbClr val="444444"/>
                </a:solidFill>
                <a:latin typeface="Lato"/>
              </a:rPr>
              <a:t>                    </a:t>
            </a:r>
            <a:r>
              <a:rPr lang="en-US" altLang="en-US" dirty="0">
                <a:solidFill>
                  <a:srgbClr val="444444"/>
                </a:solidFill>
                <a:latin typeface="Courier 10 Pitch"/>
              </a:rPr>
              <a:t>OPTIONS="${OPTIONS:-${</a:t>
            </a:r>
            <a:r>
              <a:rPr lang="en-US" altLang="en-US" dirty="0" err="1">
                <a:solidFill>
                  <a:srgbClr val="444444"/>
                </a:solidFill>
                <a:latin typeface="Courier 10 Pitch"/>
              </a:rPr>
              <a:t>other_args</a:t>
            </a:r>
            <a:r>
              <a:rPr lang="en-US" altLang="en-US" dirty="0">
                <a:solidFill>
                  <a:srgbClr val="444444"/>
                </a:solidFill>
                <a:latin typeface="Courier 10 Pitch"/>
              </a:rPr>
              <a:t>}} -H tcp://0.0.0.0:2375 -H unix:///var/run/docker.sock"</a:t>
            </a:r>
            <a:r>
              <a:rPr kumimoji="0" lang="en-US" altLang="en-US" sz="2400" b="0" i="0" u="none" strike="noStrike" cap="none" normalizeH="0" baseline="0" dirty="0">
                <a:ln>
                  <a:noFill/>
                </a:ln>
                <a:solidFill>
                  <a:schemeClr val="tx1"/>
                </a:solidFill>
                <a:effectLst/>
              </a:rPr>
              <a:t> </a:t>
            </a:r>
            <a:endParaRPr lang="en-US" altLang="en-US" sz="40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444444"/>
              </a:solidFill>
              <a:latin typeface="Lato"/>
            </a:endParaRPr>
          </a:p>
        </p:txBody>
      </p:sp>
      <p:sp>
        <p:nvSpPr>
          <p:cNvPr id="10" name="Rectangle 9">
            <a:extLst>
              <a:ext uri="{FF2B5EF4-FFF2-40B4-BE49-F238E27FC236}">
                <a16:creationId xmlns:a16="http://schemas.microsoft.com/office/drawing/2014/main" xmlns="" id="{5AFD03C7-9EAE-431C-B457-FE749858A136}"/>
              </a:ext>
            </a:extLst>
          </p:cNvPr>
          <p:cNvSpPr/>
          <p:nvPr/>
        </p:nvSpPr>
        <p:spPr>
          <a:xfrm>
            <a:off x="1457302" y="4293542"/>
            <a:ext cx="3145669" cy="369332"/>
          </a:xfrm>
          <a:prstGeom prst="rect">
            <a:avLst/>
          </a:prstGeom>
        </p:spPr>
        <p:txBody>
          <a:bodyPr wrap="none">
            <a:spAutoFit/>
          </a:bodyPr>
          <a:lstStyle/>
          <a:p>
            <a:r>
              <a:rPr lang="en-US" b="0" i="0" dirty="0">
                <a:solidFill>
                  <a:srgbClr val="444444"/>
                </a:solidFill>
                <a:effectLst/>
                <a:latin typeface="Monaco"/>
              </a:rPr>
              <a:t>2. </a:t>
            </a:r>
            <a:r>
              <a:rPr lang="en-US" dirty="0" err="1">
                <a:solidFill>
                  <a:srgbClr val="444444"/>
                </a:solidFill>
                <a:latin typeface="Lato"/>
              </a:rPr>
              <a:t>sudo</a:t>
            </a:r>
            <a:r>
              <a:rPr lang="en-US" dirty="0">
                <a:solidFill>
                  <a:srgbClr val="444444"/>
                </a:solidFill>
                <a:latin typeface="Lato"/>
              </a:rPr>
              <a:t> service docker restart</a:t>
            </a:r>
          </a:p>
        </p:txBody>
      </p:sp>
      <p:sp>
        <p:nvSpPr>
          <p:cNvPr id="12" name="Rectangle 11">
            <a:extLst>
              <a:ext uri="{FF2B5EF4-FFF2-40B4-BE49-F238E27FC236}">
                <a16:creationId xmlns:a16="http://schemas.microsoft.com/office/drawing/2014/main" xmlns="" id="{7BFA312D-3B49-4910-9A35-7E921E4A2087}"/>
              </a:ext>
            </a:extLst>
          </p:cNvPr>
          <p:cNvSpPr/>
          <p:nvPr/>
        </p:nvSpPr>
        <p:spPr>
          <a:xfrm>
            <a:off x="1457302" y="4902055"/>
            <a:ext cx="1207638" cy="369332"/>
          </a:xfrm>
          <a:prstGeom prst="rect">
            <a:avLst/>
          </a:prstGeom>
        </p:spPr>
        <p:txBody>
          <a:bodyPr wrap="none">
            <a:spAutoFit/>
          </a:bodyPr>
          <a:lstStyle/>
          <a:p>
            <a:r>
              <a:rPr lang="en-US" b="0" i="0" dirty="0">
                <a:solidFill>
                  <a:srgbClr val="444444"/>
                </a:solidFill>
                <a:effectLst/>
                <a:latin typeface="Monaco"/>
              </a:rPr>
              <a:t>3. </a:t>
            </a:r>
            <a:r>
              <a:rPr lang="en-US" dirty="0">
                <a:solidFill>
                  <a:srgbClr val="444444"/>
                </a:solidFill>
                <a:latin typeface="Lato"/>
              </a:rPr>
              <a:t>Test API</a:t>
            </a:r>
          </a:p>
        </p:txBody>
      </p:sp>
      <p:sp>
        <p:nvSpPr>
          <p:cNvPr id="13" name="Rectangle 12">
            <a:extLst>
              <a:ext uri="{FF2B5EF4-FFF2-40B4-BE49-F238E27FC236}">
                <a16:creationId xmlns:a16="http://schemas.microsoft.com/office/drawing/2014/main" xmlns="" id="{FF41090D-3EC4-4DD5-B0E7-50ED2D80008E}"/>
              </a:ext>
            </a:extLst>
          </p:cNvPr>
          <p:cNvSpPr/>
          <p:nvPr/>
        </p:nvSpPr>
        <p:spPr>
          <a:xfrm>
            <a:off x="1706614" y="5271387"/>
            <a:ext cx="4093236" cy="369332"/>
          </a:xfrm>
          <a:prstGeom prst="rect">
            <a:avLst/>
          </a:prstGeom>
        </p:spPr>
        <p:txBody>
          <a:bodyPr wrap="none">
            <a:spAutoFit/>
          </a:bodyPr>
          <a:lstStyle/>
          <a:p>
            <a:pPr lvl="0" eaLnBrk="0" fontAlgn="base" hangingPunct="0">
              <a:spcBef>
                <a:spcPct val="0"/>
              </a:spcBef>
              <a:spcAft>
                <a:spcPct val="0"/>
              </a:spcAft>
            </a:pPr>
            <a:r>
              <a:rPr lang="en-US" altLang="en-US" dirty="0">
                <a:solidFill>
                  <a:srgbClr val="444444"/>
                </a:solidFill>
                <a:latin typeface="Lato"/>
              </a:rPr>
              <a:t>curl http://&lt;ip_address&gt;:2375/version </a:t>
            </a:r>
          </a:p>
        </p:txBody>
      </p:sp>
      <p:sp>
        <p:nvSpPr>
          <p:cNvPr id="14" name="Rectangle 13">
            <a:extLst>
              <a:ext uri="{FF2B5EF4-FFF2-40B4-BE49-F238E27FC236}">
                <a16:creationId xmlns:a16="http://schemas.microsoft.com/office/drawing/2014/main" xmlns="" id="{94468E9A-CA01-4C3A-8F83-643954EB99C6}"/>
              </a:ext>
            </a:extLst>
          </p:cNvPr>
          <p:cNvSpPr/>
          <p:nvPr/>
        </p:nvSpPr>
        <p:spPr>
          <a:xfrm>
            <a:off x="566636" y="796414"/>
            <a:ext cx="4599080" cy="369332"/>
          </a:xfrm>
          <a:prstGeom prst="rect">
            <a:avLst/>
          </a:prstGeom>
        </p:spPr>
        <p:txBody>
          <a:bodyPr wrap="none">
            <a:spAutoFit/>
          </a:bodyPr>
          <a:lstStyle/>
          <a:p>
            <a:pPr fontAlgn="base"/>
            <a:r>
              <a:rPr lang="en-US" b="1" i="0" dirty="0">
                <a:solidFill>
                  <a:srgbClr val="2D2D2D"/>
                </a:solidFill>
                <a:effectLst/>
                <a:latin typeface="Lato"/>
              </a:rPr>
              <a:t>Creat</a:t>
            </a:r>
            <a:r>
              <a:rPr lang="en-US" b="1" dirty="0">
                <a:solidFill>
                  <a:srgbClr val="2D2D2D"/>
                </a:solidFill>
                <a:latin typeface="Lato"/>
              </a:rPr>
              <a:t>e a machine and install docker on it</a:t>
            </a:r>
            <a:endParaRPr lang="en-US" b="1" i="0" dirty="0">
              <a:solidFill>
                <a:srgbClr val="2D2D2D"/>
              </a:solidFill>
              <a:effectLst/>
              <a:latin typeface="Lato"/>
            </a:endParaRPr>
          </a:p>
        </p:txBody>
      </p:sp>
    </p:spTree>
    <p:extLst>
      <p:ext uri="{BB962C8B-B14F-4D97-AF65-F5344CB8AC3E}">
        <p14:creationId xmlns:p14="http://schemas.microsoft.com/office/powerpoint/2010/main" val="4143879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A261954-8723-4868-9ED0-68DEA945A7AC}"/>
              </a:ext>
            </a:extLst>
          </p:cNvPr>
          <p:cNvSpPr/>
          <p:nvPr/>
        </p:nvSpPr>
        <p:spPr>
          <a:xfrm>
            <a:off x="496291" y="366222"/>
            <a:ext cx="2518638" cy="369332"/>
          </a:xfrm>
          <a:prstGeom prst="rect">
            <a:avLst/>
          </a:prstGeom>
        </p:spPr>
        <p:txBody>
          <a:bodyPr wrap="none">
            <a:spAutoFit/>
          </a:bodyPr>
          <a:lstStyle/>
          <a:p>
            <a:r>
              <a:rPr lang="en-US" b="1" i="0" dirty="0">
                <a:solidFill>
                  <a:srgbClr val="656E7F"/>
                </a:solidFill>
                <a:effectLst/>
                <a:latin typeface="Source Sans Pro"/>
              </a:rPr>
              <a:t>Create docker image</a:t>
            </a:r>
            <a:endParaRPr lang="en-US" dirty="0"/>
          </a:p>
        </p:txBody>
      </p:sp>
      <p:sp>
        <p:nvSpPr>
          <p:cNvPr id="6" name="Rectangle 1">
            <a:extLst>
              <a:ext uri="{FF2B5EF4-FFF2-40B4-BE49-F238E27FC236}">
                <a16:creationId xmlns:a16="http://schemas.microsoft.com/office/drawing/2014/main" xmlns="" id="{8F7C88BD-D899-4225-8B3D-8923BA32A5EF}"/>
              </a:ext>
            </a:extLst>
          </p:cNvPr>
          <p:cNvSpPr>
            <a:spLocks noChangeArrowheads="1"/>
          </p:cNvSpPr>
          <p:nvPr/>
        </p:nvSpPr>
        <p:spPr bwMode="auto">
          <a:xfrm>
            <a:off x="1139253" y="1134866"/>
            <a:ext cx="4661940"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pull </a:t>
            </a:r>
            <a:r>
              <a:rPr lang="en-US" altLang="en-US" dirty="0" err="1">
                <a:solidFill>
                  <a:srgbClr val="444444"/>
                </a:solidFill>
                <a:latin typeface="Lato"/>
              </a:rPr>
              <a:t>evarga</a:t>
            </a:r>
            <a:r>
              <a:rPr lang="en-US" altLang="en-US" dirty="0">
                <a:solidFill>
                  <a:srgbClr val="444444"/>
                </a:solidFill>
                <a:latin typeface="Lato"/>
              </a:rPr>
              <a:t>/</a:t>
            </a:r>
            <a:r>
              <a:rPr lang="en-US" altLang="en-US" dirty="0" err="1">
                <a:solidFill>
                  <a:srgbClr val="444444"/>
                </a:solidFill>
                <a:latin typeface="Lato"/>
              </a:rPr>
              <a:t>jenkins</a:t>
            </a:r>
            <a:r>
              <a:rPr lang="en-US" altLang="en-US" dirty="0">
                <a:solidFill>
                  <a:srgbClr val="444444"/>
                </a:solidFill>
                <a:latin typeface="Lato"/>
              </a:rPr>
              <a:t>-slave </a:t>
            </a:r>
          </a:p>
        </p:txBody>
      </p:sp>
      <p:sp>
        <p:nvSpPr>
          <p:cNvPr id="7" name="Rectangle 6">
            <a:extLst>
              <a:ext uri="{FF2B5EF4-FFF2-40B4-BE49-F238E27FC236}">
                <a16:creationId xmlns:a16="http://schemas.microsoft.com/office/drawing/2014/main" xmlns="" id="{903DCC55-0E5E-47E6-A140-94D9E71CA0EE}"/>
              </a:ext>
            </a:extLst>
          </p:cNvPr>
          <p:cNvSpPr/>
          <p:nvPr/>
        </p:nvSpPr>
        <p:spPr>
          <a:xfrm>
            <a:off x="1024328" y="750544"/>
            <a:ext cx="10682990" cy="369332"/>
          </a:xfrm>
          <a:prstGeom prst="rect">
            <a:avLst/>
          </a:prstGeom>
        </p:spPr>
        <p:txBody>
          <a:bodyPr wrap="square">
            <a:spAutoFit/>
          </a:bodyPr>
          <a:lstStyle/>
          <a:p>
            <a:r>
              <a:rPr lang="en-US" b="0" i="0" dirty="0">
                <a:solidFill>
                  <a:srgbClr val="656E7F"/>
                </a:solidFill>
                <a:effectLst/>
                <a:latin typeface="Source Sans Pro"/>
              </a:rPr>
              <a:t>You can pull a ready-made </a:t>
            </a:r>
            <a:r>
              <a:rPr lang="en-US" b="0" i="0" dirty="0" err="1">
                <a:solidFill>
                  <a:srgbClr val="656E7F"/>
                </a:solidFill>
                <a:effectLst/>
                <a:latin typeface="Source Sans Pro"/>
              </a:rPr>
              <a:t>jenkins</a:t>
            </a:r>
            <a:r>
              <a:rPr lang="en-US" b="0" i="0" dirty="0">
                <a:solidFill>
                  <a:srgbClr val="656E7F"/>
                </a:solidFill>
                <a:effectLst/>
                <a:latin typeface="Source Sans Pro"/>
              </a:rPr>
              <a:t> slave using docker pull command!</a:t>
            </a:r>
            <a:endParaRPr lang="en-US" dirty="0"/>
          </a:p>
        </p:txBody>
      </p:sp>
      <p:sp>
        <p:nvSpPr>
          <p:cNvPr id="8" name="Rectangle 2">
            <a:extLst>
              <a:ext uri="{FF2B5EF4-FFF2-40B4-BE49-F238E27FC236}">
                <a16:creationId xmlns:a16="http://schemas.microsoft.com/office/drawing/2014/main" xmlns="" id="{E9C3FEAD-FE2B-4F03-BBA1-5D47053563FB}"/>
              </a:ext>
            </a:extLst>
          </p:cNvPr>
          <p:cNvSpPr>
            <a:spLocks noChangeArrowheads="1"/>
          </p:cNvSpPr>
          <p:nvPr/>
        </p:nvSpPr>
        <p:spPr bwMode="auto">
          <a:xfrm>
            <a:off x="1424067" y="2079459"/>
            <a:ext cx="5786202"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run -</a:t>
            </a:r>
            <a:r>
              <a:rPr lang="en-US" altLang="en-US" dirty="0" err="1">
                <a:solidFill>
                  <a:srgbClr val="444444"/>
                </a:solidFill>
                <a:latin typeface="Lato"/>
              </a:rPr>
              <a:t>i</a:t>
            </a:r>
            <a:r>
              <a:rPr lang="en-US" altLang="en-US" dirty="0">
                <a:solidFill>
                  <a:srgbClr val="444444"/>
                </a:solidFill>
                <a:latin typeface="Lato"/>
              </a:rPr>
              <a:t> -t image-name /bin/bash  </a:t>
            </a:r>
          </a:p>
        </p:txBody>
      </p:sp>
      <p:sp>
        <p:nvSpPr>
          <p:cNvPr id="9" name="Rectangle 8">
            <a:extLst>
              <a:ext uri="{FF2B5EF4-FFF2-40B4-BE49-F238E27FC236}">
                <a16:creationId xmlns:a16="http://schemas.microsoft.com/office/drawing/2014/main" xmlns="" id="{67DE8B67-5F95-4DD3-9B5C-3D333D33A788}"/>
              </a:ext>
            </a:extLst>
          </p:cNvPr>
          <p:cNvSpPr/>
          <p:nvPr/>
        </p:nvSpPr>
        <p:spPr>
          <a:xfrm>
            <a:off x="1139253" y="1666477"/>
            <a:ext cx="10682990" cy="369332"/>
          </a:xfrm>
          <a:prstGeom prst="rect">
            <a:avLst/>
          </a:prstGeom>
        </p:spPr>
        <p:txBody>
          <a:bodyPr wrap="square">
            <a:spAutoFit/>
          </a:bodyPr>
          <a:lstStyle/>
          <a:p>
            <a:r>
              <a:rPr lang="en-US" b="0" i="0" dirty="0">
                <a:solidFill>
                  <a:srgbClr val="656E7F"/>
                </a:solidFill>
                <a:effectLst/>
                <a:latin typeface="Source Sans Pro"/>
              </a:rPr>
              <a:t>Login to the machine and perform below actions</a:t>
            </a:r>
            <a:endParaRPr lang="en-US" dirty="0"/>
          </a:p>
        </p:txBody>
      </p:sp>
      <p:sp>
        <p:nvSpPr>
          <p:cNvPr id="12" name="Rectangle 11">
            <a:extLst>
              <a:ext uri="{FF2B5EF4-FFF2-40B4-BE49-F238E27FC236}">
                <a16:creationId xmlns:a16="http://schemas.microsoft.com/office/drawing/2014/main" xmlns="" id="{62378290-5C22-4E6B-B9F2-E3A8A82CB817}"/>
              </a:ext>
            </a:extLst>
          </p:cNvPr>
          <p:cNvSpPr/>
          <p:nvPr/>
        </p:nvSpPr>
        <p:spPr>
          <a:xfrm>
            <a:off x="1334127" y="2806032"/>
            <a:ext cx="6096000" cy="646331"/>
          </a:xfrm>
          <a:prstGeom prst="rect">
            <a:avLst/>
          </a:prstGeom>
        </p:spPr>
        <p:txBody>
          <a:bodyPr>
            <a:spAutoFit/>
          </a:bodyPr>
          <a:lstStyle/>
          <a:p>
            <a:pPr eaLnBrk="0" fontAlgn="base" hangingPunct="0">
              <a:spcBef>
                <a:spcPct val="0"/>
              </a:spcBef>
              <a:spcAft>
                <a:spcPct val="0"/>
              </a:spcAft>
            </a:pPr>
            <a:r>
              <a:rPr lang="en-US" altLang="en-US" dirty="0">
                <a:solidFill>
                  <a:srgbClr val="444444"/>
                </a:solidFill>
                <a:latin typeface="Lato"/>
              </a:rPr>
              <a:t>apt-get update </a:t>
            </a:r>
          </a:p>
          <a:p>
            <a:pPr eaLnBrk="0" fontAlgn="base" hangingPunct="0">
              <a:spcBef>
                <a:spcPct val="0"/>
              </a:spcBef>
              <a:spcAft>
                <a:spcPct val="0"/>
              </a:spcAft>
            </a:pPr>
            <a:r>
              <a:rPr lang="en-US" altLang="en-US" dirty="0">
                <a:solidFill>
                  <a:srgbClr val="444444"/>
                </a:solidFill>
                <a:latin typeface="Lato"/>
              </a:rPr>
              <a:t>apt-get install git</a:t>
            </a:r>
            <a:endParaRPr lang="en-US" dirty="0"/>
          </a:p>
        </p:txBody>
      </p:sp>
      <p:sp>
        <p:nvSpPr>
          <p:cNvPr id="13" name="Rectangle 12">
            <a:extLst>
              <a:ext uri="{FF2B5EF4-FFF2-40B4-BE49-F238E27FC236}">
                <a16:creationId xmlns:a16="http://schemas.microsoft.com/office/drawing/2014/main" xmlns="" id="{011D6D76-CFA2-4C4D-8A85-A09E5CAE9C43}"/>
              </a:ext>
            </a:extLst>
          </p:cNvPr>
          <p:cNvSpPr/>
          <p:nvPr/>
        </p:nvSpPr>
        <p:spPr>
          <a:xfrm>
            <a:off x="1139253" y="2441394"/>
            <a:ext cx="10682990" cy="369332"/>
          </a:xfrm>
          <a:prstGeom prst="rect">
            <a:avLst/>
          </a:prstGeom>
        </p:spPr>
        <p:txBody>
          <a:bodyPr wrap="square">
            <a:spAutoFit/>
          </a:bodyPr>
          <a:lstStyle/>
          <a:p>
            <a:r>
              <a:rPr lang="en-US" b="0" i="0" dirty="0">
                <a:solidFill>
                  <a:srgbClr val="656E7F"/>
                </a:solidFill>
                <a:effectLst/>
                <a:latin typeface="Source Sans Pro"/>
              </a:rPr>
              <a:t>Perform below actions</a:t>
            </a:r>
            <a:endParaRPr lang="en-US" dirty="0"/>
          </a:p>
        </p:txBody>
      </p:sp>
      <p:sp>
        <p:nvSpPr>
          <p:cNvPr id="15" name="Rectangle 14">
            <a:extLst>
              <a:ext uri="{FF2B5EF4-FFF2-40B4-BE49-F238E27FC236}">
                <a16:creationId xmlns:a16="http://schemas.microsoft.com/office/drawing/2014/main" xmlns="" id="{94A7AD76-5A8F-45CD-9761-373DB3732799}"/>
              </a:ext>
            </a:extLst>
          </p:cNvPr>
          <p:cNvSpPr/>
          <p:nvPr/>
        </p:nvSpPr>
        <p:spPr>
          <a:xfrm>
            <a:off x="1139253" y="3491319"/>
            <a:ext cx="10682990" cy="369332"/>
          </a:xfrm>
          <a:prstGeom prst="rect">
            <a:avLst/>
          </a:prstGeom>
        </p:spPr>
        <p:txBody>
          <a:bodyPr wrap="square">
            <a:spAutoFit/>
          </a:bodyPr>
          <a:lstStyle/>
          <a:p>
            <a:r>
              <a:rPr lang="en-US" b="0" i="0" dirty="0">
                <a:solidFill>
                  <a:srgbClr val="656E7F"/>
                </a:solidFill>
                <a:effectLst/>
                <a:latin typeface="Source Sans Pro"/>
              </a:rPr>
              <a:t>Come out from the machine</a:t>
            </a:r>
            <a:endParaRPr lang="en-US" dirty="0"/>
          </a:p>
        </p:txBody>
      </p:sp>
      <p:sp>
        <p:nvSpPr>
          <p:cNvPr id="16" name="Rectangle 15">
            <a:extLst>
              <a:ext uri="{FF2B5EF4-FFF2-40B4-BE49-F238E27FC236}">
                <a16:creationId xmlns:a16="http://schemas.microsoft.com/office/drawing/2014/main" xmlns="" id="{16D01D05-803B-4A95-8898-19F2973EAFE0}"/>
              </a:ext>
            </a:extLst>
          </p:cNvPr>
          <p:cNvSpPr/>
          <p:nvPr/>
        </p:nvSpPr>
        <p:spPr>
          <a:xfrm>
            <a:off x="1424067" y="3842132"/>
            <a:ext cx="545342" cy="369332"/>
          </a:xfrm>
          <a:prstGeom prst="rect">
            <a:avLst/>
          </a:prstGeom>
        </p:spPr>
        <p:txBody>
          <a:bodyPr wrap="none">
            <a:spAutoFit/>
          </a:bodyPr>
          <a:lstStyle/>
          <a:p>
            <a:r>
              <a:rPr lang="en-US" altLang="en-US" dirty="0">
                <a:solidFill>
                  <a:srgbClr val="444444"/>
                </a:solidFill>
                <a:latin typeface="Lato"/>
              </a:rPr>
              <a:t>exit</a:t>
            </a:r>
            <a:endParaRPr lang="en-US" dirty="0">
              <a:solidFill>
                <a:srgbClr val="444444"/>
              </a:solidFill>
              <a:latin typeface="Lato"/>
            </a:endParaRPr>
          </a:p>
        </p:txBody>
      </p:sp>
      <p:sp>
        <p:nvSpPr>
          <p:cNvPr id="17" name="Rectangle 6">
            <a:extLst>
              <a:ext uri="{FF2B5EF4-FFF2-40B4-BE49-F238E27FC236}">
                <a16:creationId xmlns:a16="http://schemas.microsoft.com/office/drawing/2014/main" xmlns="" id="{E5B83055-AAE0-46DB-B9FE-C8E64471C2F8}"/>
              </a:ext>
            </a:extLst>
          </p:cNvPr>
          <p:cNvSpPr>
            <a:spLocks noChangeArrowheads="1"/>
          </p:cNvSpPr>
          <p:nvPr/>
        </p:nvSpPr>
        <p:spPr bwMode="auto">
          <a:xfrm>
            <a:off x="1558977" y="4571465"/>
            <a:ext cx="1321067"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a:t>
            </a:r>
            <a:r>
              <a:rPr lang="en-US" altLang="en-US" dirty="0" err="1">
                <a:solidFill>
                  <a:srgbClr val="444444"/>
                </a:solidFill>
                <a:latin typeface="Lato"/>
              </a:rPr>
              <a:t>ps</a:t>
            </a:r>
            <a:r>
              <a:rPr lang="en-US" altLang="en-US" dirty="0">
                <a:solidFill>
                  <a:srgbClr val="444444"/>
                </a:solidFill>
                <a:latin typeface="Lato"/>
              </a:rPr>
              <a:t> -a </a:t>
            </a:r>
          </a:p>
        </p:txBody>
      </p:sp>
      <p:sp>
        <p:nvSpPr>
          <p:cNvPr id="18" name="Rectangle 17">
            <a:extLst>
              <a:ext uri="{FF2B5EF4-FFF2-40B4-BE49-F238E27FC236}">
                <a16:creationId xmlns:a16="http://schemas.microsoft.com/office/drawing/2014/main" xmlns="" id="{BC609228-0095-4047-9215-B44CC74D2ECE}"/>
              </a:ext>
            </a:extLst>
          </p:cNvPr>
          <p:cNvSpPr/>
          <p:nvPr/>
        </p:nvSpPr>
        <p:spPr>
          <a:xfrm>
            <a:off x="1139253" y="4211464"/>
            <a:ext cx="10682990" cy="369332"/>
          </a:xfrm>
          <a:prstGeom prst="rect">
            <a:avLst/>
          </a:prstGeom>
        </p:spPr>
        <p:txBody>
          <a:bodyPr wrap="square">
            <a:spAutoFit/>
          </a:bodyPr>
          <a:lstStyle/>
          <a:p>
            <a:r>
              <a:rPr lang="en-US" b="0" i="0" dirty="0">
                <a:solidFill>
                  <a:srgbClr val="656E7F"/>
                </a:solidFill>
                <a:effectLst/>
                <a:latin typeface="Source Sans Pro"/>
              </a:rPr>
              <a:t>Take the container ID</a:t>
            </a:r>
            <a:endParaRPr lang="en-US" dirty="0"/>
          </a:p>
        </p:txBody>
      </p:sp>
      <p:sp>
        <p:nvSpPr>
          <p:cNvPr id="19" name="Rectangle 7">
            <a:extLst>
              <a:ext uri="{FF2B5EF4-FFF2-40B4-BE49-F238E27FC236}">
                <a16:creationId xmlns:a16="http://schemas.microsoft.com/office/drawing/2014/main" xmlns="" id="{18ECF063-EA0B-4425-9BA5-12D0FCE2B970}"/>
              </a:ext>
            </a:extLst>
          </p:cNvPr>
          <p:cNvSpPr>
            <a:spLocks noChangeArrowheads="1"/>
          </p:cNvSpPr>
          <p:nvPr/>
        </p:nvSpPr>
        <p:spPr bwMode="auto">
          <a:xfrm>
            <a:off x="1558977" y="5413589"/>
            <a:ext cx="5274521"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commit &lt;container-id&gt; docker-slave-image </a:t>
            </a:r>
          </a:p>
        </p:txBody>
      </p:sp>
      <p:sp>
        <p:nvSpPr>
          <p:cNvPr id="20" name="Rectangle 19">
            <a:extLst>
              <a:ext uri="{FF2B5EF4-FFF2-40B4-BE49-F238E27FC236}">
                <a16:creationId xmlns:a16="http://schemas.microsoft.com/office/drawing/2014/main" xmlns="" id="{5E043084-7224-482F-A4B9-51FFF9CD6EA0}"/>
              </a:ext>
            </a:extLst>
          </p:cNvPr>
          <p:cNvSpPr/>
          <p:nvPr/>
        </p:nvSpPr>
        <p:spPr>
          <a:xfrm>
            <a:off x="1156743" y="4963468"/>
            <a:ext cx="10682990" cy="369332"/>
          </a:xfrm>
          <a:prstGeom prst="rect">
            <a:avLst/>
          </a:prstGeom>
        </p:spPr>
        <p:txBody>
          <a:bodyPr wrap="square">
            <a:spAutoFit/>
          </a:bodyPr>
          <a:lstStyle/>
          <a:p>
            <a:r>
              <a:rPr lang="en-US" dirty="0">
                <a:solidFill>
                  <a:srgbClr val="656E7F"/>
                </a:solidFill>
                <a:latin typeface="Source Sans Pro"/>
              </a:rPr>
              <a:t>Create an image on top of the container</a:t>
            </a:r>
            <a:endParaRPr lang="en-US" dirty="0"/>
          </a:p>
        </p:txBody>
      </p:sp>
    </p:spTree>
    <p:extLst>
      <p:ext uri="{BB962C8B-B14F-4D97-AF65-F5344CB8AC3E}">
        <p14:creationId xmlns:p14="http://schemas.microsoft.com/office/powerpoint/2010/main" val="6542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3697572" y="301436"/>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Project Types</a:t>
            </a:r>
            <a:endParaRPr lang="en-US" b="1" dirty="0"/>
          </a:p>
        </p:txBody>
      </p:sp>
      <p:pic>
        <p:nvPicPr>
          <p:cNvPr id="1026" name="Picture 2"/>
          <p:cNvPicPr>
            <a:picLocks noChangeAspect="1" noChangeArrowheads="1"/>
          </p:cNvPicPr>
          <p:nvPr/>
        </p:nvPicPr>
        <p:blipFill>
          <a:blip r:embed="rId2"/>
          <a:srcRect/>
          <a:stretch>
            <a:fillRect/>
          </a:stretch>
        </p:blipFill>
        <p:spPr bwMode="auto">
          <a:xfrm>
            <a:off x="802665" y="1140654"/>
            <a:ext cx="10516790" cy="4964723"/>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6A8468D-7C19-4DFF-9426-CB000C30CFEC}"/>
              </a:ext>
            </a:extLst>
          </p:cNvPr>
          <p:cNvSpPr/>
          <p:nvPr/>
        </p:nvSpPr>
        <p:spPr>
          <a:xfrm>
            <a:off x="363287" y="246301"/>
            <a:ext cx="2621230" cy="369332"/>
          </a:xfrm>
          <a:prstGeom prst="rect">
            <a:avLst/>
          </a:prstGeom>
        </p:spPr>
        <p:txBody>
          <a:bodyPr wrap="none">
            <a:spAutoFit/>
          </a:bodyPr>
          <a:lstStyle/>
          <a:p>
            <a:r>
              <a:rPr lang="en-US" b="1" i="0" dirty="0">
                <a:solidFill>
                  <a:srgbClr val="656E7F"/>
                </a:solidFill>
                <a:effectLst/>
                <a:latin typeface="Source Sans Pro"/>
              </a:rPr>
              <a:t>Jenkins Configuration</a:t>
            </a:r>
            <a:endParaRPr lang="en-US" dirty="0"/>
          </a:p>
        </p:txBody>
      </p:sp>
      <p:sp>
        <p:nvSpPr>
          <p:cNvPr id="5" name="Rectangle 4">
            <a:extLst>
              <a:ext uri="{FF2B5EF4-FFF2-40B4-BE49-F238E27FC236}">
                <a16:creationId xmlns:a16="http://schemas.microsoft.com/office/drawing/2014/main" xmlns="" id="{AA7E9961-05E2-4589-BB10-F48C1D70EAA7}"/>
              </a:ext>
            </a:extLst>
          </p:cNvPr>
          <p:cNvSpPr/>
          <p:nvPr/>
        </p:nvSpPr>
        <p:spPr>
          <a:xfrm>
            <a:off x="798001" y="615633"/>
            <a:ext cx="2239909" cy="369332"/>
          </a:xfrm>
          <a:prstGeom prst="rect">
            <a:avLst/>
          </a:prstGeom>
        </p:spPr>
        <p:txBody>
          <a:bodyPr wrap="none">
            <a:spAutoFit/>
          </a:bodyPr>
          <a:lstStyle/>
          <a:p>
            <a:r>
              <a:rPr lang="en-US" dirty="0">
                <a:solidFill>
                  <a:srgbClr val="444444"/>
                </a:solidFill>
                <a:latin typeface="Lato"/>
              </a:rPr>
              <a:t>Install docker plugin</a:t>
            </a:r>
          </a:p>
        </p:txBody>
      </p:sp>
      <p:sp>
        <p:nvSpPr>
          <p:cNvPr id="6" name="Rectangle 5">
            <a:extLst>
              <a:ext uri="{FF2B5EF4-FFF2-40B4-BE49-F238E27FC236}">
                <a16:creationId xmlns:a16="http://schemas.microsoft.com/office/drawing/2014/main" xmlns="" id="{70036333-3353-4DCB-870E-9DDF93513046}"/>
              </a:ext>
            </a:extLst>
          </p:cNvPr>
          <p:cNvSpPr/>
          <p:nvPr/>
        </p:nvSpPr>
        <p:spPr>
          <a:xfrm>
            <a:off x="842971" y="984965"/>
            <a:ext cx="8969122" cy="369332"/>
          </a:xfrm>
          <a:prstGeom prst="rect">
            <a:avLst/>
          </a:prstGeom>
        </p:spPr>
        <p:txBody>
          <a:bodyPr wrap="none">
            <a:spAutoFit/>
          </a:bodyPr>
          <a:lstStyle/>
          <a:p>
            <a:r>
              <a:rPr lang="en-US" dirty="0">
                <a:solidFill>
                  <a:srgbClr val="444444"/>
                </a:solidFill>
                <a:latin typeface="Lato"/>
              </a:rPr>
              <a:t>Go to Manage Jenkins </a:t>
            </a:r>
            <a:r>
              <a:rPr lang="en-US" dirty="0">
                <a:solidFill>
                  <a:srgbClr val="444444"/>
                </a:solidFill>
                <a:latin typeface="Lato"/>
                <a:sym typeface="Wingdings" panose="05000000000000000000" pitchFamily="2" charset="2"/>
              </a:rPr>
              <a:t> Configure system - Cloud  Add new cloud(select Docker)</a:t>
            </a:r>
            <a:endParaRPr lang="en-US" dirty="0">
              <a:solidFill>
                <a:srgbClr val="444444"/>
              </a:solidFill>
              <a:latin typeface="Lato"/>
            </a:endParaRPr>
          </a:p>
        </p:txBody>
      </p:sp>
      <p:pic>
        <p:nvPicPr>
          <p:cNvPr id="7" name="Picture 6">
            <a:extLst>
              <a:ext uri="{FF2B5EF4-FFF2-40B4-BE49-F238E27FC236}">
                <a16:creationId xmlns:a16="http://schemas.microsoft.com/office/drawing/2014/main" xmlns="" id="{F9902161-3D1C-425B-88EB-E94E560613DD}"/>
              </a:ext>
            </a:extLst>
          </p:cNvPr>
          <p:cNvPicPr>
            <a:picLocks noChangeAspect="1"/>
          </p:cNvPicPr>
          <p:nvPr/>
        </p:nvPicPr>
        <p:blipFill>
          <a:blip r:embed="rId2"/>
          <a:stretch>
            <a:fillRect/>
          </a:stretch>
        </p:blipFill>
        <p:spPr>
          <a:xfrm>
            <a:off x="798001" y="1498777"/>
            <a:ext cx="11136283" cy="3088213"/>
          </a:xfrm>
          <a:prstGeom prst="rect">
            <a:avLst/>
          </a:prstGeom>
        </p:spPr>
      </p:pic>
      <p:sp>
        <p:nvSpPr>
          <p:cNvPr id="8" name="Rectangle 7">
            <a:extLst>
              <a:ext uri="{FF2B5EF4-FFF2-40B4-BE49-F238E27FC236}">
                <a16:creationId xmlns:a16="http://schemas.microsoft.com/office/drawing/2014/main" xmlns="" id="{023170A8-9181-49A0-B250-4E32D1132E18}"/>
              </a:ext>
            </a:extLst>
          </p:cNvPr>
          <p:cNvSpPr/>
          <p:nvPr/>
        </p:nvSpPr>
        <p:spPr>
          <a:xfrm>
            <a:off x="1055331" y="5834071"/>
            <a:ext cx="7180555" cy="369332"/>
          </a:xfrm>
          <a:prstGeom prst="rect">
            <a:avLst/>
          </a:prstGeom>
        </p:spPr>
        <p:txBody>
          <a:bodyPr wrap="none">
            <a:spAutoFit/>
          </a:bodyPr>
          <a:lstStyle/>
          <a:p>
            <a:r>
              <a:rPr lang="en-US" dirty="0">
                <a:solidFill>
                  <a:srgbClr val="444444"/>
                </a:solidFill>
                <a:latin typeface="Lato"/>
              </a:rPr>
              <a:t>Host URL : Docker machine IP (if it is </a:t>
            </a:r>
            <a:r>
              <a:rPr lang="en-US" dirty="0" err="1">
                <a:solidFill>
                  <a:srgbClr val="444444"/>
                </a:solidFill>
                <a:latin typeface="Lato"/>
              </a:rPr>
              <a:t>aws</a:t>
            </a:r>
            <a:r>
              <a:rPr lang="en-US" dirty="0">
                <a:solidFill>
                  <a:srgbClr val="444444"/>
                </a:solidFill>
                <a:latin typeface="Lato"/>
              </a:rPr>
              <a:t> machine then take public </a:t>
            </a:r>
            <a:r>
              <a:rPr lang="en-US" dirty="0" err="1">
                <a:solidFill>
                  <a:srgbClr val="444444"/>
                </a:solidFill>
                <a:latin typeface="Lato"/>
              </a:rPr>
              <a:t>ip</a:t>
            </a:r>
            <a:r>
              <a:rPr lang="en-US" dirty="0">
                <a:solidFill>
                  <a:srgbClr val="444444"/>
                </a:solidFill>
                <a:latin typeface="Lato"/>
              </a:rPr>
              <a:t>)</a:t>
            </a:r>
          </a:p>
        </p:txBody>
      </p:sp>
      <p:sp>
        <p:nvSpPr>
          <p:cNvPr id="9" name="Rectangle 8">
            <a:extLst>
              <a:ext uri="{FF2B5EF4-FFF2-40B4-BE49-F238E27FC236}">
                <a16:creationId xmlns:a16="http://schemas.microsoft.com/office/drawing/2014/main" xmlns="" id="{8C956BF4-CB47-4D7E-8EF7-DAD74E3454BF}"/>
              </a:ext>
            </a:extLst>
          </p:cNvPr>
          <p:cNvSpPr/>
          <p:nvPr/>
        </p:nvSpPr>
        <p:spPr>
          <a:xfrm>
            <a:off x="1055331" y="6393747"/>
            <a:ext cx="3505896" cy="369332"/>
          </a:xfrm>
          <a:prstGeom prst="rect">
            <a:avLst/>
          </a:prstGeom>
        </p:spPr>
        <p:txBody>
          <a:bodyPr wrap="none">
            <a:spAutoFit/>
          </a:bodyPr>
          <a:lstStyle/>
          <a:p>
            <a:r>
              <a:rPr lang="en-US" dirty="0">
                <a:solidFill>
                  <a:srgbClr val="444444"/>
                </a:solidFill>
                <a:latin typeface="Lato"/>
              </a:rPr>
              <a:t>Click on Docker Agent templates</a:t>
            </a:r>
          </a:p>
        </p:txBody>
      </p:sp>
      <p:pic>
        <p:nvPicPr>
          <p:cNvPr id="10" name="Picture 9">
            <a:extLst>
              <a:ext uri="{FF2B5EF4-FFF2-40B4-BE49-F238E27FC236}">
                <a16:creationId xmlns:a16="http://schemas.microsoft.com/office/drawing/2014/main" xmlns="" id="{6514A2EE-C11C-4229-B506-6BC2AEB268AB}"/>
              </a:ext>
            </a:extLst>
          </p:cNvPr>
          <p:cNvPicPr>
            <a:picLocks noChangeAspect="1"/>
          </p:cNvPicPr>
          <p:nvPr/>
        </p:nvPicPr>
        <p:blipFill>
          <a:blip r:embed="rId3"/>
          <a:stretch>
            <a:fillRect/>
          </a:stretch>
        </p:blipFill>
        <p:spPr>
          <a:xfrm>
            <a:off x="1055331" y="5100802"/>
            <a:ext cx="10854349" cy="542925"/>
          </a:xfrm>
          <a:prstGeom prst="rect">
            <a:avLst/>
          </a:prstGeom>
        </p:spPr>
      </p:pic>
      <p:sp>
        <p:nvSpPr>
          <p:cNvPr id="11" name="Rectangle 10">
            <a:extLst>
              <a:ext uri="{FF2B5EF4-FFF2-40B4-BE49-F238E27FC236}">
                <a16:creationId xmlns:a16="http://schemas.microsoft.com/office/drawing/2014/main" xmlns="" id="{C7B76007-E9F0-4FF2-8149-03097C4A5BDD}"/>
              </a:ext>
            </a:extLst>
          </p:cNvPr>
          <p:cNvSpPr/>
          <p:nvPr/>
        </p:nvSpPr>
        <p:spPr>
          <a:xfrm>
            <a:off x="1055331" y="4769387"/>
            <a:ext cx="4939686" cy="369332"/>
          </a:xfrm>
          <a:prstGeom prst="rect">
            <a:avLst/>
          </a:prstGeom>
        </p:spPr>
        <p:txBody>
          <a:bodyPr wrap="none">
            <a:spAutoFit/>
          </a:bodyPr>
          <a:lstStyle/>
          <a:p>
            <a:r>
              <a:rPr lang="en-US" dirty="0">
                <a:solidFill>
                  <a:srgbClr val="444444"/>
                </a:solidFill>
                <a:latin typeface="Lato"/>
              </a:rPr>
              <a:t>Test the connection, it should show API version</a:t>
            </a:r>
          </a:p>
        </p:txBody>
      </p:sp>
    </p:spTree>
    <p:extLst>
      <p:ext uri="{BB962C8B-B14F-4D97-AF65-F5344CB8AC3E}">
        <p14:creationId xmlns:p14="http://schemas.microsoft.com/office/powerpoint/2010/main" val="3680097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91B4242-8C85-422A-9A93-0CA4E33B32A9}"/>
              </a:ext>
            </a:extLst>
          </p:cNvPr>
          <p:cNvPicPr>
            <a:picLocks noChangeAspect="1"/>
          </p:cNvPicPr>
          <p:nvPr/>
        </p:nvPicPr>
        <p:blipFill>
          <a:blip r:embed="rId2"/>
          <a:stretch>
            <a:fillRect/>
          </a:stretch>
        </p:blipFill>
        <p:spPr>
          <a:xfrm>
            <a:off x="752553" y="398175"/>
            <a:ext cx="10926492" cy="5942663"/>
          </a:xfrm>
          <a:prstGeom prst="rect">
            <a:avLst/>
          </a:prstGeom>
        </p:spPr>
      </p:pic>
    </p:spTree>
    <p:extLst>
      <p:ext uri="{BB962C8B-B14F-4D97-AF65-F5344CB8AC3E}">
        <p14:creationId xmlns:p14="http://schemas.microsoft.com/office/powerpoint/2010/main" val="741808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0F2CE9B-5D3F-4897-8BBC-40777472AB85}"/>
              </a:ext>
            </a:extLst>
          </p:cNvPr>
          <p:cNvSpPr/>
          <p:nvPr/>
        </p:nvSpPr>
        <p:spPr>
          <a:xfrm>
            <a:off x="590636" y="467210"/>
            <a:ext cx="7069371" cy="923330"/>
          </a:xfrm>
          <a:prstGeom prst="rect">
            <a:avLst/>
          </a:prstGeom>
        </p:spPr>
        <p:txBody>
          <a:bodyPr wrap="none">
            <a:spAutoFit/>
          </a:bodyPr>
          <a:lstStyle/>
          <a:p>
            <a:r>
              <a:rPr lang="en-US" dirty="0">
                <a:solidFill>
                  <a:srgbClr val="444444"/>
                </a:solidFill>
                <a:latin typeface="Lato"/>
              </a:rPr>
              <a:t>Docker Image : Newly create image on top of the container</a:t>
            </a:r>
          </a:p>
          <a:p>
            <a:r>
              <a:rPr lang="en-US" dirty="0">
                <a:solidFill>
                  <a:srgbClr val="444444"/>
                </a:solidFill>
                <a:latin typeface="Lato"/>
              </a:rPr>
              <a:t>Labels : To identify Docker slave name in Jenkins during job creation</a:t>
            </a:r>
          </a:p>
          <a:p>
            <a:r>
              <a:rPr lang="en-US" dirty="0">
                <a:solidFill>
                  <a:srgbClr val="444444"/>
                </a:solidFill>
                <a:latin typeface="Lato"/>
              </a:rPr>
              <a:t>Remote File System Root : Jenkins home directory on the container</a:t>
            </a:r>
          </a:p>
        </p:txBody>
      </p:sp>
      <p:pic>
        <p:nvPicPr>
          <p:cNvPr id="3" name="Picture 2">
            <a:extLst>
              <a:ext uri="{FF2B5EF4-FFF2-40B4-BE49-F238E27FC236}">
                <a16:creationId xmlns:a16="http://schemas.microsoft.com/office/drawing/2014/main" xmlns="" id="{F7076C0F-2237-4C66-9E53-90E53FE199C7}"/>
              </a:ext>
            </a:extLst>
          </p:cNvPr>
          <p:cNvPicPr>
            <a:picLocks noChangeAspect="1"/>
          </p:cNvPicPr>
          <p:nvPr/>
        </p:nvPicPr>
        <p:blipFill>
          <a:blip r:embed="rId2"/>
          <a:stretch>
            <a:fillRect/>
          </a:stretch>
        </p:blipFill>
        <p:spPr>
          <a:xfrm>
            <a:off x="809468" y="2308485"/>
            <a:ext cx="10680059" cy="1312362"/>
          </a:xfrm>
          <a:prstGeom prst="rect">
            <a:avLst/>
          </a:prstGeom>
        </p:spPr>
      </p:pic>
      <p:sp>
        <p:nvSpPr>
          <p:cNvPr id="4" name="Rectangle 3">
            <a:extLst>
              <a:ext uri="{FF2B5EF4-FFF2-40B4-BE49-F238E27FC236}">
                <a16:creationId xmlns:a16="http://schemas.microsoft.com/office/drawing/2014/main" xmlns="" id="{F0AAE82F-C114-4D19-B3DD-6EECD1D8C821}"/>
              </a:ext>
            </a:extLst>
          </p:cNvPr>
          <p:cNvSpPr/>
          <p:nvPr/>
        </p:nvSpPr>
        <p:spPr>
          <a:xfrm>
            <a:off x="590636" y="1769417"/>
            <a:ext cx="1261884" cy="369332"/>
          </a:xfrm>
          <a:prstGeom prst="rect">
            <a:avLst/>
          </a:prstGeom>
        </p:spPr>
        <p:txBody>
          <a:bodyPr wrap="none">
            <a:spAutoFit/>
          </a:bodyPr>
          <a:lstStyle/>
          <a:p>
            <a:r>
              <a:rPr lang="en-US" b="1" dirty="0">
                <a:solidFill>
                  <a:srgbClr val="444444"/>
                </a:solidFill>
                <a:latin typeface="Lato"/>
              </a:rPr>
              <a:t>Job Setup</a:t>
            </a:r>
          </a:p>
        </p:txBody>
      </p:sp>
      <p:pic>
        <p:nvPicPr>
          <p:cNvPr id="6" name="Picture 5">
            <a:extLst>
              <a:ext uri="{FF2B5EF4-FFF2-40B4-BE49-F238E27FC236}">
                <a16:creationId xmlns:a16="http://schemas.microsoft.com/office/drawing/2014/main" xmlns="" id="{60DADF67-4E4A-425E-B1FC-88AD49F94CD5}"/>
              </a:ext>
            </a:extLst>
          </p:cNvPr>
          <p:cNvPicPr>
            <a:picLocks noChangeAspect="1"/>
          </p:cNvPicPr>
          <p:nvPr/>
        </p:nvPicPr>
        <p:blipFill>
          <a:blip r:embed="rId3"/>
          <a:stretch>
            <a:fillRect/>
          </a:stretch>
        </p:blipFill>
        <p:spPr>
          <a:xfrm>
            <a:off x="1221578" y="3876363"/>
            <a:ext cx="10267950" cy="2343150"/>
          </a:xfrm>
          <a:prstGeom prst="rect">
            <a:avLst/>
          </a:prstGeom>
        </p:spPr>
      </p:pic>
    </p:spTree>
    <p:extLst>
      <p:ext uri="{BB962C8B-B14F-4D97-AF65-F5344CB8AC3E}">
        <p14:creationId xmlns:p14="http://schemas.microsoft.com/office/powerpoint/2010/main" val="1981850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51A130F-92DB-4F64-B526-B4C6A8F5828F}"/>
              </a:ext>
            </a:extLst>
          </p:cNvPr>
          <p:cNvPicPr>
            <a:picLocks noChangeAspect="1"/>
          </p:cNvPicPr>
          <p:nvPr/>
        </p:nvPicPr>
        <p:blipFill>
          <a:blip r:embed="rId2"/>
          <a:stretch>
            <a:fillRect/>
          </a:stretch>
        </p:blipFill>
        <p:spPr>
          <a:xfrm>
            <a:off x="269823" y="3932419"/>
            <a:ext cx="11465566" cy="2393430"/>
          </a:xfrm>
          <a:prstGeom prst="rect">
            <a:avLst/>
          </a:prstGeom>
        </p:spPr>
      </p:pic>
      <p:pic>
        <p:nvPicPr>
          <p:cNvPr id="6" name="Picture 5">
            <a:extLst>
              <a:ext uri="{FF2B5EF4-FFF2-40B4-BE49-F238E27FC236}">
                <a16:creationId xmlns:a16="http://schemas.microsoft.com/office/drawing/2014/main" xmlns="" id="{FC99A674-C6FD-4351-ABBC-4DC9ACB322AF}"/>
              </a:ext>
            </a:extLst>
          </p:cNvPr>
          <p:cNvPicPr>
            <a:picLocks noChangeAspect="1"/>
          </p:cNvPicPr>
          <p:nvPr/>
        </p:nvPicPr>
        <p:blipFill>
          <a:blip r:embed="rId3"/>
          <a:stretch>
            <a:fillRect/>
          </a:stretch>
        </p:blipFill>
        <p:spPr>
          <a:xfrm>
            <a:off x="269823" y="283764"/>
            <a:ext cx="11385765" cy="3466685"/>
          </a:xfrm>
          <a:prstGeom prst="rect">
            <a:avLst/>
          </a:prstGeom>
        </p:spPr>
      </p:pic>
    </p:spTree>
    <p:extLst>
      <p:ext uri="{BB962C8B-B14F-4D97-AF65-F5344CB8AC3E}">
        <p14:creationId xmlns:p14="http://schemas.microsoft.com/office/powerpoint/2010/main" val="1111084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98D92200-C4BE-493F-B137-89D4A53EB429}"/>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Role Based Strategy Plugin</a:t>
            </a:r>
          </a:p>
        </p:txBody>
      </p:sp>
      <p:sp>
        <p:nvSpPr>
          <p:cNvPr id="5" name="Rectangle 4">
            <a:extLst>
              <a:ext uri="{FF2B5EF4-FFF2-40B4-BE49-F238E27FC236}">
                <a16:creationId xmlns:a16="http://schemas.microsoft.com/office/drawing/2014/main" xmlns="" id="{F2669391-DB26-488A-9A3D-BA2A677A03B6}"/>
              </a:ext>
            </a:extLst>
          </p:cNvPr>
          <p:cNvSpPr/>
          <p:nvPr/>
        </p:nvSpPr>
        <p:spPr>
          <a:xfrm>
            <a:off x="665586" y="780068"/>
            <a:ext cx="2257495" cy="369332"/>
          </a:xfrm>
          <a:prstGeom prst="rect">
            <a:avLst/>
          </a:prstGeom>
        </p:spPr>
        <p:txBody>
          <a:bodyPr wrap="square">
            <a:spAutoFit/>
          </a:bodyPr>
          <a:lstStyle/>
          <a:p>
            <a:r>
              <a:rPr lang="en-US" b="1" dirty="0">
                <a:solidFill>
                  <a:srgbClr val="444444"/>
                </a:solidFill>
                <a:latin typeface="Lato"/>
              </a:rPr>
              <a:t>Install the plugin </a:t>
            </a:r>
          </a:p>
        </p:txBody>
      </p:sp>
      <p:pic>
        <p:nvPicPr>
          <p:cNvPr id="6" name="Picture 5">
            <a:extLst>
              <a:ext uri="{FF2B5EF4-FFF2-40B4-BE49-F238E27FC236}">
                <a16:creationId xmlns:a16="http://schemas.microsoft.com/office/drawing/2014/main" xmlns="" id="{AA0A3147-463A-4B84-BCF6-6F6FED1130B1}"/>
              </a:ext>
            </a:extLst>
          </p:cNvPr>
          <p:cNvPicPr>
            <a:picLocks noChangeAspect="1"/>
          </p:cNvPicPr>
          <p:nvPr/>
        </p:nvPicPr>
        <p:blipFill>
          <a:blip r:embed="rId2"/>
          <a:stretch>
            <a:fillRect/>
          </a:stretch>
        </p:blipFill>
        <p:spPr>
          <a:xfrm>
            <a:off x="665586" y="1119109"/>
            <a:ext cx="11167672" cy="2088786"/>
          </a:xfrm>
          <a:prstGeom prst="rect">
            <a:avLst/>
          </a:prstGeom>
        </p:spPr>
      </p:pic>
      <p:sp>
        <p:nvSpPr>
          <p:cNvPr id="7" name="Rectangle 6">
            <a:extLst>
              <a:ext uri="{FF2B5EF4-FFF2-40B4-BE49-F238E27FC236}">
                <a16:creationId xmlns:a16="http://schemas.microsoft.com/office/drawing/2014/main" xmlns="" id="{5873DCE3-9208-47E9-8D44-4F2B33137C20}"/>
              </a:ext>
            </a:extLst>
          </p:cNvPr>
          <p:cNvSpPr/>
          <p:nvPr/>
        </p:nvSpPr>
        <p:spPr>
          <a:xfrm>
            <a:off x="683076" y="3330898"/>
            <a:ext cx="4593463" cy="369332"/>
          </a:xfrm>
          <a:prstGeom prst="rect">
            <a:avLst/>
          </a:prstGeom>
        </p:spPr>
        <p:txBody>
          <a:bodyPr wrap="square">
            <a:spAutoFit/>
          </a:bodyPr>
          <a:lstStyle/>
          <a:p>
            <a:r>
              <a:rPr lang="en-US" b="1" dirty="0">
                <a:solidFill>
                  <a:srgbClr val="444444"/>
                </a:solidFill>
                <a:latin typeface="Lato"/>
              </a:rPr>
              <a:t>Enable Role Based Strategy Plugin </a:t>
            </a:r>
          </a:p>
        </p:txBody>
      </p:sp>
      <p:pic>
        <p:nvPicPr>
          <p:cNvPr id="8" name="Picture 7">
            <a:extLst>
              <a:ext uri="{FF2B5EF4-FFF2-40B4-BE49-F238E27FC236}">
                <a16:creationId xmlns:a16="http://schemas.microsoft.com/office/drawing/2014/main" xmlns="" id="{52D779C8-0F41-4DB1-9537-BF332619D1FF}"/>
              </a:ext>
            </a:extLst>
          </p:cNvPr>
          <p:cNvPicPr>
            <a:picLocks noChangeAspect="1"/>
          </p:cNvPicPr>
          <p:nvPr/>
        </p:nvPicPr>
        <p:blipFill>
          <a:blip r:embed="rId3"/>
          <a:stretch>
            <a:fillRect/>
          </a:stretch>
        </p:blipFill>
        <p:spPr>
          <a:xfrm>
            <a:off x="1034484" y="3700050"/>
            <a:ext cx="10429875" cy="3157950"/>
          </a:xfrm>
          <a:prstGeom prst="rect">
            <a:avLst/>
          </a:prstGeom>
        </p:spPr>
      </p:pic>
    </p:spTree>
    <p:extLst>
      <p:ext uri="{BB962C8B-B14F-4D97-AF65-F5344CB8AC3E}">
        <p14:creationId xmlns:p14="http://schemas.microsoft.com/office/powerpoint/2010/main" val="3839554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E2BC2C8-E5F3-4FD6-B63A-113672A671D4}"/>
              </a:ext>
            </a:extLst>
          </p:cNvPr>
          <p:cNvPicPr>
            <a:picLocks noChangeAspect="1"/>
          </p:cNvPicPr>
          <p:nvPr/>
        </p:nvPicPr>
        <p:blipFill>
          <a:blip r:embed="rId2"/>
          <a:stretch>
            <a:fillRect/>
          </a:stretch>
        </p:blipFill>
        <p:spPr>
          <a:xfrm>
            <a:off x="214859" y="722891"/>
            <a:ext cx="11977141" cy="2577804"/>
          </a:xfrm>
          <a:prstGeom prst="rect">
            <a:avLst/>
          </a:prstGeom>
        </p:spPr>
      </p:pic>
      <p:sp>
        <p:nvSpPr>
          <p:cNvPr id="3" name="Rectangle 2">
            <a:extLst>
              <a:ext uri="{FF2B5EF4-FFF2-40B4-BE49-F238E27FC236}">
                <a16:creationId xmlns:a16="http://schemas.microsoft.com/office/drawing/2014/main" xmlns="" id="{D1C4EF5A-6396-4862-ABE3-4E4DC86DCF6F}"/>
              </a:ext>
            </a:extLst>
          </p:cNvPr>
          <p:cNvSpPr/>
          <p:nvPr/>
        </p:nvSpPr>
        <p:spPr>
          <a:xfrm>
            <a:off x="214859" y="167973"/>
            <a:ext cx="4593463" cy="369332"/>
          </a:xfrm>
          <a:prstGeom prst="rect">
            <a:avLst/>
          </a:prstGeom>
        </p:spPr>
        <p:txBody>
          <a:bodyPr wrap="square">
            <a:spAutoFit/>
          </a:bodyPr>
          <a:lstStyle/>
          <a:p>
            <a:r>
              <a:rPr lang="en-US" b="1" dirty="0">
                <a:solidFill>
                  <a:srgbClr val="444444"/>
                </a:solidFill>
                <a:latin typeface="Lato"/>
              </a:rPr>
              <a:t>Create Two Users </a:t>
            </a:r>
          </a:p>
        </p:txBody>
      </p:sp>
      <p:sp>
        <p:nvSpPr>
          <p:cNvPr id="4" name="Rectangle 3">
            <a:extLst>
              <a:ext uri="{FF2B5EF4-FFF2-40B4-BE49-F238E27FC236}">
                <a16:creationId xmlns:a16="http://schemas.microsoft.com/office/drawing/2014/main" xmlns="" id="{D3D07FAF-9BD4-4D87-8FA8-4BEBC0938C84}"/>
              </a:ext>
            </a:extLst>
          </p:cNvPr>
          <p:cNvSpPr/>
          <p:nvPr/>
        </p:nvSpPr>
        <p:spPr>
          <a:xfrm>
            <a:off x="214858" y="3798091"/>
            <a:ext cx="4593463" cy="369332"/>
          </a:xfrm>
          <a:prstGeom prst="rect">
            <a:avLst/>
          </a:prstGeom>
        </p:spPr>
        <p:txBody>
          <a:bodyPr wrap="square">
            <a:spAutoFit/>
          </a:bodyPr>
          <a:lstStyle/>
          <a:p>
            <a:r>
              <a:rPr lang="en-US" b="1" dirty="0">
                <a:solidFill>
                  <a:srgbClr val="444444"/>
                </a:solidFill>
                <a:latin typeface="Lato"/>
              </a:rPr>
              <a:t>Go to Manage and Assign Roles</a:t>
            </a:r>
          </a:p>
        </p:txBody>
      </p:sp>
      <p:pic>
        <p:nvPicPr>
          <p:cNvPr id="5" name="Picture 4">
            <a:extLst>
              <a:ext uri="{FF2B5EF4-FFF2-40B4-BE49-F238E27FC236}">
                <a16:creationId xmlns:a16="http://schemas.microsoft.com/office/drawing/2014/main" xmlns="" id="{C01B3738-E335-422D-B723-440FC894699A}"/>
              </a:ext>
            </a:extLst>
          </p:cNvPr>
          <p:cNvPicPr>
            <a:picLocks noChangeAspect="1"/>
          </p:cNvPicPr>
          <p:nvPr/>
        </p:nvPicPr>
        <p:blipFill>
          <a:blip r:embed="rId3"/>
          <a:stretch>
            <a:fillRect/>
          </a:stretch>
        </p:blipFill>
        <p:spPr>
          <a:xfrm>
            <a:off x="1960510" y="4507355"/>
            <a:ext cx="6981825" cy="571500"/>
          </a:xfrm>
          <a:prstGeom prst="rect">
            <a:avLst/>
          </a:prstGeom>
        </p:spPr>
      </p:pic>
      <p:sp>
        <p:nvSpPr>
          <p:cNvPr id="6" name="Rectangle 5">
            <a:extLst>
              <a:ext uri="{FF2B5EF4-FFF2-40B4-BE49-F238E27FC236}">
                <a16:creationId xmlns:a16="http://schemas.microsoft.com/office/drawing/2014/main" xmlns="" id="{39C2CE93-B263-4B42-B903-2B2AF1CC57B6}"/>
              </a:ext>
            </a:extLst>
          </p:cNvPr>
          <p:cNvSpPr/>
          <p:nvPr/>
        </p:nvSpPr>
        <p:spPr>
          <a:xfrm>
            <a:off x="2511589" y="5189417"/>
            <a:ext cx="8746024" cy="646331"/>
          </a:xfrm>
          <a:prstGeom prst="rect">
            <a:avLst/>
          </a:prstGeom>
        </p:spPr>
        <p:txBody>
          <a:bodyPr wrap="square">
            <a:spAutoFit/>
          </a:bodyPr>
          <a:lstStyle/>
          <a:p>
            <a:r>
              <a:rPr lang="en-US" b="1" dirty="0">
                <a:solidFill>
                  <a:srgbClr val="444444"/>
                </a:solidFill>
                <a:latin typeface="Lato"/>
              </a:rPr>
              <a:t>Note :</a:t>
            </a:r>
            <a:r>
              <a:rPr lang="en-US" dirty="0">
                <a:solidFill>
                  <a:srgbClr val="444444"/>
                </a:solidFill>
                <a:latin typeface="Lato"/>
              </a:rPr>
              <a:t>This option will come only after enabling Role based strategy plugin in the global security</a:t>
            </a:r>
          </a:p>
        </p:txBody>
      </p:sp>
    </p:spTree>
    <p:extLst>
      <p:ext uri="{BB962C8B-B14F-4D97-AF65-F5344CB8AC3E}">
        <p14:creationId xmlns:p14="http://schemas.microsoft.com/office/powerpoint/2010/main" val="2208346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576F7FA-6EBD-450D-88B8-838967D601F2}"/>
              </a:ext>
            </a:extLst>
          </p:cNvPr>
          <p:cNvPicPr>
            <a:picLocks noChangeAspect="1"/>
          </p:cNvPicPr>
          <p:nvPr/>
        </p:nvPicPr>
        <p:blipFill>
          <a:blip r:embed="rId2"/>
          <a:stretch>
            <a:fillRect/>
          </a:stretch>
        </p:blipFill>
        <p:spPr>
          <a:xfrm>
            <a:off x="254832" y="673341"/>
            <a:ext cx="11527436" cy="2092829"/>
          </a:xfrm>
          <a:prstGeom prst="rect">
            <a:avLst/>
          </a:prstGeom>
        </p:spPr>
      </p:pic>
      <p:sp>
        <p:nvSpPr>
          <p:cNvPr id="3" name="Rectangle 2">
            <a:extLst>
              <a:ext uri="{FF2B5EF4-FFF2-40B4-BE49-F238E27FC236}">
                <a16:creationId xmlns:a16="http://schemas.microsoft.com/office/drawing/2014/main" xmlns="" id="{F96EE65B-9C7A-4371-878E-F00DD50293AF}"/>
              </a:ext>
            </a:extLst>
          </p:cNvPr>
          <p:cNvSpPr/>
          <p:nvPr/>
        </p:nvSpPr>
        <p:spPr>
          <a:xfrm>
            <a:off x="254832" y="155481"/>
            <a:ext cx="4593463" cy="369332"/>
          </a:xfrm>
          <a:prstGeom prst="rect">
            <a:avLst/>
          </a:prstGeom>
        </p:spPr>
        <p:txBody>
          <a:bodyPr wrap="square">
            <a:spAutoFit/>
          </a:bodyPr>
          <a:lstStyle/>
          <a:p>
            <a:r>
              <a:rPr lang="en-US" b="1" dirty="0">
                <a:solidFill>
                  <a:srgbClr val="444444"/>
                </a:solidFill>
                <a:latin typeface="Lato"/>
              </a:rPr>
              <a:t>Click on Manage Roles</a:t>
            </a:r>
          </a:p>
        </p:txBody>
      </p:sp>
      <p:sp>
        <p:nvSpPr>
          <p:cNvPr id="4" name="Rectangle 3">
            <a:extLst>
              <a:ext uri="{FF2B5EF4-FFF2-40B4-BE49-F238E27FC236}">
                <a16:creationId xmlns:a16="http://schemas.microsoft.com/office/drawing/2014/main" xmlns="" id="{0C05DF6B-4BAE-43D1-B626-56AEA30FBE91}"/>
              </a:ext>
            </a:extLst>
          </p:cNvPr>
          <p:cNvSpPr/>
          <p:nvPr/>
        </p:nvSpPr>
        <p:spPr>
          <a:xfrm>
            <a:off x="317292" y="2961141"/>
            <a:ext cx="8916649" cy="369332"/>
          </a:xfrm>
          <a:prstGeom prst="rect">
            <a:avLst/>
          </a:prstGeom>
        </p:spPr>
        <p:txBody>
          <a:bodyPr wrap="square">
            <a:spAutoFit/>
          </a:bodyPr>
          <a:lstStyle/>
          <a:p>
            <a:r>
              <a:rPr lang="en-US" b="1" dirty="0">
                <a:solidFill>
                  <a:srgbClr val="444444"/>
                </a:solidFill>
                <a:latin typeface="Lato"/>
              </a:rPr>
              <a:t>Create Employee Global Role  and assign overall read permission</a:t>
            </a:r>
          </a:p>
        </p:txBody>
      </p:sp>
      <p:pic>
        <p:nvPicPr>
          <p:cNvPr id="6" name="Picture 5">
            <a:extLst>
              <a:ext uri="{FF2B5EF4-FFF2-40B4-BE49-F238E27FC236}">
                <a16:creationId xmlns:a16="http://schemas.microsoft.com/office/drawing/2014/main" xmlns="" id="{A4408DB6-B75B-43CC-94FA-320CAB55D353}"/>
              </a:ext>
            </a:extLst>
          </p:cNvPr>
          <p:cNvPicPr>
            <a:picLocks noChangeAspect="1"/>
          </p:cNvPicPr>
          <p:nvPr/>
        </p:nvPicPr>
        <p:blipFill>
          <a:blip r:embed="rId3"/>
          <a:stretch>
            <a:fillRect/>
          </a:stretch>
        </p:blipFill>
        <p:spPr>
          <a:xfrm>
            <a:off x="254832" y="3585403"/>
            <a:ext cx="11623024" cy="2635513"/>
          </a:xfrm>
          <a:prstGeom prst="rect">
            <a:avLst/>
          </a:prstGeom>
        </p:spPr>
      </p:pic>
    </p:spTree>
    <p:extLst>
      <p:ext uri="{BB962C8B-B14F-4D97-AF65-F5344CB8AC3E}">
        <p14:creationId xmlns:p14="http://schemas.microsoft.com/office/powerpoint/2010/main" val="2399705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CD4ABF5-25E6-4E8C-9328-62DAA55927AF}"/>
              </a:ext>
            </a:extLst>
          </p:cNvPr>
          <p:cNvSpPr/>
          <p:nvPr/>
        </p:nvSpPr>
        <p:spPr>
          <a:xfrm>
            <a:off x="197371" y="113009"/>
            <a:ext cx="5768714" cy="369332"/>
          </a:xfrm>
          <a:prstGeom prst="rect">
            <a:avLst/>
          </a:prstGeom>
        </p:spPr>
        <p:txBody>
          <a:bodyPr wrap="square">
            <a:spAutoFit/>
          </a:bodyPr>
          <a:lstStyle/>
          <a:p>
            <a:r>
              <a:rPr lang="en-US" b="1" dirty="0">
                <a:solidFill>
                  <a:srgbClr val="444444"/>
                </a:solidFill>
                <a:latin typeface="Lato"/>
              </a:rPr>
              <a:t>Create Development and Testing Project Roles </a:t>
            </a:r>
          </a:p>
        </p:txBody>
      </p:sp>
      <p:pic>
        <p:nvPicPr>
          <p:cNvPr id="4" name="Picture 3">
            <a:extLst>
              <a:ext uri="{FF2B5EF4-FFF2-40B4-BE49-F238E27FC236}">
                <a16:creationId xmlns:a16="http://schemas.microsoft.com/office/drawing/2014/main" xmlns="" id="{B666566B-70C4-4C71-B238-188C062F309D}"/>
              </a:ext>
            </a:extLst>
          </p:cNvPr>
          <p:cNvPicPr>
            <a:picLocks noChangeAspect="1"/>
          </p:cNvPicPr>
          <p:nvPr/>
        </p:nvPicPr>
        <p:blipFill>
          <a:blip r:embed="rId2"/>
          <a:stretch>
            <a:fillRect/>
          </a:stretch>
        </p:blipFill>
        <p:spPr>
          <a:xfrm>
            <a:off x="491863" y="482341"/>
            <a:ext cx="11507845" cy="2095967"/>
          </a:xfrm>
          <a:prstGeom prst="rect">
            <a:avLst/>
          </a:prstGeom>
        </p:spPr>
      </p:pic>
      <p:pic>
        <p:nvPicPr>
          <p:cNvPr id="5" name="Picture 4">
            <a:extLst>
              <a:ext uri="{FF2B5EF4-FFF2-40B4-BE49-F238E27FC236}">
                <a16:creationId xmlns:a16="http://schemas.microsoft.com/office/drawing/2014/main" xmlns="" id="{369E4A40-47FD-4EE7-A33C-D6174E2DDA2B}"/>
              </a:ext>
            </a:extLst>
          </p:cNvPr>
          <p:cNvPicPr>
            <a:picLocks noChangeAspect="1"/>
          </p:cNvPicPr>
          <p:nvPr/>
        </p:nvPicPr>
        <p:blipFill>
          <a:blip r:embed="rId3"/>
          <a:stretch>
            <a:fillRect/>
          </a:stretch>
        </p:blipFill>
        <p:spPr>
          <a:xfrm>
            <a:off x="197371" y="2796044"/>
            <a:ext cx="11802337" cy="4061956"/>
          </a:xfrm>
          <a:prstGeom prst="rect">
            <a:avLst/>
          </a:prstGeom>
        </p:spPr>
      </p:pic>
      <p:sp>
        <p:nvSpPr>
          <p:cNvPr id="6" name="Rectangle 5">
            <a:extLst>
              <a:ext uri="{FF2B5EF4-FFF2-40B4-BE49-F238E27FC236}">
                <a16:creationId xmlns:a16="http://schemas.microsoft.com/office/drawing/2014/main" xmlns="" id="{C253EE57-2F45-4176-88D5-B4EE482DFADD}"/>
              </a:ext>
            </a:extLst>
          </p:cNvPr>
          <p:cNvSpPr/>
          <p:nvPr/>
        </p:nvSpPr>
        <p:spPr>
          <a:xfrm>
            <a:off x="259831" y="2468961"/>
            <a:ext cx="5768714" cy="369332"/>
          </a:xfrm>
          <a:prstGeom prst="rect">
            <a:avLst/>
          </a:prstGeom>
        </p:spPr>
        <p:txBody>
          <a:bodyPr wrap="square">
            <a:spAutoFit/>
          </a:bodyPr>
          <a:lstStyle/>
          <a:p>
            <a:r>
              <a:rPr lang="en-US" b="1" dirty="0">
                <a:solidFill>
                  <a:srgbClr val="444444"/>
                </a:solidFill>
                <a:latin typeface="Lato"/>
              </a:rPr>
              <a:t>Assign the users to Global and Project roles</a:t>
            </a:r>
          </a:p>
        </p:txBody>
      </p:sp>
    </p:spTree>
    <p:extLst>
      <p:ext uri="{BB962C8B-B14F-4D97-AF65-F5344CB8AC3E}">
        <p14:creationId xmlns:p14="http://schemas.microsoft.com/office/powerpoint/2010/main" val="4015485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85D787B-7222-466C-BE45-1628460AF6D7}"/>
              </a:ext>
            </a:extLst>
          </p:cNvPr>
          <p:cNvPicPr>
            <a:picLocks noChangeAspect="1"/>
          </p:cNvPicPr>
          <p:nvPr/>
        </p:nvPicPr>
        <p:blipFill>
          <a:blip r:embed="rId2"/>
          <a:stretch>
            <a:fillRect/>
          </a:stretch>
        </p:blipFill>
        <p:spPr>
          <a:xfrm>
            <a:off x="0" y="647825"/>
            <a:ext cx="11992131" cy="2204556"/>
          </a:xfrm>
          <a:prstGeom prst="rect">
            <a:avLst/>
          </a:prstGeom>
        </p:spPr>
      </p:pic>
      <p:sp>
        <p:nvSpPr>
          <p:cNvPr id="3" name="Rectangle 2">
            <a:extLst>
              <a:ext uri="{FF2B5EF4-FFF2-40B4-BE49-F238E27FC236}">
                <a16:creationId xmlns:a16="http://schemas.microsoft.com/office/drawing/2014/main" xmlns="" id="{88A65449-45FF-409E-A9DF-EB0BB36931B3}"/>
              </a:ext>
            </a:extLst>
          </p:cNvPr>
          <p:cNvSpPr/>
          <p:nvPr/>
        </p:nvSpPr>
        <p:spPr>
          <a:xfrm>
            <a:off x="197371" y="113009"/>
            <a:ext cx="5768714" cy="369332"/>
          </a:xfrm>
          <a:prstGeom prst="rect">
            <a:avLst/>
          </a:prstGeom>
        </p:spPr>
        <p:txBody>
          <a:bodyPr wrap="square">
            <a:spAutoFit/>
          </a:bodyPr>
          <a:lstStyle/>
          <a:p>
            <a:r>
              <a:rPr lang="en-US" b="1" dirty="0">
                <a:solidFill>
                  <a:srgbClr val="444444"/>
                </a:solidFill>
                <a:latin typeface="Lato"/>
              </a:rPr>
              <a:t>Create Development and Testing projects </a:t>
            </a:r>
          </a:p>
        </p:txBody>
      </p:sp>
      <p:pic>
        <p:nvPicPr>
          <p:cNvPr id="4" name="Picture 3">
            <a:extLst>
              <a:ext uri="{FF2B5EF4-FFF2-40B4-BE49-F238E27FC236}">
                <a16:creationId xmlns:a16="http://schemas.microsoft.com/office/drawing/2014/main" xmlns="" id="{A62A079D-6EFA-4D8A-8A28-C4F0694350E9}"/>
              </a:ext>
            </a:extLst>
          </p:cNvPr>
          <p:cNvPicPr>
            <a:picLocks noChangeAspect="1"/>
          </p:cNvPicPr>
          <p:nvPr/>
        </p:nvPicPr>
        <p:blipFill>
          <a:blip r:embed="rId3"/>
          <a:stretch>
            <a:fillRect/>
          </a:stretch>
        </p:blipFill>
        <p:spPr>
          <a:xfrm>
            <a:off x="0" y="3669279"/>
            <a:ext cx="11992131" cy="2547449"/>
          </a:xfrm>
          <a:prstGeom prst="rect">
            <a:avLst/>
          </a:prstGeom>
        </p:spPr>
      </p:pic>
      <p:sp>
        <p:nvSpPr>
          <p:cNvPr id="5" name="Rectangle 4">
            <a:extLst>
              <a:ext uri="{FF2B5EF4-FFF2-40B4-BE49-F238E27FC236}">
                <a16:creationId xmlns:a16="http://schemas.microsoft.com/office/drawing/2014/main" xmlns="" id="{ADC6EB3E-E406-4CFF-806D-876E802997B4}"/>
              </a:ext>
            </a:extLst>
          </p:cNvPr>
          <p:cNvSpPr/>
          <p:nvPr/>
        </p:nvSpPr>
        <p:spPr>
          <a:xfrm>
            <a:off x="137411" y="3076164"/>
            <a:ext cx="7402642" cy="369332"/>
          </a:xfrm>
          <a:prstGeom prst="rect">
            <a:avLst/>
          </a:prstGeom>
        </p:spPr>
        <p:txBody>
          <a:bodyPr wrap="square">
            <a:spAutoFit/>
          </a:bodyPr>
          <a:lstStyle/>
          <a:p>
            <a:r>
              <a:rPr lang="en-US" b="1" dirty="0">
                <a:solidFill>
                  <a:srgbClr val="444444"/>
                </a:solidFill>
                <a:latin typeface="Lato"/>
              </a:rPr>
              <a:t>Login with user Eshwar , only Development project is visible </a:t>
            </a:r>
          </a:p>
        </p:txBody>
      </p:sp>
    </p:spTree>
    <p:extLst>
      <p:ext uri="{BB962C8B-B14F-4D97-AF65-F5344CB8AC3E}">
        <p14:creationId xmlns:p14="http://schemas.microsoft.com/office/powerpoint/2010/main" val="90247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9C460E8-3B64-44CA-A0EF-804A89888E8D}"/>
              </a:ext>
            </a:extLst>
          </p:cNvPr>
          <p:cNvSpPr/>
          <p:nvPr/>
        </p:nvSpPr>
        <p:spPr>
          <a:xfrm>
            <a:off x="242342" y="183063"/>
            <a:ext cx="7402642" cy="369332"/>
          </a:xfrm>
          <a:prstGeom prst="rect">
            <a:avLst/>
          </a:prstGeom>
        </p:spPr>
        <p:txBody>
          <a:bodyPr wrap="square">
            <a:spAutoFit/>
          </a:bodyPr>
          <a:lstStyle/>
          <a:p>
            <a:r>
              <a:rPr lang="en-US" b="1" dirty="0">
                <a:solidFill>
                  <a:srgbClr val="444444"/>
                </a:solidFill>
                <a:latin typeface="Lato"/>
              </a:rPr>
              <a:t>Login with user </a:t>
            </a:r>
            <a:r>
              <a:rPr lang="en-US" b="1" dirty="0" err="1">
                <a:solidFill>
                  <a:srgbClr val="444444"/>
                </a:solidFill>
                <a:latin typeface="Lato"/>
              </a:rPr>
              <a:t>Pragnay</a:t>
            </a:r>
            <a:r>
              <a:rPr lang="en-US" b="1" dirty="0">
                <a:solidFill>
                  <a:srgbClr val="444444"/>
                </a:solidFill>
                <a:latin typeface="Lato"/>
              </a:rPr>
              <a:t> , only Testing project is visible </a:t>
            </a:r>
          </a:p>
        </p:txBody>
      </p:sp>
      <p:pic>
        <p:nvPicPr>
          <p:cNvPr id="3" name="Picture 2">
            <a:extLst>
              <a:ext uri="{FF2B5EF4-FFF2-40B4-BE49-F238E27FC236}">
                <a16:creationId xmlns:a16="http://schemas.microsoft.com/office/drawing/2014/main" xmlns="" id="{E156D6C4-A714-4BCA-8A37-4340C624FA78}"/>
              </a:ext>
            </a:extLst>
          </p:cNvPr>
          <p:cNvPicPr>
            <a:picLocks noChangeAspect="1"/>
          </p:cNvPicPr>
          <p:nvPr/>
        </p:nvPicPr>
        <p:blipFill>
          <a:blip r:embed="rId2"/>
          <a:stretch>
            <a:fillRect/>
          </a:stretch>
        </p:blipFill>
        <p:spPr>
          <a:xfrm>
            <a:off x="0" y="690964"/>
            <a:ext cx="11962151" cy="2508018"/>
          </a:xfrm>
          <a:prstGeom prst="rect">
            <a:avLst/>
          </a:prstGeom>
        </p:spPr>
      </p:pic>
      <p:sp>
        <p:nvSpPr>
          <p:cNvPr id="5" name="Subtitle 2">
            <a:extLst>
              <a:ext uri="{FF2B5EF4-FFF2-40B4-BE49-F238E27FC236}">
                <a16:creationId xmlns:a16="http://schemas.microsoft.com/office/drawing/2014/main" xmlns="" id="{8E2A7A94-EC0F-46C0-BF66-6EBD338090D6}"/>
              </a:ext>
            </a:extLst>
          </p:cNvPr>
          <p:cNvSpPr txBox="1">
            <a:spLocks/>
          </p:cNvSpPr>
          <p:nvPr/>
        </p:nvSpPr>
        <p:spPr>
          <a:xfrm>
            <a:off x="2453387" y="3129107"/>
            <a:ext cx="6270886" cy="50526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Project based Matrix Authorization Strategy Plugin</a:t>
            </a:r>
          </a:p>
        </p:txBody>
      </p:sp>
      <p:pic>
        <p:nvPicPr>
          <p:cNvPr id="6" name="Picture 5">
            <a:extLst>
              <a:ext uri="{FF2B5EF4-FFF2-40B4-BE49-F238E27FC236}">
                <a16:creationId xmlns:a16="http://schemas.microsoft.com/office/drawing/2014/main" xmlns="" id="{B8719CC0-E354-4702-9C0E-7C5AA7A8F067}"/>
              </a:ext>
            </a:extLst>
          </p:cNvPr>
          <p:cNvPicPr>
            <a:picLocks noChangeAspect="1"/>
          </p:cNvPicPr>
          <p:nvPr/>
        </p:nvPicPr>
        <p:blipFill>
          <a:blip r:embed="rId3"/>
          <a:stretch>
            <a:fillRect/>
          </a:stretch>
        </p:blipFill>
        <p:spPr>
          <a:xfrm>
            <a:off x="0" y="3930859"/>
            <a:ext cx="10253272" cy="2885581"/>
          </a:xfrm>
          <a:prstGeom prst="rect">
            <a:avLst/>
          </a:prstGeom>
        </p:spPr>
      </p:pic>
      <p:sp>
        <p:nvSpPr>
          <p:cNvPr id="7" name="Subtitle 2">
            <a:extLst>
              <a:ext uri="{FF2B5EF4-FFF2-40B4-BE49-F238E27FC236}">
                <a16:creationId xmlns:a16="http://schemas.microsoft.com/office/drawing/2014/main" xmlns="" id="{1DE3A15A-40BA-425B-BF31-6175A440FF91}"/>
              </a:ext>
            </a:extLst>
          </p:cNvPr>
          <p:cNvSpPr txBox="1">
            <a:spLocks/>
          </p:cNvSpPr>
          <p:nvPr/>
        </p:nvSpPr>
        <p:spPr>
          <a:xfrm>
            <a:off x="1046810" y="3529983"/>
            <a:ext cx="6270886"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Add the users and assign overall read permission</a:t>
            </a:r>
          </a:p>
        </p:txBody>
      </p:sp>
    </p:spTree>
    <p:extLst>
      <p:ext uri="{BB962C8B-B14F-4D97-AF65-F5344CB8AC3E}">
        <p14:creationId xmlns:p14="http://schemas.microsoft.com/office/powerpoint/2010/main" val="340629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B1A7E4E-1F9C-41D1-A39B-64A87CE40F53}"/>
              </a:ext>
            </a:extLst>
          </p:cNvPr>
          <p:cNvSpPr/>
          <p:nvPr/>
        </p:nvSpPr>
        <p:spPr>
          <a:xfrm>
            <a:off x="254832" y="339042"/>
            <a:ext cx="7880355" cy="369332"/>
          </a:xfrm>
          <a:prstGeom prst="rect">
            <a:avLst/>
          </a:prstGeom>
        </p:spPr>
        <p:txBody>
          <a:bodyPr wrap="square">
            <a:spAutoFit/>
          </a:bodyPr>
          <a:lstStyle/>
          <a:p>
            <a:r>
              <a:rPr lang="en-US" b="1" dirty="0" smtClean="0">
                <a:solidFill>
                  <a:srgbClr val="333332"/>
                </a:solidFill>
                <a:latin typeface="PT Sans"/>
              </a:rPr>
              <a:t>Creating Project   </a:t>
            </a:r>
            <a:endParaRPr lang="en-US" b="1" dirty="0">
              <a:solidFill>
                <a:srgbClr val="333332"/>
              </a:solidFill>
              <a:latin typeface="PT Sans"/>
            </a:endParaRPr>
          </a:p>
        </p:txBody>
      </p:sp>
      <p:pic>
        <p:nvPicPr>
          <p:cNvPr id="2050" name="Picture 2"/>
          <p:cNvPicPr>
            <a:picLocks noChangeAspect="1" noChangeArrowheads="1"/>
          </p:cNvPicPr>
          <p:nvPr/>
        </p:nvPicPr>
        <p:blipFill>
          <a:blip r:embed="rId2"/>
          <a:srcRect/>
          <a:stretch>
            <a:fillRect/>
          </a:stretch>
        </p:blipFill>
        <p:spPr bwMode="auto">
          <a:xfrm>
            <a:off x="582564" y="1093179"/>
            <a:ext cx="9001125" cy="129540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4B1A7E4E-1F9C-41D1-A39B-64A87CE40F53}"/>
              </a:ext>
            </a:extLst>
          </p:cNvPr>
          <p:cNvSpPr/>
          <p:nvPr/>
        </p:nvSpPr>
        <p:spPr>
          <a:xfrm>
            <a:off x="547912" y="716530"/>
            <a:ext cx="7880355" cy="338554"/>
          </a:xfrm>
          <a:prstGeom prst="rect">
            <a:avLst/>
          </a:prstGeom>
        </p:spPr>
        <p:txBody>
          <a:bodyPr wrap="square">
            <a:spAutoFit/>
          </a:bodyPr>
          <a:lstStyle/>
          <a:p>
            <a:r>
              <a:rPr lang="en-US" sz="1600" b="1" dirty="0" smtClean="0">
                <a:solidFill>
                  <a:srgbClr val="333332"/>
                </a:solidFill>
                <a:latin typeface="PT Sans"/>
              </a:rPr>
              <a:t>Give the Project Name   </a:t>
            </a:r>
            <a:endParaRPr lang="en-US" sz="1600" b="1" dirty="0">
              <a:solidFill>
                <a:srgbClr val="333332"/>
              </a:solidFill>
              <a:latin typeface="PT Sans"/>
            </a:endParaRPr>
          </a:p>
        </p:txBody>
      </p:sp>
      <p:sp>
        <p:nvSpPr>
          <p:cNvPr id="6" name="Rectangle 5">
            <a:extLst>
              <a:ext uri="{FF2B5EF4-FFF2-40B4-BE49-F238E27FC236}">
                <a16:creationId xmlns:a16="http://schemas.microsoft.com/office/drawing/2014/main" xmlns="" id="{4B1A7E4E-1F9C-41D1-A39B-64A87CE40F53}"/>
              </a:ext>
            </a:extLst>
          </p:cNvPr>
          <p:cNvSpPr/>
          <p:nvPr/>
        </p:nvSpPr>
        <p:spPr>
          <a:xfrm>
            <a:off x="615904" y="2514886"/>
            <a:ext cx="7880355" cy="338554"/>
          </a:xfrm>
          <a:prstGeom prst="rect">
            <a:avLst/>
          </a:prstGeom>
        </p:spPr>
        <p:txBody>
          <a:bodyPr wrap="square">
            <a:spAutoFit/>
          </a:bodyPr>
          <a:lstStyle/>
          <a:p>
            <a:r>
              <a:rPr lang="en-US" sz="1600" b="1" dirty="0" smtClean="0">
                <a:solidFill>
                  <a:srgbClr val="333332"/>
                </a:solidFill>
                <a:latin typeface="PT Sans"/>
              </a:rPr>
              <a:t>Select the project type   </a:t>
            </a:r>
            <a:endParaRPr lang="en-US" sz="1600" b="1" dirty="0">
              <a:solidFill>
                <a:srgbClr val="333332"/>
              </a:solidFill>
              <a:latin typeface="PT Sans"/>
            </a:endParaRPr>
          </a:p>
        </p:txBody>
      </p:sp>
      <p:pic>
        <p:nvPicPr>
          <p:cNvPr id="2051" name="Picture 3"/>
          <p:cNvPicPr>
            <a:picLocks noChangeAspect="1" noChangeArrowheads="1"/>
          </p:cNvPicPr>
          <p:nvPr/>
        </p:nvPicPr>
        <p:blipFill>
          <a:blip r:embed="rId3"/>
          <a:srcRect/>
          <a:stretch>
            <a:fillRect/>
          </a:stretch>
        </p:blipFill>
        <p:spPr bwMode="auto">
          <a:xfrm>
            <a:off x="498158" y="3008581"/>
            <a:ext cx="9001125" cy="1009650"/>
          </a:xfrm>
          <a:prstGeom prst="rect">
            <a:avLst/>
          </a:prstGeom>
          <a:noFill/>
          <a:ln w="9525">
            <a:noFill/>
            <a:miter lim="800000"/>
            <a:headEnd/>
            <a:tailEnd/>
          </a:ln>
          <a:effectLst/>
        </p:spPr>
      </p:pic>
      <p:sp>
        <p:nvSpPr>
          <p:cNvPr id="8" name="Rectangle 7">
            <a:extLst>
              <a:ext uri="{FF2B5EF4-FFF2-40B4-BE49-F238E27FC236}">
                <a16:creationId xmlns:a16="http://schemas.microsoft.com/office/drawing/2014/main" xmlns="" id="{4B1A7E4E-1F9C-41D1-A39B-64A87CE40F53}"/>
              </a:ext>
            </a:extLst>
          </p:cNvPr>
          <p:cNvSpPr/>
          <p:nvPr/>
        </p:nvSpPr>
        <p:spPr>
          <a:xfrm>
            <a:off x="543221" y="4116258"/>
            <a:ext cx="7880355" cy="338554"/>
          </a:xfrm>
          <a:prstGeom prst="rect">
            <a:avLst/>
          </a:prstGeom>
        </p:spPr>
        <p:txBody>
          <a:bodyPr wrap="square">
            <a:spAutoFit/>
          </a:bodyPr>
          <a:lstStyle/>
          <a:p>
            <a:r>
              <a:rPr lang="en-US" sz="1600" b="1" dirty="0" smtClean="0">
                <a:solidFill>
                  <a:srgbClr val="333332"/>
                </a:solidFill>
                <a:latin typeface="PT Sans"/>
              </a:rPr>
              <a:t>Click on OK   </a:t>
            </a:r>
            <a:endParaRPr lang="en-US" sz="1600" b="1" dirty="0">
              <a:solidFill>
                <a:srgbClr val="333332"/>
              </a:solidFill>
              <a:latin typeface="PT Sans"/>
            </a:endParaRPr>
          </a:p>
        </p:txBody>
      </p:sp>
      <p:pic>
        <p:nvPicPr>
          <p:cNvPr id="2052" name="Picture 4"/>
          <p:cNvPicPr>
            <a:picLocks noChangeAspect="1" noChangeArrowheads="1"/>
          </p:cNvPicPr>
          <p:nvPr/>
        </p:nvPicPr>
        <p:blipFill>
          <a:blip r:embed="rId4"/>
          <a:srcRect/>
          <a:stretch>
            <a:fillRect/>
          </a:stretch>
        </p:blipFill>
        <p:spPr bwMode="auto">
          <a:xfrm>
            <a:off x="619785" y="4723594"/>
            <a:ext cx="9039225" cy="561975"/>
          </a:xfrm>
          <a:prstGeom prst="rect">
            <a:avLst/>
          </a:prstGeom>
          <a:noFill/>
          <a:ln w="9525">
            <a:noFill/>
            <a:miter lim="800000"/>
            <a:headEnd/>
            <a:tailEnd/>
          </a:ln>
          <a:effectLst/>
        </p:spPr>
      </p:pic>
      <p:sp>
        <p:nvSpPr>
          <p:cNvPr id="10" name="Rectangle 9">
            <a:extLst>
              <a:ext uri="{FF2B5EF4-FFF2-40B4-BE49-F238E27FC236}">
                <a16:creationId xmlns:a16="http://schemas.microsoft.com/office/drawing/2014/main" xmlns="" id="{4B1A7E4E-1F9C-41D1-A39B-64A87CE40F53}"/>
              </a:ext>
            </a:extLst>
          </p:cNvPr>
          <p:cNvSpPr/>
          <p:nvPr/>
        </p:nvSpPr>
        <p:spPr>
          <a:xfrm>
            <a:off x="611215" y="5731699"/>
            <a:ext cx="7880355" cy="338554"/>
          </a:xfrm>
          <a:prstGeom prst="rect">
            <a:avLst/>
          </a:prstGeom>
        </p:spPr>
        <p:txBody>
          <a:bodyPr wrap="square">
            <a:spAutoFit/>
          </a:bodyPr>
          <a:lstStyle/>
          <a:p>
            <a:r>
              <a:rPr lang="en-US" sz="1600" b="1" dirty="0" smtClean="0">
                <a:solidFill>
                  <a:srgbClr val="333332"/>
                </a:solidFill>
                <a:latin typeface="PT Sans"/>
              </a:rPr>
              <a:t>For Free style project , we can observe six sections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C9D9C3A-CA19-4F67-81F5-82174BBE7999}"/>
              </a:ext>
            </a:extLst>
          </p:cNvPr>
          <p:cNvPicPr>
            <a:picLocks noChangeAspect="1"/>
          </p:cNvPicPr>
          <p:nvPr/>
        </p:nvPicPr>
        <p:blipFill>
          <a:blip r:embed="rId2"/>
          <a:stretch>
            <a:fillRect/>
          </a:stretch>
        </p:blipFill>
        <p:spPr>
          <a:xfrm>
            <a:off x="483042" y="585865"/>
            <a:ext cx="11119345" cy="3291573"/>
          </a:xfrm>
          <a:prstGeom prst="rect">
            <a:avLst/>
          </a:prstGeom>
        </p:spPr>
      </p:pic>
      <p:sp>
        <p:nvSpPr>
          <p:cNvPr id="3" name="Rectangle 2">
            <a:extLst>
              <a:ext uri="{FF2B5EF4-FFF2-40B4-BE49-F238E27FC236}">
                <a16:creationId xmlns:a16="http://schemas.microsoft.com/office/drawing/2014/main" xmlns="" id="{97C1FE02-F529-48C1-ABD8-FF27F3DF7466}"/>
              </a:ext>
            </a:extLst>
          </p:cNvPr>
          <p:cNvSpPr/>
          <p:nvPr/>
        </p:nvSpPr>
        <p:spPr>
          <a:xfrm>
            <a:off x="242342" y="183063"/>
            <a:ext cx="9096530" cy="369332"/>
          </a:xfrm>
          <a:prstGeom prst="rect">
            <a:avLst/>
          </a:prstGeom>
        </p:spPr>
        <p:txBody>
          <a:bodyPr wrap="square">
            <a:spAutoFit/>
          </a:bodyPr>
          <a:lstStyle/>
          <a:p>
            <a:r>
              <a:rPr lang="en-US" b="1" dirty="0">
                <a:solidFill>
                  <a:srgbClr val="444444"/>
                </a:solidFill>
                <a:latin typeface="Lato"/>
              </a:rPr>
              <a:t> Go to project configuration and add the user and assign required permissions </a:t>
            </a:r>
          </a:p>
        </p:txBody>
      </p:sp>
      <p:sp>
        <p:nvSpPr>
          <p:cNvPr id="4" name="Rectangle 3">
            <a:extLst>
              <a:ext uri="{FF2B5EF4-FFF2-40B4-BE49-F238E27FC236}">
                <a16:creationId xmlns:a16="http://schemas.microsoft.com/office/drawing/2014/main" xmlns="" id="{AC7B9E51-FEB8-4F7E-A3C5-F6BDF4793C73}"/>
              </a:ext>
            </a:extLst>
          </p:cNvPr>
          <p:cNvSpPr/>
          <p:nvPr/>
        </p:nvSpPr>
        <p:spPr>
          <a:xfrm>
            <a:off x="242342" y="4083005"/>
            <a:ext cx="9096530" cy="369332"/>
          </a:xfrm>
          <a:prstGeom prst="rect">
            <a:avLst/>
          </a:prstGeom>
        </p:spPr>
        <p:txBody>
          <a:bodyPr wrap="square">
            <a:spAutoFit/>
          </a:bodyPr>
          <a:lstStyle/>
          <a:p>
            <a:r>
              <a:rPr lang="en-US" b="1" dirty="0">
                <a:solidFill>
                  <a:srgbClr val="444444"/>
                </a:solidFill>
                <a:latin typeface="Lato"/>
              </a:rPr>
              <a:t>Log in and verify the user </a:t>
            </a:r>
          </a:p>
        </p:txBody>
      </p:sp>
      <p:pic>
        <p:nvPicPr>
          <p:cNvPr id="5" name="Picture 4">
            <a:extLst>
              <a:ext uri="{FF2B5EF4-FFF2-40B4-BE49-F238E27FC236}">
                <a16:creationId xmlns:a16="http://schemas.microsoft.com/office/drawing/2014/main" xmlns="" id="{EED08851-7045-4F8E-BBE2-310D0C6494FB}"/>
              </a:ext>
            </a:extLst>
          </p:cNvPr>
          <p:cNvPicPr>
            <a:picLocks noChangeAspect="1"/>
          </p:cNvPicPr>
          <p:nvPr/>
        </p:nvPicPr>
        <p:blipFill>
          <a:blip r:embed="rId3"/>
          <a:stretch>
            <a:fillRect/>
          </a:stretch>
        </p:blipFill>
        <p:spPr>
          <a:xfrm>
            <a:off x="483042" y="4510414"/>
            <a:ext cx="11119345" cy="2319922"/>
          </a:xfrm>
          <a:prstGeom prst="rect">
            <a:avLst/>
          </a:prstGeom>
        </p:spPr>
      </p:pic>
    </p:spTree>
    <p:extLst>
      <p:ext uri="{BB962C8B-B14F-4D97-AF65-F5344CB8AC3E}">
        <p14:creationId xmlns:p14="http://schemas.microsoft.com/office/powerpoint/2010/main" val="2356759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6EF5A840-2A59-438E-BFAD-BB5CA21BA50B}"/>
              </a:ext>
            </a:extLst>
          </p:cNvPr>
          <p:cNvSpPr txBox="1">
            <a:spLocks/>
          </p:cNvSpPr>
          <p:nvPr/>
        </p:nvSpPr>
        <p:spPr>
          <a:xfrm>
            <a:off x="2543328" y="161056"/>
            <a:ext cx="6270886"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EMAIL </a:t>
            </a:r>
            <a:r>
              <a:rPr lang="en-US" b="1" dirty="0" smtClean="0"/>
              <a:t>Notification </a:t>
            </a:r>
            <a:endParaRPr lang="en-US" b="1" dirty="0"/>
          </a:p>
        </p:txBody>
      </p:sp>
      <p:pic>
        <p:nvPicPr>
          <p:cNvPr id="3" name="Picture 2">
            <a:extLst>
              <a:ext uri="{FF2B5EF4-FFF2-40B4-BE49-F238E27FC236}">
                <a16:creationId xmlns:a16="http://schemas.microsoft.com/office/drawing/2014/main" xmlns="" id="{999010B2-8C31-40AC-BA01-60E0D3D9DF78}"/>
              </a:ext>
            </a:extLst>
          </p:cNvPr>
          <p:cNvPicPr>
            <a:picLocks noChangeAspect="1"/>
          </p:cNvPicPr>
          <p:nvPr/>
        </p:nvPicPr>
        <p:blipFill>
          <a:blip r:embed="rId2"/>
          <a:stretch>
            <a:fillRect/>
          </a:stretch>
        </p:blipFill>
        <p:spPr>
          <a:xfrm>
            <a:off x="327830" y="717421"/>
            <a:ext cx="11184616" cy="3114675"/>
          </a:xfrm>
          <a:prstGeom prst="rect">
            <a:avLst/>
          </a:prstGeom>
        </p:spPr>
      </p:pic>
      <p:pic>
        <p:nvPicPr>
          <p:cNvPr id="5" name="Picture 4">
            <a:extLst>
              <a:ext uri="{FF2B5EF4-FFF2-40B4-BE49-F238E27FC236}">
                <a16:creationId xmlns:a16="http://schemas.microsoft.com/office/drawing/2014/main" xmlns="" id="{13D1887A-5E0F-4646-B09A-2347D413364E}"/>
              </a:ext>
            </a:extLst>
          </p:cNvPr>
          <p:cNvPicPr>
            <a:picLocks noChangeAspect="1"/>
          </p:cNvPicPr>
          <p:nvPr/>
        </p:nvPicPr>
        <p:blipFill>
          <a:blip r:embed="rId3"/>
          <a:stretch>
            <a:fillRect/>
          </a:stretch>
        </p:blipFill>
        <p:spPr>
          <a:xfrm>
            <a:off x="254585" y="4508385"/>
            <a:ext cx="11257859" cy="2042318"/>
          </a:xfrm>
          <a:prstGeom prst="rect">
            <a:avLst/>
          </a:prstGeom>
        </p:spPr>
      </p:pic>
      <p:sp>
        <p:nvSpPr>
          <p:cNvPr id="6" name="Rectangle 5">
            <a:extLst>
              <a:ext uri="{FF2B5EF4-FFF2-40B4-BE49-F238E27FC236}">
                <a16:creationId xmlns:a16="http://schemas.microsoft.com/office/drawing/2014/main" xmlns="" id="{DEAB8B1A-36EF-46D4-91E9-A9D6C5FF698F}"/>
              </a:ext>
            </a:extLst>
          </p:cNvPr>
          <p:cNvSpPr/>
          <p:nvPr/>
        </p:nvSpPr>
        <p:spPr>
          <a:xfrm>
            <a:off x="242341" y="4083005"/>
            <a:ext cx="11509947" cy="369332"/>
          </a:xfrm>
          <a:prstGeom prst="rect">
            <a:avLst/>
          </a:prstGeom>
        </p:spPr>
        <p:txBody>
          <a:bodyPr wrap="square">
            <a:spAutoFit/>
          </a:bodyPr>
          <a:lstStyle/>
          <a:p>
            <a:r>
              <a:rPr lang="en-US" b="1" dirty="0">
                <a:solidFill>
                  <a:srgbClr val="444444"/>
                </a:solidFill>
                <a:latin typeface="Lato"/>
              </a:rPr>
              <a:t>Allow secure access if test failed : </a:t>
            </a:r>
            <a:r>
              <a:rPr lang="en-US" dirty="0">
                <a:solidFill>
                  <a:srgbClr val="444444"/>
                </a:solidFill>
                <a:latin typeface="Lato"/>
              </a:rPr>
              <a:t>https://myaccount.google.com/u/1/lesssecureapps?pageId=none</a:t>
            </a:r>
            <a:r>
              <a:rPr lang="en-US" b="1" dirty="0">
                <a:solidFill>
                  <a:srgbClr val="444444"/>
                </a:solidFill>
                <a:latin typeface="Lato"/>
              </a:rPr>
              <a:t> </a:t>
            </a:r>
          </a:p>
        </p:txBody>
      </p:sp>
      <p:sp>
        <p:nvSpPr>
          <p:cNvPr id="7" name="Rectangle 6">
            <a:extLst>
              <a:ext uri="{FF2B5EF4-FFF2-40B4-BE49-F238E27FC236}">
                <a16:creationId xmlns:a16="http://schemas.microsoft.com/office/drawing/2014/main" xmlns="" id="{DEAB8B1A-36EF-46D4-91E9-A9D6C5FF698F}"/>
              </a:ext>
            </a:extLst>
          </p:cNvPr>
          <p:cNvSpPr/>
          <p:nvPr/>
        </p:nvSpPr>
        <p:spPr>
          <a:xfrm>
            <a:off x="394741" y="3689485"/>
            <a:ext cx="11509947" cy="369332"/>
          </a:xfrm>
          <a:prstGeom prst="rect">
            <a:avLst/>
          </a:prstGeom>
        </p:spPr>
        <p:txBody>
          <a:bodyPr wrap="square">
            <a:spAutoFit/>
          </a:bodyPr>
          <a:lstStyle/>
          <a:p>
            <a:r>
              <a:rPr lang="en-US" b="1" dirty="0" smtClean="0">
                <a:solidFill>
                  <a:srgbClr val="444444"/>
                </a:solidFill>
                <a:latin typeface="Lato"/>
              </a:rPr>
              <a:t>Note : Mailer </a:t>
            </a:r>
            <a:r>
              <a:rPr lang="en-US" b="1" dirty="0" err="1" smtClean="0">
                <a:solidFill>
                  <a:srgbClr val="444444"/>
                </a:solidFill>
                <a:latin typeface="Lato"/>
              </a:rPr>
              <a:t>plugin</a:t>
            </a:r>
            <a:r>
              <a:rPr lang="en-US" b="1" dirty="0" smtClean="0">
                <a:solidFill>
                  <a:srgbClr val="444444"/>
                </a:solidFill>
                <a:latin typeface="Lato"/>
              </a:rPr>
              <a:t> version 1.20 is working one</a:t>
            </a:r>
            <a:endParaRPr lang="en-US" b="1" dirty="0">
              <a:solidFill>
                <a:srgbClr val="444444"/>
              </a:solidFill>
              <a:latin typeface="Lato"/>
            </a:endParaRPr>
          </a:p>
        </p:txBody>
      </p:sp>
    </p:spTree>
    <p:extLst>
      <p:ext uri="{BB962C8B-B14F-4D97-AF65-F5344CB8AC3E}">
        <p14:creationId xmlns:p14="http://schemas.microsoft.com/office/powerpoint/2010/main" val="3800547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6CDDD1C-82AB-4364-91F3-FD454CB6CFBB}"/>
              </a:ext>
            </a:extLst>
          </p:cNvPr>
          <p:cNvPicPr>
            <a:picLocks noChangeAspect="1"/>
          </p:cNvPicPr>
          <p:nvPr/>
        </p:nvPicPr>
        <p:blipFill>
          <a:blip r:embed="rId2"/>
          <a:stretch>
            <a:fillRect/>
          </a:stretch>
        </p:blipFill>
        <p:spPr>
          <a:xfrm>
            <a:off x="705787" y="697041"/>
            <a:ext cx="9990950" cy="697043"/>
          </a:xfrm>
          <a:prstGeom prst="rect">
            <a:avLst/>
          </a:prstGeom>
        </p:spPr>
      </p:pic>
      <p:sp>
        <p:nvSpPr>
          <p:cNvPr id="3" name="Rectangle 2">
            <a:extLst>
              <a:ext uri="{FF2B5EF4-FFF2-40B4-BE49-F238E27FC236}">
                <a16:creationId xmlns:a16="http://schemas.microsoft.com/office/drawing/2014/main" xmlns="" id="{2D1AC507-8EBC-4E02-B69A-AAE08A750844}"/>
              </a:ext>
            </a:extLst>
          </p:cNvPr>
          <p:cNvSpPr/>
          <p:nvPr/>
        </p:nvSpPr>
        <p:spPr>
          <a:xfrm>
            <a:off x="392244" y="155582"/>
            <a:ext cx="9096530" cy="369332"/>
          </a:xfrm>
          <a:prstGeom prst="rect">
            <a:avLst/>
          </a:prstGeom>
        </p:spPr>
        <p:txBody>
          <a:bodyPr wrap="square">
            <a:spAutoFit/>
          </a:bodyPr>
          <a:lstStyle/>
          <a:p>
            <a:r>
              <a:rPr lang="en-US" b="1" dirty="0">
                <a:solidFill>
                  <a:srgbClr val="444444"/>
                </a:solidFill>
                <a:latin typeface="Lato"/>
              </a:rPr>
              <a:t>Update JAVA_OPTOINS in /</a:t>
            </a:r>
            <a:r>
              <a:rPr lang="en-US" b="1" dirty="0" err="1">
                <a:solidFill>
                  <a:srgbClr val="444444"/>
                </a:solidFill>
                <a:latin typeface="Lato"/>
              </a:rPr>
              <a:t>etc</a:t>
            </a:r>
            <a:r>
              <a:rPr lang="en-US" b="1" dirty="0">
                <a:solidFill>
                  <a:srgbClr val="444444"/>
                </a:solidFill>
                <a:latin typeface="Lato"/>
              </a:rPr>
              <a:t>/</a:t>
            </a:r>
            <a:r>
              <a:rPr lang="en-US" b="1" dirty="0" err="1">
                <a:solidFill>
                  <a:srgbClr val="444444"/>
                </a:solidFill>
                <a:latin typeface="Lato"/>
              </a:rPr>
              <a:t>sysconfig</a:t>
            </a:r>
            <a:r>
              <a:rPr lang="en-US" b="1" dirty="0">
                <a:solidFill>
                  <a:srgbClr val="444444"/>
                </a:solidFill>
                <a:latin typeface="Lato"/>
              </a:rPr>
              <a:t>/Jenkins file to allow smtp </a:t>
            </a:r>
          </a:p>
        </p:txBody>
      </p:sp>
      <p:sp>
        <p:nvSpPr>
          <p:cNvPr id="4" name="Rectangle 3">
            <a:extLst>
              <a:ext uri="{FF2B5EF4-FFF2-40B4-BE49-F238E27FC236}">
                <a16:creationId xmlns:a16="http://schemas.microsoft.com/office/drawing/2014/main" xmlns="" id="{645A5EE0-172A-4907-877B-599B858E3E62}"/>
              </a:ext>
            </a:extLst>
          </p:cNvPr>
          <p:cNvSpPr/>
          <p:nvPr/>
        </p:nvSpPr>
        <p:spPr>
          <a:xfrm>
            <a:off x="392244" y="1566211"/>
            <a:ext cx="9096530" cy="369332"/>
          </a:xfrm>
          <a:prstGeom prst="rect">
            <a:avLst/>
          </a:prstGeom>
        </p:spPr>
        <p:txBody>
          <a:bodyPr wrap="square">
            <a:spAutoFit/>
          </a:bodyPr>
          <a:lstStyle/>
          <a:p>
            <a:r>
              <a:rPr lang="en-US" b="1" dirty="0">
                <a:solidFill>
                  <a:srgbClr val="444444"/>
                </a:solidFill>
                <a:latin typeface="Lato"/>
              </a:rPr>
              <a:t>Test again , it will </a:t>
            </a:r>
            <a:r>
              <a:rPr lang="en-US" b="1" dirty="0" err="1">
                <a:solidFill>
                  <a:srgbClr val="444444"/>
                </a:solidFill>
                <a:latin typeface="Lato"/>
              </a:rPr>
              <a:t>succed</a:t>
            </a:r>
            <a:r>
              <a:rPr lang="en-US" b="1" dirty="0">
                <a:solidFill>
                  <a:srgbClr val="444444"/>
                </a:solidFill>
                <a:latin typeface="Lato"/>
              </a:rPr>
              <a:t>  </a:t>
            </a:r>
          </a:p>
        </p:txBody>
      </p:sp>
      <p:pic>
        <p:nvPicPr>
          <p:cNvPr id="5" name="Picture 4">
            <a:extLst>
              <a:ext uri="{FF2B5EF4-FFF2-40B4-BE49-F238E27FC236}">
                <a16:creationId xmlns:a16="http://schemas.microsoft.com/office/drawing/2014/main" xmlns="" id="{C8394BE1-DACA-4BC5-AFE3-93AA55B5AA34}"/>
              </a:ext>
            </a:extLst>
          </p:cNvPr>
          <p:cNvPicPr>
            <a:picLocks noChangeAspect="1"/>
          </p:cNvPicPr>
          <p:nvPr/>
        </p:nvPicPr>
        <p:blipFill>
          <a:blip r:embed="rId3"/>
          <a:stretch>
            <a:fillRect/>
          </a:stretch>
        </p:blipFill>
        <p:spPr>
          <a:xfrm>
            <a:off x="319637" y="2107670"/>
            <a:ext cx="10763250" cy="819150"/>
          </a:xfrm>
          <a:prstGeom prst="rect">
            <a:avLst/>
          </a:prstGeom>
        </p:spPr>
      </p:pic>
      <p:pic>
        <p:nvPicPr>
          <p:cNvPr id="6" name="Picture 5">
            <a:extLst>
              <a:ext uri="{FF2B5EF4-FFF2-40B4-BE49-F238E27FC236}">
                <a16:creationId xmlns:a16="http://schemas.microsoft.com/office/drawing/2014/main" xmlns="" id="{50865ACF-354C-4CCC-915C-38E6E6F736C1}"/>
              </a:ext>
            </a:extLst>
          </p:cNvPr>
          <p:cNvPicPr>
            <a:picLocks noChangeAspect="1"/>
          </p:cNvPicPr>
          <p:nvPr/>
        </p:nvPicPr>
        <p:blipFill>
          <a:blip r:embed="rId4"/>
          <a:stretch>
            <a:fillRect/>
          </a:stretch>
        </p:blipFill>
        <p:spPr>
          <a:xfrm>
            <a:off x="705787" y="3106700"/>
            <a:ext cx="10377099" cy="3690036"/>
          </a:xfrm>
          <a:prstGeom prst="rect">
            <a:avLst/>
          </a:prstGeom>
        </p:spPr>
      </p:pic>
      <p:sp>
        <p:nvSpPr>
          <p:cNvPr id="7" name="Rectangle 6">
            <a:extLst>
              <a:ext uri="{FF2B5EF4-FFF2-40B4-BE49-F238E27FC236}">
                <a16:creationId xmlns:a16="http://schemas.microsoft.com/office/drawing/2014/main" xmlns="" id="{D91418E5-7D78-46E8-A410-D75A91FA35E1}"/>
              </a:ext>
            </a:extLst>
          </p:cNvPr>
          <p:cNvSpPr/>
          <p:nvPr/>
        </p:nvSpPr>
        <p:spPr>
          <a:xfrm>
            <a:off x="424724" y="2797897"/>
            <a:ext cx="10658162" cy="369332"/>
          </a:xfrm>
          <a:prstGeom prst="rect">
            <a:avLst/>
          </a:prstGeom>
        </p:spPr>
        <p:txBody>
          <a:bodyPr wrap="square">
            <a:spAutoFit/>
          </a:bodyPr>
          <a:lstStyle/>
          <a:p>
            <a:r>
              <a:rPr lang="en-US" b="1" dirty="0">
                <a:solidFill>
                  <a:srgbClr val="444444"/>
                </a:solidFill>
                <a:latin typeface="Lato"/>
              </a:rPr>
              <a:t>Modify the Build data, we should receive mail once the job fails  </a:t>
            </a:r>
          </a:p>
        </p:txBody>
      </p:sp>
    </p:spTree>
    <p:extLst>
      <p:ext uri="{BB962C8B-B14F-4D97-AF65-F5344CB8AC3E}">
        <p14:creationId xmlns:p14="http://schemas.microsoft.com/office/powerpoint/2010/main" val="234589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CB78DAE-29A4-4928-A84A-D570C580D2D8}"/>
              </a:ext>
            </a:extLst>
          </p:cNvPr>
          <p:cNvPicPr>
            <a:picLocks noChangeAspect="1"/>
          </p:cNvPicPr>
          <p:nvPr/>
        </p:nvPicPr>
        <p:blipFill>
          <a:blip r:embed="rId2"/>
          <a:stretch>
            <a:fillRect/>
          </a:stretch>
        </p:blipFill>
        <p:spPr>
          <a:xfrm>
            <a:off x="359765" y="674113"/>
            <a:ext cx="11602387" cy="2276148"/>
          </a:xfrm>
          <a:prstGeom prst="rect">
            <a:avLst/>
          </a:prstGeom>
        </p:spPr>
      </p:pic>
      <p:sp>
        <p:nvSpPr>
          <p:cNvPr id="3" name="Rectangle 2">
            <a:extLst>
              <a:ext uri="{FF2B5EF4-FFF2-40B4-BE49-F238E27FC236}">
                <a16:creationId xmlns:a16="http://schemas.microsoft.com/office/drawing/2014/main" xmlns="" id="{7545B771-368B-4EDC-8A17-A78700AA62DC}"/>
              </a:ext>
            </a:extLst>
          </p:cNvPr>
          <p:cNvSpPr/>
          <p:nvPr/>
        </p:nvSpPr>
        <p:spPr>
          <a:xfrm>
            <a:off x="304804" y="159637"/>
            <a:ext cx="10658162" cy="369332"/>
          </a:xfrm>
          <a:prstGeom prst="rect">
            <a:avLst/>
          </a:prstGeom>
        </p:spPr>
        <p:txBody>
          <a:bodyPr wrap="square">
            <a:spAutoFit/>
          </a:bodyPr>
          <a:lstStyle/>
          <a:p>
            <a:r>
              <a:rPr lang="en-US" b="1" dirty="0">
                <a:solidFill>
                  <a:srgbClr val="444444"/>
                </a:solidFill>
                <a:latin typeface="Lato"/>
              </a:rPr>
              <a:t>Sent mail   </a:t>
            </a:r>
          </a:p>
        </p:txBody>
      </p:sp>
      <p:sp>
        <p:nvSpPr>
          <p:cNvPr id="4" name="Rectangle 3">
            <a:extLst>
              <a:ext uri="{FF2B5EF4-FFF2-40B4-BE49-F238E27FC236}">
                <a16:creationId xmlns:a16="http://schemas.microsoft.com/office/drawing/2014/main" xmlns="" id="{4184DC00-6AD4-40FC-8DF9-636A89A6B418}"/>
              </a:ext>
            </a:extLst>
          </p:cNvPr>
          <p:cNvSpPr/>
          <p:nvPr/>
        </p:nvSpPr>
        <p:spPr>
          <a:xfrm>
            <a:off x="292314" y="3160156"/>
            <a:ext cx="10658162" cy="369332"/>
          </a:xfrm>
          <a:prstGeom prst="rect">
            <a:avLst/>
          </a:prstGeom>
        </p:spPr>
        <p:txBody>
          <a:bodyPr wrap="square">
            <a:spAutoFit/>
          </a:bodyPr>
          <a:lstStyle/>
          <a:p>
            <a:r>
              <a:rPr lang="en-US" b="1" dirty="0">
                <a:solidFill>
                  <a:srgbClr val="444444"/>
                </a:solidFill>
                <a:latin typeface="Lato"/>
              </a:rPr>
              <a:t>Only for failure jobs mail will be send not for successful jobs  </a:t>
            </a:r>
          </a:p>
        </p:txBody>
      </p:sp>
      <p:pic>
        <p:nvPicPr>
          <p:cNvPr id="5" name="Picture 4">
            <a:extLst>
              <a:ext uri="{FF2B5EF4-FFF2-40B4-BE49-F238E27FC236}">
                <a16:creationId xmlns:a16="http://schemas.microsoft.com/office/drawing/2014/main" xmlns="" id="{CA3BE4A9-3C05-4C00-AB5E-D949DE8CF957}"/>
              </a:ext>
            </a:extLst>
          </p:cNvPr>
          <p:cNvPicPr>
            <a:picLocks noChangeAspect="1"/>
          </p:cNvPicPr>
          <p:nvPr/>
        </p:nvPicPr>
        <p:blipFill>
          <a:blip r:embed="rId3"/>
          <a:stretch>
            <a:fillRect/>
          </a:stretch>
        </p:blipFill>
        <p:spPr>
          <a:xfrm>
            <a:off x="292314" y="3948294"/>
            <a:ext cx="11672213" cy="2392547"/>
          </a:xfrm>
          <a:prstGeom prst="rect">
            <a:avLst/>
          </a:prstGeom>
        </p:spPr>
      </p:pic>
    </p:spTree>
    <p:extLst>
      <p:ext uri="{BB962C8B-B14F-4D97-AF65-F5344CB8AC3E}">
        <p14:creationId xmlns:p14="http://schemas.microsoft.com/office/powerpoint/2010/main" val="3096434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3D96B9B-29AB-42FD-95D6-9E973E52C8F9}"/>
              </a:ext>
            </a:extLst>
          </p:cNvPr>
          <p:cNvSpPr/>
          <p:nvPr/>
        </p:nvSpPr>
        <p:spPr>
          <a:xfrm>
            <a:off x="292314" y="297047"/>
            <a:ext cx="10658162" cy="369332"/>
          </a:xfrm>
          <a:prstGeom prst="rect">
            <a:avLst/>
          </a:prstGeom>
        </p:spPr>
        <p:txBody>
          <a:bodyPr wrap="square">
            <a:spAutoFit/>
          </a:bodyPr>
          <a:lstStyle/>
          <a:p>
            <a:r>
              <a:rPr lang="en-US" b="1" dirty="0">
                <a:solidFill>
                  <a:srgbClr val="444444"/>
                </a:solidFill>
                <a:latin typeface="Lato"/>
              </a:rPr>
              <a:t>For successful/unsuccessful jobs update Extended Email Notification step</a:t>
            </a:r>
          </a:p>
        </p:txBody>
      </p:sp>
      <p:pic>
        <p:nvPicPr>
          <p:cNvPr id="3" name="Picture 2">
            <a:extLst>
              <a:ext uri="{FF2B5EF4-FFF2-40B4-BE49-F238E27FC236}">
                <a16:creationId xmlns:a16="http://schemas.microsoft.com/office/drawing/2014/main" xmlns="" id="{699BAA7D-29E6-444B-8AA8-9C541304F7A5}"/>
              </a:ext>
            </a:extLst>
          </p:cNvPr>
          <p:cNvPicPr>
            <a:picLocks noChangeAspect="1"/>
          </p:cNvPicPr>
          <p:nvPr/>
        </p:nvPicPr>
        <p:blipFill>
          <a:blip r:embed="rId2"/>
          <a:stretch>
            <a:fillRect/>
          </a:stretch>
        </p:blipFill>
        <p:spPr>
          <a:xfrm>
            <a:off x="511232" y="721636"/>
            <a:ext cx="10439244" cy="3356514"/>
          </a:xfrm>
          <a:prstGeom prst="rect">
            <a:avLst/>
          </a:prstGeom>
        </p:spPr>
      </p:pic>
      <p:sp>
        <p:nvSpPr>
          <p:cNvPr id="4" name="Rectangle 3">
            <a:extLst>
              <a:ext uri="{FF2B5EF4-FFF2-40B4-BE49-F238E27FC236}">
                <a16:creationId xmlns:a16="http://schemas.microsoft.com/office/drawing/2014/main" xmlns="" id="{D2D39BB2-6ED4-451D-A43E-53907733E333}"/>
              </a:ext>
            </a:extLst>
          </p:cNvPr>
          <p:cNvSpPr/>
          <p:nvPr/>
        </p:nvSpPr>
        <p:spPr>
          <a:xfrm>
            <a:off x="264834" y="4122041"/>
            <a:ext cx="10658162" cy="369332"/>
          </a:xfrm>
          <a:prstGeom prst="rect">
            <a:avLst/>
          </a:prstGeom>
        </p:spPr>
        <p:txBody>
          <a:bodyPr wrap="square">
            <a:spAutoFit/>
          </a:bodyPr>
          <a:lstStyle/>
          <a:p>
            <a:r>
              <a:rPr lang="en-US" b="1" dirty="0">
                <a:solidFill>
                  <a:srgbClr val="444444"/>
                </a:solidFill>
                <a:latin typeface="Lato"/>
              </a:rPr>
              <a:t> Go to post build actions of the project and select Editable Email Notification</a:t>
            </a:r>
          </a:p>
        </p:txBody>
      </p:sp>
      <p:pic>
        <p:nvPicPr>
          <p:cNvPr id="5" name="Picture 4">
            <a:extLst>
              <a:ext uri="{FF2B5EF4-FFF2-40B4-BE49-F238E27FC236}">
                <a16:creationId xmlns:a16="http://schemas.microsoft.com/office/drawing/2014/main" xmlns="" id="{AD15E439-FC09-427F-BD45-9C76296D7208}"/>
              </a:ext>
            </a:extLst>
          </p:cNvPr>
          <p:cNvPicPr>
            <a:picLocks noChangeAspect="1"/>
          </p:cNvPicPr>
          <p:nvPr/>
        </p:nvPicPr>
        <p:blipFill>
          <a:blip r:embed="rId3"/>
          <a:stretch>
            <a:fillRect/>
          </a:stretch>
        </p:blipFill>
        <p:spPr>
          <a:xfrm>
            <a:off x="0" y="4486275"/>
            <a:ext cx="10715625" cy="2371725"/>
          </a:xfrm>
          <a:prstGeom prst="rect">
            <a:avLst/>
          </a:prstGeom>
        </p:spPr>
      </p:pic>
    </p:spTree>
    <p:extLst>
      <p:ext uri="{BB962C8B-B14F-4D97-AF65-F5344CB8AC3E}">
        <p14:creationId xmlns:p14="http://schemas.microsoft.com/office/powerpoint/2010/main" val="2782595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DAF7DD1-282A-42D5-BAF3-44A518B4C46A}"/>
              </a:ext>
            </a:extLst>
          </p:cNvPr>
          <p:cNvSpPr/>
          <p:nvPr/>
        </p:nvSpPr>
        <p:spPr>
          <a:xfrm>
            <a:off x="129923" y="134657"/>
            <a:ext cx="10658162" cy="369332"/>
          </a:xfrm>
          <a:prstGeom prst="rect">
            <a:avLst/>
          </a:prstGeom>
        </p:spPr>
        <p:txBody>
          <a:bodyPr wrap="square">
            <a:spAutoFit/>
          </a:bodyPr>
          <a:lstStyle/>
          <a:p>
            <a:r>
              <a:rPr lang="en-US" b="1" dirty="0">
                <a:solidFill>
                  <a:srgbClr val="444444"/>
                </a:solidFill>
                <a:latin typeface="Lato"/>
              </a:rPr>
              <a:t> Add trigger under Advanced settings, select success</a:t>
            </a:r>
          </a:p>
        </p:txBody>
      </p:sp>
      <p:pic>
        <p:nvPicPr>
          <p:cNvPr id="3" name="Picture 2">
            <a:extLst>
              <a:ext uri="{FF2B5EF4-FFF2-40B4-BE49-F238E27FC236}">
                <a16:creationId xmlns:a16="http://schemas.microsoft.com/office/drawing/2014/main" xmlns="" id="{1B5ED8CF-3E2B-4BF0-B778-8E41625CF418}"/>
              </a:ext>
            </a:extLst>
          </p:cNvPr>
          <p:cNvPicPr>
            <a:picLocks noChangeAspect="1"/>
          </p:cNvPicPr>
          <p:nvPr/>
        </p:nvPicPr>
        <p:blipFill>
          <a:blip r:embed="rId2"/>
          <a:stretch>
            <a:fillRect/>
          </a:stretch>
        </p:blipFill>
        <p:spPr>
          <a:xfrm>
            <a:off x="591729" y="566035"/>
            <a:ext cx="9734550" cy="3867150"/>
          </a:xfrm>
          <a:prstGeom prst="rect">
            <a:avLst/>
          </a:prstGeom>
        </p:spPr>
      </p:pic>
      <p:pic>
        <p:nvPicPr>
          <p:cNvPr id="4" name="Picture 3">
            <a:extLst>
              <a:ext uri="{FF2B5EF4-FFF2-40B4-BE49-F238E27FC236}">
                <a16:creationId xmlns:a16="http://schemas.microsoft.com/office/drawing/2014/main" xmlns="" id="{B006FF13-6813-41E7-A7F1-B71CE9909626}"/>
              </a:ext>
            </a:extLst>
          </p:cNvPr>
          <p:cNvPicPr>
            <a:picLocks noChangeAspect="1"/>
          </p:cNvPicPr>
          <p:nvPr/>
        </p:nvPicPr>
        <p:blipFill>
          <a:blip r:embed="rId3"/>
          <a:stretch>
            <a:fillRect/>
          </a:stretch>
        </p:blipFill>
        <p:spPr>
          <a:xfrm>
            <a:off x="129923" y="4523125"/>
            <a:ext cx="11772267" cy="2342353"/>
          </a:xfrm>
          <a:prstGeom prst="rect">
            <a:avLst/>
          </a:prstGeom>
        </p:spPr>
      </p:pic>
    </p:spTree>
    <p:extLst>
      <p:ext uri="{BB962C8B-B14F-4D97-AF65-F5344CB8AC3E}">
        <p14:creationId xmlns:p14="http://schemas.microsoft.com/office/powerpoint/2010/main" val="1173926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47E1E35D-03F6-4FF8-B242-463C7DB16D08}"/>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Linux machine as Slave</a:t>
            </a:r>
          </a:p>
        </p:txBody>
      </p:sp>
      <p:sp>
        <p:nvSpPr>
          <p:cNvPr id="3" name="Rectangle 2">
            <a:extLst>
              <a:ext uri="{FF2B5EF4-FFF2-40B4-BE49-F238E27FC236}">
                <a16:creationId xmlns:a16="http://schemas.microsoft.com/office/drawing/2014/main" xmlns="" id="{480137E4-A5F6-41F4-A6FA-562239CF3F4D}"/>
              </a:ext>
            </a:extLst>
          </p:cNvPr>
          <p:cNvSpPr/>
          <p:nvPr/>
        </p:nvSpPr>
        <p:spPr>
          <a:xfrm>
            <a:off x="174893" y="764498"/>
            <a:ext cx="10658162" cy="369332"/>
          </a:xfrm>
          <a:prstGeom prst="rect">
            <a:avLst/>
          </a:prstGeom>
        </p:spPr>
        <p:txBody>
          <a:bodyPr wrap="square">
            <a:spAutoFit/>
          </a:bodyPr>
          <a:lstStyle/>
          <a:p>
            <a:r>
              <a:rPr lang="en-US" b="1" dirty="0">
                <a:solidFill>
                  <a:srgbClr val="444444"/>
                </a:solidFill>
                <a:latin typeface="Lato"/>
              </a:rPr>
              <a:t> Create slave machine</a:t>
            </a:r>
          </a:p>
        </p:txBody>
      </p:sp>
      <p:sp>
        <p:nvSpPr>
          <p:cNvPr id="4" name="Rectangle 3">
            <a:extLst>
              <a:ext uri="{FF2B5EF4-FFF2-40B4-BE49-F238E27FC236}">
                <a16:creationId xmlns:a16="http://schemas.microsoft.com/office/drawing/2014/main" xmlns="" id="{431637B6-F6E2-4368-AFBC-236A437B833C}"/>
              </a:ext>
            </a:extLst>
          </p:cNvPr>
          <p:cNvSpPr/>
          <p:nvPr/>
        </p:nvSpPr>
        <p:spPr>
          <a:xfrm>
            <a:off x="664038" y="1148820"/>
            <a:ext cx="3608680" cy="369332"/>
          </a:xfrm>
          <a:prstGeom prst="rect">
            <a:avLst/>
          </a:prstGeom>
        </p:spPr>
        <p:txBody>
          <a:bodyPr wrap="none">
            <a:spAutoFit/>
          </a:bodyPr>
          <a:lstStyle/>
          <a:p>
            <a:r>
              <a:rPr lang="en-US" b="1" dirty="0">
                <a:solidFill>
                  <a:srgbClr val="333332"/>
                </a:solidFill>
                <a:latin typeface="PT Sans"/>
              </a:rPr>
              <a:t>Install Java on the Slave server</a:t>
            </a:r>
            <a:endParaRPr lang="en-US" b="1" i="0" dirty="0">
              <a:solidFill>
                <a:srgbClr val="333332"/>
              </a:solidFill>
              <a:effectLst/>
              <a:latin typeface="PT Sans"/>
            </a:endParaRPr>
          </a:p>
        </p:txBody>
      </p:sp>
      <p:sp>
        <p:nvSpPr>
          <p:cNvPr id="5" name="Rectangle 4">
            <a:extLst>
              <a:ext uri="{FF2B5EF4-FFF2-40B4-BE49-F238E27FC236}">
                <a16:creationId xmlns:a16="http://schemas.microsoft.com/office/drawing/2014/main" xmlns="" id="{4E901324-3561-4A5E-A35E-E81DA549B881}"/>
              </a:ext>
            </a:extLst>
          </p:cNvPr>
          <p:cNvSpPr/>
          <p:nvPr/>
        </p:nvSpPr>
        <p:spPr>
          <a:xfrm>
            <a:off x="1399082" y="1639096"/>
            <a:ext cx="6096000" cy="646331"/>
          </a:xfrm>
          <a:prstGeom prst="rect">
            <a:avLst/>
          </a:prstGeom>
        </p:spPr>
        <p:txBody>
          <a:bodyPr>
            <a:spAutoFit/>
          </a:bodyPr>
          <a:lstStyle/>
          <a:p>
            <a:r>
              <a:rPr lang="en-US" dirty="0" err="1"/>
              <a:t>sudo</a:t>
            </a:r>
            <a:r>
              <a:rPr lang="en-US" dirty="0"/>
              <a:t> yum install java-1.8.0-openjdk</a:t>
            </a:r>
          </a:p>
          <a:p>
            <a:r>
              <a:rPr lang="en-US" dirty="0" err="1"/>
              <a:t>sudo</a:t>
            </a:r>
            <a:r>
              <a:rPr lang="en-US" dirty="0"/>
              <a:t> yum install java-1.8.0-openjdk-devel</a:t>
            </a:r>
          </a:p>
        </p:txBody>
      </p:sp>
      <p:sp>
        <p:nvSpPr>
          <p:cNvPr id="6" name="Rectangle 5">
            <a:extLst>
              <a:ext uri="{FF2B5EF4-FFF2-40B4-BE49-F238E27FC236}">
                <a16:creationId xmlns:a16="http://schemas.microsoft.com/office/drawing/2014/main" xmlns="" id="{2856EAE5-4C6C-48C3-9EAB-48FFA1628909}"/>
              </a:ext>
            </a:extLst>
          </p:cNvPr>
          <p:cNvSpPr/>
          <p:nvPr/>
        </p:nvSpPr>
        <p:spPr>
          <a:xfrm>
            <a:off x="621568" y="2320544"/>
            <a:ext cx="4100225" cy="369332"/>
          </a:xfrm>
          <a:prstGeom prst="rect">
            <a:avLst/>
          </a:prstGeom>
        </p:spPr>
        <p:txBody>
          <a:bodyPr wrap="none">
            <a:spAutoFit/>
          </a:bodyPr>
          <a:lstStyle/>
          <a:p>
            <a:r>
              <a:rPr lang="en-US" b="1" i="0" dirty="0">
                <a:solidFill>
                  <a:srgbClr val="333332"/>
                </a:solidFill>
                <a:effectLst/>
                <a:latin typeface="PT Sans"/>
              </a:rPr>
              <a:t>Setup JAVA_HOME and JRE_HOME</a:t>
            </a:r>
          </a:p>
        </p:txBody>
      </p:sp>
      <p:sp>
        <p:nvSpPr>
          <p:cNvPr id="7" name="Rectangle 1">
            <a:extLst>
              <a:ext uri="{FF2B5EF4-FFF2-40B4-BE49-F238E27FC236}">
                <a16:creationId xmlns:a16="http://schemas.microsoft.com/office/drawing/2014/main" xmlns="" id="{C4564B08-8DF3-41A9-BD97-A77B61A832AC}"/>
              </a:ext>
            </a:extLst>
          </p:cNvPr>
          <p:cNvSpPr>
            <a:spLocks noChangeArrowheads="1"/>
          </p:cNvSpPr>
          <p:nvPr/>
        </p:nvSpPr>
        <p:spPr bwMode="auto">
          <a:xfrm>
            <a:off x="1484026" y="2761378"/>
            <a:ext cx="5297348" cy="120032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t>Add the below variables in /</a:t>
            </a:r>
            <a:r>
              <a:rPr lang="en-US" altLang="en-US" dirty="0" err="1"/>
              <a:t>etc</a:t>
            </a:r>
            <a:r>
              <a:rPr lang="en-US" altLang="en-US" dirty="0"/>
              <a:t>/profile</a:t>
            </a:r>
          </a:p>
          <a:p>
            <a:pPr lvl="0" eaLnBrk="0" fontAlgn="base" hangingPunct="0">
              <a:spcBef>
                <a:spcPct val="0"/>
              </a:spcBef>
              <a:spcAft>
                <a:spcPct val="0"/>
              </a:spcAft>
            </a:pPr>
            <a:r>
              <a:rPr lang="en-US" altLang="en-US" dirty="0"/>
              <a:t>export JAVA_HOME=/</a:t>
            </a:r>
            <a:r>
              <a:rPr lang="en-US" altLang="en-US" dirty="0" err="1"/>
              <a:t>usr</a:t>
            </a:r>
            <a:r>
              <a:rPr lang="en-US" altLang="en-US" dirty="0"/>
              <a:t>/lib/</a:t>
            </a:r>
            <a:r>
              <a:rPr lang="en-US" altLang="en-US" dirty="0" err="1"/>
              <a:t>jvm</a:t>
            </a:r>
            <a:r>
              <a:rPr lang="en-US" altLang="en-US" dirty="0"/>
              <a:t>/jre-1.8.0-openjdk </a:t>
            </a:r>
          </a:p>
          <a:p>
            <a:pPr lvl="0" eaLnBrk="0" fontAlgn="base" hangingPunct="0">
              <a:spcBef>
                <a:spcPct val="0"/>
              </a:spcBef>
              <a:spcAft>
                <a:spcPct val="0"/>
              </a:spcAft>
            </a:pPr>
            <a:r>
              <a:rPr lang="en-US" altLang="en-US" dirty="0"/>
              <a:t>export JRE_HOME=/</a:t>
            </a:r>
            <a:r>
              <a:rPr lang="en-US" altLang="en-US" dirty="0" err="1"/>
              <a:t>usr</a:t>
            </a:r>
            <a:r>
              <a:rPr lang="en-US" altLang="en-US" dirty="0"/>
              <a:t>/lib/</a:t>
            </a:r>
            <a:r>
              <a:rPr lang="en-US" altLang="en-US" dirty="0" err="1"/>
              <a:t>jvm</a:t>
            </a:r>
            <a:r>
              <a:rPr lang="en-US" altLang="en-US" dirty="0"/>
              <a:t>/java-1.8.0-openjdk/</a:t>
            </a:r>
            <a:r>
              <a:rPr lang="en-US" altLang="en-US" dirty="0" err="1"/>
              <a:t>jre</a:t>
            </a:r>
            <a:endParaRPr lang="en-US" altLang="en-US" dirty="0"/>
          </a:p>
          <a:p>
            <a:pPr lvl="0" eaLnBrk="0" fontAlgn="base" hangingPunct="0">
              <a:spcBef>
                <a:spcPct val="0"/>
              </a:spcBef>
              <a:spcAft>
                <a:spcPct val="0"/>
              </a:spcAft>
            </a:pPr>
            <a:r>
              <a:rPr lang="en-US" altLang="en-US" dirty="0"/>
              <a:t>Source profile </a:t>
            </a:r>
          </a:p>
        </p:txBody>
      </p:sp>
      <p:sp>
        <p:nvSpPr>
          <p:cNvPr id="8" name="Rectangle 7">
            <a:extLst>
              <a:ext uri="{FF2B5EF4-FFF2-40B4-BE49-F238E27FC236}">
                <a16:creationId xmlns:a16="http://schemas.microsoft.com/office/drawing/2014/main" xmlns="" id="{A79A2D7C-B51A-4D5B-BF22-0E16A62A3755}"/>
              </a:ext>
            </a:extLst>
          </p:cNvPr>
          <p:cNvSpPr/>
          <p:nvPr/>
        </p:nvSpPr>
        <p:spPr>
          <a:xfrm>
            <a:off x="636558" y="3936550"/>
            <a:ext cx="5788764" cy="369332"/>
          </a:xfrm>
          <a:prstGeom prst="rect">
            <a:avLst/>
          </a:prstGeom>
        </p:spPr>
        <p:txBody>
          <a:bodyPr wrap="none">
            <a:spAutoFit/>
          </a:bodyPr>
          <a:lstStyle/>
          <a:p>
            <a:r>
              <a:rPr lang="en-US" b="1" dirty="0">
                <a:solidFill>
                  <a:srgbClr val="333332"/>
                </a:solidFill>
                <a:latin typeface="PT Sans"/>
              </a:rPr>
              <a:t>Add administrative service user to the Slave server</a:t>
            </a:r>
            <a:endParaRPr lang="en-US" b="1" i="0" dirty="0">
              <a:solidFill>
                <a:srgbClr val="333332"/>
              </a:solidFill>
              <a:effectLst/>
              <a:latin typeface="PT Sans"/>
            </a:endParaRPr>
          </a:p>
        </p:txBody>
      </p:sp>
      <p:sp>
        <p:nvSpPr>
          <p:cNvPr id="10" name="Rectangle 9">
            <a:extLst>
              <a:ext uri="{FF2B5EF4-FFF2-40B4-BE49-F238E27FC236}">
                <a16:creationId xmlns:a16="http://schemas.microsoft.com/office/drawing/2014/main" xmlns="" id="{38D7E40F-5ECB-4BDC-BEBC-00A9C8C1487E}"/>
              </a:ext>
            </a:extLst>
          </p:cNvPr>
          <p:cNvSpPr/>
          <p:nvPr/>
        </p:nvSpPr>
        <p:spPr>
          <a:xfrm>
            <a:off x="1499016" y="4303259"/>
            <a:ext cx="3111814" cy="646331"/>
          </a:xfrm>
          <a:prstGeom prst="rect">
            <a:avLst/>
          </a:prstGeom>
        </p:spPr>
        <p:txBody>
          <a:bodyPr wrap="none">
            <a:spAutoFit/>
          </a:bodyPr>
          <a:lstStyle/>
          <a:p>
            <a:pPr lvl="0" eaLnBrk="0" fontAlgn="base" hangingPunct="0">
              <a:spcBef>
                <a:spcPct val="0"/>
              </a:spcBef>
              <a:spcAft>
                <a:spcPct val="0"/>
              </a:spcAft>
            </a:pPr>
            <a:r>
              <a:rPr lang="en-US" altLang="en-US" dirty="0" err="1"/>
              <a:t>useradd</a:t>
            </a:r>
            <a:r>
              <a:rPr lang="en-US" altLang="en-US" dirty="0"/>
              <a:t> </a:t>
            </a:r>
            <a:r>
              <a:rPr lang="en-US" altLang="en-US" dirty="0" err="1"/>
              <a:t>jenkins</a:t>
            </a:r>
            <a:r>
              <a:rPr lang="en-US" altLang="en-US" dirty="0"/>
              <a:t> -U -s /bin/bash</a:t>
            </a:r>
          </a:p>
          <a:p>
            <a:pPr lvl="0" eaLnBrk="0" fontAlgn="base" hangingPunct="0">
              <a:spcBef>
                <a:spcPct val="0"/>
              </a:spcBef>
              <a:spcAft>
                <a:spcPct val="0"/>
              </a:spcAft>
            </a:pPr>
            <a:r>
              <a:rPr lang="en-US" altLang="en-US" dirty="0" err="1"/>
              <a:t>Passwd</a:t>
            </a:r>
            <a:r>
              <a:rPr lang="en-US" altLang="en-US" dirty="0"/>
              <a:t> </a:t>
            </a:r>
            <a:r>
              <a:rPr lang="en-US" altLang="en-US" dirty="0" err="1"/>
              <a:t>jenkins</a:t>
            </a:r>
            <a:r>
              <a:rPr lang="en-US" altLang="en-US" dirty="0"/>
              <a:t> </a:t>
            </a:r>
          </a:p>
        </p:txBody>
      </p:sp>
      <p:sp>
        <p:nvSpPr>
          <p:cNvPr id="11" name="Rectangle 10">
            <a:extLst>
              <a:ext uri="{FF2B5EF4-FFF2-40B4-BE49-F238E27FC236}">
                <a16:creationId xmlns:a16="http://schemas.microsoft.com/office/drawing/2014/main" xmlns="" id="{4278E4FD-E512-4629-A613-6EE99D454967}"/>
              </a:ext>
            </a:extLst>
          </p:cNvPr>
          <p:cNvSpPr/>
          <p:nvPr/>
        </p:nvSpPr>
        <p:spPr>
          <a:xfrm>
            <a:off x="1399082" y="4901555"/>
            <a:ext cx="2621230" cy="369332"/>
          </a:xfrm>
          <a:prstGeom prst="rect">
            <a:avLst/>
          </a:prstGeom>
        </p:spPr>
        <p:txBody>
          <a:bodyPr wrap="none">
            <a:spAutoFit/>
          </a:bodyPr>
          <a:lstStyle/>
          <a:p>
            <a:r>
              <a:rPr lang="en-US" dirty="0">
                <a:solidFill>
                  <a:srgbClr val="383838"/>
                </a:solidFill>
                <a:latin typeface="PT Serif"/>
              </a:rPr>
              <a:t> Modifying /</a:t>
            </a:r>
            <a:r>
              <a:rPr lang="en-US" dirty="0" err="1">
                <a:solidFill>
                  <a:srgbClr val="383838"/>
                </a:solidFill>
                <a:latin typeface="PT Serif"/>
              </a:rPr>
              <a:t>etc</a:t>
            </a:r>
            <a:r>
              <a:rPr lang="en-US" dirty="0">
                <a:solidFill>
                  <a:srgbClr val="383838"/>
                </a:solidFill>
                <a:latin typeface="PT Serif"/>
              </a:rPr>
              <a:t>/</a:t>
            </a:r>
            <a:r>
              <a:rPr lang="en-US" dirty="0" err="1">
                <a:solidFill>
                  <a:srgbClr val="383838"/>
                </a:solidFill>
                <a:latin typeface="PT Serif"/>
              </a:rPr>
              <a:t>sudoers</a:t>
            </a:r>
            <a:r>
              <a:rPr lang="en-US" dirty="0">
                <a:solidFill>
                  <a:srgbClr val="383838"/>
                </a:solidFill>
                <a:latin typeface="PT Serif"/>
              </a:rPr>
              <a:t>:</a:t>
            </a:r>
            <a:endParaRPr lang="en-US" dirty="0"/>
          </a:p>
        </p:txBody>
      </p:sp>
      <p:pic>
        <p:nvPicPr>
          <p:cNvPr id="12" name="Picture 11">
            <a:extLst>
              <a:ext uri="{FF2B5EF4-FFF2-40B4-BE49-F238E27FC236}">
                <a16:creationId xmlns:a16="http://schemas.microsoft.com/office/drawing/2014/main" xmlns="" id="{D24E5EAD-C013-4603-8B11-370CF27E9E70}"/>
              </a:ext>
            </a:extLst>
          </p:cNvPr>
          <p:cNvPicPr>
            <a:picLocks noChangeAspect="1"/>
          </p:cNvPicPr>
          <p:nvPr/>
        </p:nvPicPr>
        <p:blipFill>
          <a:blip r:embed="rId3"/>
          <a:stretch>
            <a:fillRect/>
          </a:stretch>
        </p:blipFill>
        <p:spPr>
          <a:xfrm>
            <a:off x="1564613" y="5422811"/>
            <a:ext cx="3971925" cy="542925"/>
          </a:xfrm>
          <a:prstGeom prst="rect">
            <a:avLst/>
          </a:prstGeom>
        </p:spPr>
      </p:pic>
    </p:spTree>
    <p:extLst>
      <p:ext uri="{BB962C8B-B14F-4D97-AF65-F5344CB8AC3E}">
        <p14:creationId xmlns:p14="http://schemas.microsoft.com/office/powerpoint/2010/main" val="453555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3B7EC8A-DAE8-4035-B809-5092CF080CC8}"/>
              </a:ext>
            </a:extLst>
          </p:cNvPr>
          <p:cNvSpPr/>
          <p:nvPr/>
        </p:nvSpPr>
        <p:spPr>
          <a:xfrm>
            <a:off x="174893" y="179888"/>
            <a:ext cx="10658162" cy="369332"/>
          </a:xfrm>
          <a:prstGeom prst="rect">
            <a:avLst/>
          </a:prstGeom>
        </p:spPr>
        <p:txBody>
          <a:bodyPr wrap="square">
            <a:spAutoFit/>
          </a:bodyPr>
          <a:lstStyle/>
          <a:p>
            <a:r>
              <a:rPr lang="en-US" b="1" dirty="0">
                <a:solidFill>
                  <a:srgbClr val="444444"/>
                </a:solidFill>
                <a:latin typeface="Lato"/>
              </a:rPr>
              <a:t> On the Jenkins machine</a:t>
            </a:r>
          </a:p>
        </p:txBody>
      </p:sp>
      <p:sp>
        <p:nvSpPr>
          <p:cNvPr id="3" name="Rectangle 2">
            <a:extLst>
              <a:ext uri="{FF2B5EF4-FFF2-40B4-BE49-F238E27FC236}">
                <a16:creationId xmlns:a16="http://schemas.microsoft.com/office/drawing/2014/main" xmlns="" id="{F3292430-B523-4D13-8039-4122265D7DE1}"/>
              </a:ext>
            </a:extLst>
          </p:cNvPr>
          <p:cNvSpPr/>
          <p:nvPr/>
        </p:nvSpPr>
        <p:spPr>
          <a:xfrm>
            <a:off x="738989" y="669138"/>
            <a:ext cx="4891083" cy="369332"/>
          </a:xfrm>
          <a:prstGeom prst="rect">
            <a:avLst/>
          </a:prstGeom>
        </p:spPr>
        <p:txBody>
          <a:bodyPr wrap="none">
            <a:spAutoFit/>
          </a:bodyPr>
          <a:lstStyle/>
          <a:p>
            <a:r>
              <a:rPr lang="en-US" b="1" i="0" dirty="0">
                <a:solidFill>
                  <a:srgbClr val="333332"/>
                </a:solidFill>
                <a:effectLst/>
                <a:latin typeface="PT Sans"/>
              </a:rPr>
              <a:t>Switch to Jenkins user and create SSH key</a:t>
            </a:r>
          </a:p>
        </p:txBody>
      </p:sp>
      <p:sp>
        <p:nvSpPr>
          <p:cNvPr id="4" name="Rectangle 3">
            <a:extLst>
              <a:ext uri="{FF2B5EF4-FFF2-40B4-BE49-F238E27FC236}">
                <a16:creationId xmlns:a16="http://schemas.microsoft.com/office/drawing/2014/main" xmlns="" id="{DE06D0F3-78E2-4F21-A7CD-44E53C6545C5}"/>
              </a:ext>
            </a:extLst>
          </p:cNvPr>
          <p:cNvSpPr/>
          <p:nvPr/>
        </p:nvSpPr>
        <p:spPr>
          <a:xfrm>
            <a:off x="738988" y="2266381"/>
            <a:ext cx="7880355" cy="369332"/>
          </a:xfrm>
          <a:prstGeom prst="rect">
            <a:avLst/>
          </a:prstGeom>
        </p:spPr>
        <p:txBody>
          <a:bodyPr wrap="square">
            <a:spAutoFit/>
          </a:bodyPr>
          <a:lstStyle/>
          <a:p>
            <a:r>
              <a:rPr lang="en-US" b="1" dirty="0">
                <a:solidFill>
                  <a:srgbClr val="333332"/>
                </a:solidFill>
                <a:latin typeface="PT Sans"/>
              </a:rPr>
              <a:t>Place the public key into the slave machine’s </a:t>
            </a:r>
            <a:r>
              <a:rPr lang="en-US" b="1" dirty="0" err="1">
                <a:solidFill>
                  <a:srgbClr val="333332"/>
                </a:solidFill>
                <a:latin typeface="PT Sans"/>
              </a:rPr>
              <a:t>authorized_keys</a:t>
            </a:r>
            <a:r>
              <a:rPr lang="en-US" b="1" dirty="0">
                <a:solidFill>
                  <a:srgbClr val="333332"/>
                </a:solidFill>
                <a:latin typeface="PT Sans"/>
              </a:rPr>
              <a:t> file</a:t>
            </a:r>
          </a:p>
        </p:txBody>
      </p:sp>
      <p:pic>
        <p:nvPicPr>
          <p:cNvPr id="5" name="Picture 4">
            <a:extLst>
              <a:ext uri="{FF2B5EF4-FFF2-40B4-BE49-F238E27FC236}">
                <a16:creationId xmlns:a16="http://schemas.microsoft.com/office/drawing/2014/main" xmlns="" id="{D3B02E1D-30A4-4773-A105-A435738A697D}"/>
              </a:ext>
            </a:extLst>
          </p:cNvPr>
          <p:cNvPicPr>
            <a:picLocks noChangeAspect="1"/>
          </p:cNvPicPr>
          <p:nvPr/>
        </p:nvPicPr>
        <p:blipFill>
          <a:blip r:embed="rId2"/>
          <a:stretch>
            <a:fillRect/>
          </a:stretch>
        </p:blipFill>
        <p:spPr>
          <a:xfrm>
            <a:off x="1155877" y="1623076"/>
            <a:ext cx="4333875" cy="523875"/>
          </a:xfrm>
          <a:prstGeom prst="rect">
            <a:avLst/>
          </a:prstGeom>
        </p:spPr>
      </p:pic>
      <p:sp>
        <p:nvSpPr>
          <p:cNvPr id="7" name="Rectangle 6">
            <a:extLst>
              <a:ext uri="{FF2B5EF4-FFF2-40B4-BE49-F238E27FC236}">
                <a16:creationId xmlns:a16="http://schemas.microsoft.com/office/drawing/2014/main" xmlns="" id="{957C7DC3-10EB-4F9B-9A64-57BF392C411C}"/>
              </a:ext>
            </a:extLst>
          </p:cNvPr>
          <p:cNvSpPr/>
          <p:nvPr/>
        </p:nvSpPr>
        <p:spPr>
          <a:xfrm>
            <a:off x="1155877" y="2724309"/>
            <a:ext cx="3762568" cy="369332"/>
          </a:xfrm>
          <a:prstGeom prst="rect">
            <a:avLst/>
          </a:prstGeom>
        </p:spPr>
        <p:txBody>
          <a:bodyPr wrap="none">
            <a:spAutoFit/>
          </a:bodyPr>
          <a:lstStyle/>
          <a:p>
            <a:pPr lvl="0" eaLnBrk="0" fontAlgn="base" hangingPunct="0">
              <a:spcBef>
                <a:spcPct val="0"/>
              </a:spcBef>
              <a:spcAft>
                <a:spcPct val="0"/>
              </a:spcAft>
            </a:pPr>
            <a:r>
              <a:rPr lang="en-US" altLang="en-US" dirty="0" err="1">
                <a:solidFill>
                  <a:srgbClr val="383838"/>
                </a:solidFill>
                <a:latin typeface="Monaco"/>
              </a:rPr>
              <a:t>ssh</a:t>
            </a:r>
            <a:r>
              <a:rPr lang="en-US" altLang="en-US" dirty="0">
                <a:solidFill>
                  <a:srgbClr val="383838"/>
                </a:solidFill>
                <a:latin typeface="Monaco"/>
              </a:rPr>
              <a:t>-copy-id </a:t>
            </a:r>
            <a:r>
              <a:rPr lang="en-US" altLang="en-US" dirty="0" smtClean="0">
                <a:solidFill>
                  <a:srgbClr val="383838"/>
                </a:solidFill>
                <a:latin typeface="Monaco"/>
              </a:rPr>
              <a:t>jenkins@192.168.0.9</a:t>
            </a:r>
            <a:endParaRPr lang="en-US" altLang="en-US" sz="4000" dirty="0">
              <a:latin typeface="Arial" panose="020B0604020202020204" pitchFamily="34" charset="0"/>
            </a:endParaRPr>
          </a:p>
        </p:txBody>
      </p:sp>
      <p:sp>
        <p:nvSpPr>
          <p:cNvPr id="9" name="Rectangle 8">
            <a:extLst>
              <a:ext uri="{FF2B5EF4-FFF2-40B4-BE49-F238E27FC236}">
                <a16:creationId xmlns:a16="http://schemas.microsoft.com/office/drawing/2014/main" xmlns="" id="{D7E2B76E-390C-485E-83E0-03E4C7593DC5}"/>
              </a:ext>
            </a:extLst>
          </p:cNvPr>
          <p:cNvSpPr/>
          <p:nvPr/>
        </p:nvSpPr>
        <p:spPr>
          <a:xfrm>
            <a:off x="681528" y="3273214"/>
            <a:ext cx="7880355" cy="369332"/>
          </a:xfrm>
          <a:prstGeom prst="rect">
            <a:avLst/>
          </a:prstGeom>
        </p:spPr>
        <p:txBody>
          <a:bodyPr wrap="square">
            <a:spAutoFit/>
          </a:bodyPr>
          <a:lstStyle/>
          <a:p>
            <a:r>
              <a:rPr lang="en-US" b="1" dirty="0">
                <a:solidFill>
                  <a:srgbClr val="333332"/>
                </a:solidFill>
                <a:latin typeface="PT Sans"/>
              </a:rPr>
              <a:t>Create slave node </a:t>
            </a:r>
          </a:p>
        </p:txBody>
      </p:sp>
      <p:pic>
        <p:nvPicPr>
          <p:cNvPr id="10" name="Picture 9">
            <a:extLst>
              <a:ext uri="{FF2B5EF4-FFF2-40B4-BE49-F238E27FC236}">
                <a16:creationId xmlns:a16="http://schemas.microsoft.com/office/drawing/2014/main" xmlns="" id="{EDF27FF2-D2B3-4EBB-9CB0-4C94FD4ABF81}"/>
              </a:ext>
            </a:extLst>
          </p:cNvPr>
          <p:cNvPicPr>
            <a:picLocks noChangeAspect="1"/>
          </p:cNvPicPr>
          <p:nvPr/>
        </p:nvPicPr>
        <p:blipFill>
          <a:blip r:embed="rId3"/>
          <a:stretch>
            <a:fillRect/>
          </a:stretch>
        </p:blipFill>
        <p:spPr>
          <a:xfrm>
            <a:off x="738987" y="3621824"/>
            <a:ext cx="8318343" cy="2734001"/>
          </a:xfrm>
          <a:prstGeom prst="rect">
            <a:avLst/>
          </a:prstGeom>
        </p:spPr>
      </p:pic>
      <p:sp>
        <p:nvSpPr>
          <p:cNvPr id="12" name="Rectangle 11">
            <a:extLst>
              <a:ext uri="{FF2B5EF4-FFF2-40B4-BE49-F238E27FC236}">
                <a16:creationId xmlns:a16="http://schemas.microsoft.com/office/drawing/2014/main" xmlns="" id="{75B83941-3567-421C-AF5D-798DC2E24F54}"/>
              </a:ext>
            </a:extLst>
          </p:cNvPr>
          <p:cNvSpPr/>
          <p:nvPr/>
        </p:nvSpPr>
        <p:spPr>
          <a:xfrm>
            <a:off x="1125897" y="956433"/>
            <a:ext cx="3001143" cy="523220"/>
          </a:xfrm>
          <a:prstGeom prst="rect">
            <a:avLst/>
          </a:prstGeom>
        </p:spPr>
        <p:txBody>
          <a:bodyPr wrap="none">
            <a:spAutoFit/>
          </a:bodyPr>
          <a:lstStyle/>
          <a:p>
            <a:pPr lvl="0" eaLnBrk="0" fontAlgn="base" hangingPunct="0">
              <a:spcBef>
                <a:spcPct val="0"/>
              </a:spcBef>
              <a:spcAft>
                <a:spcPct val="0"/>
              </a:spcAft>
            </a:pPr>
            <a:r>
              <a:rPr lang="en-US" altLang="en-US" dirty="0" err="1">
                <a:solidFill>
                  <a:srgbClr val="303336"/>
                </a:solidFill>
                <a:latin typeface="inherit"/>
              </a:rPr>
              <a:t>usermod</a:t>
            </a:r>
            <a:r>
              <a:rPr lang="en-US" altLang="en-US" dirty="0">
                <a:solidFill>
                  <a:srgbClr val="303336"/>
                </a:solidFill>
                <a:latin typeface="inherit"/>
              </a:rPr>
              <a:t> -s /bin/bash </a:t>
            </a:r>
            <a:r>
              <a:rPr lang="en-US" altLang="en-US" dirty="0" err="1">
                <a:solidFill>
                  <a:srgbClr val="303336"/>
                </a:solidFill>
                <a:latin typeface="inherit"/>
              </a:rPr>
              <a:t>jenkins</a:t>
            </a:r>
            <a:r>
              <a:rPr lang="en-US" altLang="en-US" sz="2800" dirty="0"/>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637741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A3E1E5C-2DB3-4F96-B312-156672D3803F}"/>
              </a:ext>
            </a:extLst>
          </p:cNvPr>
          <p:cNvPicPr>
            <a:picLocks noChangeAspect="1"/>
          </p:cNvPicPr>
          <p:nvPr/>
        </p:nvPicPr>
        <p:blipFill>
          <a:blip r:embed="rId2"/>
          <a:stretch>
            <a:fillRect/>
          </a:stretch>
        </p:blipFill>
        <p:spPr>
          <a:xfrm>
            <a:off x="401979" y="230519"/>
            <a:ext cx="11430711" cy="4686252"/>
          </a:xfrm>
          <a:prstGeom prst="rect">
            <a:avLst/>
          </a:prstGeom>
        </p:spPr>
      </p:pic>
      <p:sp>
        <p:nvSpPr>
          <p:cNvPr id="5" name="Rectangle 4">
            <a:extLst>
              <a:ext uri="{FF2B5EF4-FFF2-40B4-BE49-F238E27FC236}">
                <a16:creationId xmlns:a16="http://schemas.microsoft.com/office/drawing/2014/main" xmlns="" id="{28CEDD5F-ED61-4BE6-9D5B-3CE28D496DE0}"/>
              </a:ext>
            </a:extLst>
          </p:cNvPr>
          <p:cNvSpPr/>
          <p:nvPr/>
        </p:nvSpPr>
        <p:spPr>
          <a:xfrm>
            <a:off x="469692" y="4809455"/>
            <a:ext cx="11303037" cy="2031325"/>
          </a:xfrm>
          <a:prstGeom prst="rect">
            <a:avLst/>
          </a:prstGeom>
        </p:spPr>
        <p:txBody>
          <a:bodyPr wrap="square">
            <a:spAutoFit/>
          </a:bodyPr>
          <a:lstStyle/>
          <a:p>
            <a:r>
              <a:rPr lang="en-US" dirty="0">
                <a:solidFill>
                  <a:srgbClr val="404040"/>
                </a:solidFill>
                <a:latin typeface="Lato"/>
              </a:rPr>
              <a:t>In above Diagram :</a:t>
            </a:r>
            <a:r>
              <a:rPr lang="en-US" b="1" dirty="0">
                <a:solidFill>
                  <a:srgbClr val="404040"/>
                </a:solidFill>
                <a:latin typeface="Lato"/>
              </a:rPr>
              <a:t>Name</a:t>
            </a:r>
            <a:r>
              <a:rPr lang="en-US" dirty="0">
                <a:solidFill>
                  <a:srgbClr val="404040"/>
                </a:solidFill>
                <a:latin typeface="Lato"/>
              </a:rPr>
              <a:t> : Name that uniquely identifies an agent within this Jenkins installation.</a:t>
            </a:r>
            <a:r>
              <a:rPr lang="en-US" dirty="0"/>
              <a:t/>
            </a:r>
            <a:br>
              <a:rPr lang="en-US" dirty="0"/>
            </a:br>
            <a:r>
              <a:rPr lang="en-US" b="1" dirty="0">
                <a:solidFill>
                  <a:srgbClr val="404040"/>
                </a:solidFill>
                <a:latin typeface="Lato"/>
              </a:rPr>
              <a:t>Description</a:t>
            </a:r>
            <a:r>
              <a:rPr lang="en-US" dirty="0">
                <a:solidFill>
                  <a:srgbClr val="404040"/>
                </a:solidFill>
                <a:latin typeface="Lato"/>
              </a:rPr>
              <a:t> : Optional ,description for this agent.</a:t>
            </a:r>
            <a:r>
              <a:rPr lang="en-US" dirty="0"/>
              <a:t/>
            </a:r>
            <a:br>
              <a:rPr lang="en-US" dirty="0"/>
            </a:br>
            <a:r>
              <a:rPr lang="en-US" b="1" dirty="0">
                <a:solidFill>
                  <a:srgbClr val="404040"/>
                </a:solidFill>
                <a:latin typeface="Lato"/>
              </a:rPr>
              <a:t># of executors</a:t>
            </a:r>
            <a:r>
              <a:rPr lang="en-US" dirty="0">
                <a:solidFill>
                  <a:srgbClr val="404040"/>
                </a:solidFill>
                <a:latin typeface="Lato"/>
              </a:rPr>
              <a:t> : The maximum number of concurrent builds that Jenkins may perform on this agent.</a:t>
            </a:r>
            <a:r>
              <a:rPr lang="en-US" dirty="0"/>
              <a:t/>
            </a:r>
            <a:br>
              <a:rPr lang="en-US" dirty="0"/>
            </a:br>
            <a:r>
              <a:rPr lang="en-US" b="1" dirty="0">
                <a:solidFill>
                  <a:srgbClr val="404040"/>
                </a:solidFill>
                <a:latin typeface="Lato"/>
              </a:rPr>
              <a:t>Remote root directory</a:t>
            </a:r>
            <a:r>
              <a:rPr lang="en-US" dirty="0">
                <a:solidFill>
                  <a:srgbClr val="404040"/>
                </a:solidFill>
                <a:latin typeface="Lato"/>
              </a:rPr>
              <a:t> : An agent needs to have a directory dedicated to Jenkins. Specify the path to this directory on the agent. It is best to use an absolute path, such as /</a:t>
            </a:r>
            <a:r>
              <a:rPr lang="en-US" dirty="0" err="1">
                <a:solidFill>
                  <a:srgbClr val="404040"/>
                </a:solidFill>
                <a:latin typeface="Lato"/>
              </a:rPr>
              <a:t>var</a:t>
            </a:r>
            <a:r>
              <a:rPr lang="en-US" dirty="0">
                <a:solidFill>
                  <a:srgbClr val="404040"/>
                </a:solidFill>
                <a:latin typeface="Lato"/>
              </a:rPr>
              <a:t>/</a:t>
            </a:r>
            <a:r>
              <a:rPr lang="en-US" dirty="0" err="1">
                <a:solidFill>
                  <a:srgbClr val="404040"/>
                </a:solidFill>
                <a:latin typeface="Lato"/>
              </a:rPr>
              <a:t>jenkins</a:t>
            </a:r>
            <a:r>
              <a:rPr lang="en-US" dirty="0">
                <a:solidFill>
                  <a:srgbClr val="404040"/>
                </a:solidFill>
                <a:latin typeface="Lato"/>
              </a:rPr>
              <a:t> or c:\jenkins. This should be a path local to the agent machine. There is no need for this path to be visible from the master.</a:t>
            </a:r>
            <a:r>
              <a:rPr lang="en-US" dirty="0"/>
              <a:t/>
            </a:r>
            <a:br>
              <a:rPr lang="en-US" dirty="0"/>
            </a:br>
            <a:endParaRPr lang="en-US" dirty="0"/>
          </a:p>
        </p:txBody>
      </p:sp>
    </p:spTree>
    <p:extLst>
      <p:ext uri="{BB962C8B-B14F-4D97-AF65-F5344CB8AC3E}">
        <p14:creationId xmlns:p14="http://schemas.microsoft.com/office/powerpoint/2010/main" val="2286189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AF42ADA-E445-4E3C-9CE0-9B69FB55165B}"/>
              </a:ext>
            </a:extLst>
          </p:cNvPr>
          <p:cNvSpPr/>
          <p:nvPr/>
        </p:nvSpPr>
        <p:spPr>
          <a:xfrm>
            <a:off x="379750" y="219512"/>
            <a:ext cx="11537430" cy="3693319"/>
          </a:xfrm>
          <a:prstGeom prst="rect">
            <a:avLst/>
          </a:prstGeom>
        </p:spPr>
        <p:txBody>
          <a:bodyPr wrap="square">
            <a:spAutoFit/>
          </a:bodyPr>
          <a:lstStyle/>
          <a:p>
            <a:r>
              <a:rPr lang="en-US" b="1" dirty="0">
                <a:solidFill>
                  <a:srgbClr val="404040"/>
                </a:solidFill>
                <a:latin typeface="Lato"/>
              </a:rPr>
              <a:t>Launch method</a:t>
            </a:r>
            <a:r>
              <a:rPr lang="en-US" dirty="0">
                <a:solidFill>
                  <a:srgbClr val="404040"/>
                </a:solidFill>
                <a:latin typeface="Lato"/>
              </a:rPr>
              <a:t> : It Controls how Jenkins starts this agent.</a:t>
            </a:r>
            <a:r>
              <a:rPr lang="en-US" dirty="0"/>
              <a:t/>
            </a:r>
            <a:br>
              <a:rPr lang="en-US" dirty="0"/>
            </a:br>
            <a:r>
              <a:rPr lang="en-US" b="1" dirty="0">
                <a:solidFill>
                  <a:srgbClr val="404040"/>
                </a:solidFill>
                <a:latin typeface="Lato"/>
              </a:rPr>
              <a:t>Launch agent via Java Web Start</a:t>
            </a:r>
            <a:r>
              <a:rPr lang="en-US" dirty="0">
                <a:solidFill>
                  <a:srgbClr val="404040"/>
                </a:solidFill>
                <a:latin typeface="Lato"/>
              </a:rPr>
              <a:t> :</a:t>
            </a:r>
            <a:r>
              <a:rPr lang="en-US" dirty="0"/>
              <a:t/>
            </a:r>
            <a:br>
              <a:rPr lang="en-US" dirty="0"/>
            </a:br>
            <a:r>
              <a:rPr lang="en-US" dirty="0">
                <a:solidFill>
                  <a:srgbClr val="404040"/>
                </a:solidFill>
                <a:latin typeface="Lato"/>
              </a:rPr>
              <a:t>Allows an agent to be launched using Java Web Start. In this case, a JNLP file must be opened on the agent machine, which will establish a TCP connection to the Jenkins master. This means that the agent need not be reachable from the </a:t>
            </a:r>
            <a:r>
              <a:rPr lang="en-US" dirty="0" err="1">
                <a:solidFill>
                  <a:srgbClr val="404040"/>
                </a:solidFill>
                <a:latin typeface="Lato"/>
              </a:rPr>
              <a:t>master,the</a:t>
            </a:r>
            <a:r>
              <a:rPr lang="en-US" dirty="0">
                <a:solidFill>
                  <a:srgbClr val="404040"/>
                </a:solidFill>
                <a:latin typeface="Lato"/>
              </a:rPr>
              <a:t> agent just needs to be able to reach the master. By default, the JNLP agent will launch a GUI, but it’s also possible to run a JNLP agent without a GUI, e.g. as a Window service.</a:t>
            </a:r>
            <a:r>
              <a:rPr lang="en-US" dirty="0"/>
              <a:t/>
            </a:r>
            <a:br>
              <a:rPr lang="en-US" dirty="0"/>
            </a:br>
            <a:r>
              <a:rPr lang="en-US" dirty="0">
                <a:solidFill>
                  <a:srgbClr val="404040"/>
                </a:solidFill>
                <a:latin typeface="Lato"/>
              </a:rPr>
              <a:t>Launch agent via execution of command on the master :</a:t>
            </a:r>
            <a:r>
              <a:rPr lang="en-US" dirty="0"/>
              <a:t/>
            </a:r>
            <a:br>
              <a:rPr lang="en-US" dirty="0"/>
            </a:br>
            <a:r>
              <a:rPr lang="en-US" dirty="0">
                <a:solidFill>
                  <a:srgbClr val="404040"/>
                </a:solidFill>
                <a:latin typeface="Lato"/>
              </a:rPr>
              <a:t>Starts an agent by having Jenkins execute a command from the master. Use this when the master is capable of remotely executing a process on another machine, e.g. via SSH or RSH</a:t>
            </a:r>
            <a:r>
              <a:rPr lang="en-US" b="1" dirty="0">
                <a:solidFill>
                  <a:srgbClr val="404040"/>
                </a:solidFill>
                <a:latin typeface="Lato"/>
              </a:rPr>
              <a:t>.</a:t>
            </a:r>
            <a:r>
              <a:rPr lang="en-US" dirty="0"/>
              <a:t/>
            </a:r>
            <a:br>
              <a:rPr lang="en-US" dirty="0"/>
            </a:br>
            <a:r>
              <a:rPr lang="en-US" b="1" dirty="0">
                <a:solidFill>
                  <a:srgbClr val="404040"/>
                </a:solidFill>
                <a:latin typeface="Lato"/>
              </a:rPr>
              <a:t>Launch slave agents via SSH</a:t>
            </a:r>
            <a:r>
              <a:rPr lang="en-US" dirty="0">
                <a:solidFill>
                  <a:srgbClr val="404040"/>
                </a:solidFill>
                <a:latin typeface="Lato"/>
              </a:rPr>
              <a:t>:</a:t>
            </a:r>
            <a:r>
              <a:rPr lang="en-US" dirty="0"/>
              <a:t/>
            </a:r>
            <a:br>
              <a:rPr lang="en-US" dirty="0"/>
            </a:br>
            <a:r>
              <a:rPr lang="en-US" dirty="0">
                <a:solidFill>
                  <a:srgbClr val="404040"/>
                </a:solidFill>
                <a:latin typeface="Lato"/>
              </a:rPr>
              <a:t>Starts a slave by sending commands over a secure SSH connection. The slave needs to be reachable from the master, and master will have to supply an account that can log in on the target machine. No root privileges are required.</a:t>
            </a:r>
            <a:endParaRPr lang="en-US" dirty="0"/>
          </a:p>
        </p:txBody>
      </p:sp>
      <p:pic>
        <p:nvPicPr>
          <p:cNvPr id="3" name="Picture 2">
            <a:extLst>
              <a:ext uri="{FF2B5EF4-FFF2-40B4-BE49-F238E27FC236}">
                <a16:creationId xmlns:a16="http://schemas.microsoft.com/office/drawing/2014/main" xmlns="" id="{4B0334BD-F116-48C2-9508-CE1B3515C16F}"/>
              </a:ext>
            </a:extLst>
          </p:cNvPr>
          <p:cNvPicPr>
            <a:picLocks noChangeAspect="1"/>
          </p:cNvPicPr>
          <p:nvPr/>
        </p:nvPicPr>
        <p:blipFill>
          <a:blip r:embed="rId2"/>
          <a:stretch>
            <a:fillRect/>
          </a:stretch>
        </p:blipFill>
        <p:spPr>
          <a:xfrm>
            <a:off x="471066" y="4302639"/>
            <a:ext cx="10216921" cy="2308017"/>
          </a:xfrm>
          <a:prstGeom prst="rect">
            <a:avLst/>
          </a:prstGeom>
        </p:spPr>
      </p:pic>
      <p:sp>
        <p:nvSpPr>
          <p:cNvPr id="4" name="Rectangle 3">
            <a:extLst>
              <a:ext uri="{FF2B5EF4-FFF2-40B4-BE49-F238E27FC236}">
                <a16:creationId xmlns:a16="http://schemas.microsoft.com/office/drawing/2014/main" xmlns="" id="{B20A053A-DC98-4BEE-AC10-67557834AF72}"/>
              </a:ext>
            </a:extLst>
          </p:cNvPr>
          <p:cNvSpPr/>
          <p:nvPr/>
        </p:nvSpPr>
        <p:spPr>
          <a:xfrm>
            <a:off x="379750" y="3912831"/>
            <a:ext cx="7880355" cy="369332"/>
          </a:xfrm>
          <a:prstGeom prst="rect">
            <a:avLst/>
          </a:prstGeom>
        </p:spPr>
        <p:txBody>
          <a:bodyPr wrap="square">
            <a:spAutoFit/>
          </a:bodyPr>
          <a:lstStyle/>
          <a:p>
            <a:r>
              <a:rPr lang="en-US" b="1" dirty="0">
                <a:solidFill>
                  <a:srgbClr val="333332"/>
                </a:solidFill>
                <a:latin typeface="PT Sans"/>
              </a:rPr>
              <a:t>Run the job, it will run on slave node</a:t>
            </a:r>
          </a:p>
        </p:txBody>
      </p:sp>
    </p:spTree>
    <p:extLst>
      <p:ext uri="{BB962C8B-B14F-4D97-AF65-F5344CB8AC3E}">
        <p14:creationId xmlns:p14="http://schemas.microsoft.com/office/powerpoint/2010/main" val="305240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275934" y="289846"/>
            <a:ext cx="7880355" cy="338554"/>
          </a:xfrm>
          <a:prstGeom prst="rect">
            <a:avLst/>
          </a:prstGeom>
        </p:spPr>
        <p:txBody>
          <a:bodyPr wrap="square">
            <a:spAutoFit/>
          </a:bodyPr>
          <a:lstStyle/>
          <a:p>
            <a:r>
              <a:rPr lang="en-US" sz="1600" b="1" dirty="0" smtClean="0">
                <a:solidFill>
                  <a:srgbClr val="333332"/>
                </a:solidFill>
                <a:latin typeface="PT Sans"/>
              </a:rPr>
              <a:t>Important options of General   </a:t>
            </a:r>
            <a:endParaRPr lang="en-US" sz="1600" b="1" dirty="0">
              <a:solidFill>
                <a:srgbClr val="333332"/>
              </a:solidFill>
              <a:latin typeface="PT Sans"/>
            </a:endParaRPr>
          </a:p>
        </p:txBody>
      </p:sp>
      <p:pic>
        <p:nvPicPr>
          <p:cNvPr id="3074" name="Picture 2"/>
          <p:cNvPicPr>
            <a:picLocks noChangeAspect="1" noChangeArrowheads="1"/>
          </p:cNvPicPr>
          <p:nvPr/>
        </p:nvPicPr>
        <p:blipFill>
          <a:blip r:embed="rId2"/>
          <a:srcRect/>
          <a:stretch>
            <a:fillRect/>
          </a:stretch>
        </p:blipFill>
        <p:spPr bwMode="auto">
          <a:xfrm>
            <a:off x="587766" y="788739"/>
            <a:ext cx="10567914" cy="24669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32595" y="3763254"/>
            <a:ext cx="10679356" cy="287655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4B1A7E4E-1F9C-41D1-A39B-64A87CE40F53}"/>
              </a:ext>
            </a:extLst>
          </p:cNvPr>
          <p:cNvSpPr/>
          <p:nvPr/>
        </p:nvSpPr>
        <p:spPr>
          <a:xfrm>
            <a:off x="414266" y="3354322"/>
            <a:ext cx="7880355" cy="338554"/>
          </a:xfrm>
          <a:prstGeom prst="rect">
            <a:avLst/>
          </a:prstGeom>
        </p:spPr>
        <p:txBody>
          <a:bodyPr wrap="square">
            <a:spAutoFit/>
          </a:bodyPr>
          <a:lstStyle/>
          <a:p>
            <a:r>
              <a:rPr lang="en-US" sz="1600" b="1" dirty="0" smtClean="0">
                <a:solidFill>
                  <a:srgbClr val="333332"/>
                </a:solidFill>
                <a:latin typeface="PT Sans"/>
              </a:rPr>
              <a:t>Passing input to the Job using </a:t>
            </a:r>
            <a:r>
              <a:rPr lang="en-US" sz="1600" b="1" smtClean="0">
                <a:solidFill>
                  <a:srgbClr val="333332"/>
                </a:solidFill>
                <a:latin typeface="PT Sans"/>
              </a:rPr>
              <a:t>parameterized options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E9D7E4A0-7267-48CE-A3A1-8A7BFE4568EB}"/>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Windows machine as Slave</a:t>
            </a:r>
          </a:p>
        </p:txBody>
      </p:sp>
      <p:pic>
        <p:nvPicPr>
          <p:cNvPr id="6" name="Picture 5">
            <a:extLst>
              <a:ext uri="{FF2B5EF4-FFF2-40B4-BE49-F238E27FC236}">
                <a16:creationId xmlns:a16="http://schemas.microsoft.com/office/drawing/2014/main" xmlns="" id="{68465739-6EB8-4B6F-BAC1-31A6010EC633}"/>
              </a:ext>
            </a:extLst>
          </p:cNvPr>
          <p:cNvPicPr>
            <a:picLocks noChangeAspect="1"/>
          </p:cNvPicPr>
          <p:nvPr/>
        </p:nvPicPr>
        <p:blipFill>
          <a:blip r:embed="rId2"/>
          <a:stretch>
            <a:fillRect/>
          </a:stretch>
        </p:blipFill>
        <p:spPr>
          <a:xfrm>
            <a:off x="510758" y="1197653"/>
            <a:ext cx="8172450" cy="1104900"/>
          </a:xfrm>
          <a:prstGeom prst="rect">
            <a:avLst/>
          </a:prstGeom>
        </p:spPr>
      </p:pic>
      <p:sp>
        <p:nvSpPr>
          <p:cNvPr id="7" name="Rectangle 6">
            <a:extLst>
              <a:ext uri="{FF2B5EF4-FFF2-40B4-BE49-F238E27FC236}">
                <a16:creationId xmlns:a16="http://schemas.microsoft.com/office/drawing/2014/main" xmlns="" id="{A70B00FD-3F3E-4E0E-899F-08BA8BB85A08}"/>
              </a:ext>
            </a:extLst>
          </p:cNvPr>
          <p:cNvSpPr/>
          <p:nvPr/>
        </p:nvSpPr>
        <p:spPr>
          <a:xfrm>
            <a:off x="379749" y="743164"/>
            <a:ext cx="7880355" cy="369332"/>
          </a:xfrm>
          <a:prstGeom prst="rect">
            <a:avLst/>
          </a:prstGeom>
        </p:spPr>
        <p:txBody>
          <a:bodyPr wrap="square">
            <a:spAutoFit/>
          </a:bodyPr>
          <a:lstStyle/>
          <a:p>
            <a:r>
              <a:rPr lang="en-US" b="1" dirty="0">
                <a:solidFill>
                  <a:srgbClr val="333332"/>
                </a:solidFill>
                <a:latin typeface="PT Sans"/>
              </a:rPr>
              <a:t>Configure Global Security </a:t>
            </a:r>
          </a:p>
        </p:txBody>
      </p:sp>
      <p:pic>
        <p:nvPicPr>
          <p:cNvPr id="8" name="Picture 7">
            <a:extLst>
              <a:ext uri="{FF2B5EF4-FFF2-40B4-BE49-F238E27FC236}">
                <a16:creationId xmlns:a16="http://schemas.microsoft.com/office/drawing/2014/main" xmlns="" id="{D24B7BBB-5B2B-4A45-A299-210CCF76DD5C}"/>
              </a:ext>
            </a:extLst>
          </p:cNvPr>
          <p:cNvPicPr>
            <a:picLocks noChangeAspect="1"/>
          </p:cNvPicPr>
          <p:nvPr/>
        </p:nvPicPr>
        <p:blipFill>
          <a:blip r:embed="rId3"/>
          <a:stretch>
            <a:fillRect/>
          </a:stretch>
        </p:blipFill>
        <p:spPr>
          <a:xfrm>
            <a:off x="379748" y="2648256"/>
            <a:ext cx="9948475" cy="4032205"/>
          </a:xfrm>
          <a:prstGeom prst="rect">
            <a:avLst/>
          </a:prstGeom>
        </p:spPr>
      </p:pic>
      <p:sp>
        <p:nvSpPr>
          <p:cNvPr id="9" name="Rectangle 8">
            <a:extLst>
              <a:ext uri="{FF2B5EF4-FFF2-40B4-BE49-F238E27FC236}">
                <a16:creationId xmlns:a16="http://schemas.microsoft.com/office/drawing/2014/main" xmlns="" id="{8F36AE78-5A77-46C7-8094-4E77C0484455}"/>
              </a:ext>
            </a:extLst>
          </p:cNvPr>
          <p:cNvSpPr/>
          <p:nvPr/>
        </p:nvSpPr>
        <p:spPr>
          <a:xfrm>
            <a:off x="397239" y="2259662"/>
            <a:ext cx="7880355" cy="369332"/>
          </a:xfrm>
          <a:prstGeom prst="rect">
            <a:avLst/>
          </a:prstGeom>
        </p:spPr>
        <p:txBody>
          <a:bodyPr wrap="square">
            <a:spAutoFit/>
          </a:bodyPr>
          <a:lstStyle/>
          <a:p>
            <a:r>
              <a:rPr lang="en-US" b="1" dirty="0">
                <a:solidFill>
                  <a:srgbClr val="333332"/>
                </a:solidFill>
                <a:latin typeface="PT Sans"/>
              </a:rPr>
              <a:t>Create slave machine </a:t>
            </a:r>
          </a:p>
        </p:txBody>
      </p:sp>
    </p:spTree>
    <p:extLst>
      <p:ext uri="{BB962C8B-B14F-4D97-AF65-F5344CB8AC3E}">
        <p14:creationId xmlns:p14="http://schemas.microsoft.com/office/powerpoint/2010/main" val="1262514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4F8451A-DB8A-4007-A027-72E538C4103C}"/>
              </a:ext>
            </a:extLst>
          </p:cNvPr>
          <p:cNvPicPr>
            <a:picLocks noChangeAspect="1"/>
          </p:cNvPicPr>
          <p:nvPr/>
        </p:nvPicPr>
        <p:blipFill>
          <a:blip r:embed="rId2"/>
          <a:stretch>
            <a:fillRect/>
          </a:stretch>
        </p:blipFill>
        <p:spPr>
          <a:xfrm>
            <a:off x="239842" y="636042"/>
            <a:ext cx="11495095" cy="3231418"/>
          </a:xfrm>
          <a:prstGeom prst="rect">
            <a:avLst/>
          </a:prstGeom>
        </p:spPr>
      </p:pic>
      <p:pic>
        <p:nvPicPr>
          <p:cNvPr id="3" name="Picture 2">
            <a:extLst>
              <a:ext uri="{FF2B5EF4-FFF2-40B4-BE49-F238E27FC236}">
                <a16:creationId xmlns:a16="http://schemas.microsoft.com/office/drawing/2014/main" xmlns="" id="{7A010410-4B22-4747-B0D0-15BF0C8F2259}"/>
              </a:ext>
            </a:extLst>
          </p:cNvPr>
          <p:cNvPicPr>
            <a:picLocks noChangeAspect="1"/>
          </p:cNvPicPr>
          <p:nvPr/>
        </p:nvPicPr>
        <p:blipFill>
          <a:blip r:embed="rId3"/>
          <a:stretch>
            <a:fillRect/>
          </a:stretch>
        </p:blipFill>
        <p:spPr>
          <a:xfrm>
            <a:off x="239842" y="4452527"/>
            <a:ext cx="11596008" cy="1303693"/>
          </a:xfrm>
          <a:prstGeom prst="rect">
            <a:avLst/>
          </a:prstGeom>
        </p:spPr>
      </p:pic>
      <p:sp>
        <p:nvSpPr>
          <p:cNvPr id="4" name="Rectangle 3">
            <a:extLst>
              <a:ext uri="{FF2B5EF4-FFF2-40B4-BE49-F238E27FC236}">
                <a16:creationId xmlns:a16="http://schemas.microsoft.com/office/drawing/2014/main" xmlns="" id="{98C981BA-3E7E-4CAA-9614-D704A166E363}"/>
              </a:ext>
            </a:extLst>
          </p:cNvPr>
          <p:cNvSpPr/>
          <p:nvPr/>
        </p:nvSpPr>
        <p:spPr>
          <a:xfrm>
            <a:off x="239842" y="3937852"/>
            <a:ext cx="7880355" cy="369332"/>
          </a:xfrm>
          <a:prstGeom prst="rect">
            <a:avLst/>
          </a:prstGeom>
        </p:spPr>
        <p:txBody>
          <a:bodyPr wrap="square">
            <a:spAutoFit/>
          </a:bodyPr>
          <a:lstStyle/>
          <a:p>
            <a:r>
              <a:rPr lang="en-US" b="1" dirty="0">
                <a:solidFill>
                  <a:srgbClr val="333332"/>
                </a:solidFill>
                <a:latin typeface="PT Sans"/>
              </a:rPr>
              <a:t>Slave-agent will be downloaded  </a:t>
            </a:r>
          </a:p>
        </p:txBody>
      </p:sp>
      <p:sp>
        <p:nvSpPr>
          <p:cNvPr id="5" name="Rectangle 4">
            <a:extLst>
              <a:ext uri="{FF2B5EF4-FFF2-40B4-BE49-F238E27FC236}">
                <a16:creationId xmlns:a16="http://schemas.microsoft.com/office/drawing/2014/main" xmlns="" id="{8558E1BC-8D74-48F3-819B-138185178974}"/>
              </a:ext>
            </a:extLst>
          </p:cNvPr>
          <p:cNvSpPr/>
          <p:nvPr/>
        </p:nvSpPr>
        <p:spPr>
          <a:xfrm>
            <a:off x="239841" y="123875"/>
            <a:ext cx="7880355" cy="369332"/>
          </a:xfrm>
          <a:prstGeom prst="rect">
            <a:avLst/>
          </a:prstGeom>
        </p:spPr>
        <p:txBody>
          <a:bodyPr wrap="square">
            <a:spAutoFit/>
          </a:bodyPr>
          <a:lstStyle/>
          <a:p>
            <a:r>
              <a:rPr lang="en-US" b="1" dirty="0">
                <a:solidFill>
                  <a:srgbClr val="333332"/>
                </a:solidFill>
                <a:latin typeface="PT Sans"/>
              </a:rPr>
              <a:t>Click on Launch  </a:t>
            </a:r>
          </a:p>
        </p:txBody>
      </p:sp>
    </p:spTree>
    <p:extLst>
      <p:ext uri="{BB962C8B-B14F-4D97-AF65-F5344CB8AC3E}">
        <p14:creationId xmlns:p14="http://schemas.microsoft.com/office/powerpoint/2010/main" val="32470478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53B8C35-BC7F-4CC8-871B-CEC25DCF8375}"/>
              </a:ext>
            </a:extLst>
          </p:cNvPr>
          <p:cNvPicPr>
            <a:picLocks noChangeAspect="1"/>
          </p:cNvPicPr>
          <p:nvPr/>
        </p:nvPicPr>
        <p:blipFill>
          <a:blip r:embed="rId2"/>
          <a:stretch>
            <a:fillRect/>
          </a:stretch>
        </p:blipFill>
        <p:spPr>
          <a:xfrm>
            <a:off x="404735" y="504512"/>
            <a:ext cx="4182255" cy="1954522"/>
          </a:xfrm>
          <a:prstGeom prst="rect">
            <a:avLst/>
          </a:prstGeom>
        </p:spPr>
      </p:pic>
      <p:sp>
        <p:nvSpPr>
          <p:cNvPr id="4" name="Rectangle 3">
            <a:extLst>
              <a:ext uri="{FF2B5EF4-FFF2-40B4-BE49-F238E27FC236}">
                <a16:creationId xmlns:a16="http://schemas.microsoft.com/office/drawing/2014/main" xmlns="" id="{25914D33-C738-43CB-99AA-10E39B510332}"/>
              </a:ext>
            </a:extLst>
          </p:cNvPr>
          <p:cNvSpPr/>
          <p:nvPr/>
        </p:nvSpPr>
        <p:spPr>
          <a:xfrm>
            <a:off x="254832" y="120189"/>
            <a:ext cx="7880355" cy="369332"/>
          </a:xfrm>
          <a:prstGeom prst="rect">
            <a:avLst/>
          </a:prstGeom>
        </p:spPr>
        <p:txBody>
          <a:bodyPr wrap="square">
            <a:spAutoFit/>
          </a:bodyPr>
          <a:lstStyle/>
          <a:p>
            <a:r>
              <a:rPr lang="en-US" b="1" dirty="0">
                <a:solidFill>
                  <a:srgbClr val="333332"/>
                </a:solidFill>
                <a:latin typeface="PT Sans"/>
              </a:rPr>
              <a:t>Launch the downloaded agent  </a:t>
            </a:r>
          </a:p>
        </p:txBody>
      </p:sp>
      <p:pic>
        <p:nvPicPr>
          <p:cNvPr id="5" name="Picture 4">
            <a:extLst>
              <a:ext uri="{FF2B5EF4-FFF2-40B4-BE49-F238E27FC236}">
                <a16:creationId xmlns:a16="http://schemas.microsoft.com/office/drawing/2014/main" xmlns="" id="{09052809-5FDE-402A-84C6-53797014B5F8}"/>
              </a:ext>
            </a:extLst>
          </p:cNvPr>
          <p:cNvPicPr>
            <a:picLocks noChangeAspect="1"/>
          </p:cNvPicPr>
          <p:nvPr/>
        </p:nvPicPr>
        <p:blipFill>
          <a:blip r:embed="rId3"/>
          <a:stretch>
            <a:fillRect/>
          </a:stretch>
        </p:blipFill>
        <p:spPr>
          <a:xfrm>
            <a:off x="254832" y="2940452"/>
            <a:ext cx="10624260" cy="3748824"/>
          </a:xfrm>
          <a:prstGeom prst="rect">
            <a:avLst/>
          </a:prstGeom>
        </p:spPr>
      </p:pic>
      <p:sp>
        <p:nvSpPr>
          <p:cNvPr id="6" name="Rectangle 5">
            <a:extLst>
              <a:ext uri="{FF2B5EF4-FFF2-40B4-BE49-F238E27FC236}">
                <a16:creationId xmlns:a16="http://schemas.microsoft.com/office/drawing/2014/main" xmlns="" id="{739774E0-AA03-4323-9F9A-6750F292C80B}"/>
              </a:ext>
            </a:extLst>
          </p:cNvPr>
          <p:cNvSpPr/>
          <p:nvPr/>
        </p:nvSpPr>
        <p:spPr>
          <a:xfrm>
            <a:off x="254832" y="2515077"/>
            <a:ext cx="7880355" cy="369332"/>
          </a:xfrm>
          <a:prstGeom prst="rect">
            <a:avLst/>
          </a:prstGeom>
        </p:spPr>
        <p:txBody>
          <a:bodyPr wrap="square">
            <a:spAutoFit/>
          </a:bodyPr>
          <a:lstStyle/>
          <a:p>
            <a:r>
              <a:rPr lang="en-US" b="1" dirty="0">
                <a:solidFill>
                  <a:srgbClr val="333332"/>
                </a:solidFill>
                <a:latin typeface="PT Sans"/>
              </a:rPr>
              <a:t>Run the job on windows-slave  </a:t>
            </a:r>
          </a:p>
        </p:txBody>
      </p:sp>
    </p:spTree>
    <p:extLst>
      <p:ext uri="{BB962C8B-B14F-4D97-AF65-F5344CB8AC3E}">
        <p14:creationId xmlns:p14="http://schemas.microsoft.com/office/powerpoint/2010/main" val="390776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5F51D3D7-CD1F-40F2-9ADF-6B59C478E55F}"/>
              </a:ext>
            </a:extLst>
          </p:cNvPr>
          <p:cNvSpPr txBox="1">
            <a:spLocks/>
          </p:cNvSpPr>
          <p:nvPr/>
        </p:nvSpPr>
        <p:spPr>
          <a:xfrm>
            <a:off x="373347" y="135407"/>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Slave High-</a:t>
            </a:r>
            <a:r>
              <a:rPr lang="en-US" b="1" dirty="0" err="1" smtClean="0"/>
              <a:t>Avialability</a:t>
            </a:r>
            <a:endParaRPr lang="en-US" b="1" dirty="0"/>
          </a:p>
        </p:txBody>
      </p:sp>
      <p:sp>
        <p:nvSpPr>
          <p:cNvPr id="5" name="Rectangle 4"/>
          <p:cNvSpPr/>
          <p:nvPr/>
        </p:nvSpPr>
        <p:spPr>
          <a:xfrm>
            <a:off x="655913" y="758309"/>
            <a:ext cx="11636583" cy="2031325"/>
          </a:xfrm>
          <a:prstGeom prst="rect">
            <a:avLst/>
          </a:prstGeom>
        </p:spPr>
        <p:txBody>
          <a:bodyPr wrap="none">
            <a:spAutoFit/>
          </a:bodyPr>
          <a:lstStyle/>
          <a:p>
            <a:r>
              <a:rPr lang="en-US" dirty="0" smtClean="0">
                <a:solidFill>
                  <a:srgbClr val="404040"/>
                </a:solidFill>
                <a:latin typeface="Lato"/>
              </a:rPr>
              <a:t>If slave goes down, the jobs which are running on the slave will not be trigger until slave is back.</a:t>
            </a:r>
          </a:p>
          <a:p>
            <a:r>
              <a:rPr lang="en-US" dirty="0" smtClean="0">
                <a:solidFill>
                  <a:srgbClr val="404040"/>
                </a:solidFill>
                <a:latin typeface="Lato"/>
              </a:rPr>
              <a:t>To handle this situation create slave group and run the jobs , if one slave goes down other slave will be available </a:t>
            </a:r>
          </a:p>
          <a:p>
            <a:r>
              <a:rPr lang="en-US" dirty="0">
                <a:solidFill>
                  <a:srgbClr val="404040"/>
                </a:solidFill>
                <a:latin typeface="Lato"/>
              </a:rPr>
              <a:t> </a:t>
            </a:r>
            <a:r>
              <a:rPr lang="en-US" dirty="0" smtClean="0">
                <a:solidFill>
                  <a:srgbClr val="404040"/>
                </a:solidFill>
                <a:latin typeface="Lato"/>
              </a:rPr>
              <a:t>to execute the jobs</a:t>
            </a:r>
          </a:p>
          <a:p>
            <a:endParaRPr lang="en-US" dirty="0">
              <a:solidFill>
                <a:srgbClr val="404040"/>
              </a:solidFill>
              <a:latin typeface="Lato"/>
            </a:endParaRPr>
          </a:p>
          <a:p>
            <a:r>
              <a:rPr lang="en-US" dirty="0" smtClean="0">
                <a:solidFill>
                  <a:srgbClr val="404040"/>
                </a:solidFill>
                <a:latin typeface="Lato"/>
              </a:rPr>
              <a:t>Step1 : </a:t>
            </a:r>
          </a:p>
          <a:p>
            <a:r>
              <a:rPr lang="en-US" dirty="0">
                <a:solidFill>
                  <a:srgbClr val="404040"/>
                </a:solidFill>
                <a:latin typeface="Lato"/>
              </a:rPr>
              <a:t> </a:t>
            </a:r>
            <a:r>
              <a:rPr lang="en-US" dirty="0" smtClean="0">
                <a:solidFill>
                  <a:srgbClr val="404040"/>
                </a:solidFill>
                <a:latin typeface="Lato"/>
              </a:rPr>
              <a:t>    create more than one node with same label name </a:t>
            </a:r>
          </a:p>
          <a:p>
            <a:r>
              <a:rPr lang="en-US" dirty="0" smtClean="0">
                <a:solidFill>
                  <a:srgbClr val="404040"/>
                </a:solidFill>
                <a:latin typeface="Lato"/>
              </a:rPr>
              <a:t> </a:t>
            </a:r>
            <a:endParaRPr lang="en-US" dirty="0"/>
          </a:p>
        </p:txBody>
      </p:sp>
      <p:pic>
        <p:nvPicPr>
          <p:cNvPr id="7" name="Picture 6"/>
          <p:cNvPicPr>
            <a:picLocks noChangeAspect="1"/>
          </p:cNvPicPr>
          <p:nvPr/>
        </p:nvPicPr>
        <p:blipFill>
          <a:blip r:embed="rId2"/>
          <a:stretch>
            <a:fillRect/>
          </a:stretch>
        </p:blipFill>
        <p:spPr>
          <a:xfrm>
            <a:off x="1100139" y="4760755"/>
            <a:ext cx="7343775" cy="1642623"/>
          </a:xfrm>
          <a:prstGeom prst="rect">
            <a:avLst/>
          </a:prstGeom>
        </p:spPr>
      </p:pic>
      <p:sp>
        <p:nvSpPr>
          <p:cNvPr id="9" name="Rectangle 8"/>
          <p:cNvSpPr/>
          <p:nvPr/>
        </p:nvSpPr>
        <p:spPr>
          <a:xfrm>
            <a:off x="723900" y="3862685"/>
            <a:ext cx="8172450" cy="646331"/>
          </a:xfrm>
          <a:prstGeom prst="rect">
            <a:avLst/>
          </a:prstGeom>
        </p:spPr>
        <p:txBody>
          <a:bodyPr wrap="square">
            <a:spAutoFit/>
          </a:bodyPr>
          <a:lstStyle/>
          <a:p>
            <a:r>
              <a:rPr lang="en-US" dirty="0">
                <a:solidFill>
                  <a:srgbClr val="404040"/>
                </a:solidFill>
                <a:latin typeface="Lato"/>
              </a:rPr>
              <a:t>Step 2:</a:t>
            </a:r>
          </a:p>
          <a:p>
            <a:r>
              <a:rPr lang="en-US" dirty="0">
                <a:solidFill>
                  <a:srgbClr val="404040"/>
                </a:solidFill>
                <a:latin typeface="Lato"/>
              </a:rPr>
              <a:t>     create the job and route it to the label group </a:t>
            </a:r>
            <a:r>
              <a:rPr lang="en-US" dirty="0" smtClean="0">
                <a:solidFill>
                  <a:srgbClr val="404040"/>
                </a:solidFill>
                <a:latin typeface="Lato"/>
              </a:rPr>
              <a:t>then  </a:t>
            </a:r>
            <a:r>
              <a:rPr lang="en-US" dirty="0">
                <a:solidFill>
                  <a:srgbClr val="404040"/>
                </a:solidFill>
                <a:latin typeface="Lato"/>
              </a:rPr>
              <a:t>execute the job.</a:t>
            </a:r>
          </a:p>
        </p:txBody>
      </p:sp>
      <p:pic>
        <p:nvPicPr>
          <p:cNvPr id="10" name="Picture 9"/>
          <p:cNvPicPr>
            <a:picLocks noChangeAspect="1"/>
          </p:cNvPicPr>
          <p:nvPr/>
        </p:nvPicPr>
        <p:blipFill>
          <a:blip r:embed="rId3"/>
          <a:stretch>
            <a:fillRect/>
          </a:stretch>
        </p:blipFill>
        <p:spPr>
          <a:xfrm>
            <a:off x="1100139" y="2473672"/>
            <a:ext cx="7440418" cy="1408063"/>
          </a:xfrm>
          <a:prstGeom prst="rect">
            <a:avLst/>
          </a:prstGeom>
        </p:spPr>
      </p:pic>
    </p:spTree>
    <p:extLst>
      <p:ext uri="{BB962C8B-B14F-4D97-AF65-F5344CB8AC3E}">
        <p14:creationId xmlns:p14="http://schemas.microsoft.com/office/powerpoint/2010/main" val="2236399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2099" y="2029541"/>
            <a:ext cx="4095993" cy="369332"/>
          </a:xfrm>
          <a:prstGeom prst="rect">
            <a:avLst/>
          </a:prstGeom>
        </p:spPr>
        <p:txBody>
          <a:bodyPr wrap="none">
            <a:spAutoFit/>
          </a:bodyPr>
          <a:lstStyle/>
          <a:p>
            <a:r>
              <a:rPr lang="en-US" dirty="0" smtClean="0">
                <a:solidFill>
                  <a:srgbClr val="404040"/>
                </a:solidFill>
                <a:latin typeface="Lato"/>
              </a:rPr>
              <a:t>Other slave not having any workspace</a:t>
            </a:r>
            <a:endParaRPr lang="en-US" dirty="0"/>
          </a:p>
        </p:txBody>
      </p:sp>
      <p:pic>
        <p:nvPicPr>
          <p:cNvPr id="3" name="Picture 2"/>
          <p:cNvPicPr>
            <a:picLocks noChangeAspect="1"/>
          </p:cNvPicPr>
          <p:nvPr/>
        </p:nvPicPr>
        <p:blipFill>
          <a:blip r:embed="rId2"/>
          <a:stretch>
            <a:fillRect/>
          </a:stretch>
        </p:blipFill>
        <p:spPr>
          <a:xfrm>
            <a:off x="1314450" y="2493884"/>
            <a:ext cx="5029200" cy="981075"/>
          </a:xfrm>
          <a:prstGeom prst="rect">
            <a:avLst/>
          </a:prstGeom>
        </p:spPr>
      </p:pic>
      <p:sp>
        <p:nvSpPr>
          <p:cNvPr id="4" name="Rectangle 3"/>
          <p:cNvSpPr/>
          <p:nvPr/>
        </p:nvSpPr>
        <p:spPr>
          <a:xfrm>
            <a:off x="1200150" y="3664982"/>
            <a:ext cx="5724644" cy="369332"/>
          </a:xfrm>
          <a:prstGeom prst="rect">
            <a:avLst/>
          </a:prstGeom>
        </p:spPr>
        <p:txBody>
          <a:bodyPr wrap="none">
            <a:spAutoFit/>
          </a:bodyPr>
          <a:lstStyle/>
          <a:p>
            <a:r>
              <a:rPr lang="en-US" dirty="0" smtClean="0">
                <a:solidFill>
                  <a:srgbClr val="404040"/>
                </a:solidFill>
                <a:latin typeface="Lato"/>
              </a:rPr>
              <a:t>Step 3 : Stop one of the slave node and re run the job </a:t>
            </a:r>
            <a:endParaRPr lang="en-US" dirty="0"/>
          </a:p>
        </p:txBody>
      </p:sp>
      <p:pic>
        <p:nvPicPr>
          <p:cNvPr id="6" name="Picture 5"/>
          <p:cNvPicPr>
            <a:picLocks noChangeAspect="1"/>
          </p:cNvPicPr>
          <p:nvPr/>
        </p:nvPicPr>
        <p:blipFill>
          <a:blip r:embed="rId3"/>
          <a:stretch>
            <a:fillRect/>
          </a:stretch>
        </p:blipFill>
        <p:spPr>
          <a:xfrm>
            <a:off x="1195387" y="667705"/>
            <a:ext cx="5267325" cy="1266825"/>
          </a:xfrm>
          <a:prstGeom prst="rect">
            <a:avLst/>
          </a:prstGeom>
        </p:spPr>
      </p:pic>
      <p:sp>
        <p:nvSpPr>
          <p:cNvPr id="7" name="Rectangle 6"/>
          <p:cNvSpPr/>
          <p:nvPr/>
        </p:nvSpPr>
        <p:spPr>
          <a:xfrm>
            <a:off x="1102099" y="108351"/>
            <a:ext cx="4925387" cy="369332"/>
          </a:xfrm>
          <a:prstGeom prst="rect">
            <a:avLst/>
          </a:prstGeom>
        </p:spPr>
        <p:txBody>
          <a:bodyPr wrap="none">
            <a:spAutoFit/>
          </a:bodyPr>
          <a:lstStyle/>
          <a:p>
            <a:r>
              <a:rPr lang="en-US" dirty="0" smtClean="0">
                <a:solidFill>
                  <a:srgbClr val="404040"/>
                </a:solidFill>
                <a:latin typeface="Lato"/>
              </a:rPr>
              <a:t>Workspace is created In one of the slave node</a:t>
            </a:r>
            <a:endParaRPr lang="en-US" dirty="0"/>
          </a:p>
        </p:txBody>
      </p:sp>
      <p:pic>
        <p:nvPicPr>
          <p:cNvPr id="8" name="Picture 7"/>
          <p:cNvPicPr>
            <a:picLocks noChangeAspect="1"/>
          </p:cNvPicPr>
          <p:nvPr/>
        </p:nvPicPr>
        <p:blipFill>
          <a:blip r:embed="rId4"/>
          <a:stretch>
            <a:fillRect/>
          </a:stretch>
        </p:blipFill>
        <p:spPr>
          <a:xfrm>
            <a:off x="1314450" y="4193857"/>
            <a:ext cx="9182100" cy="1543050"/>
          </a:xfrm>
          <a:prstGeom prst="rect">
            <a:avLst/>
          </a:prstGeom>
        </p:spPr>
      </p:pic>
    </p:spTree>
    <p:extLst>
      <p:ext uri="{BB962C8B-B14F-4D97-AF65-F5344CB8AC3E}">
        <p14:creationId xmlns:p14="http://schemas.microsoft.com/office/powerpoint/2010/main" val="624214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3875" y="615428"/>
            <a:ext cx="8048625" cy="1664910"/>
          </a:xfrm>
          <a:prstGeom prst="rect">
            <a:avLst/>
          </a:prstGeom>
        </p:spPr>
      </p:pic>
      <p:sp>
        <p:nvSpPr>
          <p:cNvPr id="3" name="Rectangle 2"/>
          <p:cNvSpPr/>
          <p:nvPr/>
        </p:nvSpPr>
        <p:spPr>
          <a:xfrm>
            <a:off x="523875" y="101084"/>
            <a:ext cx="5134739" cy="369332"/>
          </a:xfrm>
          <a:prstGeom prst="rect">
            <a:avLst/>
          </a:prstGeom>
        </p:spPr>
        <p:txBody>
          <a:bodyPr wrap="none">
            <a:spAutoFit/>
          </a:bodyPr>
          <a:lstStyle/>
          <a:p>
            <a:r>
              <a:rPr lang="en-US" dirty="0" smtClean="0">
                <a:solidFill>
                  <a:srgbClr val="404040"/>
                </a:solidFill>
                <a:latin typeface="Lato"/>
              </a:rPr>
              <a:t>Job executed on the other slave which is active</a:t>
            </a:r>
            <a:endParaRPr lang="en-US" dirty="0"/>
          </a:p>
        </p:txBody>
      </p:sp>
      <p:pic>
        <p:nvPicPr>
          <p:cNvPr id="4" name="Picture 3"/>
          <p:cNvPicPr>
            <a:picLocks noChangeAspect="1"/>
          </p:cNvPicPr>
          <p:nvPr/>
        </p:nvPicPr>
        <p:blipFill>
          <a:blip r:embed="rId3"/>
          <a:stretch>
            <a:fillRect/>
          </a:stretch>
        </p:blipFill>
        <p:spPr>
          <a:xfrm>
            <a:off x="523875" y="2895600"/>
            <a:ext cx="6448425" cy="1466850"/>
          </a:xfrm>
          <a:prstGeom prst="rect">
            <a:avLst/>
          </a:prstGeom>
        </p:spPr>
      </p:pic>
      <p:sp>
        <p:nvSpPr>
          <p:cNvPr id="5" name="Rectangle 4"/>
          <p:cNvSpPr/>
          <p:nvPr/>
        </p:nvSpPr>
        <p:spPr>
          <a:xfrm>
            <a:off x="523875" y="2403303"/>
            <a:ext cx="6353021" cy="369332"/>
          </a:xfrm>
          <a:prstGeom prst="rect">
            <a:avLst/>
          </a:prstGeom>
        </p:spPr>
        <p:txBody>
          <a:bodyPr wrap="none">
            <a:spAutoFit/>
          </a:bodyPr>
          <a:lstStyle/>
          <a:p>
            <a:r>
              <a:rPr lang="en-US" dirty="0" smtClean="0">
                <a:solidFill>
                  <a:srgbClr val="404040"/>
                </a:solidFill>
                <a:latin typeface="Lato"/>
              </a:rPr>
              <a:t>Job details can be found on the second slave which is active</a:t>
            </a:r>
            <a:endParaRPr lang="en-US" dirty="0"/>
          </a:p>
        </p:txBody>
      </p:sp>
    </p:spTree>
    <p:extLst>
      <p:ext uri="{BB962C8B-B14F-4D97-AF65-F5344CB8AC3E}">
        <p14:creationId xmlns:p14="http://schemas.microsoft.com/office/powerpoint/2010/main" val="2359341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6600" y="85487"/>
            <a:ext cx="3105337" cy="400110"/>
          </a:xfrm>
          <a:prstGeom prst="rect">
            <a:avLst/>
          </a:prstGeom>
        </p:spPr>
        <p:txBody>
          <a:bodyPr wrap="none">
            <a:spAutoFit/>
          </a:bodyPr>
          <a:lstStyle/>
          <a:p>
            <a:r>
              <a:rPr lang="en-US" sz="2000" b="1" dirty="0" smtClean="0">
                <a:solidFill>
                  <a:srgbClr val="404040"/>
                </a:solidFill>
                <a:latin typeface="Lato"/>
              </a:rPr>
              <a:t>Dynamic Slave Creation</a:t>
            </a:r>
            <a:endParaRPr lang="en-US" sz="2000" b="1" dirty="0"/>
          </a:p>
        </p:txBody>
      </p:sp>
      <p:pic>
        <p:nvPicPr>
          <p:cNvPr id="6" name="Picture 5"/>
          <p:cNvPicPr>
            <a:picLocks noChangeAspect="1"/>
          </p:cNvPicPr>
          <p:nvPr/>
        </p:nvPicPr>
        <p:blipFill>
          <a:blip r:embed="rId2"/>
          <a:stretch>
            <a:fillRect/>
          </a:stretch>
        </p:blipFill>
        <p:spPr>
          <a:xfrm>
            <a:off x="523875" y="1015128"/>
            <a:ext cx="8801100" cy="2206117"/>
          </a:xfrm>
          <a:prstGeom prst="rect">
            <a:avLst/>
          </a:prstGeom>
        </p:spPr>
      </p:pic>
      <p:sp>
        <p:nvSpPr>
          <p:cNvPr id="7" name="Rectangle 6"/>
          <p:cNvSpPr/>
          <p:nvPr/>
        </p:nvSpPr>
        <p:spPr>
          <a:xfrm>
            <a:off x="523875" y="558106"/>
            <a:ext cx="2826479" cy="369332"/>
          </a:xfrm>
          <a:prstGeom prst="rect">
            <a:avLst/>
          </a:prstGeom>
        </p:spPr>
        <p:txBody>
          <a:bodyPr wrap="none">
            <a:spAutoFit/>
          </a:bodyPr>
          <a:lstStyle/>
          <a:p>
            <a:r>
              <a:rPr lang="en-US" dirty="0" smtClean="0">
                <a:solidFill>
                  <a:srgbClr val="404040"/>
                </a:solidFill>
                <a:latin typeface="Lato"/>
              </a:rPr>
              <a:t>Install Am</a:t>
            </a:r>
            <a:r>
              <a:rPr lang="en-US" dirty="0">
                <a:solidFill>
                  <a:srgbClr val="404040"/>
                </a:solidFill>
                <a:latin typeface="Lato"/>
              </a:rPr>
              <a:t>azo</a:t>
            </a:r>
            <a:r>
              <a:rPr lang="en-US" dirty="0" smtClean="0">
                <a:solidFill>
                  <a:srgbClr val="404040"/>
                </a:solidFill>
                <a:latin typeface="Lato"/>
              </a:rPr>
              <a:t>n Ec2 plugin</a:t>
            </a:r>
            <a:endParaRPr lang="en-US" dirty="0"/>
          </a:p>
        </p:txBody>
      </p:sp>
      <p:pic>
        <p:nvPicPr>
          <p:cNvPr id="8" name="Picture 7"/>
          <p:cNvPicPr>
            <a:picLocks noChangeAspect="1"/>
          </p:cNvPicPr>
          <p:nvPr/>
        </p:nvPicPr>
        <p:blipFill>
          <a:blip r:embed="rId3"/>
          <a:stretch>
            <a:fillRect/>
          </a:stretch>
        </p:blipFill>
        <p:spPr>
          <a:xfrm>
            <a:off x="523875" y="3308935"/>
            <a:ext cx="11372850" cy="3038475"/>
          </a:xfrm>
          <a:prstGeom prst="rect">
            <a:avLst/>
          </a:prstGeom>
        </p:spPr>
      </p:pic>
    </p:spTree>
    <p:extLst>
      <p:ext uri="{BB962C8B-B14F-4D97-AF65-F5344CB8AC3E}">
        <p14:creationId xmlns:p14="http://schemas.microsoft.com/office/powerpoint/2010/main" val="2136795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3993401" cy="369332"/>
          </a:xfrm>
          <a:prstGeom prst="rect">
            <a:avLst/>
          </a:prstGeom>
        </p:spPr>
        <p:txBody>
          <a:bodyPr wrap="none">
            <a:spAutoFit/>
          </a:bodyPr>
          <a:lstStyle/>
          <a:p>
            <a:r>
              <a:rPr lang="en-US" dirty="0" smtClean="0">
                <a:solidFill>
                  <a:srgbClr val="404040"/>
                </a:solidFill>
                <a:latin typeface="Lato"/>
              </a:rPr>
              <a:t>Create IAM user with EC2 full access</a:t>
            </a:r>
            <a:endParaRPr lang="en-US" dirty="0"/>
          </a:p>
        </p:txBody>
      </p:sp>
      <p:sp>
        <p:nvSpPr>
          <p:cNvPr id="4" name="Rectangle 3"/>
          <p:cNvSpPr/>
          <p:nvPr/>
        </p:nvSpPr>
        <p:spPr>
          <a:xfrm>
            <a:off x="523875" y="605909"/>
            <a:ext cx="6895927" cy="369332"/>
          </a:xfrm>
          <a:prstGeom prst="rect">
            <a:avLst/>
          </a:prstGeom>
        </p:spPr>
        <p:txBody>
          <a:bodyPr wrap="none">
            <a:spAutoFit/>
          </a:bodyPr>
          <a:lstStyle/>
          <a:p>
            <a:r>
              <a:rPr lang="en-US" dirty="0" smtClean="0">
                <a:solidFill>
                  <a:srgbClr val="404040"/>
                </a:solidFill>
                <a:latin typeface="Lato"/>
              </a:rPr>
              <a:t>Add the </a:t>
            </a:r>
            <a:r>
              <a:rPr lang="en-US" dirty="0" err="1" smtClean="0">
                <a:solidFill>
                  <a:srgbClr val="404040"/>
                </a:solidFill>
                <a:latin typeface="Lato"/>
              </a:rPr>
              <a:t>aws</a:t>
            </a:r>
            <a:r>
              <a:rPr lang="en-US" dirty="0" smtClean="0">
                <a:solidFill>
                  <a:srgbClr val="404040"/>
                </a:solidFill>
                <a:latin typeface="Lato"/>
              </a:rPr>
              <a:t> key and secret key of the user which created in AWS </a:t>
            </a:r>
            <a:endParaRPr lang="en-US" dirty="0"/>
          </a:p>
        </p:txBody>
      </p:sp>
      <p:pic>
        <p:nvPicPr>
          <p:cNvPr id="2" name="Picture 1"/>
          <p:cNvPicPr>
            <a:picLocks noChangeAspect="1"/>
          </p:cNvPicPr>
          <p:nvPr/>
        </p:nvPicPr>
        <p:blipFill>
          <a:blip r:embed="rId2"/>
          <a:stretch>
            <a:fillRect/>
          </a:stretch>
        </p:blipFill>
        <p:spPr>
          <a:xfrm>
            <a:off x="1212101" y="1002870"/>
            <a:ext cx="7950949" cy="2252003"/>
          </a:xfrm>
          <a:prstGeom prst="rect">
            <a:avLst/>
          </a:prstGeom>
        </p:spPr>
      </p:pic>
      <p:sp>
        <p:nvSpPr>
          <p:cNvPr id="5" name="Rectangle 4"/>
          <p:cNvSpPr/>
          <p:nvPr/>
        </p:nvSpPr>
        <p:spPr>
          <a:xfrm>
            <a:off x="523875" y="3346571"/>
            <a:ext cx="2646878" cy="369332"/>
          </a:xfrm>
          <a:prstGeom prst="rect">
            <a:avLst/>
          </a:prstGeom>
        </p:spPr>
        <p:txBody>
          <a:bodyPr wrap="none">
            <a:spAutoFit/>
          </a:bodyPr>
          <a:lstStyle/>
          <a:p>
            <a:r>
              <a:rPr lang="en-US" dirty="0" smtClean="0">
                <a:solidFill>
                  <a:srgbClr val="404040"/>
                </a:solidFill>
                <a:latin typeface="Lato"/>
              </a:rPr>
              <a:t>Add the </a:t>
            </a:r>
            <a:r>
              <a:rPr lang="en-US" dirty="0" err="1" smtClean="0">
                <a:solidFill>
                  <a:srgbClr val="404040"/>
                </a:solidFill>
                <a:latin typeface="Lato"/>
              </a:rPr>
              <a:t>ssh</a:t>
            </a:r>
            <a:r>
              <a:rPr lang="en-US" dirty="0" smtClean="0">
                <a:solidFill>
                  <a:srgbClr val="404040"/>
                </a:solidFill>
                <a:latin typeface="Lato"/>
              </a:rPr>
              <a:t> private key </a:t>
            </a:r>
            <a:endParaRPr lang="en-US" dirty="0"/>
          </a:p>
        </p:txBody>
      </p:sp>
      <p:pic>
        <p:nvPicPr>
          <p:cNvPr id="6" name="Picture 5"/>
          <p:cNvPicPr>
            <a:picLocks noChangeAspect="1"/>
          </p:cNvPicPr>
          <p:nvPr/>
        </p:nvPicPr>
        <p:blipFill>
          <a:blip r:embed="rId3"/>
          <a:stretch>
            <a:fillRect/>
          </a:stretch>
        </p:blipFill>
        <p:spPr>
          <a:xfrm>
            <a:off x="1212101" y="3807602"/>
            <a:ext cx="7950949" cy="2921776"/>
          </a:xfrm>
          <a:prstGeom prst="rect">
            <a:avLst/>
          </a:prstGeom>
        </p:spPr>
      </p:pic>
    </p:spTree>
    <p:extLst>
      <p:ext uri="{BB962C8B-B14F-4D97-AF65-F5344CB8AC3E}">
        <p14:creationId xmlns:p14="http://schemas.microsoft.com/office/powerpoint/2010/main" val="1946119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2185214" cy="369332"/>
          </a:xfrm>
          <a:prstGeom prst="rect">
            <a:avLst/>
          </a:prstGeom>
        </p:spPr>
        <p:txBody>
          <a:bodyPr wrap="none">
            <a:spAutoFit/>
          </a:bodyPr>
          <a:lstStyle/>
          <a:p>
            <a:r>
              <a:rPr lang="en-US" dirty="0" smtClean="0">
                <a:solidFill>
                  <a:srgbClr val="404040"/>
                </a:solidFill>
                <a:latin typeface="Lato"/>
              </a:rPr>
              <a:t>Configure the cloud</a:t>
            </a:r>
            <a:endParaRPr lang="en-US" dirty="0"/>
          </a:p>
        </p:txBody>
      </p:sp>
      <p:pic>
        <p:nvPicPr>
          <p:cNvPr id="5" name="Picture 4"/>
          <p:cNvPicPr>
            <a:picLocks noChangeAspect="1"/>
          </p:cNvPicPr>
          <p:nvPr/>
        </p:nvPicPr>
        <p:blipFill>
          <a:blip r:embed="rId2"/>
          <a:stretch>
            <a:fillRect/>
          </a:stretch>
        </p:blipFill>
        <p:spPr>
          <a:xfrm>
            <a:off x="209550" y="950603"/>
            <a:ext cx="11483407" cy="4507222"/>
          </a:xfrm>
          <a:prstGeom prst="rect">
            <a:avLst/>
          </a:prstGeom>
        </p:spPr>
      </p:pic>
    </p:spTree>
    <p:extLst>
      <p:ext uri="{BB962C8B-B14F-4D97-AF65-F5344CB8AC3E}">
        <p14:creationId xmlns:p14="http://schemas.microsoft.com/office/powerpoint/2010/main" val="32198796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14400" y="3738562"/>
            <a:ext cx="9134833" cy="2824163"/>
          </a:xfrm>
          <a:prstGeom prst="rect">
            <a:avLst/>
          </a:prstGeom>
        </p:spPr>
      </p:pic>
      <p:pic>
        <p:nvPicPr>
          <p:cNvPr id="7" name="Picture 6"/>
          <p:cNvPicPr>
            <a:picLocks noChangeAspect="1"/>
          </p:cNvPicPr>
          <p:nvPr/>
        </p:nvPicPr>
        <p:blipFill>
          <a:blip r:embed="rId3"/>
          <a:stretch>
            <a:fillRect/>
          </a:stretch>
        </p:blipFill>
        <p:spPr>
          <a:xfrm>
            <a:off x="714375" y="119062"/>
            <a:ext cx="9696450" cy="3552825"/>
          </a:xfrm>
          <a:prstGeom prst="rect">
            <a:avLst/>
          </a:prstGeom>
        </p:spPr>
      </p:pic>
    </p:spTree>
    <p:extLst>
      <p:ext uri="{BB962C8B-B14F-4D97-AF65-F5344CB8AC3E}">
        <p14:creationId xmlns:p14="http://schemas.microsoft.com/office/powerpoint/2010/main" val="347047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17867" y="558018"/>
            <a:ext cx="8877300" cy="762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08549" y="2206211"/>
            <a:ext cx="10606454" cy="1685925"/>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332205" y="1584074"/>
            <a:ext cx="7880355" cy="338554"/>
          </a:xfrm>
          <a:prstGeom prst="rect">
            <a:avLst/>
          </a:prstGeom>
        </p:spPr>
        <p:txBody>
          <a:bodyPr wrap="square">
            <a:spAutoFit/>
          </a:bodyPr>
          <a:lstStyle/>
          <a:p>
            <a:r>
              <a:rPr lang="en-US" sz="1600" b="1" dirty="0" smtClean="0">
                <a:solidFill>
                  <a:srgbClr val="333332"/>
                </a:solidFill>
                <a:latin typeface="PT Sans"/>
              </a:rPr>
              <a:t>Source Code Management   </a:t>
            </a:r>
            <a:endParaRPr lang="en-US" sz="1600" b="1" dirty="0">
              <a:solidFill>
                <a:srgbClr val="333332"/>
              </a:solidFill>
              <a:latin typeface="PT Sans"/>
            </a:endParaRPr>
          </a:p>
        </p:txBody>
      </p:sp>
      <p:pic>
        <p:nvPicPr>
          <p:cNvPr id="5" name="Picture 2"/>
          <p:cNvPicPr>
            <a:picLocks noChangeAspect="1" noChangeArrowheads="1"/>
          </p:cNvPicPr>
          <p:nvPr/>
        </p:nvPicPr>
        <p:blipFill>
          <a:blip r:embed="rId4"/>
          <a:srcRect/>
          <a:stretch>
            <a:fillRect/>
          </a:stretch>
        </p:blipFill>
        <p:spPr bwMode="auto">
          <a:xfrm>
            <a:off x="394920" y="4355050"/>
            <a:ext cx="10943639" cy="2143125"/>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xmlns="" id="{4B1A7E4E-1F9C-41D1-A39B-64A87CE40F53}"/>
              </a:ext>
            </a:extLst>
          </p:cNvPr>
          <p:cNvSpPr/>
          <p:nvPr/>
        </p:nvSpPr>
        <p:spPr>
          <a:xfrm>
            <a:off x="290002" y="4017784"/>
            <a:ext cx="7880355" cy="338554"/>
          </a:xfrm>
          <a:prstGeom prst="rect">
            <a:avLst/>
          </a:prstGeom>
        </p:spPr>
        <p:txBody>
          <a:bodyPr wrap="square">
            <a:spAutoFit/>
          </a:bodyPr>
          <a:lstStyle/>
          <a:p>
            <a:r>
              <a:rPr lang="en-US" sz="1600" b="1" dirty="0" smtClean="0">
                <a:solidFill>
                  <a:srgbClr val="333332"/>
                </a:solidFill>
                <a:latin typeface="PT Sans"/>
              </a:rPr>
              <a:t>Build Triggers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6545446" cy="369332"/>
          </a:xfrm>
          <a:prstGeom prst="rect">
            <a:avLst/>
          </a:prstGeom>
        </p:spPr>
        <p:txBody>
          <a:bodyPr wrap="none">
            <a:spAutoFit/>
          </a:bodyPr>
          <a:lstStyle/>
          <a:p>
            <a:r>
              <a:rPr lang="en-US" dirty="0" smtClean="0">
                <a:solidFill>
                  <a:srgbClr val="404040"/>
                </a:solidFill>
                <a:latin typeface="Lato"/>
              </a:rPr>
              <a:t>Click on Advance and provide the following details then save it</a:t>
            </a:r>
            <a:endParaRPr lang="en-US" dirty="0"/>
          </a:p>
        </p:txBody>
      </p:sp>
      <p:pic>
        <p:nvPicPr>
          <p:cNvPr id="2" name="Picture 1"/>
          <p:cNvPicPr>
            <a:picLocks noChangeAspect="1"/>
          </p:cNvPicPr>
          <p:nvPr/>
        </p:nvPicPr>
        <p:blipFill>
          <a:blip r:embed="rId2"/>
          <a:stretch>
            <a:fillRect/>
          </a:stretch>
        </p:blipFill>
        <p:spPr>
          <a:xfrm>
            <a:off x="1181100" y="885825"/>
            <a:ext cx="9829800" cy="5086350"/>
          </a:xfrm>
          <a:prstGeom prst="rect">
            <a:avLst/>
          </a:prstGeom>
        </p:spPr>
      </p:pic>
    </p:spTree>
    <p:extLst>
      <p:ext uri="{BB962C8B-B14F-4D97-AF65-F5344CB8AC3E}">
        <p14:creationId xmlns:p14="http://schemas.microsoft.com/office/powerpoint/2010/main" val="18126586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4634602" cy="369332"/>
          </a:xfrm>
          <a:prstGeom prst="rect">
            <a:avLst/>
          </a:prstGeom>
        </p:spPr>
        <p:txBody>
          <a:bodyPr wrap="none">
            <a:spAutoFit/>
          </a:bodyPr>
          <a:lstStyle/>
          <a:p>
            <a:r>
              <a:rPr lang="en-US" dirty="0" smtClean="0">
                <a:solidFill>
                  <a:srgbClr val="404040"/>
                </a:solidFill>
                <a:latin typeface="Lato"/>
              </a:rPr>
              <a:t>Job will launch automatically slave machine</a:t>
            </a:r>
            <a:endParaRPr lang="en-US" dirty="0"/>
          </a:p>
        </p:txBody>
      </p:sp>
      <p:pic>
        <p:nvPicPr>
          <p:cNvPr id="4" name="Picture 3"/>
          <p:cNvPicPr>
            <a:picLocks noChangeAspect="1"/>
          </p:cNvPicPr>
          <p:nvPr/>
        </p:nvPicPr>
        <p:blipFill>
          <a:blip r:embed="rId2"/>
          <a:stretch>
            <a:fillRect/>
          </a:stretch>
        </p:blipFill>
        <p:spPr>
          <a:xfrm>
            <a:off x="447675" y="1356746"/>
            <a:ext cx="5676900" cy="2057400"/>
          </a:xfrm>
          <a:prstGeom prst="rect">
            <a:avLst/>
          </a:prstGeom>
        </p:spPr>
      </p:pic>
      <p:sp>
        <p:nvSpPr>
          <p:cNvPr id="5" name="Rectangle 4"/>
          <p:cNvSpPr/>
          <p:nvPr/>
        </p:nvSpPr>
        <p:spPr>
          <a:xfrm>
            <a:off x="523875" y="1172080"/>
            <a:ext cx="4968027" cy="369332"/>
          </a:xfrm>
          <a:prstGeom prst="rect">
            <a:avLst/>
          </a:prstGeom>
        </p:spPr>
        <p:txBody>
          <a:bodyPr wrap="none">
            <a:spAutoFit/>
          </a:bodyPr>
          <a:lstStyle/>
          <a:p>
            <a:r>
              <a:rPr lang="en-US" dirty="0" smtClean="0">
                <a:solidFill>
                  <a:srgbClr val="404040"/>
                </a:solidFill>
                <a:latin typeface="Lato"/>
              </a:rPr>
              <a:t>The newly created machine attached to the job</a:t>
            </a:r>
            <a:endParaRPr lang="en-US" dirty="0"/>
          </a:p>
        </p:txBody>
      </p:sp>
      <p:sp>
        <p:nvSpPr>
          <p:cNvPr id="6" name="Rectangle 5"/>
          <p:cNvSpPr/>
          <p:nvPr/>
        </p:nvSpPr>
        <p:spPr>
          <a:xfrm>
            <a:off x="361950" y="3655962"/>
            <a:ext cx="7071167" cy="369332"/>
          </a:xfrm>
          <a:prstGeom prst="rect">
            <a:avLst/>
          </a:prstGeom>
        </p:spPr>
        <p:txBody>
          <a:bodyPr wrap="none">
            <a:spAutoFit/>
          </a:bodyPr>
          <a:lstStyle/>
          <a:p>
            <a:r>
              <a:rPr lang="en-US" dirty="0" smtClean="0">
                <a:solidFill>
                  <a:srgbClr val="404040"/>
                </a:solidFill>
                <a:latin typeface="Lato"/>
              </a:rPr>
              <a:t>Once the slave is up and running , job will be executed on the slave</a:t>
            </a:r>
            <a:endParaRPr lang="en-US" dirty="0"/>
          </a:p>
        </p:txBody>
      </p:sp>
      <p:pic>
        <p:nvPicPr>
          <p:cNvPr id="7" name="Picture 6"/>
          <p:cNvPicPr>
            <a:picLocks noChangeAspect="1"/>
          </p:cNvPicPr>
          <p:nvPr/>
        </p:nvPicPr>
        <p:blipFill>
          <a:blip r:embed="rId3"/>
          <a:stretch>
            <a:fillRect/>
          </a:stretch>
        </p:blipFill>
        <p:spPr>
          <a:xfrm>
            <a:off x="523875" y="4267110"/>
            <a:ext cx="10631658" cy="1964756"/>
          </a:xfrm>
          <a:prstGeom prst="rect">
            <a:avLst/>
          </a:prstGeom>
        </p:spPr>
      </p:pic>
      <p:pic>
        <p:nvPicPr>
          <p:cNvPr id="8" name="Picture 7"/>
          <p:cNvPicPr>
            <a:picLocks noChangeAspect="1"/>
          </p:cNvPicPr>
          <p:nvPr/>
        </p:nvPicPr>
        <p:blipFill>
          <a:blip r:embed="rId4"/>
          <a:stretch>
            <a:fillRect/>
          </a:stretch>
        </p:blipFill>
        <p:spPr>
          <a:xfrm>
            <a:off x="523875" y="627590"/>
            <a:ext cx="11115675" cy="319329"/>
          </a:xfrm>
          <a:prstGeom prst="rect">
            <a:avLst/>
          </a:prstGeom>
        </p:spPr>
      </p:pic>
      <p:sp>
        <p:nvSpPr>
          <p:cNvPr id="9" name="Rectangle 8"/>
          <p:cNvSpPr/>
          <p:nvPr/>
        </p:nvSpPr>
        <p:spPr>
          <a:xfrm>
            <a:off x="361950" y="6422065"/>
            <a:ext cx="7237879" cy="369332"/>
          </a:xfrm>
          <a:prstGeom prst="rect">
            <a:avLst/>
          </a:prstGeom>
        </p:spPr>
        <p:txBody>
          <a:bodyPr wrap="none">
            <a:spAutoFit/>
          </a:bodyPr>
          <a:lstStyle/>
          <a:p>
            <a:r>
              <a:rPr lang="en-US" dirty="0" smtClean="0">
                <a:solidFill>
                  <a:srgbClr val="404040"/>
                </a:solidFill>
                <a:latin typeface="Lato"/>
              </a:rPr>
              <a:t>After the job completion with in 15 to 20mins, slave will be terminated</a:t>
            </a:r>
            <a:endParaRPr lang="en-US" dirty="0"/>
          </a:p>
        </p:txBody>
      </p:sp>
    </p:spTree>
    <p:extLst>
      <p:ext uri="{BB962C8B-B14F-4D97-AF65-F5344CB8AC3E}">
        <p14:creationId xmlns:p14="http://schemas.microsoft.com/office/powerpoint/2010/main" val="12108082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371A823B-B78E-4EC9-BCB9-F16988C1DC8B}"/>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Jenkins CLI</a:t>
            </a:r>
          </a:p>
        </p:txBody>
      </p:sp>
      <p:pic>
        <p:nvPicPr>
          <p:cNvPr id="3" name="Picture 2">
            <a:extLst>
              <a:ext uri="{FF2B5EF4-FFF2-40B4-BE49-F238E27FC236}">
                <a16:creationId xmlns:a16="http://schemas.microsoft.com/office/drawing/2014/main" xmlns="" id="{830FA86A-0599-4B77-B397-76A06374D8E4}"/>
              </a:ext>
            </a:extLst>
          </p:cNvPr>
          <p:cNvPicPr>
            <a:picLocks noChangeAspect="1"/>
          </p:cNvPicPr>
          <p:nvPr/>
        </p:nvPicPr>
        <p:blipFill>
          <a:blip r:embed="rId2"/>
          <a:stretch>
            <a:fillRect/>
          </a:stretch>
        </p:blipFill>
        <p:spPr>
          <a:xfrm>
            <a:off x="465320" y="964367"/>
            <a:ext cx="7543800" cy="762000"/>
          </a:xfrm>
          <a:prstGeom prst="rect">
            <a:avLst/>
          </a:prstGeom>
        </p:spPr>
      </p:pic>
      <p:pic>
        <p:nvPicPr>
          <p:cNvPr id="4" name="Picture 3">
            <a:extLst>
              <a:ext uri="{FF2B5EF4-FFF2-40B4-BE49-F238E27FC236}">
                <a16:creationId xmlns:a16="http://schemas.microsoft.com/office/drawing/2014/main" xmlns="" id="{78872731-B442-4154-BB5A-4896A9890B8C}"/>
              </a:ext>
            </a:extLst>
          </p:cNvPr>
          <p:cNvPicPr>
            <a:picLocks noChangeAspect="1"/>
          </p:cNvPicPr>
          <p:nvPr/>
        </p:nvPicPr>
        <p:blipFill>
          <a:blip r:embed="rId3"/>
          <a:stretch>
            <a:fillRect/>
          </a:stretch>
        </p:blipFill>
        <p:spPr>
          <a:xfrm>
            <a:off x="272166" y="2720713"/>
            <a:ext cx="9848850" cy="1809750"/>
          </a:xfrm>
          <a:prstGeom prst="rect">
            <a:avLst/>
          </a:prstGeom>
        </p:spPr>
      </p:pic>
      <p:pic>
        <p:nvPicPr>
          <p:cNvPr id="5" name="Picture 4">
            <a:extLst>
              <a:ext uri="{FF2B5EF4-FFF2-40B4-BE49-F238E27FC236}">
                <a16:creationId xmlns:a16="http://schemas.microsoft.com/office/drawing/2014/main" xmlns="" id="{2D71B8A6-7885-4570-B52D-0FBA3AF8AE44}"/>
              </a:ext>
            </a:extLst>
          </p:cNvPr>
          <p:cNvPicPr>
            <a:picLocks noChangeAspect="1"/>
          </p:cNvPicPr>
          <p:nvPr/>
        </p:nvPicPr>
        <p:blipFill>
          <a:blip r:embed="rId4"/>
          <a:stretch>
            <a:fillRect/>
          </a:stretch>
        </p:blipFill>
        <p:spPr>
          <a:xfrm>
            <a:off x="898316" y="4895221"/>
            <a:ext cx="10524189" cy="756066"/>
          </a:xfrm>
          <a:prstGeom prst="rect">
            <a:avLst/>
          </a:prstGeom>
        </p:spPr>
      </p:pic>
      <p:sp>
        <p:nvSpPr>
          <p:cNvPr id="6" name="Rectangle 5">
            <a:extLst>
              <a:ext uri="{FF2B5EF4-FFF2-40B4-BE49-F238E27FC236}">
                <a16:creationId xmlns:a16="http://schemas.microsoft.com/office/drawing/2014/main" xmlns="" id="{DD1DD48C-57B4-4693-875E-46191824642C}"/>
              </a:ext>
            </a:extLst>
          </p:cNvPr>
          <p:cNvSpPr/>
          <p:nvPr/>
        </p:nvSpPr>
        <p:spPr>
          <a:xfrm>
            <a:off x="884417" y="1930462"/>
            <a:ext cx="7880355" cy="369332"/>
          </a:xfrm>
          <a:prstGeom prst="rect">
            <a:avLst/>
          </a:prstGeom>
        </p:spPr>
        <p:txBody>
          <a:bodyPr wrap="square">
            <a:spAutoFit/>
          </a:bodyPr>
          <a:lstStyle/>
          <a:p>
            <a:r>
              <a:rPr lang="en-US" b="1" dirty="0">
                <a:solidFill>
                  <a:srgbClr val="333332"/>
                </a:solidFill>
                <a:latin typeface="PT Sans"/>
              </a:rPr>
              <a:t>Download the Jenkins-cli.jar and copy it into Jenkins Machine  </a:t>
            </a:r>
          </a:p>
        </p:txBody>
      </p:sp>
    </p:spTree>
    <p:extLst>
      <p:ext uri="{BB962C8B-B14F-4D97-AF65-F5344CB8AC3E}">
        <p14:creationId xmlns:p14="http://schemas.microsoft.com/office/powerpoint/2010/main" val="2682781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7548699-F599-44EC-B8C8-F0814CEBD4AA}"/>
              </a:ext>
            </a:extLst>
          </p:cNvPr>
          <p:cNvPicPr>
            <a:picLocks noChangeAspect="1"/>
          </p:cNvPicPr>
          <p:nvPr/>
        </p:nvPicPr>
        <p:blipFill>
          <a:blip r:embed="rId2"/>
          <a:stretch>
            <a:fillRect/>
          </a:stretch>
        </p:blipFill>
        <p:spPr>
          <a:xfrm>
            <a:off x="389745" y="1224504"/>
            <a:ext cx="11614572" cy="754193"/>
          </a:xfrm>
          <a:prstGeom prst="rect">
            <a:avLst/>
          </a:prstGeom>
        </p:spPr>
      </p:pic>
      <p:sp>
        <p:nvSpPr>
          <p:cNvPr id="3" name="Subtitle 2">
            <a:extLst>
              <a:ext uri="{FF2B5EF4-FFF2-40B4-BE49-F238E27FC236}">
                <a16:creationId xmlns:a16="http://schemas.microsoft.com/office/drawing/2014/main" xmlns="" id="{5F51D3D7-CD1F-40F2-9ADF-6B59C478E55F}"/>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Change Build Number</a:t>
            </a:r>
          </a:p>
        </p:txBody>
      </p:sp>
      <p:sp>
        <p:nvSpPr>
          <p:cNvPr id="4" name="Rectangle 3">
            <a:extLst>
              <a:ext uri="{FF2B5EF4-FFF2-40B4-BE49-F238E27FC236}">
                <a16:creationId xmlns:a16="http://schemas.microsoft.com/office/drawing/2014/main" xmlns="" id="{4B1A7E4E-1F9C-41D1-A39B-64A87CE40F53}"/>
              </a:ext>
            </a:extLst>
          </p:cNvPr>
          <p:cNvSpPr/>
          <p:nvPr/>
        </p:nvSpPr>
        <p:spPr>
          <a:xfrm>
            <a:off x="254832" y="704802"/>
            <a:ext cx="7880355" cy="369332"/>
          </a:xfrm>
          <a:prstGeom prst="rect">
            <a:avLst/>
          </a:prstGeom>
        </p:spPr>
        <p:txBody>
          <a:bodyPr wrap="square">
            <a:spAutoFit/>
          </a:bodyPr>
          <a:lstStyle/>
          <a:p>
            <a:r>
              <a:rPr lang="en-US" b="1" dirty="0">
                <a:solidFill>
                  <a:srgbClr val="333332"/>
                </a:solidFill>
                <a:latin typeface="PT Sans"/>
              </a:rPr>
              <a:t>Install Next Build Number Plugin   </a:t>
            </a:r>
          </a:p>
        </p:txBody>
      </p:sp>
      <p:pic>
        <p:nvPicPr>
          <p:cNvPr id="5" name="Picture 4">
            <a:extLst>
              <a:ext uri="{FF2B5EF4-FFF2-40B4-BE49-F238E27FC236}">
                <a16:creationId xmlns:a16="http://schemas.microsoft.com/office/drawing/2014/main" xmlns="" id="{240A9B33-FD57-4D7C-B0B9-1A58649146D5}"/>
              </a:ext>
            </a:extLst>
          </p:cNvPr>
          <p:cNvPicPr>
            <a:picLocks noChangeAspect="1"/>
          </p:cNvPicPr>
          <p:nvPr/>
        </p:nvPicPr>
        <p:blipFill>
          <a:blip r:embed="rId3"/>
          <a:stretch>
            <a:fillRect/>
          </a:stretch>
        </p:blipFill>
        <p:spPr>
          <a:xfrm>
            <a:off x="265921" y="2437657"/>
            <a:ext cx="11489887" cy="4292925"/>
          </a:xfrm>
          <a:prstGeom prst="rect">
            <a:avLst/>
          </a:prstGeom>
        </p:spPr>
      </p:pic>
      <p:sp>
        <p:nvSpPr>
          <p:cNvPr id="6" name="Rectangle 5">
            <a:extLst>
              <a:ext uri="{FF2B5EF4-FFF2-40B4-BE49-F238E27FC236}">
                <a16:creationId xmlns:a16="http://schemas.microsoft.com/office/drawing/2014/main" xmlns="" id="{997D3E10-2DCD-4009-B5FD-900096BEB681}"/>
              </a:ext>
            </a:extLst>
          </p:cNvPr>
          <p:cNvSpPr/>
          <p:nvPr/>
        </p:nvSpPr>
        <p:spPr>
          <a:xfrm>
            <a:off x="257332" y="1951477"/>
            <a:ext cx="7880355" cy="369332"/>
          </a:xfrm>
          <a:prstGeom prst="rect">
            <a:avLst/>
          </a:prstGeom>
        </p:spPr>
        <p:txBody>
          <a:bodyPr wrap="square">
            <a:spAutoFit/>
          </a:bodyPr>
          <a:lstStyle/>
          <a:p>
            <a:r>
              <a:rPr lang="en-US" b="1" dirty="0">
                <a:solidFill>
                  <a:srgbClr val="333332"/>
                </a:solidFill>
                <a:latin typeface="PT Sans"/>
              </a:rPr>
              <a:t>Click on set Next Build Number   </a:t>
            </a:r>
          </a:p>
        </p:txBody>
      </p:sp>
    </p:spTree>
    <p:extLst>
      <p:ext uri="{BB962C8B-B14F-4D97-AF65-F5344CB8AC3E}">
        <p14:creationId xmlns:p14="http://schemas.microsoft.com/office/powerpoint/2010/main" val="10198638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64BF750-857A-4199-B7CD-699645D62F93}"/>
              </a:ext>
            </a:extLst>
          </p:cNvPr>
          <p:cNvPicPr>
            <a:picLocks noChangeAspect="1"/>
          </p:cNvPicPr>
          <p:nvPr/>
        </p:nvPicPr>
        <p:blipFill>
          <a:blip r:embed="rId2"/>
          <a:stretch>
            <a:fillRect/>
          </a:stretch>
        </p:blipFill>
        <p:spPr>
          <a:xfrm>
            <a:off x="299803" y="348819"/>
            <a:ext cx="11452486" cy="1534264"/>
          </a:xfrm>
          <a:prstGeom prst="rect">
            <a:avLst/>
          </a:prstGeom>
        </p:spPr>
      </p:pic>
      <p:pic>
        <p:nvPicPr>
          <p:cNvPr id="3" name="Picture 2">
            <a:extLst>
              <a:ext uri="{FF2B5EF4-FFF2-40B4-BE49-F238E27FC236}">
                <a16:creationId xmlns:a16="http://schemas.microsoft.com/office/drawing/2014/main" xmlns="" id="{C606BA8D-1D58-4CE1-9704-8F4FB92A3B9C}"/>
              </a:ext>
            </a:extLst>
          </p:cNvPr>
          <p:cNvPicPr>
            <a:picLocks noChangeAspect="1"/>
          </p:cNvPicPr>
          <p:nvPr/>
        </p:nvPicPr>
        <p:blipFill>
          <a:blip r:embed="rId3"/>
          <a:stretch>
            <a:fillRect/>
          </a:stretch>
        </p:blipFill>
        <p:spPr>
          <a:xfrm>
            <a:off x="299803" y="2029735"/>
            <a:ext cx="11664532" cy="4341086"/>
          </a:xfrm>
          <a:prstGeom prst="rect">
            <a:avLst/>
          </a:prstGeom>
        </p:spPr>
      </p:pic>
    </p:spTree>
    <p:extLst>
      <p:ext uri="{BB962C8B-B14F-4D97-AF65-F5344CB8AC3E}">
        <p14:creationId xmlns:p14="http://schemas.microsoft.com/office/powerpoint/2010/main" val="2853980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9400" y="5073140"/>
            <a:ext cx="3334824" cy="369332"/>
          </a:xfrm>
          <a:prstGeom prst="rect">
            <a:avLst/>
          </a:prstGeom>
        </p:spPr>
        <p:txBody>
          <a:bodyPr wrap="none">
            <a:spAutoFit/>
          </a:bodyPr>
          <a:lstStyle/>
          <a:p>
            <a:r>
              <a:rPr lang="en-US" dirty="0" smtClean="0"/>
              <a:t>https://IP:8080/github-webhook/</a:t>
            </a:r>
            <a:endParaRPr lang="en-US" dirty="0"/>
          </a:p>
        </p:txBody>
      </p:sp>
      <p:sp>
        <p:nvSpPr>
          <p:cNvPr id="3" name="Subtitle 2">
            <a:extLst>
              <a:ext uri="{FF2B5EF4-FFF2-40B4-BE49-F238E27FC236}">
                <a16:creationId xmlns:a16="http://schemas.microsoft.com/office/drawing/2014/main" xmlns="" id="{5F51D3D7-CD1F-40F2-9ADF-6B59C478E55F}"/>
              </a:ext>
            </a:extLst>
          </p:cNvPr>
          <p:cNvSpPr txBox="1">
            <a:spLocks/>
          </p:cNvSpPr>
          <p:nvPr/>
        </p:nvSpPr>
        <p:spPr>
          <a:xfrm>
            <a:off x="613178" y="4298977"/>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t>Webhook</a:t>
            </a:r>
            <a:endParaRPr lang="en-US" b="1" dirty="0"/>
          </a:p>
        </p:txBody>
      </p:sp>
      <p:sp>
        <p:nvSpPr>
          <p:cNvPr id="4" name="Rectangle 3"/>
          <p:cNvSpPr/>
          <p:nvPr/>
        </p:nvSpPr>
        <p:spPr>
          <a:xfrm>
            <a:off x="591403" y="1732968"/>
            <a:ext cx="10449636" cy="1200329"/>
          </a:xfrm>
          <a:prstGeom prst="rect">
            <a:avLst/>
          </a:prstGeom>
        </p:spPr>
        <p:txBody>
          <a:bodyPr wrap="square">
            <a:spAutoFit/>
          </a:bodyPr>
          <a:lstStyle/>
          <a:p>
            <a:r>
              <a:rPr lang="en-US" dirty="0" smtClean="0"/>
              <a:t>import </a:t>
            </a:r>
            <a:r>
              <a:rPr lang="en-US" dirty="0" err="1" smtClean="0"/>
              <a:t>jenkins.model</a:t>
            </a:r>
            <a:r>
              <a:rPr lang="en-US" dirty="0" smtClean="0"/>
              <a:t>.*</a:t>
            </a:r>
          </a:p>
          <a:p>
            <a:r>
              <a:rPr lang="en-US" dirty="0" smtClean="0"/>
              <a:t>def </a:t>
            </a:r>
            <a:r>
              <a:rPr lang="en-US" dirty="0" err="1" smtClean="0"/>
              <a:t>jenkinsLocationConfiguration</a:t>
            </a:r>
            <a:r>
              <a:rPr lang="en-US" dirty="0" smtClean="0"/>
              <a:t> = </a:t>
            </a:r>
            <a:r>
              <a:rPr lang="en-US" dirty="0" err="1" smtClean="0"/>
              <a:t>JenkinsLocationConfiguration.get</a:t>
            </a:r>
            <a:r>
              <a:rPr lang="en-US" dirty="0" smtClean="0"/>
              <a:t>()</a:t>
            </a:r>
          </a:p>
          <a:p>
            <a:r>
              <a:rPr lang="en-US" dirty="0" err="1" smtClean="0"/>
              <a:t>jenkinsLocationConfiguration.setAdminAddress</a:t>
            </a:r>
            <a:r>
              <a:rPr lang="en-US" dirty="0" smtClean="0"/>
              <a:t>("</a:t>
            </a:r>
            <a:r>
              <a:rPr lang="en-US" dirty="0" err="1" smtClean="0"/>
              <a:t>sankar</a:t>
            </a:r>
            <a:r>
              <a:rPr lang="en-US" dirty="0" smtClean="0"/>
              <a:t> &lt;raknas000@gmail.com&gt;")</a:t>
            </a:r>
          </a:p>
          <a:p>
            <a:r>
              <a:rPr lang="en-US" dirty="0" err="1" smtClean="0"/>
              <a:t>jenkinsLocationConfiguration.save</a:t>
            </a:r>
            <a:r>
              <a:rPr lang="en-US" dirty="0" smtClean="0"/>
              <a:t>()</a:t>
            </a:r>
            <a:endParaRPr lang="en-US" dirty="0"/>
          </a:p>
        </p:txBody>
      </p:sp>
      <p:sp>
        <p:nvSpPr>
          <p:cNvPr id="5" name="Subtitle 2">
            <a:extLst>
              <a:ext uri="{FF2B5EF4-FFF2-40B4-BE49-F238E27FC236}">
                <a16:creationId xmlns:a16="http://schemas.microsoft.com/office/drawing/2014/main" xmlns="" id="{5F51D3D7-CD1F-40F2-9ADF-6B59C478E55F}"/>
              </a:ext>
            </a:extLst>
          </p:cNvPr>
          <p:cNvSpPr txBox="1">
            <a:spLocks/>
          </p:cNvSpPr>
          <p:nvPr/>
        </p:nvSpPr>
        <p:spPr>
          <a:xfrm>
            <a:off x="451679" y="206916"/>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Script Console</a:t>
            </a:r>
            <a:endParaRPr lang="en-US" b="1" dirty="0"/>
          </a:p>
        </p:txBody>
      </p:sp>
      <p:sp>
        <p:nvSpPr>
          <p:cNvPr id="6" name="Rectangle 5"/>
          <p:cNvSpPr/>
          <p:nvPr/>
        </p:nvSpPr>
        <p:spPr>
          <a:xfrm>
            <a:off x="605051" y="949488"/>
            <a:ext cx="8907438" cy="369332"/>
          </a:xfrm>
          <a:prstGeom prst="rect">
            <a:avLst/>
          </a:prstGeom>
        </p:spPr>
        <p:txBody>
          <a:bodyPr wrap="square">
            <a:spAutoFit/>
          </a:bodyPr>
          <a:lstStyle/>
          <a:p>
            <a:r>
              <a:rPr lang="en-US" dirty="0" smtClean="0"/>
              <a:t>Groovy script which will update the admin email address for </a:t>
            </a:r>
            <a:r>
              <a:rPr lang="en-US" dirty="0" err="1" smtClean="0"/>
              <a:t>jenkins</a:t>
            </a:r>
            <a:r>
              <a:rPr lang="en-US" dirty="0" smtClean="0"/>
              <a:t>.</a:t>
            </a:r>
            <a:endParaRPr lang="en-US" dirty="0"/>
          </a:p>
        </p:txBody>
      </p:sp>
      <p:sp>
        <p:nvSpPr>
          <p:cNvPr id="7" name="Rectangle 6"/>
          <p:cNvSpPr/>
          <p:nvPr/>
        </p:nvSpPr>
        <p:spPr>
          <a:xfrm>
            <a:off x="709400" y="3353516"/>
            <a:ext cx="6803529" cy="369332"/>
          </a:xfrm>
          <a:prstGeom prst="rect">
            <a:avLst/>
          </a:prstGeom>
        </p:spPr>
        <p:txBody>
          <a:bodyPr wrap="none">
            <a:spAutoFit/>
          </a:bodyPr>
          <a:lstStyle/>
          <a:p>
            <a:r>
              <a:rPr lang="en-US" b="1" dirty="0" smtClean="0"/>
              <a:t>Groovy Script Examples:</a:t>
            </a:r>
            <a:r>
              <a:rPr lang="en-US" dirty="0" smtClean="0"/>
              <a:t> </a:t>
            </a:r>
            <a:r>
              <a:rPr lang="en-US" dirty="0" smtClean="0">
                <a:hlinkClick r:id="rId2"/>
              </a:rPr>
              <a:t>https://github.com/cloudbees/jenkins-scripts</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9184" y="674777"/>
            <a:ext cx="11782425" cy="3133725"/>
          </a:xfrm>
          <a:prstGeom prst="rect">
            <a:avLst/>
          </a:prstGeom>
          <a:noFill/>
          <a:ln w="9525">
            <a:noFill/>
            <a:miter lim="800000"/>
            <a:headEnd/>
            <a:tailEnd/>
          </a:ln>
          <a:effectLst/>
        </p:spPr>
      </p:pic>
      <p:sp>
        <p:nvSpPr>
          <p:cNvPr id="3" name="Rectangle 2"/>
          <p:cNvSpPr/>
          <p:nvPr/>
        </p:nvSpPr>
        <p:spPr>
          <a:xfrm>
            <a:off x="358836" y="187234"/>
            <a:ext cx="8153963" cy="369332"/>
          </a:xfrm>
          <a:prstGeom prst="rect">
            <a:avLst/>
          </a:prstGeom>
        </p:spPr>
        <p:txBody>
          <a:bodyPr wrap="none">
            <a:spAutoFit/>
          </a:bodyPr>
          <a:lstStyle/>
          <a:p>
            <a:r>
              <a:rPr lang="en-US" dirty="0" smtClean="0"/>
              <a:t>GIT HUB Update : Go to the repository settings, click on </a:t>
            </a:r>
            <a:r>
              <a:rPr lang="en-US" dirty="0" err="1" smtClean="0"/>
              <a:t>Webhooks</a:t>
            </a:r>
            <a:r>
              <a:rPr lang="en-US" dirty="0" smtClean="0"/>
              <a:t> and add </a:t>
            </a:r>
            <a:r>
              <a:rPr lang="en-US" dirty="0" err="1" smtClean="0"/>
              <a:t>webhook</a:t>
            </a:r>
            <a:endParaRPr lang="en-US" dirty="0"/>
          </a:p>
        </p:txBody>
      </p:sp>
      <p:sp>
        <p:nvSpPr>
          <p:cNvPr id="4" name="Rectangle 3"/>
          <p:cNvSpPr/>
          <p:nvPr/>
        </p:nvSpPr>
        <p:spPr>
          <a:xfrm>
            <a:off x="306519" y="3928989"/>
            <a:ext cx="11578683" cy="369332"/>
          </a:xfrm>
          <a:prstGeom prst="rect">
            <a:avLst/>
          </a:prstGeom>
        </p:spPr>
        <p:txBody>
          <a:bodyPr wrap="none">
            <a:spAutoFit/>
          </a:bodyPr>
          <a:lstStyle/>
          <a:p>
            <a:r>
              <a:rPr lang="en-US" dirty="0" err="1" smtClean="0"/>
              <a:t>JenkinsUpdate</a:t>
            </a:r>
            <a:r>
              <a:rPr lang="en-US" dirty="0" smtClean="0"/>
              <a:t> : Go to the job which was configured for that particular repository , click on build triggers then enable hook </a:t>
            </a:r>
            <a:endParaRPr lang="en-US" dirty="0"/>
          </a:p>
        </p:txBody>
      </p:sp>
      <p:pic>
        <p:nvPicPr>
          <p:cNvPr id="1027" name="Picture 3"/>
          <p:cNvPicPr>
            <a:picLocks noChangeAspect="1" noChangeArrowheads="1"/>
          </p:cNvPicPr>
          <p:nvPr/>
        </p:nvPicPr>
        <p:blipFill>
          <a:blip r:embed="rId3"/>
          <a:srcRect/>
          <a:stretch>
            <a:fillRect/>
          </a:stretch>
        </p:blipFill>
        <p:spPr bwMode="auto">
          <a:xfrm>
            <a:off x="293426" y="4384562"/>
            <a:ext cx="11277600" cy="2428875"/>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8150" y="296417"/>
            <a:ext cx="3483261" cy="369332"/>
          </a:xfrm>
          <a:prstGeom prst="rect">
            <a:avLst/>
          </a:prstGeom>
        </p:spPr>
        <p:txBody>
          <a:bodyPr wrap="none">
            <a:spAutoFit/>
          </a:bodyPr>
          <a:lstStyle/>
          <a:p>
            <a:r>
              <a:rPr lang="en-US" b="1" dirty="0" smtClean="0"/>
              <a:t>Auto Merging of GIT Hub branches</a:t>
            </a:r>
            <a:endParaRPr lang="en-US" dirty="0"/>
          </a:p>
        </p:txBody>
      </p:sp>
      <p:pic>
        <p:nvPicPr>
          <p:cNvPr id="3073" name="Picture 1"/>
          <p:cNvPicPr>
            <a:picLocks noChangeAspect="1" noChangeArrowheads="1"/>
          </p:cNvPicPr>
          <p:nvPr/>
        </p:nvPicPr>
        <p:blipFill>
          <a:blip r:embed="rId2"/>
          <a:srcRect/>
          <a:stretch>
            <a:fillRect/>
          </a:stretch>
        </p:blipFill>
        <p:spPr bwMode="auto">
          <a:xfrm>
            <a:off x="763920" y="596877"/>
            <a:ext cx="8143875" cy="5343525"/>
          </a:xfrm>
          <a:prstGeom prst="rect">
            <a:avLst/>
          </a:prstGeom>
          <a:noFill/>
          <a:ln w="9525">
            <a:noFill/>
            <a:miter lim="800000"/>
            <a:headEnd/>
            <a:tailEnd/>
          </a:ln>
          <a:effectLst/>
        </p:spPr>
      </p:pic>
      <p:sp>
        <p:nvSpPr>
          <p:cNvPr id="9" name="Rectangle 8"/>
          <p:cNvSpPr/>
          <p:nvPr/>
        </p:nvSpPr>
        <p:spPr>
          <a:xfrm>
            <a:off x="838712" y="6287784"/>
            <a:ext cx="3849836" cy="369332"/>
          </a:xfrm>
          <a:prstGeom prst="rect">
            <a:avLst/>
          </a:prstGeom>
        </p:spPr>
        <p:txBody>
          <a:bodyPr wrap="none">
            <a:spAutoFit/>
          </a:bodyPr>
          <a:lstStyle/>
          <a:p>
            <a:r>
              <a:rPr lang="en-US" dirty="0" smtClean="0"/>
              <a:t>Name of repository : User choice name</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a:srcRect/>
          <a:stretch>
            <a:fillRect/>
          </a:stretch>
        </p:blipFill>
        <p:spPr bwMode="auto">
          <a:xfrm>
            <a:off x="764347" y="555222"/>
            <a:ext cx="9135157" cy="4958473"/>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0463" y="774089"/>
            <a:ext cx="2371098" cy="369332"/>
          </a:xfrm>
          <a:prstGeom prst="rect">
            <a:avLst/>
          </a:prstGeom>
        </p:spPr>
        <p:txBody>
          <a:bodyPr wrap="none">
            <a:spAutoFit/>
          </a:bodyPr>
          <a:lstStyle/>
          <a:p>
            <a:r>
              <a:rPr lang="en-US" dirty="0" smtClean="0"/>
              <a:t>-</a:t>
            </a:r>
            <a:r>
              <a:rPr lang="en-US" dirty="0" err="1" smtClean="0"/>
              <a:t>Dmaven.test.skip</a:t>
            </a:r>
            <a:r>
              <a:rPr lang="en-US" dirty="0" smtClean="0"/>
              <a:t>=true</a:t>
            </a:r>
            <a:endParaRPr lang="en-US" dirty="0"/>
          </a:p>
        </p:txBody>
      </p:sp>
      <p:sp>
        <p:nvSpPr>
          <p:cNvPr id="4" name="Rectangle 3"/>
          <p:cNvSpPr/>
          <p:nvPr/>
        </p:nvSpPr>
        <p:spPr>
          <a:xfrm>
            <a:off x="520072" y="323713"/>
            <a:ext cx="2259273" cy="369332"/>
          </a:xfrm>
          <a:prstGeom prst="rect">
            <a:avLst/>
          </a:prstGeom>
        </p:spPr>
        <p:txBody>
          <a:bodyPr wrap="none">
            <a:spAutoFit/>
          </a:bodyPr>
          <a:lstStyle/>
          <a:p>
            <a:r>
              <a:rPr lang="en-US" b="1" dirty="0" smtClean="0"/>
              <a:t>Ignore unit test cases </a:t>
            </a:r>
            <a:endParaRPr lang="en-US" dirty="0"/>
          </a:p>
        </p:txBody>
      </p:sp>
      <p:sp>
        <p:nvSpPr>
          <p:cNvPr id="5" name="Rectangle 4"/>
          <p:cNvSpPr/>
          <p:nvPr/>
        </p:nvSpPr>
        <p:spPr>
          <a:xfrm>
            <a:off x="403472" y="1688490"/>
            <a:ext cx="4724948" cy="369332"/>
          </a:xfrm>
          <a:prstGeom prst="rect">
            <a:avLst/>
          </a:prstGeom>
        </p:spPr>
        <p:txBody>
          <a:bodyPr wrap="none">
            <a:spAutoFit/>
          </a:bodyPr>
          <a:lstStyle/>
          <a:p>
            <a:r>
              <a:rPr lang="en-US" dirty="0" smtClean="0"/>
              <a:t> </a:t>
            </a:r>
            <a:r>
              <a:rPr lang="en-US" dirty="0" smtClean="0">
                <a:hlinkClick r:id="rId2"/>
              </a:rPr>
              <a:t>http://updates.jenkins-ci.org/download/plugins</a:t>
            </a:r>
            <a:endParaRPr lang="en-US" dirty="0"/>
          </a:p>
        </p:txBody>
      </p:sp>
      <p:sp>
        <p:nvSpPr>
          <p:cNvPr id="6" name="Rectangle 5"/>
          <p:cNvSpPr/>
          <p:nvPr/>
        </p:nvSpPr>
        <p:spPr>
          <a:xfrm>
            <a:off x="462602" y="1238113"/>
            <a:ext cx="1901033" cy="369332"/>
          </a:xfrm>
          <a:prstGeom prst="rect">
            <a:avLst/>
          </a:prstGeom>
        </p:spPr>
        <p:txBody>
          <a:bodyPr wrap="none">
            <a:spAutoFit/>
          </a:bodyPr>
          <a:lstStyle/>
          <a:p>
            <a:r>
              <a:rPr lang="en-US" b="1" dirty="0" smtClean="0"/>
              <a:t>Download </a:t>
            </a:r>
            <a:r>
              <a:rPr lang="en-US" b="1" dirty="0" err="1" smtClean="0"/>
              <a:t>plugins</a:t>
            </a:r>
            <a:endParaRPr lang="en-US" dirty="0"/>
          </a:p>
        </p:txBody>
      </p:sp>
      <p:sp>
        <p:nvSpPr>
          <p:cNvPr id="7" name="Rectangle 6"/>
          <p:cNvSpPr/>
          <p:nvPr/>
        </p:nvSpPr>
        <p:spPr>
          <a:xfrm>
            <a:off x="520072" y="2602891"/>
            <a:ext cx="6096000" cy="1200329"/>
          </a:xfrm>
          <a:prstGeom prst="rect">
            <a:avLst/>
          </a:prstGeom>
        </p:spPr>
        <p:txBody>
          <a:bodyPr>
            <a:spAutoFit/>
          </a:bodyPr>
          <a:lstStyle/>
          <a:p>
            <a:r>
              <a:rPr lang="en-US" dirty="0" smtClean="0"/>
              <a:t>Error : No Valid Crumb(script console)</a:t>
            </a:r>
          </a:p>
          <a:p>
            <a:r>
              <a:rPr lang="en-US" dirty="0" smtClean="0"/>
              <a:t>import </a:t>
            </a:r>
            <a:r>
              <a:rPr lang="en-US" dirty="0" err="1"/>
              <a:t>jenkins.model.Jenkins</a:t>
            </a:r>
            <a:endParaRPr lang="en-US" dirty="0"/>
          </a:p>
          <a:p>
            <a:r>
              <a:rPr lang="en-US" dirty="0" err="1"/>
              <a:t>def</a:t>
            </a:r>
            <a:r>
              <a:rPr lang="en-US" dirty="0"/>
              <a:t> instance = </a:t>
            </a:r>
            <a:r>
              <a:rPr lang="en-US" dirty="0" err="1"/>
              <a:t>Jenkins.instance</a:t>
            </a:r>
            <a:endParaRPr lang="en-US" dirty="0"/>
          </a:p>
          <a:p>
            <a:r>
              <a:rPr lang="en-US" dirty="0" err="1"/>
              <a:t>instance.setCrumbIssuer</a:t>
            </a:r>
            <a:r>
              <a:rPr lang="en-US" dirty="0"/>
              <a:t>(null)</a:t>
            </a:r>
          </a:p>
        </p:txBody>
      </p:sp>
    </p:spTree>
    <p:extLst>
      <p:ext uri="{BB962C8B-B14F-4D97-AF65-F5344CB8AC3E}">
        <p14:creationId xmlns:p14="http://schemas.microsoft.com/office/powerpoint/2010/main" val="20619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4E901324-3561-4A5E-A35E-E81DA549B881}"/>
              </a:ext>
            </a:extLst>
          </p:cNvPr>
          <p:cNvSpPr/>
          <p:nvPr/>
        </p:nvSpPr>
        <p:spPr>
          <a:xfrm>
            <a:off x="400276" y="401138"/>
            <a:ext cx="11289976" cy="1754326"/>
          </a:xfrm>
          <a:prstGeom prst="rect">
            <a:avLst/>
          </a:prstGeom>
        </p:spPr>
        <p:txBody>
          <a:bodyPr wrap="square">
            <a:spAutoFit/>
          </a:bodyPr>
          <a:lstStyle/>
          <a:p>
            <a:r>
              <a:rPr lang="en-US" b="1" dirty="0" smtClean="0"/>
              <a:t>Trigger Builds Remotely </a:t>
            </a:r>
            <a:r>
              <a:rPr lang="en-US" dirty="0" smtClean="0"/>
              <a:t>: Job can be triggered from scripts</a:t>
            </a:r>
            <a:endParaRPr lang="en-US" dirty="0"/>
          </a:p>
          <a:p>
            <a:r>
              <a:rPr lang="en-US" b="1" dirty="0" smtClean="0"/>
              <a:t>Build after other projects are Build: </a:t>
            </a:r>
            <a:r>
              <a:rPr lang="en-US" dirty="0" smtClean="0"/>
              <a:t>Current job will become down stream for the job which you mentioned here</a:t>
            </a:r>
          </a:p>
          <a:p>
            <a:r>
              <a:rPr lang="en-US" b="1" dirty="0" smtClean="0"/>
              <a:t>Build periodically : </a:t>
            </a:r>
            <a:r>
              <a:rPr lang="en-US" dirty="0" smtClean="0"/>
              <a:t>Based on the schedule job will be triggered (same </a:t>
            </a:r>
            <a:r>
              <a:rPr lang="en-US" dirty="0" err="1" smtClean="0"/>
              <a:t>cron</a:t>
            </a:r>
            <a:r>
              <a:rPr lang="en-US" dirty="0" smtClean="0"/>
              <a:t> job setup)</a:t>
            </a:r>
          </a:p>
          <a:p>
            <a:r>
              <a:rPr lang="en-US" b="1" dirty="0" smtClean="0"/>
              <a:t>GITHUB trigger for GITSCM Polling :  </a:t>
            </a:r>
            <a:r>
              <a:rPr lang="en-US" dirty="0" smtClean="0"/>
              <a:t>when ever code pushed to SCM , job will be triggered </a:t>
            </a:r>
          </a:p>
          <a:p>
            <a:r>
              <a:rPr lang="en-US" b="1" dirty="0" smtClean="0"/>
              <a:t>Poll SCM : </a:t>
            </a:r>
            <a:r>
              <a:rPr lang="en-US" dirty="0" smtClean="0"/>
              <a:t>Based on the schedule job will be triggered but code commit should be happened in the SCM other wise job will not be triggered </a:t>
            </a:r>
            <a:endParaRPr lang="en-US" b="1" dirty="0"/>
          </a:p>
        </p:txBody>
      </p:sp>
      <p:sp>
        <p:nvSpPr>
          <p:cNvPr id="6" name="Rectangle 5">
            <a:extLst>
              <a:ext uri="{FF2B5EF4-FFF2-40B4-BE49-F238E27FC236}">
                <a16:creationId xmlns:a16="http://schemas.microsoft.com/office/drawing/2014/main" xmlns="" id="{4B1A7E4E-1F9C-41D1-A39B-64A87CE40F53}"/>
              </a:ext>
            </a:extLst>
          </p:cNvPr>
          <p:cNvSpPr/>
          <p:nvPr/>
        </p:nvSpPr>
        <p:spPr>
          <a:xfrm>
            <a:off x="290002" y="2414067"/>
            <a:ext cx="7880355" cy="338554"/>
          </a:xfrm>
          <a:prstGeom prst="rect">
            <a:avLst/>
          </a:prstGeom>
        </p:spPr>
        <p:txBody>
          <a:bodyPr wrap="square">
            <a:spAutoFit/>
          </a:bodyPr>
          <a:lstStyle/>
          <a:p>
            <a:r>
              <a:rPr lang="en-US" sz="1600" b="1" dirty="0" smtClean="0">
                <a:solidFill>
                  <a:srgbClr val="333332"/>
                </a:solidFill>
                <a:latin typeface="PT Sans"/>
              </a:rPr>
              <a:t>Build Environment   </a:t>
            </a:r>
            <a:endParaRPr lang="en-US" sz="1600" b="1" dirty="0">
              <a:solidFill>
                <a:srgbClr val="333332"/>
              </a:solidFill>
              <a:latin typeface="PT Sans"/>
            </a:endParaRPr>
          </a:p>
        </p:txBody>
      </p:sp>
      <p:pic>
        <p:nvPicPr>
          <p:cNvPr id="5123" name="Picture 3"/>
          <p:cNvPicPr>
            <a:picLocks noChangeAspect="1" noChangeArrowheads="1"/>
          </p:cNvPicPr>
          <p:nvPr/>
        </p:nvPicPr>
        <p:blipFill>
          <a:blip r:embed="rId2"/>
          <a:srcRect/>
          <a:stretch>
            <a:fillRect/>
          </a:stretch>
        </p:blipFill>
        <p:spPr bwMode="auto">
          <a:xfrm>
            <a:off x="387375" y="2921242"/>
            <a:ext cx="5114925" cy="2000250"/>
          </a:xfrm>
          <a:prstGeom prst="rect">
            <a:avLst/>
          </a:prstGeom>
          <a:noFill/>
          <a:ln w="9525">
            <a:noFill/>
            <a:miter lim="800000"/>
            <a:headEnd/>
            <a:tailEnd/>
          </a:ln>
          <a:effectLst/>
        </p:spPr>
      </p:pic>
      <p:sp>
        <p:nvSpPr>
          <p:cNvPr id="8" name="Rectangle 7">
            <a:extLst>
              <a:ext uri="{FF2B5EF4-FFF2-40B4-BE49-F238E27FC236}">
                <a16:creationId xmlns:a16="http://schemas.microsoft.com/office/drawing/2014/main" xmlns="" id="{4E901324-3561-4A5E-A35E-E81DA549B881}"/>
              </a:ext>
            </a:extLst>
          </p:cNvPr>
          <p:cNvSpPr/>
          <p:nvPr/>
        </p:nvSpPr>
        <p:spPr>
          <a:xfrm>
            <a:off x="440135" y="5047402"/>
            <a:ext cx="11289976" cy="1477328"/>
          </a:xfrm>
          <a:prstGeom prst="rect">
            <a:avLst/>
          </a:prstGeom>
        </p:spPr>
        <p:txBody>
          <a:bodyPr wrap="square">
            <a:spAutoFit/>
          </a:bodyPr>
          <a:lstStyle/>
          <a:p>
            <a:r>
              <a:rPr lang="en-US" b="1" dirty="0" smtClean="0"/>
              <a:t>Delete workspace before build start</a:t>
            </a:r>
            <a:r>
              <a:rPr lang="en-US" dirty="0" smtClean="0"/>
              <a:t>: It will clean the job workspace before build starts</a:t>
            </a:r>
            <a:endParaRPr lang="en-US" dirty="0"/>
          </a:p>
          <a:p>
            <a:r>
              <a:rPr lang="en-US" b="1" dirty="0" smtClean="0"/>
              <a:t>Abort build if  it’s stuck: </a:t>
            </a:r>
            <a:r>
              <a:rPr lang="en-US" dirty="0" smtClean="0"/>
              <a:t>Job will be aborted it </a:t>
            </a:r>
            <a:r>
              <a:rPr lang="en-US" dirty="0" err="1" smtClean="0"/>
              <a:t>it</a:t>
            </a:r>
            <a:r>
              <a:rPr lang="en-US" dirty="0" smtClean="0"/>
              <a:t> is stuck after completion of timeout time which we mentioned in the timeout option</a:t>
            </a:r>
          </a:p>
          <a:p>
            <a:r>
              <a:rPr lang="en-US" b="1" dirty="0" smtClean="0"/>
              <a:t>Add timestamps to the Console Output: </a:t>
            </a:r>
            <a:r>
              <a:rPr lang="en-US" dirty="0" smtClean="0"/>
              <a:t>Date and time will be added to the out put of job , which we can observe in the console output</a:t>
            </a:r>
          </a:p>
        </p:txBody>
      </p:sp>
    </p:spTree>
    <p:extLst>
      <p:ext uri="{BB962C8B-B14F-4D97-AF65-F5344CB8AC3E}">
        <p14:creationId xmlns:p14="http://schemas.microsoft.com/office/powerpoint/2010/main" val="206193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150" y="296417"/>
            <a:ext cx="1778436" cy="369332"/>
          </a:xfrm>
          <a:prstGeom prst="rect">
            <a:avLst/>
          </a:prstGeom>
        </p:spPr>
        <p:txBody>
          <a:bodyPr wrap="none">
            <a:spAutoFit/>
          </a:bodyPr>
          <a:lstStyle/>
          <a:p>
            <a:r>
              <a:rPr lang="en-US" b="1" dirty="0" smtClean="0"/>
              <a:t>Shared Libraries:</a:t>
            </a:r>
            <a:endParaRPr lang="en-US" dirty="0"/>
          </a:p>
        </p:txBody>
      </p:sp>
      <p:sp>
        <p:nvSpPr>
          <p:cNvPr id="3" name="Rectangle 2"/>
          <p:cNvSpPr/>
          <p:nvPr/>
        </p:nvSpPr>
        <p:spPr>
          <a:xfrm>
            <a:off x="781049" y="785336"/>
            <a:ext cx="11153775" cy="923330"/>
          </a:xfrm>
          <a:prstGeom prst="rect">
            <a:avLst/>
          </a:prstGeom>
        </p:spPr>
        <p:txBody>
          <a:bodyPr wrap="square">
            <a:spAutoFit/>
          </a:bodyPr>
          <a:lstStyle/>
          <a:p>
            <a:r>
              <a:rPr lang="en-US" dirty="0">
                <a:solidFill>
                  <a:srgbClr val="404953"/>
                </a:solidFill>
                <a:latin typeface="Proxima Nova Normal"/>
              </a:rPr>
              <a:t>Jenkins Shared library is the concept of having a common pipeline code in the version control system that can be used by any number of pipelines just by referencing it. In fact, multiple teams can use the same library for their pipelines.</a:t>
            </a:r>
            <a:endParaRPr lang="en-US" dirty="0"/>
          </a:p>
        </p:txBody>
      </p:sp>
      <p:pic>
        <p:nvPicPr>
          <p:cNvPr id="4" name="Picture 3"/>
          <p:cNvPicPr>
            <a:picLocks noChangeAspect="1"/>
          </p:cNvPicPr>
          <p:nvPr/>
        </p:nvPicPr>
        <p:blipFill>
          <a:blip r:embed="rId2"/>
          <a:stretch>
            <a:fillRect/>
          </a:stretch>
        </p:blipFill>
        <p:spPr>
          <a:xfrm>
            <a:off x="781049" y="1828253"/>
            <a:ext cx="6648451" cy="2714243"/>
          </a:xfrm>
          <a:prstGeom prst="rect">
            <a:avLst/>
          </a:prstGeom>
        </p:spPr>
      </p:pic>
      <p:sp>
        <p:nvSpPr>
          <p:cNvPr id="5" name="Rectangle 4"/>
          <p:cNvSpPr/>
          <p:nvPr/>
        </p:nvSpPr>
        <p:spPr>
          <a:xfrm>
            <a:off x="1057274" y="4542496"/>
            <a:ext cx="10791826" cy="646331"/>
          </a:xfrm>
          <a:prstGeom prst="rect">
            <a:avLst/>
          </a:prstGeom>
        </p:spPr>
        <p:txBody>
          <a:bodyPr wrap="square">
            <a:spAutoFit/>
          </a:bodyPr>
          <a:lstStyle/>
          <a:p>
            <a:r>
              <a:rPr lang="en-US" b="1" dirty="0" err="1">
                <a:solidFill>
                  <a:srgbClr val="404953"/>
                </a:solidFill>
                <a:latin typeface="Proxima Nova Normal"/>
              </a:rPr>
              <a:t>vars</a:t>
            </a:r>
            <a:r>
              <a:rPr lang="en-US" b="1" dirty="0">
                <a:solidFill>
                  <a:srgbClr val="404953"/>
                </a:solidFill>
                <a:latin typeface="Proxima Nova Normal"/>
              </a:rPr>
              <a:t>: </a:t>
            </a:r>
            <a:r>
              <a:rPr lang="en-US" dirty="0">
                <a:solidFill>
                  <a:srgbClr val="404953"/>
                </a:solidFill>
                <a:latin typeface="Proxima Nova Normal"/>
              </a:rPr>
              <a:t>This directory holds all the global shared library code that can be called from a pipeline. It has all the library files with a .groovy extension</a:t>
            </a:r>
            <a:endParaRPr lang="en-US" dirty="0"/>
          </a:p>
        </p:txBody>
      </p:sp>
      <p:sp>
        <p:nvSpPr>
          <p:cNvPr id="6" name="Rectangle 5"/>
          <p:cNvSpPr/>
          <p:nvPr/>
        </p:nvSpPr>
        <p:spPr>
          <a:xfrm>
            <a:off x="1114424" y="5200561"/>
            <a:ext cx="10525126" cy="646331"/>
          </a:xfrm>
          <a:prstGeom prst="rect">
            <a:avLst/>
          </a:prstGeom>
        </p:spPr>
        <p:txBody>
          <a:bodyPr wrap="square">
            <a:spAutoFit/>
          </a:bodyPr>
          <a:lstStyle/>
          <a:p>
            <a:r>
              <a:rPr lang="en-US" b="1" dirty="0" err="1">
                <a:solidFill>
                  <a:srgbClr val="404953"/>
                </a:solidFill>
                <a:latin typeface="Proxima Nova Normal"/>
              </a:rPr>
              <a:t>src</a:t>
            </a:r>
            <a:r>
              <a:rPr lang="en-US" b="1" dirty="0">
                <a:solidFill>
                  <a:srgbClr val="404953"/>
                </a:solidFill>
                <a:latin typeface="Proxima Nova Normal"/>
              </a:rPr>
              <a:t>: </a:t>
            </a:r>
            <a:r>
              <a:rPr lang="en-US" dirty="0">
                <a:solidFill>
                  <a:srgbClr val="404953"/>
                </a:solidFill>
                <a:latin typeface="Proxima Nova Normal"/>
              </a:rPr>
              <a:t>It is a </a:t>
            </a:r>
            <a:r>
              <a:rPr lang="en-US" dirty="0">
                <a:solidFill>
                  <a:srgbClr val="00A562"/>
                </a:solidFill>
                <a:latin typeface="Proxima Nova Normal"/>
                <a:hlinkClick r:id="rId3"/>
              </a:rPr>
              <a:t>regular java source directory.</a:t>
            </a:r>
            <a:r>
              <a:rPr lang="en-US" dirty="0">
                <a:solidFill>
                  <a:srgbClr val="404953"/>
                </a:solidFill>
                <a:latin typeface="Proxima Nova Normal"/>
              </a:rPr>
              <a:t> It is added to the </a:t>
            </a:r>
            <a:r>
              <a:rPr lang="en-US" dirty="0" err="1">
                <a:solidFill>
                  <a:srgbClr val="404953"/>
                </a:solidFill>
                <a:latin typeface="Proxima Nova Normal"/>
              </a:rPr>
              <a:t>classpath</a:t>
            </a:r>
            <a:r>
              <a:rPr lang="en-US" dirty="0">
                <a:solidFill>
                  <a:srgbClr val="404953"/>
                </a:solidFill>
                <a:latin typeface="Proxima Nova Normal"/>
              </a:rPr>
              <a:t> during every script compilation. Here you can add custom groovy code to extend </a:t>
            </a:r>
            <a:r>
              <a:rPr lang="en-US" dirty="0" smtClean="0">
                <a:solidFill>
                  <a:srgbClr val="404953"/>
                </a:solidFill>
                <a:latin typeface="Proxima Nova Normal"/>
              </a:rPr>
              <a:t>you </a:t>
            </a:r>
            <a:r>
              <a:rPr lang="en-US" dirty="0">
                <a:solidFill>
                  <a:srgbClr val="404953"/>
                </a:solidFill>
                <a:latin typeface="Proxima Nova Normal"/>
              </a:rPr>
              <a:t>shared library code</a:t>
            </a:r>
            <a:endParaRPr lang="en-US" dirty="0"/>
          </a:p>
        </p:txBody>
      </p:sp>
      <p:sp>
        <p:nvSpPr>
          <p:cNvPr id="7" name="Rectangle 6"/>
          <p:cNvSpPr/>
          <p:nvPr/>
        </p:nvSpPr>
        <p:spPr>
          <a:xfrm>
            <a:off x="1114423" y="5915710"/>
            <a:ext cx="10629901" cy="369332"/>
          </a:xfrm>
          <a:prstGeom prst="rect">
            <a:avLst/>
          </a:prstGeom>
        </p:spPr>
        <p:txBody>
          <a:bodyPr wrap="square">
            <a:spAutoFit/>
          </a:bodyPr>
          <a:lstStyle/>
          <a:p>
            <a:r>
              <a:rPr lang="en-US" b="1" dirty="0">
                <a:solidFill>
                  <a:srgbClr val="404953"/>
                </a:solidFill>
                <a:latin typeface="Proxima Nova Normal"/>
              </a:rPr>
              <a:t>resources: </a:t>
            </a:r>
            <a:r>
              <a:rPr lang="en-US" dirty="0">
                <a:solidFill>
                  <a:srgbClr val="404953"/>
                </a:solidFill>
                <a:latin typeface="Proxima Nova Normal"/>
              </a:rPr>
              <a:t>All the non-groovy files required for your </a:t>
            </a:r>
            <a:r>
              <a:rPr lang="en-US" dirty="0" err="1">
                <a:solidFill>
                  <a:srgbClr val="404953"/>
                </a:solidFill>
                <a:latin typeface="Proxima Nova Normal"/>
              </a:rPr>
              <a:t>ur</a:t>
            </a:r>
            <a:r>
              <a:rPr lang="en-US" dirty="0">
                <a:solidFill>
                  <a:srgbClr val="404953"/>
                </a:solidFill>
                <a:latin typeface="Proxima Nova Normal"/>
              </a:rPr>
              <a:t> pipelines can be managed in this folder</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898" y="243959"/>
            <a:ext cx="5568704" cy="369332"/>
          </a:xfrm>
          <a:prstGeom prst="rect">
            <a:avLst/>
          </a:prstGeom>
        </p:spPr>
        <p:txBody>
          <a:bodyPr wrap="none">
            <a:spAutoFit/>
          </a:bodyPr>
          <a:lstStyle/>
          <a:p>
            <a:r>
              <a:rPr lang="en-US" dirty="0"/>
              <a:t>Create a file named </a:t>
            </a:r>
            <a:r>
              <a:rPr lang="en-US" dirty="0" err="1"/>
              <a:t>gitCheckout.groovy</a:t>
            </a:r>
            <a:r>
              <a:rPr lang="en-US" dirty="0"/>
              <a:t> under </a:t>
            </a:r>
            <a:r>
              <a:rPr lang="en-US" dirty="0" err="1"/>
              <a:t>vars</a:t>
            </a:r>
            <a:r>
              <a:rPr lang="en-US" dirty="0"/>
              <a:t> folder.</a:t>
            </a:r>
          </a:p>
        </p:txBody>
      </p:sp>
      <p:sp>
        <p:nvSpPr>
          <p:cNvPr id="5" name="Rectangle 4"/>
          <p:cNvSpPr/>
          <p:nvPr/>
        </p:nvSpPr>
        <p:spPr>
          <a:xfrm>
            <a:off x="676275" y="1074599"/>
            <a:ext cx="6096000" cy="2308324"/>
          </a:xfrm>
          <a:prstGeom prst="rect">
            <a:avLst/>
          </a:prstGeom>
        </p:spPr>
        <p:txBody>
          <a:bodyPr>
            <a:spAutoFit/>
          </a:bodyPr>
          <a:lstStyle/>
          <a:p>
            <a:r>
              <a:rPr lang="en-US" dirty="0" err="1"/>
              <a:t>def</a:t>
            </a:r>
            <a:r>
              <a:rPr lang="en-US" dirty="0"/>
              <a:t> call(Map </a:t>
            </a:r>
            <a:r>
              <a:rPr lang="en-US" dirty="0" err="1"/>
              <a:t>stageParams</a:t>
            </a:r>
            <a:r>
              <a:rPr lang="en-US" dirty="0"/>
              <a:t>) {</a:t>
            </a:r>
          </a:p>
          <a:p>
            <a:endParaRPr lang="en-US" dirty="0"/>
          </a:p>
          <a:p>
            <a:r>
              <a:rPr lang="en-US" dirty="0"/>
              <a:t>    checkout([</a:t>
            </a:r>
          </a:p>
          <a:p>
            <a:r>
              <a:rPr lang="en-US" dirty="0"/>
              <a:t>        $class: '</a:t>
            </a:r>
            <a:r>
              <a:rPr lang="en-US" dirty="0" err="1"/>
              <a:t>GitSCM</a:t>
            </a:r>
            <a:r>
              <a:rPr lang="en-US" dirty="0"/>
              <a:t>',</a:t>
            </a:r>
          </a:p>
          <a:p>
            <a:r>
              <a:rPr lang="en-US" dirty="0"/>
              <a:t>        branches: [[name:  </a:t>
            </a:r>
            <a:r>
              <a:rPr lang="en-US" dirty="0" err="1"/>
              <a:t>stageParams.branch</a:t>
            </a:r>
            <a:r>
              <a:rPr lang="en-US" dirty="0"/>
              <a:t> ]],</a:t>
            </a:r>
          </a:p>
          <a:p>
            <a:r>
              <a:rPr lang="en-US" dirty="0"/>
              <a:t>        </a:t>
            </a:r>
            <a:r>
              <a:rPr lang="en-US" dirty="0" err="1"/>
              <a:t>userRemoteConfigs</a:t>
            </a:r>
            <a:r>
              <a:rPr lang="en-US" dirty="0"/>
              <a:t>: [[ url: stageParams.url ]]</a:t>
            </a:r>
          </a:p>
          <a:p>
            <a:r>
              <a:rPr lang="en-US" dirty="0"/>
              <a:t>    ])</a:t>
            </a:r>
          </a:p>
          <a:p>
            <a:r>
              <a:rPr lang="en-US" dirty="0"/>
              <a:t>  }</a:t>
            </a:r>
          </a:p>
        </p:txBody>
      </p:sp>
      <p:sp>
        <p:nvSpPr>
          <p:cNvPr id="6" name="Rectangle 5"/>
          <p:cNvSpPr/>
          <p:nvPr/>
        </p:nvSpPr>
        <p:spPr>
          <a:xfrm>
            <a:off x="676275" y="659279"/>
            <a:ext cx="4315540" cy="369332"/>
          </a:xfrm>
          <a:prstGeom prst="rect">
            <a:avLst/>
          </a:prstGeom>
        </p:spPr>
        <p:txBody>
          <a:bodyPr wrap="none">
            <a:spAutoFit/>
          </a:bodyPr>
          <a:lstStyle/>
          <a:p>
            <a:r>
              <a:rPr lang="en-US" dirty="0"/>
              <a:t>Here is our </a:t>
            </a:r>
            <a:r>
              <a:rPr lang="en-US" dirty="0" err="1"/>
              <a:t>Git</a:t>
            </a:r>
            <a:r>
              <a:rPr lang="en-US" dirty="0"/>
              <a:t> Checkout shared library code</a:t>
            </a:r>
          </a:p>
        </p:txBody>
      </p:sp>
      <p:sp>
        <p:nvSpPr>
          <p:cNvPr id="8" name="Rectangle 7"/>
          <p:cNvSpPr/>
          <p:nvPr/>
        </p:nvSpPr>
        <p:spPr>
          <a:xfrm>
            <a:off x="781049" y="3521065"/>
            <a:ext cx="10887075" cy="646331"/>
          </a:xfrm>
          <a:prstGeom prst="rect">
            <a:avLst/>
          </a:prstGeom>
        </p:spPr>
        <p:txBody>
          <a:bodyPr wrap="square">
            <a:spAutoFit/>
          </a:bodyPr>
          <a:lstStyle/>
          <a:p>
            <a:r>
              <a:rPr lang="en-US" dirty="0" err="1"/>
              <a:t>def</a:t>
            </a:r>
            <a:r>
              <a:rPr lang="en-US" dirty="0"/>
              <a:t> call(Map </a:t>
            </a:r>
            <a:r>
              <a:rPr lang="en-US" dirty="0" err="1"/>
              <a:t>stageParams</a:t>
            </a:r>
            <a:r>
              <a:rPr lang="en-US" dirty="0"/>
              <a:t>) – A simple call function which accepts a Map as an argument. From the pipeline stage, we will pass multiple arguments which get passed as a map to the shared library.</a:t>
            </a:r>
          </a:p>
        </p:txBody>
      </p:sp>
      <p:sp>
        <p:nvSpPr>
          <p:cNvPr id="9" name="Rectangle 8"/>
          <p:cNvSpPr/>
          <p:nvPr/>
        </p:nvSpPr>
        <p:spPr>
          <a:xfrm>
            <a:off x="781048" y="4343117"/>
            <a:ext cx="10591801" cy="646331"/>
          </a:xfrm>
          <a:prstGeom prst="rect">
            <a:avLst/>
          </a:prstGeom>
        </p:spPr>
        <p:txBody>
          <a:bodyPr wrap="square">
            <a:spAutoFit/>
          </a:bodyPr>
          <a:lstStyle/>
          <a:p>
            <a:r>
              <a:rPr lang="en-US" dirty="0" err="1"/>
              <a:t>stageParams.branch</a:t>
            </a:r>
            <a:r>
              <a:rPr lang="en-US" dirty="0"/>
              <a:t> – its the branch parameter which comes from the pipeline stage and we use </a:t>
            </a:r>
            <a:r>
              <a:rPr lang="en-US" dirty="0" err="1"/>
              <a:t>stageParams</a:t>
            </a:r>
            <a:r>
              <a:rPr lang="en-US" dirty="0"/>
              <a:t> to access that variable in the shared library.</a:t>
            </a:r>
          </a:p>
        </p:txBody>
      </p:sp>
      <p:sp>
        <p:nvSpPr>
          <p:cNvPr id="10" name="Rectangle 9"/>
          <p:cNvSpPr/>
          <p:nvPr/>
        </p:nvSpPr>
        <p:spPr>
          <a:xfrm>
            <a:off x="781048" y="5339834"/>
            <a:ext cx="5386924" cy="369332"/>
          </a:xfrm>
          <a:prstGeom prst="rect">
            <a:avLst/>
          </a:prstGeom>
        </p:spPr>
        <p:txBody>
          <a:bodyPr wrap="none">
            <a:spAutoFit/>
          </a:bodyPr>
          <a:lstStyle/>
          <a:p>
            <a:r>
              <a:rPr lang="en-US" dirty="0">
                <a:solidFill>
                  <a:srgbClr val="404953"/>
                </a:solidFill>
                <a:latin typeface="Proxima Nova Normal"/>
              </a:rPr>
              <a:t>Commit the changes and push it to your repository.</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974" y="158234"/>
            <a:ext cx="4634602" cy="369332"/>
          </a:xfrm>
          <a:prstGeom prst="rect">
            <a:avLst/>
          </a:prstGeom>
        </p:spPr>
        <p:txBody>
          <a:bodyPr wrap="none">
            <a:spAutoFit/>
          </a:bodyPr>
          <a:lstStyle/>
          <a:p>
            <a:r>
              <a:rPr lang="en-US" dirty="0">
                <a:solidFill>
                  <a:srgbClr val="231F20"/>
                </a:solidFill>
                <a:latin typeface="Proxima Bold"/>
              </a:rPr>
              <a:t>Add </a:t>
            </a:r>
            <a:r>
              <a:rPr lang="en-US" dirty="0" err="1">
                <a:solidFill>
                  <a:srgbClr val="231F20"/>
                </a:solidFill>
                <a:latin typeface="Proxima Bold"/>
              </a:rPr>
              <a:t>Github</a:t>
            </a:r>
            <a:r>
              <a:rPr lang="en-US" dirty="0">
                <a:solidFill>
                  <a:srgbClr val="231F20"/>
                </a:solidFill>
                <a:latin typeface="Proxima Bold"/>
              </a:rPr>
              <a:t> Shared Library Repo to Jenkins</a:t>
            </a:r>
            <a:endParaRPr lang="en-US" b="0" i="0" dirty="0">
              <a:solidFill>
                <a:srgbClr val="231F20"/>
              </a:solidFill>
              <a:effectLst/>
              <a:latin typeface="Proxima Bold"/>
            </a:endParaRPr>
          </a:p>
        </p:txBody>
      </p:sp>
      <p:sp>
        <p:nvSpPr>
          <p:cNvPr id="3" name="Rectangle 2"/>
          <p:cNvSpPr/>
          <p:nvPr/>
        </p:nvSpPr>
        <p:spPr>
          <a:xfrm>
            <a:off x="434165" y="634484"/>
            <a:ext cx="5551520" cy="369332"/>
          </a:xfrm>
          <a:prstGeom prst="rect">
            <a:avLst/>
          </a:prstGeom>
        </p:spPr>
        <p:txBody>
          <a:bodyPr wrap="none">
            <a:spAutoFit/>
          </a:bodyPr>
          <a:lstStyle/>
          <a:p>
            <a:r>
              <a:rPr lang="en-US" b="1" dirty="0">
                <a:solidFill>
                  <a:srgbClr val="404953"/>
                </a:solidFill>
                <a:latin typeface="Proxima Nova Normal"/>
              </a:rPr>
              <a:t>Step 1:</a:t>
            </a:r>
            <a:r>
              <a:rPr lang="en-US" dirty="0">
                <a:solidFill>
                  <a:srgbClr val="404953"/>
                </a:solidFill>
                <a:latin typeface="Proxima Nova Normal"/>
              </a:rPr>
              <a:t> Go to Manage Jenkins –&gt; Configure System</a:t>
            </a:r>
            <a:endParaRPr lang="en-US" dirty="0"/>
          </a:p>
        </p:txBody>
      </p:sp>
      <p:sp>
        <p:nvSpPr>
          <p:cNvPr id="4" name="Rectangle 3"/>
          <p:cNvSpPr/>
          <p:nvPr/>
        </p:nvSpPr>
        <p:spPr>
          <a:xfrm>
            <a:off x="434164" y="1003816"/>
            <a:ext cx="11757835" cy="369332"/>
          </a:xfrm>
          <a:prstGeom prst="rect">
            <a:avLst/>
          </a:prstGeom>
        </p:spPr>
        <p:txBody>
          <a:bodyPr wrap="square">
            <a:spAutoFit/>
          </a:bodyPr>
          <a:lstStyle/>
          <a:p>
            <a:r>
              <a:rPr lang="en-US" b="1" dirty="0">
                <a:solidFill>
                  <a:srgbClr val="404953"/>
                </a:solidFill>
                <a:latin typeface="Proxima Nova Normal"/>
              </a:rPr>
              <a:t>Step 2:</a:t>
            </a:r>
            <a:r>
              <a:rPr lang="en-US" dirty="0">
                <a:solidFill>
                  <a:srgbClr val="404953"/>
                </a:solidFill>
                <a:latin typeface="Proxima Nova Normal"/>
              </a:rPr>
              <a:t> Find the </a:t>
            </a:r>
            <a:r>
              <a:rPr lang="en-US" b="1" dirty="0">
                <a:solidFill>
                  <a:srgbClr val="404953"/>
                </a:solidFill>
                <a:latin typeface="Proxima Nova Normal"/>
              </a:rPr>
              <a:t>Global Pipeline Libraries</a:t>
            </a:r>
            <a:r>
              <a:rPr lang="en-US" dirty="0">
                <a:solidFill>
                  <a:srgbClr val="404953"/>
                </a:solidFill>
                <a:latin typeface="Proxima Nova Normal"/>
              </a:rPr>
              <a:t> section and add your repo details and configurations as shown below.</a:t>
            </a:r>
            <a:endParaRPr lang="en-US" dirty="0"/>
          </a:p>
        </p:txBody>
      </p:sp>
      <p:pic>
        <p:nvPicPr>
          <p:cNvPr id="5" name="Picture 4"/>
          <p:cNvPicPr>
            <a:picLocks noChangeAspect="1"/>
          </p:cNvPicPr>
          <p:nvPr/>
        </p:nvPicPr>
        <p:blipFill>
          <a:blip r:embed="rId2"/>
          <a:stretch>
            <a:fillRect/>
          </a:stretch>
        </p:blipFill>
        <p:spPr>
          <a:xfrm>
            <a:off x="1362075" y="1633537"/>
            <a:ext cx="8496300" cy="4924425"/>
          </a:xfrm>
          <a:prstGeom prst="rect">
            <a:avLst/>
          </a:prstGeom>
        </p:spPr>
      </p:pic>
    </p:spTree>
    <p:extLst>
      <p:ext uri="{BB962C8B-B14F-4D97-AF65-F5344CB8AC3E}">
        <p14:creationId xmlns:p14="http://schemas.microsoft.com/office/powerpoint/2010/main" val="3524428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366" y="139184"/>
            <a:ext cx="4750018" cy="369332"/>
          </a:xfrm>
          <a:prstGeom prst="rect">
            <a:avLst/>
          </a:prstGeom>
        </p:spPr>
        <p:txBody>
          <a:bodyPr wrap="none">
            <a:spAutoFit/>
          </a:bodyPr>
          <a:lstStyle/>
          <a:p>
            <a:r>
              <a:rPr lang="en-US" dirty="0">
                <a:solidFill>
                  <a:srgbClr val="231F20"/>
                </a:solidFill>
                <a:latin typeface="Proxima Bold"/>
              </a:rPr>
              <a:t>Use Checkout Library in Declarative Pipeline</a:t>
            </a:r>
            <a:endParaRPr lang="en-US" b="0" i="0" dirty="0">
              <a:solidFill>
                <a:srgbClr val="231F20"/>
              </a:solidFill>
              <a:effectLst/>
              <a:latin typeface="Proxima Bold"/>
            </a:endParaRPr>
          </a:p>
        </p:txBody>
      </p:sp>
      <p:sp>
        <p:nvSpPr>
          <p:cNvPr id="4" name="Rectangle 3"/>
          <p:cNvSpPr/>
          <p:nvPr/>
        </p:nvSpPr>
        <p:spPr>
          <a:xfrm>
            <a:off x="495300" y="586085"/>
            <a:ext cx="11487150" cy="646331"/>
          </a:xfrm>
          <a:prstGeom prst="rect">
            <a:avLst/>
          </a:prstGeom>
        </p:spPr>
        <p:txBody>
          <a:bodyPr wrap="square">
            <a:spAutoFit/>
          </a:bodyPr>
          <a:lstStyle/>
          <a:p>
            <a:r>
              <a:rPr lang="en-US" dirty="0"/>
              <a:t>We always call the library using the filename under vars. In this case, </a:t>
            </a:r>
            <a:r>
              <a:rPr lang="en-US" dirty="0" err="1"/>
              <a:t>gitCheckout</a:t>
            </a:r>
            <a:r>
              <a:rPr lang="en-US" dirty="0"/>
              <a:t> is the filename created under vars. Here is how we call </a:t>
            </a:r>
            <a:r>
              <a:rPr lang="en-US" dirty="0" err="1"/>
              <a:t>gitCheckout</a:t>
            </a:r>
            <a:r>
              <a:rPr lang="en-US" dirty="0"/>
              <a:t> library from the pipeline or </a:t>
            </a:r>
            <a:r>
              <a:rPr lang="en-US" dirty="0" err="1"/>
              <a:t>Jenkinsfile</a:t>
            </a:r>
            <a:endParaRPr lang="en-US" dirty="0"/>
          </a:p>
        </p:txBody>
      </p:sp>
      <p:sp>
        <p:nvSpPr>
          <p:cNvPr id="8" name="Rectangle 7"/>
          <p:cNvSpPr/>
          <p:nvPr/>
        </p:nvSpPr>
        <p:spPr>
          <a:xfrm>
            <a:off x="498584" y="1260991"/>
            <a:ext cx="11407666" cy="369332"/>
          </a:xfrm>
          <a:prstGeom prst="rect">
            <a:avLst/>
          </a:prstGeom>
        </p:spPr>
        <p:txBody>
          <a:bodyPr wrap="square">
            <a:spAutoFit/>
          </a:bodyPr>
          <a:lstStyle/>
          <a:p>
            <a:r>
              <a:rPr lang="en-US" dirty="0"/>
              <a:t>we are passing branch and </a:t>
            </a:r>
            <a:r>
              <a:rPr lang="en-US" dirty="0" err="1"/>
              <a:t>url</a:t>
            </a:r>
            <a:r>
              <a:rPr lang="en-US" dirty="0"/>
              <a:t> parameter to the Checkout function. Here is the full declarative pipeline code</a:t>
            </a:r>
          </a:p>
        </p:txBody>
      </p:sp>
      <p:sp>
        <p:nvSpPr>
          <p:cNvPr id="10" name="Rectangle 9"/>
          <p:cNvSpPr/>
          <p:nvPr/>
        </p:nvSpPr>
        <p:spPr>
          <a:xfrm>
            <a:off x="1171575" y="1795493"/>
            <a:ext cx="8153400" cy="4247317"/>
          </a:xfrm>
          <a:prstGeom prst="rect">
            <a:avLst/>
          </a:prstGeom>
        </p:spPr>
        <p:txBody>
          <a:bodyPr wrap="square">
            <a:spAutoFit/>
          </a:bodyPr>
          <a:lstStyle/>
          <a:p>
            <a:r>
              <a:rPr lang="en-US" dirty="0"/>
              <a:t>@Library('</a:t>
            </a:r>
            <a:r>
              <a:rPr lang="en-US" dirty="0" err="1"/>
              <a:t>jenkins-library@master</a:t>
            </a:r>
            <a:r>
              <a:rPr lang="en-US" dirty="0"/>
              <a:t>') _</a:t>
            </a:r>
          </a:p>
          <a:p>
            <a:endParaRPr lang="en-US" dirty="0"/>
          </a:p>
          <a:p>
            <a:r>
              <a:rPr lang="en-US" dirty="0"/>
              <a:t>pipeline {</a:t>
            </a:r>
          </a:p>
          <a:p>
            <a:r>
              <a:rPr lang="en-US" dirty="0"/>
              <a:t>    agent any</a:t>
            </a:r>
          </a:p>
          <a:p>
            <a:r>
              <a:rPr lang="en-US" dirty="0"/>
              <a:t>    stages {</a:t>
            </a:r>
          </a:p>
          <a:p>
            <a:r>
              <a:rPr lang="en-US" dirty="0"/>
              <a:t>        stage('</a:t>
            </a:r>
            <a:r>
              <a:rPr lang="en-US" dirty="0" err="1"/>
              <a:t>Git</a:t>
            </a:r>
            <a:r>
              <a:rPr lang="en-US" dirty="0"/>
              <a:t> Checkout') {</a:t>
            </a:r>
          </a:p>
          <a:p>
            <a:r>
              <a:rPr lang="en-US" dirty="0"/>
              <a:t>            steps {</a:t>
            </a:r>
          </a:p>
          <a:p>
            <a:r>
              <a:rPr lang="en-US" dirty="0"/>
              <a:t>            </a:t>
            </a:r>
            <a:r>
              <a:rPr lang="en-US" dirty="0" err="1"/>
              <a:t>gitCheckout</a:t>
            </a:r>
            <a:r>
              <a:rPr lang="en-US" dirty="0"/>
              <a:t>(</a:t>
            </a:r>
          </a:p>
          <a:p>
            <a:r>
              <a:rPr lang="en-US" dirty="0"/>
              <a:t>                branch: "master",</a:t>
            </a:r>
          </a:p>
          <a:p>
            <a:r>
              <a:rPr lang="en-US" dirty="0"/>
              <a:t>                url: "https://github.com/raknas999/hello-world-</a:t>
            </a:r>
            <a:r>
              <a:rPr lang="en-US" dirty="0" err="1"/>
              <a:t>servlet.git</a:t>
            </a:r>
            <a:r>
              <a:rPr lang="en-US" dirty="0"/>
              <a:t>"</a:t>
            </a:r>
          </a:p>
          <a:p>
            <a:r>
              <a:rPr lang="en-US" dirty="0"/>
              <a:t>            )</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9375692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1802" y="0"/>
            <a:ext cx="9243198" cy="5451299"/>
          </a:xfrm>
          <a:prstGeom prst="rect">
            <a:avLst/>
          </a:prstGeom>
        </p:spPr>
      </p:pic>
    </p:spTree>
    <p:extLst>
      <p:ext uri="{BB962C8B-B14F-4D97-AF65-F5344CB8AC3E}">
        <p14:creationId xmlns:p14="http://schemas.microsoft.com/office/powerpoint/2010/main" val="3103573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47799" y="625508"/>
            <a:ext cx="8915401" cy="6232491"/>
          </a:xfrm>
          <a:prstGeom prst="rect">
            <a:avLst/>
          </a:prstGeom>
        </p:spPr>
      </p:pic>
      <p:sp>
        <p:nvSpPr>
          <p:cNvPr id="4" name="Rectangle 3"/>
          <p:cNvSpPr/>
          <p:nvPr/>
        </p:nvSpPr>
        <p:spPr>
          <a:xfrm>
            <a:off x="518048" y="139184"/>
            <a:ext cx="1928733" cy="369332"/>
          </a:xfrm>
          <a:prstGeom prst="rect">
            <a:avLst/>
          </a:prstGeom>
        </p:spPr>
        <p:txBody>
          <a:bodyPr wrap="none">
            <a:spAutoFit/>
          </a:bodyPr>
          <a:lstStyle/>
          <a:p>
            <a:r>
              <a:rPr lang="en-US" dirty="0" smtClean="0">
                <a:solidFill>
                  <a:srgbClr val="231F20"/>
                </a:solidFill>
                <a:latin typeface="Proxima Bold"/>
              </a:rPr>
              <a:t>Console-Output: </a:t>
            </a:r>
            <a:endParaRPr lang="en-US" dirty="0"/>
          </a:p>
        </p:txBody>
      </p:sp>
    </p:spTree>
    <p:extLst>
      <p:ext uri="{BB962C8B-B14F-4D97-AF65-F5344CB8AC3E}">
        <p14:creationId xmlns:p14="http://schemas.microsoft.com/office/powerpoint/2010/main" val="368382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88205" y="806694"/>
            <a:ext cx="8877300" cy="2571750"/>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304070" y="219507"/>
            <a:ext cx="7880355" cy="338554"/>
          </a:xfrm>
          <a:prstGeom prst="rect">
            <a:avLst/>
          </a:prstGeom>
        </p:spPr>
        <p:txBody>
          <a:bodyPr wrap="square">
            <a:spAutoFit/>
          </a:bodyPr>
          <a:lstStyle/>
          <a:p>
            <a:r>
              <a:rPr lang="en-US" sz="1600" b="1" dirty="0" smtClean="0">
                <a:solidFill>
                  <a:srgbClr val="333332"/>
                </a:solidFill>
                <a:latin typeface="PT Sans"/>
              </a:rPr>
              <a:t>Build   </a:t>
            </a:r>
            <a:endParaRPr lang="en-US" sz="1600" b="1" dirty="0">
              <a:solidFill>
                <a:srgbClr val="333332"/>
              </a:solidFill>
              <a:latin typeface="PT Sans"/>
            </a:endParaRPr>
          </a:p>
        </p:txBody>
      </p:sp>
      <p:sp>
        <p:nvSpPr>
          <p:cNvPr id="4" name="Rectangle 3">
            <a:extLst>
              <a:ext uri="{FF2B5EF4-FFF2-40B4-BE49-F238E27FC236}">
                <a16:creationId xmlns:a16="http://schemas.microsoft.com/office/drawing/2014/main" xmlns="" id="{4E901324-3561-4A5E-A35E-E81DA549B881}"/>
              </a:ext>
            </a:extLst>
          </p:cNvPr>
          <p:cNvSpPr/>
          <p:nvPr/>
        </p:nvSpPr>
        <p:spPr>
          <a:xfrm>
            <a:off x="454203" y="3851648"/>
            <a:ext cx="11289976" cy="1200329"/>
          </a:xfrm>
          <a:prstGeom prst="rect">
            <a:avLst/>
          </a:prstGeom>
        </p:spPr>
        <p:txBody>
          <a:bodyPr wrap="square">
            <a:spAutoFit/>
          </a:bodyPr>
          <a:lstStyle/>
          <a:p>
            <a:r>
              <a:rPr lang="en-US" b="1" dirty="0" smtClean="0"/>
              <a:t>Execute Windows batch command</a:t>
            </a:r>
            <a:r>
              <a:rPr lang="en-US" dirty="0" smtClean="0"/>
              <a:t>: Window batch command can be executed </a:t>
            </a:r>
            <a:endParaRPr lang="en-US" dirty="0"/>
          </a:p>
          <a:p>
            <a:r>
              <a:rPr lang="en-US" b="1" dirty="0" smtClean="0"/>
              <a:t>Execute Shell: </a:t>
            </a:r>
            <a:r>
              <a:rPr lang="en-US" dirty="0" smtClean="0"/>
              <a:t>Shell command can be executed</a:t>
            </a:r>
          </a:p>
          <a:p>
            <a:r>
              <a:rPr lang="en-US" b="1" dirty="0" smtClean="0"/>
              <a:t>Invoke top-level Maven targets :</a:t>
            </a:r>
            <a:r>
              <a:rPr lang="en-US" dirty="0" smtClean="0"/>
              <a:t> Invoke Maven Build phases</a:t>
            </a:r>
            <a:endParaRPr lang="en-US" b="1" dirty="0" smtClean="0"/>
          </a:p>
          <a:p>
            <a:r>
              <a:rPr lang="en-US" b="1" dirty="0" smtClean="0"/>
              <a:t>Run with timeout : </a:t>
            </a:r>
            <a:r>
              <a:rPr lang="en-US" dirty="0" smtClean="0"/>
              <a:t>Job execution time can be passed</a:t>
            </a:r>
          </a:p>
        </p:txBody>
      </p:sp>
    </p:spTree>
    <p:extLst>
      <p:ext uri="{BB962C8B-B14F-4D97-AF65-F5344CB8AC3E}">
        <p14:creationId xmlns:p14="http://schemas.microsoft.com/office/powerpoint/2010/main" val="20619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304070" y="219507"/>
            <a:ext cx="7880355" cy="338554"/>
          </a:xfrm>
          <a:prstGeom prst="rect">
            <a:avLst/>
          </a:prstGeom>
        </p:spPr>
        <p:txBody>
          <a:bodyPr wrap="square">
            <a:spAutoFit/>
          </a:bodyPr>
          <a:lstStyle/>
          <a:p>
            <a:r>
              <a:rPr lang="en-US" sz="1600" b="1" dirty="0" smtClean="0">
                <a:solidFill>
                  <a:srgbClr val="333332"/>
                </a:solidFill>
                <a:latin typeface="PT Sans"/>
              </a:rPr>
              <a:t>Post Build Actions:  </a:t>
            </a:r>
            <a:endParaRPr lang="en-US" sz="1600" b="1" dirty="0">
              <a:solidFill>
                <a:srgbClr val="333332"/>
              </a:solidFill>
              <a:latin typeface="PT Sans"/>
            </a:endParaRPr>
          </a:p>
        </p:txBody>
      </p:sp>
      <p:pic>
        <p:nvPicPr>
          <p:cNvPr id="7170" name="Picture 2"/>
          <p:cNvPicPr>
            <a:picLocks noChangeAspect="1" noChangeArrowheads="1"/>
          </p:cNvPicPr>
          <p:nvPr/>
        </p:nvPicPr>
        <p:blipFill>
          <a:blip r:embed="rId2"/>
          <a:srcRect/>
          <a:stretch>
            <a:fillRect/>
          </a:stretch>
        </p:blipFill>
        <p:spPr bwMode="auto">
          <a:xfrm>
            <a:off x="823767" y="1075446"/>
            <a:ext cx="4085858" cy="299085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E901324-3561-4A5E-A35E-E81DA549B881}"/>
              </a:ext>
            </a:extLst>
          </p:cNvPr>
          <p:cNvSpPr/>
          <p:nvPr/>
        </p:nvSpPr>
        <p:spPr>
          <a:xfrm>
            <a:off x="440135" y="4625371"/>
            <a:ext cx="11289976" cy="1477328"/>
          </a:xfrm>
          <a:prstGeom prst="rect">
            <a:avLst/>
          </a:prstGeom>
        </p:spPr>
        <p:txBody>
          <a:bodyPr wrap="square">
            <a:spAutoFit/>
          </a:bodyPr>
          <a:lstStyle/>
          <a:p>
            <a:r>
              <a:rPr lang="en-US" b="1" dirty="0" smtClean="0"/>
              <a:t>Archive the artifacts</a:t>
            </a:r>
            <a:r>
              <a:rPr lang="en-US" dirty="0" smtClean="0"/>
              <a:t>: Artifacts location can be passed where we want to store</a:t>
            </a:r>
            <a:endParaRPr lang="en-US" dirty="0"/>
          </a:p>
          <a:p>
            <a:r>
              <a:rPr lang="en-US" b="1" dirty="0" smtClean="0"/>
              <a:t>Build other projects: </a:t>
            </a:r>
            <a:r>
              <a:rPr lang="en-US" dirty="0" smtClean="0"/>
              <a:t>Current job will become upstream for the job which we passed here </a:t>
            </a:r>
          </a:p>
          <a:p>
            <a:r>
              <a:rPr lang="en-US" b="1" dirty="0" smtClean="0"/>
              <a:t>Publish </a:t>
            </a:r>
            <a:r>
              <a:rPr lang="en-US" b="1" dirty="0" err="1" smtClean="0"/>
              <a:t>Junit</a:t>
            </a:r>
            <a:r>
              <a:rPr lang="en-US" b="1" dirty="0" smtClean="0"/>
              <a:t> test result report :</a:t>
            </a:r>
            <a:r>
              <a:rPr lang="en-US" dirty="0" smtClean="0"/>
              <a:t> </a:t>
            </a:r>
            <a:r>
              <a:rPr lang="en-US" dirty="0" err="1" smtClean="0"/>
              <a:t>Junit</a:t>
            </a:r>
            <a:r>
              <a:rPr lang="en-US" dirty="0" smtClean="0"/>
              <a:t> results can be captured (**/target/surefire-reports/*.xml)</a:t>
            </a:r>
            <a:endParaRPr lang="en-US" b="1" dirty="0" smtClean="0"/>
          </a:p>
          <a:p>
            <a:r>
              <a:rPr lang="en-US" b="1" dirty="0" smtClean="0"/>
              <a:t>Email Notification : </a:t>
            </a:r>
            <a:r>
              <a:rPr lang="en-US" dirty="0" smtClean="0"/>
              <a:t>Email can be send if the job fail</a:t>
            </a:r>
            <a:r>
              <a:rPr lang="en-US" b="1" dirty="0" smtClean="0"/>
              <a:t>s</a:t>
            </a:r>
          </a:p>
          <a:p>
            <a:r>
              <a:rPr lang="en-US" b="1" dirty="0" smtClean="0"/>
              <a:t>Editable Email </a:t>
            </a:r>
            <a:r>
              <a:rPr lang="en-US" b="1" dirty="0" err="1" smtClean="0"/>
              <a:t>Nofication</a:t>
            </a:r>
            <a:r>
              <a:rPr lang="en-US" b="1" dirty="0" smtClean="0"/>
              <a:t> :</a:t>
            </a:r>
            <a:r>
              <a:rPr lang="en-US" dirty="0" smtClean="0"/>
              <a:t>  Email can be send for different actions (ex : success or failure)</a:t>
            </a:r>
          </a:p>
        </p:txBody>
      </p:sp>
    </p:spTree>
    <p:extLst>
      <p:ext uri="{BB962C8B-B14F-4D97-AF65-F5344CB8AC3E}">
        <p14:creationId xmlns:p14="http://schemas.microsoft.com/office/powerpoint/2010/main" val="206193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13945</TotalTime>
  <Words>2434</Words>
  <Application>Microsoft Office PowerPoint</Application>
  <PresentationFormat>Widescreen</PresentationFormat>
  <Paragraphs>337</Paragraphs>
  <Slides>75</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75</vt:i4>
      </vt:variant>
    </vt:vector>
  </HeadingPairs>
  <TitlesOfParts>
    <vt:vector size="90" baseType="lpstr">
      <vt:lpstr>Arial</vt:lpstr>
      <vt:lpstr>Calibri</vt:lpstr>
      <vt:lpstr>Calibri Light</vt:lpstr>
      <vt:lpstr>Courier 10 Pitch</vt:lpstr>
      <vt:lpstr>inherit</vt:lpstr>
      <vt:lpstr>Lato</vt:lpstr>
      <vt:lpstr>Monaco</vt:lpstr>
      <vt:lpstr>Proxima Bold</vt:lpstr>
      <vt:lpstr>Proxima Nova Normal</vt:lpstr>
      <vt:lpstr>PT Sans</vt:lpstr>
      <vt:lpstr>PT Serif</vt:lpstr>
      <vt:lpstr>Raleway</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Dadi Sankararao (Enterprise Solutions)</dc:creator>
  <cp:lastModifiedBy>Dadi Sankararao</cp:lastModifiedBy>
  <cp:revision>133</cp:revision>
  <dcterms:created xsi:type="dcterms:W3CDTF">2018-08-10T07:06:56Z</dcterms:created>
  <dcterms:modified xsi:type="dcterms:W3CDTF">2021-04-10T06:43:17Z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DA389589@wipro.com</vt:lpwstr>
  </property>
  <property fmtid="{D5CDD505-2E9C-101B-9397-08002B2CF9AE}" pid="6" name="MSIP_Label_b9a70571-31c6-4603-80c1-ef2fb871a62a_SetDate">
    <vt:lpwstr>2018-08-10T12:42:28.9447045+05:30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