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84" r:id="rId18"/>
    <p:sldId id="285" r:id="rId19"/>
    <p:sldId id="273" r:id="rId20"/>
    <p:sldId id="272" r:id="rId21"/>
    <p:sldId id="286" r:id="rId22"/>
    <p:sldId id="280" r:id="rId23"/>
    <p:sldId id="281" r:id="rId24"/>
    <p:sldId id="279" r:id="rId25"/>
    <p:sldId id="282" r:id="rId26"/>
    <p:sldId id="275" r:id="rId27"/>
    <p:sldId id="276" r:id="rId28"/>
    <p:sldId id="277" r:id="rId29"/>
    <p:sldId id="278" r:id="rId30"/>
    <p:sldId id="287" r:id="rId31"/>
    <p:sldId id="288" r:id="rId32"/>
    <p:sldId id="289" r:id="rId33"/>
    <p:sldId id="290" r:id="rId34"/>
    <p:sldId id="292" r:id="rId35"/>
    <p:sldId id="300" r:id="rId36"/>
    <p:sldId id="301" r:id="rId37"/>
    <p:sldId id="302" r:id="rId38"/>
    <p:sldId id="303" r:id="rId39"/>
    <p:sldId id="304" r:id="rId40"/>
    <p:sldId id="291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59F7-772A-415E-BD60-D65146807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C9236-E2E7-4579-8D96-99CA06D4F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AC4F0-991F-483D-9D59-5531476F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B676-997F-45D3-8877-D77AA45BC068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31AA2-9624-4634-8846-68B5E95F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09745-DCBE-457E-959E-330C6B55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323-97BA-4001-9180-55E1664F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57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CB3A-10B7-4AA2-ABD3-056B72DD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C89F0-74ED-4ACD-BCFF-EC95085DF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D3A23-72AC-478B-B7A2-539D2D31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B676-997F-45D3-8877-D77AA45BC068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11DB9-88CB-4BC0-A2F6-B4F16D09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CDAE-B00D-4166-B5D9-1B27E4EB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323-97BA-4001-9180-55E1664F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8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348F4-4A41-4D57-9807-0A988A42B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DA896-ADC6-439B-BB85-042ED42F2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1A43F-DC7F-4675-92F0-2B588976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B676-997F-45D3-8877-D77AA45BC068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E7826-0A3A-41EE-88DA-C8F41BBA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4673C-EF34-4DB3-B3BE-2A5E04EA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323-97BA-4001-9180-55E1664F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77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DB90-8CC6-4F05-80C5-D38FFB52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40F0C-02F4-475C-A28B-570EBD710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1993C-5E79-4CB3-A204-8A67C982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B676-997F-45D3-8877-D77AA45BC068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0B568-B604-47A0-9E50-D01BF492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B49B4-0D59-431D-ABA3-88D1B0F8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323-97BA-4001-9180-55E1664F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56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62F11-9AB3-4BF9-8155-CAD3CF79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E5332-38FB-4852-86E5-EBEF36545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87BCD-C198-4130-8162-ADE823C5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B676-997F-45D3-8877-D77AA45BC068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571AD-DA1F-4330-BDB0-80C924D3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FB797-1966-4C52-BC9B-2C2990BD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323-97BA-4001-9180-55E1664F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2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1B01-B00F-4632-A479-C000B70F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F12C2-A5FF-4F7D-AE2E-5C6016A11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DA4EA-B0A8-466D-9B07-5C6BD0E0E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B0881-551C-4730-BBC3-E98EE213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B676-997F-45D3-8877-D77AA45BC068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8E123-39BF-4CBA-AC6D-A4215EA0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004CC-25D1-4E82-A7AD-E5718161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323-97BA-4001-9180-55E1664F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36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1107-9C09-47EA-9E05-934E9E90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EB0D9-F035-468A-A32B-593E63DC5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2C308-8DFF-4852-AA9A-3C39CEFB0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0A573-8C01-44C5-B4E9-49A8ECDEE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FCBBE-B947-48D8-9BC4-22522F9BD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C42FB7-202B-4EF8-8BC0-445DED2C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B676-997F-45D3-8877-D77AA45BC068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237A6-2882-457E-A0F9-43E88C32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88E03-FB90-4108-A9C1-B960365E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323-97BA-4001-9180-55E1664F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00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D1D5-421B-45CD-B316-F981B24C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DCB8A-1C41-492E-B6BC-2119B068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B676-997F-45D3-8877-D77AA45BC068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33173-805B-4D06-8EEB-BDF1C7FA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21687-D2B4-4CFC-A58A-3B20061B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323-97BA-4001-9180-55E1664F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14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0BC07-89D7-459E-868C-AB024140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B676-997F-45D3-8877-D77AA45BC068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5249B-6B89-4112-A3A3-639998F0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3AA0F-F8A7-4A74-98B3-FAEAC6C2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323-97BA-4001-9180-55E1664F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79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9204-9340-4718-B7BF-AD1C596C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E3E84-7360-4D31-8140-BA46ED23E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61400-09EB-497D-B8D0-2080512DD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B0EC7-BFC2-4AFD-B541-33BFD057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B676-997F-45D3-8877-D77AA45BC068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52AD1-E104-4A0B-8D12-23023502D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8C678-B103-43E0-BE46-94868D92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323-97BA-4001-9180-55E1664F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29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FA6A-26BB-4CC0-922F-99B7201E7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2E7F1-F3FE-4797-93AC-8D3DE7069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23414-7CD2-41A1-BF01-4131F884A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37BDF-D765-4811-BB90-87CFDB92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B676-997F-45D3-8877-D77AA45BC068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7A380-E27A-459A-A8D6-AEC1D645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A2902-2A14-44E2-8BE4-B28AC6F1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3323-97BA-4001-9180-55E1664F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07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0DC09-163A-4021-B992-7D72D4CF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2BE52-D7CB-4597-AA6F-2E0C11431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49FF9-8281-451B-B5F7-5988157E4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BB676-997F-45D3-8877-D77AA45BC068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37B0C-9AEF-443E-A6DF-E7384DD13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98B26-99A6-4C51-A41C-BFEF1507C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3323-97BA-4001-9180-55E1664F0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79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Google_Cloud_Platform" TargetMode="External"/><Relationship Id="rId13" Type="http://schemas.openxmlformats.org/officeDocument/2006/relationships/hyperlink" Target="https://en.wikipedia.org/wiki/OpenStack" TargetMode="External"/><Relationship Id="rId3" Type="http://schemas.openxmlformats.org/officeDocument/2006/relationships/hyperlink" Target="https://en.wikipedia.org/wiki/Infrastructure_as_code" TargetMode="External"/><Relationship Id="rId7" Type="http://schemas.openxmlformats.org/officeDocument/2006/relationships/hyperlink" Target="https://en.wikipedia.org/wiki/Bluemix" TargetMode="External"/><Relationship Id="rId12" Type="http://schemas.openxmlformats.org/officeDocument/2006/relationships/hyperlink" Target="https://en.wikipedia.org/wiki/VMware_vSphere" TargetMode="External"/><Relationship Id="rId2" Type="http://schemas.openxmlformats.org/officeDocument/2006/relationships/hyperlink" Target="https://en.wikipedia.org/wiki/Open-source_softwar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Amazon_Web_Services" TargetMode="External"/><Relationship Id="rId11" Type="http://schemas.openxmlformats.org/officeDocument/2006/relationships/hyperlink" Target="https://en.wikipedia.org/wiki/Oracle_Cloud" TargetMode="External"/><Relationship Id="rId5" Type="http://schemas.openxmlformats.org/officeDocument/2006/relationships/hyperlink" Target="https://en.wikipedia.org/wiki/JSON" TargetMode="External"/><Relationship Id="rId10" Type="http://schemas.openxmlformats.org/officeDocument/2006/relationships/hyperlink" Target="https://en.wikipedia.org/wiki/Microsoft_Azure" TargetMode="External"/><Relationship Id="rId4" Type="http://schemas.openxmlformats.org/officeDocument/2006/relationships/hyperlink" Target="https://en.wikipedia.org/wiki/HashiCorp" TargetMode="External"/><Relationship Id="rId9" Type="http://schemas.openxmlformats.org/officeDocument/2006/relationships/hyperlink" Target="https://en.wikipedia.org/wiki/Linode" TargetMode="External"/><Relationship Id="rId1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erraform.io/docs/providers/aws/d/availability_zone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configuration-0-11/interpolation.html" TargetMode="External"/><Relationship Id="rId2" Type="http://schemas.openxmlformats.org/officeDocument/2006/relationships/hyperlink" Target="https://www.terraform.io/docs/configuration-0-11/variables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erraform.io/downloads.html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damtheautomator.com/terraform-windows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.io/docs/providers/aws/index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D544C1-4641-4C2F-B4C9-517553A8C1F3}"/>
              </a:ext>
            </a:extLst>
          </p:cNvPr>
          <p:cNvSpPr/>
          <p:nvPr/>
        </p:nvSpPr>
        <p:spPr>
          <a:xfrm>
            <a:off x="361071" y="374524"/>
            <a:ext cx="152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dirty="0">
                <a:solidFill>
                  <a:srgbClr val="444444"/>
                </a:solidFill>
                <a:effectLst/>
                <a:latin typeface="Helvetica Neue"/>
              </a:rPr>
              <a:t>Terraform :  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5E11A9-E04F-4C83-BAE6-9A582A392F7D}"/>
              </a:ext>
            </a:extLst>
          </p:cNvPr>
          <p:cNvSpPr/>
          <p:nvPr/>
        </p:nvSpPr>
        <p:spPr>
          <a:xfrm>
            <a:off x="529883" y="743856"/>
            <a:ext cx="113010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It is an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  <a:hlinkClick r:id="rId2" tooltip="Open-source softwa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open-source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  <a:hlinkClick r:id="rId3" tooltip="Infrastructure as co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infrastructure as code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 software tool created by </a:t>
            </a:r>
            <a:r>
              <a:rPr lang="en-IN" dirty="0" err="1">
                <a:solidFill>
                  <a:srgbClr val="222222"/>
                </a:solidFill>
                <a:latin typeface="Arial" panose="020B0604020202020204" pitchFamily="34" charset="0"/>
                <a:hlinkClick r:id="rId4" tooltip="HashiCor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HashiCorp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. It enables users to define and provision a </a:t>
            </a:r>
            <a:r>
              <a:rPr lang="en-IN" dirty="0" err="1">
                <a:solidFill>
                  <a:srgbClr val="222222"/>
                </a:solidFill>
                <a:latin typeface="Arial" panose="020B0604020202020204" pitchFamily="34" charset="0"/>
              </a:rPr>
              <a:t>datacenter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 infrastructure using a high-level configuration language known as </a:t>
            </a:r>
            <a:r>
              <a:rPr lang="en-IN" dirty="0" err="1">
                <a:solidFill>
                  <a:srgbClr val="222222"/>
                </a:solidFill>
                <a:latin typeface="Arial" panose="020B0604020202020204" pitchFamily="34" charset="0"/>
              </a:rPr>
              <a:t>Hashicorp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 Configuration Language (HCL), or optionally 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  <a:hlinkClick r:id="rId5" tooltip="JS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JSON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, Terraform supports a number of cloud infrastructure providers such as 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  <a:hlinkClick r:id="rId6" tooltip="Amazon Web Servic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 Web Services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, IBM Cloud (formerly 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  <a:hlinkClick r:id="rId7" tooltip="Bluemix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Bluemix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), 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  <a:hlinkClick r:id="rId8" tooltip="Google Cloud Platfor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Cloud Platform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IN" dirty="0" err="1">
                <a:solidFill>
                  <a:srgbClr val="222222"/>
                </a:solidFill>
                <a:latin typeface="Arial" panose="020B0604020202020204" pitchFamily="34" charset="0"/>
                <a:hlinkClick r:id="rId9" tooltip="Lino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Linode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  <a:hlinkClick r:id="rId10" tooltip="Microsoft Azu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Azure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  <a:hlinkClick r:id="rId11" tooltip="Oracle Clou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Oracle Cloud Infrastructure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, or 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  <a:hlinkClick r:id="rId12" tooltip="VMware vSphe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VMware vSphere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 as well as 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OpenStack</a:t>
            </a:r>
            <a:endParaRPr lang="en-IN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054B44-E1EA-4762-9C05-C8540EA3D761}"/>
              </a:ext>
            </a:extLst>
          </p:cNvPr>
          <p:cNvSpPr/>
          <p:nvPr/>
        </p:nvSpPr>
        <p:spPr>
          <a:xfrm>
            <a:off x="529883" y="2336466"/>
            <a:ext cx="11202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Terraform is a tool for building, changing, and versioning infrastructure safely and efficiently. Terraform can manage existing and popular service providers as well as custom in-house solutions.</a:t>
            </a:r>
            <a:endParaRPr lang="en-IN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2AAA26-3A20-4285-B83B-5C0626B82524}"/>
              </a:ext>
            </a:extLst>
          </p:cNvPr>
          <p:cNvSpPr/>
          <p:nvPr/>
        </p:nvSpPr>
        <p:spPr>
          <a:xfrm>
            <a:off x="361071" y="3244334"/>
            <a:ext cx="2988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dirty="0">
                <a:solidFill>
                  <a:srgbClr val="444444"/>
                </a:solidFill>
                <a:effectLst/>
                <a:latin typeface="Helvetica Neue"/>
              </a:rPr>
              <a:t>Terraform Setup on Linux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56606-1EFB-458F-8567-DCD46CFF2329}"/>
              </a:ext>
            </a:extLst>
          </p:cNvPr>
          <p:cNvSpPr/>
          <p:nvPr/>
        </p:nvSpPr>
        <p:spPr>
          <a:xfrm>
            <a:off x="656826" y="3803134"/>
            <a:ext cx="5446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dirty="0">
                <a:solidFill>
                  <a:srgbClr val="444444"/>
                </a:solidFill>
                <a:effectLst/>
                <a:latin typeface="Helvetica Neue"/>
              </a:rPr>
              <a:t>Step 1 : </a:t>
            </a:r>
            <a:r>
              <a:rPr lang="en-IN" b="0" i="0" dirty="0">
                <a:solidFill>
                  <a:srgbClr val="444444"/>
                </a:solidFill>
                <a:effectLst/>
                <a:latin typeface="Helvetica Neue"/>
              </a:rPr>
              <a:t>Create user with Ful</a:t>
            </a:r>
            <a:r>
              <a:rPr lang="en-IN" dirty="0">
                <a:solidFill>
                  <a:srgbClr val="444444"/>
                </a:solidFill>
                <a:latin typeface="Helvetica Neue"/>
              </a:rPr>
              <a:t>l admin access in AWS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C6DA79-A87D-4B5E-9251-17B4184E4406}"/>
              </a:ext>
            </a:extLst>
          </p:cNvPr>
          <p:cNvSpPr/>
          <p:nvPr/>
        </p:nvSpPr>
        <p:spPr>
          <a:xfrm>
            <a:off x="656826" y="4536996"/>
            <a:ext cx="494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dirty="0">
                <a:solidFill>
                  <a:srgbClr val="444444"/>
                </a:solidFill>
                <a:effectLst/>
                <a:latin typeface="Helvetica Neue"/>
              </a:rPr>
              <a:t>Step 2 : </a:t>
            </a:r>
            <a:r>
              <a:rPr lang="en-IN" i="0" dirty="0">
                <a:solidFill>
                  <a:srgbClr val="444444"/>
                </a:solidFill>
                <a:effectLst/>
                <a:latin typeface="Helvetica Neue"/>
              </a:rPr>
              <a:t>Configure Access key and Secret Key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260D50-C5E9-4A01-B7D9-961A3B2A7BB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0003" y="5114019"/>
            <a:ext cx="7460280" cy="136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32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7498FE2-8B13-4803-AA3E-DDB49AA9C6A9}"/>
              </a:ext>
            </a:extLst>
          </p:cNvPr>
          <p:cNvSpPr/>
          <p:nvPr/>
        </p:nvSpPr>
        <p:spPr>
          <a:xfrm>
            <a:off x="349202" y="133350"/>
            <a:ext cx="11700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444444"/>
                </a:solidFill>
                <a:latin typeface="Helvetica Neue"/>
              </a:rPr>
              <a:t>Creating Variables: </a:t>
            </a:r>
            <a:r>
              <a:rPr lang="en-IN" dirty="0">
                <a:solidFill>
                  <a:srgbClr val="444444"/>
                </a:solidFill>
                <a:latin typeface="Helvetica Neue"/>
              </a:rPr>
              <a:t>create a file to maintain the variables like vars.tf in the same directory where the main file is </a:t>
            </a:r>
          </a:p>
          <a:p>
            <a:r>
              <a:rPr lang="en-IN" dirty="0">
                <a:solidFill>
                  <a:srgbClr val="444444"/>
                </a:solidFill>
                <a:latin typeface="Helvetica Neue"/>
              </a:rPr>
              <a:t>			present</a:t>
            </a:r>
            <a:endParaRPr lang="en-IN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3F78C8-E77A-4D86-9CF3-0C8B12975F6B}"/>
              </a:ext>
            </a:extLst>
          </p:cNvPr>
          <p:cNvSpPr/>
          <p:nvPr/>
        </p:nvSpPr>
        <p:spPr>
          <a:xfrm>
            <a:off x="1247336" y="112927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variable "region" {</a:t>
            </a:r>
          </a:p>
          <a:p>
            <a:r>
              <a:rPr lang="en-IN" dirty="0"/>
              <a:t> default = "us-east-2"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variable "</a:t>
            </a:r>
            <a:r>
              <a:rPr lang="en-IN" dirty="0" err="1"/>
              <a:t>vpc_cidr</a:t>
            </a:r>
            <a:r>
              <a:rPr lang="en-IN" dirty="0"/>
              <a:t>" {</a:t>
            </a:r>
          </a:p>
          <a:p>
            <a:r>
              <a:rPr lang="en-IN" dirty="0"/>
              <a:t> default = "190.160.0.0/16"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variable "</a:t>
            </a:r>
            <a:r>
              <a:rPr lang="en-IN" dirty="0" err="1"/>
              <a:t>vsubnet_cidr</a:t>
            </a:r>
            <a:r>
              <a:rPr lang="en-IN" dirty="0"/>
              <a:t>" {</a:t>
            </a:r>
          </a:p>
          <a:p>
            <a:r>
              <a:rPr lang="en-IN" dirty="0"/>
              <a:t> default = "190.160.1.0/24"</a:t>
            </a:r>
          </a:p>
          <a:p>
            <a:r>
              <a:rPr lang="en-IN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16FC1A-1202-44AA-BD99-89F43A2345E5}"/>
              </a:ext>
            </a:extLst>
          </p:cNvPr>
          <p:cNvSpPr/>
          <p:nvPr/>
        </p:nvSpPr>
        <p:spPr>
          <a:xfrm>
            <a:off x="349202" y="4156519"/>
            <a:ext cx="231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444444"/>
                </a:solidFill>
                <a:latin typeface="Helvetica Neue"/>
              </a:rPr>
              <a:t>Using the Variables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BF69AA-541C-4446-9489-F8B70095E376}"/>
              </a:ext>
            </a:extLst>
          </p:cNvPr>
          <p:cNvSpPr/>
          <p:nvPr/>
        </p:nvSpPr>
        <p:spPr>
          <a:xfrm>
            <a:off x="1105884" y="4807663"/>
            <a:ext cx="3185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44444"/>
                </a:solidFill>
                <a:latin typeface="Helvetica Neue"/>
              </a:rPr>
              <a:t>Syntax : ${</a:t>
            </a:r>
            <a:r>
              <a:rPr lang="en-IN" dirty="0" err="1">
                <a:solidFill>
                  <a:srgbClr val="444444"/>
                </a:solidFill>
                <a:latin typeface="Helvetica Neue"/>
              </a:rPr>
              <a:t>var.variablename</a:t>
            </a:r>
            <a:r>
              <a:rPr lang="en-IN" dirty="0">
                <a:solidFill>
                  <a:srgbClr val="444444"/>
                </a:solidFill>
                <a:latin typeface="Helvetica Neue"/>
              </a:rPr>
              <a:t>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963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303A02A-83B2-4F3D-98EA-5A328518245C}"/>
              </a:ext>
            </a:extLst>
          </p:cNvPr>
          <p:cNvSpPr/>
          <p:nvPr/>
        </p:nvSpPr>
        <p:spPr>
          <a:xfrm>
            <a:off x="3048000" y="47434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provider "</a:t>
            </a:r>
            <a:r>
              <a:rPr lang="en-IN" dirty="0" err="1"/>
              <a:t>aws</a:t>
            </a:r>
            <a:r>
              <a:rPr lang="en-IN" dirty="0"/>
              <a:t>" {</a:t>
            </a:r>
          </a:p>
          <a:p>
            <a:r>
              <a:rPr lang="en-IN" dirty="0"/>
              <a:t>region  = "${</a:t>
            </a:r>
            <a:r>
              <a:rPr lang="en-IN" dirty="0" err="1"/>
              <a:t>var.region</a:t>
            </a:r>
            <a:r>
              <a:rPr lang="en-IN" dirty="0"/>
              <a:t>}"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resource "</a:t>
            </a:r>
            <a:r>
              <a:rPr lang="en-IN" dirty="0" err="1"/>
              <a:t>aws_vpc</a:t>
            </a:r>
            <a:r>
              <a:rPr lang="en-IN" dirty="0"/>
              <a:t>" "main" {</a:t>
            </a:r>
          </a:p>
          <a:p>
            <a:r>
              <a:rPr lang="en-IN" dirty="0"/>
              <a:t>  </a:t>
            </a:r>
            <a:r>
              <a:rPr lang="en-IN" dirty="0" err="1"/>
              <a:t>cidr_block</a:t>
            </a:r>
            <a:r>
              <a:rPr lang="en-IN" dirty="0"/>
              <a:t>       = "${</a:t>
            </a:r>
            <a:r>
              <a:rPr lang="en-IN" dirty="0" err="1"/>
              <a:t>var.vpc_cidr</a:t>
            </a:r>
            <a:r>
              <a:rPr lang="en-IN" dirty="0"/>
              <a:t>}"</a:t>
            </a:r>
          </a:p>
          <a:p>
            <a:r>
              <a:rPr lang="en-IN" dirty="0"/>
              <a:t>  </a:t>
            </a:r>
            <a:r>
              <a:rPr lang="en-IN" dirty="0" err="1"/>
              <a:t>instance_tenancy</a:t>
            </a:r>
            <a:r>
              <a:rPr lang="en-IN" dirty="0"/>
              <a:t> = "dedicated"</a:t>
            </a:r>
          </a:p>
          <a:p>
            <a:endParaRPr lang="en-IN" dirty="0"/>
          </a:p>
          <a:p>
            <a:r>
              <a:rPr lang="en-IN" dirty="0"/>
              <a:t>  tags = {</a:t>
            </a:r>
          </a:p>
          <a:p>
            <a:r>
              <a:rPr lang="en-IN" dirty="0"/>
              <a:t>    Name = "main"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resource "</a:t>
            </a:r>
            <a:r>
              <a:rPr lang="en-IN" dirty="0" err="1"/>
              <a:t>aws_subnet</a:t>
            </a:r>
            <a:r>
              <a:rPr lang="en-IN" dirty="0"/>
              <a:t>" "main" {</a:t>
            </a:r>
          </a:p>
          <a:p>
            <a:r>
              <a:rPr lang="en-IN" dirty="0"/>
              <a:t>  </a:t>
            </a:r>
            <a:r>
              <a:rPr lang="en-IN" dirty="0" err="1"/>
              <a:t>vpc_id</a:t>
            </a:r>
            <a:r>
              <a:rPr lang="en-IN" dirty="0"/>
              <a:t>     = "${aws_vpc.main.id}"</a:t>
            </a:r>
          </a:p>
          <a:p>
            <a:r>
              <a:rPr lang="en-IN" dirty="0"/>
              <a:t>  </a:t>
            </a:r>
            <a:r>
              <a:rPr lang="en-IN" dirty="0" err="1"/>
              <a:t>cidr_block</a:t>
            </a:r>
            <a:r>
              <a:rPr lang="en-IN" dirty="0"/>
              <a:t> = "${</a:t>
            </a:r>
            <a:r>
              <a:rPr lang="en-IN" dirty="0" err="1"/>
              <a:t>var.vsubnet_cidr</a:t>
            </a:r>
            <a:r>
              <a:rPr lang="en-IN" dirty="0"/>
              <a:t>}"</a:t>
            </a:r>
          </a:p>
          <a:p>
            <a:endParaRPr lang="en-IN" dirty="0"/>
          </a:p>
          <a:p>
            <a:r>
              <a:rPr lang="en-IN" dirty="0"/>
              <a:t>  tags = {</a:t>
            </a:r>
          </a:p>
          <a:p>
            <a:r>
              <a:rPr lang="en-IN" dirty="0"/>
              <a:t>    Name = "Main"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9097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63E412-E9DC-473E-9455-6F8CC8EF29F1}"/>
              </a:ext>
            </a:extLst>
          </p:cNvPr>
          <p:cNvSpPr/>
          <p:nvPr/>
        </p:nvSpPr>
        <p:spPr>
          <a:xfrm>
            <a:off x="1838178" y="132158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variable "region" {</a:t>
            </a:r>
          </a:p>
          <a:p>
            <a:r>
              <a:rPr lang="en-IN" dirty="0"/>
              <a:t> default = "us-east-2"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variable "</a:t>
            </a:r>
            <a:r>
              <a:rPr lang="en-IN" dirty="0" err="1"/>
              <a:t>vpc_cidr</a:t>
            </a:r>
            <a:r>
              <a:rPr lang="en-IN" dirty="0"/>
              <a:t>" {</a:t>
            </a:r>
          </a:p>
          <a:p>
            <a:r>
              <a:rPr lang="en-IN" dirty="0"/>
              <a:t> default = "190.160.0.0/16"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variable "</a:t>
            </a:r>
            <a:r>
              <a:rPr lang="en-IN" dirty="0" err="1"/>
              <a:t>vsubnet_cidr</a:t>
            </a:r>
            <a:r>
              <a:rPr lang="en-IN" dirty="0"/>
              <a:t>" {</a:t>
            </a:r>
          </a:p>
          <a:p>
            <a:r>
              <a:rPr lang="en-IN" dirty="0"/>
              <a:t>  type = list</a:t>
            </a:r>
          </a:p>
          <a:p>
            <a:r>
              <a:rPr lang="en-IN" dirty="0"/>
              <a:t>  default = ["190.160.1.0/24","190.160.2.0/24","190.160.3.0/24"]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variable "</a:t>
            </a:r>
            <a:r>
              <a:rPr lang="en-IN" dirty="0" err="1"/>
              <a:t>azs</a:t>
            </a:r>
            <a:r>
              <a:rPr lang="en-IN" dirty="0"/>
              <a:t>" {</a:t>
            </a:r>
          </a:p>
          <a:p>
            <a:r>
              <a:rPr lang="en-IN" dirty="0"/>
              <a:t>  type </a:t>
            </a:r>
            <a:r>
              <a:rPr lang="en-IN"/>
              <a:t>= list</a:t>
            </a:r>
            <a:endParaRPr lang="en-IN" dirty="0"/>
          </a:p>
          <a:p>
            <a:r>
              <a:rPr lang="en-IN" dirty="0"/>
              <a:t>  default = ["us-east-2a", "us-east-2b", "us-east-2c"]</a:t>
            </a:r>
          </a:p>
          <a:p>
            <a:r>
              <a:rPr lang="en-IN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7042CF-C859-4143-A2B9-BA140E7AD0CE}"/>
              </a:ext>
            </a:extLst>
          </p:cNvPr>
          <p:cNvSpPr/>
          <p:nvPr/>
        </p:nvSpPr>
        <p:spPr>
          <a:xfrm>
            <a:off x="340542" y="276051"/>
            <a:ext cx="6532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444444"/>
                </a:solidFill>
                <a:latin typeface="Helvetica Neue"/>
              </a:rPr>
              <a:t>List usage (create array of elements and apply like a loop)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575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3D17AC-4DFA-4B90-AE23-5F970075BDBA}"/>
              </a:ext>
            </a:extLst>
          </p:cNvPr>
          <p:cNvSpPr/>
          <p:nvPr/>
        </p:nvSpPr>
        <p:spPr>
          <a:xfrm>
            <a:off x="2963592" y="237370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provider "</a:t>
            </a:r>
            <a:r>
              <a:rPr lang="en-IN" dirty="0" err="1"/>
              <a:t>aws</a:t>
            </a:r>
            <a:r>
              <a:rPr lang="en-IN" dirty="0"/>
              <a:t>" {</a:t>
            </a:r>
          </a:p>
          <a:p>
            <a:r>
              <a:rPr lang="en-IN" dirty="0"/>
              <a:t>region  = "${</a:t>
            </a:r>
            <a:r>
              <a:rPr lang="en-IN" dirty="0" err="1"/>
              <a:t>var.region</a:t>
            </a:r>
            <a:r>
              <a:rPr lang="en-IN" dirty="0"/>
              <a:t>}"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resource "</a:t>
            </a:r>
            <a:r>
              <a:rPr lang="en-IN" dirty="0" err="1"/>
              <a:t>aws_vpc</a:t>
            </a:r>
            <a:r>
              <a:rPr lang="en-IN" dirty="0"/>
              <a:t>" "main" {</a:t>
            </a:r>
          </a:p>
          <a:p>
            <a:r>
              <a:rPr lang="en-IN" dirty="0"/>
              <a:t>  </a:t>
            </a:r>
            <a:r>
              <a:rPr lang="en-IN" dirty="0" err="1"/>
              <a:t>cidr_block</a:t>
            </a:r>
            <a:r>
              <a:rPr lang="en-IN" dirty="0"/>
              <a:t>       = "${</a:t>
            </a:r>
            <a:r>
              <a:rPr lang="en-IN" dirty="0" err="1"/>
              <a:t>var.vpc_cidr</a:t>
            </a:r>
            <a:r>
              <a:rPr lang="en-IN" dirty="0"/>
              <a:t>}"</a:t>
            </a:r>
          </a:p>
          <a:p>
            <a:r>
              <a:rPr lang="en-IN" dirty="0"/>
              <a:t>  </a:t>
            </a:r>
            <a:r>
              <a:rPr lang="en-IN" dirty="0" err="1"/>
              <a:t>instance_tenancy</a:t>
            </a:r>
            <a:r>
              <a:rPr lang="en-IN" dirty="0"/>
              <a:t> = "dedicated"</a:t>
            </a:r>
          </a:p>
          <a:p>
            <a:endParaRPr lang="en-IN" dirty="0"/>
          </a:p>
          <a:p>
            <a:r>
              <a:rPr lang="en-IN" dirty="0"/>
              <a:t>  tags = {</a:t>
            </a:r>
          </a:p>
          <a:p>
            <a:r>
              <a:rPr lang="en-IN" dirty="0"/>
              <a:t>    Name = "main"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resource "</a:t>
            </a:r>
            <a:r>
              <a:rPr lang="en-IN" dirty="0" err="1"/>
              <a:t>aws_subnet</a:t>
            </a:r>
            <a:r>
              <a:rPr lang="en-IN" dirty="0"/>
              <a:t>" "subnets" {</a:t>
            </a:r>
          </a:p>
          <a:p>
            <a:r>
              <a:rPr lang="en-IN" dirty="0"/>
              <a:t>  count = "${length(</a:t>
            </a:r>
            <a:r>
              <a:rPr lang="en-IN" dirty="0" err="1"/>
              <a:t>var.azs</a:t>
            </a:r>
            <a:r>
              <a:rPr lang="en-IN" dirty="0"/>
              <a:t>)}"</a:t>
            </a:r>
          </a:p>
          <a:p>
            <a:r>
              <a:rPr lang="en-IN" dirty="0"/>
              <a:t>  </a:t>
            </a:r>
            <a:r>
              <a:rPr lang="en-IN" dirty="0" err="1"/>
              <a:t>vpc_id</a:t>
            </a:r>
            <a:r>
              <a:rPr lang="en-IN" dirty="0"/>
              <a:t>     = "${aws_vpc.main.id}"</a:t>
            </a:r>
          </a:p>
          <a:p>
            <a:r>
              <a:rPr lang="en-IN" dirty="0"/>
              <a:t>  </a:t>
            </a:r>
            <a:r>
              <a:rPr lang="en-IN" dirty="0" err="1"/>
              <a:t>cidr_block</a:t>
            </a:r>
            <a:r>
              <a:rPr lang="en-IN" dirty="0"/>
              <a:t> = "${element(</a:t>
            </a:r>
            <a:r>
              <a:rPr lang="en-IN" dirty="0" err="1"/>
              <a:t>var.vsubnet_cidr,count.index</a:t>
            </a:r>
            <a:r>
              <a:rPr lang="en-IN" dirty="0"/>
              <a:t>)}"</a:t>
            </a:r>
          </a:p>
          <a:p>
            <a:endParaRPr lang="en-IN" dirty="0"/>
          </a:p>
          <a:p>
            <a:r>
              <a:rPr lang="en-IN" dirty="0"/>
              <a:t>  tags = {</a:t>
            </a:r>
          </a:p>
          <a:p>
            <a:r>
              <a:rPr lang="en-IN" dirty="0"/>
              <a:t>    Name = "Subnet-${count.index+1}"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E1C687-3F73-4191-AF0C-5BA8FDAB2D77}"/>
              </a:ext>
            </a:extLst>
          </p:cNvPr>
          <p:cNvSpPr/>
          <p:nvPr/>
        </p:nvSpPr>
        <p:spPr>
          <a:xfrm>
            <a:off x="249615" y="6282999"/>
            <a:ext cx="11827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Length and element are terraform functions, element will pick subnets one by one from the variable and creates with the id,</a:t>
            </a:r>
          </a:p>
          <a:p>
            <a:r>
              <a:rPr lang="en-IN" dirty="0"/>
              <a:t> count will tell total no of subnets</a:t>
            </a:r>
          </a:p>
        </p:txBody>
      </p:sp>
    </p:spTree>
    <p:extLst>
      <p:ext uri="{BB962C8B-B14F-4D97-AF65-F5344CB8AC3E}">
        <p14:creationId xmlns:p14="http://schemas.microsoft.com/office/powerpoint/2010/main" val="3341409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F43255-58B4-4947-8382-385A05005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55" y="798853"/>
            <a:ext cx="10820400" cy="1152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0F2E80-4F79-4BA0-8CC4-B4EDB41DB966}"/>
              </a:ext>
            </a:extLst>
          </p:cNvPr>
          <p:cNvSpPr/>
          <p:nvPr/>
        </p:nvSpPr>
        <p:spPr>
          <a:xfrm>
            <a:off x="364704" y="28706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444444"/>
                </a:solidFill>
                <a:latin typeface="Helvetica Neue"/>
              </a:rPr>
              <a:t>VPC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7C6AE7-DF5F-4803-909B-40D78F91A158}"/>
              </a:ext>
            </a:extLst>
          </p:cNvPr>
          <p:cNvSpPr/>
          <p:nvPr/>
        </p:nvSpPr>
        <p:spPr>
          <a:xfrm>
            <a:off x="517104" y="2155733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444444"/>
                </a:solidFill>
                <a:latin typeface="Helvetica Neue"/>
              </a:rPr>
              <a:t>SUBNETS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3EE20C-B8C6-4A1C-9189-E1D926D3F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2744297"/>
            <a:ext cx="10925175" cy="12287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743F3E-C068-4023-9EC7-6C42E65B7584}"/>
              </a:ext>
            </a:extLst>
          </p:cNvPr>
          <p:cNvSpPr/>
          <p:nvPr/>
        </p:nvSpPr>
        <p:spPr>
          <a:xfrm>
            <a:off x="364704" y="4453977"/>
            <a:ext cx="2706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444444"/>
                </a:solidFill>
                <a:latin typeface="Helvetica Neue"/>
              </a:rPr>
              <a:t>Terraform </a:t>
            </a:r>
            <a:r>
              <a:rPr lang="en-IN" b="1" dirty="0" err="1">
                <a:solidFill>
                  <a:srgbClr val="444444"/>
                </a:solidFill>
                <a:latin typeface="Helvetica Neue"/>
              </a:rPr>
              <a:t>Datasources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4939D0-0B1C-4BA7-8C38-EE61C4A5A7A4}"/>
              </a:ext>
            </a:extLst>
          </p:cNvPr>
          <p:cNvSpPr/>
          <p:nvPr/>
        </p:nvSpPr>
        <p:spPr>
          <a:xfrm>
            <a:off x="1345808" y="5676313"/>
            <a:ext cx="9528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https://www.terraform.io/docs/providers/aws/d/availability_zones.html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6F708B-6322-4EE5-B554-56050228952B}"/>
              </a:ext>
            </a:extLst>
          </p:cNvPr>
          <p:cNvSpPr/>
          <p:nvPr/>
        </p:nvSpPr>
        <p:spPr>
          <a:xfrm>
            <a:off x="1571124" y="5065145"/>
            <a:ext cx="4257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Syntax : data &lt;type of data&gt; &lt;logical name&gt;</a:t>
            </a:r>
          </a:p>
        </p:txBody>
      </p:sp>
    </p:spTree>
    <p:extLst>
      <p:ext uri="{BB962C8B-B14F-4D97-AF65-F5344CB8AC3E}">
        <p14:creationId xmlns:p14="http://schemas.microsoft.com/office/powerpoint/2010/main" val="3259720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DCB3E2-DBBE-47E3-834E-7438F73330BA}"/>
              </a:ext>
            </a:extLst>
          </p:cNvPr>
          <p:cNvSpPr/>
          <p:nvPr/>
        </p:nvSpPr>
        <p:spPr>
          <a:xfrm>
            <a:off x="740898" y="32478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# Declare the data source</a:t>
            </a:r>
          </a:p>
          <a:p>
            <a:r>
              <a:rPr lang="en-IN" dirty="0"/>
              <a:t>data "</a:t>
            </a:r>
            <a:r>
              <a:rPr lang="en-IN" dirty="0" err="1"/>
              <a:t>aws_availability_zones</a:t>
            </a:r>
            <a:r>
              <a:rPr lang="en-IN" dirty="0"/>
              <a:t>" "available" {</a:t>
            </a:r>
          </a:p>
          <a:p>
            <a:r>
              <a:rPr lang="en-IN" dirty="0"/>
              <a:t>  state = "available"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832B0-681C-4FF5-BFB2-6AC9D21E42B4}"/>
              </a:ext>
            </a:extLst>
          </p:cNvPr>
          <p:cNvSpPr/>
          <p:nvPr/>
        </p:nvSpPr>
        <p:spPr>
          <a:xfrm>
            <a:off x="209960" y="1668751"/>
            <a:ext cx="821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444444"/>
                </a:solidFill>
                <a:latin typeface="Helvetica Neue"/>
              </a:rPr>
              <a:t>Use case : </a:t>
            </a:r>
            <a:r>
              <a:rPr lang="en-IN" dirty="0">
                <a:solidFill>
                  <a:srgbClr val="444444"/>
                </a:solidFill>
                <a:latin typeface="Helvetica Neue"/>
              </a:rPr>
              <a:t>When the regions changes automatically pick the availability zones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96ABF9-4AA0-4C60-8D62-AC6684FE0202}"/>
              </a:ext>
            </a:extLst>
          </p:cNvPr>
          <p:cNvSpPr/>
          <p:nvPr/>
        </p:nvSpPr>
        <p:spPr>
          <a:xfrm>
            <a:off x="1922584" y="2008898"/>
            <a:ext cx="903614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variable "region" {</a:t>
            </a:r>
          </a:p>
          <a:p>
            <a:r>
              <a:rPr lang="en-IN" dirty="0"/>
              <a:t> default = "us-east-2"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variable "</a:t>
            </a:r>
            <a:r>
              <a:rPr lang="en-IN" dirty="0" err="1"/>
              <a:t>vpc_cidr</a:t>
            </a:r>
            <a:r>
              <a:rPr lang="en-IN" dirty="0"/>
              <a:t>" {</a:t>
            </a:r>
          </a:p>
          <a:p>
            <a:r>
              <a:rPr lang="en-IN" dirty="0"/>
              <a:t> default = "190.160.0.0/16"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variable "</a:t>
            </a:r>
            <a:r>
              <a:rPr lang="en-IN" dirty="0" err="1"/>
              <a:t>vsubnet_cidr</a:t>
            </a:r>
            <a:r>
              <a:rPr lang="en-IN" dirty="0"/>
              <a:t>" {</a:t>
            </a:r>
          </a:p>
          <a:p>
            <a:r>
              <a:rPr lang="en-IN" dirty="0"/>
              <a:t>  type = "list"</a:t>
            </a:r>
          </a:p>
          <a:p>
            <a:r>
              <a:rPr lang="en-IN" dirty="0"/>
              <a:t>  default = ["190.160.1.0/24","190.160.2.0/24","190.160.3.0/24"]</a:t>
            </a:r>
          </a:p>
          <a:p>
            <a:r>
              <a:rPr lang="en-IN" dirty="0"/>
              <a:t>}</a:t>
            </a:r>
          </a:p>
          <a:p>
            <a:r>
              <a:rPr lang="en-US" dirty="0"/>
              <a:t># Declare the data source</a:t>
            </a:r>
          </a:p>
          <a:p>
            <a:r>
              <a:rPr lang="en-US" dirty="0"/>
              <a:t>data "</a:t>
            </a:r>
            <a:r>
              <a:rPr lang="en-US" dirty="0" err="1"/>
              <a:t>aws_availability_zones</a:t>
            </a:r>
            <a:r>
              <a:rPr lang="en-US" dirty="0"/>
              <a:t>" "</a:t>
            </a:r>
            <a:r>
              <a:rPr lang="en-US" dirty="0" err="1"/>
              <a:t>azs</a:t>
            </a:r>
            <a:r>
              <a:rPr lang="en-US" dirty="0"/>
              <a:t>" {}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29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02EF0C-00C4-4EAB-BC55-CB4A08B408FC}"/>
              </a:ext>
            </a:extLst>
          </p:cNvPr>
          <p:cNvSpPr/>
          <p:nvPr/>
        </p:nvSpPr>
        <p:spPr>
          <a:xfrm>
            <a:off x="754965" y="75095"/>
            <a:ext cx="1143703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provider "</a:t>
            </a:r>
            <a:r>
              <a:rPr lang="en-IN" dirty="0" err="1"/>
              <a:t>aws</a:t>
            </a:r>
            <a:r>
              <a:rPr lang="en-IN" dirty="0"/>
              <a:t>" {</a:t>
            </a:r>
          </a:p>
          <a:p>
            <a:r>
              <a:rPr lang="en-IN" dirty="0"/>
              <a:t>region  = "${</a:t>
            </a:r>
            <a:r>
              <a:rPr lang="en-IN" dirty="0" err="1"/>
              <a:t>var.region</a:t>
            </a:r>
            <a:r>
              <a:rPr lang="en-IN" dirty="0"/>
              <a:t>}"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resource "</a:t>
            </a:r>
            <a:r>
              <a:rPr lang="en-IN" dirty="0" err="1"/>
              <a:t>aws_vpc</a:t>
            </a:r>
            <a:r>
              <a:rPr lang="en-IN" dirty="0"/>
              <a:t>" "main" {</a:t>
            </a:r>
          </a:p>
          <a:p>
            <a:r>
              <a:rPr lang="en-IN" dirty="0"/>
              <a:t>  </a:t>
            </a:r>
            <a:r>
              <a:rPr lang="en-IN" dirty="0" err="1"/>
              <a:t>cidr_block</a:t>
            </a:r>
            <a:r>
              <a:rPr lang="en-IN" dirty="0"/>
              <a:t>       = "${</a:t>
            </a:r>
            <a:r>
              <a:rPr lang="en-IN" dirty="0" err="1"/>
              <a:t>var.vpc_cidr</a:t>
            </a:r>
            <a:r>
              <a:rPr lang="en-IN" dirty="0"/>
              <a:t>}"</a:t>
            </a:r>
          </a:p>
          <a:p>
            <a:r>
              <a:rPr lang="en-IN" dirty="0"/>
              <a:t>  </a:t>
            </a:r>
            <a:r>
              <a:rPr lang="en-IN" dirty="0" err="1"/>
              <a:t>instance_tenancy</a:t>
            </a:r>
            <a:r>
              <a:rPr lang="en-IN" dirty="0"/>
              <a:t> = "dedicated"</a:t>
            </a:r>
          </a:p>
          <a:p>
            <a:endParaRPr lang="en-IN" dirty="0"/>
          </a:p>
          <a:p>
            <a:r>
              <a:rPr lang="en-IN" dirty="0"/>
              <a:t>  tags = {</a:t>
            </a:r>
          </a:p>
          <a:p>
            <a:r>
              <a:rPr lang="en-IN" dirty="0"/>
              <a:t>    Name = "main"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resource "</a:t>
            </a:r>
            <a:r>
              <a:rPr lang="en-IN" dirty="0" err="1"/>
              <a:t>aws_subnet</a:t>
            </a:r>
            <a:r>
              <a:rPr lang="en-IN" dirty="0"/>
              <a:t>" "subnets" {</a:t>
            </a:r>
          </a:p>
          <a:p>
            <a:r>
              <a:rPr lang="en-IN" dirty="0"/>
              <a:t>  count = "${length(</a:t>
            </a:r>
            <a:r>
              <a:rPr lang="en-IN" dirty="0" err="1"/>
              <a:t>data.aws_availability_zones.azs.names</a:t>
            </a:r>
            <a:r>
              <a:rPr lang="en-IN" dirty="0"/>
              <a:t>)}"</a:t>
            </a:r>
          </a:p>
          <a:p>
            <a:r>
              <a:rPr lang="en-IN" dirty="0"/>
              <a:t>  </a:t>
            </a:r>
            <a:r>
              <a:rPr lang="en-IN" dirty="0" err="1"/>
              <a:t>availability_zone</a:t>
            </a:r>
            <a:r>
              <a:rPr lang="en-IN" dirty="0"/>
              <a:t> = "${element(</a:t>
            </a:r>
            <a:r>
              <a:rPr lang="en-IN" dirty="0" err="1"/>
              <a:t>data.aws_availability_zones.azs.names,count.index</a:t>
            </a:r>
            <a:r>
              <a:rPr lang="en-IN" dirty="0"/>
              <a:t>)}"</a:t>
            </a:r>
          </a:p>
          <a:p>
            <a:r>
              <a:rPr lang="en-IN" dirty="0"/>
              <a:t>  </a:t>
            </a:r>
            <a:r>
              <a:rPr lang="en-IN" dirty="0" err="1"/>
              <a:t>vpc_id</a:t>
            </a:r>
            <a:r>
              <a:rPr lang="en-IN" dirty="0"/>
              <a:t>     = "${aws_vpc.main.id}"</a:t>
            </a:r>
          </a:p>
          <a:p>
            <a:r>
              <a:rPr lang="en-IN" dirty="0"/>
              <a:t>  </a:t>
            </a:r>
            <a:r>
              <a:rPr lang="en-IN" dirty="0" err="1"/>
              <a:t>cidr_block</a:t>
            </a:r>
            <a:r>
              <a:rPr lang="en-IN" dirty="0"/>
              <a:t> = "${element(</a:t>
            </a:r>
            <a:r>
              <a:rPr lang="en-IN" dirty="0" err="1"/>
              <a:t>var.vsubnet_cidr,count.index</a:t>
            </a:r>
            <a:r>
              <a:rPr lang="en-IN" dirty="0"/>
              <a:t>)}"</a:t>
            </a:r>
          </a:p>
          <a:p>
            <a:endParaRPr lang="en-IN" dirty="0"/>
          </a:p>
          <a:p>
            <a:r>
              <a:rPr lang="en-IN" dirty="0"/>
              <a:t>  tags = {</a:t>
            </a:r>
          </a:p>
          <a:p>
            <a:r>
              <a:rPr lang="en-IN" dirty="0"/>
              <a:t>    Name = "Subnet-${count.index+1}"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0782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63E412-E9DC-473E-9455-6F8CC8EF29F1}"/>
              </a:ext>
            </a:extLst>
          </p:cNvPr>
          <p:cNvSpPr/>
          <p:nvPr/>
        </p:nvSpPr>
        <p:spPr>
          <a:xfrm>
            <a:off x="1533378" y="56855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variable "region" {</a:t>
            </a:r>
          </a:p>
          <a:p>
            <a:r>
              <a:rPr lang="en-IN" dirty="0"/>
              <a:t> default = "us-east-2"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variable “names" {</a:t>
            </a:r>
          </a:p>
          <a:p>
            <a:r>
              <a:rPr lang="en-IN" dirty="0"/>
              <a:t>   default = [“</a:t>
            </a:r>
            <a:r>
              <a:rPr lang="en-IN" dirty="0" err="1"/>
              <a:t>sankar</a:t>
            </a:r>
            <a:r>
              <a:rPr lang="en-IN" dirty="0"/>
              <a:t>",“</a:t>
            </a:r>
            <a:r>
              <a:rPr lang="en-IN" dirty="0" err="1"/>
              <a:t>eshwar</a:t>
            </a:r>
            <a:r>
              <a:rPr lang="en-IN" dirty="0"/>
              <a:t>",“</a:t>
            </a:r>
            <a:r>
              <a:rPr lang="en-IN" dirty="0" err="1"/>
              <a:t>rohith</a:t>
            </a:r>
            <a:r>
              <a:rPr lang="en-IN" dirty="0"/>
              <a:t>"]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resource “</a:t>
            </a:r>
            <a:r>
              <a:rPr lang="en-IN" dirty="0" err="1"/>
              <a:t>aws_iam_user</a:t>
            </a:r>
            <a:r>
              <a:rPr lang="en-IN" dirty="0"/>
              <a:t>“  “</a:t>
            </a:r>
            <a:r>
              <a:rPr lang="en-IN" dirty="0" err="1"/>
              <a:t>my_iam_users</a:t>
            </a:r>
            <a:r>
              <a:rPr lang="en-IN" dirty="0"/>
              <a:t>” {</a:t>
            </a:r>
          </a:p>
          <a:p>
            <a:r>
              <a:rPr lang="en-IN" dirty="0"/>
              <a:t>  count = length(</a:t>
            </a:r>
            <a:r>
              <a:rPr lang="en-IN" dirty="0" err="1"/>
              <a:t>var.names</a:t>
            </a:r>
            <a:r>
              <a:rPr lang="en-IN" dirty="0"/>
              <a:t>)</a:t>
            </a:r>
          </a:p>
          <a:p>
            <a:r>
              <a:rPr lang="en-IN" dirty="0"/>
              <a:t>  name = </a:t>
            </a:r>
            <a:r>
              <a:rPr lang="en-IN" dirty="0" err="1"/>
              <a:t>var.names</a:t>
            </a:r>
            <a:r>
              <a:rPr lang="en-IN" dirty="0"/>
              <a:t>[</a:t>
            </a:r>
            <a:r>
              <a:rPr lang="en-IN" dirty="0" err="1"/>
              <a:t>count.index</a:t>
            </a:r>
            <a:r>
              <a:rPr lang="en-IN" dirty="0"/>
              <a:t>]</a:t>
            </a:r>
          </a:p>
          <a:p>
            <a:r>
              <a:rPr lang="en-IN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7042CF-C859-4143-A2B9-BA140E7AD0CE}"/>
              </a:ext>
            </a:extLst>
          </p:cNvPr>
          <p:cNvSpPr/>
          <p:nvPr/>
        </p:nvSpPr>
        <p:spPr>
          <a:xfrm>
            <a:off x="340542" y="150545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>
                <a:solidFill>
                  <a:srgbClr val="444444"/>
                </a:solidFill>
                <a:latin typeface="Helvetica Neue"/>
              </a:rPr>
              <a:t>For_each</a:t>
            </a:r>
            <a:r>
              <a:rPr lang="en-IN" b="1" dirty="0">
                <a:solidFill>
                  <a:srgbClr val="444444"/>
                </a:solidFill>
                <a:latin typeface="Helvetica Neue"/>
              </a:rPr>
              <a:t>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16881" y="3323574"/>
            <a:ext cx="108970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It will create three users in </a:t>
            </a:r>
            <a:r>
              <a:rPr lang="en-IN" dirty="0" err="1"/>
              <a:t>aws</a:t>
            </a:r>
            <a:r>
              <a:rPr lang="en-IN" dirty="0"/>
              <a:t> account, now if we modify the  code like below by adding new user at first position</a:t>
            </a:r>
          </a:p>
          <a:p>
            <a:r>
              <a:rPr lang="en-IN" dirty="0"/>
              <a:t> and apply it again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63E412-E9DC-473E-9455-6F8CC8EF29F1}"/>
              </a:ext>
            </a:extLst>
          </p:cNvPr>
          <p:cNvSpPr/>
          <p:nvPr/>
        </p:nvSpPr>
        <p:spPr>
          <a:xfrm>
            <a:off x="1264437" y="386260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variable "region" {</a:t>
            </a:r>
          </a:p>
          <a:p>
            <a:r>
              <a:rPr lang="en-IN" dirty="0"/>
              <a:t> default = "us-east-2"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variable “names" {</a:t>
            </a:r>
          </a:p>
          <a:p>
            <a:r>
              <a:rPr lang="en-IN" dirty="0"/>
              <a:t>   default = [“moksha”,“</a:t>
            </a:r>
            <a:r>
              <a:rPr lang="en-IN" dirty="0" err="1"/>
              <a:t>sankar</a:t>
            </a:r>
            <a:r>
              <a:rPr lang="en-IN" dirty="0"/>
              <a:t>",“</a:t>
            </a:r>
            <a:r>
              <a:rPr lang="en-IN" dirty="0" err="1"/>
              <a:t>eshwar</a:t>
            </a:r>
            <a:r>
              <a:rPr lang="en-IN" dirty="0"/>
              <a:t>",“</a:t>
            </a:r>
            <a:r>
              <a:rPr lang="en-IN" dirty="0" err="1"/>
              <a:t>rohith</a:t>
            </a:r>
            <a:r>
              <a:rPr lang="en-IN" dirty="0"/>
              <a:t>"]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resource “</a:t>
            </a:r>
            <a:r>
              <a:rPr lang="en-IN" dirty="0" err="1"/>
              <a:t>aws_iam_user</a:t>
            </a:r>
            <a:r>
              <a:rPr lang="en-IN" dirty="0"/>
              <a:t>“  “</a:t>
            </a:r>
            <a:r>
              <a:rPr lang="en-IN" dirty="0" err="1"/>
              <a:t>my_iam_users</a:t>
            </a:r>
            <a:r>
              <a:rPr lang="en-IN" dirty="0"/>
              <a:t>” {</a:t>
            </a:r>
          </a:p>
          <a:p>
            <a:r>
              <a:rPr lang="en-IN" dirty="0"/>
              <a:t>  count = length(</a:t>
            </a:r>
            <a:r>
              <a:rPr lang="en-IN" dirty="0" err="1"/>
              <a:t>var.names</a:t>
            </a:r>
            <a:r>
              <a:rPr lang="en-IN" dirty="0"/>
              <a:t>)</a:t>
            </a:r>
          </a:p>
          <a:p>
            <a:r>
              <a:rPr lang="en-IN" dirty="0"/>
              <a:t>  name = </a:t>
            </a:r>
            <a:r>
              <a:rPr lang="en-IN" dirty="0" err="1"/>
              <a:t>var.names</a:t>
            </a:r>
            <a:r>
              <a:rPr lang="en-IN" dirty="0"/>
              <a:t>[</a:t>
            </a:r>
            <a:r>
              <a:rPr lang="en-IN" dirty="0" err="1"/>
              <a:t>count.index</a:t>
            </a:r>
            <a:r>
              <a:rPr lang="en-IN" dirty="0"/>
              <a:t>]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4287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410" y="219081"/>
            <a:ext cx="116258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It will destroy the existing users and create new four users instead of one user creation, since already three users exist</a:t>
            </a:r>
          </a:p>
          <a:p>
            <a:r>
              <a:rPr lang="en-IN" dirty="0"/>
              <a:t>Reason : if we go with list it will take the index and go for creation since we have added new value at first position index is </a:t>
            </a:r>
          </a:p>
          <a:p>
            <a:r>
              <a:rPr lang="en-IN" dirty="0"/>
              <a:t>                 changed and it destroyed old and started creating</a:t>
            </a:r>
          </a:p>
          <a:p>
            <a:r>
              <a:rPr lang="en-IN" dirty="0"/>
              <a:t>Solution : using sets and for each instead index verification will go with name verification.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63E412-E9DC-473E-9455-6F8CC8EF29F1}"/>
              </a:ext>
            </a:extLst>
          </p:cNvPr>
          <p:cNvSpPr/>
          <p:nvPr/>
        </p:nvSpPr>
        <p:spPr>
          <a:xfrm>
            <a:off x="1219614" y="152281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variable "region" {</a:t>
            </a:r>
          </a:p>
          <a:p>
            <a:r>
              <a:rPr lang="en-IN" dirty="0"/>
              <a:t> default = "us-east-2"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variable “names" {</a:t>
            </a:r>
          </a:p>
          <a:p>
            <a:r>
              <a:rPr lang="en-IN" dirty="0"/>
              <a:t>   default = [“jane”,“</a:t>
            </a:r>
            <a:r>
              <a:rPr lang="en-IN" dirty="0" err="1"/>
              <a:t>sankar</a:t>
            </a:r>
            <a:r>
              <a:rPr lang="en-IN" dirty="0"/>
              <a:t>",“</a:t>
            </a:r>
            <a:r>
              <a:rPr lang="en-IN" dirty="0" err="1"/>
              <a:t>eshwar</a:t>
            </a:r>
            <a:r>
              <a:rPr lang="en-IN" dirty="0"/>
              <a:t>",“</a:t>
            </a:r>
            <a:r>
              <a:rPr lang="en-IN" dirty="0" err="1"/>
              <a:t>rohith</a:t>
            </a:r>
            <a:r>
              <a:rPr lang="en-IN" dirty="0"/>
              <a:t>"]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resource “</a:t>
            </a:r>
            <a:r>
              <a:rPr lang="en-IN" dirty="0" err="1"/>
              <a:t>aws_iam_user</a:t>
            </a:r>
            <a:r>
              <a:rPr lang="en-IN" dirty="0"/>
              <a:t>“  “</a:t>
            </a:r>
            <a:r>
              <a:rPr lang="en-IN" dirty="0" err="1"/>
              <a:t>my_iam_users</a:t>
            </a:r>
            <a:r>
              <a:rPr lang="en-IN" dirty="0"/>
              <a:t>” {</a:t>
            </a:r>
          </a:p>
          <a:p>
            <a:r>
              <a:rPr lang="en-IN" dirty="0"/>
              <a:t>  </a:t>
            </a:r>
            <a:r>
              <a:rPr lang="en-IN" dirty="0" err="1"/>
              <a:t>for_each</a:t>
            </a:r>
            <a:r>
              <a:rPr lang="en-IN" dirty="0"/>
              <a:t> = </a:t>
            </a:r>
            <a:r>
              <a:rPr lang="en-IN" dirty="0" err="1"/>
              <a:t>toset</a:t>
            </a:r>
            <a:r>
              <a:rPr lang="en-IN" dirty="0"/>
              <a:t>(</a:t>
            </a:r>
            <a:r>
              <a:rPr lang="en-IN" dirty="0" err="1"/>
              <a:t>var.names</a:t>
            </a:r>
            <a:r>
              <a:rPr lang="en-IN" dirty="0"/>
              <a:t>)</a:t>
            </a:r>
          </a:p>
          <a:p>
            <a:r>
              <a:rPr lang="en-IN" dirty="0"/>
              <a:t>  name = </a:t>
            </a:r>
            <a:r>
              <a:rPr lang="en-IN" dirty="0" err="1"/>
              <a:t>each.value</a:t>
            </a:r>
            <a:endParaRPr lang="en-IN" dirty="0"/>
          </a:p>
          <a:p>
            <a:r>
              <a:rPr lang="en-IN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61" y="4869794"/>
            <a:ext cx="5419725" cy="1457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2410" y="4402455"/>
            <a:ext cx="11235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Now </a:t>
            </a:r>
            <a:r>
              <a:rPr lang="en-IN" dirty="0" err="1"/>
              <a:t>th</a:t>
            </a:r>
            <a:r>
              <a:rPr lang="en-IN" dirty="0"/>
              <a:t> index key set with name instead of numbers, and it will check the names and only the new one will be created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2410" y="6425126"/>
            <a:ext cx="1079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If we go with list, </a:t>
            </a:r>
            <a:r>
              <a:rPr lang="en-IN" dirty="0" err="1"/>
              <a:t>index_key</a:t>
            </a:r>
            <a:r>
              <a:rPr lang="en-IN" dirty="0"/>
              <a:t> will set with keys, if we go with </a:t>
            </a:r>
            <a:r>
              <a:rPr lang="en-IN" dirty="0" err="1"/>
              <a:t>for_each</a:t>
            </a:r>
            <a:r>
              <a:rPr lang="en-IN" dirty="0"/>
              <a:t> </a:t>
            </a:r>
            <a:r>
              <a:rPr lang="en-IN" dirty="0" err="1"/>
              <a:t>index_key</a:t>
            </a:r>
            <a:r>
              <a:rPr lang="en-IN" dirty="0"/>
              <a:t> will use the values instead of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46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4FD348-5502-4EBF-9816-7E9EC3FA16A6}"/>
              </a:ext>
            </a:extLst>
          </p:cNvPr>
          <p:cNvSpPr/>
          <p:nvPr/>
        </p:nvSpPr>
        <p:spPr>
          <a:xfrm>
            <a:off x="629478" y="1343295"/>
            <a:ext cx="10933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Map variable link </a:t>
            </a:r>
            <a:r>
              <a:rPr lang="en-IN" dirty="0">
                <a:hlinkClick r:id="rId2"/>
              </a:rPr>
              <a:t>: https://www.terraform.io/docs/configuration-0-11/variables.html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EF5D84-F05B-4F81-9EFB-F5C487710ED3}"/>
              </a:ext>
            </a:extLst>
          </p:cNvPr>
          <p:cNvSpPr/>
          <p:nvPr/>
        </p:nvSpPr>
        <p:spPr>
          <a:xfrm>
            <a:off x="364704" y="287066"/>
            <a:ext cx="3270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444444"/>
                </a:solidFill>
                <a:latin typeface="Helvetica Neue"/>
              </a:rPr>
              <a:t>Terraform MAPS &amp; LOOKUP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A91537-BF1E-49DB-B8BA-56AA0A2383DC}"/>
              </a:ext>
            </a:extLst>
          </p:cNvPr>
          <p:cNvSpPr/>
          <p:nvPr/>
        </p:nvSpPr>
        <p:spPr>
          <a:xfrm>
            <a:off x="862525" y="815180"/>
            <a:ext cx="9696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Mapping key and values, use case : when region changes automatically pick up image from the region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3F912-85EE-4DA8-AA17-706DEFB20001}"/>
              </a:ext>
            </a:extLst>
          </p:cNvPr>
          <p:cNvSpPr/>
          <p:nvPr/>
        </p:nvSpPr>
        <p:spPr>
          <a:xfrm>
            <a:off x="629478" y="1871409"/>
            <a:ext cx="10933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Functions - Look up link </a:t>
            </a:r>
            <a:r>
              <a:rPr lang="en-IN" dirty="0">
                <a:hlinkClick r:id="rId2"/>
              </a:rPr>
              <a:t>: </a:t>
            </a:r>
            <a:r>
              <a:rPr lang="en-IN" dirty="0">
                <a:hlinkClick r:id="rId3"/>
              </a:rPr>
              <a:t>https://www.terraform.io/docs/configuration-0-11/interpolation.html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CF10C-52EB-4F94-AA44-B1E850E58DEA}"/>
              </a:ext>
            </a:extLst>
          </p:cNvPr>
          <p:cNvSpPr/>
          <p:nvPr/>
        </p:nvSpPr>
        <p:spPr>
          <a:xfrm>
            <a:off x="480887" y="2661239"/>
            <a:ext cx="104181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Using Maps and lookup, when region changed corresponding AMI has to be picked which is mentioned in the</a:t>
            </a:r>
          </a:p>
          <a:p>
            <a:r>
              <a:rPr lang="en-IN" dirty="0"/>
              <a:t>Maps and using lookup search the image and create instance.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5BB813-CBFB-46E6-AB58-297D367FB3D8}"/>
              </a:ext>
            </a:extLst>
          </p:cNvPr>
          <p:cNvSpPr/>
          <p:nvPr/>
        </p:nvSpPr>
        <p:spPr>
          <a:xfrm>
            <a:off x="364704" y="3550431"/>
            <a:ext cx="110891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Create Directory, in that create vars.tf(to maintain variables), provider.tf(for the provider details) and ec2-instance.tf(</a:t>
            </a:r>
          </a:p>
          <a:p>
            <a:r>
              <a:rPr lang="en-IN" dirty="0"/>
              <a:t> instance creation details)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70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D544C1-4641-4C2F-B4C9-517553A8C1F3}"/>
              </a:ext>
            </a:extLst>
          </p:cNvPr>
          <p:cNvSpPr/>
          <p:nvPr/>
        </p:nvSpPr>
        <p:spPr>
          <a:xfrm>
            <a:off x="361071" y="374524"/>
            <a:ext cx="7705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dirty="0">
                <a:solidFill>
                  <a:srgbClr val="444444"/>
                </a:solidFill>
                <a:effectLst/>
                <a:latin typeface="Helvetica Neue"/>
              </a:rPr>
              <a:t>Step 3 : </a:t>
            </a:r>
            <a:r>
              <a:rPr lang="en-IN" i="0" dirty="0">
                <a:solidFill>
                  <a:srgbClr val="444444"/>
                </a:solidFill>
                <a:effectLst/>
                <a:latin typeface="Helvetica Neue"/>
              </a:rPr>
              <a:t>Download Terraform </a:t>
            </a:r>
            <a:r>
              <a:rPr lang="en-IN" i="0" dirty="0">
                <a:solidFill>
                  <a:srgbClr val="444444"/>
                </a:solidFill>
                <a:effectLst/>
                <a:latin typeface="Helvetica Neue"/>
                <a:sym typeface="Wingdings" panose="05000000000000000000" pitchFamily="2" charset="2"/>
              </a:rPr>
              <a:t></a:t>
            </a:r>
            <a:r>
              <a:rPr lang="en-IN" b="1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en-IN" dirty="0">
                <a:hlinkClick r:id="rId2"/>
              </a:rPr>
              <a:t>https://www.terraform.io/downloads.html</a:t>
            </a:r>
            <a:r>
              <a:rPr lang="en-IN" b="1" i="0" dirty="0">
                <a:solidFill>
                  <a:srgbClr val="444444"/>
                </a:solidFill>
                <a:effectLst/>
                <a:latin typeface="Helvetica Neue"/>
              </a:rPr>
              <a:t>  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263A33-9583-49C2-85D9-A3F35412E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848" y="897914"/>
            <a:ext cx="8220075" cy="53435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87AAEC-66C3-4A31-BDF2-D6E2DC4AB83D}"/>
              </a:ext>
            </a:extLst>
          </p:cNvPr>
          <p:cNvSpPr/>
          <p:nvPr/>
        </p:nvSpPr>
        <p:spPr>
          <a:xfrm>
            <a:off x="602749" y="6395497"/>
            <a:ext cx="777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Copy the Link for the OS and download into the machine and unzip the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6879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0F2E80-4F79-4BA0-8CC4-B4EDB41DB966}"/>
              </a:ext>
            </a:extLst>
          </p:cNvPr>
          <p:cNvSpPr/>
          <p:nvPr/>
        </p:nvSpPr>
        <p:spPr>
          <a:xfrm>
            <a:off x="364704" y="287066"/>
            <a:ext cx="3270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444444"/>
                </a:solidFill>
                <a:latin typeface="Helvetica Neue"/>
              </a:rPr>
              <a:t>Terraform MAPS &amp; LOOKUP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E16DA1-26B4-49A2-8294-8319FB5006B3}"/>
              </a:ext>
            </a:extLst>
          </p:cNvPr>
          <p:cNvSpPr/>
          <p:nvPr/>
        </p:nvSpPr>
        <p:spPr>
          <a:xfrm>
            <a:off x="6065520" y="691440"/>
            <a:ext cx="780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Vars.tf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5FE2F-2225-4645-97BC-21E2DE957AAF}"/>
              </a:ext>
            </a:extLst>
          </p:cNvPr>
          <p:cNvSpPr/>
          <p:nvPr/>
        </p:nvSpPr>
        <p:spPr>
          <a:xfrm>
            <a:off x="420094" y="13861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provider "</a:t>
            </a:r>
            <a:r>
              <a:rPr lang="en-IN" dirty="0" err="1"/>
              <a:t>aws</a:t>
            </a:r>
            <a:r>
              <a:rPr lang="en-IN" dirty="0"/>
              <a:t>" {</a:t>
            </a:r>
          </a:p>
          <a:p>
            <a:r>
              <a:rPr lang="en-IN" dirty="0"/>
              <a:t>region  = "${</a:t>
            </a:r>
            <a:r>
              <a:rPr lang="en-IN" dirty="0" err="1"/>
              <a:t>var.region</a:t>
            </a:r>
            <a:r>
              <a:rPr lang="en-IN" dirty="0"/>
              <a:t>}"</a:t>
            </a:r>
          </a:p>
          <a:p>
            <a:r>
              <a:rPr lang="en-IN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2A860A-585C-453C-B382-53614D56B0A8}"/>
              </a:ext>
            </a:extLst>
          </p:cNvPr>
          <p:cNvSpPr/>
          <p:nvPr/>
        </p:nvSpPr>
        <p:spPr>
          <a:xfrm>
            <a:off x="364704" y="876106"/>
            <a:ext cx="115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Provider.tf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D0DFD8-491E-4F91-A443-0822B3BFF3FF}"/>
              </a:ext>
            </a:extLst>
          </p:cNvPr>
          <p:cNvSpPr/>
          <p:nvPr/>
        </p:nvSpPr>
        <p:spPr>
          <a:xfrm>
            <a:off x="160224" y="342900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resource "</a:t>
            </a:r>
            <a:r>
              <a:rPr lang="en-IN" dirty="0" err="1"/>
              <a:t>aws_instance</a:t>
            </a:r>
            <a:r>
              <a:rPr lang="en-IN" dirty="0"/>
              <a:t>" "web1" {</a:t>
            </a:r>
          </a:p>
          <a:p>
            <a:r>
              <a:rPr lang="en-IN" dirty="0"/>
              <a:t>  </a:t>
            </a:r>
            <a:r>
              <a:rPr lang="en-IN" dirty="0" err="1"/>
              <a:t>ami</a:t>
            </a:r>
            <a:r>
              <a:rPr lang="en-IN" dirty="0"/>
              <a:t>           = "${lookup(var.ec2-ami,var.region)}“</a:t>
            </a:r>
          </a:p>
          <a:p>
            <a:r>
              <a:rPr lang="en-IN" dirty="0"/>
              <a:t>  </a:t>
            </a:r>
            <a:r>
              <a:rPr lang="en-IN" dirty="0" err="1"/>
              <a:t>key_name</a:t>
            </a:r>
            <a:r>
              <a:rPr lang="en-IN" dirty="0"/>
              <a:t> = “</a:t>
            </a:r>
            <a:r>
              <a:rPr lang="en-IN" dirty="0" err="1"/>
              <a:t>sankar-devops</a:t>
            </a:r>
            <a:r>
              <a:rPr lang="en-IN" dirty="0"/>
              <a:t>”</a:t>
            </a:r>
          </a:p>
          <a:p>
            <a:r>
              <a:rPr lang="en-IN" dirty="0"/>
              <a:t>  </a:t>
            </a:r>
            <a:r>
              <a:rPr lang="en-IN" dirty="0" err="1"/>
              <a:t>instance_type</a:t>
            </a:r>
            <a:r>
              <a:rPr lang="en-IN" dirty="0"/>
              <a:t> = "t2.micro"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tags = {</a:t>
            </a:r>
          </a:p>
          <a:p>
            <a:r>
              <a:rPr lang="en-IN" dirty="0"/>
              <a:t>    Name = "HelloWorld"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BF9C43-3166-4AD4-A018-075460128B75}"/>
              </a:ext>
            </a:extLst>
          </p:cNvPr>
          <p:cNvSpPr/>
          <p:nvPr/>
        </p:nvSpPr>
        <p:spPr>
          <a:xfrm>
            <a:off x="160224" y="2919993"/>
            <a:ext cx="1561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Ec2-instance.tf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770D2-A467-422C-9E8E-C302170A45C4}"/>
              </a:ext>
            </a:extLst>
          </p:cNvPr>
          <p:cNvSpPr/>
          <p:nvPr/>
        </p:nvSpPr>
        <p:spPr>
          <a:xfrm>
            <a:off x="6065520" y="129957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variable "region" {</a:t>
            </a:r>
          </a:p>
          <a:p>
            <a:r>
              <a:rPr lang="en-IN" dirty="0"/>
              <a:t> default = "us-east-2"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variable "ec2-ami" {</a:t>
            </a:r>
          </a:p>
          <a:p>
            <a:r>
              <a:rPr lang="en-IN" dirty="0"/>
              <a:t>  type = "map"</a:t>
            </a:r>
          </a:p>
          <a:p>
            <a:endParaRPr lang="en-IN" dirty="0"/>
          </a:p>
          <a:p>
            <a:r>
              <a:rPr lang="en-IN" dirty="0"/>
              <a:t>  default = {</a:t>
            </a:r>
          </a:p>
          <a:p>
            <a:r>
              <a:rPr lang="en-IN" dirty="0"/>
              <a:t>    us-east-2 = "ami-00c03f7f7f2ec15c3"</a:t>
            </a:r>
          </a:p>
          <a:p>
            <a:r>
              <a:rPr lang="en-IN" dirty="0"/>
              <a:t>    ap-south-1 = "ami-0cb0e70f44e1a4bb5"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9365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0F2E80-4F79-4BA0-8CC4-B4EDB41DB966}"/>
              </a:ext>
            </a:extLst>
          </p:cNvPr>
          <p:cNvSpPr/>
          <p:nvPr/>
        </p:nvSpPr>
        <p:spPr>
          <a:xfrm>
            <a:off x="364704" y="287066"/>
            <a:ext cx="7378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444444"/>
                </a:solidFill>
                <a:latin typeface="Helvetica Neue"/>
              </a:rPr>
              <a:t>Connect to the instance and execute commands inside the server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26" y="1255737"/>
            <a:ext cx="66579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86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0F2E80-4F79-4BA0-8CC4-B4EDB41DB966}"/>
              </a:ext>
            </a:extLst>
          </p:cNvPr>
          <p:cNvSpPr/>
          <p:nvPr/>
        </p:nvSpPr>
        <p:spPr>
          <a:xfrm>
            <a:off x="364704" y="287066"/>
            <a:ext cx="2032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all" dirty="0"/>
              <a:t> create s3 bucket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651B88-EB1E-4650-83C0-D301E7AC3E74}"/>
              </a:ext>
            </a:extLst>
          </p:cNvPr>
          <p:cNvSpPr/>
          <p:nvPr/>
        </p:nvSpPr>
        <p:spPr>
          <a:xfrm>
            <a:off x="3048000" y="751344"/>
            <a:ext cx="776577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provider "</a:t>
            </a:r>
            <a:r>
              <a:rPr lang="en-IN" dirty="0" err="1"/>
              <a:t>aws</a:t>
            </a:r>
            <a:r>
              <a:rPr lang="en-IN" dirty="0"/>
              <a:t>" {</a:t>
            </a:r>
          </a:p>
          <a:p>
            <a:r>
              <a:rPr lang="en-IN" dirty="0"/>
              <a:t>  region = "us-east-2"</a:t>
            </a:r>
          </a:p>
          <a:p>
            <a:r>
              <a:rPr lang="en-IN" dirty="0"/>
              <a:t>  </a:t>
            </a:r>
            <a:r>
              <a:rPr lang="en-IN" dirty="0" err="1"/>
              <a:t>access_key</a:t>
            </a:r>
            <a:r>
              <a:rPr lang="en-IN" dirty="0"/>
              <a:t> = "AKIA2R4NL5I7S4VD5F23"</a:t>
            </a:r>
          </a:p>
          <a:p>
            <a:r>
              <a:rPr lang="en-IN" dirty="0"/>
              <a:t>  </a:t>
            </a:r>
            <a:r>
              <a:rPr lang="en-IN" dirty="0" err="1"/>
              <a:t>secret_key</a:t>
            </a:r>
            <a:r>
              <a:rPr lang="en-IN" dirty="0"/>
              <a:t> = "</a:t>
            </a:r>
            <a:r>
              <a:rPr lang="en-IN" dirty="0" err="1"/>
              <a:t>GlZP</a:t>
            </a:r>
            <a:r>
              <a:rPr lang="en-IN" dirty="0"/>
              <a:t>/4px01eZF5zKmNlkAuFxE8pYQQltCM5Hn485"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resource "aws_s3_bucket" "example" {</a:t>
            </a:r>
          </a:p>
          <a:p>
            <a:r>
              <a:rPr lang="en-IN" dirty="0"/>
              <a:t>  bucket = "sankar-test-s3-terraform-bucket"</a:t>
            </a:r>
          </a:p>
          <a:p>
            <a:r>
              <a:rPr lang="en-IN" dirty="0"/>
              <a:t>  </a:t>
            </a:r>
            <a:r>
              <a:rPr lang="en-IN" dirty="0" err="1"/>
              <a:t>acl</a:t>
            </a:r>
            <a:r>
              <a:rPr lang="en-IN" dirty="0"/>
              <a:t> = "private"</a:t>
            </a:r>
          </a:p>
          <a:p>
            <a:r>
              <a:rPr lang="en-IN" dirty="0"/>
              <a:t>  versioning {</a:t>
            </a:r>
          </a:p>
          <a:p>
            <a:r>
              <a:rPr lang="en-IN" dirty="0"/>
              <a:t>    enabled = true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  tags = {</a:t>
            </a:r>
          </a:p>
          <a:p>
            <a:r>
              <a:rPr lang="en-IN" dirty="0"/>
              <a:t>    Name = "sankar-test-s3-terraform-bucket"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8492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0F2E80-4F79-4BA0-8CC4-B4EDB41DB966}"/>
              </a:ext>
            </a:extLst>
          </p:cNvPr>
          <p:cNvSpPr/>
          <p:nvPr/>
        </p:nvSpPr>
        <p:spPr>
          <a:xfrm>
            <a:off x="364704" y="287066"/>
            <a:ext cx="3607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all" dirty="0"/>
              <a:t> create s3 bucket WITH LIFECYCLE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651B88-EB1E-4650-83C0-D301E7AC3E74}"/>
              </a:ext>
            </a:extLst>
          </p:cNvPr>
          <p:cNvSpPr/>
          <p:nvPr/>
        </p:nvSpPr>
        <p:spPr>
          <a:xfrm>
            <a:off x="3048000" y="751344"/>
            <a:ext cx="6096000" cy="57554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/>
              <a:t>provider "</a:t>
            </a:r>
            <a:r>
              <a:rPr lang="en-IN" sz="1600" dirty="0" err="1"/>
              <a:t>aws</a:t>
            </a:r>
            <a:r>
              <a:rPr lang="en-IN" sz="1600" dirty="0"/>
              <a:t>" {</a:t>
            </a:r>
          </a:p>
          <a:p>
            <a:r>
              <a:rPr lang="en-IN" sz="1600" dirty="0"/>
              <a:t>  region = "us-east-2"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access_key</a:t>
            </a:r>
            <a:r>
              <a:rPr lang="en-IN" sz="1600" dirty="0"/>
              <a:t> = "AKIA2R4NL5I7S4VD5F23"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secret_key</a:t>
            </a:r>
            <a:r>
              <a:rPr lang="en-IN" sz="1600" dirty="0"/>
              <a:t> = "</a:t>
            </a:r>
            <a:r>
              <a:rPr lang="en-IN" sz="1600" dirty="0" err="1"/>
              <a:t>GlZP</a:t>
            </a:r>
            <a:r>
              <a:rPr lang="en-IN" sz="1600" dirty="0"/>
              <a:t>/4px01eZF5zKmNlkAuFxE8pYQQltCM5Hn485"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resource "aws_s3_bucket" "bucket" {</a:t>
            </a:r>
          </a:p>
          <a:p>
            <a:r>
              <a:rPr lang="en-IN" sz="1600" dirty="0"/>
              <a:t>  bucket = "terraform-2020bucket"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acl</a:t>
            </a:r>
            <a:r>
              <a:rPr lang="en-IN" sz="1600" dirty="0"/>
              <a:t> = "private"</a:t>
            </a:r>
          </a:p>
          <a:p>
            <a:endParaRPr lang="en-IN" sz="1600" dirty="0"/>
          </a:p>
          <a:p>
            <a:r>
              <a:rPr lang="en-IN" sz="1600" dirty="0"/>
              <a:t>  </a:t>
            </a:r>
            <a:r>
              <a:rPr lang="en-IN" sz="1600" dirty="0" err="1"/>
              <a:t>lifecycle_rule</a:t>
            </a:r>
            <a:r>
              <a:rPr lang="en-IN" sz="1600" dirty="0"/>
              <a:t> {</a:t>
            </a:r>
          </a:p>
          <a:p>
            <a:r>
              <a:rPr lang="en-IN" sz="1600" dirty="0"/>
              <a:t>    enabled = true</a:t>
            </a:r>
          </a:p>
          <a:p>
            <a:endParaRPr lang="en-IN" sz="1600" dirty="0"/>
          </a:p>
          <a:p>
            <a:r>
              <a:rPr lang="en-IN" sz="1600" dirty="0"/>
              <a:t>    transition {</a:t>
            </a:r>
          </a:p>
          <a:p>
            <a:r>
              <a:rPr lang="en-IN" sz="1600" dirty="0"/>
              <a:t>      days = 30</a:t>
            </a:r>
          </a:p>
          <a:p>
            <a:r>
              <a:rPr lang="en-IN" sz="1600" dirty="0"/>
              <a:t>      </a:t>
            </a:r>
            <a:r>
              <a:rPr lang="en-IN" sz="1600" dirty="0" err="1"/>
              <a:t>storage_class</a:t>
            </a:r>
            <a:r>
              <a:rPr lang="en-IN" sz="1600" dirty="0"/>
              <a:t> = "STANDARD_IA"</a:t>
            </a:r>
          </a:p>
          <a:p>
            <a:r>
              <a:rPr lang="en-IN" sz="1600" dirty="0"/>
              <a:t>    }</a:t>
            </a:r>
          </a:p>
          <a:p>
            <a:endParaRPr lang="en-IN" sz="1600" dirty="0"/>
          </a:p>
          <a:p>
            <a:r>
              <a:rPr lang="en-IN" sz="1600" dirty="0"/>
              <a:t>    transition {</a:t>
            </a:r>
          </a:p>
          <a:p>
            <a:r>
              <a:rPr lang="en-IN" sz="1600" dirty="0"/>
              <a:t>      days = 60</a:t>
            </a:r>
          </a:p>
          <a:p>
            <a:r>
              <a:rPr lang="en-IN" sz="1600" dirty="0"/>
              <a:t>      </a:t>
            </a:r>
            <a:r>
              <a:rPr lang="en-IN" sz="1600" dirty="0" err="1"/>
              <a:t>storage_class</a:t>
            </a:r>
            <a:r>
              <a:rPr lang="en-IN" sz="1600" dirty="0"/>
              <a:t> = "GLACIER"</a:t>
            </a:r>
          </a:p>
          <a:p>
            <a:r>
              <a:rPr lang="en-IN" sz="1600" dirty="0"/>
              <a:t>    }</a:t>
            </a:r>
          </a:p>
          <a:p>
            <a:r>
              <a:rPr lang="en-IN" sz="1600" dirty="0"/>
              <a:t>  }</a:t>
            </a:r>
          </a:p>
          <a:p>
            <a:r>
              <a:rPr lang="en-IN" sz="1600" dirty="0"/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6EF356-ED5B-477F-A90F-B3BB2A9D0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349" y="1902515"/>
            <a:ext cx="45148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07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0F2E80-4F79-4BA0-8CC4-B4EDB41DB966}"/>
              </a:ext>
            </a:extLst>
          </p:cNvPr>
          <p:cNvSpPr/>
          <p:nvPr/>
        </p:nvSpPr>
        <p:spPr>
          <a:xfrm>
            <a:off x="364704" y="287066"/>
            <a:ext cx="2409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all" dirty="0"/>
              <a:t> Terraform console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92" y="786652"/>
            <a:ext cx="6543675" cy="1143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6698" y="2059906"/>
            <a:ext cx="7209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To verify the resource details enter: “</a:t>
            </a:r>
            <a:r>
              <a:rPr lang="en-IN" dirty="0" err="1"/>
              <a:t>resourcetype.logcalnameofresource</a:t>
            </a:r>
            <a:r>
              <a:rPr lang="en-IN" dirty="0"/>
              <a:t>”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692" y="2601442"/>
            <a:ext cx="6134100" cy="34480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4274" y="6221696"/>
            <a:ext cx="473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We can verify properties of resources, like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00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0F2E80-4F79-4BA0-8CC4-B4EDB41DB966}"/>
              </a:ext>
            </a:extLst>
          </p:cNvPr>
          <p:cNvSpPr/>
          <p:nvPr/>
        </p:nvSpPr>
        <p:spPr>
          <a:xfrm>
            <a:off x="364704" y="287066"/>
            <a:ext cx="7308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all" dirty="0"/>
              <a:t> VPC, SUBNETS, ROUTETABLE, ELB, SECURITY GROUP, AND APACHE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E430D6-E98B-47A0-8E25-A4201EDC5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94" y="1176337"/>
            <a:ext cx="7624029" cy="474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33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5E4780B-2E5A-4AC2-AB19-3B88C5C9FBED}"/>
              </a:ext>
            </a:extLst>
          </p:cNvPr>
          <p:cNvSpPr/>
          <p:nvPr/>
        </p:nvSpPr>
        <p:spPr>
          <a:xfrm>
            <a:off x="256826" y="356755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444444"/>
                </a:solidFill>
                <a:latin typeface="Helvetica Neue"/>
              </a:rPr>
              <a:t>Create the below files to setup the infra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44310-CB94-4363-AEE0-640F4BC13793}"/>
              </a:ext>
            </a:extLst>
          </p:cNvPr>
          <p:cNvSpPr/>
          <p:nvPr/>
        </p:nvSpPr>
        <p:spPr>
          <a:xfrm>
            <a:off x="562965" y="1117151"/>
            <a:ext cx="3164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Provider.tf : Cloud configuration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0AFAE29-9D20-4770-A8C4-CC939D5D82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675426"/>
              </p:ext>
            </p:extLst>
          </p:nvPr>
        </p:nvGraphicFramePr>
        <p:xfrm>
          <a:off x="1379538" y="1917700"/>
          <a:ext cx="1217612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" name="Packager Shell Object" showAsIcon="1" r:id="rId3" imgW="618840" imgH="437760" progId="Package">
                  <p:embed/>
                </p:oleObj>
              </mc:Choice>
              <mc:Fallback>
                <p:oleObj name="Packager Shell Object" showAsIcon="1" r:id="rId3" imgW="61884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9538" y="1917700"/>
                        <a:ext cx="1217612" cy="862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4E3114B-31ED-4609-B051-0F253FF5E9F4}"/>
              </a:ext>
            </a:extLst>
          </p:cNvPr>
          <p:cNvSpPr/>
          <p:nvPr/>
        </p:nvSpPr>
        <p:spPr>
          <a:xfrm>
            <a:off x="562965" y="2925096"/>
            <a:ext cx="21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vars.tf : Variables file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79D6FAB-9959-44A3-8950-97FF49673A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43521"/>
              </p:ext>
            </p:extLst>
          </p:nvPr>
        </p:nvGraphicFramePr>
        <p:xfrm>
          <a:off x="1604963" y="3603625"/>
          <a:ext cx="72548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" name="Packager Shell Object" showAsIcon="1" r:id="rId5" imgW="382680" imgH="437760" progId="Package">
                  <p:embed/>
                </p:oleObj>
              </mc:Choice>
              <mc:Fallback>
                <p:oleObj name="Packager Shell Object" showAsIcon="1" r:id="rId5" imgW="38268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4963" y="3603625"/>
                        <a:ext cx="725487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EAC6EB5-0C2B-4BD5-9A75-3F657DD3CCC6}"/>
              </a:ext>
            </a:extLst>
          </p:cNvPr>
          <p:cNvSpPr/>
          <p:nvPr/>
        </p:nvSpPr>
        <p:spPr>
          <a:xfrm>
            <a:off x="513332" y="4558540"/>
            <a:ext cx="4727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Install_httpd.sh : Booting script to install apache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F9D344F-2C7D-4882-A061-CDF6B3D825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791543"/>
              </p:ext>
            </p:extLst>
          </p:nvPr>
        </p:nvGraphicFramePr>
        <p:xfrm>
          <a:off x="1389063" y="5292725"/>
          <a:ext cx="103663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" name="Packager Shell Object" showAsIcon="1" r:id="rId7" imgW="789840" imgH="437760" progId="Package">
                  <p:embed/>
                </p:oleObj>
              </mc:Choice>
              <mc:Fallback>
                <p:oleObj name="Packager Shell Object" showAsIcon="1" r:id="rId7" imgW="78984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89063" y="5292725"/>
                        <a:ext cx="1036637" cy="72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6760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B44310-CB94-4363-AEE0-640F4BC13793}"/>
              </a:ext>
            </a:extLst>
          </p:cNvPr>
          <p:cNvSpPr/>
          <p:nvPr/>
        </p:nvSpPr>
        <p:spPr>
          <a:xfrm>
            <a:off x="385312" y="337505"/>
            <a:ext cx="4751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instances.tf : Launch </a:t>
            </a:r>
            <a:r>
              <a:rPr lang="en-IN" dirty="0" err="1"/>
              <a:t>intances</a:t>
            </a:r>
            <a:r>
              <a:rPr lang="en-IN" dirty="0"/>
              <a:t> with booting script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E3114B-31ED-4609-B051-0F253FF5E9F4}"/>
              </a:ext>
            </a:extLst>
          </p:cNvPr>
          <p:cNvSpPr/>
          <p:nvPr/>
        </p:nvSpPr>
        <p:spPr>
          <a:xfrm>
            <a:off x="385312" y="2248203"/>
            <a:ext cx="7715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vpc.tf : Create VPC with subnet, internet gateway, route table and security group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AC6EB5-0C2B-4BD5-9A75-3F657DD3CCC6}"/>
              </a:ext>
            </a:extLst>
          </p:cNvPr>
          <p:cNvSpPr/>
          <p:nvPr/>
        </p:nvSpPr>
        <p:spPr>
          <a:xfrm>
            <a:off x="513332" y="4558540"/>
            <a:ext cx="4323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Elb.tf : Create Load balancer with instances  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C9F5B72-CEB3-42E6-9E6C-91D3C1D665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46633"/>
              </p:ext>
            </p:extLst>
          </p:nvPr>
        </p:nvGraphicFramePr>
        <p:xfrm>
          <a:off x="1606550" y="1262063"/>
          <a:ext cx="12192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" name="Packager Shell Object" showAsIcon="1" r:id="rId3" imgW="667800" imgH="437760" progId="Package">
                  <p:embed/>
                </p:oleObj>
              </mc:Choice>
              <mc:Fallback>
                <p:oleObj name="Packager Shell Object" showAsIcon="1" r:id="rId3" imgW="66780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6550" y="1262063"/>
                        <a:ext cx="1219200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D98E1B8-7BAC-4259-9372-8B9BD79572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406967"/>
              </p:ext>
            </p:extLst>
          </p:nvPr>
        </p:nvGraphicFramePr>
        <p:xfrm>
          <a:off x="1733550" y="3152775"/>
          <a:ext cx="8032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" name="Packager Shell Object" showAsIcon="1" r:id="rId5" imgW="366480" imgH="437760" progId="Package">
                  <p:embed/>
                </p:oleObj>
              </mc:Choice>
              <mc:Fallback>
                <p:oleObj name="Packager Shell Object" showAsIcon="1" r:id="rId5" imgW="36648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3550" y="3152775"/>
                        <a:ext cx="803275" cy="960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70BBC7D-E661-44AD-B4F1-A64D443C68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953827"/>
              </p:ext>
            </p:extLst>
          </p:nvPr>
        </p:nvGraphicFramePr>
        <p:xfrm>
          <a:off x="1736725" y="5370513"/>
          <a:ext cx="6921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" name="Packager Shell Object" showAsIcon="1" r:id="rId7" imgW="333720" imgH="437760" progId="Package">
                  <p:embed/>
                </p:oleObj>
              </mc:Choice>
              <mc:Fallback>
                <p:oleObj name="Packager Shell Object" showAsIcon="1" r:id="rId7" imgW="33372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36725" y="5370513"/>
                        <a:ext cx="692150" cy="909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938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B44310-CB94-4363-AEE0-640F4BC13793}"/>
              </a:ext>
            </a:extLst>
          </p:cNvPr>
          <p:cNvSpPr/>
          <p:nvPr/>
        </p:nvSpPr>
        <p:spPr>
          <a:xfrm>
            <a:off x="385312" y="337505"/>
            <a:ext cx="2674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To check the syntax errors: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E3114B-31ED-4609-B051-0F253FF5E9F4}"/>
              </a:ext>
            </a:extLst>
          </p:cNvPr>
          <p:cNvSpPr/>
          <p:nvPr/>
        </p:nvSpPr>
        <p:spPr>
          <a:xfrm>
            <a:off x="635568" y="737144"/>
            <a:ext cx="2687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Command : terraform plan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ABA70-9DC5-4211-8323-90ACE50BB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68" y="1153832"/>
            <a:ext cx="8153400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4D2BDC-919C-4B25-A90F-1A20144E5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68" y="2445618"/>
            <a:ext cx="6257925" cy="762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FFA3A5B-E6B3-4533-9C4F-0903DA5E9A0C}"/>
              </a:ext>
            </a:extLst>
          </p:cNvPr>
          <p:cNvSpPr/>
          <p:nvPr/>
        </p:nvSpPr>
        <p:spPr>
          <a:xfrm>
            <a:off x="513332" y="3370578"/>
            <a:ext cx="1952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To apply the code 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E4F835-C8D9-482B-8B0F-048072C5050A}"/>
              </a:ext>
            </a:extLst>
          </p:cNvPr>
          <p:cNvSpPr/>
          <p:nvPr/>
        </p:nvSpPr>
        <p:spPr>
          <a:xfrm>
            <a:off x="739982" y="3813823"/>
            <a:ext cx="2792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Command : terraform apply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88DEF6-CBC0-4331-A419-FB4C1365F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68" y="4283937"/>
            <a:ext cx="8972550" cy="1104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8A8250-4709-4930-8654-F3DCCDEEE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67" y="5425531"/>
            <a:ext cx="8835691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49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B44310-CB94-4363-AEE0-640F4BC13793}"/>
              </a:ext>
            </a:extLst>
          </p:cNvPr>
          <p:cNvSpPr/>
          <p:nvPr/>
        </p:nvSpPr>
        <p:spPr>
          <a:xfrm>
            <a:off x="385312" y="337505"/>
            <a:ext cx="1254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Verification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E3114B-31ED-4609-B051-0F253FF5E9F4}"/>
              </a:ext>
            </a:extLst>
          </p:cNvPr>
          <p:cNvSpPr/>
          <p:nvPr/>
        </p:nvSpPr>
        <p:spPr>
          <a:xfrm>
            <a:off x="635568" y="737144"/>
            <a:ext cx="6712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Open the browser and validate the link which generated via the script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FA3A5B-E6B3-4533-9C4F-0903DA5E9A0C}"/>
              </a:ext>
            </a:extLst>
          </p:cNvPr>
          <p:cNvSpPr/>
          <p:nvPr/>
        </p:nvSpPr>
        <p:spPr>
          <a:xfrm>
            <a:off x="513332" y="3370578"/>
            <a:ext cx="125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To </a:t>
            </a:r>
            <a:r>
              <a:rPr lang="en-IN" dirty="0" err="1"/>
              <a:t>cleanup</a:t>
            </a:r>
            <a:r>
              <a:rPr lang="en-IN" dirty="0"/>
              <a:t>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E4F835-C8D9-482B-8B0F-048072C5050A}"/>
              </a:ext>
            </a:extLst>
          </p:cNvPr>
          <p:cNvSpPr/>
          <p:nvPr/>
        </p:nvSpPr>
        <p:spPr>
          <a:xfrm>
            <a:off x="739982" y="3813823"/>
            <a:ext cx="2983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Command : terraform destroy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69C21F-FB9B-4B9B-8431-6E3D85B5D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82" y="1180389"/>
            <a:ext cx="9191625" cy="2181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4EFE90-80FA-4B1A-9385-94BD3DD96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49" y="4192119"/>
            <a:ext cx="8467725" cy="933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A9B248-1493-4132-A2B9-DFFE6CF28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82" y="5475061"/>
            <a:ext cx="63150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9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D544C1-4641-4C2F-B4C9-517553A8C1F3}"/>
              </a:ext>
            </a:extLst>
          </p:cNvPr>
          <p:cNvSpPr/>
          <p:nvPr/>
        </p:nvSpPr>
        <p:spPr>
          <a:xfrm>
            <a:off x="361071" y="374524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dirty="0">
                <a:solidFill>
                  <a:srgbClr val="444444"/>
                </a:solidFill>
                <a:effectLst/>
                <a:latin typeface="Helvetica Neue"/>
              </a:rPr>
              <a:t>Step 4 : </a:t>
            </a:r>
            <a:r>
              <a:rPr lang="en-IN" i="0" dirty="0">
                <a:solidFill>
                  <a:srgbClr val="444444"/>
                </a:solidFill>
                <a:effectLst/>
                <a:latin typeface="Helvetica Neue"/>
              </a:rPr>
              <a:t>Unzip the file</a:t>
            </a:r>
            <a:r>
              <a:rPr lang="en-IN" b="1" i="0" dirty="0">
                <a:solidFill>
                  <a:srgbClr val="444444"/>
                </a:solidFill>
                <a:effectLst/>
                <a:latin typeface="Helvetica Neue"/>
              </a:rPr>
              <a:t> 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31086-C730-4D8B-854C-A03F8B5D5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80" y="856883"/>
            <a:ext cx="10764028" cy="11691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0F18EE-E302-439E-9D13-A11264997027}"/>
              </a:ext>
            </a:extLst>
          </p:cNvPr>
          <p:cNvSpPr/>
          <p:nvPr/>
        </p:nvSpPr>
        <p:spPr>
          <a:xfrm>
            <a:off x="571703" y="3436216"/>
            <a:ext cx="5759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 echo 'export PATH="/</a:t>
            </a:r>
            <a:r>
              <a:rPr lang="en-IN" dirty="0" err="1"/>
              <a:t>usr</a:t>
            </a:r>
            <a:r>
              <a:rPr lang="en-IN" dirty="0"/>
              <a:t>/local/bin:$PATH"' &gt;&gt; /etc/profile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38C5D1-B5B0-486D-A5CC-793F1694CF5C}"/>
              </a:ext>
            </a:extLst>
          </p:cNvPr>
          <p:cNvSpPr/>
          <p:nvPr/>
        </p:nvSpPr>
        <p:spPr>
          <a:xfrm>
            <a:off x="361070" y="2338697"/>
            <a:ext cx="853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dirty="0">
                <a:solidFill>
                  <a:srgbClr val="444444"/>
                </a:solidFill>
                <a:effectLst/>
                <a:latin typeface="Helvetica Neue"/>
              </a:rPr>
              <a:t>Step 5 : </a:t>
            </a:r>
            <a:r>
              <a:rPr lang="en-IN" i="0" dirty="0">
                <a:solidFill>
                  <a:srgbClr val="444444"/>
                </a:solidFill>
                <a:effectLst/>
                <a:latin typeface="Helvetica Neue"/>
              </a:rPr>
              <a:t>Move the executable file into /</a:t>
            </a:r>
            <a:r>
              <a:rPr lang="en-IN" i="0" dirty="0" err="1">
                <a:solidFill>
                  <a:srgbClr val="444444"/>
                </a:solidFill>
                <a:effectLst/>
                <a:latin typeface="Helvetica Neue"/>
              </a:rPr>
              <a:t>usr</a:t>
            </a:r>
            <a:r>
              <a:rPr lang="en-IN" i="0" dirty="0">
                <a:solidFill>
                  <a:srgbClr val="444444"/>
                </a:solidFill>
                <a:effectLst/>
                <a:latin typeface="Helvetica Neue"/>
              </a:rPr>
              <a:t>/local/bin</a:t>
            </a:r>
            <a:r>
              <a:rPr lang="en-IN" b="1" i="0" dirty="0">
                <a:solidFill>
                  <a:srgbClr val="444444"/>
                </a:solidFill>
                <a:effectLst/>
                <a:latin typeface="Helvetica Neue"/>
              </a:rPr>
              <a:t> (</a:t>
            </a:r>
            <a:r>
              <a:rPr lang="en-IN" i="0" dirty="0">
                <a:solidFill>
                  <a:srgbClr val="444444"/>
                </a:solidFill>
                <a:effectLst/>
                <a:latin typeface="Helvetica Neue"/>
              </a:rPr>
              <a:t>mv terraform /</a:t>
            </a:r>
            <a:r>
              <a:rPr lang="en-IN" i="0" dirty="0" err="1">
                <a:solidFill>
                  <a:srgbClr val="444444"/>
                </a:solidFill>
                <a:effectLst/>
                <a:latin typeface="Helvetica Neue"/>
              </a:rPr>
              <a:t>usr</a:t>
            </a:r>
            <a:r>
              <a:rPr lang="en-IN" i="0" dirty="0">
                <a:solidFill>
                  <a:srgbClr val="444444"/>
                </a:solidFill>
                <a:effectLst/>
                <a:latin typeface="Helvetica Neue"/>
              </a:rPr>
              <a:t>/local/bin)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87AA80-1964-4EF5-8C8E-D294A2D7F42C}"/>
              </a:ext>
            </a:extLst>
          </p:cNvPr>
          <p:cNvSpPr/>
          <p:nvPr/>
        </p:nvSpPr>
        <p:spPr>
          <a:xfrm>
            <a:off x="361069" y="2933238"/>
            <a:ext cx="3937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dirty="0">
                <a:solidFill>
                  <a:srgbClr val="444444"/>
                </a:solidFill>
                <a:effectLst/>
                <a:latin typeface="Helvetica Neue"/>
              </a:rPr>
              <a:t>Step 6 : </a:t>
            </a:r>
            <a:r>
              <a:rPr lang="en-IN" i="0" dirty="0">
                <a:solidFill>
                  <a:srgbClr val="444444"/>
                </a:solidFill>
                <a:effectLst/>
                <a:latin typeface="Helvetica Neue"/>
              </a:rPr>
              <a:t>Setup Environment Variable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1E9060-5AE6-4DE3-884A-3C9D38520729}"/>
              </a:ext>
            </a:extLst>
          </p:cNvPr>
          <p:cNvSpPr/>
          <p:nvPr/>
        </p:nvSpPr>
        <p:spPr>
          <a:xfrm>
            <a:off x="361069" y="4160886"/>
            <a:ext cx="2903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dirty="0">
                <a:solidFill>
                  <a:srgbClr val="444444"/>
                </a:solidFill>
                <a:effectLst/>
                <a:latin typeface="Helvetica Neue"/>
              </a:rPr>
              <a:t>Step 7 : </a:t>
            </a:r>
            <a:r>
              <a:rPr lang="en-IN" i="0" dirty="0">
                <a:solidFill>
                  <a:srgbClr val="444444"/>
                </a:solidFill>
                <a:effectLst/>
                <a:latin typeface="Helvetica Neue"/>
              </a:rPr>
              <a:t>Verify the version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683C32-20D8-4E66-AE38-C268924AD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03" y="4627744"/>
            <a:ext cx="9382278" cy="7274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B46BFFF-8177-4E97-B8EC-CEEA49244E36}"/>
              </a:ext>
            </a:extLst>
          </p:cNvPr>
          <p:cNvSpPr/>
          <p:nvPr/>
        </p:nvSpPr>
        <p:spPr>
          <a:xfrm>
            <a:off x="361069" y="6292037"/>
            <a:ext cx="5169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4"/>
              </a:rPr>
              <a:t>https://adamtheautomator.com/terraform-windows/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235E59-BD76-4B0B-A7C3-C38A78E1C098}"/>
              </a:ext>
            </a:extLst>
          </p:cNvPr>
          <p:cNvSpPr/>
          <p:nvPr/>
        </p:nvSpPr>
        <p:spPr>
          <a:xfrm>
            <a:off x="361069" y="5894974"/>
            <a:ext cx="3384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dirty="0">
                <a:solidFill>
                  <a:srgbClr val="444444"/>
                </a:solidFill>
                <a:effectLst/>
                <a:latin typeface="Helvetica Neue"/>
              </a:rPr>
              <a:t>Terraform Setup on Windows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45187" y="3763823"/>
            <a:ext cx="1950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Source /</a:t>
            </a:r>
            <a:r>
              <a:rPr lang="en-IN" dirty="0" err="1"/>
              <a:t>etc</a:t>
            </a:r>
            <a:r>
              <a:rPr lang="en-IN" dirty="0"/>
              <a:t>/profile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45393" y="5491952"/>
            <a:ext cx="502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https://spacelift.io/blog/terraform-version-upgrade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6022" y="5440419"/>
            <a:ext cx="3198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444444"/>
                </a:solidFill>
                <a:latin typeface="Helvetica Neue"/>
              </a:rPr>
              <a:t>Update Particular Version 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362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B44310-CB94-4363-AEE0-640F4BC13793}"/>
              </a:ext>
            </a:extLst>
          </p:cNvPr>
          <p:cNvSpPr/>
          <p:nvPr/>
        </p:nvSpPr>
        <p:spPr>
          <a:xfrm>
            <a:off x="385312" y="337505"/>
            <a:ext cx="1448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Remote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FA3A5B-E6B3-4533-9C4F-0903DA5E9A0C}"/>
              </a:ext>
            </a:extLst>
          </p:cNvPr>
          <p:cNvSpPr/>
          <p:nvPr/>
        </p:nvSpPr>
        <p:spPr>
          <a:xfrm>
            <a:off x="862956" y="724615"/>
            <a:ext cx="111530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Once the apply command executed terraform will generate state file , it will use to compare the current state against </a:t>
            </a:r>
          </a:p>
          <a:p>
            <a:r>
              <a:rPr lang="en-IN" dirty="0"/>
              <a:t>Desired state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53" y="1388724"/>
            <a:ext cx="6404875" cy="53841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37929" y="178268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provider "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aws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"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region     = "us-east-2"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access_key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= “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Access_key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"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secret_key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= “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Secret_key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"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resource "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aws_iam_user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" "user"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name = "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user_test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"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6883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B44310-CB94-4363-AEE0-640F4BC13793}"/>
              </a:ext>
            </a:extLst>
          </p:cNvPr>
          <p:cNvSpPr/>
          <p:nvPr/>
        </p:nvSpPr>
        <p:spPr>
          <a:xfrm>
            <a:off x="385312" y="337505"/>
            <a:ext cx="4413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Create Project to store remote state (main.tf)</a:t>
            </a:r>
          </a:p>
        </p:txBody>
      </p:sp>
      <p:sp>
        <p:nvSpPr>
          <p:cNvPr id="2" name="Rectangle 1"/>
          <p:cNvSpPr/>
          <p:nvPr/>
        </p:nvSpPr>
        <p:spPr>
          <a:xfrm>
            <a:off x="1380565" y="706837"/>
            <a:ext cx="10112188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provider "</a:t>
            </a:r>
            <a:r>
              <a:rPr lang="en-US" sz="1100" dirty="0" err="1"/>
              <a:t>aws</a:t>
            </a:r>
            <a:r>
              <a:rPr lang="en-US" sz="1100" dirty="0"/>
              <a:t>" {</a:t>
            </a:r>
          </a:p>
          <a:p>
            <a:r>
              <a:rPr lang="en-US" sz="1100" dirty="0"/>
              <a:t>  region     = "us-east-2"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access_key</a:t>
            </a:r>
            <a:r>
              <a:rPr lang="en-US" sz="1100" dirty="0"/>
              <a:t> = "AKIAWKJLJICUO7TJ6N6Y"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secret_key</a:t>
            </a:r>
            <a:r>
              <a:rPr lang="en-US" sz="1100" dirty="0"/>
              <a:t> = "ro+FWpESp4P0McW5OJnQfqf1P2rWrKugPyKBAx2Y"</a:t>
            </a:r>
          </a:p>
          <a:p>
            <a:r>
              <a:rPr lang="en-US" sz="1100" dirty="0"/>
              <a:t>}</a:t>
            </a:r>
          </a:p>
          <a:p>
            <a:r>
              <a:rPr lang="en-US" sz="1100" dirty="0"/>
              <a:t>resource "aws_s3_bucket" "bucket" {</a:t>
            </a:r>
          </a:p>
          <a:p>
            <a:r>
              <a:rPr lang="en-US" sz="1100" dirty="0"/>
              <a:t>  bucket = "terraform-2021bucket"</a:t>
            </a:r>
          </a:p>
          <a:p>
            <a:endParaRPr lang="en-US" sz="1100" dirty="0"/>
          </a:p>
          <a:p>
            <a:r>
              <a:rPr lang="en-US" sz="1100" dirty="0"/>
              <a:t>  lifecycle {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prevent_destroy</a:t>
            </a:r>
            <a:r>
              <a:rPr lang="en-US" sz="1100" dirty="0"/>
              <a:t> = true</a:t>
            </a:r>
          </a:p>
          <a:p>
            <a:r>
              <a:rPr lang="en-US" sz="1100" dirty="0"/>
              <a:t>  }</a:t>
            </a:r>
          </a:p>
          <a:p>
            <a:r>
              <a:rPr lang="en-US" sz="1100" dirty="0"/>
              <a:t>  versioning {</a:t>
            </a:r>
          </a:p>
          <a:p>
            <a:r>
              <a:rPr lang="en-US" sz="1100" dirty="0"/>
              <a:t>    enabled = true</a:t>
            </a:r>
          </a:p>
          <a:p>
            <a:r>
              <a:rPr lang="en-US" sz="1100" dirty="0"/>
              <a:t>  }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server_side_encryption_configuration</a:t>
            </a:r>
            <a:r>
              <a:rPr lang="en-US" sz="1100" dirty="0"/>
              <a:t> {</a:t>
            </a:r>
          </a:p>
          <a:p>
            <a:r>
              <a:rPr lang="en-US" sz="1100" dirty="0"/>
              <a:t>    rule {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apply_server_side_encryption_by_default</a:t>
            </a:r>
            <a:r>
              <a:rPr lang="en-US" sz="1100" dirty="0"/>
              <a:t> {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sse_algorithm</a:t>
            </a:r>
            <a:r>
              <a:rPr lang="en-US" sz="1100" dirty="0"/>
              <a:t> = "AES256"</a:t>
            </a:r>
          </a:p>
          <a:p>
            <a:r>
              <a:rPr lang="en-US" sz="1100" dirty="0"/>
              <a:t>      }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  }</a:t>
            </a:r>
          </a:p>
          <a:p>
            <a:r>
              <a:rPr lang="en-US" sz="1100" dirty="0"/>
              <a:t>}</a:t>
            </a:r>
          </a:p>
          <a:p>
            <a:r>
              <a:rPr lang="en-US" sz="1100" dirty="0"/>
              <a:t>  resource "</a:t>
            </a:r>
            <a:r>
              <a:rPr lang="en-US" sz="1100" dirty="0" err="1"/>
              <a:t>aws_dynamodb_table</a:t>
            </a:r>
            <a:r>
              <a:rPr lang="en-US" sz="1100" dirty="0"/>
              <a:t>" "terraform_2021bucket_lock" {</a:t>
            </a:r>
          </a:p>
          <a:p>
            <a:r>
              <a:rPr lang="en-US" sz="1100" dirty="0"/>
              <a:t>    name         = "</a:t>
            </a:r>
            <a:r>
              <a:rPr lang="en-US" sz="1100" dirty="0" err="1"/>
              <a:t>dev_config_lock</a:t>
            </a:r>
            <a:r>
              <a:rPr lang="en-US" sz="1100" dirty="0"/>
              <a:t>"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billing_mode</a:t>
            </a:r>
            <a:r>
              <a:rPr lang="en-US" sz="1100" dirty="0"/>
              <a:t> = "PAY_PER_REQUEST"</a:t>
            </a:r>
          </a:p>
          <a:p>
            <a:endParaRPr lang="en-US" sz="1100" dirty="0"/>
          </a:p>
          <a:p>
            <a:r>
              <a:rPr lang="en-US" sz="1100" dirty="0"/>
              <a:t>    </a:t>
            </a:r>
            <a:r>
              <a:rPr lang="en-US" sz="1100" dirty="0" err="1"/>
              <a:t>hash_key</a:t>
            </a:r>
            <a:r>
              <a:rPr lang="en-US" sz="1100" dirty="0"/>
              <a:t> = "</a:t>
            </a:r>
            <a:r>
              <a:rPr lang="en-US" sz="1100" dirty="0" err="1"/>
              <a:t>LockID</a:t>
            </a:r>
            <a:r>
              <a:rPr lang="en-US" sz="1100" dirty="0"/>
              <a:t>"</a:t>
            </a:r>
          </a:p>
          <a:p>
            <a:endParaRPr lang="en-US" sz="1100" dirty="0"/>
          </a:p>
          <a:p>
            <a:r>
              <a:rPr lang="en-US" sz="1100" dirty="0"/>
              <a:t>    attribute {</a:t>
            </a:r>
          </a:p>
          <a:p>
            <a:r>
              <a:rPr lang="en-US" sz="1100" dirty="0"/>
              <a:t>      name = "</a:t>
            </a:r>
            <a:r>
              <a:rPr lang="en-US" sz="1100" dirty="0" err="1"/>
              <a:t>LockID</a:t>
            </a:r>
            <a:r>
              <a:rPr lang="en-US" sz="1100" dirty="0"/>
              <a:t>"</a:t>
            </a:r>
          </a:p>
          <a:p>
            <a:r>
              <a:rPr lang="en-US" sz="1100" dirty="0"/>
              <a:t>      type = "S"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/>
              <a:t>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9913" y="2222636"/>
            <a:ext cx="23775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/>
              <a:t>Deletion of the bucket will be disabled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269439" y="3591554"/>
            <a:ext cx="24689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/>
              <a:t>Encryption on the data using AES256 bit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3368190" y="5107353"/>
            <a:ext cx="30684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/>
              <a:t>Every record in dynamo </a:t>
            </a:r>
            <a:r>
              <a:rPr lang="en-IN" sz="1100" dirty="0" err="1"/>
              <a:t>db</a:t>
            </a:r>
            <a:r>
              <a:rPr lang="en-IN" sz="1100" dirty="0"/>
              <a:t> table will has hash key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5210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2271" y="88757"/>
            <a:ext cx="103502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 will create </a:t>
            </a:r>
            <a:r>
              <a:rPr lang="en-US" dirty="0" err="1"/>
              <a:t>DynamoDB</a:t>
            </a:r>
            <a:r>
              <a:rPr lang="en-US" dirty="0"/>
              <a:t> table for locking so that , one person can work with project not by multiple persons.</a:t>
            </a:r>
          </a:p>
          <a:p>
            <a:r>
              <a:rPr lang="en-US" dirty="0"/>
              <a:t>          and s3 bucket with version enabled to store state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71" y="1067436"/>
            <a:ext cx="10165976" cy="993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1" y="2392896"/>
            <a:ext cx="8659906" cy="177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74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2271" y="88757"/>
            <a:ext cx="6173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Update the project to store the state in s3 bucket using backend</a:t>
            </a:r>
          </a:p>
        </p:txBody>
      </p:sp>
      <p:sp>
        <p:nvSpPr>
          <p:cNvPr id="2" name="Rectangle 1"/>
          <p:cNvSpPr/>
          <p:nvPr/>
        </p:nvSpPr>
        <p:spPr>
          <a:xfrm>
            <a:off x="1039906" y="45698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terraform {</a:t>
            </a:r>
          </a:p>
          <a:p>
            <a:r>
              <a:rPr lang="en-US" sz="1400" dirty="0"/>
              <a:t>       </a:t>
            </a:r>
            <a:r>
              <a:rPr lang="en-US" sz="1400" b="1" dirty="0"/>
              <a:t> </a:t>
            </a:r>
            <a:r>
              <a:rPr lang="en-US" sz="1400" dirty="0"/>
              <a:t>backend "s3" {</a:t>
            </a:r>
          </a:p>
          <a:p>
            <a:r>
              <a:rPr lang="en-US" sz="1400" dirty="0"/>
              <a:t>       </a:t>
            </a:r>
            <a:r>
              <a:rPr lang="en-US" sz="1400" b="1" dirty="0"/>
              <a:t> </a:t>
            </a:r>
            <a:r>
              <a:rPr lang="en-US" sz="1400" dirty="0"/>
              <a:t>       </a:t>
            </a:r>
            <a:r>
              <a:rPr lang="en-US" sz="1400" b="1" dirty="0"/>
              <a:t> </a:t>
            </a:r>
            <a:r>
              <a:rPr lang="en-US" sz="1400" dirty="0"/>
              <a:t>bucket = "terraform-2021bucket"</a:t>
            </a:r>
          </a:p>
          <a:p>
            <a:r>
              <a:rPr lang="en-US" sz="1400" dirty="0"/>
              <a:t>       </a:t>
            </a:r>
            <a:r>
              <a:rPr lang="en-US" sz="1400" b="1" dirty="0"/>
              <a:t> </a:t>
            </a:r>
            <a:r>
              <a:rPr lang="en-US" sz="1400" dirty="0"/>
              <a:t>       </a:t>
            </a:r>
            <a:r>
              <a:rPr lang="en-US" sz="1400" b="1" dirty="0"/>
              <a:t> </a:t>
            </a:r>
            <a:r>
              <a:rPr lang="en-US" sz="1400" dirty="0"/>
              <a:t>key = "backend-state-users-dev"</a:t>
            </a:r>
          </a:p>
          <a:p>
            <a:r>
              <a:rPr lang="en-US" sz="1400" dirty="0"/>
              <a:t>       </a:t>
            </a:r>
            <a:r>
              <a:rPr lang="en-US" sz="1400" b="1" dirty="0"/>
              <a:t> </a:t>
            </a:r>
            <a:r>
              <a:rPr lang="en-US" sz="1400" dirty="0"/>
              <a:t>       </a:t>
            </a:r>
            <a:r>
              <a:rPr lang="en-US" sz="1400" b="1" dirty="0"/>
              <a:t> </a:t>
            </a:r>
            <a:r>
              <a:rPr lang="en-US" sz="1400" dirty="0" err="1"/>
              <a:t>access_key</a:t>
            </a:r>
            <a:r>
              <a:rPr lang="en-US" sz="1400" dirty="0"/>
              <a:t> = ""</a:t>
            </a:r>
          </a:p>
          <a:p>
            <a:r>
              <a:rPr lang="en-US" sz="1400" dirty="0"/>
              <a:t>       </a:t>
            </a:r>
            <a:r>
              <a:rPr lang="en-US" sz="1400" b="1" dirty="0"/>
              <a:t> </a:t>
            </a:r>
            <a:r>
              <a:rPr lang="en-US" sz="1400" dirty="0"/>
              <a:t>       </a:t>
            </a:r>
            <a:r>
              <a:rPr lang="en-US" sz="1400" b="1" dirty="0"/>
              <a:t> </a:t>
            </a:r>
            <a:r>
              <a:rPr lang="en-US" sz="1400" dirty="0" err="1"/>
              <a:t>secret_key</a:t>
            </a:r>
            <a:r>
              <a:rPr lang="en-US" sz="1400" dirty="0"/>
              <a:t> = ""</a:t>
            </a:r>
          </a:p>
          <a:p>
            <a:r>
              <a:rPr lang="en-US" sz="1400" dirty="0"/>
              <a:t>       </a:t>
            </a:r>
            <a:r>
              <a:rPr lang="en-US" sz="1400" b="1" dirty="0"/>
              <a:t> </a:t>
            </a:r>
            <a:r>
              <a:rPr lang="en-US" sz="1400" dirty="0"/>
              <a:t>       </a:t>
            </a:r>
            <a:r>
              <a:rPr lang="en-US" sz="1400" b="1" dirty="0"/>
              <a:t> </a:t>
            </a:r>
            <a:r>
              <a:rPr lang="en-US" sz="1400" dirty="0"/>
              <a:t>region = "us-east-2"</a:t>
            </a:r>
          </a:p>
          <a:p>
            <a:r>
              <a:rPr lang="en-US" sz="1400" dirty="0"/>
              <a:t>       </a:t>
            </a:r>
            <a:r>
              <a:rPr lang="en-US" sz="1400" b="1" dirty="0"/>
              <a:t> </a:t>
            </a:r>
            <a:r>
              <a:rPr lang="en-US" sz="1400" dirty="0"/>
              <a:t>       </a:t>
            </a:r>
            <a:r>
              <a:rPr lang="en-US" sz="1400" b="1" dirty="0"/>
              <a:t> </a:t>
            </a:r>
            <a:r>
              <a:rPr lang="en-US" sz="1400" dirty="0" err="1"/>
              <a:t>dynamodb_table</a:t>
            </a:r>
            <a:r>
              <a:rPr lang="en-US" sz="1400" dirty="0"/>
              <a:t> = "</a:t>
            </a:r>
            <a:r>
              <a:rPr lang="en-US" sz="1400" dirty="0" err="1"/>
              <a:t>dev_config_lock</a:t>
            </a:r>
            <a:r>
              <a:rPr lang="en-US" sz="1400" dirty="0"/>
              <a:t>"</a:t>
            </a:r>
          </a:p>
          <a:p>
            <a:r>
              <a:rPr lang="en-US" sz="1400" dirty="0"/>
              <a:t>       </a:t>
            </a:r>
            <a:r>
              <a:rPr lang="en-US" sz="1400" b="1" dirty="0"/>
              <a:t> </a:t>
            </a:r>
            <a:r>
              <a:rPr lang="en-US" sz="1400" dirty="0"/>
              <a:t>       </a:t>
            </a:r>
            <a:r>
              <a:rPr lang="en-US" sz="1400" b="1" dirty="0"/>
              <a:t> </a:t>
            </a:r>
            <a:r>
              <a:rPr lang="en-US" sz="1400" dirty="0"/>
              <a:t>encrypt = true</a:t>
            </a:r>
          </a:p>
          <a:p>
            <a:r>
              <a:rPr lang="en-US" sz="1400" dirty="0"/>
              <a:t>       </a:t>
            </a:r>
            <a:r>
              <a:rPr lang="en-US" sz="1400" b="1" dirty="0"/>
              <a:t> </a:t>
            </a:r>
            <a:r>
              <a:rPr lang="en-US" sz="1400" dirty="0"/>
              <a:t>}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provider "</a:t>
            </a:r>
            <a:r>
              <a:rPr lang="en-US" sz="1400" dirty="0" err="1"/>
              <a:t>aws</a:t>
            </a:r>
            <a:r>
              <a:rPr lang="en-US" sz="1400" dirty="0"/>
              <a:t>" {</a:t>
            </a:r>
          </a:p>
          <a:p>
            <a:r>
              <a:rPr lang="en-US" sz="1400" dirty="0"/>
              <a:t>  region     = "us-east-2"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access_key</a:t>
            </a:r>
            <a:r>
              <a:rPr lang="en-US" sz="1400" dirty="0"/>
              <a:t> = ""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secret_key</a:t>
            </a:r>
            <a:r>
              <a:rPr lang="en-US" sz="1400" dirty="0"/>
              <a:t> = ""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resource "</a:t>
            </a:r>
            <a:r>
              <a:rPr lang="en-US" sz="1400" dirty="0" err="1"/>
              <a:t>aws_iam_user</a:t>
            </a:r>
            <a:r>
              <a:rPr lang="en-US" sz="1400" dirty="0"/>
              <a:t>" "user" {</a:t>
            </a:r>
          </a:p>
          <a:p>
            <a:r>
              <a:rPr lang="en-US" sz="1400" dirty="0"/>
              <a:t>  name = "</a:t>
            </a:r>
            <a:r>
              <a:rPr lang="en-US" sz="1400" dirty="0" err="1"/>
              <a:t>user_test</a:t>
            </a:r>
            <a:r>
              <a:rPr lang="en-US" sz="1400" dirty="0"/>
              <a:t>"</a:t>
            </a:r>
          </a:p>
          <a:p>
            <a:r>
              <a:rPr lang="en-US" sz="1400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4" y="4980201"/>
            <a:ext cx="7297271" cy="187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26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2271" y="88757"/>
            <a:ext cx="5561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Key file will be created in s3 bucket(nothing but state file)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59" y="586086"/>
            <a:ext cx="7395882" cy="3177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43" y="4383461"/>
            <a:ext cx="6715125" cy="21431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7943" y="3888715"/>
            <a:ext cx="5540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 state file present in the project , it will be in S3 bucket</a:t>
            </a:r>
          </a:p>
        </p:txBody>
      </p:sp>
    </p:spTree>
    <p:extLst>
      <p:ext uri="{BB962C8B-B14F-4D97-AF65-F5344CB8AC3E}">
        <p14:creationId xmlns:p14="http://schemas.microsoft.com/office/powerpoint/2010/main" val="2435947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BF97D6-D8ED-4DF5-9A18-3DC01B3CC158}"/>
              </a:ext>
            </a:extLst>
          </p:cNvPr>
          <p:cNvSpPr/>
          <p:nvPr/>
        </p:nvSpPr>
        <p:spPr>
          <a:xfrm>
            <a:off x="332271" y="88757"/>
            <a:ext cx="2246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Modules</a:t>
            </a:r>
            <a:r>
              <a:rPr lang="en-US" dirty="0"/>
              <a:t> : Reusability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2EA6B-27DB-4F1A-90E2-E1185E934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547" y="1285508"/>
            <a:ext cx="2852395" cy="15749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0EBAB5-DCF9-404A-869F-A34AD7058F96}"/>
              </a:ext>
            </a:extLst>
          </p:cNvPr>
          <p:cNvSpPr/>
          <p:nvPr/>
        </p:nvSpPr>
        <p:spPr>
          <a:xfrm>
            <a:off x="948849" y="577335"/>
            <a:ext cx="10809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the modules which are going to reuse when required</a:t>
            </a:r>
          </a:p>
          <a:p>
            <a:r>
              <a:rPr lang="en-US" dirty="0"/>
              <a:t>In the below example, created two modules under modules folder to create VPC and EC2 instance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62F0C4-747F-4B3D-AFD7-631E3C43DDC0}"/>
              </a:ext>
            </a:extLst>
          </p:cNvPr>
          <p:cNvSpPr/>
          <p:nvPr/>
        </p:nvSpPr>
        <p:spPr>
          <a:xfrm>
            <a:off x="814909" y="2932165"/>
            <a:ext cx="237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Content of VPC module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006322-8CA5-40DD-85EE-67FC800AF85E}"/>
              </a:ext>
            </a:extLst>
          </p:cNvPr>
          <p:cNvSpPr/>
          <p:nvPr/>
        </p:nvSpPr>
        <p:spPr>
          <a:xfrm>
            <a:off x="1622547" y="3373231"/>
            <a:ext cx="454269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variable "</a:t>
            </a:r>
            <a:r>
              <a:rPr lang="en-IN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vpc_cidr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" {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default = "10.0.0.0/16"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IN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variable "tenancy" {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default = "default"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IN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variable "</a:t>
            </a:r>
            <a:r>
              <a:rPr lang="en-IN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subnet_cidr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" {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default = "10.0.1.0/24"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IN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variable "</a:t>
            </a:r>
            <a:r>
              <a:rPr lang="en-IN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vpc_id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" {}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378436-956A-4133-A4EC-F2FEF321CDB2}"/>
              </a:ext>
            </a:extLst>
          </p:cNvPr>
          <p:cNvSpPr/>
          <p:nvPr/>
        </p:nvSpPr>
        <p:spPr>
          <a:xfrm>
            <a:off x="5357085" y="5634334"/>
            <a:ext cx="57954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If any variable not defined with default value , means </a:t>
            </a:r>
          </a:p>
          <a:p>
            <a:r>
              <a:rPr lang="en-US" dirty="0"/>
              <a:t>It is mandatory variable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006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62F0C4-747F-4B3D-AFD7-631E3C43DDC0}"/>
              </a:ext>
            </a:extLst>
          </p:cNvPr>
          <p:cNvSpPr/>
          <p:nvPr/>
        </p:nvSpPr>
        <p:spPr>
          <a:xfrm>
            <a:off x="433119" y="191560"/>
            <a:ext cx="867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Main.tf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F128F7-577F-4128-A26C-4DFBC102DDDC}"/>
              </a:ext>
            </a:extLst>
          </p:cNvPr>
          <p:cNvSpPr/>
          <p:nvPr/>
        </p:nvSpPr>
        <p:spPr>
          <a:xfrm>
            <a:off x="1371600" y="488916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resource "</a:t>
            </a:r>
            <a:r>
              <a:rPr lang="en-IN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aws_vpc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" "main" {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IN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cidr_block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= "${</a:t>
            </a:r>
            <a:r>
              <a:rPr lang="en-IN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var.vpc_cidr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}"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IN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instance_tenancy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= "${</a:t>
            </a:r>
            <a:r>
              <a:rPr lang="en-IN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var.tenancy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}"</a:t>
            </a:r>
          </a:p>
          <a:p>
            <a:endParaRPr lang="en-IN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tags = {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Name = "main"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}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IN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resource "</a:t>
            </a:r>
            <a:r>
              <a:rPr lang="en-IN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aws_subnet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" "main" {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IN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vpc_id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= "${</a:t>
            </a:r>
            <a:r>
              <a:rPr lang="en-IN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var.vpc_id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}"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IN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cidr_block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= "${</a:t>
            </a:r>
            <a:r>
              <a:rPr lang="en-IN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var.subnet_cidr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}"</a:t>
            </a:r>
          </a:p>
          <a:p>
            <a:endParaRPr lang="en-IN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tags = {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Name = "Main"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}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IN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output "</a:t>
            </a:r>
            <a:r>
              <a:rPr lang="en-IN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vpc_id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" {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value = "${aws_vpc.main.id}"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IN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output "</a:t>
            </a:r>
            <a:r>
              <a:rPr lang="en-IN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subnet_id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" {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value = "${aws_subnet.main.id}"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E5B678-CD23-4CB6-BEEE-53C1B312E62F}"/>
              </a:ext>
            </a:extLst>
          </p:cNvPr>
          <p:cNvSpPr/>
          <p:nvPr/>
        </p:nvSpPr>
        <p:spPr>
          <a:xfrm>
            <a:off x="5562238" y="4884057"/>
            <a:ext cx="58082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if any variable wants to pick up the value of property </a:t>
            </a:r>
          </a:p>
          <a:p>
            <a:r>
              <a:rPr lang="en-US" dirty="0"/>
              <a:t>            dynamically that property should be placed in output</a:t>
            </a:r>
          </a:p>
          <a:p>
            <a:r>
              <a:rPr lang="en-US" dirty="0"/>
              <a:t>            section (refer slide-38 for </a:t>
            </a:r>
            <a:r>
              <a:rPr lang="en-US"/>
              <a:t>the utilization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455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62F0C4-747F-4B3D-AFD7-631E3C43DDC0}"/>
              </a:ext>
            </a:extLst>
          </p:cNvPr>
          <p:cNvSpPr/>
          <p:nvPr/>
        </p:nvSpPr>
        <p:spPr>
          <a:xfrm>
            <a:off x="433119" y="191560"/>
            <a:ext cx="2368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Content of EC2 Module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A1EB9D-1DE3-4FF7-93A2-9E5FB8961DDC}"/>
              </a:ext>
            </a:extLst>
          </p:cNvPr>
          <p:cNvSpPr/>
          <p:nvPr/>
        </p:nvSpPr>
        <p:spPr>
          <a:xfrm>
            <a:off x="1195754" y="936010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variable "</a:t>
            </a:r>
            <a:r>
              <a:rPr lang="en-IN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ami_id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" {}</a:t>
            </a:r>
          </a:p>
          <a:p>
            <a:endParaRPr lang="en-IN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variable "ec2_count" {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default = "1"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IN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variable "</a:t>
            </a:r>
            <a:r>
              <a:rPr lang="en-IN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instance_type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" {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default = "t2.micro"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IN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variable "</a:t>
            </a:r>
            <a:r>
              <a:rPr lang="en-IN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subnet_id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" {}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DE2993-0515-4079-A525-02A86E6446BD}"/>
              </a:ext>
            </a:extLst>
          </p:cNvPr>
          <p:cNvSpPr/>
          <p:nvPr/>
        </p:nvSpPr>
        <p:spPr>
          <a:xfrm>
            <a:off x="1113693" y="4111895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resource "</a:t>
            </a:r>
            <a:r>
              <a:rPr lang="en-IN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aws_instance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" "web" {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count         = "${var.ec2_count}"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IN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ami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= "${</a:t>
            </a:r>
            <a:r>
              <a:rPr lang="en-IN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var.ami_id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}"</a:t>
            </a:r>
          </a:p>
          <a:p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fr-FR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instance_type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= "${</a:t>
            </a:r>
            <a:r>
              <a:rPr lang="fr-FR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var.instance_type</a:t>
            </a:r>
            <a:r>
              <a:rPr lang="fr-F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}"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IN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subnet_id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= "${</a:t>
            </a:r>
            <a:r>
              <a:rPr lang="en-IN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var.subnet_id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}"</a:t>
            </a:r>
          </a:p>
          <a:p>
            <a:endParaRPr lang="en-IN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tags = {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Name = "HelloWorld"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}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1302E0-A5F3-4D3D-862D-2DD2534C0883}"/>
              </a:ext>
            </a:extLst>
          </p:cNvPr>
          <p:cNvSpPr/>
          <p:nvPr/>
        </p:nvSpPr>
        <p:spPr>
          <a:xfrm>
            <a:off x="1014143" y="566678"/>
            <a:ext cx="762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vars.tf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285F62-68A3-4F65-B906-3EA201D376C8}"/>
              </a:ext>
            </a:extLst>
          </p:cNvPr>
          <p:cNvSpPr/>
          <p:nvPr/>
        </p:nvSpPr>
        <p:spPr>
          <a:xfrm>
            <a:off x="1093748" y="3736777"/>
            <a:ext cx="854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main.tf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5448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62F0C4-747F-4B3D-AFD7-631E3C43DDC0}"/>
              </a:ext>
            </a:extLst>
          </p:cNvPr>
          <p:cNvSpPr/>
          <p:nvPr/>
        </p:nvSpPr>
        <p:spPr>
          <a:xfrm>
            <a:off x="433119" y="191560"/>
            <a:ext cx="1946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Using the Modules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1302E0-A5F3-4D3D-862D-2DD2534C0883}"/>
              </a:ext>
            </a:extLst>
          </p:cNvPr>
          <p:cNvSpPr/>
          <p:nvPr/>
        </p:nvSpPr>
        <p:spPr>
          <a:xfrm>
            <a:off x="1014143" y="566678"/>
            <a:ext cx="3218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main.tf file for DEV environment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6751DE-56FC-49A6-8DCD-DA85503F1A7E}"/>
              </a:ext>
            </a:extLst>
          </p:cNvPr>
          <p:cNvSpPr/>
          <p:nvPr/>
        </p:nvSpPr>
        <p:spPr>
          <a:xfrm>
            <a:off x="1260231" y="936010"/>
            <a:ext cx="901504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provider "</a:t>
            </a:r>
            <a:r>
              <a:rPr lang="en-IN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aws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" {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region = "us-east-2"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IN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module "</a:t>
            </a:r>
            <a:r>
              <a:rPr lang="en-IN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dev_vpc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" {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source         = "../modules/</a:t>
            </a:r>
            <a:r>
              <a:rPr lang="en-IN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vpc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"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vpc_cidr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= "20.0.0.0/16"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tenancy        = "default"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vpc_id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= "${</a:t>
            </a:r>
            <a:r>
              <a:rPr lang="en-IN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module.dev_vpc.vpc_id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}"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subnet_cidr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= "20.0.1.0/24"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IN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module "dev_ec2" {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source         = "../modules/ec2"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ami_id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= "ami-0c6a6b0e75b2b6ce7"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subnet_id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  = "${</a:t>
            </a:r>
            <a:r>
              <a:rPr lang="en-IN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module.dev_vpc.subnet_id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}"</a:t>
            </a:r>
          </a:p>
          <a:p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38D215-AB60-495F-B156-C68EC5116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43" y="5269954"/>
            <a:ext cx="4993933" cy="3134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ADB33D-D45E-4124-AFB9-DCAAA31F3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19" y="5614637"/>
            <a:ext cx="5005657" cy="115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61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F66F7E-09AF-4031-AE24-62547F666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7" y="265235"/>
            <a:ext cx="4724398" cy="285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ACAE69-75C1-4ECC-A476-ABBDBDE11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46" y="1565658"/>
            <a:ext cx="10373458" cy="19758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1A4EAD-712E-4356-AC15-B4EF90F6E1EA}"/>
              </a:ext>
            </a:extLst>
          </p:cNvPr>
          <p:cNvSpPr/>
          <p:nvPr/>
        </p:nvSpPr>
        <p:spPr>
          <a:xfrm>
            <a:off x="556846" y="917303"/>
            <a:ext cx="4816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VPC and Subnet are created with the given CIDR’s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71D2B9-6C34-4EB3-B831-7703883EB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46" y="3497576"/>
            <a:ext cx="10373458" cy="4219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13BC97-02AA-4634-B1B1-7724F46EC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67" y="4565897"/>
            <a:ext cx="10421816" cy="10202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D0E0BF2-8C37-420E-8FF9-5EB43A47ADE9}"/>
              </a:ext>
            </a:extLst>
          </p:cNvPr>
          <p:cNvSpPr/>
          <p:nvPr/>
        </p:nvSpPr>
        <p:spPr>
          <a:xfrm>
            <a:off x="485056" y="4124124"/>
            <a:ext cx="3194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Instance created under the VPC 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A67E4E-4C94-40BE-BBD5-B8015164BE18}"/>
              </a:ext>
            </a:extLst>
          </p:cNvPr>
          <p:cNvSpPr/>
          <p:nvPr/>
        </p:nvSpPr>
        <p:spPr>
          <a:xfrm>
            <a:off x="533080" y="5866501"/>
            <a:ext cx="8914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 can re use the same modules to create in another environments with different properties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20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D544C1-4641-4C2F-B4C9-517553A8C1F3}"/>
              </a:ext>
            </a:extLst>
          </p:cNvPr>
          <p:cNvSpPr/>
          <p:nvPr/>
        </p:nvSpPr>
        <p:spPr>
          <a:xfrm>
            <a:off x="361071" y="374524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dirty="0">
                <a:solidFill>
                  <a:srgbClr val="444444"/>
                </a:solidFill>
                <a:effectLst/>
                <a:latin typeface="Helvetica Neue"/>
              </a:rPr>
              <a:t>Provider Configuration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87AA80-1964-4EF5-8C8E-D294A2D7F42C}"/>
              </a:ext>
            </a:extLst>
          </p:cNvPr>
          <p:cNvSpPr/>
          <p:nvPr/>
        </p:nvSpPr>
        <p:spPr>
          <a:xfrm>
            <a:off x="571703" y="875659"/>
            <a:ext cx="8853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0" dirty="0">
                <a:solidFill>
                  <a:srgbClr val="444444"/>
                </a:solidFill>
                <a:effectLst/>
                <a:latin typeface="Helvetica Neue"/>
              </a:rPr>
              <a:t>Terraform can be connected to any cloud, to work on the cloud configure the provider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1E9060-5AE6-4DE3-884A-3C9D38520729}"/>
              </a:ext>
            </a:extLst>
          </p:cNvPr>
          <p:cNvSpPr/>
          <p:nvPr/>
        </p:nvSpPr>
        <p:spPr>
          <a:xfrm>
            <a:off x="571703" y="3040685"/>
            <a:ext cx="10431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dirty="0">
                <a:solidFill>
                  <a:srgbClr val="444444"/>
                </a:solidFill>
                <a:effectLst/>
                <a:latin typeface="Helvetica Neue"/>
              </a:rPr>
              <a:t>Initialize : </a:t>
            </a:r>
            <a:r>
              <a:rPr lang="en-IN" i="0" dirty="0">
                <a:solidFill>
                  <a:srgbClr val="444444"/>
                </a:solidFill>
                <a:effectLst/>
                <a:latin typeface="Helvetica Neue"/>
              </a:rPr>
              <a:t>To connect to the mentioned provider it required plugin, </a:t>
            </a:r>
            <a:r>
              <a:rPr lang="en-IN" i="0" dirty="0" err="1">
                <a:solidFill>
                  <a:srgbClr val="444444"/>
                </a:solidFill>
                <a:effectLst/>
                <a:latin typeface="Helvetica Neue"/>
              </a:rPr>
              <a:t>init</a:t>
            </a:r>
            <a:r>
              <a:rPr lang="en-IN" i="0" dirty="0">
                <a:solidFill>
                  <a:srgbClr val="444444"/>
                </a:solidFill>
                <a:effectLst/>
                <a:latin typeface="Helvetica Neue"/>
              </a:rPr>
              <a:t> will download required plugins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9ED32D-DF78-4E17-8323-FC43B8ADEF66}"/>
              </a:ext>
            </a:extLst>
          </p:cNvPr>
          <p:cNvSpPr/>
          <p:nvPr/>
        </p:nvSpPr>
        <p:spPr>
          <a:xfrm>
            <a:off x="571703" y="1424271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Helvetica Neue"/>
              </a:rPr>
              <a:t>C</a:t>
            </a:r>
            <a:r>
              <a:rPr lang="en-IN" dirty="0" err="1">
                <a:solidFill>
                  <a:srgbClr val="444444"/>
                </a:solidFill>
                <a:latin typeface="Helvetica Neue"/>
              </a:rPr>
              <a:t>reate</a:t>
            </a:r>
            <a:r>
              <a:rPr lang="en-IN" dirty="0">
                <a:solidFill>
                  <a:srgbClr val="444444"/>
                </a:solidFill>
                <a:latin typeface="Helvetica Neue"/>
              </a:rPr>
              <a:t> .</a:t>
            </a:r>
            <a:r>
              <a:rPr lang="en-IN" dirty="0" err="1">
                <a:solidFill>
                  <a:srgbClr val="444444"/>
                </a:solidFill>
                <a:latin typeface="Helvetica Neue"/>
              </a:rPr>
              <a:t>tf</a:t>
            </a:r>
            <a:r>
              <a:rPr lang="en-IN" dirty="0">
                <a:solidFill>
                  <a:srgbClr val="444444"/>
                </a:solidFill>
                <a:latin typeface="Helvetica Neue"/>
              </a:rPr>
              <a:t> file with provider information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D159FE-9A09-4326-B200-958183AB718C}"/>
              </a:ext>
            </a:extLst>
          </p:cNvPr>
          <p:cNvSpPr/>
          <p:nvPr/>
        </p:nvSpPr>
        <p:spPr>
          <a:xfrm>
            <a:off x="909710" y="201175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provider "</a:t>
            </a:r>
            <a:r>
              <a:rPr lang="en-IN" dirty="0" err="1"/>
              <a:t>aws</a:t>
            </a:r>
            <a:r>
              <a:rPr lang="en-IN" dirty="0"/>
              <a:t>" {</a:t>
            </a:r>
          </a:p>
          <a:p>
            <a:r>
              <a:rPr lang="en-IN" dirty="0"/>
              <a:t>region  = "us-east-2"</a:t>
            </a:r>
          </a:p>
          <a:p>
            <a:r>
              <a:rPr lang="en-IN" dirty="0"/>
              <a:t>}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243E02-44E4-4C81-BF53-A65B44B51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158" y="3429000"/>
            <a:ext cx="72009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440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2271" y="88757"/>
            <a:ext cx="115958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Terraform</a:t>
            </a:r>
            <a:r>
              <a:rPr lang="en-US" dirty="0"/>
              <a:t> Cloud</a:t>
            </a:r>
          </a:p>
          <a:p>
            <a:endParaRPr lang="en-US" dirty="0"/>
          </a:p>
          <a:p>
            <a:r>
              <a:rPr lang="en-US" dirty="0"/>
              <a:t>Create free account using :https://app.terraform.io/signup/</a:t>
            </a:r>
            <a:r>
              <a:rPr lang="en-US" dirty="0" err="1"/>
              <a:t>account?utm_source</a:t>
            </a:r>
            <a:r>
              <a:rPr lang="en-US" dirty="0"/>
              <a:t>=</a:t>
            </a:r>
            <a:r>
              <a:rPr lang="en-US" dirty="0" err="1"/>
              <a:t>cloud_landing&amp;utm_content</a:t>
            </a:r>
            <a:r>
              <a:rPr lang="en-US" dirty="0"/>
              <a:t>=</a:t>
            </a:r>
            <a:r>
              <a:rPr lang="en-US" dirty="0" err="1"/>
              <a:t>offers_tfc</a:t>
            </a:r>
            <a:r>
              <a:rPr lang="en-US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1314450"/>
            <a:ext cx="7248246" cy="361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151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2271" y="88757"/>
            <a:ext cx="28241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 to the email and confirm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51473"/>
            <a:ext cx="6286500" cy="3162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640" y="3676650"/>
            <a:ext cx="59817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274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2271" y="88757"/>
            <a:ext cx="24643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Create new organization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671735"/>
            <a:ext cx="10589239" cy="553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223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2271" y="88757"/>
            <a:ext cx="2340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Create new Workspace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62" y="735088"/>
            <a:ext cx="9885167" cy="592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534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2271" y="88757"/>
            <a:ext cx="2945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Choose the version controller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71" y="1045022"/>
            <a:ext cx="11324272" cy="495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104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2271" y="88757"/>
            <a:ext cx="274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Connect to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11705"/>
            <a:ext cx="11002589" cy="559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603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2271" y="88757"/>
            <a:ext cx="3793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Choose the Rep and create Workspace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529889"/>
            <a:ext cx="9086849" cy="573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356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2271" y="88757"/>
            <a:ext cx="8158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Add the Access key and Secret Key as Environment variables to get the access of AWS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605540"/>
            <a:ext cx="10067924" cy="598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259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2271" y="88757"/>
            <a:ext cx="93916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After Adding of Access Key and Secret Key</a:t>
            </a:r>
          </a:p>
          <a:p>
            <a:r>
              <a:rPr lang="en-US" dirty="0"/>
              <a:t>	Go to the </a:t>
            </a:r>
            <a:r>
              <a:rPr lang="en-US" dirty="0" err="1"/>
              <a:t>Github</a:t>
            </a:r>
            <a:r>
              <a:rPr lang="en-US" dirty="0"/>
              <a:t> Repo which is configured to Terraform Cloud and start placing the code</a:t>
            </a:r>
          </a:p>
          <a:p>
            <a:r>
              <a:rPr lang="en-US" dirty="0"/>
              <a:t>	Once the code is ready , trigger Run manually form Actions to create the resources</a:t>
            </a:r>
          </a:p>
          <a:p>
            <a:r>
              <a:rPr lang="en-US" dirty="0"/>
              <a:t>			 </a:t>
            </a:r>
          </a:p>
        </p:txBody>
      </p:sp>
    </p:spTree>
    <p:extLst>
      <p:ext uri="{BB962C8B-B14F-4D97-AF65-F5344CB8AC3E}">
        <p14:creationId xmlns:p14="http://schemas.microsoft.com/office/powerpoint/2010/main" val="270319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D544C1-4641-4C2F-B4C9-517553A8C1F3}"/>
              </a:ext>
            </a:extLst>
          </p:cNvPr>
          <p:cNvSpPr/>
          <p:nvPr/>
        </p:nvSpPr>
        <p:spPr>
          <a:xfrm>
            <a:off x="352107" y="2418478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dirty="0">
                <a:solidFill>
                  <a:srgbClr val="444444"/>
                </a:solidFill>
                <a:effectLst/>
                <a:latin typeface="Helvetica Neue"/>
              </a:rPr>
              <a:t>Apply the changes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892434-1786-4DE8-B51A-1E1EFD73C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74" y="2978356"/>
            <a:ext cx="9687770" cy="9506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FD91A7-C37C-47E9-84F6-010CFD2AE2BC}"/>
              </a:ext>
            </a:extLst>
          </p:cNvPr>
          <p:cNvSpPr/>
          <p:nvPr/>
        </p:nvSpPr>
        <p:spPr>
          <a:xfrm>
            <a:off x="351872" y="4247278"/>
            <a:ext cx="8275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0" dirty="0">
                <a:solidFill>
                  <a:srgbClr val="444444"/>
                </a:solidFill>
                <a:effectLst/>
                <a:latin typeface="Helvetica Neue"/>
              </a:rPr>
              <a:t>Link for the provider info : </a:t>
            </a:r>
            <a:r>
              <a:rPr lang="en-IN" dirty="0">
                <a:hlinkClick r:id="rId3"/>
              </a:rPr>
              <a:t>https://www.terraform.io/docs/providers/aws/index.html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5CD921-CE5A-4E11-AB0C-2D483E46B30B}"/>
              </a:ext>
            </a:extLst>
          </p:cNvPr>
          <p:cNvSpPr/>
          <p:nvPr/>
        </p:nvSpPr>
        <p:spPr>
          <a:xfrm>
            <a:off x="332636" y="5103622"/>
            <a:ext cx="3270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dirty="0">
                <a:solidFill>
                  <a:srgbClr val="444444"/>
                </a:solidFill>
                <a:effectLst/>
                <a:latin typeface="Helvetica Neue"/>
              </a:rPr>
              <a:t>Terraform Resource Usage :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C8961F-CEAB-4B29-A67B-33F7A4D59CFE}"/>
              </a:ext>
            </a:extLst>
          </p:cNvPr>
          <p:cNvSpPr/>
          <p:nvPr/>
        </p:nvSpPr>
        <p:spPr>
          <a:xfrm>
            <a:off x="694274" y="5590634"/>
            <a:ext cx="837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0" dirty="0">
                <a:solidFill>
                  <a:srgbClr val="444444"/>
                </a:solidFill>
                <a:effectLst/>
                <a:latin typeface="Helvetica Neue"/>
              </a:rPr>
              <a:t>With the help of the document using the resources and creating VPC and Subnet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D544C1-4641-4C2F-B4C9-517553A8C1F3}"/>
              </a:ext>
            </a:extLst>
          </p:cNvPr>
          <p:cNvSpPr/>
          <p:nvPr/>
        </p:nvSpPr>
        <p:spPr>
          <a:xfrm>
            <a:off x="332636" y="154340"/>
            <a:ext cx="2223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dirty="0">
                <a:solidFill>
                  <a:srgbClr val="444444"/>
                </a:solidFill>
                <a:effectLst/>
                <a:latin typeface="Helvetica Neue"/>
              </a:rPr>
              <a:t>Verify the changes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20254" y="572203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44444"/>
                </a:solidFill>
                <a:latin typeface="Helvetica Neue"/>
              </a:rPr>
              <a:t>Command : terraform plan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544C1-4641-4C2F-B4C9-517553A8C1F3}"/>
              </a:ext>
            </a:extLst>
          </p:cNvPr>
          <p:cNvSpPr/>
          <p:nvPr/>
        </p:nvSpPr>
        <p:spPr>
          <a:xfrm>
            <a:off x="364867" y="942172"/>
            <a:ext cx="2296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dirty="0">
                <a:solidFill>
                  <a:srgbClr val="444444"/>
                </a:solidFill>
                <a:effectLst/>
                <a:latin typeface="Helvetica Neue"/>
              </a:rPr>
              <a:t>To Save the Plan : 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920254" y="1316747"/>
            <a:ext cx="4839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44444"/>
                </a:solidFill>
                <a:latin typeface="Helvetica Neue"/>
              </a:rPr>
              <a:t>Command : terraform plan -out </a:t>
            </a:r>
            <a:r>
              <a:rPr lang="en-IN" dirty="0" err="1">
                <a:solidFill>
                  <a:srgbClr val="444444"/>
                </a:solidFill>
                <a:latin typeface="Helvetica Neue"/>
              </a:rPr>
              <a:t>filename.plan</a:t>
            </a:r>
            <a:r>
              <a:rPr lang="en-IN" dirty="0">
                <a:solidFill>
                  <a:srgbClr val="444444"/>
                </a:solidFill>
                <a:latin typeface="Helvetica Neue"/>
              </a:rPr>
              <a:t>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D544C1-4641-4C2F-B4C9-517553A8C1F3}"/>
              </a:ext>
            </a:extLst>
          </p:cNvPr>
          <p:cNvSpPr/>
          <p:nvPr/>
        </p:nvSpPr>
        <p:spPr>
          <a:xfrm>
            <a:off x="364867" y="1708350"/>
            <a:ext cx="2283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dirty="0">
                <a:solidFill>
                  <a:srgbClr val="444444"/>
                </a:solidFill>
                <a:effectLst/>
                <a:latin typeface="Helvetica Neue"/>
              </a:rPr>
              <a:t>To apply the Plan : 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920254" y="2031319"/>
            <a:ext cx="905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44444"/>
                </a:solidFill>
                <a:latin typeface="Helvetica Neue"/>
              </a:rPr>
              <a:t>Command : terraform apply “</a:t>
            </a:r>
            <a:r>
              <a:rPr lang="en-IN" dirty="0" err="1">
                <a:solidFill>
                  <a:srgbClr val="444444"/>
                </a:solidFill>
                <a:latin typeface="Helvetica Neue"/>
              </a:rPr>
              <a:t>filename.plan</a:t>
            </a:r>
            <a:r>
              <a:rPr lang="en-IN" dirty="0">
                <a:solidFill>
                  <a:srgbClr val="444444"/>
                </a:solidFill>
                <a:latin typeface="Helvetica Neue"/>
              </a:rPr>
              <a:t>” (it will not verify the state and execute plan)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7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D544C1-4641-4C2F-B4C9-517553A8C1F3}"/>
              </a:ext>
            </a:extLst>
          </p:cNvPr>
          <p:cNvSpPr/>
          <p:nvPr/>
        </p:nvSpPr>
        <p:spPr>
          <a:xfrm>
            <a:off x="332636" y="154340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dirty="0">
                <a:solidFill>
                  <a:srgbClr val="444444"/>
                </a:solidFill>
                <a:effectLst/>
                <a:latin typeface="Helvetica Neue"/>
              </a:rPr>
              <a:t>Some Useful Commands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20254" y="572203"/>
            <a:ext cx="7590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44444"/>
                </a:solidFill>
                <a:latin typeface="Helvetica Neue"/>
              </a:rPr>
              <a:t>Command : terraform apply –refresh=false(state refresh will be disabled)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20254" y="1316747"/>
            <a:ext cx="5429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44444"/>
                </a:solidFill>
                <a:latin typeface="Helvetica Neue"/>
              </a:rPr>
              <a:t>Command : terraform validate (validates the .</a:t>
            </a:r>
            <a:r>
              <a:rPr lang="en-IN" dirty="0" err="1">
                <a:solidFill>
                  <a:srgbClr val="444444"/>
                </a:solidFill>
                <a:latin typeface="Helvetica Neue"/>
              </a:rPr>
              <a:t>tf</a:t>
            </a:r>
            <a:r>
              <a:rPr lang="en-IN" dirty="0">
                <a:solidFill>
                  <a:srgbClr val="444444"/>
                </a:solidFill>
                <a:latin typeface="Helvetica Neue"/>
              </a:rPr>
              <a:t> file)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20253" y="970597"/>
            <a:ext cx="5814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44444"/>
                </a:solidFill>
                <a:latin typeface="Helvetica Neue"/>
              </a:rPr>
              <a:t>Command : terraform </a:t>
            </a:r>
            <a:r>
              <a:rPr lang="en-IN" dirty="0" err="1">
                <a:solidFill>
                  <a:srgbClr val="444444"/>
                </a:solidFill>
                <a:latin typeface="Helvetica Neue"/>
              </a:rPr>
              <a:t>fmt</a:t>
            </a:r>
            <a:r>
              <a:rPr lang="en-IN" dirty="0">
                <a:solidFill>
                  <a:srgbClr val="444444"/>
                </a:solidFill>
                <a:latin typeface="Helvetica Neue"/>
              </a:rPr>
              <a:t> (it will format all the .</a:t>
            </a:r>
            <a:r>
              <a:rPr lang="en-IN" dirty="0" err="1">
                <a:solidFill>
                  <a:srgbClr val="444444"/>
                </a:solidFill>
                <a:latin typeface="Helvetica Neue"/>
              </a:rPr>
              <a:t>tf</a:t>
            </a:r>
            <a:r>
              <a:rPr lang="en-IN" dirty="0">
                <a:solidFill>
                  <a:srgbClr val="444444"/>
                </a:solidFill>
                <a:latin typeface="Helvetica Neue"/>
              </a:rPr>
              <a:t> files)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11284" y="1648442"/>
            <a:ext cx="786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44444"/>
                </a:solidFill>
                <a:latin typeface="Helvetica Neue"/>
              </a:rPr>
              <a:t>Command : terraform show (gives the </a:t>
            </a:r>
            <a:r>
              <a:rPr lang="en-IN" dirty="0" err="1">
                <a:solidFill>
                  <a:srgbClr val="444444"/>
                </a:solidFill>
                <a:latin typeface="Helvetica Neue"/>
              </a:rPr>
              <a:t>tfstate</a:t>
            </a:r>
            <a:r>
              <a:rPr lang="en-IN" dirty="0">
                <a:solidFill>
                  <a:srgbClr val="444444"/>
                </a:solidFill>
                <a:latin typeface="Helvetica Neue"/>
              </a:rPr>
              <a:t> file in human readable format)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94632" y="2280033"/>
            <a:ext cx="49487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232629"/>
                </a:solidFill>
                <a:latin typeface="-apple-system"/>
              </a:rPr>
              <a:t>To debug </a:t>
            </a:r>
          </a:p>
          <a:p>
            <a:r>
              <a:rPr lang="en-IN" dirty="0">
                <a:solidFill>
                  <a:srgbClr val="232629"/>
                </a:solidFill>
                <a:latin typeface="-apple-system"/>
              </a:rPr>
              <a:t>   run the command </a:t>
            </a:r>
            <a:r>
              <a:rPr lang="en-IN" b="1" dirty="0">
                <a:solidFill>
                  <a:srgbClr val="232629"/>
                </a:solidFill>
                <a:latin typeface="-apple-system"/>
              </a:rPr>
              <a:t>export TF_LOG=DEBUG </a:t>
            </a:r>
          </a:p>
          <a:p>
            <a:r>
              <a:rPr lang="en-IN" dirty="0">
                <a:solidFill>
                  <a:srgbClr val="232629"/>
                </a:solidFill>
                <a:latin typeface="-apple-system"/>
              </a:rPr>
              <a:t>   then run the </a:t>
            </a:r>
            <a:r>
              <a:rPr lang="en-IN" dirty="0" err="1">
                <a:solidFill>
                  <a:srgbClr val="232629"/>
                </a:solidFill>
                <a:latin typeface="-apple-system"/>
              </a:rPr>
              <a:t>terraform</a:t>
            </a:r>
            <a:r>
              <a:rPr lang="en-IN" dirty="0">
                <a:solidFill>
                  <a:srgbClr val="232629"/>
                </a:solidFill>
                <a:latin typeface="-apple-system"/>
              </a:rPr>
              <a:t> commands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48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2E81A9-A658-4DA0-9118-42C7390A3271}"/>
              </a:ext>
            </a:extLst>
          </p:cNvPr>
          <p:cNvSpPr/>
          <p:nvPr/>
        </p:nvSpPr>
        <p:spPr>
          <a:xfrm>
            <a:off x="2900515" y="124880"/>
            <a:ext cx="774955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provider "</a:t>
            </a:r>
            <a:r>
              <a:rPr lang="en-IN" dirty="0" err="1"/>
              <a:t>aws</a:t>
            </a:r>
            <a:r>
              <a:rPr lang="en-IN" dirty="0"/>
              <a:t>" {</a:t>
            </a:r>
          </a:p>
          <a:p>
            <a:r>
              <a:rPr lang="en-IN" dirty="0"/>
              <a:t>region  = "us-east-2“</a:t>
            </a:r>
          </a:p>
          <a:p>
            <a:r>
              <a:rPr lang="en-IN" dirty="0" err="1"/>
              <a:t>access_key</a:t>
            </a:r>
            <a:r>
              <a:rPr lang="en-IN" dirty="0"/>
              <a:t> = " AKIASZNI4FJFAPBPELUT "</a:t>
            </a:r>
          </a:p>
          <a:p>
            <a:r>
              <a:rPr lang="en-IN" dirty="0" err="1"/>
              <a:t>secret_key</a:t>
            </a:r>
            <a:r>
              <a:rPr lang="en-IN" dirty="0"/>
              <a:t> = " Z5Gt+ENnInsYZWyGt2M8xMZJJnVI7BepklqAjOE2 "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resource "</a:t>
            </a:r>
            <a:r>
              <a:rPr lang="en-IN" dirty="0" err="1"/>
              <a:t>aws_vpc</a:t>
            </a:r>
            <a:r>
              <a:rPr lang="en-IN" dirty="0"/>
              <a:t>" "main" {</a:t>
            </a:r>
          </a:p>
          <a:p>
            <a:r>
              <a:rPr lang="en-IN" dirty="0"/>
              <a:t>  </a:t>
            </a:r>
            <a:r>
              <a:rPr lang="en-IN" dirty="0" err="1"/>
              <a:t>cidr_block</a:t>
            </a:r>
            <a:r>
              <a:rPr lang="en-IN" dirty="0"/>
              <a:t>       = "10.0.0.0/16"</a:t>
            </a:r>
          </a:p>
          <a:p>
            <a:r>
              <a:rPr lang="en-IN" dirty="0"/>
              <a:t>  </a:t>
            </a:r>
            <a:r>
              <a:rPr lang="en-IN" dirty="0" err="1"/>
              <a:t>instance_tenancy</a:t>
            </a:r>
            <a:r>
              <a:rPr lang="en-IN" dirty="0"/>
              <a:t> = "dedicated"</a:t>
            </a:r>
          </a:p>
          <a:p>
            <a:endParaRPr lang="en-IN" dirty="0"/>
          </a:p>
          <a:p>
            <a:r>
              <a:rPr lang="en-IN" dirty="0"/>
              <a:t>  tags = {</a:t>
            </a:r>
          </a:p>
          <a:p>
            <a:r>
              <a:rPr lang="en-IN" dirty="0"/>
              <a:t>    Name = "main"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resource "</a:t>
            </a:r>
            <a:r>
              <a:rPr lang="en-IN" dirty="0" err="1"/>
              <a:t>aws_subnet</a:t>
            </a:r>
            <a:r>
              <a:rPr lang="en-IN" dirty="0"/>
              <a:t>" "main" {</a:t>
            </a:r>
          </a:p>
          <a:p>
            <a:r>
              <a:rPr lang="en-IN" dirty="0"/>
              <a:t>  </a:t>
            </a:r>
            <a:r>
              <a:rPr lang="en-IN" dirty="0" err="1"/>
              <a:t>vpc_id</a:t>
            </a:r>
            <a:r>
              <a:rPr lang="en-IN" dirty="0"/>
              <a:t>     = "${aws_vpc.main.id}"</a:t>
            </a:r>
          </a:p>
          <a:p>
            <a:r>
              <a:rPr lang="en-IN" dirty="0"/>
              <a:t>  </a:t>
            </a:r>
            <a:r>
              <a:rPr lang="en-IN" dirty="0" err="1"/>
              <a:t>cidr_block</a:t>
            </a:r>
            <a:r>
              <a:rPr lang="en-IN" dirty="0"/>
              <a:t> = "10.0.1.0/24"</a:t>
            </a:r>
          </a:p>
          <a:p>
            <a:endParaRPr lang="en-IN" dirty="0"/>
          </a:p>
          <a:p>
            <a:r>
              <a:rPr lang="en-IN" dirty="0"/>
              <a:t>  tags = {</a:t>
            </a:r>
          </a:p>
          <a:p>
            <a:r>
              <a:rPr lang="en-IN" dirty="0"/>
              <a:t>    Name = "Main"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216A89-2FCA-4961-90E0-882CF04230E8}"/>
              </a:ext>
            </a:extLst>
          </p:cNvPr>
          <p:cNvSpPr/>
          <p:nvPr/>
        </p:nvSpPr>
        <p:spPr>
          <a:xfrm>
            <a:off x="532082" y="76877"/>
            <a:ext cx="1197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44444"/>
                </a:solidFill>
                <a:latin typeface="Helvetica Neue"/>
              </a:rPr>
              <a:t>provider.tf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D14B2-2CC7-43B1-8363-75A57F372C6B}"/>
              </a:ext>
            </a:extLst>
          </p:cNvPr>
          <p:cNvSpPr/>
          <p:nvPr/>
        </p:nvSpPr>
        <p:spPr>
          <a:xfrm>
            <a:off x="273036" y="6411791"/>
            <a:ext cx="7524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Note : </a:t>
            </a:r>
            <a:r>
              <a:rPr lang="en-IN" dirty="0"/>
              <a:t>To refer one resource into other, ${</a:t>
            </a:r>
            <a:r>
              <a:rPr lang="en-IN" dirty="0" err="1"/>
              <a:t>resourcename.logicalname.property</a:t>
            </a:r>
            <a:r>
              <a:rPr lang="en-IN" dirty="0"/>
              <a:t>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5174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BC7F6B-B70D-4AE9-8323-541EBC7CF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133350"/>
            <a:ext cx="6981825" cy="65913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498FE2-8B13-4803-AA3E-DDB49AA9C6A9}"/>
              </a:ext>
            </a:extLst>
          </p:cNvPr>
          <p:cNvSpPr/>
          <p:nvPr/>
        </p:nvSpPr>
        <p:spPr>
          <a:xfrm>
            <a:off x="349202" y="133350"/>
            <a:ext cx="1924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444444"/>
                </a:solidFill>
                <a:latin typeface="Helvetica Neue"/>
              </a:rPr>
              <a:t>Terraform apply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3647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7498FE2-8B13-4803-AA3E-DDB49AA9C6A9}"/>
              </a:ext>
            </a:extLst>
          </p:cNvPr>
          <p:cNvSpPr/>
          <p:nvPr/>
        </p:nvSpPr>
        <p:spPr>
          <a:xfrm>
            <a:off x="349202" y="133350"/>
            <a:ext cx="4314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44444"/>
                </a:solidFill>
                <a:latin typeface="Helvetica Neue"/>
              </a:rPr>
              <a:t>New VPC is created with the name main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8F3CC-4A1F-411E-B7F7-B52E3288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02" y="675029"/>
            <a:ext cx="10715625" cy="1400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F782AC-5F53-4C79-B02F-45973D04E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02" y="2838450"/>
            <a:ext cx="10915650" cy="1181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866F07-B65B-49F9-B766-3249E13A6AE5}"/>
              </a:ext>
            </a:extLst>
          </p:cNvPr>
          <p:cNvSpPr/>
          <p:nvPr/>
        </p:nvSpPr>
        <p:spPr>
          <a:xfrm>
            <a:off x="349202" y="2272161"/>
            <a:ext cx="5686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44444"/>
                </a:solidFill>
                <a:latin typeface="Helvetica Neue"/>
              </a:rPr>
              <a:t>Subnet is created with the name main under the VPC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19EA2B-C971-41BD-9168-CD0AA6F7F4CF}"/>
              </a:ext>
            </a:extLst>
          </p:cNvPr>
          <p:cNvSpPr/>
          <p:nvPr/>
        </p:nvSpPr>
        <p:spPr>
          <a:xfrm>
            <a:off x="349202" y="4413464"/>
            <a:ext cx="10516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444444"/>
                </a:solidFill>
                <a:latin typeface="Helvetica Neue"/>
              </a:rPr>
              <a:t>Terraform Plan : </a:t>
            </a:r>
            <a:r>
              <a:rPr lang="en-IN" dirty="0">
                <a:solidFill>
                  <a:srgbClr val="444444"/>
                </a:solidFill>
                <a:latin typeface="Helvetica Neue"/>
              </a:rPr>
              <a:t>It will tell what kind of changes are going to happened when we use terraform apply</a:t>
            </a:r>
            <a:endParaRPr lang="en-IN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6C6CD8-1B2B-45B5-9BEF-8DF4C60D5C96}"/>
              </a:ext>
            </a:extLst>
          </p:cNvPr>
          <p:cNvSpPr/>
          <p:nvPr/>
        </p:nvSpPr>
        <p:spPr>
          <a:xfrm>
            <a:off x="349201" y="4912374"/>
            <a:ext cx="11375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444444"/>
                </a:solidFill>
                <a:latin typeface="Helvetica Neue"/>
              </a:rPr>
              <a:t>Terraform console : </a:t>
            </a:r>
            <a:r>
              <a:rPr lang="en-IN" dirty="0">
                <a:solidFill>
                  <a:srgbClr val="444444"/>
                </a:solidFill>
                <a:latin typeface="Helvetica Neue"/>
              </a:rPr>
              <a:t>It will open the console so that we can verify the values of attributes what it going to pick</a:t>
            </a:r>
          </a:p>
          <a:p>
            <a:r>
              <a:rPr lang="en-IN" dirty="0">
                <a:solidFill>
                  <a:srgbClr val="444444"/>
                </a:solidFill>
                <a:latin typeface="Helvetica Neue"/>
              </a:rPr>
              <a:t>                                    during execution</a:t>
            </a:r>
          </a:p>
          <a:p>
            <a:endParaRPr lang="en-IN" dirty="0">
              <a:solidFill>
                <a:srgbClr val="444444"/>
              </a:solidFill>
              <a:latin typeface="Helvetica Neue"/>
            </a:endParaRPr>
          </a:p>
          <a:p>
            <a:r>
              <a:rPr lang="en-IN" dirty="0">
                <a:solidFill>
                  <a:srgbClr val="444444"/>
                </a:solidFill>
                <a:latin typeface="Helvetica Neue"/>
              </a:rPr>
              <a:t>		        Ex: </a:t>
            </a:r>
            <a:r>
              <a:rPr lang="en-IN" dirty="0"/>
              <a:t>"${aws_vpc.main.id}“ </a:t>
            </a:r>
            <a:r>
              <a:rPr lang="en-IN" dirty="0">
                <a:sym typeface="Wingdings" panose="05000000000000000000" pitchFamily="2" charset="2"/>
              </a:rPr>
              <a:t> it will display the </a:t>
            </a:r>
            <a:r>
              <a:rPr lang="en-IN" dirty="0" err="1">
                <a:sym typeface="Wingdings" panose="05000000000000000000" pitchFamily="2" charset="2"/>
              </a:rPr>
              <a:t>vpc</a:t>
            </a:r>
            <a:r>
              <a:rPr lang="en-IN" dirty="0">
                <a:sym typeface="Wingdings" panose="05000000000000000000" pitchFamily="2" charset="2"/>
              </a:rPr>
              <a:t> id on the console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6897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19557</TotalTime>
  <Words>3496</Words>
  <Application>Microsoft Office PowerPoint</Application>
  <PresentationFormat>Widescreen</PresentationFormat>
  <Paragraphs>515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-apple-system</vt:lpstr>
      <vt:lpstr>Arial</vt:lpstr>
      <vt:lpstr>Calibri</vt:lpstr>
      <vt:lpstr>Calibri Light</vt:lpstr>
      <vt:lpstr>Helvetica Neue</vt:lpstr>
      <vt:lpstr>Lucida Console</vt:lpstr>
      <vt:lpstr>Wingdings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Sankar Rao Dadi</dc:creator>
  <cp:lastModifiedBy>A</cp:lastModifiedBy>
  <cp:revision>116</cp:revision>
  <dcterms:created xsi:type="dcterms:W3CDTF">2019-09-04T06:27:03Z</dcterms:created>
  <dcterms:modified xsi:type="dcterms:W3CDTF">2022-04-26T12:17:57Z</dcterms:modified>
</cp:coreProperties>
</file>