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90" r:id="rId34"/>
    <p:sldId id="289" r:id="rId35"/>
    <p:sldId id="286"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2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E0F9E-47F3-41C7-A5D2-19913E955310}" type="datetimeFigureOut">
              <a:rPr lang="en-US" smtClean="0"/>
              <a:pPr/>
              <a:t>6/5/2021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B88D5-27B4-4F95-87AC-852AC23CE0C6}" type="slidenum">
              <a:rPr lang="en-US" smtClean="0"/>
              <a:pPr/>
              <a:t>‹#›</a:t>
            </a:fld>
            <a:endParaRPr lang="en-US"/>
          </a:p>
        </p:txBody>
      </p:sp>
    </p:spTree>
    <p:extLst>
      <p:ext uri="{BB962C8B-B14F-4D97-AF65-F5344CB8AC3E}">
        <p14:creationId xmlns:p14="http://schemas.microsoft.com/office/powerpoint/2010/main" val="370998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7CE4B-440F-4D67-8BFC-1DF1A8E1C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D36ECE6-1547-4160-BDEF-23E0024F6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0C0E27F-69DF-479D-974B-24812FECFD18}"/>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5" name="Footer Placeholder 4">
            <a:extLst>
              <a:ext uri="{FF2B5EF4-FFF2-40B4-BE49-F238E27FC236}">
                <a16:creationId xmlns:a16="http://schemas.microsoft.com/office/drawing/2014/main" xmlns="" id="{AD7B5702-962F-4B38-9788-AE59ADACB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A442E9-C06D-4369-A3C2-88C244949B95}"/>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108289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B8ECC-604A-4C24-BBEF-AC95DB7F6F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157524C-3100-4096-8CC1-E91F08D5A9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A792970-ECDD-4BE0-BA26-61C6DEDFA669}"/>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5" name="Footer Placeholder 4">
            <a:extLst>
              <a:ext uri="{FF2B5EF4-FFF2-40B4-BE49-F238E27FC236}">
                <a16:creationId xmlns:a16="http://schemas.microsoft.com/office/drawing/2014/main" xmlns="" id="{8E1773DC-0AFF-4B8D-A792-1453E05FD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D129E20-4F95-42B1-AE07-D032B301FEA6}"/>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261740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98EF4BD-BCD6-4321-A444-60E10802B6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AA3E75D-5F6C-4DE4-B682-AF9C5292D2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B874219-2F3C-4C0C-BE35-E1B398BE80EB}"/>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5" name="Footer Placeholder 4">
            <a:extLst>
              <a:ext uri="{FF2B5EF4-FFF2-40B4-BE49-F238E27FC236}">
                <a16:creationId xmlns:a16="http://schemas.microsoft.com/office/drawing/2014/main" xmlns="" id="{6955DA00-35E6-40BF-A308-4BF6F7404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04A72B-295A-4D2F-B75C-2C7C86A91BBF}"/>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83222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682B5-4FC7-482D-B92F-7ECCC3799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407F85C-CA06-4D56-97E7-AFAA234F79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1D48AE-416A-4664-A451-9880435A1305}"/>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5" name="Footer Placeholder 4">
            <a:extLst>
              <a:ext uri="{FF2B5EF4-FFF2-40B4-BE49-F238E27FC236}">
                <a16:creationId xmlns:a16="http://schemas.microsoft.com/office/drawing/2014/main" xmlns="" id="{B6A41996-8F9A-4F16-BE90-49ECFF387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15DE25-4867-4651-B2E0-81E221172580}"/>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217714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848DE-E8DC-492E-899F-59F594418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62595F7-488B-42C5-B6B5-EA5A40E46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F31890A3-2CF7-4ED9-B6AE-DE7932D6CB00}"/>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5" name="Footer Placeholder 4">
            <a:extLst>
              <a:ext uri="{FF2B5EF4-FFF2-40B4-BE49-F238E27FC236}">
                <a16:creationId xmlns:a16="http://schemas.microsoft.com/office/drawing/2014/main" xmlns="" id="{E6E59B95-6C9A-4F90-9E7F-52E5434E8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2E3309-9263-4C31-8246-44160F56297A}"/>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33062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FBE42-EFCA-4432-8BC6-4FE128A88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0BCCE53-0C46-44BD-AE35-933C5371BE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476D291-6E7B-4C2F-93A8-0B966B246C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C1F99D2-0EE6-49C9-A442-AC15C510ADFA}"/>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6" name="Footer Placeholder 5">
            <a:extLst>
              <a:ext uri="{FF2B5EF4-FFF2-40B4-BE49-F238E27FC236}">
                <a16:creationId xmlns:a16="http://schemas.microsoft.com/office/drawing/2014/main" xmlns="" id="{464C9C0A-F5AC-4BCF-A9EB-696E8F73E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25D214A-43E2-48E3-86CC-66F471D7AF56}"/>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190880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A7D3DE-486E-4E0E-9259-F07F955CC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0E4FBAB-10EA-46BB-AD52-8C518CD41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6C6496D-4B54-452C-A330-D20F8A18A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1031426-BB35-45E6-9BFD-7AB046900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C8DDC5A-F281-49E7-9AA5-3F98AEC8B5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1958F33-7A50-45BB-94A3-113EBC65591E}"/>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8" name="Footer Placeholder 7">
            <a:extLst>
              <a:ext uri="{FF2B5EF4-FFF2-40B4-BE49-F238E27FC236}">
                <a16:creationId xmlns:a16="http://schemas.microsoft.com/office/drawing/2014/main" xmlns="" id="{72BBC08D-828F-4CE8-85DF-AB69EE09C9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0B8E8E2-3406-4601-9704-6B7D6A449917}"/>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122450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14FB7-2FBE-4727-881D-3FD6DC10B4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13920D5-00F4-4349-B278-C972D7B484D0}"/>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4" name="Footer Placeholder 3">
            <a:extLst>
              <a:ext uri="{FF2B5EF4-FFF2-40B4-BE49-F238E27FC236}">
                <a16:creationId xmlns:a16="http://schemas.microsoft.com/office/drawing/2014/main" xmlns="" id="{F30302C5-28A7-4EE5-92E0-50E58E1E47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0D3D977-8FA0-4292-AD8D-2A1115AABA0F}"/>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302838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9F25CB4-BB1B-4F2D-ADAD-C74FD5B370D4}"/>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3" name="Footer Placeholder 2">
            <a:extLst>
              <a:ext uri="{FF2B5EF4-FFF2-40B4-BE49-F238E27FC236}">
                <a16:creationId xmlns:a16="http://schemas.microsoft.com/office/drawing/2014/main" xmlns="" id="{9FF3CFC9-3C1C-4F3E-9C31-A955D27648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7EB2876-A384-4A46-8F08-2442B6090361}"/>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183797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DBD0A0-C166-4FF1-9571-A4C61249C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DA40E81-0905-4106-9176-5EB444A1B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9910A78-6AB7-49C6-9E00-D83F79C6E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1C10946-5DFF-4E7D-A9F1-7DF263C17F89}"/>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6" name="Footer Placeholder 5">
            <a:extLst>
              <a:ext uri="{FF2B5EF4-FFF2-40B4-BE49-F238E27FC236}">
                <a16:creationId xmlns:a16="http://schemas.microsoft.com/office/drawing/2014/main" xmlns="" id="{4495B894-20C3-4DD8-BFF5-2FD2D333F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165C08-1F58-42E0-9F83-7EAA6AFCFD22}"/>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91059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2CCFF-381B-43E1-949C-1A6927995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715A7AD-640E-477F-9EAB-84E6F4EC0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09DBFF4-56D0-4682-BD0F-80A057181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5E4BF44-828C-4F0D-B83D-E27C73A61068}"/>
              </a:ext>
            </a:extLst>
          </p:cNvPr>
          <p:cNvSpPr>
            <a:spLocks noGrp="1"/>
          </p:cNvSpPr>
          <p:nvPr>
            <p:ph type="dt" sz="half" idx="10"/>
          </p:nvPr>
        </p:nvSpPr>
        <p:spPr/>
        <p:txBody>
          <a:bodyPr/>
          <a:lstStyle/>
          <a:p>
            <a:fld id="{6BD29058-4E92-4781-9567-C083CDBAE003}" type="datetimeFigureOut">
              <a:rPr lang="en-US" smtClean="0"/>
              <a:pPr/>
              <a:t>6/5/2021</a:t>
            </a:fld>
            <a:endParaRPr lang="en-US"/>
          </a:p>
        </p:txBody>
      </p:sp>
      <p:sp>
        <p:nvSpPr>
          <p:cNvPr id="6" name="Footer Placeholder 5">
            <a:extLst>
              <a:ext uri="{FF2B5EF4-FFF2-40B4-BE49-F238E27FC236}">
                <a16:creationId xmlns:a16="http://schemas.microsoft.com/office/drawing/2014/main" xmlns="" id="{E57C64AA-A744-4749-BDBC-88D1B8E21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828D045-B3C5-43A1-BEA0-5714F1094720}"/>
              </a:ext>
            </a:extLst>
          </p:cNvPr>
          <p:cNvSpPr>
            <a:spLocks noGrp="1"/>
          </p:cNvSpPr>
          <p:nvPr>
            <p:ph type="sldNum" sz="quarter" idx="12"/>
          </p:nvPr>
        </p:nvSpPr>
        <p:spPr/>
        <p:txBody>
          <a:bodyPr/>
          <a:lstStyle/>
          <a:p>
            <a:fld id="{569C7607-A897-45A2-90D2-927735C3D9E2}" type="slidenum">
              <a:rPr lang="en-US" smtClean="0"/>
              <a:pPr/>
              <a:t>‹#›</a:t>
            </a:fld>
            <a:endParaRPr lang="en-US"/>
          </a:p>
        </p:txBody>
      </p:sp>
    </p:spTree>
    <p:extLst>
      <p:ext uri="{BB962C8B-B14F-4D97-AF65-F5344CB8AC3E}">
        <p14:creationId xmlns:p14="http://schemas.microsoft.com/office/powerpoint/2010/main" val="424541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B0DB18-28DC-4B0D-9D01-72E450F76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BE356B-ACA7-44C6-899E-E0B24DCBC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17E023-FDCD-40C3-B0E2-B1BA47189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29058-4E92-4781-9567-C083CDBAE003}" type="datetimeFigureOut">
              <a:rPr lang="en-US" smtClean="0"/>
              <a:pPr/>
              <a:t>6/5/2021</a:t>
            </a:fld>
            <a:endParaRPr lang="en-US"/>
          </a:p>
        </p:txBody>
      </p:sp>
      <p:sp>
        <p:nvSpPr>
          <p:cNvPr id="5" name="Footer Placeholder 4">
            <a:extLst>
              <a:ext uri="{FF2B5EF4-FFF2-40B4-BE49-F238E27FC236}">
                <a16:creationId xmlns:a16="http://schemas.microsoft.com/office/drawing/2014/main" xmlns="" id="{17F90880-6B32-47BE-9203-90EF8031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74F9ABB-0DAC-424B-964B-6EF169D9B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C7607-A897-45A2-90D2-927735C3D9E2}" type="slidenum">
              <a:rPr lang="en-US" smtClean="0"/>
              <a:pPr/>
              <a:t>‹#›</a:t>
            </a:fld>
            <a:endParaRPr lang="en-US"/>
          </a:p>
        </p:txBody>
      </p:sp>
      <p:sp>
        <p:nvSpPr>
          <p:cNvPr id="7" name="MSIPCMf309464aace7c50eb0fadcd8" descr="{&quot;HashCode&quot;:-1477458873,&quot;Placement&quot;:&quot;Footer&quot;,&quot;Top&quot;:524.1047,&quot;Left&quot;:420.843231,&quot;SlideWidth&quot;:960,&quot;SlideHeight&quot;:540}">
            <a:extLst>
              <a:ext uri="{FF2B5EF4-FFF2-40B4-BE49-F238E27FC236}">
                <a16:creationId xmlns:a16="http://schemas.microsoft.com/office/drawing/2014/main" xmlns="" id="{EE10F405-1AE1-47A1-A457-076175A5D538}"/>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46034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shapeshed.com/unix-rm/" TargetMode="External"/><Relationship Id="rId2" Type="http://schemas.openxmlformats.org/officeDocument/2006/relationships/hyperlink" Target="https://shapeshed.com/unix-grep/" TargetMode="External"/><Relationship Id="rId1" Type="http://schemas.openxmlformats.org/officeDocument/2006/relationships/slideLayout" Target="../slideLayouts/slideLayout1.xml"/><Relationship Id="rId4" Type="http://schemas.openxmlformats.org/officeDocument/2006/relationships/hyperlink" Target="https://shapeshed.com/unix-mkdi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fo.org/login_def.html" TargetMode="External"/><Relationship Id="rId2" Type="http://schemas.openxmlformats.org/officeDocument/2006/relationships/hyperlink" Target="http://www.linfo.org/command.html" TargetMode="External"/><Relationship Id="rId1" Type="http://schemas.openxmlformats.org/officeDocument/2006/relationships/slideLayout" Target="../slideLayouts/slideLayout1.xml"/><Relationship Id="rId5" Type="http://schemas.openxmlformats.org/officeDocument/2006/relationships/hyperlink" Target="https://www.computerhope.com/jargon/t/terminal.htm" TargetMode="External"/><Relationship Id="rId4" Type="http://schemas.openxmlformats.org/officeDocument/2006/relationships/hyperlink" Target="http://www.linfo.org/standard_outpu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hyperlink" Target="http://www.google.co.in/" TargetMode="External"/><Relationship Id="rId7" Type="http://schemas.openxmlformats.org/officeDocument/2006/relationships/hyperlink" Target="https://www.computerhope.com/jargon/e/extensio.htm"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www.computerhope.com/jargon/f/file.htm" TargetMode="External"/><Relationship Id="rId5" Type="http://schemas.openxmlformats.org/officeDocument/2006/relationships/hyperlink" Target="https://www.computerhope.com/jargon/f/filesyst.htm" TargetMode="External"/><Relationship Id="rId4" Type="http://schemas.openxmlformats.org/officeDocument/2006/relationships/hyperlink" Target="https://www.computerhope.com/jargon/d/disk.ht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omputerhope.com/jargon/t/tab.htm"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computerhope.com/jargon/b/byt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oogle.com/accounts/DisplayUnlockCaptch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root@3.139.59.27"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computerhope.com/jargon/f/file.htm" TargetMode="External"/><Relationship Id="rId2" Type="http://schemas.openxmlformats.org/officeDocument/2006/relationships/hyperlink" Target="https://www.computerhope.com/jargon/d/delete.htm" TargetMode="External"/><Relationship Id="rId1" Type="http://schemas.openxmlformats.org/officeDocument/2006/relationships/slideLayout" Target="../slideLayouts/slideLayout1.xml"/><Relationship Id="rId4" Type="http://schemas.openxmlformats.org/officeDocument/2006/relationships/hyperlink" Target="https://www.computerhope.com/jargon/d/director.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9CFBF1E-59D7-4B1E-933F-7E7105C525DD}"/>
              </a:ext>
            </a:extLst>
          </p:cNvPr>
          <p:cNvPicPr>
            <a:picLocks noChangeAspect="1"/>
          </p:cNvPicPr>
          <p:nvPr/>
        </p:nvPicPr>
        <p:blipFill>
          <a:blip r:embed="rId2"/>
          <a:stretch>
            <a:fillRect/>
          </a:stretch>
        </p:blipFill>
        <p:spPr>
          <a:xfrm>
            <a:off x="1790118" y="650398"/>
            <a:ext cx="8604184" cy="6058895"/>
          </a:xfrm>
          <a:prstGeom prst="rect">
            <a:avLst/>
          </a:prstGeom>
        </p:spPr>
      </p:pic>
      <p:sp>
        <p:nvSpPr>
          <p:cNvPr id="5" name="Rectangle 4">
            <a:extLst>
              <a:ext uri="{FF2B5EF4-FFF2-40B4-BE49-F238E27FC236}">
                <a16:creationId xmlns:a16="http://schemas.microsoft.com/office/drawing/2014/main" xmlns="" id="{AEBA36E4-DA24-49C8-BF15-F359DD29B7FD}"/>
              </a:ext>
            </a:extLst>
          </p:cNvPr>
          <p:cNvSpPr/>
          <p:nvPr/>
        </p:nvSpPr>
        <p:spPr>
          <a:xfrm>
            <a:off x="5360907" y="0"/>
            <a:ext cx="96052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OS</a:t>
            </a:r>
          </a:p>
        </p:txBody>
      </p:sp>
    </p:spTree>
    <p:extLst>
      <p:ext uri="{BB962C8B-B14F-4D97-AF65-F5344CB8AC3E}">
        <p14:creationId xmlns:p14="http://schemas.microsoft.com/office/powerpoint/2010/main" val="3700140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1EF4C84-53BB-4195-A21D-EB83E8B50B26}"/>
              </a:ext>
            </a:extLst>
          </p:cNvPr>
          <p:cNvSpPr/>
          <p:nvPr/>
        </p:nvSpPr>
        <p:spPr>
          <a:xfrm>
            <a:off x="1474030" y="386715"/>
            <a:ext cx="10278257" cy="2585323"/>
          </a:xfrm>
          <a:prstGeom prst="rect">
            <a:avLst/>
          </a:prstGeom>
        </p:spPr>
        <p:txBody>
          <a:bodyPr wrap="square">
            <a:spAutoFit/>
          </a:bodyPr>
          <a:lstStyle/>
          <a:p>
            <a:r>
              <a:rPr lang="en-US" dirty="0">
                <a:solidFill>
                  <a:srgbClr val="454545"/>
                </a:solidFill>
                <a:latin typeface="Verdana" panose="020B0604030504040204" pitchFamily="34" charset="0"/>
              </a:rPr>
              <a:t>22.1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's/Nick/John/' report.txt  --&gt; find and replace 1st </a:t>
            </a:r>
            <a:r>
              <a:rPr lang="en-US" dirty="0" err="1">
                <a:solidFill>
                  <a:srgbClr val="454545"/>
                </a:solidFill>
                <a:latin typeface="Verdana" panose="020B0604030504040204" pitchFamily="34" charset="0"/>
              </a:rPr>
              <a:t>occurance</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22.2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's/Nick/John/g' report.txt --&gt; find and replace all </a:t>
            </a:r>
            <a:r>
              <a:rPr lang="en-US" dirty="0" err="1">
                <a:solidFill>
                  <a:srgbClr val="454545"/>
                </a:solidFill>
                <a:latin typeface="Verdana" panose="020B0604030504040204" pitchFamily="34" charset="0"/>
              </a:rPr>
              <a:t>occurances</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22.3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's/foo/bar/4' file.txt --&gt; find and replace that exact </a:t>
            </a:r>
            <a:r>
              <a:rPr lang="en-US" dirty="0" err="1">
                <a:solidFill>
                  <a:srgbClr val="454545"/>
                </a:solidFill>
                <a:latin typeface="Verdana" panose="020B0604030504040204" pitchFamily="34" charset="0"/>
              </a:rPr>
              <a:t>occurance</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22.4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-n 12,18p file.txt --&gt; range of lines to print</a:t>
            </a:r>
          </a:p>
          <a:p>
            <a:r>
              <a:rPr lang="en-US" dirty="0">
                <a:solidFill>
                  <a:srgbClr val="454545"/>
                </a:solidFill>
                <a:latin typeface="Verdana" panose="020B0604030504040204" pitchFamily="34" charset="0"/>
              </a:rPr>
              <a:t>22.5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12,18d </a:t>
            </a:r>
            <a:r>
              <a:rPr lang="en-US" dirty="0" err="1">
                <a:solidFill>
                  <a:srgbClr val="454545"/>
                </a:solidFill>
                <a:latin typeface="Verdana" panose="020B0604030504040204" pitchFamily="34" charset="0"/>
              </a:rPr>
              <a:t>file.tx</a:t>
            </a:r>
            <a:r>
              <a:rPr lang="en-US" dirty="0">
                <a:solidFill>
                  <a:srgbClr val="454545"/>
                </a:solidFill>
                <a:latin typeface="Verdana" panose="020B0604030504040204" pitchFamily="34" charset="0"/>
              </a:rPr>
              <a:t> --&gt; range of lines to delete</a:t>
            </a:r>
          </a:p>
          <a:p>
            <a:r>
              <a:rPr lang="en-US" dirty="0">
                <a:solidFill>
                  <a:srgbClr val="454545"/>
                </a:solidFill>
                <a:latin typeface="Verdana" panose="020B0604030504040204" pitchFamily="34" charset="0"/>
              </a:rPr>
              <a:t>22.6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'$d' file.txt --&gt; delete the last line</a:t>
            </a:r>
          </a:p>
          <a:p>
            <a:r>
              <a:rPr lang="en-US" dirty="0">
                <a:solidFill>
                  <a:srgbClr val="454545"/>
                </a:solidFill>
                <a:latin typeface="Verdana" panose="020B0604030504040204" pitchFamily="34" charset="0"/>
              </a:rPr>
              <a:t>22.7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'1~3d' file.txt --&gt; delete every third line starting with 1</a:t>
            </a:r>
          </a:p>
          <a:p>
            <a:r>
              <a:rPr lang="en-US" dirty="0">
                <a:solidFill>
                  <a:srgbClr val="454545"/>
                </a:solidFill>
                <a:latin typeface="Verdana" panose="020B0604030504040204" pitchFamily="34" charset="0"/>
              </a:rPr>
              <a:t>22.8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-n '2~5p' file.txt --&gt; print every 5th line starting with 2</a:t>
            </a:r>
          </a:p>
          <a:p>
            <a:r>
              <a:rPr lang="en-US" dirty="0">
                <a:solidFill>
                  <a:srgbClr val="454545"/>
                </a:solidFill>
                <a:latin typeface="Verdana" panose="020B0604030504040204" pitchFamily="34" charset="0"/>
              </a:rPr>
              <a:t>22.9 </a:t>
            </a:r>
            <a:r>
              <a:rPr lang="en-US" dirty="0" err="1">
                <a:solidFill>
                  <a:srgbClr val="454545"/>
                </a:solidFill>
                <a:latin typeface="Verdana" panose="020B0604030504040204" pitchFamily="34" charset="0"/>
              </a:rPr>
              <a:t>sed</a:t>
            </a:r>
            <a:r>
              <a:rPr lang="en-US" dirty="0">
                <a:solidFill>
                  <a:srgbClr val="454545"/>
                </a:solidFill>
                <a:latin typeface="Verdana" panose="020B0604030504040204" pitchFamily="34" charset="0"/>
              </a:rPr>
              <a:t> '/^$/d' --&gt; delete all the blank lines</a:t>
            </a:r>
          </a:p>
        </p:txBody>
      </p:sp>
      <p:sp>
        <p:nvSpPr>
          <p:cNvPr id="3" name="Rectangle 2">
            <a:extLst>
              <a:ext uri="{FF2B5EF4-FFF2-40B4-BE49-F238E27FC236}">
                <a16:creationId xmlns:a16="http://schemas.microsoft.com/office/drawing/2014/main" xmlns="" id="{FA542478-0831-450C-AE52-8A1391DB554B}"/>
              </a:ext>
            </a:extLst>
          </p:cNvPr>
          <p:cNvSpPr/>
          <p:nvPr/>
        </p:nvSpPr>
        <p:spPr>
          <a:xfrm>
            <a:off x="517157" y="3031998"/>
            <a:ext cx="11235129" cy="1200329"/>
          </a:xfrm>
          <a:prstGeom prst="rect">
            <a:avLst/>
          </a:prstGeom>
        </p:spPr>
        <p:txBody>
          <a:bodyPr wrap="square">
            <a:spAutoFit/>
          </a:bodyPr>
          <a:lstStyle/>
          <a:p>
            <a:r>
              <a:rPr lang="en-US" b="1" dirty="0">
                <a:solidFill>
                  <a:srgbClr val="222222"/>
                </a:solidFill>
                <a:latin typeface="arial" panose="020B0604020202020204" pitchFamily="34" charset="0"/>
              </a:rPr>
              <a:t>23.</a:t>
            </a:r>
            <a:r>
              <a:rPr lang="en-US" b="1" dirty="0">
                <a:solidFill>
                  <a:srgbClr val="454545"/>
                </a:solidFill>
                <a:latin typeface="Verdana" panose="020B0604030504040204" pitchFamily="34" charset="0"/>
              </a:rPr>
              <a:t>Head </a:t>
            </a:r>
            <a:r>
              <a:rPr lang="en-US" dirty="0">
                <a:solidFill>
                  <a:srgbClr val="454545"/>
                </a:solidFill>
                <a:latin typeface="Verdana" panose="020B0604030504040204" pitchFamily="34" charset="0"/>
              </a:rPr>
              <a:t>- The head command reads the first few lines of any text given to it as an input and writes them to standard output </a:t>
            </a:r>
          </a:p>
          <a:p>
            <a:r>
              <a:rPr lang="en-US" b="1" dirty="0">
                <a:solidFill>
                  <a:srgbClr val="454545"/>
                </a:solidFill>
                <a:latin typeface="Verdana" panose="020B0604030504040204" pitchFamily="34" charset="0"/>
              </a:rPr>
              <a:t>Tail - </a:t>
            </a:r>
            <a:r>
              <a:rPr lang="en-US" dirty="0">
                <a:solidFill>
                  <a:srgbClr val="454545"/>
                </a:solidFill>
                <a:latin typeface="Verdana" panose="020B0604030504040204" pitchFamily="34" charset="0"/>
              </a:rPr>
              <a:t>The tail command is a command-line utility for outputting the last part of files given to it via standard input. It writes results to standard output</a:t>
            </a:r>
            <a:r>
              <a:rPr lang="en-US" dirty="0"/>
              <a:t>.</a:t>
            </a:r>
          </a:p>
        </p:txBody>
      </p:sp>
      <p:sp>
        <p:nvSpPr>
          <p:cNvPr id="4" name="Rectangle 3">
            <a:extLst>
              <a:ext uri="{FF2B5EF4-FFF2-40B4-BE49-F238E27FC236}">
                <a16:creationId xmlns:a16="http://schemas.microsoft.com/office/drawing/2014/main" xmlns="" id="{A53418C5-03F5-4C1C-B185-4026BB13077C}"/>
              </a:ext>
            </a:extLst>
          </p:cNvPr>
          <p:cNvSpPr/>
          <p:nvPr/>
        </p:nvSpPr>
        <p:spPr>
          <a:xfrm>
            <a:off x="1474030" y="4282398"/>
            <a:ext cx="10278256" cy="2862322"/>
          </a:xfrm>
          <a:prstGeom prst="rect">
            <a:avLst/>
          </a:prstGeom>
        </p:spPr>
        <p:txBody>
          <a:bodyPr wrap="square">
            <a:spAutoFit/>
          </a:bodyPr>
          <a:lstStyle/>
          <a:p>
            <a:r>
              <a:rPr lang="en-US" dirty="0">
                <a:solidFill>
                  <a:srgbClr val="454545"/>
                </a:solidFill>
                <a:latin typeface="Verdana" panose="020B0604030504040204" pitchFamily="34" charset="0"/>
              </a:rPr>
              <a:t>23.1 Head filename (print first 10 lines default)</a:t>
            </a:r>
          </a:p>
          <a:p>
            <a:r>
              <a:rPr lang="en-US" dirty="0">
                <a:solidFill>
                  <a:srgbClr val="454545"/>
                </a:solidFill>
                <a:latin typeface="Verdana" panose="020B0604030504040204" pitchFamily="34" charset="0"/>
              </a:rPr>
              <a:t>23.2 head -5 filename (5 lines will be displayed)</a:t>
            </a:r>
          </a:p>
          <a:p>
            <a:r>
              <a:rPr lang="en-US" dirty="0">
                <a:solidFill>
                  <a:srgbClr val="454545"/>
                </a:solidFill>
                <a:latin typeface="Verdana" panose="020B0604030504040204" pitchFamily="34" charset="0"/>
              </a:rPr>
              <a:t>23.3 tail filename(print last 10 lines )</a:t>
            </a:r>
          </a:p>
          <a:p>
            <a:r>
              <a:rPr lang="en-US" dirty="0">
                <a:solidFill>
                  <a:srgbClr val="454545"/>
                </a:solidFill>
                <a:latin typeface="Verdana" panose="020B0604030504040204" pitchFamily="34" charset="0"/>
              </a:rPr>
              <a:t>23.4 tail -5 filename(last 5 lines)</a:t>
            </a:r>
          </a:p>
          <a:p>
            <a:pPr algn="just"/>
            <a:r>
              <a:rPr lang="en-US" dirty="0">
                <a:solidFill>
                  <a:srgbClr val="454545"/>
                </a:solidFill>
                <a:latin typeface="Verdana" panose="020B0604030504040204" pitchFamily="34" charset="0"/>
              </a:rPr>
              <a:t>23.5 </a:t>
            </a:r>
            <a:r>
              <a:rPr lang="en-US" altLang="en-US" dirty="0">
                <a:solidFill>
                  <a:srgbClr val="454545"/>
                </a:solidFill>
                <a:latin typeface="Verdana" panose="020B0604030504040204" pitchFamily="34" charset="0"/>
              </a:rPr>
              <a:t>The Linux tail command has another very powerful option: the -f option prints from the end of the file, but also keeps the file open, and keeps printing from the tail of the file as the file itself grows. This is great for looking at the end of a log file. For instance, you can see new lines that are added to the end of an Apache log file, as they are added, like this (tail –f sample.log)</a:t>
            </a:r>
          </a:p>
          <a:p>
            <a:endParaRPr lang="en-US" dirty="0">
              <a:solidFill>
                <a:srgbClr val="454545"/>
              </a:solidFill>
              <a:latin typeface="Verdana" panose="020B0604030504040204" pitchFamily="34" charset="0"/>
            </a:endParaRPr>
          </a:p>
        </p:txBody>
      </p:sp>
    </p:spTree>
    <p:extLst>
      <p:ext uri="{BB962C8B-B14F-4D97-AF65-F5344CB8AC3E}">
        <p14:creationId xmlns:p14="http://schemas.microsoft.com/office/powerpoint/2010/main" val="227196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AEA8500-5B8B-4C41-9A4B-E5F6F2F102DB}"/>
              </a:ext>
            </a:extLst>
          </p:cNvPr>
          <p:cNvSpPr>
            <a:spLocks noChangeArrowheads="1"/>
          </p:cNvSpPr>
          <p:nvPr/>
        </p:nvSpPr>
        <p:spPr bwMode="auto">
          <a:xfrm rot="10800000" flipV="1">
            <a:off x="359764" y="259026"/>
            <a:ext cx="11362544" cy="110799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454545"/>
                </a:solidFill>
                <a:latin typeface="Verdana" panose="020B0604030504040204" pitchFamily="34" charset="0"/>
              </a:rPr>
              <a:t>24. </a:t>
            </a:r>
            <a:r>
              <a:rPr lang="en-US" altLang="en-US" b="1" dirty="0" err="1">
                <a:solidFill>
                  <a:srgbClr val="454545"/>
                </a:solidFill>
                <a:latin typeface="Verdana" panose="020B0604030504040204" pitchFamily="34" charset="0"/>
              </a:rPr>
              <a:t>Xargs</a:t>
            </a:r>
            <a:r>
              <a:rPr lang="en-US" altLang="en-US" b="1" dirty="0">
                <a:solidFill>
                  <a:srgbClr val="454545"/>
                </a:solidFill>
                <a:latin typeface="Verdana" panose="020B0604030504040204" pitchFamily="34" charset="0"/>
              </a:rPr>
              <a:t> </a:t>
            </a:r>
            <a:r>
              <a:rPr lang="en-US" altLang="en-US" dirty="0">
                <a:solidFill>
                  <a:srgbClr val="454545"/>
                </a:solidFill>
                <a:latin typeface="Verdana" panose="020B0604030504040204" pitchFamily="34" charset="0"/>
              </a:rPr>
              <a:t>- The </a:t>
            </a:r>
            <a:r>
              <a:rPr lang="en-US" altLang="en-US" dirty="0" err="1">
                <a:solidFill>
                  <a:srgbClr val="454545"/>
                </a:solidFill>
                <a:latin typeface="Verdana" panose="020B0604030504040204" pitchFamily="34" charset="0"/>
              </a:rPr>
              <a:t>xargs</a:t>
            </a:r>
            <a:r>
              <a:rPr lang="en-US" altLang="en-US" dirty="0">
                <a:solidFill>
                  <a:srgbClr val="454545"/>
                </a:solidFill>
                <a:latin typeface="Verdana" panose="020B0604030504040204" pitchFamily="34" charset="0"/>
              </a:rPr>
              <a:t> command in UNIX is a command line utility for building an execution pipeline from standard input. Whilst tools like </a:t>
            </a:r>
            <a:r>
              <a:rPr lang="en-US" altLang="en-US" dirty="0">
                <a:solidFill>
                  <a:srgbClr val="454545"/>
                </a:solidFill>
                <a:latin typeface="Verdana" panose="020B0604030504040204" pitchFamily="34" charset="0"/>
                <a:hlinkClick r:id="rId2"/>
              </a:rPr>
              <a:t>grep</a:t>
            </a:r>
            <a:r>
              <a:rPr lang="en-US" altLang="en-US" dirty="0">
                <a:solidFill>
                  <a:srgbClr val="454545"/>
                </a:solidFill>
                <a:latin typeface="Verdana" panose="020B0604030504040204" pitchFamily="34" charset="0"/>
              </a:rPr>
              <a:t> can accept standard input as a parameter, many other tools cannot. Using </a:t>
            </a:r>
            <a:r>
              <a:rPr lang="en-US" altLang="en-US" dirty="0" err="1">
                <a:solidFill>
                  <a:srgbClr val="454545"/>
                </a:solidFill>
                <a:latin typeface="Verdana" panose="020B0604030504040204" pitchFamily="34" charset="0"/>
              </a:rPr>
              <a:t>xargs</a:t>
            </a:r>
            <a:r>
              <a:rPr lang="en-US" altLang="en-US" dirty="0">
                <a:solidFill>
                  <a:srgbClr val="454545"/>
                </a:solidFill>
                <a:latin typeface="Verdana" panose="020B0604030504040204" pitchFamily="34" charset="0"/>
              </a:rPr>
              <a:t> allows tools like echo and </a:t>
            </a:r>
            <a:r>
              <a:rPr lang="en-US" altLang="en-US" dirty="0" err="1">
                <a:solidFill>
                  <a:srgbClr val="454545"/>
                </a:solidFill>
                <a:latin typeface="Verdana" panose="020B0604030504040204" pitchFamily="34" charset="0"/>
                <a:hlinkClick r:id="rId3"/>
              </a:rPr>
              <a:t>rm</a:t>
            </a:r>
            <a:r>
              <a:rPr lang="en-US" altLang="en-US" dirty="0">
                <a:solidFill>
                  <a:srgbClr val="454545"/>
                </a:solidFill>
                <a:latin typeface="Verdana" panose="020B0604030504040204" pitchFamily="34" charset="0"/>
              </a:rPr>
              <a:t> and </a:t>
            </a:r>
            <a:r>
              <a:rPr lang="en-US" altLang="en-US" dirty="0" err="1">
                <a:solidFill>
                  <a:srgbClr val="454545"/>
                </a:solidFill>
                <a:latin typeface="Verdana" panose="020B0604030504040204" pitchFamily="34" charset="0"/>
                <a:hlinkClick r:id="rId4"/>
              </a:rPr>
              <a:t>mkdir</a:t>
            </a:r>
            <a:r>
              <a:rPr lang="en-US" altLang="en-US" dirty="0">
                <a:solidFill>
                  <a:srgbClr val="454545"/>
                </a:solidFill>
                <a:latin typeface="Verdana" panose="020B0604030504040204" pitchFamily="34" charset="0"/>
              </a:rPr>
              <a:t> to accept standard input as arguments</a:t>
            </a:r>
            <a:r>
              <a:rPr kumimoji="0" lang="en-US" altLang="en-US" sz="1200" b="0" i="0" u="none" strike="noStrike" cap="none" normalizeH="0" baseline="0" dirty="0">
                <a:ln>
                  <a:noFill/>
                </a:ln>
                <a:solidFill>
                  <a:srgbClr val="000000"/>
                </a:solidFill>
                <a:effectLst/>
                <a:latin typeface="Georgia" panose="02040502050405020303" pitchFamily="18"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xmlns="" id="{3A8472EA-0EFC-4EAB-9F55-0C3545E21002}"/>
              </a:ext>
            </a:extLst>
          </p:cNvPr>
          <p:cNvSpPr/>
          <p:nvPr/>
        </p:nvSpPr>
        <p:spPr>
          <a:xfrm>
            <a:off x="1369101" y="1426983"/>
            <a:ext cx="10218295" cy="1477328"/>
          </a:xfrm>
          <a:prstGeom prst="rect">
            <a:avLst/>
          </a:prstGeom>
        </p:spPr>
        <p:txBody>
          <a:bodyPr wrap="square">
            <a:spAutoFit/>
          </a:bodyPr>
          <a:lstStyle/>
          <a:p>
            <a:r>
              <a:rPr lang="en-US" dirty="0">
                <a:solidFill>
                  <a:srgbClr val="454545"/>
                </a:solidFill>
                <a:latin typeface="Verdana" panose="020B0604030504040204" pitchFamily="34" charset="0"/>
              </a:rPr>
              <a:t>24.1 echo 'one two three' | </a:t>
            </a:r>
            <a:r>
              <a:rPr lang="en-US" dirty="0" err="1">
                <a:solidFill>
                  <a:srgbClr val="454545"/>
                </a:solidFill>
                <a:latin typeface="Verdana" panose="020B0604030504040204" pitchFamily="34" charset="0"/>
              </a:rPr>
              <a:t>xargs</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mkdir</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24.2 find /</a:t>
            </a:r>
            <a:r>
              <a:rPr lang="en-US" dirty="0" err="1">
                <a:solidFill>
                  <a:srgbClr val="454545"/>
                </a:solidFill>
                <a:latin typeface="Verdana" panose="020B0604030504040204" pitchFamily="34" charset="0"/>
              </a:rPr>
              <a:t>tmp</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mtime</a:t>
            </a:r>
            <a:r>
              <a:rPr lang="en-US" dirty="0">
                <a:solidFill>
                  <a:srgbClr val="454545"/>
                </a:solidFill>
                <a:latin typeface="Verdana" panose="020B0604030504040204" pitchFamily="34" charset="0"/>
              </a:rPr>
              <a:t> +14 | </a:t>
            </a:r>
            <a:r>
              <a:rPr lang="en-US" dirty="0" err="1">
                <a:solidFill>
                  <a:srgbClr val="454545"/>
                </a:solidFill>
                <a:latin typeface="Verdana" panose="020B0604030504040204" pitchFamily="34" charset="0"/>
              </a:rPr>
              <a:t>xargs</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rm</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24.3 find / -type f -name "*.txt" | </a:t>
            </a:r>
            <a:r>
              <a:rPr lang="en-US" dirty="0" err="1">
                <a:solidFill>
                  <a:srgbClr val="454545"/>
                </a:solidFill>
                <a:latin typeface="Verdana" panose="020B0604030504040204" pitchFamily="34" charset="0"/>
              </a:rPr>
              <a:t>xargs</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rm</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24.4 echo 'one two three' | </a:t>
            </a:r>
            <a:r>
              <a:rPr lang="en-US" dirty="0" err="1">
                <a:solidFill>
                  <a:srgbClr val="454545"/>
                </a:solidFill>
                <a:latin typeface="Verdana" panose="020B0604030504040204" pitchFamily="34" charset="0"/>
              </a:rPr>
              <a:t>xargs</a:t>
            </a:r>
            <a:r>
              <a:rPr lang="en-US" dirty="0">
                <a:solidFill>
                  <a:srgbClr val="454545"/>
                </a:solidFill>
                <a:latin typeface="Verdana" panose="020B0604030504040204" pitchFamily="34" charset="0"/>
              </a:rPr>
              <a:t> -t </a:t>
            </a:r>
            <a:r>
              <a:rPr lang="en-US" dirty="0" err="1">
                <a:solidFill>
                  <a:srgbClr val="454545"/>
                </a:solidFill>
                <a:latin typeface="Verdana" panose="020B0604030504040204" pitchFamily="34" charset="0"/>
              </a:rPr>
              <a:t>rm</a:t>
            </a:r>
            <a:r>
              <a:rPr lang="en-US" dirty="0">
                <a:solidFill>
                  <a:srgbClr val="454545"/>
                </a:solidFill>
                <a:latin typeface="Verdana" panose="020B0604030504040204" pitchFamily="34" charset="0"/>
              </a:rPr>
              <a:t> (-t print the </a:t>
            </a:r>
            <a:r>
              <a:rPr lang="en-US" dirty="0" err="1">
                <a:solidFill>
                  <a:srgbClr val="454545"/>
                </a:solidFill>
                <a:latin typeface="Verdana" panose="020B0604030504040204" pitchFamily="34" charset="0"/>
              </a:rPr>
              <a:t>executoin</a:t>
            </a:r>
            <a:r>
              <a:rPr lang="en-US" dirty="0">
                <a:solidFill>
                  <a:srgbClr val="454545"/>
                </a:solidFill>
                <a:latin typeface="Verdana" panose="020B0604030504040204" pitchFamily="34" charset="0"/>
              </a:rPr>
              <a:t>)</a:t>
            </a:r>
          </a:p>
          <a:p>
            <a:r>
              <a:rPr lang="en-US" dirty="0">
                <a:solidFill>
                  <a:srgbClr val="454545"/>
                </a:solidFill>
                <a:latin typeface="Verdana" panose="020B0604030504040204" pitchFamily="34" charset="0"/>
              </a:rPr>
              <a:t>24.5 echo 'one two three' | </a:t>
            </a:r>
            <a:r>
              <a:rPr lang="en-US" dirty="0" err="1">
                <a:solidFill>
                  <a:srgbClr val="454545"/>
                </a:solidFill>
                <a:latin typeface="Verdana" panose="020B0604030504040204" pitchFamily="34" charset="0"/>
              </a:rPr>
              <a:t>xargs</a:t>
            </a:r>
            <a:r>
              <a:rPr lang="en-US" dirty="0">
                <a:solidFill>
                  <a:srgbClr val="454545"/>
                </a:solidFill>
                <a:latin typeface="Verdana" panose="020B0604030504040204" pitchFamily="34" charset="0"/>
              </a:rPr>
              <a:t> -p touch (-p to ask confirmation before execute)</a:t>
            </a:r>
          </a:p>
        </p:txBody>
      </p:sp>
      <p:sp>
        <p:nvSpPr>
          <p:cNvPr id="4" name="Rectangle 3">
            <a:extLst>
              <a:ext uri="{FF2B5EF4-FFF2-40B4-BE49-F238E27FC236}">
                <a16:creationId xmlns:a16="http://schemas.microsoft.com/office/drawing/2014/main" xmlns="" id="{EC55975B-908D-4757-B7C3-8B94789448E0}"/>
              </a:ext>
            </a:extLst>
          </p:cNvPr>
          <p:cNvSpPr/>
          <p:nvPr/>
        </p:nvSpPr>
        <p:spPr>
          <a:xfrm>
            <a:off x="359764" y="3105835"/>
            <a:ext cx="11362544" cy="646331"/>
          </a:xfrm>
          <a:prstGeom prst="rect">
            <a:avLst/>
          </a:prstGeom>
        </p:spPr>
        <p:txBody>
          <a:bodyPr wrap="square">
            <a:spAutoFit/>
          </a:bodyPr>
          <a:lstStyle/>
          <a:p>
            <a:r>
              <a:rPr lang="en-US" b="1" dirty="0">
                <a:solidFill>
                  <a:srgbClr val="222222"/>
                </a:solidFill>
                <a:latin typeface="arial" panose="020B0604020202020204" pitchFamily="34" charset="0"/>
              </a:rPr>
              <a:t>25. tee command</a:t>
            </a:r>
            <a:r>
              <a:rPr lang="en-US" dirty="0">
                <a:solidFill>
                  <a:srgbClr val="222222"/>
                </a:solidFill>
                <a:latin typeface="arial" panose="020B0604020202020204" pitchFamily="34" charset="0"/>
              </a:rPr>
              <a:t> </a:t>
            </a:r>
            <a:r>
              <a:rPr lang="en-US" dirty="0">
                <a:solidFill>
                  <a:srgbClr val="454545"/>
                </a:solidFill>
                <a:latin typeface="Verdana" panose="020B0604030504040204" pitchFamily="34" charset="0"/>
              </a:rPr>
              <a:t>reads the standard input and writes it to both the standard output and one or more files</a:t>
            </a:r>
          </a:p>
        </p:txBody>
      </p:sp>
      <p:sp>
        <p:nvSpPr>
          <p:cNvPr id="5" name="Rectangle 4">
            <a:extLst>
              <a:ext uri="{FF2B5EF4-FFF2-40B4-BE49-F238E27FC236}">
                <a16:creationId xmlns:a16="http://schemas.microsoft.com/office/drawing/2014/main" xmlns="" id="{5E7FD8E1-BE8A-4899-BACF-5D82A8A06212}"/>
              </a:ext>
            </a:extLst>
          </p:cNvPr>
          <p:cNvSpPr/>
          <p:nvPr/>
        </p:nvSpPr>
        <p:spPr>
          <a:xfrm>
            <a:off x="1369101" y="3758225"/>
            <a:ext cx="9873522" cy="646331"/>
          </a:xfrm>
          <a:prstGeom prst="rect">
            <a:avLst/>
          </a:prstGeom>
        </p:spPr>
        <p:txBody>
          <a:bodyPr wrap="square">
            <a:spAutoFit/>
          </a:bodyPr>
          <a:lstStyle/>
          <a:p>
            <a:r>
              <a:rPr lang="en-US" dirty="0">
                <a:solidFill>
                  <a:srgbClr val="454545"/>
                </a:solidFill>
                <a:latin typeface="Verdana" panose="020B0604030504040204" pitchFamily="34" charset="0"/>
              </a:rPr>
              <a:t>25.1 ls -1 *.txt | </a:t>
            </a:r>
            <a:r>
              <a:rPr lang="en-US" dirty="0" err="1">
                <a:solidFill>
                  <a:srgbClr val="454545"/>
                </a:solidFill>
                <a:latin typeface="Verdana" panose="020B0604030504040204" pitchFamily="34" charset="0"/>
              </a:rPr>
              <a:t>wc</a:t>
            </a:r>
            <a:r>
              <a:rPr lang="en-US" dirty="0">
                <a:solidFill>
                  <a:srgbClr val="454545"/>
                </a:solidFill>
                <a:latin typeface="Verdana" panose="020B0604030504040204" pitchFamily="34" charset="0"/>
              </a:rPr>
              <a:t> -l | tee count.txt</a:t>
            </a:r>
          </a:p>
          <a:p>
            <a:r>
              <a:rPr lang="en-US" dirty="0">
                <a:solidFill>
                  <a:srgbClr val="454545"/>
                </a:solidFill>
                <a:latin typeface="Verdana" panose="020B0604030504040204" pitchFamily="34" charset="0"/>
              </a:rPr>
              <a:t>25.2 ls -1 *.txt | </a:t>
            </a:r>
            <a:r>
              <a:rPr lang="en-US" dirty="0" err="1">
                <a:solidFill>
                  <a:srgbClr val="454545"/>
                </a:solidFill>
                <a:latin typeface="Verdana" panose="020B0604030504040204" pitchFamily="34" charset="0"/>
              </a:rPr>
              <a:t>wc</a:t>
            </a:r>
            <a:r>
              <a:rPr lang="en-US" dirty="0">
                <a:solidFill>
                  <a:srgbClr val="454545"/>
                </a:solidFill>
                <a:latin typeface="Verdana" panose="020B0604030504040204" pitchFamily="34" charset="0"/>
              </a:rPr>
              <a:t> -l | tee -a count.txt (-a append the data to the file)</a:t>
            </a:r>
          </a:p>
        </p:txBody>
      </p:sp>
      <p:sp>
        <p:nvSpPr>
          <p:cNvPr id="6" name="Rectangle 5">
            <a:extLst>
              <a:ext uri="{FF2B5EF4-FFF2-40B4-BE49-F238E27FC236}">
                <a16:creationId xmlns:a16="http://schemas.microsoft.com/office/drawing/2014/main" xmlns="" id="{B592D045-C785-461D-9416-F0A79D575FB5}"/>
              </a:ext>
            </a:extLst>
          </p:cNvPr>
          <p:cNvSpPr/>
          <p:nvPr/>
        </p:nvSpPr>
        <p:spPr>
          <a:xfrm>
            <a:off x="382248" y="4572434"/>
            <a:ext cx="11340060" cy="923330"/>
          </a:xfrm>
          <a:prstGeom prst="rect">
            <a:avLst/>
          </a:prstGeom>
        </p:spPr>
        <p:txBody>
          <a:bodyPr wrap="square">
            <a:spAutoFit/>
          </a:bodyPr>
          <a:lstStyle/>
          <a:p>
            <a:r>
              <a:rPr lang="en-US" b="1" dirty="0">
                <a:solidFill>
                  <a:srgbClr val="454545"/>
                </a:solidFill>
                <a:latin typeface="Verdana" panose="020B0604030504040204" pitchFamily="34" charset="0"/>
              </a:rPr>
              <a:t>26. Cut - </a:t>
            </a:r>
            <a:r>
              <a:rPr lang="en-US" dirty="0">
                <a:solidFill>
                  <a:srgbClr val="454545"/>
                </a:solidFill>
                <a:latin typeface="Verdana" panose="020B0604030504040204" pitchFamily="34" charset="0"/>
              </a:rPr>
              <a:t>The cut command in UNIX is a command for cutting out the sections from each line of files and writing the result to standard output. It can be used to cut parts of a line by byte position, character and field</a:t>
            </a:r>
          </a:p>
        </p:txBody>
      </p:sp>
      <p:sp>
        <p:nvSpPr>
          <p:cNvPr id="7" name="Rectangle 6">
            <a:extLst>
              <a:ext uri="{FF2B5EF4-FFF2-40B4-BE49-F238E27FC236}">
                <a16:creationId xmlns:a16="http://schemas.microsoft.com/office/drawing/2014/main" xmlns="" id="{DE3CD50D-3802-4C57-B3A2-2D0983F761FF}"/>
              </a:ext>
            </a:extLst>
          </p:cNvPr>
          <p:cNvSpPr/>
          <p:nvPr/>
        </p:nvSpPr>
        <p:spPr>
          <a:xfrm>
            <a:off x="1369100" y="5657671"/>
            <a:ext cx="8719279" cy="923330"/>
          </a:xfrm>
          <a:prstGeom prst="rect">
            <a:avLst/>
          </a:prstGeom>
        </p:spPr>
        <p:txBody>
          <a:bodyPr wrap="square">
            <a:spAutoFit/>
          </a:bodyPr>
          <a:lstStyle/>
          <a:p>
            <a:r>
              <a:rPr lang="en-US" dirty="0">
                <a:solidFill>
                  <a:srgbClr val="454545"/>
                </a:solidFill>
                <a:latin typeface="Verdana" panose="020B0604030504040204" pitchFamily="34" charset="0"/>
              </a:rPr>
              <a:t>Cut by Character</a:t>
            </a:r>
          </a:p>
          <a:p>
            <a:r>
              <a:rPr lang="en-US" dirty="0">
                <a:solidFill>
                  <a:srgbClr val="454545"/>
                </a:solidFill>
                <a:latin typeface="Verdana" panose="020B0604030504040204" pitchFamily="34" charset="0"/>
              </a:rPr>
              <a:t>26.1 cut -c 2 cut.txt </a:t>
            </a:r>
          </a:p>
          <a:p>
            <a:r>
              <a:rPr lang="en-US" dirty="0">
                <a:solidFill>
                  <a:srgbClr val="454545"/>
                </a:solidFill>
                <a:latin typeface="Verdana" panose="020B0604030504040204" pitchFamily="34" charset="0"/>
              </a:rPr>
              <a:t>26.2 cut -c 2-5 cut.txt</a:t>
            </a:r>
          </a:p>
        </p:txBody>
      </p:sp>
    </p:spTree>
    <p:extLst>
      <p:ext uri="{BB962C8B-B14F-4D97-AF65-F5344CB8AC3E}">
        <p14:creationId xmlns:p14="http://schemas.microsoft.com/office/powerpoint/2010/main" val="215383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5045CC-E49E-4777-80FB-0E6F87009E06}"/>
              </a:ext>
            </a:extLst>
          </p:cNvPr>
          <p:cNvSpPr/>
          <p:nvPr/>
        </p:nvSpPr>
        <p:spPr>
          <a:xfrm>
            <a:off x="1279161" y="250527"/>
            <a:ext cx="10308236" cy="1200329"/>
          </a:xfrm>
          <a:prstGeom prst="rect">
            <a:avLst/>
          </a:prstGeom>
        </p:spPr>
        <p:txBody>
          <a:bodyPr wrap="square">
            <a:spAutoFit/>
          </a:bodyPr>
          <a:lstStyle/>
          <a:p>
            <a:r>
              <a:rPr lang="en-US" dirty="0">
                <a:solidFill>
                  <a:srgbClr val="454545"/>
                </a:solidFill>
                <a:latin typeface="Verdana" panose="020B0604030504040204" pitchFamily="34" charset="0"/>
              </a:rPr>
              <a:t>Cut By Field</a:t>
            </a:r>
          </a:p>
          <a:p>
            <a:r>
              <a:rPr lang="en-US" dirty="0">
                <a:solidFill>
                  <a:srgbClr val="454545"/>
                </a:solidFill>
                <a:latin typeface="Verdana" panose="020B0604030504040204" pitchFamily="34" charset="0"/>
              </a:rPr>
              <a:t>cut -d':' -f1 /</a:t>
            </a:r>
            <a:r>
              <a:rPr lang="en-US" dirty="0" err="1">
                <a:solidFill>
                  <a:srgbClr val="454545"/>
                </a:solidFill>
                <a:latin typeface="Verdana" panose="020B0604030504040204" pitchFamily="34" charset="0"/>
              </a:rPr>
              <a:t>etc</a:t>
            </a:r>
            <a:r>
              <a:rPr lang="en-US" dirty="0">
                <a:solidFill>
                  <a:srgbClr val="454545"/>
                </a:solidFill>
                <a:latin typeface="Verdana" panose="020B0604030504040204" pitchFamily="34" charset="0"/>
              </a:rPr>
              <a:t>/</a:t>
            </a:r>
            <a:r>
              <a:rPr lang="en-US" dirty="0" err="1">
                <a:solidFill>
                  <a:srgbClr val="454545"/>
                </a:solidFill>
                <a:latin typeface="Verdana" panose="020B0604030504040204" pitchFamily="34" charset="0"/>
              </a:rPr>
              <a:t>passwd</a:t>
            </a:r>
            <a:r>
              <a:rPr lang="en-US" dirty="0">
                <a:solidFill>
                  <a:srgbClr val="454545"/>
                </a:solidFill>
                <a:latin typeface="Verdana" panose="020B0604030504040204" pitchFamily="34" charset="0"/>
              </a:rPr>
              <a:t> (-d is delimiter -f1 first field)</a:t>
            </a:r>
          </a:p>
          <a:p>
            <a:r>
              <a:rPr lang="en-US" dirty="0">
                <a:solidFill>
                  <a:srgbClr val="454545"/>
                </a:solidFill>
                <a:latin typeface="Verdana" panose="020B0604030504040204" pitchFamily="34" charset="0"/>
              </a:rPr>
              <a:t>cut -d':' -f1,6 /</a:t>
            </a:r>
            <a:r>
              <a:rPr lang="en-US" dirty="0" err="1">
                <a:solidFill>
                  <a:srgbClr val="454545"/>
                </a:solidFill>
                <a:latin typeface="Verdana" panose="020B0604030504040204" pitchFamily="34" charset="0"/>
              </a:rPr>
              <a:t>etc</a:t>
            </a:r>
            <a:r>
              <a:rPr lang="en-US" dirty="0">
                <a:solidFill>
                  <a:srgbClr val="454545"/>
                </a:solidFill>
                <a:latin typeface="Verdana" panose="020B0604030504040204" pitchFamily="34" charset="0"/>
              </a:rPr>
              <a:t>/</a:t>
            </a:r>
            <a:r>
              <a:rPr lang="en-US" dirty="0" err="1">
                <a:solidFill>
                  <a:srgbClr val="454545"/>
                </a:solidFill>
                <a:latin typeface="Verdana" panose="020B0604030504040204" pitchFamily="34" charset="0"/>
              </a:rPr>
              <a:t>passwd</a:t>
            </a:r>
            <a:r>
              <a:rPr lang="en-US" dirty="0">
                <a:solidFill>
                  <a:srgbClr val="454545"/>
                </a:solidFill>
                <a:latin typeface="Verdana" panose="020B0604030504040204" pitchFamily="34" charset="0"/>
              </a:rPr>
              <a:t> (1st and 6th columns)</a:t>
            </a:r>
          </a:p>
          <a:p>
            <a:r>
              <a:rPr lang="en-US" dirty="0">
                <a:solidFill>
                  <a:srgbClr val="454545"/>
                </a:solidFill>
                <a:latin typeface="Verdana" panose="020B0604030504040204" pitchFamily="34" charset="0"/>
              </a:rPr>
              <a:t>cut -d':' -f1-3 /</a:t>
            </a:r>
            <a:r>
              <a:rPr lang="en-US" dirty="0" err="1">
                <a:solidFill>
                  <a:srgbClr val="454545"/>
                </a:solidFill>
                <a:latin typeface="Verdana" panose="020B0604030504040204" pitchFamily="34" charset="0"/>
              </a:rPr>
              <a:t>etc</a:t>
            </a:r>
            <a:r>
              <a:rPr lang="en-US" dirty="0">
                <a:solidFill>
                  <a:srgbClr val="454545"/>
                </a:solidFill>
                <a:latin typeface="Verdana" panose="020B0604030504040204" pitchFamily="34" charset="0"/>
              </a:rPr>
              <a:t>/</a:t>
            </a:r>
            <a:r>
              <a:rPr lang="en-US" dirty="0" err="1">
                <a:solidFill>
                  <a:srgbClr val="454545"/>
                </a:solidFill>
                <a:latin typeface="Verdana" panose="020B0604030504040204" pitchFamily="34" charset="0"/>
              </a:rPr>
              <a:t>passwd</a:t>
            </a:r>
            <a:r>
              <a:rPr lang="en-US" dirty="0">
                <a:solidFill>
                  <a:srgbClr val="454545"/>
                </a:solidFill>
                <a:latin typeface="Verdana" panose="020B0604030504040204" pitchFamily="34" charset="0"/>
              </a:rPr>
              <a:t> (1st to 3rd columns)</a:t>
            </a:r>
          </a:p>
        </p:txBody>
      </p:sp>
      <p:sp>
        <p:nvSpPr>
          <p:cNvPr id="3" name="Rectangle 2">
            <a:extLst>
              <a:ext uri="{FF2B5EF4-FFF2-40B4-BE49-F238E27FC236}">
                <a16:creationId xmlns:a16="http://schemas.microsoft.com/office/drawing/2014/main" xmlns="" id="{03E726A0-4F70-46A2-A979-D78E3E5CFBE2}"/>
              </a:ext>
            </a:extLst>
          </p:cNvPr>
          <p:cNvSpPr/>
          <p:nvPr/>
        </p:nvSpPr>
        <p:spPr>
          <a:xfrm>
            <a:off x="514663" y="1476133"/>
            <a:ext cx="11072734" cy="923330"/>
          </a:xfrm>
          <a:prstGeom prst="rect">
            <a:avLst/>
          </a:prstGeom>
        </p:spPr>
        <p:txBody>
          <a:bodyPr wrap="square">
            <a:spAutoFit/>
          </a:bodyPr>
          <a:lstStyle/>
          <a:p>
            <a:r>
              <a:rPr lang="en-US" b="1" dirty="0">
                <a:solidFill>
                  <a:srgbClr val="454545"/>
                </a:solidFill>
                <a:latin typeface="Verdana" panose="020B0604030504040204" pitchFamily="34" charset="0"/>
              </a:rPr>
              <a:t>27. </a:t>
            </a:r>
            <a:r>
              <a:rPr lang="en-US" b="1" dirty="0" err="1">
                <a:solidFill>
                  <a:srgbClr val="454545"/>
                </a:solidFill>
                <a:latin typeface="Verdana" panose="020B0604030504040204" pitchFamily="34" charset="0"/>
              </a:rPr>
              <a:t>Awk</a:t>
            </a:r>
            <a:r>
              <a:rPr lang="en-US" b="1" dirty="0">
                <a:solidFill>
                  <a:srgbClr val="454545"/>
                </a:solidFill>
                <a:latin typeface="Verdana" panose="020B0604030504040204" pitchFamily="34" charset="0"/>
              </a:rPr>
              <a:t> </a:t>
            </a:r>
            <a:r>
              <a:rPr lang="en-US" dirty="0">
                <a:solidFill>
                  <a:srgbClr val="454545"/>
                </a:solidFill>
                <a:latin typeface="Verdana" panose="020B0604030504040204" pitchFamily="34" charset="0"/>
              </a:rPr>
              <a:t>is a scripting language used for manipulating data and generating </a:t>
            </a:r>
            <a:r>
              <a:rPr lang="en-US" dirty="0" err="1">
                <a:solidFill>
                  <a:srgbClr val="454545"/>
                </a:solidFill>
                <a:latin typeface="Verdana" panose="020B0604030504040204" pitchFamily="34" charset="0"/>
              </a:rPr>
              <a:t>reports.The</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awk</a:t>
            </a:r>
            <a:r>
              <a:rPr lang="en-US" dirty="0">
                <a:solidFill>
                  <a:srgbClr val="454545"/>
                </a:solidFill>
                <a:latin typeface="Verdana" panose="020B0604030504040204" pitchFamily="34" charset="0"/>
              </a:rPr>
              <a:t> command programming language requires no compiling, and allows the user to use variables, numeric functions, string functions, and logical operators</a:t>
            </a:r>
            <a:r>
              <a:rPr lang="en-US" dirty="0">
                <a:solidFill>
                  <a:srgbClr val="000000"/>
                </a:solidFill>
                <a:latin typeface="Open Sans"/>
              </a:rPr>
              <a:t>.</a:t>
            </a:r>
            <a:endParaRPr lang="en-US" dirty="0"/>
          </a:p>
        </p:txBody>
      </p:sp>
      <p:sp>
        <p:nvSpPr>
          <p:cNvPr id="4" name="Rectangle 3">
            <a:extLst>
              <a:ext uri="{FF2B5EF4-FFF2-40B4-BE49-F238E27FC236}">
                <a16:creationId xmlns:a16="http://schemas.microsoft.com/office/drawing/2014/main" xmlns="" id="{A2CC3BC2-EEE4-4359-BB34-7B178011D877}"/>
              </a:ext>
            </a:extLst>
          </p:cNvPr>
          <p:cNvSpPr/>
          <p:nvPr/>
        </p:nvSpPr>
        <p:spPr>
          <a:xfrm>
            <a:off x="1279161" y="2399463"/>
            <a:ext cx="10158334" cy="3416320"/>
          </a:xfrm>
          <a:prstGeom prst="rect">
            <a:avLst/>
          </a:prstGeom>
        </p:spPr>
        <p:txBody>
          <a:bodyPr wrap="square">
            <a:spAutoFit/>
          </a:bodyPr>
          <a:lstStyle/>
          <a:p>
            <a:r>
              <a:rPr lang="en-US" dirty="0">
                <a:solidFill>
                  <a:srgbClr val="454545"/>
                </a:solidFill>
                <a:latin typeface="Verdana" panose="020B0604030504040204" pitchFamily="34" charset="0"/>
              </a:rPr>
              <a:t>1) Amit     Physics   80</a:t>
            </a:r>
          </a:p>
          <a:p>
            <a:r>
              <a:rPr lang="en-US" dirty="0">
                <a:solidFill>
                  <a:srgbClr val="454545"/>
                </a:solidFill>
                <a:latin typeface="Verdana" panose="020B0604030504040204" pitchFamily="34" charset="0"/>
              </a:rPr>
              <a:t>2) Rahul    </a:t>
            </a:r>
            <a:r>
              <a:rPr lang="en-US" dirty="0" err="1">
                <a:solidFill>
                  <a:srgbClr val="454545"/>
                </a:solidFill>
                <a:latin typeface="Verdana" panose="020B0604030504040204" pitchFamily="34" charset="0"/>
              </a:rPr>
              <a:t>Maths</a:t>
            </a:r>
            <a:r>
              <a:rPr lang="en-US" dirty="0">
                <a:solidFill>
                  <a:srgbClr val="454545"/>
                </a:solidFill>
                <a:latin typeface="Verdana" panose="020B0604030504040204" pitchFamily="34" charset="0"/>
              </a:rPr>
              <a:t>     90</a:t>
            </a:r>
          </a:p>
          <a:p>
            <a:r>
              <a:rPr lang="en-US" dirty="0">
                <a:solidFill>
                  <a:srgbClr val="454545"/>
                </a:solidFill>
                <a:latin typeface="Verdana" panose="020B0604030504040204" pitchFamily="34" charset="0"/>
              </a:rPr>
              <a:t>3) </a:t>
            </a:r>
            <a:r>
              <a:rPr lang="en-US" dirty="0" err="1">
                <a:solidFill>
                  <a:srgbClr val="454545"/>
                </a:solidFill>
                <a:latin typeface="Verdana" panose="020B0604030504040204" pitchFamily="34" charset="0"/>
              </a:rPr>
              <a:t>Shyam</a:t>
            </a:r>
            <a:r>
              <a:rPr lang="en-US" dirty="0">
                <a:solidFill>
                  <a:srgbClr val="454545"/>
                </a:solidFill>
                <a:latin typeface="Verdana" panose="020B0604030504040204" pitchFamily="34" charset="0"/>
              </a:rPr>
              <a:t>    Biology   87</a:t>
            </a:r>
          </a:p>
          <a:p>
            <a:r>
              <a:rPr lang="en-US" dirty="0">
                <a:solidFill>
                  <a:srgbClr val="454545"/>
                </a:solidFill>
                <a:latin typeface="Verdana" panose="020B0604030504040204" pitchFamily="34" charset="0"/>
              </a:rPr>
              <a:t>4) </a:t>
            </a:r>
            <a:r>
              <a:rPr lang="en-US" dirty="0" err="1">
                <a:solidFill>
                  <a:srgbClr val="454545"/>
                </a:solidFill>
                <a:latin typeface="Verdana" panose="020B0604030504040204" pitchFamily="34" charset="0"/>
              </a:rPr>
              <a:t>Kedar</a:t>
            </a:r>
            <a:r>
              <a:rPr lang="en-US" dirty="0">
                <a:solidFill>
                  <a:srgbClr val="454545"/>
                </a:solidFill>
                <a:latin typeface="Verdana" panose="020B0604030504040204" pitchFamily="34" charset="0"/>
              </a:rPr>
              <a:t>    English   85</a:t>
            </a:r>
          </a:p>
          <a:p>
            <a:r>
              <a:rPr lang="en-US" dirty="0">
                <a:solidFill>
                  <a:srgbClr val="454545"/>
                </a:solidFill>
                <a:latin typeface="Verdana" panose="020B0604030504040204" pitchFamily="34" charset="0"/>
              </a:rPr>
              <a:t>5) Hari     History   89</a:t>
            </a:r>
          </a:p>
          <a:p>
            <a:r>
              <a:rPr lang="en-US" dirty="0">
                <a:solidFill>
                  <a:srgbClr val="454545"/>
                </a:solidFill>
                <a:latin typeface="Verdana" panose="020B0604030504040204" pitchFamily="34" charset="0"/>
              </a:rPr>
              <a:t>Printing Column or Field</a:t>
            </a:r>
          </a:p>
          <a:p>
            <a:r>
              <a:rPr lang="en-US" dirty="0" err="1">
                <a:solidFill>
                  <a:srgbClr val="454545"/>
                </a:solidFill>
                <a:latin typeface="Verdana" panose="020B0604030504040204" pitchFamily="34" charset="0"/>
              </a:rPr>
              <a:t>awk</a:t>
            </a:r>
            <a:r>
              <a:rPr lang="en-US" dirty="0">
                <a:solidFill>
                  <a:srgbClr val="454545"/>
                </a:solidFill>
                <a:latin typeface="Verdana" panose="020B0604030504040204" pitchFamily="34" charset="0"/>
              </a:rPr>
              <a:t> '{print $3 "\t" $4}' marks.txt</a:t>
            </a:r>
          </a:p>
          <a:p>
            <a:r>
              <a:rPr lang="en-US" dirty="0">
                <a:solidFill>
                  <a:srgbClr val="454545"/>
                </a:solidFill>
                <a:latin typeface="Verdana" panose="020B0604030504040204" pitchFamily="34" charset="0"/>
              </a:rPr>
              <a:t>Printing All Lines</a:t>
            </a:r>
          </a:p>
          <a:p>
            <a:r>
              <a:rPr lang="en-US" dirty="0" err="1">
                <a:solidFill>
                  <a:srgbClr val="454545"/>
                </a:solidFill>
                <a:latin typeface="Verdana" panose="020B0604030504040204" pitchFamily="34" charset="0"/>
              </a:rPr>
              <a:t>awk</a:t>
            </a:r>
            <a:r>
              <a:rPr lang="en-US" dirty="0">
                <a:solidFill>
                  <a:srgbClr val="454545"/>
                </a:solidFill>
                <a:latin typeface="Verdana" panose="020B0604030504040204" pitchFamily="34" charset="0"/>
              </a:rPr>
              <a:t> '/a/ {print $0}' marks.txt  (search for 'a' and display entire record)</a:t>
            </a:r>
          </a:p>
          <a:p>
            <a:r>
              <a:rPr lang="en-US" dirty="0">
                <a:solidFill>
                  <a:srgbClr val="454545"/>
                </a:solidFill>
                <a:latin typeface="Verdana" panose="020B0604030504040204" pitchFamily="34" charset="0"/>
              </a:rPr>
              <a:t>If statement</a:t>
            </a:r>
          </a:p>
          <a:p>
            <a:r>
              <a:rPr lang="en-US" dirty="0" err="1">
                <a:solidFill>
                  <a:srgbClr val="454545"/>
                </a:solidFill>
                <a:latin typeface="Verdana" panose="020B0604030504040204" pitchFamily="34" charset="0"/>
              </a:rPr>
              <a:t>awk</a:t>
            </a:r>
            <a:r>
              <a:rPr lang="en-US" dirty="0">
                <a:solidFill>
                  <a:srgbClr val="454545"/>
                </a:solidFill>
                <a:latin typeface="Verdana" panose="020B0604030504040204" pitchFamily="34" charset="0"/>
              </a:rPr>
              <a:t> 'BEGIN {</a:t>
            </a:r>
            <a:r>
              <a:rPr lang="en-US" dirty="0" err="1">
                <a:solidFill>
                  <a:srgbClr val="454545"/>
                </a:solidFill>
                <a:latin typeface="Verdana" panose="020B0604030504040204" pitchFamily="34" charset="0"/>
              </a:rPr>
              <a:t>num</a:t>
            </a:r>
            <a:r>
              <a:rPr lang="en-US" dirty="0">
                <a:solidFill>
                  <a:srgbClr val="454545"/>
                </a:solidFill>
                <a:latin typeface="Verdana" panose="020B0604030504040204" pitchFamily="34" charset="0"/>
              </a:rPr>
              <a:t> = 10; if (</a:t>
            </a:r>
            <a:r>
              <a:rPr lang="en-US" dirty="0" err="1">
                <a:solidFill>
                  <a:srgbClr val="454545"/>
                </a:solidFill>
                <a:latin typeface="Verdana" panose="020B0604030504040204" pitchFamily="34" charset="0"/>
              </a:rPr>
              <a:t>num</a:t>
            </a:r>
            <a:r>
              <a:rPr lang="en-US" dirty="0">
                <a:solidFill>
                  <a:srgbClr val="454545"/>
                </a:solidFill>
                <a:latin typeface="Verdana" panose="020B0604030504040204" pitchFamily="34" charset="0"/>
              </a:rPr>
              <a:t> % 2 == 0) </a:t>
            </a:r>
            <a:r>
              <a:rPr lang="en-US" dirty="0" err="1">
                <a:solidFill>
                  <a:srgbClr val="454545"/>
                </a:solidFill>
                <a:latin typeface="Verdana" panose="020B0604030504040204" pitchFamily="34" charset="0"/>
              </a:rPr>
              <a:t>printf</a:t>
            </a:r>
            <a:r>
              <a:rPr lang="en-US" dirty="0">
                <a:solidFill>
                  <a:srgbClr val="454545"/>
                </a:solidFill>
                <a:latin typeface="Verdana" panose="020B0604030504040204" pitchFamily="34" charset="0"/>
              </a:rPr>
              <a:t> "%d is even number.\n", </a:t>
            </a:r>
            <a:r>
              <a:rPr lang="en-US" dirty="0" err="1">
                <a:solidFill>
                  <a:srgbClr val="454545"/>
                </a:solidFill>
                <a:latin typeface="Verdana" panose="020B0604030504040204" pitchFamily="34" charset="0"/>
              </a:rPr>
              <a:t>num</a:t>
            </a:r>
            <a:r>
              <a:rPr lang="en-US" dirty="0">
                <a:solidFill>
                  <a:srgbClr val="454545"/>
                </a:solidFill>
                <a:latin typeface="Verdana" panose="020B0604030504040204" pitchFamily="34" charset="0"/>
              </a:rPr>
              <a:t> }'</a:t>
            </a:r>
          </a:p>
          <a:p>
            <a:endParaRPr lang="en-US" dirty="0">
              <a:solidFill>
                <a:srgbClr val="454545"/>
              </a:solidFill>
              <a:latin typeface="Verdana" panose="020B0604030504040204" pitchFamily="34" charset="0"/>
            </a:endParaRPr>
          </a:p>
        </p:txBody>
      </p:sp>
    </p:spTree>
    <p:extLst>
      <p:ext uri="{BB962C8B-B14F-4D97-AF65-F5344CB8AC3E}">
        <p14:creationId xmlns:p14="http://schemas.microsoft.com/office/powerpoint/2010/main" val="292797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31C076F-78D9-48E2-AA56-35F25AA3BB3D}"/>
              </a:ext>
            </a:extLst>
          </p:cNvPr>
          <p:cNvSpPr/>
          <p:nvPr/>
        </p:nvSpPr>
        <p:spPr>
          <a:xfrm>
            <a:off x="1334125" y="408244"/>
            <a:ext cx="10478124" cy="2031325"/>
          </a:xfrm>
          <a:prstGeom prst="rect">
            <a:avLst/>
          </a:prstGeom>
        </p:spPr>
        <p:txBody>
          <a:bodyPr wrap="square">
            <a:spAutoFit/>
          </a:bodyPr>
          <a:lstStyle/>
          <a:p>
            <a:r>
              <a:rPr lang="en-US" dirty="0">
                <a:solidFill>
                  <a:srgbClr val="454545"/>
                </a:solidFill>
                <a:latin typeface="Verdana" panose="020B0604030504040204" pitchFamily="34" charset="0"/>
              </a:rPr>
              <a:t>If Else Statement</a:t>
            </a:r>
          </a:p>
          <a:p>
            <a:r>
              <a:rPr lang="en-US" dirty="0" err="1">
                <a:solidFill>
                  <a:srgbClr val="454545"/>
                </a:solidFill>
                <a:latin typeface="Verdana" panose="020B0604030504040204" pitchFamily="34" charset="0"/>
              </a:rPr>
              <a:t>awk</a:t>
            </a:r>
            <a:r>
              <a:rPr lang="en-US" dirty="0">
                <a:solidFill>
                  <a:srgbClr val="454545"/>
                </a:solidFill>
                <a:latin typeface="Verdana" panose="020B0604030504040204" pitchFamily="34" charset="0"/>
              </a:rPr>
              <a:t> 'BEGIN {</a:t>
            </a:r>
          </a:p>
          <a:p>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num</a:t>
            </a:r>
            <a:r>
              <a:rPr lang="en-US" dirty="0">
                <a:solidFill>
                  <a:srgbClr val="454545"/>
                </a:solidFill>
                <a:latin typeface="Verdana" panose="020B0604030504040204" pitchFamily="34" charset="0"/>
              </a:rPr>
              <a:t> = 11; if (</a:t>
            </a:r>
            <a:r>
              <a:rPr lang="en-US" dirty="0" err="1">
                <a:solidFill>
                  <a:srgbClr val="454545"/>
                </a:solidFill>
                <a:latin typeface="Verdana" panose="020B0604030504040204" pitchFamily="34" charset="0"/>
              </a:rPr>
              <a:t>num</a:t>
            </a:r>
            <a:r>
              <a:rPr lang="en-US" dirty="0">
                <a:solidFill>
                  <a:srgbClr val="454545"/>
                </a:solidFill>
                <a:latin typeface="Verdana" panose="020B0604030504040204" pitchFamily="34" charset="0"/>
              </a:rPr>
              <a:t> % 2 == 0) </a:t>
            </a:r>
            <a:r>
              <a:rPr lang="en-US" dirty="0" err="1">
                <a:solidFill>
                  <a:srgbClr val="454545"/>
                </a:solidFill>
                <a:latin typeface="Verdana" panose="020B0604030504040204" pitchFamily="34" charset="0"/>
              </a:rPr>
              <a:t>printf</a:t>
            </a:r>
            <a:r>
              <a:rPr lang="en-US" dirty="0">
                <a:solidFill>
                  <a:srgbClr val="454545"/>
                </a:solidFill>
                <a:latin typeface="Verdana" panose="020B0604030504040204" pitchFamily="34" charset="0"/>
              </a:rPr>
              <a:t> "%d is even number.\n", </a:t>
            </a:r>
            <a:r>
              <a:rPr lang="en-US" dirty="0" err="1">
                <a:solidFill>
                  <a:srgbClr val="454545"/>
                </a:solidFill>
                <a:latin typeface="Verdana" panose="020B0604030504040204" pitchFamily="34" charset="0"/>
              </a:rPr>
              <a:t>num</a:t>
            </a:r>
            <a:r>
              <a:rPr lang="en-US" dirty="0">
                <a:solidFill>
                  <a:srgbClr val="454545"/>
                </a:solidFill>
                <a:latin typeface="Verdana" panose="020B0604030504040204" pitchFamily="34" charset="0"/>
              </a:rPr>
              <a:t>; </a:t>
            </a:r>
          </a:p>
          <a:p>
            <a:r>
              <a:rPr lang="en-US" dirty="0">
                <a:solidFill>
                  <a:srgbClr val="454545"/>
                </a:solidFill>
                <a:latin typeface="Verdana" panose="020B0604030504040204" pitchFamily="34" charset="0"/>
              </a:rPr>
              <a:t>      else </a:t>
            </a:r>
            <a:r>
              <a:rPr lang="en-US" dirty="0" err="1">
                <a:solidFill>
                  <a:srgbClr val="454545"/>
                </a:solidFill>
                <a:latin typeface="Verdana" panose="020B0604030504040204" pitchFamily="34" charset="0"/>
              </a:rPr>
              <a:t>printf</a:t>
            </a:r>
            <a:r>
              <a:rPr lang="en-US" dirty="0">
                <a:solidFill>
                  <a:srgbClr val="454545"/>
                </a:solidFill>
                <a:latin typeface="Verdana" panose="020B0604030504040204" pitchFamily="34" charset="0"/>
              </a:rPr>
              <a:t> "%d is odd number.\n", </a:t>
            </a:r>
            <a:r>
              <a:rPr lang="en-US" dirty="0" err="1">
                <a:solidFill>
                  <a:srgbClr val="454545"/>
                </a:solidFill>
                <a:latin typeface="Verdana" panose="020B0604030504040204" pitchFamily="34" charset="0"/>
              </a:rPr>
              <a:t>num</a:t>
            </a:r>
            <a:r>
              <a:rPr lang="en-US" dirty="0">
                <a:solidFill>
                  <a:srgbClr val="454545"/>
                </a:solidFill>
                <a:latin typeface="Verdana" panose="020B0604030504040204" pitchFamily="34" charset="0"/>
              </a:rPr>
              <a:t> </a:t>
            </a:r>
          </a:p>
          <a:p>
            <a:r>
              <a:rPr lang="en-US" dirty="0">
                <a:solidFill>
                  <a:srgbClr val="454545"/>
                </a:solidFill>
                <a:latin typeface="Verdana" panose="020B0604030504040204" pitchFamily="34" charset="0"/>
              </a:rPr>
              <a:t>}’</a:t>
            </a:r>
          </a:p>
          <a:p>
            <a:r>
              <a:rPr lang="en-US" dirty="0">
                <a:solidFill>
                  <a:srgbClr val="454545"/>
                </a:solidFill>
                <a:latin typeface="Verdana" panose="020B0604030504040204" pitchFamily="34" charset="0"/>
              </a:rPr>
              <a:t>For loop</a:t>
            </a:r>
          </a:p>
          <a:p>
            <a:r>
              <a:rPr lang="en-US" altLang="en-US" dirty="0" err="1">
                <a:solidFill>
                  <a:srgbClr val="454545"/>
                </a:solidFill>
                <a:latin typeface="Verdana" panose="020B0604030504040204" pitchFamily="34" charset="0"/>
              </a:rPr>
              <a:t>awk</a:t>
            </a:r>
            <a:r>
              <a:rPr lang="en-US" altLang="en-US" dirty="0">
                <a:solidFill>
                  <a:srgbClr val="454545"/>
                </a:solidFill>
                <a:latin typeface="Verdana" panose="020B0604030504040204" pitchFamily="34" charset="0"/>
              </a:rPr>
              <a:t> 'BEGIN { for(</a:t>
            </a:r>
            <a:r>
              <a:rPr lang="en-US" altLang="en-US" dirty="0" err="1">
                <a:solidFill>
                  <a:srgbClr val="454545"/>
                </a:solidFill>
                <a:latin typeface="Verdana" panose="020B0604030504040204" pitchFamily="34" charset="0"/>
              </a:rPr>
              <a:t>i</a:t>
            </a:r>
            <a:r>
              <a:rPr lang="en-US" altLang="en-US" dirty="0">
                <a:solidFill>
                  <a:srgbClr val="454545"/>
                </a:solidFill>
                <a:latin typeface="Verdana" panose="020B0604030504040204" pitchFamily="34" charset="0"/>
              </a:rPr>
              <a:t>=1;i&lt;=5;i++) print "square of", </a:t>
            </a:r>
            <a:r>
              <a:rPr lang="en-US" altLang="en-US" dirty="0" err="1">
                <a:solidFill>
                  <a:srgbClr val="454545"/>
                </a:solidFill>
                <a:latin typeface="Verdana" panose="020B0604030504040204" pitchFamily="34" charset="0"/>
              </a:rPr>
              <a:t>i</a:t>
            </a:r>
            <a:r>
              <a:rPr lang="en-US" altLang="en-US" dirty="0">
                <a:solidFill>
                  <a:srgbClr val="454545"/>
                </a:solidFill>
                <a:latin typeface="Verdana" panose="020B0604030504040204" pitchFamily="34" charset="0"/>
              </a:rPr>
              <a:t>, "is",</a:t>
            </a:r>
            <a:r>
              <a:rPr lang="en-US" altLang="en-US" dirty="0" err="1">
                <a:solidFill>
                  <a:srgbClr val="454545"/>
                </a:solidFill>
                <a:latin typeface="Verdana" panose="020B0604030504040204" pitchFamily="34" charset="0"/>
              </a:rPr>
              <a:t>i</a:t>
            </a:r>
            <a:r>
              <a:rPr lang="en-US" altLang="en-US" dirty="0">
                <a:solidFill>
                  <a:srgbClr val="454545"/>
                </a:solidFill>
                <a:latin typeface="Verdana" panose="020B0604030504040204" pitchFamily="34" charset="0"/>
              </a:rPr>
              <a:t>*</a:t>
            </a:r>
            <a:r>
              <a:rPr lang="en-US" altLang="en-US" dirty="0" err="1">
                <a:solidFill>
                  <a:srgbClr val="454545"/>
                </a:solidFill>
                <a:latin typeface="Verdana" panose="020B0604030504040204" pitchFamily="34" charset="0"/>
              </a:rPr>
              <a:t>i</a:t>
            </a:r>
            <a:r>
              <a:rPr lang="en-US" altLang="en-US" dirty="0">
                <a:solidFill>
                  <a:srgbClr val="454545"/>
                </a:solidFill>
                <a:latin typeface="Verdana" panose="020B0604030504040204" pitchFamily="34" charset="0"/>
              </a:rPr>
              <a:t>; }'</a:t>
            </a:r>
            <a:endParaRPr lang="en-US" dirty="0">
              <a:solidFill>
                <a:srgbClr val="454545"/>
              </a:solidFill>
              <a:latin typeface="Verdana" panose="020B0604030504040204" pitchFamily="34" charset="0"/>
            </a:endParaRPr>
          </a:p>
        </p:txBody>
      </p:sp>
      <p:sp>
        <p:nvSpPr>
          <p:cNvPr id="4" name="Rectangle 3">
            <a:extLst>
              <a:ext uri="{FF2B5EF4-FFF2-40B4-BE49-F238E27FC236}">
                <a16:creationId xmlns:a16="http://schemas.microsoft.com/office/drawing/2014/main" xmlns="" id="{CC53AD79-BDB5-40CA-8275-BB611B0176C4}"/>
              </a:ext>
            </a:extLst>
          </p:cNvPr>
          <p:cNvSpPr/>
          <p:nvPr/>
        </p:nvSpPr>
        <p:spPr>
          <a:xfrm>
            <a:off x="334780" y="2716090"/>
            <a:ext cx="11327568" cy="646331"/>
          </a:xfrm>
          <a:prstGeom prst="rect">
            <a:avLst/>
          </a:prstGeom>
        </p:spPr>
        <p:txBody>
          <a:bodyPr wrap="square">
            <a:spAutoFit/>
          </a:bodyPr>
          <a:lstStyle/>
          <a:p>
            <a:r>
              <a:rPr lang="en-US" b="1" dirty="0">
                <a:solidFill>
                  <a:srgbClr val="454545"/>
                </a:solidFill>
                <a:latin typeface="Verdana" panose="020B0604030504040204" pitchFamily="34" charset="0"/>
              </a:rPr>
              <a:t>28. Crontab :</a:t>
            </a:r>
            <a:r>
              <a:rPr lang="en-US" dirty="0">
                <a:solidFill>
                  <a:srgbClr val="454545"/>
                </a:solidFill>
                <a:latin typeface="Verdana" panose="020B0604030504040204" pitchFamily="34" charset="0"/>
              </a:rPr>
              <a:t> The crontab is used for running specific tasks on a regular interval, crontab is very useful for routine tasks like scheduling system scanning, daily backups </a:t>
            </a:r>
            <a:r>
              <a:rPr lang="en-US" dirty="0" err="1">
                <a:solidFill>
                  <a:srgbClr val="454545"/>
                </a:solidFill>
                <a:latin typeface="Verdana" panose="020B0604030504040204" pitchFamily="34" charset="0"/>
              </a:rPr>
              <a:t>etc</a:t>
            </a:r>
            <a:endParaRPr lang="en-US" dirty="0">
              <a:solidFill>
                <a:srgbClr val="454545"/>
              </a:solidFill>
              <a:latin typeface="Verdana" panose="020B0604030504040204" pitchFamily="34" charset="0"/>
            </a:endParaRPr>
          </a:p>
        </p:txBody>
      </p:sp>
      <p:pic>
        <p:nvPicPr>
          <p:cNvPr id="5" name="Picture 4">
            <a:extLst>
              <a:ext uri="{FF2B5EF4-FFF2-40B4-BE49-F238E27FC236}">
                <a16:creationId xmlns:a16="http://schemas.microsoft.com/office/drawing/2014/main" xmlns="" id="{5B3C8753-8CB3-44AE-8C04-BFC7315D6347}"/>
              </a:ext>
            </a:extLst>
          </p:cNvPr>
          <p:cNvPicPr>
            <a:picLocks noChangeAspect="1"/>
          </p:cNvPicPr>
          <p:nvPr/>
        </p:nvPicPr>
        <p:blipFill>
          <a:blip r:embed="rId2"/>
          <a:stretch>
            <a:fillRect/>
          </a:stretch>
        </p:blipFill>
        <p:spPr>
          <a:xfrm>
            <a:off x="2440149" y="3638942"/>
            <a:ext cx="6229350" cy="2705100"/>
          </a:xfrm>
          <a:prstGeom prst="rect">
            <a:avLst/>
          </a:prstGeom>
        </p:spPr>
      </p:pic>
    </p:spTree>
    <p:extLst>
      <p:ext uri="{BB962C8B-B14F-4D97-AF65-F5344CB8AC3E}">
        <p14:creationId xmlns:p14="http://schemas.microsoft.com/office/powerpoint/2010/main" val="250720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149EA54-99EF-4681-94DF-571D10BF7788}"/>
              </a:ext>
            </a:extLst>
          </p:cNvPr>
          <p:cNvSpPr/>
          <p:nvPr/>
        </p:nvSpPr>
        <p:spPr>
          <a:xfrm>
            <a:off x="1369101" y="351870"/>
            <a:ext cx="10023423" cy="1477328"/>
          </a:xfrm>
          <a:prstGeom prst="rect">
            <a:avLst/>
          </a:prstGeom>
        </p:spPr>
        <p:txBody>
          <a:bodyPr wrap="square">
            <a:spAutoFit/>
          </a:bodyPr>
          <a:lstStyle/>
          <a:p>
            <a:r>
              <a:rPr lang="en-US" dirty="0">
                <a:solidFill>
                  <a:srgbClr val="454545"/>
                </a:solidFill>
                <a:latin typeface="Verdana" panose="020B0604030504040204" pitchFamily="34" charset="0"/>
              </a:rPr>
              <a:t>28.1crontab -l  --&gt; list of jobs</a:t>
            </a:r>
          </a:p>
          <a:p>
            <a:r>
              <a:rPr lang="en-US" dirty="0">
                <a:solidFill>
                  <a:srgbClr val="454545"/>
                </a:solidFill>
                <a:latin typeface="Verdana" panose="020B0604030504040204" pitchFamily="34" charset="0"/>
              </a:rPr>
              <a:t>28.2crontab -e --&gt; to modify</a:t>
            </a:r>
          </a:p>
          <a:p>
            <a:r>
              <a:rPr lang="en-US" dirty="0">
                <a:solidFill>
                  <a:srgbClr val="454545"/>
                </a:solidFill>
                <a:latin typeface="Verdana" panose="020B0604030504040204" pitchFamily="34" charset="0"/>
              </a:rPr>
              <a:t>28.3 crontab -u username -l  --&gt; particular user</a:t>
            </a:r>
          </a:p>
          <a:p>
            <a:r>
              <a:rPr lang="en-US" dirty="0">
                <a:solidFill>
                  <a:srgbClr val="454545"/>
                </a:solidFill>
                <a:latin typeface="Verdana" panose="020B0604030504040204" pitchFamily="34" charset="0"/>
              </a:rPr>
              <a:t>28.4 crontab -r  ---&gt; </a:t>
            </a:r>
            <a:r>
              <a:rPr lang="en-US" dirty="0" err="1">
                <a:solidFill>
                  <a:srgbClr val="454545"/>
                </a:solidFill>
                <a:latin typeface="Verdana" panose="020B0604030504040204" pitchFamily="34" charset="0"/>
              </a:rPr>
              <a:t>remoe</a:t>
            </a:r>
            <a:r>
              <a:rPr lang="en-US" dirty="0">
                <a:solidFill>
                  <a:srgbClr val="454545"/>
                </a:solidFill>
                <a:latin typeface="Verdana" panose="020B0604030504040204" pitchFamily="34" charset="0"/>
              </a:rPr>
              <a:t> all the </a:t>
            </a:r>
            <a:r>
              <a:rPr lang="en-US" dirty="0" err="1">
                <a:solidFill>
                  <a:srgbClr val="454545"/>
                </a:solidFill>
                <a:latin typeface="Verdana" panose="020B0604030504040204" pitchFamily="34" charset="0"/>
              </a:rPr>
              <a:t>cron</a:t>
            </a:r>
            <a:r>
              <a:rPr lang="en-US" dirty="0">
                <a:solidFill>
                  <a:srgbClr val="454545"/>
                </a:solidFill>
                <a:latin typeface="Verdana" panose="020B0604030504040204" pitchFamily="34" charset="0"/>
              </a:rPr>
              <a:t> jobs</a:t>
            </a:r>
          </a:p>
          <a:p>
            <a:r>
              <a:rPr lang="en-US" dirty="0">
                <a:solidFill>
                  <a:srgbClr val="454545"/>
                </a:solidFill>
                <a:latin typeface="Verdana" panose="020B0604030504040204" pitchFamily="34" charset="0"/>
              </a:rPr>
              <a:t>28.5 crontab -r -u username  --&gt; delete specific user jobs</a:t>
            </a:r>
          </a:p>
        </p:txBody>
      </p:sp>
      <p:sp>
        <p:nvSpPr>
          <p:cNvPr id="3" name="Rectangle 2">
            <a:extLst>
              <a:ext uri="{FF2B5EF4-FFF2-40B4-BE49-F238E27FC236}">
                <a16:creationId xmlns:a16="http://schemas.microsoft.com/office/drawing/2014/main" xmlns="" id="{0A9C0A79-163F-417A-ABA5-84470C67F863}"/>
              </a:ext>
            </a:extLst>
          </p:cNvPr>
          <p:cNvSpPr/>
          <p:nvPr/>
        </p:nvSpPr>
        <p:spPr>
          <a:xfrm>
            <a:off x="1369101" y="1948645"/>
            <a:ext cx="10023423" cy="1754326"/>
          </a:xfrm>
          <a:prstGeom prst="rect">
            <a:avLst/>
          </a:prstGeom>
        </p:spPr>
        <p:txBody>
          <a:bodyPr wrap="square">
            <a:spAutoFit/>
          </a:bodyPr>
          <a:lstStyle/>
          <a:p>
            <a:r>
              <a:rPr lang="en-US" b="1" dirty="0">
                <a:solidFill>
                  <a:srgbClr val="454545"/>
                </a:solidFill>
                <a:latin typeface="Verdana" panose="020B0604030504040204" pitchFamily="34" charset="0"/>
              </a:rPr>
              <a:t>Examples:</a:t>
            </a:r>
          </a:p>
          <a:p>
            <a:r>
              <a:rPr lang="en-US" dirty="0">
                <a:solidFill>
                  <a:srgbClr val="454545"/>
                </a:solidFill>
                <a:latin typeface="Verdana" panose="020B0604030504040204" pitchFamily="34" charset="0"/>
              </a:rPr>
              <a:t>5 0 * * * /path/to/command  --&gt;  five minutes after midnight, every day</a:t>
            </a:r>
          </a:p>
          <a:p>
            <a:pPr algn="just"/>
            <a:r>
              <a:rPr lang="en-US" dirty="0">
                <a:solidFill>
                  <a:srgbClr val="454545"/>
                </a:solidFill>
                <a:latin typeface="Verdana" panose="020B0604030504040204" pitchFamily="34" charset="0"/>
              </a:rPr>
              <a:t>15 14 1 * * /path/to/script.sh  --&gt; 2:15pm on the first of every month</a:t>
            </a:r>
          </a:p>
          <a:p>
            <a:r>
              <a:rPr lang="en-US" dirty="0">
                <a:solidFill>
                  <a:srgbClr val="454545"/>
                </a:solidFill>
                <a:latin typeface="Verdana" panose="020B0604030504040204" pitchFamily="34" charset="0"/>
              </a:rPr>
              <a:t>0 22 * * 1-5 /scripts/</a:t>
            </a:r>
            <a:r>
              <a:rPr lang="en-US" dirty="0" err="1">
                <a:solidFill>
                  <a:srgbClr val="454545"/>
                </a:solidFill>
                <a:latin typeface="Verdana" panose="020B0604030504040204" pitchFamily="34" charset="0"/>
              </a:rPr>
              <a:t>phpscript.php</a:t>
            </a:r>
            <a:r>
              <a:rPr lang="en-US" dirty="0">
                <a:solidFill>
                  <a:srgbClr val="454545"/>
                </a:solidFill>
                <a:latin typeface="Verdana" panose="020B0604030504040204" pitchFamily="34" charset="0"/>
              </a:rPr>
              <a:t> --&gt; 10pm on weekdays</a:t>
            </a:r>
          </a:p>
          <a:p>
            <a:r>
              <a:rPr lang="en-US" dirty="0">
                <a:solidFill>
                  <a:srgbClr val="454545"/>
                </a:solidFill>
                <a:latin typeface="Verdana" panose="020B0604030504040204" pitchFamily="34" charset="0"/>
              </a:rPr>
              <a:t>23 0-23/2 * * * /root/scripts/perl/perlscript.pl ---&gt; at 23 minutes after midnight, 2am, 4am …, everyday, </a:t>
            </a:r>
          </a:p>
        </p:txBody>
      </p:sp>
      <p:sp>
        <p:nvSpPr>
          <p:cNvPr id="4" name="Rectangle 3">
            <a:extLst>
              <a:ext uri="{FF2B5EF4-FFF2-40B4-BE49-F238E27FC236}">
                <a16:creationId xmlns:a16="http://schemas.microsoft.com/office/drawing/2014/main" xmlns="" id="{5CE11DF5-4EC0-4096-A5A3-972EFDAF89C6}"/>
              </a:ext>
            </a:extLst>
          </p:cNvPr>
          <p:cNvSpPr/>
          <p:nvPr/>
        </p:nvSpPr>
        <p:spPr>
          <a:xfrm>
            <a:off x="1369100" y="3822418"/>
            <a:ext cx="10023423" cy="2308324"/>
          </a:xfrm>
          <a:prstGeom prst="rect">
            <a:avLst/>
          </a:prstGeom>
        </p:spPr>
        <p:txBody>
          <a:bodyPr wrap="square">
            <a:spAutoFit/>
          </a:bodyPr>
          <a:lstStyle/>
          <a:p>
            <a:r>
              <a:rPr lang="en-US" dirty="0">
                <a:solidFill>
                  <a:srgbClr val="454545"/>
                </a:solidFill>
                <a:latin typeface="Verdana" panose="020B0604030504040204" pitchFamily="34" charset="0"/>
              </a:rPr>
              <a:t>@reboot	Run once, at startup.</a:t>
            </a:r>
          </a:p>
          <a:p>
            <a:r>
              <a:rPr lang="en-US" dirty="0">
                <a:solidFill>
                  <a:srgbClr val="454545"/>
                </a:solidFill>
                <a:latin typeface="Verdana" panose="020B0604030504040204" pitchFamily="34" charset="0"/>
              </a:rPr>
              <a:t>@yearly	Run once a year, “0 0 1 1 *”.</a:t>
            </a:r>
          </a:p>
          <a:p>
            <a:r>
              <a:rPr lang="en-US" dirty="0">
                <a:solidFill>
                  <a:srgbClr val="454545"/>
                </a:solidFill>
                <a:latin typeface="Verdana" panose="020B0604030504040204" pitchFamily="34" charset="0"/>
              </a:rPr>
              <a:t>@annually	(same as @yearly)</a:t>
            </a:r>
          </a:p>
          <a:p>
            <a:r>
              <a:rPr lang="en-US" dirty="0">
                <a:solidFill>
                  <a:srgbClr val="454545"/>
                </a:solidFill>
                <a:latin typeface="Verdana" panose="020B0604030504040204" pitchFamily="34" charset="0"/>
              </a:rPr>
              <a:t>@monthly	Run once a month, “0 0 1 * *”.</a:t>
            </a:r>
          </a:p>
          <a:p>
            <a:r>
              <a:rPr lang="en-US" dirty="0">
                <a:solidFill>
                  <a:srgbClr val="454545"/>
                </a:solidFill>
                <a:latin typeface="Verdana" panose="020B0604030504040204" pitchFamily="34" charset="0"/>
              </a:rPr>
              <a:t>@weekly	Run once a week, “0 0 * * 0”.</a:t>
            </a:r>
          </a:p>
          <a:p>
            <a:r>
              <a:rPr lang="en-US" dirty="0">
                <a:solidFill>
                  <a:srgbClr val="454545"/>
                </a:solidFill>
                <a:latin typeface="Verdana" panose="020B0604030504040204" pitchFamily="34" charset="0"/>
              </a:rPr>
              <a:t>@daily	Run once a day, “0 0 * * *”.</a:t>
            </a:r>
          </a:p>
          <a:p>
            <a:r>
              <a:rPr lang="en-US" dirty="0">
                <a:solidFill>
                  <a:srgbClr val="454545"/>
                </a:solidFill>
                <a:latin typeface="Verdana" panose="020B0604030504040204" pitchFamily="34" charset="0"/>
              </a:rPr>
              <a:t>@midnight	(same as @daily)</a:t>
            </a:r>
          </a:p>
          <a:p>
            <a:r>
              <a:rPr lang="en-US" dirty="0">
                <a:solidFill>
                  <a:srgbClr val="454545"/>
                </a:solidFill>
                <a:latin typeface="Verdana" panose="020B0604030504040204" pitchFamily="34" charset="0"/>
              </a:rPr>
              <a:t>@hourly	Run once an hour, “0 * * * *”</a:t>
            </a:r>
          </a:p>
        </p:txBody>
      </p:sp>
    </p:spTree>
    <p:extLst>
      <p:ext uri="{BB962C8B-B14F-4D97-AF65-F5344CB8AC3E}">
        <p14:creationId xmlns:p14="http://schemas.microsoft.com/office/powerpoint/2010/main" val="408263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B5E88CF-5E89-41FE-8FC3-65E7A0D25DCA}"/>
              </a:ext>
            </a:extLst>
          </p:cNvPr>
          <p:cNvSpPr/>
          <p:nvPr/>
        </p:nvSpPr>
        <p:spPr>
          <a:xfrm>
            <a:off x="394740" y="247578"/>
            <a:ext cx="11297587" cy="2585323"/>
          </a:xfrm>
          <a:prstGeom prst="rect">
            <a:avLst/>
          </a:prstGeom>
        </p:spPr>
        <p:txBody>
          <a:bodyPr wrap="square">
            <a:spAutoFit/>
          </a:bodyPr>
          <a:lstStyle/>
          <a:p>
            <a:r>
              <a:rPr lang="en-US" b="1" dirty="0">
                <a:solidFill>
                  <a:srgbClr val="454545"/>
                </a:solidFill>
                <a:latin typeface="Verdana" panose="020B0604030504040204" pitchFamily="34" charset="0"/>
              </a:rPr>
              <a:t>29. Process:</a:t>
            </a:r>
          </a:p>
          <a:p>
            <a:pPr algn="just"/>
            <a:r>
              <a:rPr lang="en-US" dirty="0">
                <a:solidFill>
                  <a:srgbClr val="454545"/>
                </a:solidFill>
                <a:latin typeface="Verdana" panose="020B0604030504040204" pitchFamily="34" charset="0"/>
              </a:rPr>
              <a:t>Process --&gt; When you execute a program on your Unix system, the system creates a special environment for that program</a:t>
            </a:r>
          </a:p>
          <a:p>
            <a:pPr algn="just"/>
            <a:r>
              <a:rPr lang="en-US" dirty="0">
                <a:solidFill>
                  <a:srgbClr val="454545"/>
                </a:solidFill>
                <a:latin typeface="Verdana" panose="020B0604030504040204" pitchFamily="34" charset="0"/>
              </a:rPr>
              <a:t>PID ---&gt; The operating system tracks processes through a five-digit ID number known as the </a:t>
            </a:r>
            <a:r>
              <a:rPr lang="en-US" dirty="0" err="1">
                <a:solidFill>
                  <a:srgbClr val="454545"/>
                </a:solidFill>
                <a:latin typeface="Verdana" panose="020B0604030504040204" pitchFamily="34" charset="0"/>
              </a:rPr>
              <a:t>pid</a:t>
            </a:r>
            <a:r>
              <a:rPr lang="en-US" dirty="0">
                <a:solidFill>
                  <a:srgbClr val="454545"/>
                </a:solidFill>
                <a:latin typeface="Verdana" panose="020B0604030504040204" pitchFamily="34" charset="0"/>
              </a:rPr>
              <a:t> or the process ID</a:t>
            </a:r>
          </a:p>
          <a:p>
            <a:r>
              <a:rPr lang="en-US" b="1" dirty="0">
                <a:solidFill>
                  <a:srgbClr val="454545"/>
                </a:solidFill>
                <a:latin typeface="Verdana" panose="020B0604030504040204" pitchFamily="34" charset="0"/>
              </a:rPr>
              <a:t>Process types:</a:t>
            </a:r>
          </a:p>
          <a:p>
            <a:r>
              <a:rPr lang="en-US" dirty="0">
                <a:solidFill>
                  <a:srgbClr val="454545"/>
                </a:solidFill>
                <a:latin typeface="Verdana" panose="020B0604030504040204" pitchFamily="34" charset="0"/>
              </a:rPr>
              <a:t>Fore Ground : Commands which are running are fore ground</a:t>
            </a:r>
          </a:p>
          <a:p>
            <a:pPr algn="just"/>
            <a:r>
              <a:rPr lang="en-US" dirty="0">
                <a:solidFill>
                  <a:srgbClr val="454545"/>
                </a:solidFill>
                <a:latin typeface="Verdana" panose="020B0604030504040204" pitchFamily="34" charset="0"/>
              </a:rPr>
              <a:t>Back Ground : after command give &amp;, it will run back ground so that we can work on other commands as well</a:t>
            </a:r>
          </a:p>
        </p:txBody>
      </p:sp>
      <p:sp>
        <p:nvSpPr>
          <p:cNvPr id="3" name="Rectangle 2">
            <a:extLst>
              <a:ext uri="{FF2B5EF4-FFF2-40B4-BE49-F238E27FC236}">
                <a16:creationId xmlns:a16="http://schemas.microsoft.com/office/drawing/2014/main" xmlns="" id="{44125C88-1C0F-4B41-9D91-1CC0450F63B3}"/>
              </a:ext>
            </a:extLst>
          </p:cNvPr>
          <p:cNvSpPr/>
          <p:nvPr/>
        </p:nvSpPr>
        <p:spPr>
          <a:xfrm>
            <a:off x="1399081" y="2832901"/>
            <a:ext cx="10548079" cy="369332"/>
          </a:xfrm>
          <a:prstGeom prst="rect">
            <a:avLst/>
          </a:prstGeom>
        </p:spPr>
        <p:txBody>
          <a:bodyPr wrap="square">
            <a:spAutoFit/>
          </a:bodyPr>
          <a:lstStyle/>
          <a:p>
            <a:r>
              <a:rPr lang="en-US" dirty="0">
                <a:solidFill>
                  <a:srgbClr val="454545"/>
                </a:solidFill>
                <a:latin typeface="Verdana" panose="020B0604030504040204" pitchFamily="34" charset="0"/>
              </a:rPr>
              <a:t> 29.1 </a:t>
            </a:r>
            <a:r>
              <a:rPr lang="en-US" dirty="0" err="1">
                <a:solidFill>
                  <a:srgbClr val="454545"/>
                </a:solidFill>
                <a:latin typeface="Verdana" panose="020B0604030504040204" pitchFamily="34" charset="0"/>
              </a:rPr>
              <a:t>ps</a:t>
            </a:r>
            <a:r>
              <a:rPr lang="en-US" dirty="0">
                <a:solidFill>
                  <a:srgbClr val="454545"/>
                </a:solidFill>
                <a:latin typeface="Verdana" panose="020B0604030504040204" pitchFamily="34" charset="0"/>
              </a:rPr>
              <a:t> :command without any arguments, it displays processes for the current shell</a:t>
            </a:r>
            <a:r>
              <a:rPr lang="en-US" dirty="0">
                <a:solidFill>
                  <a:srgbClr val="272727"/>
                </a:solidFill>
                <a:latin typeface="Roboto Condensed"/>
              </a:rPr>
              <a:t>.</a:t>
            </a:r>
            <a:endParaRPr lang="en-US" dirty="0"/>
          </a:p>
        </p:txBody>
      </p:sp>
      <p:sp>
        <p:nvSpPr>
          <p:cNvPr id="4" name="Rectangle 3">
            <a:extLst>
              <a:ext uri="{FF2B5EF4-FFF2-40B4-BE49-F238E27FC236}">
                <a16:creationId xmlns:a16="http://schemas.microsoft.com/office/drawing/2014/main" xmlns="" id="{25EA5563-030C-4DF2-A3A1-6B59C877A71E}"/>
              </a:ext>
            </a:extLst>
          </p:cNvPr>
          <p:cNvSpPr/>
          <p:nvPr/>
        </p:nvSpPr>
        <p:spPr>
          <a:xfrm>
            <a:off x="1499016" y="3172253"/>
            <a:ext cx="10433153" cy="369332"/>
          </a:xfrm>
          <a:prstGeom prst="rect">
            <a:avLst/>
          </a:prstGeom>
        </p:spPr>
        <p:txBody>
          <a:bodyPr wrap="square">
            <a:spAutoFit/>
          </a:bodyPr>
          <a:lstStyle/>
          <a:p>
            <a:r>
              <a:rPr lang="en-US" dirty="0">
                <a:solidFill>
                  <a:srgbClr val="454545"/>
                </a:solidFill>
                <a:latin typeface="Verdana" panose="020B0604030504040204" pitchFamily="34" charset="0"/>
              </a:rPr>
              <a:t>29.2 </a:t>
            </a:r>
            <a:r>
              <a:rPr lang="en-US" dirty="0" err="1">
                <a:solidFill>
                  <a:srgbClr val="454545"/>
                </a:solidFill>
                <a:latin typeface="Verdana" panose="020B0604030504040204" pitchFamily="34" charset="0"/>
              </a:rPr>
              <a:t>ps</a:t>
            </a:r>
            <a:r>
              <a:rPr lang="en-US" dirty="0">
                <a:solidFill>
                  <a:srgbClr val="454545"/>
                </a:solidFill>
                <a:latin typeface="Verdana" panose="020B0604030504040204" pitchFamily="34" charset="0"/>
              </a:rPr>
              <a:t> –e :every active process on a Linux system in generic (Unix/Linux) format.</a:t>
            </a:r>
          </a:p>
        </p:txBody>
      </p:sp>
      <p:sp>
        <p:nvSpPr>
          <p:cNvPr id="5" name="Rectangle 4">
            <a:extLst>
              <a:ext uri="{FF2B5EF4-FFF2-40B4-BE49-F238E27FC236}">
                <a16:creationId xmlns:a16="http://schemas.microsoft.com/office/drawing/2014/main" xmlns="" id="{69EE6033-A8C4-43DB-AD27-6ECA98F9A792}"/>
              </a:ext>
            </a:extLst>
          </p:cNvPr>
          <p:cNvSpPr/>
          <p:nvPr/>
        </p:nvSpPr>
        <p:spPr>
          <a:xfrm>
            <a:off x="1499016" y="3550913"/>
            <a:ext cx="5006499" cy="369332"/>
          </a:xfrm>
          <a:prstGeom prst="rect">
            <a:avLst/>
          </a:prstGeom>
        </p:spPr>
        <p:txBody>
          <a:bodyPr wrap="none">
            <a:spAutoFit/>
          </a:bodyPr>
          <a:lstStyle/>
          <a:p>
            <a:r>
              <a:rPr lang="en-US" dirty="0">
                <a:solidFill>
                  <a:srgbClr val="454545"/>
                </a:solidFill>
                <a:latin typeface="Verdana" panose="020B0604030504040204" pitchFamily="34" charset="0"/>
              </a:rPr>
              <a:t>29.3 </a:t>
            </a:r>
            <a:r>
              <a:rPr lang="en-US" dirty="0" err="1">
                <a:solidFill>
                  <a:srgbClr val="454545"/>
                </a:solidFill>
                <a:latin typeface="Verdana" panose="020B0604030504040204" pitchFamily="34" charset="0"/>
              </a:rPr>
              <a:t>ps</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ef</a:t>
            </a:r>
            <a:r>
              <a:rPr lang="en-US" dirty="0">
                <a:solidFill>
                  <a:srgbClr val="454545"/>
                </a:solidFill>
                <a:latin typeface="Verdana" panose="020B0604030504040204" pitchFamily="34" charset="0"/>
              </a:rPr>
              <a:t> : perform a full-format listing</a:t>
            </a:r>
          </a:p>
        </p:txBody>
      </p:sp>
      <p:sp>
        <p:nvSpPr>
          <p:cNvPr id="6" name="Rectangle 5">
            <a:extLst>
              <a:ext uri="{FF2B5EF4-FFF2-40B4-BE49-F238E27FC236}">
                <a16:creationId xmlns:a16="http://schemas.microsoft.com/office/drawing/2014/main" xmlns="" id="{17650972-D458-4FC9-9432-060A8BDFF40C}"/>
              </a:ext>
            </a:extLst>
          </p:cNvPr>
          <p:cNvSpPr/>
          <p:nvPr/>
        </p:nvSpPr>
        <p:spPr>
          <a:xfrm>
            <a:off x="1499016" y="3929573"/>
            <a:ext cx="5298182" cy="369332"/>
          </a:xfrm>
          <a:prstGeom prst="rect">
            <a:avLst/>
          </a:prstGeom>
        </p:spPr>
        <p:txBody>
          <a:bodyPr wrap="none">
            <a:spAutoFit/>
          </a:bodyPr>
          <a:lstStyle/>
          <a:p>
            <a:pPr fontAlgn="base"/>
            <a:r>
              <a:rPr lang="en-US" dirty="0">
                <a:solidFill>
                  <a:srgbClr val="454545"/>
                </a:solidFill>
                <a:latin typeface="Verdana" panose="020B0604030504040204" pitchFamily="34" charset="0"/>
              </a:rPr>
              <a:t>29.4 </a:t>
            </a:r>
            <a:r>
              <a:rPr lang="en-US" dirty="0" err="1">
                <a:solidFill>
                  <a:srgbClr val="454545"/>
                </a:solidFill>
                <a:latin typeface="Verdana" panose="020B0604030504040204" pitchFamily="34" charset="0"/>
              </a:rPr>
              <a:t>ps</a:t>
            </a:r>
            <a:r>
              <a:rPr lang="en-US" dirty="0">
                <a:solidFill>
                  <a:srgbClr val="454545"/>
                </a:solidFill>
                <a:latin typeface="Verdana" panose="020B0604030504040204" pitchFamily="34" charset="0"/>
              </a:rPr>
              <a:t> –x :Display User Running Processes</a:t>
            </a:r>
          </a:p>
        </p:txBody>
      </p:sp>
      <p:sp>
        <p:nvSpPr>
          <p:cNvPr id="7" name="Rectangle 6">
            <a:extLst>
              <a:ext uri="{FF2B5EF4-FFF2-40B4-BE49-F238E27FC236}">
                <a16:creationId xmlns:a16="http://schemas.microsoft.com/office/drawing/2014/main" xmlns="" id="{89579517-95B6-4563-A967-BE802013679C}"/>
              </a:ext>
            </a:extLst>
          </p:cNvPr>
          <p:cNvSpPr/>
          <p:nvPr/>
        </p:nvSpPr>
        <p:spPr>
          <a:xfrm>
            <a:off x="1499015" y="4225228"/>
            <a:ext cx="10193311" cy="923330"/>
          </a:xfrm>
          <a:prstGeom prst="rect">
            <a:avLst/>
          </a:prstGeom>
        </p:spPr>
        <p:txBody>
          <a:bodyPr wrap="square">
            <a:spAutoFit/>
          </a:bodyPr>
          <a:lstStyle/>
          <a:p>
            <a:r>
              <a:rPr lang="en-US" dirty="0">
                <a:solidFill>
                  <a:srgbClr val="454545"/>
                </a:solidFill>
                <a:latin typeface="Verdana" panose="020B0604030504040204" pitchFamily="34" charset="0"/>
              </a:rPr>
              <a:t>29.5 </a:t>
            </a:r>
            <a:r>
              <a:rPr lang="en-US" dirty="0" err="1">
                <a:solidFill>
                  <a:srgbClr val="454545"/>
                </a:solidFill>
                <a:latin typeface="Verdana" panose="020B0604030504040204" pitchFamily="34" charset="0"/>
              </a:rPr>
              <a:t>ps</a:t>
            </a:r>
            <a:r>
              <a:rPr lang="en-US" dirty="0">
                <a:solidFill>
                  <a:srgbClr val="454545"/>
                </a:solidFill>
                <a:latin typeface="Verdana" panose="020B0604030504040204" pitchFamily="34" charset="0"/>
              </a:rPr>
              <a:t> –e –forest : A process tree shows how processes on the system are linked to each other; processes whose parents have been killed are adopted by the </a:t>
            </a:r>
            <a:r>
              <a:rPr lang="en-US" dirty="0" err="1">
                <a:solidFill>
                  <a:srgbClr val="454545"/>
                </a:solidFill>
                <a:latin typeface="Verdana" panose="020B0604030504040204" pitchFamily="34" charset="0"/>
              </a:rPr>
              <a:t>init</a:t>
            </a:r>
            <a:r>
              <a:rPr lang="en-US" dirty="0">
                <a:solidFill>
                  <a:srgbClr val="454545"/>
                </a:solidFill>
                <a:latin typeface="Verdana" panose="020B0604030504040204" pitchFamily="34" charset="0"/>
              </a:rPr>
              <a:t> (or </a:t>
            </a:r>
            <a:r>
              <a:rPr lang="en-US" dirty="0" err="1">
                <a:solidFill>
                  <a:srgbClr val="454545"/>
                </a:solidFill>
                <a:latin typeface="Verdana" panose="020B0604030504040204" pitchFamily="34" charset="0"/>
              </a:rPr>
              <a:t>systemd</a:t>
            </a:r>
            <a:r>
              <a:rPr lang="en-US" dirty="0">
                <a:solidFill>
                  <a:srgbClr val="454545"/>
                </a:solidFill>
                <a:latin typeface="Verdana" panose="020B0604030504040204" pitchFamily="34" charset="0"/>
              </a:rPr>
              <a:t>)</a:t>
            </a:r>
          </a:p>
        </p:txBody>
      </p:sp>
      <p:sp>
        <p:nvSpPr>
          <p:cNvPr id="8" name="Rectangle 7">
            <a:extLst>
              <a:ext uri="{FF2B5EF4-FFF2-40B4-BE49-F238E27FC236}">
                <a16:creationId xmlns:a16="http://schemas.microsoft.com/office/drawing/2014/main" xmlns="" id="{E6163D2E-1A15-4C4D-85AC-465B5FFCDB9A}"/>
              </a:ext>
            </a:extLst>
          </p:cNvPr>
          <p:cNvSpPr/>
          <p:nvPr/>
        </p:nvSpPr>
        <p:spPr>
          <a:xfrm>
            <a:off x="1550023" y="5137234"/>
            <a:ext cx="7061549" cy="369332"/>
          </a:xfrm>
          <a:prstGeom prst="rect">
            <a:avLst/>
          </a:prstGeom>
        </p:spPr>
        <p:txBody>
          <a:bodyPr wrap="none">
            <a:spAutoFit/>
          </a:bodyPr>
          <a:lstStyle/>
          <a:p>
            <a:r>
              <a:rPr lang="en-US" dirty="0">
                <a:solidFill>
                  <a:srgbClr val="454545"/>
                </a:solidFill>
                <a:latin typeface="Verdana" panose="020B0604030504040204" pitchFamily="34" charset="0"/>
              </a:rPr>
              <a:t>29.6 </a:t>
            </a:r>
            <a:r>
              <a:rPr lang="en-US" dirty="0" err="1">
                <a:solidFill>
                  <a:srgbClr val="454545"/>
                </a:solidFill>
                <a:latin typeface="Verdana" panose="020B0604030504040204" pitchFamily="34" charset="0"/>
              </a:rPr>
              <a:t>ps</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ef</a:t>
            </a:r>
            <a:r>
              <a:rPr lang="en-US" dirty="0">
                <a:solidFill>
                  <a:srgbClr val="454545"/>
                </a:solidFill>
                <a:latin typeface="Verdana" panose="020B0604030504040204" pitchFamily="34" charset="0"/>
              </a:rPr>
              <a:t> | grep service : search specific process and </a:t>
            </a:r>
            <a:r>
              <a:rPr lang="en-US" dirty="0" err="1">
                <a:solidFill>
                  <a:srgbClr val="454545"/>
                </a:solidFill>
                <a:latin typeface="Verdana" panose="020B0604030504040204" pitchFamily="34" charset="0"/>
              </a:rPr>
              <a:t>pid</a:t>
            </a:r>
            <a:endParaRPr lang="en-US" dirty="0">
              <a:solidFill>
                <a:srgbClr val="454545"/>
              </a:solidFill>
              <a:latin typeface="Verdana" panose="020B0604030504040204" pitchFamily="34" charset="0"/>
            </a:endParaRPr>
          </a:p>
        </p:txBody>
      </p:sp>
      <p:sp>
        <p:nvSpPr>
          <p:cNvPr id="9" name="Rectangle 8">
            <a:extLst>
              <a:ext uri="{FF2B5EF4-FFF2-40B4-BE49-F238E27FC236}">
                <a16:creationId xmlns:a16="http://schemas.microsoft.com/office/drawing/2014/main" xmlns="" id="{C14A53F8-CBC8-455E-97EB-767448233A97}"/>
              </a:ext>
            </a:extLst>
          </p:cNvPr>
          <p:cNvSpPr/>
          <p:nvPr/>
        </p:nvSpPr>
        <p:spPr>
          <a:xfrm>
            <a:off x="1550023" y="5506963"/>
            <a:ext cx="5435393" cy="369332"/>
          </a:xfrm>
          <a:prstGeom prst="rect">
            <a:avLst/>
          </a:prstGeom>
        </p:spPr>
        <p:txBody>
          <a:bodyPr wrap="square">
            <a:spAutoFit/>
          </a:bodyPr>
          <a:lstStyle/>
          <a:p>
            <a:r>
              <a:rPr lang="en-US" dirty="0">
                <a:solidFill>
                  <a:srgbClr val="454545"/>
                </a:solidFill>
                <a:latin typeface="Verdana" panose="020B0604030504040204" pitchFamily="34" charset="0"/>
              </a:rPr>
              <a:t>29.7 kill </a:t>
            </a:r>
            <a:r>
              <a:rPr lang="en-US" dirty="0" err="1">
                <a:solidFill>
                  <a:srgbClr val="454545"/>
                </a:solidFill>
                <a:latin typeface="Verdana" panose="020B0604030504040204" pitchFamily="34" charset="0"/>
              </a:rPr>
              <a:t>pid</a:t>
            </a:r>
            <a:r>
              <a:rPr lang="en-US" dirty="0">
                <a:solidFill>
                  <a:srgbClr val="454545"/>
                </a:solidFill>
                <a:latin typeface="Verdana" panose="020B0604030504040204" pitchFamily="34" charset="0"/>
              </a:rPr>
              <a:t> : kill </a:t>
            </a:r>
            <a:r>
              <a:rPr lang="en-US" dirty="0" err="1">
                <a:solidFill>
                  <a:srgbClr val="454545"/>
                </a:solidFill>
                <a:latin typeface="Verdana" panose="020B0604030504040204" pitchFamily="34" charset="0"/>
              </a:rPr>
              <a:t>ProcessID</a:t>
            </a:r>
            <a:endParaRPr lang="en-US" dirty="0">
              <a:solidFill>
                <a:srgbClr val="454545"/>
              </a:solidFill>
              <a:latin typeface="Verdana" panose="020B0604030504040204" pitchFamily="34" charset="0"/>
            </a:endParaRPr>
          </a:p>
        </p:txBody>
      </p:sp>
      <p:sp>
        <p:nvSpPr>
          <p:cNvPr id="10" name="Rectangle 9">
            <a:extLst>
              <a:ext uri="{FF2B5EF4-FFF2-40B4-BE49-F238E27FC236}">
                <a16:creationId xmlns:a16="http://schemas.microsoft.com/office/drawing/2014/main" xmlns="" id="{9D6D0CDD-965C-4450-9880-5E212FD96300}"/>
              </a:ext>
            </a:extLst>
          </p:cNvPr>
          <p:cNvSpPr/>
          <p:nvPr/>
        </p:nvSpPr>
        <p:spPr>
          <a:xfrm>
            <a:off x="1550023" y="5884350"/>
            <a:ext cx="5435393" cy="369332"/>
          </a:xfrm>
          <a:prstGeom prst="rect">
            <a:avLst/>
          </a:prstGeom>
        </p:spPr>
        <p:txBody>
          <a:bodyPr wrap="square">
            <a:spAutoFit/>
          </a:bodyPr>
          <a:lstStyle/>
          <a:p>
            <a:r>
              <a:rPr lang="en-US" dirty="0">
                <a:solidFill>
                  <a:srgbClr val="454545"/>
                </a:solidFill>
                <a:latin typeface="Verdana" panose="020B0604030504040204" pitchFamily="34" charset="0"/>
              </a:rPr>
              <a:t>29.8 kill -9 </a:t>
            </a:r>
            <a:r>
              <a:rPr lang="en-US" dirty="0" err="1">
                <a:solidFill>
                  <a:srgbClr val="454545"/>
                </a:solidFill>
                <a:latin typeface="Verdana" panose="020B0604030504040204" pitchFamily="34" charset="0"/>
              </a:rPr>
              <a:t>pid</a:t>
            </a:r>
            <a:r>
              <a:rPr lang="en-US" dirty="0">
                <a:solidFill>
                  <a:srgbClr val="454545"/>
                </a:solidFill>
                <a:latin typeface="Verdana" panose="020B0604030504040204" pitchFamily="34" charset="0"/>
              </a:rPr>
              <a:t> : kill </a:t>
            </a:r>
            <a:r>
              <a:rPr lang="en-US" dirty="0" err="1">
                <a:solidFill>
                  <a:srgbClr val="454545"/>
                </a:solidFill>
                <a:latin typeface="Verdana" panose="020B0604030504040204" pitchFamily="34" charset="0"/>
              </a:rPr>
              <a:t>ProcessID</a:t>
            </a:r>
            <a:r>
              <a:rPr lang="en-US" dirty="0">
                <a:solidFill>
                  <a:srgbClr val="454545"/>
                </a:solidFill>
                <a:latin typeface="Verdana" panose="020B0604030504040204" pitchFamily="34" charset="0"/>
              </a:rPr>
              <a:t> forcefully</a:t>
            </a:r>
          </a:p>
        </p:txBody>
      </p:sp>
    </p:spTree>
    <p:extLst>
      <p:ext uri="{BB962C8B-B14F-4D97-AF65-F5344CB8AC3E}">
        <p14:creationId xmlns:p14="http://schemas.microsoft.com/office/powerpoint/2010/main" val="2696849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6CFBE42-3533-436B-AD11-5196127CF36F}"/>
              </a:ext>
            </a:extLst>
          </p:cNvPr>
          <p:cNvSpPr/>
          <p:nvPr/>
        </p:nvSpPr>
        <p:spPr>
          <a:xfrm>
            <a:off x="439710" y="224135"/>
            <a:ext cx="11492459" cy="646331"/>
          </a:xfrm>
          <a:prstGeom prst="rect">
            <a:avLst/>
          </a:prstGeom>
        </p:spPr>
        <p:txBody>
          <a:bodyPr wrap="square">
            <a:spAutoFit/>
          </a:bodyPr>
          <a:lstStyle/>
          <a:p>
            <a:r>
              <a:rPr lang="en-US" b="1" dirty="0">
                <a:solidFill>
                  <a:srgbClr val="454545"/>
                </a:solidFill>
                <a:latin typeface="Verdana" panose="020B0604030504040204" pitchFamily="34" charset="0"/>
              </a:rPr>
              <a:t>30. TOP : </a:t>
            </a:r>
            <a:r>
              <a:rPr lang="en-US" dirty="0">
                <a:solidFill>
                  <a:srgbClr val="454545"/>
                </a:solidFill>
                <a:latin typeface="Verdana" panose="020B0604030504040204" pitchFamily="34" charset="0"/>
              </a:rPr>
              <a:t>top is a task manager program found in many Unix-like operating systems that displays information about CPU and memory utilization</a:t>
            </a:r>
          </a:p>
        </p:txBody>
      </p:sp>
      <p:sp>
        <p:nvSpPr>
          <p:cNvPr id="3" name="Rectangle 2">
            <a:extLst>
              <a:ext uri="{FF2B5EF4-FFF2-40B4-BE49-F238E27FC236}">
                <a16:creationId xmlns:a16="http://schemas.microsoft.com/office/drawing/2014/main" xmlns="" id="{DE79A43B-41E7-4248-8463-D1E18E56E57C}"/>
              </a:ext>
            </a:extLst>
          </p:cNvPr>
          <p:cNvSpPr/>
          <p:nvPr/>
        </p:nvSpPr>
        <p:spPr>
          <a:xfrm>
            <a:off x="1324130" y="870466"/>
            <a:ext cx="10413168" cy="646331"/>
          </a:xfrm>
          <a:prstGeom prst="rect">
            <a:avLst/>
          </a:prstGeom>
        </p:spPr>
        <p:txBody>
          <a:bodyPr wrap="square">
            <a:spAutoFit/>
          </a:bodyPr>
          <a:lstStyle/>
          <a:p>
            <a:r>
              <a:rPr lang="en-US" dirty="0">
                <a:solidFill>
                  <a:srgbClr val="454545"/>
                </a:solidFill>
                <a:latin typeface="Verdana" panose="020B0604030504040204" pitchFamily="34" charset="0"/>
              </a:rPr>
              <a:t>30.1 top : it will show information like tasks, memory, </a:t>
            </a:r>
            <a:r>
              <a:rPr lang="en-US" dirty="0" err="1">
                <a:solidFill>
                  <a:srgbClr val="454545"/>
                </a:solidFill>
                <a:latin typeface="Verdana" panose="020B0604030504040204" pitchFamily="34" charset="0"/>
              </a:rPr>
              <a:t>cpu</a:t>
            </a:r>
            <a:r>
              <a:rPr lang="en-US" dirty="0">
                <a:solidFill>
                  <a:srgbClr val="454545"/>
                </a:solidFill>
                <a:latin typeface="Verdana" panose="020B0604030504040204" pitchFamily="34" charset="0"/>
              </a:rPr>
              <a:t> and swap. Press ‘q‘ to quit window</a:t>
            </a:r>
          </a:p>
        </p:txBody>
      </p:sp>
      <p:sp>
        <p:nvSpPr>
          <p:cNvPr id="4" name="Rectangle 3">
            <a:extLst>
              <a:ext uri="{FF2B5EF4-FFF2-40B4-BE49-F238E27FC236}">
                <a16:creationId xmlns:a16="http://schemas.microsoft.com/office/drawing/2014/main" xmlns="" id="{FEB3150B-6D2E-4D20-B83C-DE28B301F30F}"/>
              </a:ext>
            </a:extLst>
          </p:cNvPr>
          <p:cNvSpPr/>
          <p:nvPr/>
        </p:nvSpPr>
        <p:spPr>
          <a:xfrm>
            <a:off x="1324130" y="1516797"/>
            <a:ext cx="4522200" cy="369332"/>
          </a:xfrm>
          <a:prstGeom prst="rect">
            <a:avLst/>
          </a:prstGeom>
        </p:spPr>
        <p:txBody>
          <a:bodyPr wrap="none">
            <a:spAutoFit/>
          </a:bodyPr>
          <a:lstStyle/>
          <a:p>
            <a:pPr fontAlgn="base"/>
            <a:r>
              <a:rPr lang="en-US" dirty="0">
                <a:solidFill>
                  <a:srgbClr val="454545"/>
                </a:solidFill>
                <a:latin typeface="Verdana" panose="020B0604030504040204" pitchFamily="34" charset="0"/>
              </a:rPr>
              <a:t>30.2 ‘u’ Display Specific User Process</a:t>
            </a:r>
          </a:p>
        </p:txBody>
      </p:sp>
      <p:sp>
        <p:nvSpPr>
          <p:cNvPr id="5" name="Rectangle 4">
            <a:extLst>
              <a:ext uri="{FF2B5EF4-FFF2-40B4-BE49-F238E27FC236}">
                <a16:creationId xmlns:a16="http://schemas.microsoft.com/office/drawing/2014/main" xmlns="" id="{4C987170-7D33-49D4-8DF4-3FAFEE78D648}"/>
              </a:ext>
            </a:extLst>
          </p:cNvPr>
          <p:cNvSpPr/>
          <p:nvPr/>
        </p:nvSpPr>
        <p:spPr>
          <a:xfrm>
            <a:off x="1324130" y="1886129"/>
            <a:ext cx="6350834" cy="369332"/>
          </a:xfrm>
          <a:prstGeom prst="rect">
            <a:avLst/>
          </a:prstGeom>
        </p:spPr>
        <p:txBody>
          <a:bodyPr wrap="square">
            <a:spAutoFit/>
          </a:bodyPr>
          <a:lstStyle/>
          <a:p>
            <a:pPr fontAlgn="base"/>
            <a:r>
              <a:rPr lang="en-US" dirty="0">
                <a:solidFill>
                  <a:srgbClr val="454545"/>
                </a:solidFill>
                <a:latin typeface="Verdana" panose="020B0604030504040204" pitchFamily="34" charset="0"/>
              </a:rPr>
              <a:t>30.3 ‘z’ Running Process in Top</a:t>
            </a:r>
          </a:p>
        </p:txBody>
      </p:sp>
      <p:sp>
        <p:nvSpPr>
          <p:cNvPr id="6" name="Rectangle 5">
            <a:extLst>
              <a:ext uri="{FF2B5EF4-FFF2-40B4-BE49-F238E27FC236}">
                <a16:creationId xmlns:a16="http://schemas.microsoft.com/office/drawing/2014/main" xmlns="" id="{6B0F5428-B97B-4EC3-BFFC-FB8D9DA82BFC}"/>
              </a:ext>
            </a:extLst>
          </p:cNvPr>
          <p:cNvSpPr/>
          <p:nvPr/>
        </p:nvSpPr>
        <p:spPr>
          <a:xfrm>
            <a:off x="1387191" y="2255461"/>
            <a:ext cx="6752467" cy="369332"/>
          </a:xfrm>
          <a:prstGeom prst="rect">
            <a:avLst/>
          </a:prstGeom>
        </p:spPr>
        <p:txBody>
          <a:bodyPr wrap="square">
            <a:spAutoFit/>
          </a:bodyPr>
          <a:lstStyle/>
          <a:p>
            <a:pPr fontAlgn="base"/>
            <a:r>
              <a:rPr lang="en-US" dirty="0">
                <a:solidFill>
                  <a:srgbClr val="454545"/>
                </a:solidFill>
                <a:latin typeface="Verdana" panose="020B0604030504040204" pitchFamily="34" charset="0"/>
              </a:rPr>
              <a:t>30.4 ‘k’ Kill running process</a:t>
            </a:r>
          </a:p>
        </p:txBody>
      </p:sp>
      <p:sp>
        <p:nvSpPr>
          <p:cNvPr id="7" name="Rectangle 6">
            <a:extLst>
              <a:ext uri="{FF2B5EF4-FFF2-40B4-BE49-F238E27FC236}">
                <a16:creationId xmlns:a16="http://schemas.microsoft.com/office/drawing/2014/main" xmlns="" id="{3546E4AD-B727-47F4-913D-3D3644B3D333}"/>
              </a:ext>
            </a:extLst>
          </p:cNvPr>
          <p:cNvSpPr/>
          <p:nvPr/>
        </p:nvSpPr>
        <p:spPr>
          <a:xfrm>
            <a:off x="439710" y="2624793"/>
            <a:ext cx="6365824" cy="369332"/>
          </a:xfrm>
          <a:prstGeom prst="rect">
            <a:avLst/>
          </a:prstGeom>
        </p:spPr>
        <p:txBody>
          <a:bodyPr wrap="square">
            <a:spAutoFit/>
          </a:bodyPr>
          <a:lstStyle/>
          <a:p>
            <a:r>
              <a:rPr lang="en-US" b="1" dirty="0">
                <a:solidFill>
                  <a:srgbClr val="454545"/>
                </a:solidFill>
                <a:latin typeface="Verdana" panose="020B0604030504040204" pitchFamily="34" charset="0"/>
              </a:rPr>
              <a:t>31. USER Management</a:t>
            </a:r>
          </a:p>
        </p:txBody>
      </p:sp>
      <p:sp>
        <p:nvSpPr>
          <p:cNvPr id="8" name="Rectangle 7">
            <a:extLst>
              <a:ext uri="{FF2B5EF4-FFF2-40B4-BE49-F238E27FC236}">
                <a16:creationId xmlns:a16="http://schemas.microsoft.com/office/drawing/2014/main" xmlns="" id="{8E7D0895-9291-49F4-BD55-9A53B88A0417}"/>
              </a:ext>
            </a:extLst>
          </p:cNvPr>
          <p:cNvSpPr/>
          <p:nvPr/>
        </p:nvSpPr>
        <p:spPr>
          <a:xfrm>
            <a:off x="1387191" y="2994125"/>
            <a:ext cx="10245176" cy="1200329"/>
          </a:xfrm>
          <a:prstGeom prst="rect">
            <a:avLst/>
          </a:prstGeom>
        </p:spPr>
        <p:txBody>
          <a:bodyPr wrap="square">
            <a:spAutoFit/>
          </a:bodyPr>
          <a:lstStyle/>
          <a:p>
            <a:r>
              <a:rPr lang="en-US" dirty="0">
                <a:solidFill>
                  <a:srgbClr val="454545"/>
                </a:solidFill>
                <a:latin typeface="Verdana" panose="020B0604030504040204" pitchFamily="34" charset="0"/>
              </a:rPr>
              <a:t>user information ---&gt; </a:t>
            </a:r>
            <a:r>
              <a:rPr lang="en-US" dirty="0" err="1">
                <a:solidFill>
                  <a:srgbClr val="454545"/>
                </a:solidFill>
                <a:latin typeface="Verdana" panose="020B0604030504040204" pitchFamily="34" charset="0"/>
              </a:rPr>
              <a:t>etc</a:t>
            </a:r>
            <a:r>
              <a:rPr lang="en-US" dirty="0">
                <a:solidFill>
                  <a:srgbClr val="454545"/>
                </a:solidFill>
                <a:latin typeface="Verdana" panose="020B0604030504040204" pitchFamily="34" charset="0"/>
              </a:rPr>
              <a:t>/</a:t>
            </a:r>
            <a:r>
              <a:rPr lang="en-US" dirty="0" err="1">
                <a:solidFill>
                  <a:srgbClr val="454545"/>
                </a:solidFill>
                <a:latin typeface="Verdana" panose="020B0604030504040204" pitchFamily="34" charset="0"/>
              </a:rPr>
              <a:t>passwd</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[username]:[x]:[UID]:[GID]:[comment]:[</a:t>
            </a:r>
            <a:r>
              <a:rPr lang="en-US" dirty="0" err="1">
                <a:solidFill>
                  <a:srgbClr val="454545"/>
                </a:solidFill>
                <a:latin typeface="Verdana" panose="020B0604030504040204" pitchFamily="34" charset="0"/>
              </a:rPr>
              <a:t>home_dir</a:t>
            </a:r>
            <a:r>
              <a:rPr lang="en-US" dirty="0">
                <a:solidFill>
                  <a:srgbClr val="454545"/>
                </a:solidFill>
                <a:latin typeface="Verdana" panose="020B0604030504040204" pitchFamily="34" charset="0"/>
              </a:rPr>
              <a:t>]:[default-shell]</a:t>
            </a:r>
          </a:p>
          <a:p>
            <a:r>
              <a:rPr lang="en-US" dirty="0">
                <a:solidFill>
                  <a:srgbClr val="454545"/>
                </a:solidFill>
                <a:latin typeface="Verdana" panose="020B0604030504040204" pitchFamily="34" charset="0"/>
              </a:rPr>
              <a:t>Group information ---&gt; </a:t>
            </a:r>
            <a:r>
              <a:rPr lang="en-US" dirty="0" err="1">
                <a:solidFill>
                  <a:srgbClr val="454545"/>
                </a:solidFill>
                <a:latin typeface="Verdana" panose="020B0604030504040204" pitchFamily="34" charset="0"/>
              </a:rPr>
              <a:t>etc</a:t>
            </a:r>
            <a:r>
              <a:rPr lang="en-US" dirty="0">
                <a:solidFill>
                  <a:srgbClr val="454545"/>
                </a:solidFill>
                <a:latin typeface="Verdana" panose="020B0604030504040204" pitchFamily="34" charset="0"/>
              </a:rPr>
              <a:t>/group</a:t>
            </a:r>
          </a:p>
          <a:p>
            <a:r>
              <a:rPr lang="en-US" dirty="0">
                <a:solidFill>
                  <a:srgbClr val="454545"/>
                </a:solidFill>
                <a:latin typeface="Verdana" panose="020B0604030504040204" pitchFamily="34" charset="0"/>
              </a:rPr>
              <a:t>[group]:[group-password]:[GID]:[group-members]</a:t>
            </a:r>
          </a:p>
        </p:txBody>
      </p:sp>
      <p:sp>
        <p:nvSpPr>
          <p:cNvPr id="9" name="Rectangle 8">
            <a:extLst>
              <a:ext uri="{FF2B5EF4-FFF2-40B4-BE49-F238E27FC236}">
                <a16:creationId xmlns:a16="http://schemas.microsoft.com/office/drawing/2014/main" xmlns="" id="{A242EF5A-924D-4991-B90B-999B98C36AB7}"/>
              </a:ext>
            </a:extLst>
          </p:cNvPr>
          <p:cNvSpPr/>
          <p:nvPr/>
        </p:nvSpPr>
        <p:spPr>
          <a:xfrm>
            <a:off x="1387191" y="4394110"/>
            <a:ext cx="9615589" cy="1477328"/>
          </a:xfrm>
          <a:prstGeom prst="rect">
            <a:avLst/>
          </a:prstGeom>
        </p:spPr>
        <p:txBody>
          <a:bodyPr wrap="square">
            <a:spAutoFit/>
          </a:bodyPr>
          <a:lstStyle/>
          <a:p>
            <a:r>
              <a:rPr lang="en-US" b="1" dirty="0">
                <a:solidFill>
                  <a:srgbClr val="454545"/>
                </a:solidFill>
                <a:latin typeface="Verdana" panose="020B0604030504040204" pitchFamily="34" charset="0"/>
              </a:rPr>
              <a:t>creating user</a:t>
            </a:r>
          </a:p>
          <a:p>
            <a:r>
              <a:rPr lang="en-US" dirty="0" err="1">
                <a:solidFill>
                  <a:srgbClr val="454545"/>
                </a:solidFill>
                <a:latin typeface="Verdana" panose="020B0604030504040204" pitchFamily="34" charset="0"/>
              </a:rPr>
              <a:t>useradd</a:t>
            </a:r>
            <a:r>
              <a:rPr lang="en-US" dirty="0">
                <a:solidFill>
                  <a:srgbClr val="454545"/>
                </a:solidFill>
                <a:latin typeface="Verdana" panose="020B0604030504040204" pitchFamily="34" charset="0"/>
              </a:rPr>
              <a:t> username</a:t>
            </a:r>
          </a:p>
          <a:p>
            <a:r>
              <a:rPr lang="en-US" dirty="0" err="1">
                <a:solidFill>
                  <a:srgbClr val="454545"/>
                </a:solidFill>
                <a:latin typeface="Verdana" panose="020B0604030504040204" pitchFamily="34" charset="0"/>
              </a:rPr>
              <a:t>passwd</a:t>
            </a:r>
            <a:r>
              <a:rPr lang="en-US" dirty="0">
                <a:solidFill>
                  <a:srgbClr val="454545"/>
                </a:solidFill>
                <a:latin typeface="Verdana" panose="020B0604030504040204" pitchFamily="34" charset="0"/>
              </a:rPr>
              <a:t> &lt;user name&gt; --&gt; to create password</a:t>
            </a:r>
          </a:p>
          <a:p>
            <a:r>
              <a:rPr lang="en-US" dirty="0" err="1">
                <a:solidFill>
                  <a:srgbClr val="454545"/>
                </a:solidFill>
                <a:latin typeface="Verdana" panose="020B0604030504040204" pitchFamily="34" charset="0"/>
              </a:rPr>
              <a:t>useradd</a:t>
            </a:r>
            <a:r>
              <a:rPr lang="en-US" dirty="0">
                <a:solidFill>
                  <a:srgbClr val="454545"/>
                </a:solidFill>
                <a:latin typeface="Verdana" panose="020B0604030504040204" pitchFamily="34" charset="0"/>
              </a:rPr>
              <a:t> username -e &lt;date&gt; --&gt; expiry date for the user</a:t>
            </a:r>
          </a:p>
          <a:p>
            <a:r>
              <a:rPr lang="en-US" dirty="0" err="1">
                <a:solidFill>
                  <a:srgbClr val="454545"/>
                </a:solidFill>
                <a:latin typeface="Verdana" panose="020B0604030504040204" pitchFamily="34" charset="0"/>
              </a:rPr>
              <a:t>useradd</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uesrname</a:t>
            </a:r>
            <a:r>
              <a:rPr lang="en-US" dirty="0">
                <a:solidFill>
                  <a:srgbClr val="454545"/>
                </a:solidFill>
                <a:latin typeface="Verdana" panose="020B0604030504040204" pitchFamily="34" charset="0"/>
              </a:rPr>
              <a:t> -s &lt;shell&gt; --&gt; default shell</a:t>
            </a:r>
          </a:p>
        </p:txBody>
      </p:sp>
    </p:spTree>
    <p:extLst>
      <p:ext uri="{BB962C8B-B14F-4D97-AF65-F5344CB8AC3E}">
        <p14:creationId xmlns:p14="http://schemas.microsoft.com/office/powerpoint/2010/main" val="770789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2183DC5-CBFB-4E23-BCF4-2F81CFB8CDB8}"/>
              </a:ext>
            </a:extLst>
          </p:cNvPr>
          <p:cNvSpPr/>
          <p:nvPr/>
        </p:nvSpPr>
        <p:spPr>
          <a:xfrm>
            <a:off x="1414072" y="0"/>
            <a:ext cx="9963461" cy="1200329"/>
          </a:xfrm>
          <a:prstGeom prst="rect">
            <a:avLst/>
          </a:prstGeom>
        </p:spPr>
        <p:txBody>
          <a:bodyPr wrap="square">
            <a:spAutoFit/>
          </a:bodyPr>
          <a:lstStyle/>
          <a:p>
            <a:endParaRPr lang="en-US" dirty="0"/>
          </a:p>
          <a:p>
            <a:r>
              <a:rPr lang="en-US" b="1" dirty="0">
                <a:solidFill>
                  <a:srgbClr val="454545"/>
                </a:solidFill>
                <a:latin typeface="Verdana" panose="020B0604030504040204" pitchFamily="34" charset="0"/>
              </a:rPr>
              <a:t>delete user </a:t>
            </a:r>
          </a:p>
          <a:p>
            <a:r>
              <a:rPr lang="en-US" dirty="0" err="1">
                <a:solidFill>
                  <a:srgbClr val="454545"/>
                </a:solidFill>
                <a:latin typeface="Verdana" panose="020B0604030504040204" pitchFamily="34" charset="0"/>
              </a:rPr>
              <a:t>userdel</a:t>
            </a:r>
            <a:r>
              <a:rPr lang="en-US" dirty="0">
                <a:solidFill>
                  <a:srgbClr val="454545"/>
                </a:solidFill>
                <a:latin typeface="Verdana" panose="020B0604030504040204" pitchFamily="34" charset="0"/>
              </a:rPr>
              <a:t> &lt;user-name&gt;   ---&gt; delete user not home directory and other files</a:t>
            </a:r>
          </a:p>
          <a:p>
            <a:r>
              <a:rPr lang="en-US" dirty="0" err="1">
                <a:solidFill>
                  <a:srgbClr val="454545"/>
                </a:solidFill>
                <a:latin typeface="Verdana" panose="020B0604030504040204" pitchFamily="34" charset="0"/>
              </a:rPr>
              <a:t>userdel</a:t>
            </a:r>
            <a:r>
              <a:rPr lang="en-US" dirty="0">
                <a:solidFill>
                  <a:srgbClr val="454545"/>
                </a:solidFill>
                <a:latin typeface="Verdana" panose="020B0604030504040204" pitchFamily="34" charset="0"/>
              </a:rPr>
              <a:t> -r &lt;user-name&gt; --&gt; delete all the files</a:t>
            </a:r>
          </a:p>
        </p:txBody>
      </p:sp>
      <p:sp>
        <p:nvSpPr>
          <p:cNvPr id="3" name="Rectangle 2">
            <a:extLst>
              <a:ext uri="{FF2B5EF4-FFF2-40B4-BE49-F238E27FC236}">
                <a16:creationId xmlns:a16="http://schemas.microsoft.com/office/drawing/2014/main" xmlns="" id="{239EA1BF-205C-4F9F-B601-87B2A6B843BC}"/>
              </a:ext>
            </a:extLst>
          </p:cNvPr>
          <p:cNvSpPr/>
          <p:nvPr/>
        </p:nvSpPr>
        <p:spPr>
          <a:xfrm>
            <a:off x="1414071" y="1200329"/>
            <a:ext cx="10203305" cy="923330"/>
          </a:xfrm>
          <a:prstGeom prst="rect">
            <a:avLst/>
          </a:prstGeom>
        </p:spPr>
        <p:txBody>
          <a:bodyPr wrap="square">
            <a:spAutoFit/>
          </a:bodyPr>
          <a:lstStyle/>
          <a:p>
            <a:r>
              <a:rPr lang="en-US" b="1" dirty="0" err="1">
                <a:solidFill>
                  <a:srgbClr val="454545"/>
                </a:solidFill>
                <a:latin typeface="Verdana" panose="020B0604030504040204" pitchFamily="34" charset="0"/>
              </a:rPr>
              <a:t>Modiyf</a:t>
            </a:r>
            <a:r>
              <a:rPr lang="en-US" b="1" dirty="0">
                <a:solidFill>
                  <a:srgbClr val="454545"/>
                </a:solidFill>
                <a:latin typeface="Verdana" panose="020B0604030504040204" pitchFamily="34" charset="0"/>
              </a:rPr>
              <a:t> user</a:t>
            </a:r>
          </a:p>
          <a:p>
            <a:r>
              <a:rPr lang="en-US" dirty="0" err="1">
                <a:solidFill>
                  <a:srgbClr val="454545"/>
                </a:solidFill>
                <a:latin typeface="Verdana" panose="020B0604030504040204" pitchFamily="34" charset="0"/>
              </a:rPr>
              <a:t>usermod</a:t>
            </a:r>
            <a:r>
              <a:rPr lang="en-US" dirty="0">
                <a:solidFill>
                  <a:srgbClr val="454545"/>
                </a:solidFill>
                <a:latin typeface="Verdana" panose="020B0604030504040204" pitchFamily="34" charset="0"/>
              </a:rPr>
              <a:t> [options] [user-name]</a:t>
            </a:r>
          </a:p>
          <a:p>
            <a:r>
              <a:rPr lang="en-US" dirty="0" err="1">
                <a:solidFill>
                  <a:srgbClr val="454545"/>
                </a:solidFill>
                <a:latin typeface="Verdana" panose="020B0604030504040204" pitchFamily="34" charset="0"/>
              </a:rPr>
              <a:t>usermod</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expiredate</a:t>
            </a:r>
            <a:r>
              <a:rPr lang="en-US" dirty="0">
                <a:solidFill>
                  <a:srgbClr val="454545"/>
                </a:solidFill>
                <a:latin typeface="Verdana" panose="020B0604030504040204" pitchFamily="34" charset="0"/>
              </a:rPr>
              <a:t> 2015-08-30 </a:t>
            </a:r>
            <a:r>
              <a:rPr lang="en-US" dirty="0" err="1">
                <a:solidFill>
                  <a:srgbClr val="454545"/>
                </a:solidFill>
                <a:latin typeface="Verdana" panose="020B0604030504040204" pitchFamily="34" charset="0"/>
              </a:rPr>
              <a:t>testuser</a:t>
            </a:r>
            <a:endParaRPr lang="en-US" dirty="0">
              <a:solidFill>
                <a:srgbClr val="454545"/>
              </a:solidFill>
              <a:latin typeface="Verdana" panose="020B0604030504040204" pitchFamily="34" charset="0"/>
            </a:endParaRPr>
          </a:p>
        </p:txBody>
      </p:sp>
      <p:sp>
        <p:nvSpPr>
          <p:cNvPr id="4" name="Rectangle 3">
            <a:extLst>
              <a:ext uri="{FF2B5EF4-FFF2-40B4-BE49-F238E27FC236}">
                <a16:creationId xmlns:a16="http://schemas.microsoft.com/office/drawing/2014/main" xmlns="" id="{1030BB40-E1E9-4F83-AEF3-866FB906AB14}"/>
              </a:ext>
            </a:extLst>
          </p:cNvPr>
          <p:cNvSpPr/>
          <p:nvPr/>
        </p:nvSpPr>
        <p:spPr>
          <a:xfrm>
            <a:off x="1414070" y="2243579"/>
            <a:ext cx="10203306" cy="3693319"/>
          </a:xfrm>
          <a:prstGeom prst="rect">
            <a:avLst/>
          </a:prstGeom>
        </p:spPr>
        <p:txBody>
          <a:bodyPr wrap="square">
            <a:spAutoFit/>
          </a:bodyPr>
          <a:lstStyle/>
          <a:p>
            <a:r>
              <a:rPr lang="en-US" dirty="0">
                <a:solidFill>
                  <a:srgbClr val="454545"/>
                </a:solidFill>
                <a:latin typeface="Verdana" panose="020B0604030504040204" pitchFamily="34" charset="0"/>
              </a:rPr>
              <a:t>Changing Default Location of User’s Home Directory</a:t>
            </a:r>
          </a:p>
          <a:p>
            <a:r>
              <a:rPr lang="en-US" dirty="0">
                <a:solidFill>
                  <a:srgbClr val="454545"/>
                </a:solidFill>
                <a:latin typeface="Verdana" panose="020B0604030504040204" pitchFamily="34" charset="0"/>
              </a:rPr>
              <a:t>Use -d or —home option, followed by the absolute path to the new home directory.</a:t>
            </a:r>
          </a:p>
          <a:p>
            <a:r>
              <a:rPr lang="en-US" dirty="0" err="1">
                <a:solidFill>
                  <a:srgbClr val="454545"/>
                </a:solidFill>
                <a:latin typeface="Verdana" panose="020B0604030504040204" pitchFamily="34" charset="0"/>
              </a:rPr>
              <a:t>usermod</a:t>
            </a:r>
            <a:r>
              <a:rPr lang="en-US" dirty="0">
                <a:solidFill>
                  <a:srgbClr val="454545"/>
                </a:solidFill>
                <a:latin typeface="Verdana" panose="020B0604030504040204" pitchFamily="34" charset="0"/>
              </a:rPr>
              <a:t> --home /</a:t>
            </a:r>
            <a:r>
              <a:rPr lang="en-US" dirty="0" err="1">
                <a:solidFill>
                  <a:srgbClr val="454545"/>
                </a:solidFill>
                <a:latin typeface="Verdana" panose="020B0604030504040204" pitchFamily="34" charset="0"/>
              </a:rPr>
              <a:t>tmp</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testuser</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Changing the Shell the User will use by Default</a:t>
            </a:r>
          </a:p>
          <a:p>
            <a:r>
              <a:rPr lang="en-US" dirty="0">
                <a:solidFill>
                  <a:srgbClr val="454545"/>
                </a:solidFill>
                <a:latin typeface="Verdana" panose="020B0604030504040204" pitchFamily="34" charset="0"/>
              </a:rPr>
              <a:t>Use  -s  or –shell option, followed by the path to the new shell.</a:t>
            </a:r>
          </a:p>
          <a:p>
            <a:r>
              <a:rPr lang="en-US" dirty="0" err="1">
                <a:solidFill>
                  <a:srgbClr val="454545"/>
                </a:solidFill>
                <a:latin typeface="Verdana" panose="020B0604030504040204" pitchFamily="34" charset="0"/>
              </a:rPr>
              <a:t>usermod</a:t>
            </a:r>
            <a:r>
              <a:rPr lang="en-US" dirty="0">
                <a:solidFill>
                  <a:srgbClr val="454545"/>
                </a:solidFill>
                <a:latin typeface="Verdana" panose="020B0604030504040204" pitchFamily="34" charset="0"/>
              </a:rPr>
              <a:t> --shell /bin/</a:t>
            </a:r>
            <a:r>
              <a:rPr lang="en-US" dirty="0" err="1">
                <a:solidFill>
                  <a:srgbClr val="454545"/>
                </a:solidFill>
                <a:latin typeface="Verdana" panose="020B0604030504040204" pitchFamily="34" charset="0"/>
              </a:rPr>
              <a:t>sh</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testuser</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Disabling Account by Locking Password</a:t>
            </a:r>
          </a:p>
          <a:p>
            <a:r>
              <a:rPr lang="en-US" dirty="0">
                <a:solidFill>
                  <a:srgbClr val="454545"/>
                </a:solidFill>
                <a:latin typeface="Verdana" panose="020B0604030504040204" pitchFamily="34" charset="0"/>
              </a:rPr>
              <a:t>Use -L or –lock option to lock a user’s password or disable a user account.</a:t>
            </a:r>
          </a:p>
          <a:p>
            <a:r>
              <a:rPr lang="en-US" dirty="0" err="1">
                <a:solidFill>
                  <a:srgbClr val="454545"/>
                </a:solidFill>
                <a:latin typeface="Verdana" panose="020B0604030504040204" pitchFamily="34" charset="0"/>
              </a:rPr>
              <a:t>usermod</a:t>
            </a:r>
            <a:r>
              <a:rPr lang="en-US" dirty="0">
                <a:solidFill>
                  <a:srgbClr val="454545"/>
                </a:solidFill>
                <a:latin typeface="Verdana" panose="020B0604030504040204" pitchFamily="34" charset="0"/>
              </a:rPr>
              <a:t> --lock </a:t>
            </a:r>
            <a:r>
              <a:rPr lang="en-US" dirty="0" err="1">
                <a:solidFill>
                  <a:srgbClr val="454545"/>
                </a:solidFill>
                <a:latin typeface="Verdana" panose="020B0604030504040204" pitchFamily="34" charset="0"/>
              </a:rPr>
              <a:t>testuser</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Unlocking User Password</a:t>
            </a:r>
          </a:p>
          <a:p>
            <a:r>
              <a:rPr lang="en-US" dirty="0">
                <a:solidFill>
                  <a:srgbClr val="454545"/>
                </a:solidFill>
                <a:latin typeface="Verdana" panose="020B0604030504040204" pitchFamily="34" charset="0"/>
              </a:rPr>
              <a:t>Use –u or –unlock option to unlock a user’s password that was previously locked or a user that was disabled.</a:t>
            </a:r>
          </a:p>
          <a:p>
            <a:r>
              <a:rPr lang="en-US" dirty="0" err="1">
                <a:solidFill>
                  <a:srgbClr val="454545"/>
                </a:solidFill>
                <a:latin typeface="Verdana" panose="020B0604030504040204" pitchFamily="34" charset="0"/>
              </a:rPr>
              <a:t>usermod</a:t>
            </a:r>
            <a:r>
              <a:rPr lang="en-US" dirty="0">
                <a:solidFill>
                  <a:srgbClr val="454545"/>
                </a:solidFill>
                <a:latin typeface="Verdana" panose="020B0604030504040204" pitchFamily="34" charset="0"/>
              </a:rPr>
              <a:t> --unlock </a:t>
            </a:r>
            <a:r>
              <a:rPr lang="en-US" dirty="0" err="1">
                <a:solidFill>
                  <a:srgbClr val="454545"/>
                </a:solidFill>
                <a:latin typeface="Verdana" panose="020B0604030504040204" pitchFamily="34" charset="0"/>
              </a:rPr>
              <a:t>testuser</a:t>
            </a:r>
            <a:endParaRPr lang="en-US" dirty="0">
              <a:solidFill>
                <a:srgbClr val="454545"/>
              </a:solidFill>
              <a:latin typeface="Verdana" panose="020B0604030504040204" pitchFamily="34" charset="0"/>
            </a:endParaRPr>
          </a:p>
        </p:txBody>
      </p:sp>
    </p:spTree>
    <p:extLst>
      <p:ext uri="{BB962C8B-B14F-4D97-AF65-F5344CB8AC3E}">
        <p14:creationId xmlns:p14="http://schemas.microsoft.com/office/powerpoint/2010/main" val="98650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078766D-A412-4B2E-891A-21A8030CC753}"/>
              </a:ext>
            </a:extLst>
          </p:cNvPr>
          <p:cNvSpPr/>
          <p:nvPr/>
        </p:nvSpPr>
        <p:spPr>
          <a:xfrm>
            <a:off x="1339121" y="243351"/>
            <a:ext cx="10458138" cy="1200329"/>
          </a:xfrm>
          <a:prstGeom prst="rect">
            <a:avLst/>
          </a:prstGeom>
        </p:spPr>
        <p:txBody>
          <a:bodyPr wrap="square">
            <a:spAutoFit/>
          </a:bodyPr>
          <a:lstStyle/>
          <a:p>
            <a:r>
              <a:rPr lang="en-US" b="1" dirty="0">
                <a:solidFill>
                  <a:srgbClr val="454545"/>
                </a:solidFill>
                <a:latin typeface="Verdana" panose="020B0604030504040204" pitchFamily="34" charset="0"/>
              </a:rPr>
              <a:t>Adding User to Supplementary Groups</a:t>
            </a:r>
          </a:p>
          <a:p>
            <a:pPr algn="just"/>
            <a:r>
              <a:rPr lang="en-US" dirty="0">
                <a:solidFill>
                  <a:srgbClr val="454545"/>
                </a:solidFill>
                <a:latin typeface="Verdana" panose="020B0604030504040204" pitchFamily="34" charset="0"/>
              </a:rPr>
              <a:t>Use the combined -</a:t>
            </a:r>
            <a:r>
              <a:rPr lang="en-US" dirty="0" err="1">
                <a:solidFill>
                  <a:srgbClr val="454545"/>
                </a:solidFill>
                <a:latin typeface="Verdana" panose="020B0604030504040204" pitchFamily="34" charset="0"/>
              </a:rPr>
              <a:t>aG</a:t>
            </a:r>
            <a:r>
              <a:rPr lang="en-US" dirty="0">
                <a:solidFill>
                  <a:srgbClr val="454545"/>
                </a:solidFill>
                <a:latin typeface="Verdana" panose="020B0604030504040204" pitchFamily="34" charset="0"/>
              </a:rPr>
              <a:t> or —append —groups option, followed by a comma separating list of groups.</a:t>
            </a:r>
          </a:p>
          <a:p>
            <a:r>
              <a:rPr lang="en-US" dirty="0" err="1">
                <a:solidFill>
                  <a:srgbClr val="454545"/>
                </a:solidFill>
                <a:latin typeface="Verdana" panose="020B0604030504040204" pitchFamily="34" charset="0"/>
              </a:rPr>
              <a:t>usermod</a:t>
            </a:r>
            <a:r>
              <a:rPr lang="en-US" dirty="0">
                <a:solidFill>
                  <a:srgbClr val="454545"/>
                </a:solidFill>
                <a:latin typeface="Verdana" panose="020B0604030504040204" pitchFamily="34" charset="0"/>
              </a:rPr>
              <a:t> --append --groups </a:t>
            </a:r>
            <a:r>
              <a:rPr lang="en-US" dirty="0" err="1">
                <a:solidFill>
                  <a:srgbClr val="454545"/>
                </a:solidFill>
                <a:latin typeface="Verdana" panose="020B0604030504040204" pitchFamily="34" charset="0"/>
              </a:rPr>
              <a:t>root,test</a:t>
            </a:r>
            <a:r>
              <a:rPr lang="en-US" dirty="0">
                <a:solidFill>
                  <a:srgbClr val="454545"/>
                </a:solidFill>
                <a:latin typeface="Verdana" panose="020B0604030504040204" pitchFamily="34" charset="0"/>
              </a:rPr>
              <a:t>-users </a:t>
            </a:r>
            <a:r>
              <a:rPr lang="en-US" dirty="0" err="1">
                <a:solidFill>
                  <a:srgbClr val="454545"/>
                </a:solidFill>
                <a:latin typeface="Verdana" panose="020B0604030504040204" pitchFamily="34" charset="0"/>
              </a:rPr>
              <a:t>testuser</a:t>
            </a:r>
            <a:r>
              <a:rPr lang="en-US" dirty="0">
                <a:solidFill>
                  <a:srgbClr val="454545"/>
                </a:solidFill>
                <a:latin typeface="Verdana" panose="020B0604030504040204" pitchFamily="34" charset="0"/>
              </a:rPr>
              <a:t> (adding extra groups)</a:t>
            </a:r>
          </a:p>
        </p:txBody>
      </p:sp>
      <p:sp>
        <p:nvSpPr>
          <p:cNvPr id="3" name="Rectangle 2">
            <a:extLst>
              <a:ext uri="{FF2B5EF4-FFF2-40B4-BE49-F238E27FC236}">
                <a16:creationId xmlns:a16="http://schemas.microsoft.com/office/drawing/2014/main" xmlns="" id="{454FDEE6-93CB-4675-B571-B108942FBA83}"/>
              </a:ext>
            </a:extLst>
          </p:cNvPr>
          <p:cNvSpPr/>
          <p:nvPr/>
        </p:nvSpPr>
        <p:spPr>
          <a:xfrm>
            <a:off x="1339121" y="1585290"/>
            <a:ext cx="10458138" cy="2308324"/>
          </a:xfrm>
          <a:prstGeom prst="rect">
            <a:avLst/>
          </a:prstGeom>
        </p:spPr>
        <p:txBody>
          <a:bodyPr wrap="square">
            <a:spAutoFit/>
          </a:bodyPr>
          <a:lstStyle/>
          <a:p>
            <a:r>
              <a:rPr lang="en-US" dirty="0">
                <a:solidFill>
                  <a:srgbClr val="454545"/>
                </a:solidFill>
                <a:latin typeface="Verdana" panose="020B0604030504040204" pitchFamily="34" charset="0"/>
              </a:rPr>
              <a:t>To check user information(</a:t>
            </a:r>
            <a:r>
              <a:rPr lang="en-US" dirty="0" err="1">
                <a:solidFill>
                  <a:srgbClr val="454545"/>
                </a:solidFill>
                <a:latin typeface="Verdana" panose="020B0604030504040204" pitchFamily="34" charset="0"/>
              </a:rPr>
              <a:t>expirey</a:t>
            </a:r>
            <a:r>
              <a:rPr lang="en-US" dirty="0">
                <a:solidFill>
                  <a:srgbClr val="454545"/>
                </a:solidFill>
                <a:latin typeface="Verdana" panose="020B0604030504040204" pitchFamily="34" charset="0"/>
              </a:rPr>
              <a:t> date, etc..)</a:t>
            </a:r>
          </a:p>
          <a:p>
            <a:r>
              <a:rPr lang="en-US" dirty="0" err="1">
                <a:solidFill>
                  <a:srgbClr val="454545"/>
                </a:solidFill>
                <a:latin typeface="Verdana" panose="020B0604030504040204" pitchFamily="34" charset="0"/>
              </a:rPr>
              <a:t>chage</a:t>
            </a:r>
            <a:r>
              <a:rPr lang="en-US" dirty="0">
                <a:solidFill>
                  <a:srgbClr val="454545"/>
                </a:solidFill>
                <a:latin typeface="Verdana" panose="020B0604030504040204" pitchFamily="34" charset="0"/>
              </a:rPr>
              <a:t> -l username </a:t>
            </a:r>
          </a:p>
          <a:p>
            <a:r>
              <a:rPr lang="en-US" dirty="0">
                <a:solidFill>
                  <a:srgbClr val="454545"/>
                </a:solidFill>
                <a:latin typeface="Verdana" panose="020B0604030504040204" pitchFamily="34" charset="0"/>
              </a:rPr>
              <a:t>change </a:t>
            </a:r>
            <a:r>
              <a:rPr lang="en-US" dirty="0" err="1">
                <a:solidFill>
                  <a:srgbClr val="454545"/>
                </a:solidFill>
                <a:latin typeface="Verdana" panose="020B0604030504040204" pitchFamily="34" charset="0"/>
              </a:rPr>
              <a:t>expirey</a:t>
            </a:r>
            <a:r>
              <a:rPr lang="en-US" dirty="0">
                <a:solidFill>
                  <a:srgbClr val="454545"/>
                </a:solidFill>
                <a:latin typeface="Verdana" panose="020B0604030504040204" pitchFamily="34" charset="0"/>
              </a:rPr>
              <a:t> date</a:t>
            </a:r>
          </a:p>
          <a:p>
            <a:r>
              <a:rPr lang="en-US" dirty="0" err="1">
                <a:solidFill>
                  <a:srgbClr val="454545"/>
                </a:solidFill>
                <a:latin typeface="Verdana" panose="020B0604030504040204" pitchFamily="34" charset="0"/>
              </a:rPr>
              <a:t>chage</a:t>
            </a:r>
            <a:r>
              <a:rPr lang="en-US" dirty="0">
                <a:solidFill>
                  <a:srgbClr val="454545"/>
                </a:solidFill>
                <a:latin typeface="Verdana" panose="020B0604030504040204" pitchFamily="34" charset="0"/>
              </a:rPr>
              <a:t> -E "</a:t>
            </a:r>
            <a:r>
              <a:rPr lang="en-US" dirty="0" err="1">
                <a:solidFill>
                  <a:srgbClr val="454545"/>
                </a:solidFill>
                <a:latin typeface="Verdana" panose="020B0604030504040204" pitchFamily="34" charset="0"/>
              </a:rPr>
              <a:t>yyyy</a:t>
            </a:r>
            <a:r>
              <a:rPr lang="en-US" dirty="0">
                <a:solidFill>
                  <a:srgbClr val="454545"/>
                </a:solidFill>
                <a:latin typeface="Verdana" panose="020B0604030504040204" pitchFamily="34" charset="0"/>
              </a:rPr>
              <a:t>-mm-</a:t>
            </a:r>
            <a:r>
              <a:rPr lang="en-US" dirty="0" err="1">
                <a:solidFill>
                  <a:srgbClr val="454545"/>
                </a:solidFill>
                <a:latin typeface="Verdana" panose="020B0604030504040204" pitchFamily="34" charset="0"/>
              </a:rPr>
              <a:t>dd</a:t>
            </a:r>
            <a:r>
              <a:rPr lang="en-US" dirty="0">
                <a:solidFill>
                  <a:srgbClr val="454545"/>
                </a:solidFill>
                <a:latin typeface="Verdana" panose="020B0604030504040204" pitchFamily="34" charset="0"/>
              </a:rPr>
              <a:t>" user</a:t>
            </a:r>
          </a:p>
          <a:p>
            <a:r>
              <a:rPr lang="en-US" dirty="0" err="1">
                <a:solidFill>
                  <a:srgbClr val="454545"/>
                </a:solidFill>
                <a:latin typeface="Verdana" panose="020B0604030504040204" pitchFamily="34" charset="0"/>
              </a:rPr>
              <a:t>chage</a:t>
            </a:r>
            <a:r>
              <a:rPr lang="en-US" dirty="0">
                <a:solidFill>
                  <a:srgbClr val="454545"/>
                </a:solidFill>
                <a:latin typeface="Verdana" panose="020B0604030504040204" pitchFamily="34" charset="0"/>
              </a:rPr>
              <a:t> -E "2009-05-31" </a:t>
            </a:r>
            <a:r>
              <a:rPr lang="en-US" dirty="0" err="1">
                <a:solidFill>
                  <a:srgbClr val="454545"/>
                </a:solidFill>
                <a:latin typeface="Verdana" panose="020B0604030504040204" pitchFamily="34" charset="0"/>
              </a:rPr>
              <a:t>dhinesh</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After </a:t>
            </a:r>
            <a:r>
              <a:rPr lang="en-US" dirty="0" err="1">
                <a:solidFill>
                  <a:srgbClr val="454545"/>
                </a:solidFill>
                <a:latin typeface="Verdana" panose="020B0604030504040204" pitchFamily="34" charset="0"/>
              </a:rPr>
              <a:t>pword</a:t>
            </a:r>
            <a:r>
              <a:rPr lang="en-US" dirty="0">
                <a:solidFill>
                  <a:srgbClr val="454545"/>
                </a:solidFill>
                <a:latin typeface="Verdana" panose="020B0604030504040204" pitchFamily="34" charset="0"/>
              </a:rPr>
              <a:t> expiry maximum no of days allow to change </a:t>
            </a:r>
          </a:p>
          <a:p>
            <a:r>
              <a:rPr lang="en-US" dirty="0" err="1">
                <a:solidFill>
                  <a:srgbClr val="454545"/>
                </a:solidFill>
                <a:latin typeface="Verdana" panose="020B0604030504040204" pitchFamily="34" charset="0"/>
              </a:rPr>
              <a:t>chage</a:t>
            </a:r>
            <a:r>
              <a:rPr lang="en-US" dirty="0">
                <a:solidFill>
                  <a:srgbClr val="454545"/>
                </a:solidFill>
                <a:latin typeface="Verdana" panose="020B0604030504040204" pitchFamily="34" charset="0"/>
              </a:rPr>
              <a:t> -I </a:t>
            </a:r>
            <a:r>
              <a:rPr lang="en-US" dirty="0" err="1">
                <a:solidFill>
                  <a:srgbClr val="454545"/>
                </a:solidFill>
                <a:latin typeface="Verdana" panose="020B0604030504040204" pitchFamily="34" charset="0"/>
              </a:rPr>
              <a:t>Noofdays</a:t>
            </a:r>
            <a:r>
              <a:rPr lang="en-US" dirty="0">
                <a:solidFill>
                  <a:srgbClr val="454545"/>
                </a:solidFill>
                <a:latin typeface="Verdana" panose="020B0604030504040204" pitchFamily="34" charset="0"/>
              </a:rPr>
              <a:t> user (after days account will lock)</a:t>
            </a:r>
          </a:p>
          <a:p>
            <a:r>
              <a:rPr lang="en-US" dirty="0" err="1">
                <a:solidFill>
                  <a:srgbClr val="454545"/>
                </a:solidFill>
                <a:latin typeface="Verdana" panose="020B0604030504040204" pitchFamily="34" charset="0"/>
              </a:rPr>
              <a:t>chage</a:t>
            </a:r>
            <a:r>
              <a:rPr lang="en-US" dirty="0">
                <a:solidFill>
                  <a:srgbClr val="454545"/>
                </a:solidFill>
                <a:latin typeface="Verdana" panose="020B0604030504040204" pitchFamily="34" charset="0"/>
              </a:rPr>
              <a:t> -I 10 </a:t>
            </a:r>
            <a:r>
              <a:rPr lang="en-US" dirty="0" err="1">
                <a:solidFill>
                  <a:srgbClr val="454545"/>
                </a:solidFill>
                <a:latin typeface="Verdana" panose="020B0604030504040204" pitchFamily="34" charset="0"/>
              </a:rPr>
              <a:t>dhinesh</a:t>
            </a:r>
            <a:endParaRPr lang="en-US" dirty="0">
              <a:solidFill>
                <a:srgbClr val="454545"/>
              </a:solidFill>
              <a:latin typeface="Verdana" panose="020B0604030504040204" pitchFamily="34" charset="0"/>
            </a:endParaRPr>
          </a:p>
        </p:txBody>
      </p:sp>
      <p:sp>
        <p:nvSpPr>
          <p:cNvPr id="5" name="Rectangle 4">
            <a:extLst>
              <a:ext uri="{FF2B5EF4-FFF2-40B4-BE49-F238E27FC236}">
                <a16:creationId xmlns:a16="http://schemas.microsoft.com/office/drawing/2014/main" xmlns="" id="{1A4583AD-EE2A-4F4D-9C0A-DAB6FDEF39A7}"/>
              </a:ext>
            </a:extLst>
          </p:cNvPr>
          <p:cNvSpPr/>
          <p:nvPr/>
        </p:nvSpPr>
        <p:spPr>
          <a:xfrm>
            <a:off x="472190" y="4189353"/>
            <a:ext cx="11085226" cy="1200329"/>
          </a:xfrm>
          <a:prstGeom prst="rect">
            <a:avLst/>
          </a:prstGeom>
        </p:spPr>
        <p:txBody>
          <a:bodyPr wrap="square">
            <a:spAutoFit/>
          </a:bodyPr>
          <a:lstStyle/>
          <a:p>
            <a:r>
              <a:rPr lang="en-US" b="1" dirty="0">
                <a:solidFill>
                  <a:srgbClr val="454545"/>
                </a:solidFill>
                <a:latin typeface="Verdana" panose="020B0604030504040204" pitchFamily="34" charset="0"/>
              </a:rPr>
              <a:t>32. Creating a New Group </a:t>
            </a:r>
          </a:p>
          <a:p>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To create a new group we can simply use &lt;b&gt;</a:t>
            </a:r>
            <a:r>
              <a:rPr lang="en-US" dirty="0" err="1">
                <a:solidFill>
                  <a:srgbClr val="454545"/>
                </a:solidFill>
                <a:latin typeface="Verdana" panose="020B0604030504040204" pitchFamily="34" charset="0"/>
              </a:rPr>
              <a:t>groupadd</a:t>
            </a:r>
            <a:r>
              <a:rPr lang="en-US" dirty="0">
                <a:solidFill>
                  <a:srgbClr val="454545"/>
                </a:solidFill>
                <a:latin typeface="Verdana" panose="020B0604030504040204" pitchFamily="34" charset="0"/>
              </a:rPr>
              <a:t>&lt;/b&gt; command.</a:t>
            </a:r>
          </a:p>
          <a:p>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groupadd</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test_group</a:t>
            </a:r>
            <a:r>
              <a:rPr lang="en-US" dirty="0">
                <a:solidFill>
                  <a:srgbClr val="454545"/>
                </a:solidFill>
                <a:latin typeface="Verdana" panose="020B0604030504040204" pitchFamily="34" charset="0"/>
              </a:rPr>
              <a:t> </a:t>
            </a:r>
          </a:p>
        </p:txBody>
      </p:sp>
    </p:spTree>
    <p:extLst>
      <p:ext uri="{BB962C8B-B14F-4D97-AF65-F5344CB8AC3E}">
        <p14:creationId xmlns:p14="http://schemas.microsoft.com/office/powerpoint/2010/main" val="111603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974520-6827-42D1-890B-4C5DBDE42C1F}"/>
              </a:ext>
            </a:extLst>
          </p:cNvPr>
          <p:cNvSpPr/>
          <p:nvPr/>
        </p:nvSpPr>
        <p:spPr>
          <a:xfrm>
            <a:off x="1354110" y="131882"/>
            <a:ext cx="10383187" cy="2308324"/>
          </a:xfrm>
          <a:prstGeom prst="rect">
            <a:avLst/>
          </a:prstGeom>
        </p:spPr>
        <p:txBody>
          <a:bodyPr wrap="square">
            <a:spAutoFit/>
          </a:bodyPr>
          <a:lstStyle/>
          <a:p>
            <a:r>
              <a:rPr lang="en-US" dirty="0">
                <a:solidFill>
                  <a:srgbClr val="454545"/>
                </a:solidFill>
                <a:latin typeface="Verdana" panose="020B0604030504040204" pitchFamily="34" charset="0"/>
              </a:rPr>
              <a:t>The following command will change group owner of test_file.txt to </a:t>
            </a:r>
            <a:r>
              <a:rPr lang="en-US" dirty="0" err="1">
                <a:solidFill>
                  <a:srgbClr val="454545"/>
                </a:solidFill>
                <a:latin typeface="Verdana" panose="020B0604030504040204" pitchFamily="34" charset="0"/>
              </a:rPr>
              <a:t>test_group</a:t>
            </a:r>
            <a:r>
              <a:rPr lang="en-US" dirty="0">
                <a:solidFill>
                  <a:srgbClr val="454545"/>
                </a:solidFill>
                <a:latin typeface="Verdana" panose="020B0604030504040204" pitchFamily="34" charset="0"/>
              </a:rPr>
              <a:t>.</a:t>
            </a:r>
          </a:p>
          <a:p>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chown</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test_group</a:t>
            </a:r>
            <a:r>
              <a:rPr lang="en-US" dirty="0">
                <a:solidFill>
                  <a:srgbClr val="454545"/>
                </a:solidFill>
                <a:latin typeface="Verdana" panose="020B0604030504040204" pitchFamily="34" charset="0"/>
              </a:rPr>
              <a:t> test_file.txt </a:t>
            </a:r>
          </a:p>
          <a:p>
            <a:r>
              <a:rPr lang="en-US" dirty="0">
                <a:solidFill>
                  <a:srgbClr val="454545"/>
                </a:solidFill>
                <a:latin typeface="Verdana" panose="020B0604030504040204" pitchFamily="34" charset="0"/>
              </a:rPr>
              <a:t>In order to add a test-user to </a:t>
            </a:r>
            <a:r>
              <a:rPr lang="en-US" dirty="0" err="1">
                <a:solidFill>
                  <a:srgbClr val="454545"/>
                </a:solidFill>
                <a:latin typeface="Verdana" panose="020B0604030504040204" pitchFamily="34" charset="0"/>
              </a:rPr>
              <a:t>test_group</a:t>
            </a:r>
            <a:r>
              <a:rPr lang="en-US" dirty="0">
                <a:solidFill>
                  <a:srgbClr val="454545"/>
                </a:solidFill>
                <a:latin typeface="Verdana" panose="020B0604030504040204" pitchFamily="34" charset="0"/>
              </a:rPr>
              <a:t> we run the following command:</a:t>
            </a:r>
          </a:p>
          <a:p>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usermod</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aG</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test_group</a:t>
            </a:r>
            <a:r>
              <a:rPr lang="en-US" dirty="0">
                <a:solidFill>
                  <a:srgbClr val="454545"/>
                </a:solidFill>
                <a:latin typeface="Verdana" panose="020B0604030504040204" pitchFamily="34" charset="0"/>
              </a:rPr>
              <a:t> test-user  </a:t>
            </a:r>
          </a:p>
          <a:p>
            <a:r>
              <a:rPr lang="en-US" dirty="0" err="1" smtClean="0">
                <a:solidFill>
                  <a:srgbClr val="454545"/>
                </a:solidFill>
                <a:latin typeface="Verdana" panose="020B0604030504040204" pitchFamily="34" charset="0"/>
              </a:rPr>
              <a:t>groupmod</a:t>
            </a:r>
            <a:r>
              <a:rPr lang="en-US" dirty="0" smtClean="0">
                <a:solidFill>
                  <a:srgbClr val="454545"/>
                </a:solidFill>
                <a:latin typeface="Verdana" panose="020B0604030504040204" pitchFamily="34" charset="0"/>
              </a:rPr>
              <a:t> -n </a:t>
            </a:r>
            <a:r>
              <a:rPr lang="en-US" dirty="0" err="1" smtClean="0">
                <a:solidFill>
                  <a:srgbClr val="454545"/>
                </a:solidFill>
                <a:latin typeface="Verdana" panose="020B0604030504040204" pitchFamily="34" charset="0"/>
              </a:rPr>
              <a:t>bettergroup</a:t>
            </a:r>
            <a:r>
              <a:rPr lang="en-US" dirty="0" smtClean="0">
                <a:solidFill>
                  <a:srgbClr val="454545"/>
                </a:solidFill>
                <a:latin typeface="Verdana" panose="020B0604030504040204" pitchFamily="34" charset="0"/>
              </a:rPr>
              <a:t> </a:t>
            </a:r>
            <a:r>
              <a:rPr lang="en-US" dirty="0" err="1" smtClean="0">
                <a:solidFill>
                  <a:srgbClr val="454545"/>
                </a:solidFill>
                <a:latin typeface="Verdana" panose="020B0604030504040204" pitchFamily="34" charset="0"/>
              </a:rPr>
              <a:t>newgroup</a:t>
            </a:r>
            <a:r>
              <a:rPr lang="en-US" dirty="0" smtClean="0">
                <a:solidFill>
                  <a:srgbClr val="454545"/>
                </a:solidFill>
                <a:latin typeface="Verdana" panose="020B0604030504040204" pitchFamily="34" charset="0"/>
              </a:rPr>
              <a:t> </a:t>
            </a:r>
            <a:r>
              <a:rPr lang="en-US" dirty="0">
                <a:solidFill>
                  <a:srgbClr val="454545"/>
                </a:solidFill>
                <a:latin typeface="Verdana" panose="020B0604030504040204" pitchFamily="34" charset="0"/>
              </a:rPr>
              <a:t>(change group)</a:t>
            </a:r>
          </a:p>
          <a:p>
            <a:r>
              <a:rPr lang="en-US" dirty="0">
                <a:solidFill>
                  <a:srgbClr val="454545"/>
                </a:solidFill>
                <a:latin typeface="Verdana" panose="020B0604030504040204" pitchFamily="34" charset="0"/>
              </a:rPr>
              <a:t>Deleting a Group</a:t>
            </a:r>
          </a:p>
          <a:p>
            <a:r>
              <a:rPr lang="en-US" dirty="0">
                <a:solidFill>
                  <a:srgbClr val="454545"/>
                </a:solidFill>
                <a:latin typeface="Verdana" panose="020B0604030504040204" pitchFamily="34" charset="0"/>
              </a:rPr>
              <a:t>We can delete a group using the following command,</a:t>
            </a:r>
          </a:p>
          <a:p>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groupdel</a:t>
            </a:r>
            <a:r>
              <a:rPr lang="en-US" dirty="0">
                <a:solidFill>
                  <a:srgbClr val="454545"/>
                </a:solidFill>
                <a:latin typeface="Verdana" panose="020B0604030504040204" pitchFamily="34" charset="0"/>
              </a:rPr>
              <a:t> [group] </a:t>
            </a:r>
          </a:p>
        </p:txBody>
      </p:sp>
      <p:sp>
        <p:nvSpPr>
          <p:cNvPr id="3" name="Rectangle 2">
            <a:extLst>
              <a:ext uri="{FF2B5EF4-FFF2-40B4-BE49-F238E27FC236}">
                <a16:creationId xmlns:a16="http://schemas.microsoft.com/office/drawing/2014/main" xmlns="" id="{BAC23A5F-1BD1-4E56-8D23-6744514C0ACE}"/>
              </a:ext>
            </a:extLst>
          </p:cNvPr>
          <p:cNvSpPr/>
          <p:nvPr/>
        </p:nvSpPr>
        <p:spPr>
          <a:xfrm>
            <a:off x="431421" y="2569777"/>
            <a:ext cx="2230098" cy="369332"/>
          </a:xfrm>
          <a:prstGeom prst="rect">
            <a:avLst/>
          </a:prstGeom>
        </p:spPr>
        <p:txBody>
          <a:bodyPr wrap="none">
            <a:spAutoFit/>
          </a:bodyPr>
          <a:lstStyle/>
          <a:p>
            <a:r>
              <a:rPr lang="en-US" b="1" dirty="0"/>
              <a:t>33. FILE PERMISSION </a:t>
            </a:r>
          </a:p>
        </p:txBody>
      </p:sp>
      <p:sp>
        <p:nvSpPr>
          <p:cNvPr id="4" name="Rectangle 3">
            <a:extLst>
              <a:ext uri="{FF2B5EF4-FFF2-40B4-BE49-F238E27FC236}">
                <a16:creationId xmlns:a16="http://schemas.microsoft.com/office/drawing/2014/main" xmlns="" id="{AAC2B111-F9D9-4487-904E-D3303640BA69}"/>
              </a:ext>
            </a:extLst>
          </p:cNvPr>
          <p:cNvSpPr/>
          <p:nvPr/>
        </p:nvSpPr>
        <p:spPr>
          <a:xfrm>
            <a:off x="1354109" y="3068680"/>
            <a:ext cx="10113365" cy="1200329"/>
          </a:xfrm>
          <a:prstGeom prst="rect">
            <a:avLst/>
          </a:prstGeom>
        </p:spPr>
        <p:txBody>
          <a:bodyPr wrap="square">
            <a:spAutoFit/>
          </a:bodyPr>
          <a:lstStyle/>
          <a:p>
            <a:r>
              <a:rPr lang="en-US" dirty="0">
                <a:solidFill>
                  <a:srgbClr val="454545"/>
                </a:solidFill>
                <a:latin typeface="Verdana" panose="020B0604030504040204" pitchFamily="34" charset="0"/>
              </a:rPr>
              <a:t>adding permissions to user to a particular file</a:t>
            </a:r>
          </a:p>
          <a:p>
            <a:r>
              <a:rPr lang="en-US" dirty="0" err="1">
                <a:solidFill>
                  <a:srgbClr val="454545"/>
                </a:solidFill>
                <a:latin typeface="Verdana" panose="020B0604030504040204" pitchFamily="34" charset="0"/>
              </a:rPr>
              <a:t>chmod</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o+w</a:t>
            </a:r>
            <a:r>
              <a:rPr lang="en-US" dirty="0">
                <a:solidFill>
                  <a:srgbClr val="454545"/>
                </a:solidFill>
                <a:latin typeface="Verdana" panose="020B0604030504040204" pitchFamily="34" charset="0"/>
              </a:rPr>
              <a:t> foo.txt  (adding write access to others)</a:t>
            </a:r>
          </a:p>
          <a:p>
            <a:r>
              <a:rPr lang="en-US" dirty="0">
                <a:solidFill>
                  <a:srgbClr val="454545"/>
                </a:solidFill>
                <a:latin typeface="Verdana" panose="020B0604030504040204" pitchFamily="34" charset="0"/>
              </a:rPr>
              <a:t>Remove read and write permissions </a:t>
            </a:r>
          </a:p>
          <a:p>
            <a:r>
              <a:rPr lang="en-US" dirty="0" err="1">
                <a:solidFill>
                  <a:srgbClr val="454545"/>
                </a:solidFill>
                <a:latin typeface="Verdana" panose="020B0604030504040204" pitchFamily="34" charset="0"/>
              </a:rPr>
              <a:t>chmod</a:t>
            </a:r>
            <a:r>
              <a:rPr lang="en-US" dirty="0">
                <a:solidFill>
                  <a:srgbClr val="454545"/>
                </a:solidFill>
                <a:latin typeface="Verdana" panose="020B0604030504040204" pitchFamily="34" charset="0"/>
              </a:rPr>
              <a:t> go-</a:t>
            </a:r>
            <a:r>
              <a:rPr lang="en-US" dirty="0" err="1">
                <a:solidFill>
                  <a:srgbClr val="454545"/>
                </a:solidFill>
                <a:latin typeface="Verdana" panose="020B0604030504040204" pitchFamily="34" charset="0"/>
              </a:rPr>
              <a:t>rw</a:t>
            </a:r>
            <a:r>
              <a:rPr lang="en-US" dirty="0">
                <a:solidFill>
                  <a:srgbClr val="454545"/>
                </a:solidFill>
                <a:latin typeface="Verdana" panose="020B0604030504040204" pitchFamily="34" charset="0"/>
              </a:rPr>
              <a:t> foo.txt  (remove read and write permissions for group and others)</a:t>
            </a:r>
          </a:p>
        </p:txBody>
      </p:sp>
      <p:sp>
        <p:nvSpPr>
          <p:cNvPr id="5" name="Rectangle 4">
            <a:extLst>
              <a:ext uri="{FF2B5EF4-FFF2-40B4-BE49-F238E27FC236}">
                <a16:creationId xmlns:a16="http://schemas.microsoft.com/office/drawing/2014/main" xmlns="" id="{89687658-1323-4E69-82ED-E4C322E59015}"/>
              </a:ext>
            </a:extLst>
          </p:cNvPr>
          <p:cNvSpPr/>
          <p:nvPr/>
        </p:nvSpPr>
        <p:spPr>
          <a:xfrm>
            <a:off x="1354108" y="4269009"/>
            <a:ext cx="9813563" cy="1477328"/>
          </a:xfrm>
          <a:prstGeom prst="rect">
            <a:avLst/>
          </a:prstGeom>
        </p:spPr>
        <p:txBody>
          <a:bodyPr wrap="square">
            <a:spAutoFit/>
          </a:bodyPr>
          <a:lstStyle/>
          <a:p>
            <a:r>
              <a:rPr lang="en-US" dirty="0">
                <a:solidFill>
                  <a:srgbClr val="454545"/>
                </a:solidFill>
                <a:latin typeface="Verdana" panose="020B0604030504040204" pitchFamily="34" charset="0"/>
              </a:rPr>
              <a:t>Identities</a:t>
            </a:r>
          </a:p>
          <a:p>
            <a:r>
              <a:rPr lang="en-US" dirty="0">
                <a:solidFill>
                  <a:srgbClr val="454545"/>
                </a:solidFill>
                <a:latin typeface="Verdana" panose="020B0604030504040204" pitchFamily="34" charset="0"/>
              </a:rPr>
              <a:t>u — the user who owns the file (that is, the owner)</a:t>
            </a:r>
          </a:p>
          <a:p>
            <a:r>
              <a:rPr lang="en-US" dirty="0">
                <a:solidFill>
                  <a:srgbClr val="454545"/>
                </a:solidFill>
                <a:latin typeface="Verdana" panose="020B0604030504040204" pitchFamily="34" charset="0"/>
              </a:rPr>
              <a:t>g — the group to which the user belongs</a:t>
            </a:r>
          </a:p>
          <a:p>
            <a:r>
              <a:rPr lang="en-US" dirty="0">
                <a:solidFill>
                  <a:srgbClr val="454545"/>
                </a:solidFill>
                <a:latin typeface="Verdana" panose="020B0604030504040204" pitchFamily="34" charset="0"/>
              </a:rPr>
              <a:t>o — others (not the owner or the owner's group)</a:t>
            </a:r>
          </a:p>
          <a:p>
            <a:r>
              <a:rPr lang="en-US" dirty="0">
                <a:solidFill>
                  <a:srgbClr val="454545"/>
                </a:solidFill>
                <a:latin typeface="Verdana" panose="020B0604030504040204" pitchFamily="34" charset="0"/>
              </a:rPr>
              <a:t>a — everyone or all (u, g, and o)</a:t>
            </a:r>
          </a:p>
        </p:txBody>
      </p:sp>
    </p:spTree>
    <p:extLst>
      <p:ext uri="{BB962C8B-B14F-4D97-AF65-F5344CB8AC3E}">
        <p14:creationId xmlns:p14="http://schemas.microsoft.com/office/powerpoint/2010/main" val="256296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F25EA59-0C41-48EF-8A60-F49E7B77B8F5}"/>
              </a:ext>
            </a:extLst>
          </p:cNvPr>
          <p:cNvSpPr/>
          <p:nvPr/>
        </p:nvSpPr>
        <p:spPr>
          <a:xfrm>
            <a:off x="694543" y="674479"/>
            <a:ext cx="11297587" cy="1200329"/>
          </a:xfrm>
          <a:prstGeom prst="rect">
            <a:avLst/>
          </a:prstGeom>
        </p:spPr>
        <p:txBody>
          <a:bodyPr wrap="square">
            <a:spAutoFit/>
          </a:bodyPr>
          <a:lstStyle/>
          <a:p>
            <a:pPr algn="just"/>
            <a:r>
              <a:rPr lang="en-US" b="1" i="0" dirty="0">
                <a:solidFill>
                  <a:srgbClr val="1A1A1A"/>
                </a:solidFill>
                <a:effectLst/>
                <a:latin typeface="PT Serif"/>
              </a:rPr>
              <a:t>1. </a:t>
            </a:r>
            <a:r>
              <a:rPr lang="en-US" b="1" i="0" dirty="0" err="1">
                <a:solidFill>
                  <a:srgbClr val="1A1A1A"/>
                </a:solidFill>
                <a:effectLst/>
                <a:latin typeface="PT Serif"/>
              </a:rPr>
              <a:t>pwd</a:t>
            </a:r>
            <a:r>
              <a:rPr lang="en-US" b="0" i="0" dirty="0">
                <a:solidFill>
                  <a:srgbClr val="1A1A1A"/>
                </a:solidFill>
                <a:effectLst/>
                <a:latin typeface="PT Serif"/>
              </a:rPr>
              <a:t> — When you first open the terminal, you are in the home directory of your user. To know which directory you are in, you can use the </a:t>
            </a:r>
            <a:r>
              <a:rPr lang="en-US" b="1" i="0" dirty="0">
                <a:solidFill>
                  <a:srgbClr val="1A1A1A"/>
                </a:solidFill>
                <a:effectLst/>
                <a:latin typeface="PT Serif"/>
              </a:rPr>
              <a:t>“</a:t>
            </a:r>
            <a:r>
              <a:rPr lang="en-US" b="1" i="0" dirty="0" err="1">
                <a:solidFill>
                  <a:srgbClr val="1A1A1A"/>
                </a:solidFill>
                <a:effectLst/>
                <a:latin typeface="PT Serif"/>
              </a:rPr>
              <a:t>pwd</a:t>
            </a:r>
            <a:r>
              <a:rPr lang="en-US" b="1" i="0" dirty="0">
                <a:solidFill>
                  <a:srgbClr val="1A1A1A"/>
                </a:solidFill>
                <a:effectLst/>
                <a:latin typeface="PT Serif"/>
              </a:rPr>
              <a:t>”</a:t>
            </a:r>
            <a:r>
              <a:rPr lang="en-US" b="0" i="0" dirty="0">
                <a:solidFill>
                  <a:srgbClr val="1A1A1A"/>
                </a:solidFill>
                <a:effectLst/>
                <a:latin typeface="PT Serif"/>
              </a:rPr>
              <a:t> command. It gives us the absolute path, which means the path that starts from the root. The root is the base of the Linux file system. It is denoted by a forward slash( / ). The user directory is usually something like "/home/username".</a:t>
            </a:r>
            <a:endParaRPr lang="en-US" dirty="0"/>
          </a:p>
        </p:txBody>
      </p:sp>
      <p:sp>
        <p:nvSpPr>
          <p:cNvPr id="3" name="Rectangle 2">
            <a:extLst>
              <a:ext uri="{FF2B5EF4-FFF2-40B4-BE49-F238E27FC236}">
                <a16:creationId xmlns:a16="http://schemas.microsoft.com/office/drawing/2014/main" xmlns="" id="{7B2B234C-19D3-4B80-8189-94BB7288EC20}"/>
              </a:ext>
            </a:extLst>
          </p:cNvPr>
          <p:cNvSpPr/>
          <p:nvPr/>
        </p:nvSpPr>
        <p:spPr>
          <a:xfrm>
            <a:off x="694542" y="1874808"/>
            <a:ext cx="11177667" cy="646331"/>
          </a:xfrm>
          <a:prstGeom prst="rect">
            <a:avLst/>
          </a:prstGeom>
        </p:spPr>
        <p:txBody>
          <a:bodyPr wrap="square">
            <a:spAutoFit/>
          </a:bodyPr>
          <a:lstStyle/>
          <a:p>
            <a:pPr algn="just"/>
            <a:r>
              <a:rPr lang="en-US" b="1" i="0" dirty="0">
                <a:solidFill>
                  <a:srgbClr val="1A1A1A"/>
                </a:solidFill>
                <a:effectLst/>
                <a:latin typeface="PT Serif"/>
              </a:rPr>
              <a:t>2. ls </a:t>
            </a:r>
            <a:r>
              <a:rPr lang="en-US" b="0" i="0" dirty="0">
                <a:solidFill>
                  <a:srgbClr val="1A1A1A"/>
                </a:solidFill>
                <a:effectLst/>
                <a:latin typeface="PT Serif"/>
              </a:rPr>
              <a:t>— Use the </a:t>
            </a:r>
            <a:r>
              <a:rPr lang="en-US" b="1" i="0" dirty="0">
                <a:solidFill>
                  <a:srgbClr val="1A1A1A"/>
                </a:solidFill>
                <a:effectLst/>
                <a:latin typeface="PT Serif"/>
              </a:rPr>
              <a:t>"Is"</a:t>
            </a:r>
            <a:r>
              <a:rPr lang="en-US" b="0" i="0" dirty="0">
                <a:solidFill>
                  <a:srgbClr val="1A1A1A"/>
                </a:solidFill>
                <a:effectLst/>
                <a:latin typeface="PT Serif"/>
              </a:rPr>
              <a:t> command to know what files are in the directory you are in. You can see all the hidden files by using the command </a:t>
            </a:r>
            <a:r>
              <a:rPr lang="en-US" b="1" i="0" dirty="0">
                <a:solidFill>
                  <a:srgbClr val="1A1A1A"/>
                </a:solidFill>
                <a:effectLst/>
                <a:latin typeface="PT Serif"/>
              </a:rPr>
              <a:t>“ls -a”</a:t>
            </a:r>
            <a:r>
              <a:rPr lang="en-US" b="0" i="0" dirty="0">
                <a:solidFill>
                  <a:srgbClr val="1A1A1A"/>
                </a:solidFill>
                <a:effectLst/>
                <a:latin typeface="PT Serif"/>
              </a:rPr>
              <a:t>.</a:t>
            </a:r>
            <a:endParaRPr lang="en-US" dirty="0"/>
          </a:p>
        </p:txBody>
      </p:sp>
      <p:sp>
        <p:nvSpPr>
          <p:cNvPr id="5" name="Rectangle 4">
            <a:extLst>
              <a:ext uri="{FF2B5EF4-FFF2-40B4-BE49-F238E27FC236}">
                <a16:creationId xmlns:a16="http://schemas.microsoft.com/office/drawing/2014/main" xmlns="" id="{0E167A61-F928-4CDC-A4DC-95A0CEA67CFC}"/>
              </a:ext>
            </a:extLst>
          </p:cNvPr>
          <p:cNvSpPr/>
          <p:nvPr/>
        </p:nvSpPr>
        <p:spPr>
          <a:xfrm>
            <a:off x="694541" y="2686748"/>
            <a:ext cx="11177667" cy="1200329"/>
          </a:xfrm>
          <a:prstGeom prst="rect">
            <a:avLst/>
          </a:prstGeom>
        </p:spPr>
        <p:txBody>
          <a:bodyPr wrap="square">
            <a:spAutoFit/>
          </a:bodyPr>
          <a:lstStyle/>
          <a:p>
            <a:pPr algn="just"/>
            <a:r>
              <a:rPr lang="en-US" b="1" i="0" dirty="0">
                <a:solidFill>
                  <a:srgbClr val="1A1A1A"/>
                </a:solidFill>
                <a:effectLst/>
                <a:latin typeface="PT Serif"/>
              </a:rPr>
              <a:t>3. man &amp; --help</a:t>
            </a:r>
            <a:r>
              <a:rPr lang="en-US" b="0" i="0" dirty="0">
                <a:solidFill>
                  <a:srgbClr val="1A1A1A"/>
                </a:solidFill>
                <a:effectLst/>
                <a:latin typeface="PT Serif"/>
              </a:rPr>
              <a:t> — To know more about a command and how to use it, use the </a:t>
            </a:r>
            <a:r>
              <a:rPr lang="en-US" b="1" i="0" dirty="0">
                <a:solidFill>
                  <a:srgbClr val="1A1A1A"/>
                </a:solidFill>
                <a:effectLst/>
                <a:latin typeface="PT Serif"/>
              </a:rPr>
              <a:t>man</a:t>
            </a:r>
            <a:r>
              <a:rPr lang="en-US" b="0" i="0" dirty="0">
                <a:solidFill>
                  <a:srgbClr val="1A1A1A"/>
                </a:solidFill>
                <a:effectLst/>
                <a:latin typeface="PT Serif"/>
              </a:rPr>
              <a:t> command. It shows the manual pages of the command. For example, “</a:t>
            </a:r>
            <a:r>
              <a:rPr lang="en-US" b="1" i="0" dirty="0">
                <a:solidFill>
                  <a:srgbClr val="1A1A1A"/>
                </a:solidFill>
                <a:effectLst/>
                <a:latin typeface="PT Serif"/>
              </a:rPr>
              <a:t>man cd</a:t>
            </a:r>
            <a:r>
              <a:rPr lang="en-US" b="0" i="0" dirty="0">
                <a:solidFill>
                  <a:srgbClr val="1A1A1A"/>
                </a:solidFill>
                <a:effectLst/>
                <a:latin typeface="PT Serif"/>
              </a:rPr>
              <a:t>” shows the manual pages of the </a:t>
            </a:r>
            <a:r>
              <a:rPr lang="en-US" b="1" i="0" dirty="0">
                <a:solidFill>
                  <a:srgbClr val="1A1A1A"/>
                </a:solidFill>
                <a:effectLst/>
                <a:latin typeface="PT Serif"/>
              </a:rPr>
              <a:t>cd </a:t>
            </a:r>
            <a:r>
              <a:rPr lang="en-US" b="0" i="0" dirty="0">
                <a:solidFill>
                  <a:srgbClr val="1A1A1A"/>
                </a:solidFill>
                <a:effectLst/>
                <a:latin typeface="PT Serif"/>
              </a:rPr>
              <a:t>command. Typing in the command name and the argument helps it show which ways the command can be used (e.g., </a:t>
            </a:r>
            <a:r>
              <a:rPr lang="en-US" b="1" i="0" dirty="0">
                <a:solidFill>
                  <a:srgbClr val="1A1A1A"/>
                </a:solidFill>
                <a:effectLst/>
                <a:latin typeface="PT Serif"/>
              </a:rPr>
              <a:t>cd –help</a:t>
            </a:r>
            <a:r>
              <a:rPr lang="en-US" b="0" i="0" dirty="0">
                <a:solidFill>
                  <a:srgbClr val="1A1A1A"/>
                </a:solidFill>
                <a:effectLst/>
                <a:latin typeface="PT Serif"/>
              </a:rPr>
              <a:t>)</a:t>
            </a:r>
            <a:endParaRPr lang="en-US" dirty="0"/>
          </a:p>
        </p:txBody>
      </p:sp>
      <p:sp>
        <p:nvSpPr>
          <p:cNvPr id="6" name="Rectangle 1">
            <a:extLst>
              <a:ext uri="{FF2B5EF4-FFF2-40B4-BE49-F238E27FC236}">
                <a16:creationId xmlns:a16="http://schemas.microsoft.com/office/drawing/2014/main" xmlns="" id="{CA153742-BEA4-4044-8A9B-5C4E234F2415}"/>
              </a:ext>
            </a:extLst>
          </p:cNvPr>
          <p:cNvSpPr>
            <a:spLocks noChangeArrowheads="1"/>
          </p:cNvSpPr>
          <p:nvPr/>
        </p:nvSpPr>
        <p:spPr bwMode="auto">
          <a:xfrm>
            <a:off x="829451" y="3955828"/>
            <a:ext cx="11162679" cy="92073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1A1A1A"/>
                </a:solidFill>
                <a:latin typeface="PT Serif"/>
              </a:rPr>
              <a:t>4</a:t>
            </a:r>
            <a:r>
              <a:rPr lang="en-US" altLang="en-US" dirty="0">
                <a:solidFill>
                  <a:srgbClr val="1A1A1A"/>
                </a:solidFill>
                <a:latin typeface="PT Serif"/>
              </a:rPr>
              <a:t>. </a:t>
            </a:r>
            <a:r>
              <a:rPr lang="en-US" altLang="en-US" b="1" dirty="0">
                <a:solidFill>
                  <a:srgbClr val="1A1A1A"/>
                </a:solidFill>
                <a:latin typeface="PT Serif"/>
              </a:rPr>
              <a:t>Uptime -</a:t>
            </a:r>
            <a:r>
              <a:rPr lang="en-US" altLang="en-US" dirty="0">
                <a:solidFill>
                  <a:srgbClr val="1A1A1A"/>
                </a:solidFill>
                <a:latin typeface="PT Serif"/>
              </a:rPr>
              <a:t>uptime gives a one line display of the following information. The current time, how long the system</a:t>
            </a:r>
            <a:br>
              <a:rPr lang="en-US" altLang="en-US" dirty="0">
                <a:solidFill>
                  <a:srgbClr val="1A1A1A"/>
                </a:solidFill>
                <a:latin typeface="PT Serif"/>
              </a:rPr>
            </a:br>
            <a:r>
              <a:rPr lang="en-US" altLang="en-US" dirty="0">
                <a:solidFill>
                  <a:srgbClr val="1A1A1A"/>
                </a:solidFill>
                <a:latin typeface="PT Serif"/>
              </a:rPr>
              <a:t>has been running, how many users are currently logged on, and the system load averages for the past</a:t>
            </a:r>
            <a:br>
              <a:rPr lang="en-US" altLang="en-US" dirty="0">
                <a:solidFill>
                  <a:srgbClr val="1A1A1A"/>
                </a:solidFill>
                <a:latin typeface="PT Serif"/>
              </a:rPr>
            </a:br>
            <a:r>
              <a:rPr lang="en-US" altLang="en-US" dirty="0">
                <a:solidFill>
                  <a:srgbClr val="1A1A1A"/>
                </a:solidFill>
                <a:latin typeface="PT Serif"/>
              </a:rPr>
              <a:t>1, 5, and 15 minutes. </a:t>
            </a:r>
          </a:p>
        </p:txBody>
      </p:sp>
      <p:sp>
        <p:nvSpPr>
          <p:cNvPr id="7" name="Rectangle 6">
            <a:extLst>
              <a:ext uri="{FF2B5EF4-FFF2-40B4-BE49-F238E27FC236}">
                <a16:creationId xmlns:a16="http://schemas.microsoft.com/office/drawing/2014/main" xmlns="" id="{C528FC88-412A-4777-ABCD-151B82D500C8}"/>
              </a:ext>
            </a:extLst>
          </p:cNvPr>
          <p:cNvSpPr/>
          <p:nvPr/>
        </p:nvSpPr>
        <p:spPr>
          <a:xfrm>
            <a:off x="694540" y="4938640"/>
            <a:ext cx="11297589" cy="646331"/>
          </a:xfrm>
          <a:prstGeom prst="rect">
            <a:avLst/>
          </a:prstGeom>
        </p:spPr>
        <p:txBody>
          <a:bodyPr wrap="square">
            <a:spAutoFit/>
          </a:bodyPr>
          <a:lstStyle/>
          <a:p>
            <a:r>
              <a:rPr lang="en-US" b="1" dirty="0">
                <a:solidFill>
                  <a:srgbClr val="1A1A1A"/>
                </a:solidFill>
                <a:latin typeface="PT Serif"/>
              </a:rPr>
              <a:t>5. </a:t>
            </a:r>
            <a:r>
              <a:rPr lang="en-US" b="1" dirty="0" err="1">
                <a:solidFill>
                  <a:srgbClr val="1A1A1A"/>
                </a:solidFill>
                <a:latin typeface="PT Serif"/>
              </a:rPr>
              <a:t>whoami</a:t>
            </a:r>
            <a:r>
              <a:rPr lang="en-US" b="1" dirty="0">
                <a:solidFill>
                  <a:srgbClr val="1A1A1A"/>
                </a:solidFill>
                <a:latin typeface="PT Serif"/>
              </a:rPr>
              <a:t>-</a:t>
            </a:r>
            <a:r>
              <a:rPr lang="en-US" dirty="0">
                <a:solidFill>
                  <a:srgbClr val="1A1A1A"/>
                </a:solidFill>
                <a:latin typeface="PT Serif"/>
              </a:rPr>
              <a:t>The </a:t>
            </a:r>
            <a:r>
              <a:rPr lang="en-US" dirty="0" err="1">
                <a:solidFill>
                  <a:srgbClr val="1A1A1A"/>
                </a:solidFill>
                <a:latin typeface="PT Serif"/>
              </a:rPr>
              <a:t>whoami</a:t>
            </a:r>
            <a:r>
              <a:rPr lang="en-US" dirty="0">
                <a:solidFill>
                  <a:srgbClr val="1A1A1A"/>
                </a:solidFill>
                <a:latin typeface="PT Serif"/>
              </a:rPr>
              <a:t> </a:t>
            </a:r>
            <a:r>
              <a:rPr lang="en-US" dirty="0">
                <a:solidFill>
                  <a:srgbClr val="1A1A1A"/>
                </a:solidFill>
                <a:latin typeface="PT Serif"/>
                <a:hlinkClick r:id="rId2"/>
              </a:rPr>
              <a:t>command</a:t>
            </a:r>
            <a:r>
              <a:rPr lang="en-US" dirty="0">
                <a:solidFill>
                  <a:srgbClr val="1A1A1A"/>
                </a:solidFill>
                <a:latin typeface="PT Serif"/>
              </a:rPr>
              <a:t> writes the user name (i.e., login name) of the owner of the current </a:t>
            </a:r>
            <a:r>
              <a:rPr lang="en-US" dirty="0">
                <a:solidFill>
                  <a:srgbClr val="1A1A1A"/>
                </a:solidFill>
                <a:latin typeface="PT Serif"/>
                <a:hlinkClick r:id="rId3"/>
              </a:rPr>
              <a:t>login</a:t>
            </a:r>
            <a:r>
              <a:rPr lang="en-US" dirty="0">
                <a:solidFill>
                  <a:srgbClr val="1A1A1A"/>
                </a:solidFill>
                <a:latin typeface="PT Serif"/>
              </a:rPr>
              <a:t> session to </a:t>
            </a:r>
            <a:r>
              <a:rPr lang="en-US" dirty="0">
                <a:solidFill>
                  <a:srgbClr val="1A1A1A"/>
                </a:solidFill>
                <a:latin typeface="PT Serif"/>
                <a:hlinkClick r:id="rId4"/>
              </a:rPr>
              <a:t>standard output</a:t>
            </a:r>
            <a:r>
              <a:rPr lang="en-US" b="0" i="0" dirty="0">
                <a:solidFill>
                  <a:srgbClr val="000000"/>
                </a:solidFill>
                <a:effectLst/>
                <a:latin typeface="Times New Roman" panose="02020603050405020304" pitchFamily="18" charset="0"/>
              </a:rPr>
              <a:t>.</a:t>
            </a:r>
            <a:endParaRPr lang="en-US" dirty="0"/>
          </a:p>
        </p:txBody>
      </p:sp>
      <p:sp>
        <p:nvSpPr>
          <p:cNvPr id="8" name="Rectangle 7">
            <a:extLst>
              <a:ext uri="{FF2B5EF4-FFF2-40B4-BE49-F238E27FC236}">
                <a16:creationId xmlns:a16="http://schemas.microsoft.com/office/drawing/2014/main" xmlns="" id="{3F471A6F-EB36-4D71-88E6-2E7ABD2533FE}"/>
              </a:ext>
            </a:extLst>
          </p:cNvPr>
          <p:cNvSpPr/>
          <p:nvPr/>
        </p:nvSpPr>
        <p:spPr>
          <a:xfrm>
            <a:off x="694540" y="5902065"/>
            <a:ext cx="11177668" cy="369332"/>
          </a:xfrm>
          <a:prstGeom prst="rect">
            <a:avLst/>
          </a:prstGeom>
        </p:spPr>
        <p:txBody>
          <a:bodyPr wrap="square">
            <a:spAutoFit/>
          </a:bodyPr>
          <a:lstStyle/>
          <a:p>
            <a:r>
              <a:rPr lang="en-US" b="1" i="0" dirty="0">
                <a:solidFill>
                  <a:srgbClr val="454545"/>
                </a:solidFill>
                <a:effectLst/>
                <a:latin typeface="Verdana" panose="020B0604030504040204" pitchFamily="34" charset="0"/>
              </a:rPr>
              <a:t>6. </a:t>
            </a:r>
            <a:r>
              <a:rPr lang="en-US" b="1" dirty="0">
                <a:solidFill>
                  <a:srgbClr val="454545"/>
                </a:solidFill>
                <a:latin typeface="Verdana" panose="020B0604030504040204" pitchFamily="34" charset="0"/>
              </a:rPr>
              <a:t>Cal - </a:t>
            </a:r>
            <a:r>
              <a:rPr lang="en-US" dirty="0">
                <a:solidFill>
                  <a:srgbClr val="1A1A1A"/>
                </a:solidFill>
                <a:latin typeface="PT Serif"/>
              </a:rPr>
              <a:t>The </a:t>
            </a:r>
            <a:r>
              <a:rPr lang="en-US" dirty="0" err="1">
                <a:solidFill>
                  <a:srgbClr val="1A1A1A"/>
                </a:solidFill>
                <a:latin typeface="PT Serif"/>
              </a:rPr>
              <a:t>cal</a:t>
            </a:r>
            <a:r>
              <a:rPr lang="en-US" dirty="0">
                <a:solidFill>
                  <a:srgbClr val="1A1A1A"/>
                </a:solidFill>
                <a:latin typeface="PT Serif"/>
              </a:rPr>
              <a:t> command displays a simple, formatted calendar in your </a:t>
            </a:r>
            <a:r>
              <a:rPr lang="en-US" dirty="0">
                <a:solidFill>
                  <a:srgbClr val="1A1A1A"/>
                </a:solidFill>
                <a:latin typeface="PT Serif"/>
                <a:hlinkClick r:id="rId5"/>
              </a:rPr>
              <a:t>terminal</a:t>
            </a:r>
            <a:r>
              <a:rPr lang="en-US" dirty="0">
                <a:solidFill>
                  <a:srgbClr val="1A1A1A"/>
                </a:solidFill>
                <a:latin typeface="PT Serif"/>
              </a:rPr>
              <a:t>.</a:t>
            </a:r>
          </a:p>
        </p:txBody>
      </p:sp>
    </p:spTree>
    <p:extLst>
      <p:ext uri="{BB962C8B-B14F-4D97-AF65-F5344CB8AC3E}">
        <p14:creationId xmlns:p14="http://schemas.microsoft.com/office/powerpoint/2010/main" val="159938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2707E27-58FC-4BFC-9D7F-69586B08162A}"/>
              </a:ext>
            </a:extLst>
          </p:cNvPr>
          <p:cNvSpPr/>
          <p:nvPr/>
        </p:nvSpPr>
        <p:spPr>
          <a:xfrm>
            <a:off x="1309141" y="104931"/>
            <a:ext cx="10323226" cy="2308324"/>
          </a:xfrm>
          <a:prstGeom prst="rect">
            <a:avLst/>
          </a:prstGeom>
        </p:spPr>
        <p:txBody>
          <a:bodyPr wrap="square">
            <a:spAutoFit/>
          </a:bodyPr>
          <a:lstStyle/>
          <a:p>
            <a:r>
              <a:rPr lang="en-US" dirty="0">
                <a:solidFill>
                  <a:srgbClr val="454545"/>
                </a:solidFill>
                <a:latin typeface="Verdana" panose="020B0604030504040204" pitchFamily="34" charset="0"/>
              </a:rPr>
              <a:t>Permissions</a:t>
            </a:r>
          </a:p>
          <a:p>
            <a:r>
              <a:rPr lang="en-US" dirty="0">
                <a:solidFill>
                  <a:srgbClr val="454545"/>
                </a:solidFill>
                <a:latin typeface="Verdana" panose="020B0604030504040204" pitchFamily="34" charset="0"/>
              </a:rPr>
              <a:t>r — read access</a:t>
            </a:r>
          </a:p>
          <a:p>
            <a:r>
              <a:rPr lang="en-US" dirty="0">
                <a:solidFill>
                  <a:srgbClr val="454545"/>
                </a:solidFill>
                <a:latin typeface="Verdana" panose="020B0604030504040204" pitchFamily="34" charset="0"/>
              </a:rPr>
              <a:t>w — write access</a:t>
            </a:r>
          </a:p>
          <a:p>
            <a:r>
              <a:rPr lang="en-US" dirty="0">
                <a:solidFill>
                  <a:srgbClr val="454545"/>
                </a:solidFill>
                <a:latin typeface="Verdana" panose="020B0604030504040204" pitchFamily="34" charset="0"/>
              </a:rPr>
              <a:t>x — execute access</a:t>
            </a:r>
          </a:p>
          <a:p>
            <a:r>
              <a:rPr lang="en-US" dirty="0">
                <a:solidFill>
                  <a:srgbClr val="454545"/>
                </a:solidFill>
                <a:latin typeface="Verdana" panose="020B0604030504040204" pitchFamily="34" charset="0"/>
              </a:rPr>
              <a:t>Actions</a:t>
            </a:r>
          </a:p>
          <a:p>
            <a:r>
              <a:rPr lang="en-US" dirty="0">
                <a:solidFill>
                  <a:srgbClr val="454545"/>
                </a:solidFill>
                <a:latin typeface="Verdana" panose="020B0604030504040204" pitchFamily="34" charset="0"/>
              </a:rPr>
              <a:t>+ — adds the permission</a:t>
            </a:r>
          </a:p>
          <a:p>
            <a:r>
              <a:rPr lang="en-US" dirty="0">
                <a:solidFill>
                  <a:srgbClr val="454545"/>
                </a:solidFill>
                <a:latin typeface="Verdana" panose="020B0604030504040204" pitchFamily="34" charset="0"/>
              </a:rPr>
              <a:t>- — removes the permission</a:t>
            </a:r>
          </a:p>
          <a:p>
            <a:r>
              <a:rPr lang="en-US" dirty="0">
                <a:solidFill>
                  <a:srgbClr val="454545"/>
                </a:solidFill>
                <a:latin typeface="Verdana" panose="020B0604030504040204" pitchFamily="34" charset="0"/>
              </a:rPr>
              <a:t>= — makes it the only permission</a:t>
            </a:r>
          </a:p>
        </p:txBody>
      </p:sp>
      <p:sp>
        <p:nvSpPr>
          <p:cNvPr id="3" name="Rectangle 2">
            <a:extLst>
              <a:ext uri="{FF2B5EF4-FFF2-40B4-BE49-F238E27FC236}">
                <a16:creationId xmlns:a16="http://schemas.microsoft.com/office/drawing/2014/main" xmlns="" id="{7E1ED1DD-2F73-4AF9-B575-35C32158F615}"/>
              </a:ext>
            </a:extLst>
          </p:cNvPr>
          <p:cNvSpPr/>
          <p:nvPr/>
        </p:nvSpPr>
        <p:spPr>
          <a:xfrm>
            <a:off x="1309141" y="2413255"/>
            <a:ext cx="6258893" cy="369332"/>
          </a:xfrm>
          <a:prstGeom prst="rect">
            <a:avLst/>
          </a:prstGeom>
        </p:spPr>
        <p:txBody>
          <a:bodyPr wrap="none">
            <a:spAutoFit/>
          </a:bodyPr>
          <a:lstStyle/>
          <a:p>
            <a:r>
              <a:rPr lang="en-US" dirty="0" err="1">
                <a:solidFill>
                  <a:srgbClr val="454545"/>
                </a:solidFill>
                <a:latin typeface="Verdana" panose="020B0604030504040204" pitchFamily="34" charset="0"/>
              </a:rPr>
              <a:t>chmod</a:t>
            </a:r>
            <a:r>
              <a:rPr lang="en-US" dirty="0">
                <a:solidFill>
                  <a:srgbClr val="454545"/>
                </a:solidFill>
                <a:latin typeface="Verdana" panose="020B0604030504040204" pitchFamily="34" charset="0"/>
              </a:rPr>
              <a:t> a-</a:t>
            </a:r>
            <a:r>
              <a:rPr lang="en-US" dirty="0" err="1">
                <a:solidFill>
                  <a:srgbClr val="454545"/>
                </a:solidFill>
                <a:latin typeface="Verdana" panose="020B0604030504040204" pitchFamily="34" charset="0"/>
              </a:rPr>
              <a:t>rwx</a:t>
            </a:r>
            <a:r>
              <a:rPr lang="en-US" dirty="0">
                <a:solidFill>
                  <a:srgbClr val="454545"/>
                </a:solidFill>
                <a:latin typeface="Verdana" panose="020B0604030504040204" pitchFamily="34" charset="0"/>
              </a:rPr>
              <a:t> foo.txt  (remove all permissions to all)</a:t>
            </a:r>
          </a:p>
        </p:txBody>
      </p:sp>
      <p:sp>
        <p:nvSpPr>
          <p:cNvPr id="4" name="Rectangle 3">
            <a:extLst>
              <a:ext uri="{FF2B5EF4-FFF2-40B4-BE49-F238E27FC236}">
                <a16:creationId xmlns:a16="http://schemas.microsoft.com/office/drawing/2014/main" xmlns="" id="{CAF8E2C9-1A6F-40F1-9C0D-9EE66BAB3F97}"/>
              </a:ext>
            </a:extLst>
          </p:cNvPr>
          <p:cNvSpPr/>
          <p:nvPr/>
        </p:nvSpPr>
        <p:spPr>
          <a:xfrm>
            <a:off x="1309141" y="2782587"/>
            <a:ext cx="7376250" cy="369332"/>
          </a:xfrm>
          <a:prstGeom prst="rect">
            <a:avLst/>
          </a:prstGeom>
        </p:spPr>
        <p:txBody>
          <a:bodyPr wrap="none">
            <a:spAutoFit/>
          </a:bodyPr>
          <a:lstStyle/>
          <a:p>
            <a:r>
              <a:rPr lang="en-US" dirty="0">
                <a:solidFill>
                  <a:srgbClr val="454545"/>
                </a:solidFill>
                <a:latin typeface="Verdana" panose="020B0604030504040204" pitchFamily="34" charset="0"/>
              </a:rPr>
              <a:t>g=</a:t>
            </a:r>
            <a:r>
              <a:rPr lang="en-US" dirty="0" err="1">
                <a:solidFill>
                  <a:srgbClr val="454545"/>
                </a:solidFill>
                <a:latin typeface="Verdana" panose="020B0604030504040204" pitchFamily="34" charset="0"/>
              </a:rPr>
              <a:t>rx</a:t>
            </a:r>
            <a:r>
              <a:rPr lang="en-US" dirty="0">
                <a:solidFill>
                  <a:srgbClr val="454545"/>
                </a:solidFill>
                <a:latin typeface="Verdana" panose="020B0604030504040204" pitchFamily="34" charset="0"/>
              </a:rPr>
              <a:t> — allows only the group to read and execute (not write)</a:t>
            </a:r>
          </a:p>
        </p:txBody>
      </p:sp>
      <p:sp>
        <p:nvSpPr>
          <p:cNvPr id="5" name="Rectangle 4">
            <a:extLst>
              <a:ext uri="{FF2B5EF4-FFF2-40B4-BE49-F238E27FC236}">
                <a16:creationId xmlns:a16="http://schemas.microsoft.com/office/drawing/2014/main" xmlns="" id="{D0CF58FD-7C46-4A09-9561-53EC6042A367}"/>
              </a:ext>
            </a:extLst>
          </p:cNvPr>
          <p:cNvSpPr/>
          <p:nvPr/>
        </p:nvSpPr>
        <p:spPr>
          <a:xfrm>
            <a:off x="1309141" y="3151919"/>
            <a:ext cx="6181500" cy="369332"/>
          </a:xfrm>
          <a:prstGeom prst="rect">
            <a:avLst/>
          </a:prstGeom>
        </p:spPr>
        <p:txBody>
          <a:bodyPr wrap="none">
            <a:spAutoFit/>
          </a:bodyPr>
          <a:lstStyle/>
          <a:p>
            <a:r>
              <a:rPr lang="en-US" dirty="0" err="1">
                <a:solidFill>
                  <a:srgbClr val="454545"/>
                </a:solidFill>
                <a:latin typeface="Verdana" panose="020B0604030504040204" pitchFamily="34" charset="0"/>
              </a:rPr>
              <a:t>ug+r</a:t>
            </a:r>
            <a:r>
              <a:rPr lang="en-US" dirty="0">
                <a:solidFill>
                  <a:srgbClr val="454545"/>
                </a:solidFill>
                <a:latin typeface="Verdana" panose="020B0604030504040204" pitchFamily="34" charset="0"/>
              </a:rPr>
              <a:t> — allows the owner and group to read the file</a:t>
            </a:r>
          </a:p>
        </p:txBody>
      </p:sp>
      <p:sp>
        <p:nvSpPr>
          <p:cNvPr id="6" name="Rectangle 5">
            <a:extLst>
              <a:ext uri="{FF2B5EF4-FFF2-40B4-BE49-F238E27FC236}">
                <a16:creationId xmlns:a16="http://schemas.microsoft.com/office/drawing/2014/main" xmlns="" id="{7790C272-676A-42F1-9233-DCE48A724C90}"/>
              </a:ext>
            </a:extLst>
          </p:cNvPr>
          <p:cNvSpPr/>
          <p:nvPr/>
        </p:nvSpPr>
        <p:spPr>
          <a:xfrm>
            <a:off x="1309141" y="3521251"/>
            <a:ext cx="10323226" cy="1477328"/>
          </a:xfrm>
          <a:prstGeom prst="rect">
            <a:avLst/>
          </a:prstGeom>
        </p:spPr>
        <p:txBody>
          <a:bodyPr wrap="square">
            <a:spAutoFit/>
          </a:bodyPr>
          <a:lstStyle/>
          <a:p>
            <a:r>
              <a:rPr lang="en-US" dirty="0">
                <a:solidFill>
                  <a:srgbClr val="454545"/>
                </a:solidFill>
                <a:latin typeface="Verdana" panose="020B0604030504040204" pitchFamily="34" charset="0"/>
              </a:rPr>
              <a:t>using numbers we can give access (4--&gt;read, 2---&gt;write and 1--&gt; execute)</a:t>
            </a:r>
          </a:p>
          <a:p>
            <a:r>
              <a:rPr lang="en-US" dirty="0" err="1">
                <a:solidFill>
                  <a:srgbClr val="454545"/>
                </a:solidFill>
                <a:latin typeface="Verdana" panose="020B0604030504040204" pitchFamily="34" charset="0"/>
              </a:rPr>
              <a:t>chmod</a:t>
            </a:r>
            <a:r>
              <a:rPr lang="en-US" dirty="0">
                <a:solidFill>
                  <a:srgbClr val="454545"/>
                </a:solidFill>
                <a:latin typeface="Verdana" panose="020B0604030504040204" pitchFamily="34" charset="0"/>
              </a:rPr>
              <a:t> 777 sample.txt (giving all permissions to all )</a:t>
            </a:r>
          </a:p>
          <a:p>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Changing group permission</a:t>
            </a:r>
          </a:p>
          <a:p>
            <a:r>
              <a:rPr lang="en-US" dirty="0" err="1">
                <a:solidFill>
                  <a:srgbClr val="454545"/>
                </a:solidFill>
                <a:latin typeface="Verdana" panose="020B0604030504040204" pitchFamily="34" charset="0"/>
              </a:rPr>
              <a:t>chgrp</a:t>
            </a:r>
            <a:r>
              <a:rPr lang="en-US" dirty="0">
                <a:solidFill>
                  <a:srgbClr val="454545"/>
                </a:solidFill>
                <a:latin typeface="Verdana" panose="020B0604030504040204" pitchFamily="34" charset="0"/>
              </a:rPr>
              <a:t> hope file.txt (group is updated with hope)</a:t>
            </a:r>
          </a:p>
        </p:txBody>
      </p:sp>
      <p:sp>
        <p:nvSpPr>
          <p:cNvPr id="7" name="Rectangle 6">
            <a:extLst>
              <a:ext uri="{FF2B5EF4-FFF2-40B4-BE49-F238E27FC236}">
                <a16:creationId xmlns:a16="http://schemas.microsoft.com/office/drawing/2014/main" xmlns="" id="{12903048-4A6C-4692-93F7-CDF81238E2AA}"/>
              </a:ext>
            </a:extLst>
          </p:cNvPr>
          <p:cNvSpPr/>
          <p:nvPr/>
        </p:nvSpPr>
        <p:spPr>
          <a:xfrm>
            <a:off x="1309140" y="5332347"/>
            <a:ext cx="9109023" cy="1200329"/>
          </a:xfrm>
          <a:prstGeom prst="rect">
            <a:avLst/>
          </a:prstGeom>
        </p:spPr>
        <p:txBody>
          <a:bodyPr wrap="square">
            <a:spAutoFit/>
          </a:bodyPr>
          <a:lstStyle/>
          <a:p>
            <a:r>
              <a:rPr lang="en-US" dirty="0">
                <a:solidFill>
                  <a:srgbClr val="454545"/>
                </a:solidFill>
                <a:latin typeface="Verdana" panose="020B0604030504040204" pitchFamily="34" charset="0"/>
              </a:rPr>
              <a:t>changing ownership for multiple files</a:t>
            </a:r>
          </a:p>
          <a:p>
            <a:r>
              <a:rPr lang="en-US" dirty="0" err="1">
                <a:solidFill>
                  <a:srgbClr val="454545"/>
                </a:solidFill>
                <a:latin typeface="Verdana" panose="020B0604030504040204" pitchFamily="34" charset="0"/>
              </a:rPr>
              <a:t>chown</a:t>
            </a:r>
            <a:r>
              <a:rPr lang="en-US" dirty="0">
                <a:solidFill>
                  <a:srgbClr val="454545"/>
                </a:solidFill>
                <a:latin typeface="Verdana" panose="020B0604030504040204" pitchFamily="34" charset="0"/>
              </a:rPr>
              <a:t> hope file1 file2 file3</a:t>
            </a:r>
          </a:p>
          <a:p>
            <a:r>
              <a:rPr lang="en-US" dirty="0">
                <a:solidFill>
                  <a:srgbClr val="454545"/>
                </a:solidFill>
                <a:latin typeface="Verdana" panose="020B0604030504040204" pitchFamily="34" charset="0"/>
              </a:rPr>
              <a:t>or</a:t>
            </a:r>
          </a:p>
          <a:p>
            <a:r>
              <a:rPr lang="en-US" dirty="0" err="1">
                <a:solidFill>
                  <a:srgbClr val="454545"/>
                </a:solidFill>
                <a:latin typeface="Verdana" panose="020B0604030504040204" pitchFamily="34" charset="0"/>
              </a:rPr>
              <a:t>chown</a:t>
            </a:r>
            <a:r>
              <a:rPr lang="en-US" dirty="0">
                <a:solidFill>
                  <a:srgbClr val="454545"/>
                </a:solidFill>
                <a:latin typeface="Verdana" panose="020B0604030504040204" pitchFamily="34" charset="0"/>
              </a:rPr>
              <a:t> hope file*</a:t>
            </a:r>
          </a:p>
        </p:txBody>
      </p:sp>
    </p:spTree>
    <p:extLst>
      <p:ext uri="{BB962C8B-B14F-4D97-AF65-F5344CB8AC3E}">
        <p14:creationId xmlns:p14="http://schemas.microsoft.com/office/powerpoint/2010/main" val="317936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81CD38A-5119-4056-A1A7-CBC53009FB1D}"/>
              </a:ext>
            </a:extLst>
          </p:cNvPr>
          <p:cNvSpPr/>
          <p:nvPr/>
        </p:nvSpPr>
        <p:spPr>
          <a:xfrm>
            <a:off x="1279160" y="156998"/>
            <a:ext cx="9918491" cy="1477328"/>
          </a:xfrm>
          <a:prstGeom prst="rect">
            <a:avLst/>
          </a:prstGeom>
        </p:spPr>
        <p:txBody>
          <a:bodyPr wrap="square">
            <a:spAutoFit/>
          </a:bodyPr>
          <a:lstStyle/>
          <a:p>
            <a:r>
              <a:rPr lang="en-US" dirty="0">
                <a:solidFill>
                  <a:srgbClr val="454545"/>
                </a:solidFill>
                <a:latin typeface="Verdana" panose="020B0604030504040204" pitchFamily="34" charset="0"/>
              </a:rPr>
              <a:t>Changing owner and group of a file</a:t>
            </a:r>
          </a:p>
          <a:p>
            <a:r>
              <a:rPr lang="en-US" dirty="0" err="1">
                <a:solidFill>
                  <a:srgbClr val="454545"/>
                </a:solidFill>
                <a:latin typeface="Verdana" panose="020B0604030504040204" pitchFamily="34" charset="0"/>
              </a:rPr>
              <a:t>chown</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newuser:newgroup</a:t>
            </a:r>
            <a:r>
              <a:rPr lang="en-US" dirty="0">
                <a:solidFill>
                  <a:srgbClr val="454545"/>
                </a:solidFill>
                <a:latin typeface="Verdana" panose="020B0604030504040204" pitchFamily="34" charset="0"/>
              </a:rPr>
              <a:t> file</a:t>
            </a:r>
          </a:p>
          <a:p>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Changing owner and group of directory and it's files</a:t>
            </a:r>
          </a:p>
          <a:p>
            <a:r>
              <a:rPr lang="en-US" dirty="0" err="1">
                <a:solidFill>
                  <a:srgbClr val="454545"/>
                </a:solidFill>
                <a:latin typeface="Verdana" panose="020B0604030504040204" pitchFamily="34" charset="0"/>
              </a:rPr>
              <a:t>chown</a:t>
            </a:r>
            <a:r>
              <a:rPr lang="en-US" dirty="0">
                <a:solidFill>
                  <a:srgbClr val="454545"/>
                </a:solidFill>
                <a:latin typeface="Verdana" panose="020B0604030504040204" pitchFamily="34" charset="0"/>
              </a:rPr>
              <a:t> -R </a:t>
            </a:r>
            <a:r>
              <a:rPr lang="en-US" dirty="0" err="1">
                <a:solidFill>
                  <a:srgbClr val="454545"/>
                </a:solidFill>
                <a:latin typeface="Verdana" panose="020B0604030504040204" pitchFamily="34" charset="0"/>
              </a:rPr>
              <a:t>myuser:mygroup</a:t>
            </a:r>
            <a:r>
              <a:rPr lang="en-US" dirty="0">
                <a:solidFill>
                  <a:srgbClr val="454545"/>
                </a:solidFill>
                <a:latin typeface="Verdana" panose="020B0604030504040204" pitchFamily="34" charset="0"/>
              </a:rPr>
              <a:t> directory</a:t>
            </a:r>
          </a:p>
        </p:txBody>
      </p:sp>
      <p:sp>
        <p:nvSpPr>
          <p:cNvPr id="3" name="Rectangle 2">
            <a:extLst>
              <a:ext uri="{FF2B5EF4-FFF2-40B4-BE49-F238E27FC236}">
                <a16:creationId xmlns:a16="http://schemas.microsoft.com/office/drawing/2014/main" xmlns="" id="{BCC035AC-A50C-40BB-B731-DC02704BEA51}"/>
              </a:ext>
            </a:extLst>
          </p:cNvPr>
          <p:cNvSpPr/>
          <p:nvPr/>
        </p:nvSpPr>
        <p:spPr>
          <a:xfrm>
            <a:off x="227493" y="1775298"/>
            <a:ext cx="2488438" cy="369332"/>
          </a:xfrm>
          <a:prstGeom prst="rect">
            <a:avLst/>
          </a:prstGeom>
        </p:spPr>
        <p:txBody>
          <a:bodyPr wrap="none">
            <a:spAutoFit/>
          </a:bodyPr>
          <a:lstStyle/>
          <a:p>
            <a:r>
              <a:rPr lang="en-US" b="1" dirty="0"/>
              <a:t>34. COMPRESSING FILES</a:t>
            </a:r>
          </a:p>
        </p:txBody>
      </p:sp>
      <p:sp>
        <p:nvSpPr>
          <p:cNvPr id="4" name="Rectangle 3">
            <a:extLst>
              <a:ext uri="{FF2B5EF4-FFF2-40B4-BE49-F238E27FC236}">
                <a16:creationId xmlns:a16="http://schemas.microsoft.com/office/drawing/2014/main" xmlns="" id="{F3684F26-9016-4E09-A6E2-C8F75C76D246}"/>
              </a:ext>
            </a:extLst>
          </p:cNvPr>
          <p:cNvSpPr/>
          <p:nvPr/>
        </p:nvSpPr>
        <p:spPr>
          <a:xfrm>
            <a:off x="1279159" y="2285602"/>
            <a:ext cx="10128355" cy="1754326"/>
          </a:xfrm>
          <a:prstGeom prst="rect">
            <a:avLst/>
          </a:prstGeom>
        </p:spPr>
        <p:txBody>
          <a:bodyPr wrap="square">
            <a:spAutoFit/>
          </a:bodyPr>
          <a:lstStyle/>
          <a:p>
            <a:r>
              <a:rPr lang="en-US" b="1" dirty="0">
                <a:solidFill>
                  <a:srgbClr val="454545"/>
                </a:solidFill>
                <a:latin typeface="Verdana" panose="020B0604030504040204" pitchFamily="34" charset="0"/>
              </a:rPr>
              <a:t>ZIP/UNZIP</a:t>
            </a:r>
          </a:p>
          <a:p>
            <a:r>
              <a:rPr lang="en-US" dirty="0">
                <a:solidFill>
                  <a:srgbClr val="454545"/>
                </a:solidFill>
                <a:latin typeface="Verdana" panose="020B0604030504040204" pitchFamily="34" charset="0"/>
              </a:rPr>
              <a:t>34.1 zip squash.zip file1 file2 file3 (squash.zip is the name and files are file*)</a:t>
            </a:r>
          </a:p>
          <a:p>
            <a:r>
              <a:rPr lang="en-US" dirty="0">
                <a:solidFill>
                  <a:srgbClr val="454545"/>
                </a:solidFill>
                <a:latin typeface="Verdana" panose="020B0604030504040204" pitchFamily="34" charset="0"/>
              </a:rPr>
              <a:t>34.2 zip a directory</a:t>
            </a:r>
          </a:p>
          <a:p>
            <a:r>
              <a:rPr lang="en-US" dirty="0">
                <a:solidFill>
                  <a:srgbClr val="454545"/>
                </a:solidFill>
                <a:latin typeface="Verdana" panose="020B0604030504040204" pitchFamily="34" charset="0"/>
              </a:rPr>
              <a:t>zip -r squash.zip dir1</a:t>
            </a:r>
          </a:p>
          <a:p>
            <a:r>
              <a:rPr lang="en-US" dirty="0">
                <a:solidFill>
                  <a:srgbClr val="454545"/>
                </a:solidFill>
                <a:latin typeface="Verdana" panose="020B0604030504040204" pitchFamily="34" charset="0"/>
              </a:rPr>
              <a:t>34.3 To </a:t>
            </a:r>
            <a:r>
              <a:rPr lang="en-US" dirty="0" err="1">
                <a:solidFill>
                  <a:srgbClr val="454545"/>
                </a:solidFill>
                <a:latin typeface="Verdana" panose="020B0604030504040204" pitchFamily="34" charset="0"/>
              </a:rPr>
              <a:t>uncompress</a:t>
            </a:r>
            <a:r>
              <a:rPr lang="en-US" dirty="0">
                <a:solidFill>
                  <a:srgbClr val="454545"/>
                </a:solidFill>
                <a:latin typeface="Verdana" panose="020B0604030504040204" pitchFamily="34" charset="0"/>
              </a:rPr>
              <a:t>:</a:t>
            </a:r>
          </a:p>
          <a:p>
            <a:r>
              <a:rPr lang="en-US" dirty="0">
                <a:solidFill>
                  <a:srgbClr val="454545"/>
                </a:solidFill>
                <a:latin typeface="Verdana" panose="020B0604030504040204" pitchFamily="34" charset="0"/>
              </a:rPr>
              <a:t>unzip squash.zip</a:t>
            </a:r>
          </a:p>
        </p:txBody>
      </p:sp>
      <p:sp>
        <p:nvSpPr>
          <p:cNvPr id="5" name="Rectangle 4">
            <a:extLst>
              <a:ext uri="{FF2B5EF4-FFF2-40B4-BE49-F238E27FC236}">
                <a16:creationId xmlns:a16="http://schemas.microsoft.com/office/drawing/2014/main" xmlns="" id="{D719F052-A214-4ABF-AE47-9F754D55D7CD}"/>
              </a:ext>
            </a:extLst>
          </p:cNvPr>
          <p:cNvSpPr/>
          <p:nvPr/>
        </p:nvSpPr>
        <p:spPr>
          <a:xfrm>
            <a:off x="1339118" y="4098772"/>
            <a:ext cx="9288907" cy="1477328"/>
          </a:xfrm>
          <a:prstGeom prst="rect">
            <a:avLst/>
          </a:prstGeom>
        </p:spPr>
        <p:txBody>
          <a:bodyPr wrap="square">
            <a:spAutoFit/>
          </a:bodyPr>
          <a:lstStyle/>
          <a:p>
            <a:r>
              <a:rPr lang="en-US" b="1" dirty="0">
                <a:solidFill>
                  <a:srgbClr val="454545"/>
                </a:solidFill>
                <a:latin typeface="Verdana" panose="020B0604030504040204" pitchFamily="34" charset="0"/>
              </a:rPr>
              <a:t>TAR command</a:t>
            </a:r>
          </a:p>
          <a:p>
            <a:r>
              <a:rPr lang="en-US" dirty="0">
                <a:solidFill>
                  <a:srgbClr val="454545"/>
                </a:solidFill>
                <a:latin typeface="Verdana" panose="020B0604030504040204" pitchFamily="34" charset="0"/>
              </a:rPr>
              <a:t>tar -</a:t>
            </a:r>
            <a:r>
              <a:rPr lang="en-US" dirty="0" err="1">
                <a:solidFill>
                  <a:srgbClr val="454545"/>
                </a:solidFill>
                <a:latin typeface="Verdana" panose="020B0604030504040204" pitchFamily="34" charset="0"/>
              </a:rPr>
              <a:t>cvf</a:t>
            </a:r>
            <a:r>
              <a:rPr lang="en-US" dirty="0">
                <a:solidFill>
                  <a:srgbClr val="454545"/>
                </a:solidFill>
                <a:latin typeface="Verdana" panose="020B0604030504040204" pitchFamily="34" charset="0"/>
              </a:rPr>
              <a:t> tecmint-14-09-12.tar /home/</a:t>
            </a:r>
            <a:r>
              <a:rPr lang="en-US" dirty="0" err="1">
                <a:solidFill>
                  <a:srgbClr val="454545"/>
                </a:solidFill>
                <a:latin typeface="Verdana" panose="020B0604030504040204" pitchFamily="34" charset="0"/>
              </a:rPr>
              <a:t>tecmint</a:t>
            </a:r>
            <a:r>
              <a:rPr lang="en-US" dirty="0">
                <a:solidFill>
                  <a:srgbClr val="454545"/>
                </a:solidFill>
                <a:latin typeface="Verdana" panose="020B0604030504040204" pitchFamily="34" charset="0"/>
              </a:rPr>
              <a:t>/ </a:t>
            </a:r>
          </a:p>
          <a:p>
            <a:r>
              <a:rPr lang="en-US" dirty="0">
                <a:solidFill>
                  <a:srgbClr val="454545"/>
                </a:solidFill>
                <a:latin typeface="Verdana" panose="020B0604030504040204" pitchFamily="34" charset="0"/>
              </a:rPr>
              <a:t>c – Creates a new .tar archive file.</a:t>
            </a:r>
          </a:p>
          <a:p>
            <a:r>
              <a:rPr lang="en-US" dirty="0">
                <a:solidFill>
                  <a:srgbClr val="454545"/>
                </a:solidFill>
                <a:latin typeface="Verdana" panose="020B0604030504040204" pitchFamily="34" charset="0"/>
              </a:rPr>
              <a:t>v – Verbosely show the .tar file progress.</a:t>
            </a:r>
          </a:p>
          <a:p>
            <a:r>
              <a:rPr lang="en-US" dirty="0">
                <a:solidFill>
                  <a:srgbClr val="454545"/>
                </a:solidFill>
                <a:latin typeface="Verdana" panose="020B0604030504040204" pitchFamily="34" charset="0"/>
              </a:rPr>
              <a:t>f – File name type of the archive file.</a:t>
            </a:r>
          </a:p>
        </p:txBody>
      </p:sp>
    </p:spTree>
    <p:extLst>
      <p:ext uri="{BB962C8B-B14F-4D97-AF65-F5344CB8AC3E}">
        <p14:creationId xmlns:p14="http://schemas.microsoft.com/office/powerpoint/2010/main" val="393879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7F0642E-ABE8-4971-BCF1-4DCC9ECB8E27}"/>
              </a:ext>
            </a:extLst>
          </p:cNvPr>
          <p:cNvSpPr/>
          <p:nvPr/>
        </p:nvSpPr>
        <p:spPr>
          <a:xfrm>
            <a:off x="1309141" y="0"/>
            <a:ext cx="8659318" cy="5355312"/>
          </a:xfrm>
          <a:prstGeom prst="rect">
            <a:avLst/>
          </a:prstGeom>
        </p:spPr>
        <p:txBody>
          <a:bodyPr wrap="square">
            <a:spAutoFit/>
          </a:bodyPr>
          <a:lstStyle/>
          <a:p>
            <a:r>
              <a:rPr lang="en-US" dirty="0">
                <a:solidFill>
                  <a:srgbClr val="454545"/>
                </a:solidFill>
                <a:latin typeface="Verdana" panose="020B0604030504040204" pitchFamily="34" charset="0"/>
              </a:rPr>
              <a:t>Create tar.gz Archive File</a:t>
            </a:r>
          </a:p>
          <a:p>
            <a:r>
              <a:rPr lang="en-US" dirty="0">
                <a:solidFill>
                  <a:srgbClr val="454545"/>
                </a:solidFill>
                <a:latin typeface="Verdana" panose="020B0604030504040204" pitchFamily="34" charset="0"/>
              </a:rPr>
              <a:t>tar </a:t>
            </a:r>
            <a:r>
              <a:rPr lang="en-US" dirty="0" err="1">
                <a:solidFill>
                  <a:srgbClr val="454545"/>
                </a:solidFill>
                <a:latin typeface="Verdana" panose="020B0604030504040204" pitchFamily="34" charset="0"/>
              </a:rPr>
              <a:t>cvzf</a:t>
            </a:r>
            <a:r>
              <a:rPr lang="en-US" dirty="0">
                <a:solidFill>
                  <a:srgbClr val="454545"/>
                </a:solidFill>
                <a:latin typeface="Verdana" panose="020B0604030504040204" pitchFamily="34" charset="0"/>
              </a:rPr>
              <a:t> MyImages-14-09-12.tar.gz /home/</a:t>
            </a:r>
            <a:r>
              <a:rPr lang="en-US" dirty="0" err="1">
                <a:solidFill>
                  <a:srgbClr val="454545"/>
                </a:solidFill>
                <a:latin typeface="Verdana" panose="020B0604030504040204" pitchFamily="34" charset="0"/>
              </a:rPr>
              <a:t>MyImages</a:t>
            </a:r>
            <a:r>
              <a:rPr lang="en-US" dirty="0">
                <a:solidFill>
                  <a:srgbClr val="454545"/>
                </a:solidFill>
                <a:latin typeface="Verdana" panose="020B0604030504040204" pitchFamily="34" charset="0"/>
              </a:rPr>
              <a:t> (Z is for compression)</a:t>
            </a:r>
          </a:p>
          <a:p>
            <a:r>
              <a:rPr lang="en-US" dirty="0" err="1">
                <a:solidFill>
                  <a:srgbClr val="454545"/>
                </a:solidFill>
                <a:latin typeface="Verdana" panose="020B0604030504040204" pitchFamily="34" charset="0"/>
              </a:rPr>
              <a:t>Untar</a:t>
            </a:r>
            <a:r>
              <a:rPr lang="en-US" dirty="0">
                <a:solidFill>
                  <a:srgbClr val="454545"/>
                </a:solidFill>
                <a:latin typeface="Verdana" panose="020B0604030504040204" pitchFamily="34" charset="0"/>
              </a:rPr>
              <a:t> tar Archive File</a:t>
            </a:r>
          </a:p>
          <a:p>
            <a:r>
              <a:rPr lang="en-US" dirty="0">
                <a:solidFill>
                  <a:srgbClr val="454545"/>
                </a:solidFill>
                <a:latin typeface="Verdana" panose="020B0604030504040204" pitchFamily="34" charset="0"/>
              </a:rPr>
              <a:t>tar -</a:t>
            </a:r>
            <a:r>
              <a:rPr lang="en-US" dirty="0" err="1">
                <a:solidFill>
                  <a:srgbClr val="454545"/>
                </a:solidFill>
                <a:latin typeface="Verdana" panose="020B0604030504040204" pitchFamily="34" charset="0"/>
              </a:rPr>
              <a:t>xvf</a:t>
            </a:r>
            <a:r>
              <a:rPr lang="en-US" dirty="0">
                <a:solidFill>
                  <a:srgbClr val="454545"/>
                </a:solidFill>
                <a:latin typeface="Verdana" panose="020B0604030504040204" pitchFamily="34" charset="0"/>
              </a:rPr>
              <a:t> public_html-14-09-12.tar</a:t>
            </a:r>
          </a:p>
          <a:p>
            <a:r>
              <a:rPr lang="en-US" dirty="0" err="1">
                <a:solidFill>
                  <a:srgbClr val="454545"/>
                </a:solidFill>
                <a:latin typeface="Verdana" panose="020B0604030504040204" pitchFamily="34" charset="0"/>
              </a:rPr>
              <a:t>Uncompress</a:t>
            </a:r>
            <a:r>
              <a:rPr lang="en-US" dirty="0">
                <a:solidFill>
                  <a:srgbClr val="454545"/>
                </a:solidFill>
                <a:latin typeface="Verdana" panose="020B0604030504040204" pitchFamily="34" charset="0"/>
              </a:rPr>
              <a:t> tar.gz Archive File</a:t>
            </a:r>
          </a:p>
          <a:p>
            <a:r>
              <a:rPr lang="en-US" dirty="0">
                <a:solidFill>
                  <a:srgbClr val="454545"/>
                </a:solidFill>
                <a:latin typeface="Verdana" panose="020B0604030504040204" pitchFamily="34" charset="0"/>
              </a:rPr>
              <a:t>tar -</a:t>
            </a:r>
            <a:r>
              <a:rPr lang="en-US" dirty="0" err="1">
                <a:solidFill>
                  <a:srgbClr val="454545"/>
                </a:solidFill>
                <a:latin typeface="Verdana" panose="020B0604030504040204" pitchFamily="34" charset="0"/>
              </a:rPr>
              <a:t>xvf</a:t>
            </a:r>
            <a:r>
              <a:rPr lang="en-US" dirty="0">
                <a:solidFill>
                  <a:srgbClr val="454545"/>
                </a:solidFill>
                <a:latin typeface="Verdana" panose="020B0604030504040204" pitchFamily="34" charset="0"/>
              </a:rPr>
              <a:t> thumbnails-14-09-12.tar.gz</a:t>
            </a:r>
          </a:p>
          <a:p>
            <a:r>
              <a:rPr lang="en-US" dirty="0">
                <a:solidFill>
                  <a:srgbClr val="454545"/>
                </a:solidFill>
                <a:latin typeface="Verdana" panose="020B0604030504040204" pitchFamily="34" charset="0"/>
              </a:rPr>
              <a:t>List Content of tar Archive File</a:t>
            </a:r>
          </a:p>
          <a:p>
            <a:r>
              <a:rPr lang="en-US" dirty="0">
                <a:solidFill>
                  <a:srgbClr val="454545"/>
                </a:solidFill>
                <a:latin typeface="Verdana" panose="020B0604030504040204" pitchFamily="34" charset="0"/>
              </a:rPr>
              <a:t>tar -</a:t>
            </a:r>
            <a:r>
              <a:rPr lang="en-US" dirty="0" err="1">
                <a:solidFill>
                  <a:srgbClr val="454545"/>
                </a:solidFill>
                <a:latin typeface="Verdana" panose="020B0604030504040204" pitchFamily="34" charset="0"/>
              </a:rPr>
              <a:t>tvf</a:t>
            </a:r>
            <a:r>
              <a:rPr lang="en-US" dirty="0">
                <a:solidFill>
                  <a:srgbClr val="454545"/>
                </a:solidFill>
                <a:latin typeface="Verdana" panose="020B0604030504040204" pitchFamily="34" charset="0"/>
              </a:rPr>
              <a:t> uploadprogress.tar</a:t>
            </a:r>
          </a:p>
          <a:p>
            <a:r>
              <a:rPr lang="en-US" dirty="0">
                <a:solidFill>
                  <a:srgbClr val="454545"/>
                </a:solidFill>
                <a:latin typeface="Verdana" panose="020B0604030504040204" pitchFamily="34" charset="0"/>
              </a:rPr>
              <a:t>List Content tar.gz Archive File</a:t>
            </a:r>
          </a:p>
          <a:p>
            <a:r>
              <a:rPr lang="en-US" dirty="0">
                <a:solidFill>
                  <a:srgbClr val="454545"/>
                </a:solidFill>
                <a:latin typeface="Verdana" panose="020B0604030504040204" pitchFamily="34" charset="0"/>
              </a:rPr>
              <a:t>tar -</a:t>
            </a:r>
            <a:r>
              <a:rPr lang="en-US" dirty="0" err="1">
                <a:solidFill>
                  <a:srgbClr val="454545"/>
                </a:solidFill>
                <a:latin typeface="Verdana" panose="020B0604030504040204" pitchFamily="34" charset="0"/>
              </a:rPr>
              <a:t>tvf</a:t>
            </a:r>
            <a:r>
              <a:rPr lang="en-US" dirty="0">
                <a:solidFill>
                  <a:srgbClr val="454545"/>
                </a:solidFill>
                <a:latin typeface="Verdana" panose="020B0604030504040204" pitchFamily="34" charset="0"/>
              </a:rPr>
              <a:t> staging.tecmint.com.tar.gz</a:t>
            </a:r>
          </a:p>
          <a:p>
            <a:r>
              <a:rPr lang="en-US" dirty="0" err="1">
                <a:solidFill>
                  <a:srgbClr val="454545"/>
                </a:solidFill>
                <a:latin typeface="Verdana" panose="020B0604030504040204" pitchFamily="34" charset="0"/>
              </a:rPr>
              <a:t>Untar</a:t>
            </a:r>
            <a:r>
              <a:rPr lang="en-US" dirty="0">
                <a:solidFill>
                  <a:srgbClr val="454545"/>
                </a:solidFill>
                <a:latin typeface="Verdana" panose="020B0604030504040204" pitchFamily="34" charset="0"/>
              </a:rPr>
              <a:t> Single file from tar File</a:t>
            </a:r>
          </a:p>
          <a:p>
            <a:r>
              <a:rPr lang="en-US" dirty="0">
                <a:solidFill>
                  <a:srgbClr val="454545"/>
                </a:solidFill>
                <a:latin typeface="Verdana" panose="020B0604030504040204" pitchFamily="34" charset="0"/>
              </a:rPr>
              <a:t>tar -</a:t>
            </a:r>
            <a:r>
              <a:rPr lang="en-US" dirty="0" err="1">
                <a:solidFill>
                  <a:srgbClr val="454545"/>
                </a:solidFill>
                <a:latin typeface="Verdana" panose="020B0604030504040204" pitchFamily="34" charset="0"/>
              </a:rPr>
              <a:t>xvf</a:t>
            </a:r>
            <a:r>
              <a:rPr lang="en-US" dirty="0">
                <a:solidFill>
                  <a:srgbClr val="454545"/>
                </a:solidFill>
                <a:latin typeface="Verdana" panose="020B0604030504040204" pitchFamily="34" charset="0"/>
              </a:rPr>
              <a:t> cleanfiles.sh.tar cleanfiles.sh</a:t>
            </a:r>
          </a:p>
          <a:p>
            <a:r>
              <a:rPr lang="en-US" dirty="0" err="1">
                <a:solidFill>
                  <a:srgbClr val="454545"/>
                </a:solidFill>
                <a:latin typeface="Verdana" panose="020B0604030504040204" pitchFamily="34" charset="0"/>
              </a:rPr>
              <a:t>Untar</a:t>
            </a:r>
            <a:r>
              <a:rPr lang="en-US" dirty="0">
                <a:solidFill>
                  <a:srgbClr val="454545"/>
                </a:solidFill>
                <a:latin typeface="Verdana" panose="020B0604030504040204" pitchFamily="34" charset="0"/>
              </a:rPr>
              <a:t> Single file from tar.gz File</a:t>
            </a:r>
          </a:p>
          <a:p>
            <a:r>
              <a:rPr lang="en-US" dirty="0">
                <a:solidFill>
                  <a:srgbClr val="454545"/>
                </a:solidFill>
                <a:latin typeface="Verdana" panose="020B0604030504040204" pitchFamily="34" charset="0"/>
              </a:rPr>
              <a:t>tar -</a:t>
            </a:r>
            <a:r>
              <a:rPr lang="en-US" dirty="0" err="1">
                <a:solidFill>
                  <a:srgbClr val="454545"/>
                </a:solidFill>
                <a:latin typeface="Verdana" panose="020B0604030504040204" pitchFamily="34" charset="0"/>
              </a:rPr>
              <a:t>zxvf</a:t>
            </a:r>
            <a:r>
              <a:rPr lang="en-US" dirty="0">
                <a:solidFill>
                  <a:srgbClr val="454545"/>
                </a:solidFill>
                <a:latin typeface="Verdana" panose="020B0604030504040204" pitchFamily="34" charset="0"/>
              </a:rPr>
              <a:t> tecmintbackup.tar.gz tecmintbackup.xml</a:t>
            </a:r>
          </a:p>
          <a:p>
            <a:r>
              <a:rPr lang="en-US" dirty="0">
                <a:solidFill>
                  <a:srgbClr val="454545"/>
                </a:solidFill>
                <a:latin typeface="Verdana" panose="020B0604030504040204" pitchFamily="34" charset="0"/>
              </a:rPr>
              <a:t>Append a file to tar</a:t>
            </a:r>
          </a:p>
          <a:p>
            <a:r>
              <a:rPr lang="en-US" altLang="en-US" dirty="0">
                <a:solidFill>
                  <a:srgbClr val="454545"/>
                </a:solidFill>
                <a:latin typeface="Verdana" panose="020B0604030504040204" pitchFamily="34" charset="0"/>
              </a:rPr>
              <a:t>tar --append --file=collection.tar rock</a:t>
            </a:r>
          </a:p>
          <a:p>
            <a:r>
              <a:rPr lang="en-US" dirty="0">
                <a:solidFill>
                  <a:srgbClr val="454545"/>
                </a:solidFill>
                <a:latin typeface="Verdana" panose="020B0604030504040204" pitchFamily="34" charset="0"/>
              </a:rPr>
              <a:t>Delete a file from tar</a:t>
            </a:r>
          </a:p>
          <a:p>
            <a:r>
              <a:rPr lang="en-US" dirty="0">
                <a:solidFill>
                  <a:srgbClr val="454545"/>
                </a:solidFill>
                <a:latin typeface="Verdana" panose="020B0604030504040204" pitchFamily="34" charset="0"/>
              </a:rPr>
              <a:t>bash$ tar -</a:t>
            </a:r>
            <a:r>
              <a:rPr lang="en-US" dirty="0" err="1">
                <a:solidFill>
                  <a:srgbClr val="454545"/>
                </a:solidFill>
                <a:latin typeface="Verdana" panose="020B0604030504040204" pitchFamily="34" charset="0"/>
              </a:rPr>
              <a:t>dvf</a:t>
            </a:r>
            <a:r>
              <a:rPr lang="en-US" dirty="0">
                <a:solidFill>
                  <a:srgbClr val="454545"/>
                </a:solidFill>
                <a:latin typeface="Verdana" panose="020B0604030504040204" pitchFamily="34" charset="0"/>
              </a:rPr>
              <a:t> archive.tar filename.txt</a:t>
            </a:r>
          </a:p>
        </p:txBody>
      </p:sp>
      <p:sp>
        <p:nvSpPr>
          <p:cNvPr id="3" name="Rectangle 1">
            <a:extLst>
              <a:ext uri="{FF2B5EF4-FFF2-40B4-BE49-F238E27FC236}">
                <a16:creationId xmlns:a16="http://schemas.microsoft.com/office/drawing/2014/main" xmlns="" id="{359D2DB3-FD97-4514-97BE-F6F2DB6D49AA}"/>
              </a:ext>
            </a:extLst>
          </p:cNvPr>
          <p:cNvSpPr>
            <a:spLocks noChangeArrowheads="1"/>
          </p:cNvSpPr>
          <p:nvPr/>
        </p:nvSpPr>
        <p:spPr bwMode="auto">
          <a:xfrm>
            <a:off x="0" y="-40704"/>
            <a:ext cx="184731" cy="53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858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57DD339-9CD4-443B-AA78-C39FAE2FBBD4}"/>
              </a:ext>
            </a:extLst>
          </p:cNvPr>
          <p:cNvSpPr/>
          <p:nvPr/>
        </p:nvSpPr>
        <p:spPr>
          <a:xfrm>
            <a:off x="774901" y="336242"/>
            <a:ext cx="3512500" cy="369332"/>
          </a:xfrm>
          <a:prstGeom prst="rect">
            <a:avLst/>
          </a:prstGeom>
        </p:spPr>
        <p:txBody>
          <a:bodyPr wrap="none">
            <a:spAutoFit/>
          </a:bodyPr>
          <a:lstStyle/>
          <a:p>
            <a:r>
              <a:rPr lang="en-US" b="1" dirty="0">
                <a:solidFill>
                  <a:srgbClr val="454545"/>
                </a:solidFill>
                <a:latin typeface="Verdana" panose="020B0604030504040204" pitchFamily="34" charset="0"/>
              </a:rPr>
              <a:t>35. Package Management</a:t>
            </a:r>
          </a:p>
        </p:txBody>
      </p:sp>
      <p:pic>
        <p:nvPicPr>
          <p:cNvPr id="1026" name="Picture 2"/>
          <p:cNvPicPr>
            <a:picLocks noChangeAspect="1" noChangeArrowheads="1"/>
          </p:cNvPicPr>
          <p:nvPr/>
        </p:nvPicPr>
        <p:blipFill>
          <a:blip r:embed="rId2"/>
          <a:srcRect/>
          <a:stretch>
            <a:fillRect/>
          </a:stretch>
        </p:blipFill>
        <p:spPr bwMode="auto">
          <a:xfrm>
            <a:off x="2113525" y="758336"/>
            <a:ext cx="8254364" cy="1543050"/>
          </a:xfrm>
          <a:prstGeom prst="rect">
            <a:avLst/>
          </a:prstGeom>
          <a:noFill/>
          <a:ln w="9525">
            <a:noFill/>
            <a:miter lim="800000"/>
            <a:headEnd/>
            <a:tailEnd/>
          </a:ln>
          <a:effectLst/>
        </p:spPr>
      </p:pic>
      <p:sp>
        <p:nvSpPr>
          <p:cNvPr id="7" name="Rectangle 6"/>
          <p:cNvSpPr/>
          <p:nvPr/>
        </p:nvSpPr>
        <p:spPr>
          <a:xfrm>
            <a:off x="2113270" y="2442475"/>
            <a:ext cx="7013458" cy="369332"/>
          </a:xfrm>
          <a:prstGeom prst="rect">
            <a:avLst/>
          </a:prstGeom>
        </p:spPr>
        <p:txBody>
          <a:bodyPr wrap="none">
            <a:spAutoFit/>
          </a:bodyPr>
          <a:lstStyle/>
          <a:p>
            <a:r>
              <a:rPr lang="en-US" b="1" dirty="0"/>
              <a:t> </a:t>
            </a:r>
            <a:r>
              <a:rPr lang="en-US" dirty="0">
                <a:solidFill>
                  <a:srgbClr val="454545"/>
                </a:solidFill>
                <a:latin typeface="Verdana" panose="020B0604030504040204" pitchFamily="34" charset="0"/>
              </a:rPr>
              <a:t>Installing a package from a compiled (*.deb or *.rpm) file</a:t>
            </a:r>
          </a:p>
        </p:txBody>
      </p:sp>
      <p:pic>
        <p:nvPicPr>
          <p:cNvPr id="1029" name="Picture 5"/>
          <p:cNvPicPr>
            <a:picLocks noChangeAspect="1" noChangeArrowheads="1"/>
          </p:cNvPicPr>
          <p:nvPr/>
        </p:nvPicPr>
        <p:blipFill>
          <a:blip r:embed="rId3"/>
          <a:srcRect/>
          <a:stretch>
            <a:fillRect/>
          </a:stretch>
        </p:blipFill>
        <p:spPr bwMode="auto">
          <a:xfrm>
            <a:off x="2125761" y="2797418"/>
            <a:ext cx="5517289" cy="494421"/>
          </a:xfrm>
          <a:prstGeom prst="rect">
            <a:avLst/>
          </a:prstGeom>
          <a:noFill/>
          <a:ln w="9525">
            <a:noFill/>
            <a:miter lim="800000"/>
            <a:headEnd/>
            <a:tailEnd/>
          </a:ln>
          <a:effectLst/>
        </p:spPr>
      </p:pic>
      <p:sp>
        <p:nvSpPr>
          <p:cNvPr id="9" name="Rectangle 8"/>
          <p:cNvSpPr/>
          <p:nvPr/>
        </p:nvSpPr>
        <p:spPr>
          <a:xfrm>
            <a:off x="2047040" y="3497553"/>
            <a:ext cx="4615366" cy="369332"/>
          </a:xfrm>
          <a:prstGeom prst="rect">
            <a:avLst/>
          </a:prstGeom>
        </p:spPr>
        <p:txBody>
          <a:bodyPr wrap="none">
            <a:spAutoFit/>
          </a:bodyPr>
          <a:lstStyle/>
          <a:p>
            <a:r>
              <a:rPr lang="en-US" dirty="0">
                <a:solidFill>
                  <a:srgbClr val="454545"/>
                </a:solidFill>
                <a:latin typeface="Verdana" panose="020B0604030504040204" pitchFamily="34" charset="0"/>
              </a:rPr>
              <a:t>Installing a package from a repository</a:t>
            </a:r>
          </a:p>
        </p:txBody>
      </p:sp>
      <p:pic>
        <p:nvPicPr>
          <p:cNvPr id="1030" name="Picture 6"/>
          <p:cNvPicPr>
            <a:picLocks noChangeAspect="1" noChangeArrowheads="1"/>
          </p:cNvPicPr>
          <p:nvPr/>
        </p:nvPicPr>
        <p:blipFill>
          <a:blip r:embed="rId4"/>
          <a:srcRect/>
          <a:stretch>
            <a:fillRect/>
          </a:stretch>
        </p:blipFill>
        <p:spPr bwMode="auto">
          <a:xfrm>
            <a:off x="2099090" y="3930821"/>
            <a:ext cx="6924675" cy="600075"/>
          </a:xfrm>
          <a:prstGeom prst="rect">
            <a:avLst/>
          </a:prstGeom>
          <a:noFill/>
          <a:ln w="9525">
            <a:noFill/>
            <a:miter lim="800000"/>
            <a:headEnd/>
            <a:tailEnd/>
          </a:ln>
          <a:effectLst/>
        </p:spPr>
      </p:pic>
      <p:sp>
        <p:nvSpPr>
          <p:cNvPr id="11" name="Rectangle 10"/>
          <p:cNvSpPr/>
          <p:nvPr/>
        </p:nvSpPr>
        <p:spPr>
          <a:xfrm>
            <a:off x="2076333" y="4637036"/>
            <a:ext cx="2589876" cy="369332"/>
          </a:xfrm>
          <a:prstGeom prst="rect">
            <a:avLst/>
          </a:prstGeom>
        </p:spPr>
        <p:txBody>
          <a:bodyPr wrap="none">
            <a:spAutoFit/>
          </a:bodyPr>
          <a:lstStyle/>
          <a:p>
            <a:r>
              <a:rPr lang="en-US" dirty="0">
                <a:solidFill>
                  <a:srgbClr val="454545"/>
                </a:solidFill>
                <a:latin typeface="Verdana" panose="020B0604030504040204" pitchFamily="34" charset="0"/>
              </a:rPr>
              <a:t>Removing a package</a:t>
            </a:r>
          </a:p>
        </p:txBody>
      </p:sp>
      <p:pic>
        <p:nvPicPr>
          <p:cNvPr id="1031" name="Picture 7"/>
          <p:cNvPicPr>
            <a:picLocks noChangeAspect="1" noChangeArrowheads="1"/>
          </p:cNvPicPr>
          <p:nvPr/>
        </p:nvPicPr>
        <p:blipFill>
          <a:blip r:embed="rId5"/>
          <a:srcRect/>
          <a:stretch>
            <a:fillRect/>
          </a:stretch>
        </p:blipFill>
        <p:spPr bwMode="auto">
          <a:xfrm>
            <a:off x="2104366" y="5011909"/>
            <a:ext cx="3094685" cy="319746"/>
          </a:xfrm>
          <a:prstGeom prst="rect">
            <a:avLst/>
          </a:prstGeom>
          <a:noFill/>
          <a:ln w="9525">
            <a:noFill/>
            <a:miter lim="800000"/>
            <a:headEnd/>
            <a:tailEnd/>
          </a:ln>
          <a:effectLst/>
        </p:spPr>
      </p:pic>
      <p:sp>
        <p:nvSpPr>
          <p:cNvPr id="13" name="Rectangle 12"/>
          <p:cNvSpPr/>
          <p:nvPr/>
        </p:nvSpPr>
        <p:spPr>
          <a:xfrm>
            <a:off x="2072436" y="5438894"/>
            <a:ext cx="4796313" cy="369332"/>
          </a:xfrm>
          <a:prstGeom prst="rect">
            <a:avLst/>
          </a:prstGeom>
        </p:spPr>
        <p:txBody>
          <a:bodyPr wrap="none">
            <a:spAutoFit/>
          </a:bodyPr>
          <a:lstStyle/>
          <a:p>
            <a:r>
              <a:rPr lang="en-US" dirty="0">
                <a:solidFill>
                  <a:srgbClr val="454545"/>
                </a:solidFill>
                <a:latin typeface="Verdana" panose="020B0604030504040204" pitchFamily="34" charset="0"/>
              </a:rPr>
              <a:t>Displaying information about a package</a:t>
            </a:r>
          </a:p>
        </p:txBody>
      </p:sp>
      <p:pic>
        <p:nvPicPr>
          <p:cNvPr id="1032" name="Picture 8"/>
          <p:cNvPicPr>
            <a:picLocks noChangeAspect="1" noChangeArrowheads="1"/>
          </p:cNvPicPr>
          <p:nvPr/>
        </p:nvPicPr>
        <p:blipFill>
          <a:blip r:embed="rId6"/>
          <a:srcRect/>
          <a:stretch>
            <a:fillRect/>
          </a:stretch>
        </p:blipFill>
        <p:spPr bwMode="auto">
          <a:xfrm>
            <a:off x="2142684" y="5820653"/>
            <a:ext cx="3376767" cy="805229"/>
          </a:xfrm>
          <a:prstGeom prst="rect">
            <a:avLst/>
          </a:prstGeom>
          <a:noFill/>
          <a:ln w="9525">
            <a:noFill/>
            <a:miter lim="800000"/>
            <a:headEnd/>
            <a:tailEnd/>
          </a:ln>
          <a:effectLst/>
        </p:spPr>
      </p:pic>
    </p:spTree>
    <p:extLst>
      <p:ext uri="{BB962C8B-B14F-4D97-AF65-F5344CB8AC3E}">
        <p14:creationId xmlns:p14="http://schemas.microsoft.com/office/powerpoint/2010/main" val="3824463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979" y="191645"/>
            <a:ext cx="4224233" cy="369332"/>
          </a:xfrm>
          <a:prstGeom prst="rect">
            <a:avLst/>
          </a:prstGeom>
        </p:spPr>
        <p:txBody>
          <a:bodyPr wrap="none">
            <a:spAutoFit/>
          </a:bodyPr>
          <a:lstStyle/>
          <a:p>
            <a:r>
              <a:rPr lang="en-US" b="1" dirty="0">
                <a:solidFill>
                  <a:srgbClr val="454545"/>
                </a:solidFill>
                <a:latin typeface="Verdana" panose="020B0604030504040204" pitchFamily="34" charset="0"/>
              </a:rPr>
              <a:t>36. Start/stop/restart services</a:t>
            </a:r>
          </a:p>
        </p:txBody>
      </p:sp>
      <p:sp>
        <p:nvSpPr>
          <p:cNvPr id="5" name="Rectangle 4"/>
          <p:cNvSpPr/>
          <p:nvPr/>
        </p:nvSpPr>
        <p:spPr>
          <a:xfrm>
            <a:off x="2189871" y="608317"/>
            <a:ext cx="9359704" cy="1200329"/>
          </a:xfrm>
          <a:prstGeom prst="rect">
            <a:avLst/>
          </a:prstGeom>
        </p:spPr>
        <p:txBody>
          <a:bodyPr wrap="square">
            <a:spAutoFit/>
          </a:bodyPr>
          <a:lstStyle/>
          <a:p>
            <a:r>
              <a:rPr lang="en-US" dirty="0">
                <a:solidFill>
                  <a:srgbClr val="454545"/>
                </a:solidFill>
                <a:latin typeface="Verdana" panose="020B0604030504040204" pitchFamily="34" charset="0"/>
              </a:rPr>
              <a:t>1. Open the command line</a:t>
            </a:r>
            <a:br>
              <a:rPr lang="en-US" dirty="0">
                <a:solidFill>
                  <a:srgbClr val="454545"/>
                </a:solidFill>
                <a:latin typeface="Verdana" panose="020B0604030504040204" pitchFamily="34" charset="0"/>
              </a:rPr>
            </a:br>
            <a:r>
              <a:rPr lang="en-US" dirty="0">
                <a:solidFill>
                  <a:srgbClr val="454545"/>
                </a:solidFill>
                <a:latin typeface="Verdana" panose="020B0604030504040204" pitchFamily="34" charset="0"/>
              </a:rPr>
              <a:t>2. Enter </a:t>
            </a:r>
            <a:r>
              <a:rPr lang="en-US" dirty="0" err="1">
                <a:solidFill>
                  <a:srgbClr val="454545"/>
                </a:solidFill>
                <a:latin typeface="Verdana" panose="020B0604030504040204" pitchFamily="34" charset="0"/>
              </a:rPr>
              <a:t>ls</a:t>
            </a:r>
            <a:r>
              <a:rPr lang="en-US" dirty="0">
                <a:solidFill>
                  <a:srgbClr val="454545"/>
                </a:solidFill>
                <a:latin typeface="Verdana" panose="020B0604030504040204" pitchFamily="34" charset="0"/>
              </a:rPr>
              <a:t> /etc/</a:t>
            </a:r>
            <a:r>
              <a:rPr lang="en-US" dirty="0" err="1">
                <a:solidFill>
                  <a:srgbClr val="454545"/>
                </a:solidFill>
                <a:latin typeface="Verdana" panose="020B0604030504040204" pitchFamily="34" charset="0"/>
              </a:rPr>
              <a:t>init.d</a:t>
            </a:r>
            <a:r>
              <a:rPr lang="en-US" dirty="0">
                <a:solidFill>
                  <a:srgbClr val="454545"/>
                </a:solidFill>
                <a:latin typeface="Verdana" panose="020B0604030504040204" pitchFamily="34" charset="0"/>
              </a:rPr>
              <a:t> or </a:t>
            </a:r>
            <a:r>
              <a:rPr lang="en-US" dirty="0" err="1">
                <a:solidFill>
                  <a:srgbClr val="454545"/>
                </a:solidFill>
                <a:latin typeface="Verdana" panose="020B0604030504040204" pitchFamily="34" charset="0"/>
              </a:rPr>
              <a:t>ls</a:t>
            </a:r>
            <a:r>
              <a:rPr lang="en-US" dirty="0">
                <a:solidFill>
                  <a:srgbClr val="454545"/>
                </a:solidFill>
                <a:latin typeface="Verdana" panose="020B0604030504040204" pitchFamily="34" charset="0"/>
              </a:rPr>
              <a:t> /etc/</a:t>
            </a:r>
            <a:r>
              <a:rPr lang="en-US" dirty="0" err="1">
                <a:solidFill>
                  <a:srgbClr val="454545"/>
                </a:solidFill>
                <a:latin typeface="Verdana" panose="020B0604030504040204" pitchFamily="34" charset="0"/>
              </a:rPr>
              <a:t>rc.d</a:t>
            </a:r>
            <a:r>
              <a:rPr lang="en-US" dirty="0">
                <a:solidFill>
                  <a:srgbClr val="454545"/>
                </a:solidFill>
                <a:latin typeface="Verdana" panose="020B0604030504040204" pitchFamily="34" charset="0"/>
              </a:rPr>
              <a:t>/</a:t>
            </a:r>
            <a:br>
              <a:rPr lang="en-US" dirty="0">
                <a:solidFill>
                  <a:srgbClr val="454545"/>
                </a:solidFill>
                <a:latin typeface="Verdana" panose="020B0604030504040204" pitchFamily="34" charset="0"/>
              </a:rPr>
            </a:br>
            <a:r>
              <a:rPr lang="en-US" dirty="0">
                <a:solidFill>
                  <a:srgbClr val="454545"/>
                </a:solidFill>
                <a:latin typeface="Verdana" panose="020B0604030504040204" pitchFamily="34" charset="0"/>
              </a:rPr>
              <a:t>3. Find the name of the service you want to restart.</a:t>
            </a:r>
            <a:br>
              <a:rPr lang="en-US" dirty="0">
                <a:solidFill>
                  <a:srgbClr val="454545"/>
                </a:solidFill>
                <a:latin typeface="Verdana" panose="020B0604030504040204" pitchFamily="34" charset="0"/>
              </a:rPr>
            </a:br>
            <a:r>
              <a:rPr lang="en-US" dirty="0">
                <a:solidFill>
                  <a:srgbClr val="454545"/>
                </a:solidFill>
                <a:latin typeface="Verdana" panose="020B0604030504040204" pitchFamily="34" charset="0"/>
              </a:rPr>
              <a:t>4. Enter </a:t>
            </a:r>
            <a:r>
              <a:rPr lang="en-US" dirty="0" err="1">
                <a:solidFill>
                  <a:srgbClr val="454545"/>
                </a:solidFill>
                <a:latin typeface="Verdana" panose="020B0604030504040204" pitchFamily="34" charset="0"/>
              </a:rPr>
              <a:t>sudo</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systemctl</a:t>
            </a:r>
            <a:r>
              <a:rPr lang="en-US" dirty="0">
                <a:solidFill>
                  <a:srgbClr val="454545"/>
                </a:solidFill>
                <a:latin typeface="Verdana" panose="020B0604030504040204" pitchFamily="34" charset="0"/>
              </a:rPr>
              <a:t> restart service where service is the service name.</a:t>
            </a:r>
          </a:p>
        </p:txBody>
      </p:sp>
      <p:sp>
        <p:nvSpPr>
          <p:cNvPr id="3073" name="Rectangle 1"/>
          <p:cNvSpPr>
            <a:spLocks noChangeArrowheads="1"/>
          </p:cNvSpPr>
          <p:nvPr/>
        </p:nvSpPr>
        <p:spPr bwMode="auto">
          <a:xfrm>
            <a:off x="2222694" y="1955409"/>
            <a:ext cx="3411190" cy="1289078"/>
          </a:xfrm>
          <a:prstGeom prst="rect">
            <a:avLst/>
          </a:prstGeom>
          <a:solidFill>
            <a:srgbClr val="FFFFFF"/>
          </a:solidFill>
          <a:ln w="9525">
            <a:noFill/>
            <a:miter lim="800000"/>
            <a:headEnd/>
            <a:tailEnd/>
          </a:ln>
          <a:effectLst/>
        </p:spPr>
        <p:txBody>
          <a:bodyPr vert="horz" wrap="none" lIns="0" tIns="0" rIns="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454545"/>
                </a:solidFill>
                <a:latin typeface="Verdana" panose="020B0604030504040204" pitchFamily="34" charset="0"/>
              </a:rPr>
              <a:t>Example :</a:t>
            </a:r>
          </a:p>
          <a:p>
            <a:pPr marL="0" marR="0" lvl="0" indent="0" algn="l" defTabSz="914400" rtl="0" eaLnBrk="1" fontAlgn="base" latinLnBrk="0" hangingPunct="1">
              <a:lnSpc>
                <a:spcPct val="100000"/>
              </a:lnSpc>
              <a:spcBef>
                <a:spcPct val="0"/>
              </a:spcBef>
              <a:spcAft>
                <a:spcPct val="0"/>
              </a:spcAft>
              <a:buClrTx/>
              <a:buSzTx/>
              <a:buFontTx/>
              <a:buNone/>
              <a:tabLst/>
            </a:pPr>
            <a:r>
              <a:rPr lang="en-US" dirty="0" err="1">
                <a:solidFill>
                  <a:srgbClr val="454545"/>
                </a:solidFill>
                <a:latin typeface="Verdana" panose="020B0604030504040204" pitchFamily="34" charset="0"/>
              </a:rPr>
              <a:t>sudo</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systemctl</a:t>
            </a:r>
            <a:r>
              <a:rPr lang="en-US" dirty="0">
                <a:solidFill>
                  <a:srgbClr val="454545"/>
                </a:solidFill>
                <a:latin typeface="Verdana" panose="020B0604030504040204" pitchFamily="34" charset="0"/>
              </a:rPr>
              <a:t> stop </a:t>
            </a:r>
            <a:r>
              <a:rPr lang="en-US" dirty="0" err="1">
                <a:solidFill>
                  <a:srgbClr val="454545"/>
                </a:solidFill>
                <a:latin typeface="Verdana" panose="020B0604030504040204" pitchFamily="34" charset="0"/>
              </a:rPr>
              <a:t>httpd</a:t>
            </a:r>
            <a:endParaRPr lang="en-US" dirty="0">
              <a:solidFill>
                <a:srgbClr val="454545"/>
              </a:solidFill>
              <a:latin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dirty="0" err="1">
                <a:solidFill>
                  <a:srgbClr val="454545"/>
                </a:solidFill>
                <a:latin typeface="Verdana" panose="020B0604030504040204" pitchFamily="34" charset="0"/>
              </a:rPr>
              <a:t>Sudo</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systemctl</a:t>
            </a:r>
            <a:r>
              <a:rPr lang="en-US" dirty="0">
                <a:solidFill>
                  <a:srgbClr val="454545"/>
                </a:solidFill>
                <a:latin typeface="Verdana" panose="020B0604030504040204" pitchFamily="34" charset="0"/>
              </a:rPr>
              <a:t> start </a:t>
            </a:r>
            <a:r>
              <a:rPr lang="en-US" dirty="0" err="1">
                <a:solidFill>
                  <a:srgbClr val="454545"/>
                </a:solidFill>
                <a:latin typeface="Verdana" panose="020B0604030504040204" pitchFamily="34" charset="0"/>
              </a:rPr>
              <a:t>httpd</a:t>
            </a:r>
            <a:endParaRPr lang="en-US" dirty="0">
              <a:solidFill>
                <a:srgbClr val="454545"/>
              </a:solidFill>
              <a:latin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dirty="0" err="1">
                <a:solidFill>
                  <a:srgbClr val="454545"/>
                </a:solidFill>
                <a:latin typeface="Verdana" panose="020B0604030504040204" pitchFamily="34" charset="0"/>
              </a:rPr>
              <a:t>Sudo</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systemctl</a:t>
            </a:r>
            <a:r>
              <a:rPr lang="en-US" dirty="0">
                <a:solidFill>
                  <a:srgbClr val="454545"/>
                </a:solidFill>
                <a:latin typeface="Verdana" panose="020B0604030504040204" pitchFamily="34" charset="0"/>
              </a:rPr>
              <a:t> restart </a:t>
            </a:r>
            <a:r>
              <a:rPr lang="en-US" dirty="0" err="1">
                <a:solidFill>
                  <a:srgbClr val="454545"/>
                </a:solidFill>
                <a:latin typeface="Verdana" panose="020B0604030504040204" pitchFamily="34" charset="0"/>
              </a:rPr>
              <a:t>httpd</a:t>
            </a:r>
            <a:r>
              <a:rPr lang="en-US" dirty="0">
                <a:solidFill>
                  <a:srgbClr val="454545"/>
                </a:solidFill>
                <a:latin typeface="Verdana" panose="020B0604030504040204" pitchFamily="34" charset="0"/>
              </a:rPr>
              <a:t> </a:t>
            </a:r>
          </a:p>
        </p:txBody>
      </p:sp>
      <p:sp>
        <p:nvSpPr>
          <p:cNvPr id="3074" name="Rectangle 2"/>
          <p:cNvSpPr>
            <a:spLocks noChangeArrowheads="1"/>
          </p:cNvSpPr>
          <p:nvPr/>
        </p:nvSpPr>
        <p:spPr bwMode="auto">
          <a:xfrm>
            <a:off x="2222699" y="3263703"/>
            <a:ext cx="4121834" cy="1012079"/>
          </a:xfrm>
          <a:prstGeom prst="rect">
            <a:avLst/>
          </a:prstGeom>
          <a:solidFill>
            <a:srgbClr val="FFFFFF"/>
          </a:solidFill>
          <a:ln w="9525">
            <a:noFill/>
            <a:miter lim="800000"/>
            <a:headEnd/>
            <a:tailEnd/>
          </a:ln>
          <a:effectLst/>
        </p:spPr>
        <p:txBody>
          <a:bodyPr vert="horz" wrap="square" lIns="0" tIns="0" rIns="0" bIns="179331" numCol="1" anchor="ctr" anchorCtr="0" compatLnSpc="1">
            <a:prstTxWarp prst="textNoShape">
              <a:avLst/>
            </a:prstTxWarp>
            <a:spAutoFit/>
          </a:bodyPr>
          <a:lstStyle/>
          <a:p>
            <a:pPr fontAlgn="base">
              <a:spcBef>
                <a:spcPct val="0"/>
              </a:spcBef>
              <a:spcAft>
                <a:spcPct val="0"/>
              </a:spcAft>
            </a:pPr>
            <a:r>
              <a:rPr lang="en-US" dirty="0" err="1">
                <a:solidFill>
                  <a:srgbClr val="454545"/>
                </a:solidFill>
                <a:latin typeface="Verdana" panose="020B0604030504040204" pitchFamily="34" charset="0"/>
              </a:rPr>
              <a:t>sudo</a:t>
            </a:r>
            <a:r>
              <a:rPr lang="en-US" dirty="0">
                <a:solidFill>
                  <a:srgbClr val="454545"/>
                </a:solidFill>
                <a:latin typeface="Verdana" panose="020B0604030504040204" pitchFamily="34" charset="0"/>
              </a:rPr>
              <a:t> service </a:t>
            </a:r>
            <a:r>
              <a:rPr lang="en-US" dirty="0" err="1">
                <a:solidFill>
                  <a:srgbClr val="454545"/>
                </a:solidFill>
                <a:latin typeface="Verdana" panose="020B0604030504040204" pitchFamily="34" charset="0"/>
              </a:rPr>
              <a:t>httpd</a:t>
            </a:r>
            <a:r>
              <a:rPr lang="en-US" dirty="0">
                <a:solidFill>
                  <a:srgbClr val="454545"/>
                </a:solidFill>
                <a:latin typeface="Verdana" panose="020B0604030504040204" pitchFamily="34" charset="0"/>
              </a:rPr>
              <a:t> start </a:t>
            </a:r>
          </a:p>
          <a:p>
            <a:pPr fontAlgn="base">
              <a:spcBef>
                <a:spcPct val="0"/>
              </a:spcBef>
              <a:spcAft>
                <a:spcPct val="0"/>
              </a:spcAft>
            </a:pPr>
            <a:r>
              <a:rPr lang="en-US" dirty="0">
                <a:solidFill>
                  <a:srgbClr val="454545"/>
                </a:solidFill>
                <a:latin typeface="Verdana" panose="020B0604030504040204" pitchFamily="34" charset="0"/>
              </a:rPr>
              <a:t>​</a:t>
            </a:r>
            <a:r>
              <a:rPr lang="en-US" dirty="0" err="1">
                <a:solidFill>
                  <a:srgbClr val="454545"/>
                </a:solidFill>
                <a:latin typeface="Verdana" panose="020B0604030504040204" pitchFamily="34" charset="0"/>
              </a:rPr>
              <a:t>sudo</a:t>
            </a:r>
            <a:r>
              <a:rPr lang="en-US" dirty="0">
                <a:solidFill>
                  <a:srgbClr val="454545"/>
                </a:solidFill>
                <a:latin typeface="Verdana" panose="020B0604030504040204" pitchFamily="34" charset="0"/>
              </a:rPr>
              <a:t> service </a:t>
            </a:r>
            <a:r>
              <a:rPr lang="en-US" dirty="0" err="1">
                <a:solidFill>
                  <a:srgbClr val="454545"/>
                </a:solidFill>
                <a:latin typeface="Verdana" panose="020B0604030504040204" pitchFamily="34" charset="0"/>
              </a:rPr>
              <a:t>httpd</a:t>
            </a:r>
            <a:r>
              <a:rPr lang="en-US" dirty="0">
                <a:solidFill>
                  <a:srgbClr val="454545"/>
                </a:solidFill>
                <a:latin typeface="Verdana" panose="020B0604030504040204" pitchFamily="34" charset="0"/>
              </a:rPr>
              <a:t> stop </a:t>
            </a:r>
          </a:p>
          <a:p>
            <a:pPr fontAlgn="base">
              <a:spcBef>
                <a:spcPct val="0"/>
              </a:spcBef>
              <a:spcAft>
                <a:spcPct val="0"/>
              </a:spcAft>
            </a:pPr>
            <a:r>
              <a:rPr lang="en-US" dirty="0">
                <a:solidFill>
                  <a:srgbClr val="454545"/>
                </a:solidFill>
                <a:latin typeface="Verdana" panose="020B0604030504040204" pitchFamily="34" charset="0"/>
              </a:rPr>
              <a:t>​</a:t>
            </a:r>
            <a:r>
              <a:rPr lang="en-US" dirty="0" err="1">
                <a:solidFill>
                  <a:srgbClr val="454545"/>
                </a:solidFill>
                <a:latin typeface="Verdana" panose="020B0604030504040204" pitchFamily="34" charset="0"/>
              </a:rPr>
              <a:t>sudo</a:t>
            </a:r>
            <a:r>
              <a:rPr lang="en-US" dirty="0">
                <a:solidFill>
                  <a:srgbClr val="454545"/>
                </a:solidFill>
                <a:latin typeface="Verdana" panose="020B0604030504040204" pitchFamily="34" charset="0"/>
              </a:rPr>
              <a:t> service </a:t>
            </a:r>
            <a:r>
              <a:rPr lang="en-US" dirty="0" err="1">
                <a:solidFill>
                  <a:srgbClr val="454545"/>
                </a:solidFill>
                <a:latin typeface="Verdana" panose="020B0604030504040204" pitchFamily="34" charset="0"/>
              </a:rPr>
              <a:t>httpd</a:t>
            </a:r>
            <a:r>
              <a:rPr lang="en-US" dirty="0">
                <a:solidFill>
                  <a:srgbClr val="454545"/>
                </a:solidFill>
                <a:latin typeface="Verdana" panose="020B0604030504040204" pitchFamily="34" charset="0"/>
              </a:rPr>
              <a:t> restart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631" y="219780"/>
            <a:ext cx="2960411" cy="369332"/>
          </a:xfrm>
          <a:prstGeom prst="rect">
            <a:avLst/>
          </a:prstGeom>
        </p:spPr>
        <p:txBody>
          <a:bodyPr wrap="square">
            <a:spAutoFit/>
          </a:bodyPr>
          <a:lstStyle/>
          <a:p>
            <a:r>
              <a:rPr lang="en-US" b="1" dirty="0">
                <a:solidFill>
                  <a:srgbClr val="454545"/>
                </a:solidFill>
                <a:latin typeface="Verdana" panose="020B0604030504040204" pitchFamily="34" charset="0"/>
              </a:rPr>
              <a:t>37.Create SSH Keys</a:t>
            </a:r>
          </a:p>
        </p:txBody>
      </p:sp>
      <p:pic>
        <p:nvPicPr>
          <p:cNvPr id="2049" name="Picture 1"/>
          <p:cNvPicPr>
            <a:picLocks noChangeAspect="1" noChangeArrowheads="1"/>
          </p:cNvPicPr>
          <p:nvPr/>
        </p:nvPicPr>
        <p:blipFill>
          <a:blip r:embed="rId2"/>
          <a:srcRect/>
          <a:stretch>
            <a:fillRect/>
          </a:stretch>
        </p:blipFill>
        <p:spPr bwMode="auto">
          <a:xfrm>
            <a:off x="2213977" y="670195"/>
            <a:ext cx="2495841" cy="28640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2176756" y="1077498"/>
            <a:ext cx="5985665" cy="484016"/>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2199175" y="1691932"/>
            <a:ext cx="3838671" cy="418221"/>
          </a:xfrm>
          <a:prstGeom prst="rect">
            <a:avLst/>
          </a:prstGeom>
          <a:noFill/>
          <a:ln w="9525">
            <a:noFill/>
            <a:miter lim="800000"/>
            <a:headEnd/>
            <a:tailEnd/>
          </a:ln>
          <a:effectLst/>
        </p:spPr>
      </p:pic>
      <p:sp>
        <p:nvSpPr>
          <p:cNvPr id="7" name="Rectangle 6"/>
          <p:cNvSpPr/>
          <p:nvPr/>
        </p:nvSpPr>
        <p:spPr>
          <a:xfrm>
            <a:off x="412552" y="2203325"/>
            <a:ext cx="3895618" cy="369332"/>
          </a:xfrm>
          <a:prstGeom prst="rect">
            <a:avLst/>
          </a:prstGeom>
        </p:spPr>
        <p:txBody>
          <a:bodyPr wrap="none">
            <a:spAutoFit/>
          </a:bodyPr>
          <a:lstStyle/>
          <a:p>
            <a:r>
              <a:rPr lang="en-US" b="1" dirty="0">
                <a:solidFill>
                  <a:srgbClr val="454545"/>
                </a:solidFill>
                <a:latin typeface="Verdana" panose="020B0604030504040204" pitchFamily="34" charset="0"/>
              </a:rPr>
              <a:t>38. SCP - SECURE FILE COPY</a:t>
            </a:r>
          </a:p>
        </p:txBody>
      </p:sp>
      <p:pic>
        <p:nvPicPr>
          <p:cNvPr id="2052" name="Picture 4"/>
          <p:cNvPicPr>
            <a:picLocks noChangeAspect="1" noChangeArrowheads="1"/>
          </p:cNvPicPr>
          <p:nvPr/>
        </p:nvPicPr>
        <p:blipFill>
          <a:blip r:embed="rId5"/>
          <a:srcRect/>
          <a:stretch>
            <a:fillRect/>
          </a:stretch>
        </p:blipFill>
        <p:spPr bwMode="auto">
          <a:xfrm>
            <a:off x="2174777" y="2624724"/>
            <a:ext cx="2256546" cy="361486"/>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a:srcRect/>
          <a:stretch>
            <a:fillRect/>
          </a:stretch>
        </p:blipFill>
        <p:spPr bwMode="auto">
          <a:xfrm>
            <a:off x="2178221" y="3154094"/>
            <a:ext cx="2258053" cy="405032"/>
          </a:xfrm>
          <a:prstGeom prst="rect">
            <a:avLst/>
          </a:prstGeom>
          <a:noFill/>
          <a:ln w="9525">
            <a:noFill/>
            <a:miter lim="800000"/>
            <a:headEnd/>
            <a:tailEnd/>
          </a:ln>
          <a:effectLst/>
        </p:spPr>
      </p:pic>
      <p:sp>
        <p:nvSpPr>
          <p:cNvPr id="10" name="Rectangle 9"/>
          <p:cNvSpPr/>
          <p:nvPr/>
        </p:nvSpPr>
        <p:spPr>
          <a:xfrm>
            <a:off x="501748" y="3769193"/>
            <a:ext cx="11019692" cy="646331"/>
          </a:xfrm>
          <a:prstGeom prst="rect">
            <a:avLst/>
          </a:prstGeom>
        </p:spPr>
        <p:txBody>
          <a:bodyPr wrap="square">
            <a:spAutoFit/>
          </a:bodyPr>
          <a:lstStyle/>
          <a:p>
            <a:r>
              <a:rPr lang="en-US" b="1" dirty="0">
                <a:solidFill>
                  <a:srgbClr val="454545"/>
                </a:solidFill>
                <a:latin typeface="Verdana" panose="020B0604030504040204" pitchFamily="34" charset="0"/>
              </a:rPr>
              <a:t>39. </a:t>
            </a:r>
            <a:r>
              <a:rPr lang="en-US" b="1" dirty="0" err="1">
                <a:solidFill>
                  <a:srgbClr val="454545"/>
                </a:solidFill>
                <a:latin typeface="Verdana" panose="020B0604030504040204" pitchFamily="34" charset="0"/>
              </a:rPr>
              <a:t>netstat</a:t>
            </a:r>
            <a:r>
              <a:rPr lang="en-US" dirty="0">
                <a:solidFill>
                  <a:srgbClr val="454545"/>
                </a:solidFill>
                <a:latin typeface="Verdana" panose="020B0604030504040204" pitchFamily="34" charset="0"/>
              </a:rPr>
              <a:t> (network statistics) is a command line tool for monitoring network connections both incoming and outgoing as well as viewing routing tables, interface statistics etc</a:t>
            </a:r>
          </a:p>
        </p:txBody>
      </p:sp>
      <p:sp>
        <p:nvSpPr>
          <p:cNvPr id="11" name="Rectangle 10"/>
          <p:cNvSpPr/>
          <p:nvPr/>
        </p:nvSpPr>
        <p:spPr>
          <a:xfrm>
            <a:off x="2195609" y="4524494"/>
            <a:ext cx="5189929" cy="369332"/>
          </a:xfrm>
          <a:prstGeom prst="rect">
            <a:avLst/>
          </a:prstGeom>
        </p:spPr>
        <p:txBody>
          <a:bodyPr wrap="square">
            <a:spAutoFit/>
          </a:bodyPr>
          <a:lstStyle/>
          <a:p>
            <a:pPr fontAlgn="base"/>
            <a:r>
              <a:rPr lang="en-US" b="1" dirty="0" err="1">
                <a:solidFill>
                  <a:srgbClr val="454545"/>
                </a:solidFill>
                <a:latin typeface="Verdana" panose="020B0604030504040204" pitchFamily="34" charset="0"/>
              </a:rPr>
              <a:t>netstat</a:t>
            </a:r>
            <a:r>
              <a:rPr lang="en-US" b="1" dirty="0">
                <a:solidFill>
                  <a:srgbClr val="454545"/>
                </a:solidFill>
                <a:latin typeface="Verdana" panose="020B0604030504040204" pitchFamily="34" charset="0"/>
              </a:rPr>
              <a:t> –a </a:t>
            </a:r>
            <a:r>
              <a:rPr lang="en-US" dirty="0"/>
              <a:t>: </a:t>
            </a:r>
            <a:r>
              <a:rPr lang="en-US" dirty="0">
                <a:solidFill>
                  <a:srgbClr val="454545"/>
                </a:solidFill>
                <a:latin typeface="Verdana" panose="020B0604030504040204" pitchFamily="34" charset="0"/>
              </a:rPr>
              <a:t>List out all connections</a:t>
            </a:r>
          </a:p>
        </p:txBody>
      </p:sp>
      <p:sp>
        <p:nvSpPr>
          <p:cNvPr id="12" name="Rectangle 11"/>
          <p:cNvSpPr/>
          <p:nvPr/>
        </p:nvSpPr>
        <p:spPr>
          <a:xfrm>
            <a:off x="2187886" y="4904322"/>
            <a:ext cx="7645428" cy="369332"/>
          </a:xfrm>
          <a:prstGeom prst="rect">
            <a:avLst/>
          </a:prstGeom>
        </p:spPr>
        <p:txBody>
          <a:bodyPr wrap="square">
            <a:spAutoFit/>
          </a:bodyPr>
          <a:lstStyle/>
          <a:p>
            <a:pPr fontAlgn="base"/>
            <a:r>
              <a:rPr lang="en-US" b="1" dirty="0" err="1">
                <a:solidFill>
                  <a:srgbClr val="454545"/>
                </a:solidFill>
                <a:latin typeface="Verdana" panose="020B0604030504040204" pitchFamily="34" charset="0"/>
              </a:rPr>
              <a:t>netstat</a:t>
            </a:r>
            <a:r>
              <a:rPr lang="en-US" b="1" dirty="0">
                <a:solidFill>
                  <a:srgbClr val="454545"/>
                </a:solidFill>
                <a:latin typeface="Verdana" panose="020B0604030504040204" pitchFamily="34" charset="0"/>
              </a:rPr>
              <a:t> –at or </a:t>
            </a:r>
            <a:r>
              <a:rPr lang="en-US" b="1" dirty="0" err="1">
                <a:solidFill>
                  <a:srgbClr val="454545"/>
                </a:solidFill>
                <a:latin typeface="Verdana" panose="020B0604030504040204" pitchFamily="34" charset="0"/>
              </a:rPr>
              <a:t>netstat</a:t>
            </a:r>
            <a:r>
              <a:rPr lang="en-US" b="1" dirty="0">
                <a:solidFill>
                  <a:srgbClr val="454545"/>
                </a:solidFill>
                <a:latin typeface="Verdana" panose="020B0604030504040204" pitchFamily="34" charset="0"/>
              </a:rPr>
              <a:t> –au </a:t>
            </a:r>
            <a:r>
              <a:rPr lang="en-US" dirty="0"/>
              <a:t>: </a:t>
            </a:r>
            <a:r>
              <a:rPr lang="en-US" dirty="0">
                <a:solidFill>
                  <a:srgbClr val="454545"/>
                </a:solidFill>
                <a:latin typeface="Verdana" panose="020B0604030504040204" pitchFamily="34" charset="0"/>
              </a:rPr>
              <a:t>List only TCP or UDP connections</a:t>
            </a:r>
          </a:p>
        </p:txBody>
      </p:sp>
      <p:sp>
        <p:nvSpPr>
          <p:cNvPr id="13" name="Rectangle 12"/>
          <p:cNvSpPr/>
          <p:nvPr/>
        </p:nvSpPr>
        <p:spPr>
          <a:xfrm>
            <a:off x="2176612" y="5340420"/>
            <a:ext cx="7141250" cy="369332"/>
          </a:xfrm>
          <a:prstGeom prst="rect">
            <a:avLst/>
          </a:prstGeom>
        </p:spPr>
        <p:txBody>
          <a:bodyPr wrap="none">
            <a:spAutoFit/>
          </a:bodyPr>
          <a:lstStyle/>
          <a:p>
            <a:pPr fontAlgn="base"/>
            <a:r>
              <a:rPr lang="en-US" b="1" dirty="0" err="1">
                <a:solidFill>
                  <a:srgbClr val="454545"/>
                </a:solidFill>
                <a:latin typeface="Verdana" panose="020B0604030504040204" pitchFamily="34" charset="0"/>
              </a:rPr>
              <a:t>netstat</a:t>
            </a:r>
            <a:r>
              <a:rPr lang="en-US" b="1" dirty="0">
                <a:solidFill>
                  <a:srgbClr val="454545"/>
                </a:solidFill>
                <a:latin typeface="Verdana" panose="020B0604030504040204" pitchFamily="34" charset="0"/>
              </a:rPr>
              <a:t> –ant : </a:t>
            </a:r>
            <a:r>
              <a:rPr lang="en-US" dirty="0">
                <a:solidFill>
                  <a:srgbClr val="454545"/>
                </a:solidFill>
                <a:latin typeface="Verdana" panose="020B0604030504040204" pitchFamily="34" charset="0"/>
              </a:rPr>
              <a:t>Disable reverse </a:t>
            </a:r>
            <a:r>
              <a:rPr lang="en-US" dirty="0" err="1">
                <a:solidFill>
                  <a:srgbClr val="454545"/>
                </a:solidFill>
                <a:latin typeface="Verdana" panose="020B0604030504040204" pitchFamily="34" charset="0"/>
              </a:rPr>
              <a:t>dns</a:t>
            </a:r>
            <a:r>
              <a:rPr lang="en-US" dirty="0">
                <a:solidFill>
                  <a:srgbClr val="454545"/>
                </a:solidFill>
                <a:latin typeface="Verdana" panose="020B0604030504040204" pitchFamily="34" charset="0"/>
              </a:rPr>
              <a:t> lookup for faster outpu</a:t>
            </a:r>
            <a:r>
              <a:rPr lang="en-US" b="1" dirty="0"/>
              <a:t>t</a:t>
            </a:r>
          </a:p>
        </p:txBody>
      </p:sp>
      <p:sp>
        <p:nvSpPr>
          <p:cNvPr id="14" name="Rectangle 13"/>
          <p:cNvSpPr/>
          <p:nvPr/>
        </p:nvSpPr>
        <p:spPr>
          <a:xfrm>
            <a:off x="2207892" y="5818722"/>
            <a:ext cx="5816016" cy="369332"/>
          </a:xfrm>
          <a:prstGeom prst="rect">
            <a:avLst/>
          </a:prstGeom>
        </p:spPr>
        <p:txBody>
          <a:bodyPr wrap="none">
            <a:spAutoFit/>
          </a:bodyPr>
          <a:lstStyle/>
          <a:p>
            <a:pPr fontAlgn="base"/>
            <a:r>
              <a:rPr lang="en-US" b="1" dirty="0" err="1">
                <a:solidFill>
                  <a:srgbClr val="454545"/>
                </a:solidFill>
                <a:latin typeface="Verdana" panose="020B0604030504040204" pitchFamily="34" charset="0"/>
              </a:rPr>
              <a:t>netstat</a:t>
            </a:r>
            <a:r>
              <a:rPr lang="en-US" b="1" dirty="0">
                <a:solidFill>
                  <a:srgbClr val="454545"/>
                </a:solidFill>
                <a:latin typeface="Verdana" panose="020B0604030504040204" pitchFamily="34" charset="0"/>
              </a:rPr>
              <a:t> –</a:t>
            </a:r>
            <a:r>
              <a:rPr lang="en-US" b="1" dirty="0" err="1">
                <a:solidFill>
                  <a:srgbClr val="454545"/>
                </a:solidFill>
                <a:latin typeface="Verdana" panose="020B0604030504040204" pitchFamily="34" charset="0"/>
              </a:rPr>
              <a:t>tnl</a:t>
            </a:r>
            <a:r>
              <a:rPr lang="en-US" b="1" dirty="0">
                <a:solidFill>
                  <a:srgbClr val="454545"/>
                </a:solidFill>
                <a:latin typeface="Verdana" panose="020B0604030504040204" pitchFamily="34" charset="0"/>
              </a:rPr>
              <a:t>: </a:t>
            </a:r>
            <a:r>
              <a:rPr lang="en-US" dirty="0">
                <a:solidFill>
                  <a:srgbClr val="454545"/>
                </a:solidFill>
                <a:latin typeface="Verdana" panose="020B0604030504040204" pitchFamily="34" charset="0"/>
              </a:rPr>
              <a:t>List out only listening connections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824" y="219780"/>
            <a:ext cx="6867586" cy="369332"/>
          </a:xfrm>
          <a:prstGeom prst="rect">
            <a:avLst/>
          </a:prstGeom>
        </p:spPr>
        <p:txBody>
          <a:bodyPr wrap="none">
            <a:spAutoFit/>
          </a:bodyPr>
          <a:lstStyle/>
          <a:p>
            <a:r>
              <a:rPr lang="en-US" b="1" dirty="0">
                <a:solidFill>
                  <a:srgbClr val="454545"/>
                </a:solidFill>
                <a:latin typeface="Verdana" panose="020B0604030504040204" pitchFamily="34" charset="0"/>
              </a:rPr>
              <a:t>40. </a:t>
            </a:r>
            <a:r>
              <a:rPr lang="en-US" b="1" dirty="0" err="1">
                <a:solidFill>
                  <a:srgbClr val="454545"/>
                </a:solidFill>
                <a:latin typeface="Verdana" panose="020B0604030504040204" pitchFamily="34" charset="0"/>
              </a:rPr>
              <a:t>wget</a:t>
            </a:r>
            <a:r>
              <a:rPr lang="en-US" b="1" dirty="0">
                <a:solidFill>
                  <a:srgbClr val="454545"/>
                </a:solidFill>
                <a:latin typeface="Verdana" panose="020B0604030504040204" pitchFamily="34" charset="0"/>
              </a:rPr>
              <a:t>:</a:t>
            </a:r>
            <a:r>
              <a:rPr lang="en-US" dirty="0">
                <a:solidFill>
                  <a:srgbClr val="454545"/>
                </a:solidFill>
                <a:latin typeface="Verdana" panose="020B0604030504040204" pitchFamily="34" charset="0"/>
              </a:rPr>
              <a:t> is a Linux/UNIX command line file downloader</a:t>
            </a:r>
          </a:p>
        </p:txBody>
      </p:sp>
      <p:pic>
        <p:nvPicPr>
          <p:cNvPr id="40962" name="Picture 2"/>
          <p:cNvPicPr>
            <a:picLocks noChangeAspect="1" noChangeArrowheads="1"/>
          </p:cNvPicPr>
          <p:nvPr/>
        </p:nvPicPr>
        <p:blipFill>
          <a:blip r:embed="rId2"/>
          <a:srcRect/>
          <a:stretch>
            <a:fillRect/>
          </a:stretch>
        </p:blipFill>
        <p:spPr bwMode="auto">
          <a:xfrm>
            <a:off x="2219252" y="697890"/>
            <a:ext cx="9804304" cy="385322"/>
          </a:xfrm>
          <a:prstGeom prst="rect">
            <a:avLst/>
          </a:prstGeom>
          <a:noFill/>
          <a:ln w="9525">
            <a:noFill/>
            <a:miter lim="800000"/>
            <a:headEnd/>
            <a:tailEnd/>
          </a:ln>
          <a:effectLst/>
        </p:spPr>
      </p:pic>
      <p:sp>
        <p:nvSpPr>
          <p:cNvPr id="4" name="Rectangle 3"/>
          <p:cNvSpPr/>
          <p:nvPr/>
        </p:nvSpPr>
        <p:spPr>
          <a:xfrm>
            <a:off x="361070" y="1192630"/>
            <a:ext cx="11596467" cy="646331"/>
          </a:xfrm>
          <a:prstGeom prst="rect">
            <a:avLst/>
          </a:prstGeom>
        </p:spPr>
        <p:txBody>
          <a:bodyPr wrap="square">
            <a:spAutoFit/>
          </a:bodyPr>
          <a:lstStyle/>
          <a:p>
            <a:r>
              <a:rPr lang="en-US" b="1" dirty="0">
                <a:solidFill>
                  <a:srgbClr val="454545"/>
                </a:solidFill>
                <a:latin typeface="Verdana" panose="020B0604030504040204" pitchFamily="34" charset="0"/>
              </a:rPr>
              <a:t>41.Ping :  </a:t>
            </a:r>
            <a:r>
              <a:rPr lang="en-US" dirty="0">
                <a:solidFill>
                  <a:srgbClr val="454545"/>
                </a:solidFill>
                <a:latin typeface="Verdana" panose="020B0604030504040204" pitchFamily="34" charset="0"/>
              </a:rPr>
              <a:t>The PING command is used to test the connection and latency between two network connections. (ex : Ping </a:t>
            </a:r>
            <a:r>
              <a:rPr lang="en-US" dirty="0">
                <a:solidFill>
                  <a:srgbClr val="454545"/>
                </a:solidFill>
                <a:latin typeface="Verdana" panose="020B0604030504040204" pitchFamily="34" charset="0"/>
                <a:hlinkClick r:id="rId3"/>
              </a:rPr>
              <a:t>www.google.co.in</a:t>
            </a:r>
            <a:r>
              <a:rPr lang="en-US" dirty="0">
                <a:solidFill>
                  <a:srgbClr val="454545"/>
                </a:solidFill>
                <a:latin typeface="Verdana" panose="020B0604030504040204" pitchFamily="34" charset="0"/>
              </a:rPr>
              <a:t> )</a:t>
            </a:r>
          </a:p>
        </p:txBody>
      </p:sp>
      <p:sp>
        <p:nvSpPr>
          <p:cNvPr id="5" name="Rectangle 4"/>
          <p:cNvSpPr/>
          <p:nvPr/>
        </p:nvSpPr>
        <p:spPr>
          <a:xfrm>
            <a:off x="389205" y="1952285"/>
            <a:ext cx="11301046" cy="369332"/>
          </a:xfrm>
          <a:prstGeom prst="rect">
            <a:avLst/>
          </a:prstGeom>
        </p:spPr>
        <p:txBody>
          <a:bodyPr wrap="square">
            <a:spAutoFit/>
          </a:bodyPr>
          <a:lstStyle/>
          <a:p>
            <a:r>
              <a:rPr lang="en-US" b="1" dirty="0">
                <a:solidFill>
                  <a:srgbClr val="454545"/>
                </a:solidFill>
                <a:latin typeface="Verdana" panose="020B0604030504040204" pitchFamily="34" charset="0"/>
              </a:rPr>
              <a:t>42. </a:t>
            </a:r>
            <a:r>
              <a:rPr lang="en-US" b="1" dirty="0" err="1">
                <a:solidFill>
                  <a:srgbClr val="454545"/>
                </a:solidFill>
                <a:latin typeface="Verdana" panose="020B0604030504040204" pitchFamily="34" charset="0"/>
              </a:rPr>
              <a:t>Df</a:t>
            </a:r>
            <a:r>
              <a:rPr lang="en-US" b="1" dirty="0">
                <a:solidFill>
                  <a:srgbClr val="454545"/>
                </a:solidFill>
                <a:latin typeface="Verdana" panose="020B0604030504040204" pitchFamily="34" charset="0"/>
              </a:rPr>
              <a:t> : </a:t>
            </a:r>
            <a:r>
              <a:rPr lang="en-US" dirty="0">
                <a:solidFill>
                  <a:srgbClr val="454545"/>
                </a:solidFill>
                <a:latin typeface="Verdana" panose="020B0604030504040204" pitchFamily="34" charset="0"/>
              </a:rPr>
              <a:t>The </a:t>
            </a:r>
            <a:r>
              <a:rPr lang="en-US" dirty="0" err="1">
                <a:solidFill>
                  <a:srgbClr val="454545"/>
                </a:solidFill>
                <a:latin typeface="Verdana" panose="020B0604030504040204" pitchFamily="34" charset="0"/>
              </a:rPr>
              <a:t>df</a:t>
            </a:r>
            <a:r>
              <a:rPr lang="en-US" dirty="0">
                <a:solidFill>
                  <a:srgbClr val="454545"/>
                </a:solidFill>
                <a:latin typeface="Verdana" panose="020B0604030504040204" pitchFamily="34" charset="0"/>
              </a:rPr>
              <a:t> command reports the amount of available </a:t>
            </a:r>
            <a:r>
              <a:rPr lang="en-US" dirty="0">
                <a:solidFill>
                  <a:srgbClr val="454545"/>
                </a:solidFill>
                <a:latin typeface="Verdana" panose="020B0604030504040204" pitchFamily="34" charset="0"/>
                <a:hlinkClick r:id="rId4"/>
              </a:rPr>
              <a:t>disk</a:t>
            </a:r>
            <a:r>
              <a:rPr lang="en-US" dirty="0">
                <a:solidFill>
                  <a:srgbClr val="454545"/>
                </a:solidFill>
                <a:latin typeface="Verdana" panose="020B0604030504040204" pitchFamily="34" charset="0"/>
              </a:rPr>
              <a:t> space being used by </a:t>
            </a:r>
            <a:r>
              <a:rPr lang="en-US" dirty="0">
                <a:solidFill>
                  <a:srgbClr val="454545"/>
                </a:solidFill>
                <a:latin typeface="Verdana" panose="020B0604030504040204" pitchFamily="34" charset="0"/>
                <a:hlinkClick r:id="rId5"/>
              </a:rPr>
              <a:t>file systems</a:t>
            </a:r>
            <a:endParaRPr lang="en-US" dirty="0">
              <a:solidFill>
                <a:srgbClr val="454545"/>
              </a:solidFill>
              <a:latin typeface="Verdana" panose="020B0604030504040204" pitchFamily="34" charset="0"/>
            </a:endParaRPr>
          </a:p>
        </p:txBody>
      </p:sp>
      <p:sp>
        <p:nvSpPr>
          <p:cNvPr id="8" name="Rectangle 7"/>
          <p:cNvSpPr/>
          <p:nvPr/>
        </p:nvSpPr>
        <p:spPr>
          <a:xfrm>
            <a:off x="2244607" y="2344002"/>
            <a:ext cx="5929637" cy="369332"/>
          </a:xfrm>
          <a:prstGeom prst="rect">
            <a:avLst/>
          </a:prstGeom>
        </p:spPr>
        <p:txBody>
          <a:bodyPr wrap="none">
            <a:spAutoFit/>
          </a:bodyPr>
          <a:lstStyle/>
          <a:p>
            <a:r>
              <a:rPr lang="en-US" dirty="0" err="1">
                <a:solidFill>
                  <a:srgbClr val="454545"/>
                </a:solidFill>
                <a:latin typeface="Verdana" panose="020B0604030504040204" pitchFamily="34" charset="0"/>
              </a:rPr>
              <a:t>Df</a:t>
            </a:r>
            <a:r>
              <a:rPr lang="en-US" dirty="0">
                <a:solidFill>
                  <a:srgbClr val="454545"/>
                </a:solidFill>
                <a:latin typeface="Verdana" panose="020B0604030504040204" pitchFamily="34" charset="0"/>
              </a:rPr>
              <a:t> </a:t>
            </a:r>
            <a:r>
              <a:rPr lang="en-US" dirty="0">
                <a:solidFill>
                  <a:srgbClr val="454545"/>
                </a:solidFill>
                <a:latin typeface="Verdana" panose="020B0604030504040204" pitchFamily="34" charset="0"/>
                <a:sym typeface="Wingdings" pitchFamily="2" charset="2"/>
              </a:rPr>
              <a:t> </a:t>
            </a:r>
            <a:r>
              <a:rPr lang="en-US" dirty="0">
                <a:solidFill>
                  <a:srgbClr val="454545"/>
                </a:solidFill>
                <a:latin typeface="Verdana" panose="020B0604030504040204" pitchFamily="34" charset="0"/>
              </a:rPr>
              <a:t>Display all file systems and their disk usage</a:t>
            </a:r>
          </a:p>
        </p:txBody>
      </p:sp>
      <p:sp>
        <p:nvSpPr>
          <p:cNvPr id="9" name="Rectangle 8"/>
          <p:cNvSpPr/>
          <p:nvPr/>
        </p:nvSpPr>
        <p:spPr>
          <a:xfrm>
            <a:off x="2228191" y="2721482"/>
            <a:ext cx="8730082" cy="369332"/>
          </a:xfrm>
          <a:prstGeom prst="rect">
            <a:avLst/>
          </a:prstGeom>
        </p:spPr>
        <p:txBody>
          <a:bodyPr wrap="none">
            <a:spAutoFit/>
          </a:bodyPr>
          <a:lstStyle/>
          <a:p>
            <a:r>
              <a:rPr lang="en-US" dirty="0" err="1">
                <a:solidFill>
                  <a:srgbClr val="454545"/>
                </a:solidFill>
                <a:latin typeface="Verdana" panose="020B0604030504040204" pitchFamily="34" charset="0"/>
              </a:rPr>
              <a:t>Df</a:t>
            </a:r>
            <a:r>
              <a:rPr lang="en-US" dirty="0">
                <a:solidFill>
                  <a:srgbClr val="454545"/>
                </a:solidFill>
                <a:latin typeface="Verdana" panose="020B0604030504040204" pitchFamily="34" charset="0"/>
              </a:rPr>
              <a:t> -h </a:t>
            </a:r>
            <a:r>
              <a:rPr lang="en-US" dirty="0">
                <a:solidFill>
                  <a:srgbClr val="454545"/>
                </a:solidFill>
                <a:latin typeface="Verdana" panose="020B0604030504040204" pitchFamily="34" charset="0"/>
                <a:sym typeface="Wingdings" pitchFamily="2" charset="2"/>
              </a:rPr>
              <a:t> </a:t>
            </a:r>
            <a:r>
              <a:rPr lang="en-US" dirty="0">
                <a:solidFill>
                  <a:srgbClr val="454545"/>
                </a:solidFill>
                <a:latin typeface="Verdana" panose="020B0604030504040204" pitchFamily="34" charset="0"/>
              </a:rPr>
              <a:t>Display all file systems and their disk usage in "human readable"</a:t>
            </a:r>
          </a:p>
        </p:txBody>
      </p:sp>
      <p:sp>
        <p:nvSpPr>
          <p:cNvPr id="10" name="Rectangle 9"/>
          <p:cNvSpPr/>
          <p:nvPr/>
        </p:nvSpPr>
        <p:spPr>
          <a:xfrm>
            <a:off x="499401" y="3089445"/>
            <a:ext cx="11301046" cy="369332"/>
          </a:xfrm>
          <a:prstGeom prst="rect">
            <a:avLst/>
          </a:prstGeom>
        </p:spPr>
        <p:txBody>
          <a:bodyPr wrap="square">
            <a:spAutoFit/>
          </a:bodyPr>
          <a:lstStyle/>
          <a:p>
            <a:r>
              <a:rPr lang="en-US" b="1" dirty="0">
                <a:solidFill>
                  <a:srgbClr val="454545"/>
                </a:solidFill>
                <a:latin typeface="Verdana" panose="020B0604030504040204" pitchFamily="34" charset="0"/>
              </a:rPr>
              <a:t>43. Du : </a:t>
            </a:r>
            <a:r>
              <a:rPr lang="en-US" dirty="0">
                <a:solidFill>
                  <a:srgbClr val="454545"/>
                </a:solidFill>
                <a:latin typeface="Verdana" panose="020B0604030504040204" pitchFamily="34" charset="0"/>
              </a:rPr>
              <a:t>du estimates and displays the </a:t>
            </a:r>
            <a:r>
              <a:rPr lang="en-US" dirty="0">
                <a:solidFill>
                  <a:srgbClr val="454545"/>
                </a:solidFill>
                <a:latin typeface="Verdana" panose="020B0604030504040204" pitchFamily="34" charset="0"/>
                <a:hlinkClick r:id="rId4"/>
              </a:rPr>
              <a:t>disk</a:t>
            </a:r>
            <a:r>
              <a:rPr lang="en-US" dirty="0">
                <a:solidFill>
                  <a:srgbClr val="454545"/>
                </a:solidFill>
                <a:latin typeface="Verdana" panose="020B0604030504040204" pitchFamily="34" charset="0"/>
              </a:rPr>
              <a:t> space used by </a:t>
            </a:r>
            <a:r>
              <a:rPr lang="en-US" dirty="0">
                <a:solidFill>
                  <a:srgbClr val="454545"/>
                </a:solidFill>
                <a:latin typeface="Verdana" panose="020B0604030504040204" pitchFamily="34" charset="0"/>
                <a:hlinkClick r:id="rId6"/>
              </a:rPr>
              <a:t>files</a:t>
            </a:r>
            <a:r>
              <a:rPr lang="en-US" dirty="0">
                <a:solidFill>
                  <a:srgbClr val="454545"/>
                </a:solidFill>
                <a:latin typeface="Verdana" panose="020B0604030504040204" pitchFamily="34" charset="0"/>
              </a:rPr>
              <a:t>.</a:t>
            </a:r>
          </a:p>
        </p:txBody>
      </p:sp>
      <p:sp>
        <p:nvSpPr>
          <p:cNvPr id="11" name="Rectangle 10"/>
          <p:cNvSpPr/>
          <p:nvPr/>
        </p:nvSpPr>
        <p:spPr>
          <a:xfrm>
            <a:off x="2284463" y="3495230"/>
            <a:ext cx="9546466" cy="646331"/>
          </a:xfrm>
          <a:prstGeom prst="rect">
            <a:avLst/>
          </a:prstGeom>
        </p:spPr>
        <p:txBody>
          <a:bodyPr wrap="square">
            <a:spAutoFit/>
          </a:bodyPr>
          <a:lstStyle/>
          <a:p>
            <a:r>
              <a:rPr lang="en-US" dirty="0">
                <a:solidFill>
                  <a:srgbClr val="454545"/>
                </a:solidFill>
                <a:latin typeface="Verdana" panose="020B0604030504040204" pitchFamily="34" charset="0"/>
              </a:rPr>
              <a:t>du -s *.txt </a:t>
            </a:r>
            <a:r>
              <a:rPr lang="en-US" dirty="0">
                <a:solidFill>
                  <a:srgbClr val="454545"/>
                </a:solidFill>
                <a:latin typeface="Verdana" panose="020B0604030504040204" pitchFamily="34" charset="0"/>
                <a:sym typeface="Wingdings" pitchFamily="2" charset="2"/>
              </a:rPr>
              <a:t> </a:t>
            </a:r>
            <a:r>
              <a:rPr lang="en-US" dirty="0">
                <a:solidFill>
                  <a:srgbClr val="454545"/>
                </a:solidFill>
                <a:latin typeface="Verdana" panose="020B0604030504040204" pitchFamily="34" charset="0"/>
              </a:rPr>
              <a:t>Reports the size of each file in the current directory with the </a:t>
            </a:r>
            <a:r>
              <a:rPr lang="en-US" dirty="0">
                <a:solidFill>
                  <a:srgbClr val="454545"/>
                </a:solidFill>
                <a:latin typeface="Verdana" panose="020B0604030504040204" pitchFamily="34" charset="0"/>
                <a:hlinkClick r:id="rId7"/>
              </a:rPr>
              <a:t>extension</a:t>
            </a:r>
            <a:r>
              <a:rPr lang="en-US" dirty="0">
                <a:solidFill>
                  <a:srgbClr val="454545"/>
                </a:solidFill>
                <a:latin typeface="Verdana" panose="020B0604030504040204" pitchFamily="34" charset="0"/>
              </a:rPr>
              <a:t> .txt</a:t>
            </a:r>
          </a:p>
        </p:txBody>
      </p:sp>
      <p:sp>
        <p:nvSpPr>
          <p:cNvPr id="12" name="Rectangle 11"/>
          <p:cNvSpPr/>
          <p:nvPr/>
        </p:nvSpPr>
        <p:spPr>
          <a:xfrm>
            <a:off x="2296183" y="4154078"/>
            <a:ext cx="9546466" cy="646331"/>
          </a:xfrm>
          <a:prstGeom prst="rect">
            <a:avLst/>
          </a:prstGeom>
        </p:spPr>
        <p:txBody>
          <a:bodyPr wrap="square">
            <a:spAutoFit/>
          </a:bodyPr>
          <a:lstStyle/>
          <a:p>
            <a:r>
              <a:rPr lang="en-US" dirty="0">
                <a:solidFill>
                  <a:srgbClr val="454545"/>
                </a:solidFill>
                <a:latin typeface="Verdana" panose="020B0604030504040204" pitchFamily="34" charset="0"/>
              </a:rPr>
              <a:t>du -</a:t>
            </a:r>
            <a:r>
              <a:rPr lang="en-US" dirty="0" err="1">
                <a:solidFill>
                  <a:srgbClr val="454545"/>
                </a:solidFill>
                <a:latin typeface="Verdana" panose="020B0604030504040204" pitchFamily="34" charset="0"/>
              </a:rPr>
              <a:t>shc</a:t>
            </a:r>
            <a:r>
              <a:rPr lang="en-US" dirty="0">
                <a:solidFill>
                  <a:srgbClr val="454545"/>
                </a:solidFill>
                <a:latin typeface="Verdana" panose="020B0604030504040204" pitchFamily="34" charset="0"/>
              </a:rPr>
              <a:t> *.txt </a:t>
            </a:r>
            <a:r>
              <a:rPr lang="en-US" dirty="0">
                <a:solidFill>
                  <a:srgbClr val="454545"/>
                </a:solidFill>
                <a:latin typeface="Verdana" panose="020B0604030504040204" pitchFamily="34" charset="0"/>
                <a:sym typeface="Wingdings" pitchFamily="2" charset="2"/>
              </a:rPr>
              <a:t> </a:t>
            </a:r>
            <a:r>
              <a:rPr lang="en-US" dirty="0">
                <a:solidFill>
                  <a:srgbClr val="454545"/>
                </a:solidFill>
                <a:latin typeface="Verdana" panose="020B0604030504040204" pitchFamily="34" charset="0"/>
              </a:rPr>
              <a:t>Reports the size of each file in the current directory with the </a:t>
            </a:r>
            <a:r>
              <a:rPr lang="en-US" dirty="0">
                <a:solidFill>
                  <a:srgbClr val="454545"/>
                </a:solidFill>
                <a:latin typeface="Verdana" panose="020B0604030504040204" pitchFamily="34" charset="0"/>
                <a:hlinkClick r:id="rId7"/>
              </a:rPr>
              <a:t>extension</a:t>
            </a:r>
            <a:r>
              <a:rPr lang="en-US" dirty="0">
                <a:solidFill>
                  <a:srgbClr val="454545"/>
                </a:solidFill>
                <a:latin typeface="Verdana" panose="020B0604030504040204" pitchFamily="34" charset="0"/>
              </a:rPr>
              <a:t> .txt in human readable format</a:t>
            </a:r>
          </a:p>
        </p:txBody>
      </p:sp>
      <p:sp>
        <p:nvSpPr>
          <p:cNvPr id="13" name="Rectangle 12"/>
          <p:cNvSpPr/>
          <p:nvPr/>
        </p:nvSpPr>
        <p:spPr>
          <a:xfrm>
            <a:off x="502095" y="4946524"/>
            <a:ext cx="4796506" cy="369332"/>
          </a:xfrm>
          <a:prstGeom prst="rect">
            <a:avLst/>
          </a:prstGeom>
        </p:spPr>
        <p:txBody>
          <a:bodyPr wrap="none">
            <a:spAutoFit/>
          </a:bodyPr>
          <a:lstStyle/>
          <a:p>
            <a:pPr fontAlgn="base"/>
            <a:r>
              <a:rPr lang="en-US" b="1" dirty="0">
                <a:solidFill>
                  <a:srgbClr val="454545"/>
                </a:solidFill>
                <a:latin typeface="Verdana" panose="020B0604030504040204" pitchFamily="34" charset="0"/>
              </a:rPr>
              <a:t>44. View all Disk Partitions in Linux</a:t>
            </a:r>
          </a:p>
        </p:txBody>
      </p:sp>
      <p:sp>
        <p:nvSpPr>
          <p:cNvPr id="16" name="Rectangle 15"/>
          <p:cNvSpPr/>
          <p:nvPr/>
        </p:nvSpPr>
        <p:spPr>
          <a:xfrm>
            <a:off x="2211780" y="5363889"/>
            <a:ext cx="9546466" cy="369332"/>
          </a:xfrm>
          <a:prstGeom prst="rect">
            <a:avLst/>
          </a:prstGeom>
        </p:spPr>
        <p:txBody>
          <a:bodyPr wrap="square">
            <a:spAutoFit/>
          </a:bodyPr>
          <a:lstStyle/>
          <a:p>
            <a:r>
              <a:rPr lang="en-US" dirty="0" err="1">
                <a:solidFill>
                  <a:srgbClr val="454545"/>
                </a:solidFill>
                <a:latin typeface="Verdana" panose="020B0604030504040204" pitchFamily="34" charset="0"/>
              </a:rPr>
              <a:t>Fdisk</a:t>
            </a:r>
            <a:r>
              <a:rPr lang="en-US" dirty="0">
                <a:solidFill>
                  <a:srgbClr val="454545"/>
                </a:solidFill>
                <a:latin typeface="Verdana" panose="020B0604030504040204" pitchFamily="34" charset="0"/>
              </a:rPr>
              <a:t> -l </a:t>
            </a:r>
            <a:r>
              <a:rPr lang="en-US" dirty="0">
                <a:solidFill>
                  <a:srgbClr val="454545"/>
                </a:solidFill>
                <a:latin typeface="Verdana" panose="020B0604030504040204" pitchFamily="34" charset="0"/>
                <a:sym typeface="Wingdings" pitchFamily="2" charset="2"/>
              </a:rPr>
              <a:t> </a:t>
            </a:r>
            <a:r>
              <a:rPr lang="en-US" dirty="0">
                <a:solidFill>
                  <a:srgbClr val="454545"/>
                </a:solidFill>
                <a:latin typeface="Verdana" panose="020B0604030504040204" pitchFamily="34" charset="0"/>
              </a:rPr>
              <a:t>to view all available partitions on Linux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748" y="418906"/>
            <a:ext cx="11132234" cy="646331"/>
          </a:xfrm>
          <a:prstGeom prst="rect">
            <a:avLst/>
          </a:prstGeom>
        </p:spPr>
        <p:txBody>
          <a:bodyPr wrap="square">
            <a:spAutoFit/>
          </a:bodyPr>
          <a:lstStyle/>
          <a:p>
            <a:r>
              <a:rPr lang="en-US" b="1" dirty="0">
                <a:solidFill>
                  <a:srgbClr val="454545"/>
                </a:solidFill>
                <a:latin typeface="Verdana" panose="020B0604030504040204" pitchFamily="34" charset="0"/>
              </a:rPr>
              <a:t>45. Free : </a:t>
            </a:r>
            <a:r>
              <a:rPr lang="en-US" dirty="0">
                <a:solidFill>
                  <a:srgbClr val="454545"/>
                </a:solidFill>
                <a:latin typeface="Verdana" panose="020B0604030504040204" pitchFamily="34" charset="0"/>
              </a:rPr>
              <a:t>free displays the total amount of free and used physical memory and swap space in the system</a:t>
            </a:r>
          </a:p>
        </p:txBody>
      </p:sp>
      <p:sp>
        <p:nvSpPr>
          <p:cNvPr id="3" name="Rectangle 2">
            <a:extLst>
              <a:ext uri="{FF2B5EF4-FFF2-40B4-BE49-F238E27FC236}">
                <a16:creationId xmlns:a16="http://schemas.microsoft.com/office/drawing/2014/main" xmlns="" id="{8A1AC4A1-A4E9-4C78-9427-BBACA9526252}"/>
              </a:ext>
            </a:extLst>
          </p:cNvPr>
          <p:cNvSpPr/>
          <p:nvPr/>
        </p:nvSpPr>
        <p:spPr>
          <a:xfrm>
            <a:off x="501748" y="1194908"/>
            <a:ext cx="11132234" cy="923330"/>
          </a:xfrm>
          <a:prstGeom prst="rect">
            <a:avLst/>
          </a:prstGeom>
        </p:spPr>
        <p:txBody>
          <a:bodyPr wrap="square">
            <a:spAutoFit/>
          </a:bodyPr>
          <a:lstStyle/>
          <a:p>
            <a:r>
              <a:rPr lang="en-US" b="1" dirty="0">
                <a:solidFill>
                  <a:srgbClr val="454545"/>
                </a:solidFill>
                <a:latin typeface="Verdana" panose="020B0604030504040204" pitchFamily="34" charset="0"/>
              </a:rPr>
              <a:t>46. WC : </a:t>
            </a:r>
            <a:r>
              <a:rPr lang="en-US" dirty="0">
                <a:solidFill>
                  <a:srgbClr val="454545"/>
                </a:solidFill>
                <a:latin typeface="Verdana" panose="020B0604030504040204" pitchFamily="34" charset="0"/>
              </a:rPr>
              <a:t>The </a:t>
            </a:r>
            <a:r>
              <a:rPr lang="en-US" dirty="0" err="1">
                <a:solidFill>
                  <a:srgbClr val="454545"/>
                </a:solidFill>
                <a:latin typeface="Verdana" panose="020B0604030504040204" pitchFamily="34" charset="0"/>
              </a:rPr>
              <a:t>wc</a:t>
            </a:r>
            <a:r>
              <a:rPr lang="en-US" dirty="0">
                <a:solidFill>
                  <a:srgbClr val="454545"/>
                </a:solidFill>
                <a:latin typeface="Verdana" panose="020B0604030504040204" pitchFamily="34" charset="0"/>
              </a:rPr>
              <a:t> (word count) command in Unix/</a:t>
            </a:r>
            <a:r>
              <a:rPr lang="en-US" dirty="0" err="1">
                <a:solidFill>
                  <a:srgbClr val="454545"/>
                </a:solidFill>
                <a:latin typeface="Verdana" panose="020B0604030504040204" pitchFamily="34" charset="0"/>
              </a:rPr>
              <a:t>Linuxoperating</a:t>
            </a:r>
            <a:r>
              <a:rPr lang="en-US" dirty="0">
                <a:solidFill>
                  <a:srgbClr val="454545"/>
                </a:solidFill>
                <a:latin typeface="Verdana" panose="020B0604030504040204" pitchFamily="34" charset="0"/>
              </a:rPr>
              <a:t> systems is used to find out number of newline count, word count, byte and </a:t>
            </a:r>
            <a:r>
              <a:rPr lang="en-US" dirty="0" err="1">
                <a:solidFill>
                  <a:srgbClr val="454545"/>
                </a:solidFill>
                <a:latin typeface="Verdana" panose="020B0604030504040204" pitchFamily="34" charset="0"/>
              </a:rPr>
              <a:t>characterscount</a:t>
            </a:r>
            <a:r>
              <a:rPr lang="en-US" dirty="0">
                <a:solidFill>
                  <a:srgbClr val="454545"/>
                </a:solidFill>
                <a:latin typeface="Verdana" panose="020B0604030504040204" pitchFamily="34" charset="0"/>
              </a:rPr>
              <a:t> in a files specified by the file arguments.</a:t>
            </a:r>
          </a:p>
        </p:txBody>
      </p:sp>
      <p:sp>
        <p:nvSpPr>
          <p:cNvPr id="4" name="Rectangle 1">
            <a:extLst>
              <a:ext uri="{FF2B5EF4-FFF2-40B4-BE49-F238E27FC236}">
                <a16:creationId xmlns:a16="http://schemas.microsoft.com/office/drawing/2014/main" xmlns="" id="{F79BCE2B-C06E-4BD1-8330-967033C824FB}"/>
              </a:ext>
            </a:extLst>
          </p:cNvPr>
          <p:cNvSpPr>
            <a:spLocks noChangeArrowheads="1"/>
          </p:cNvSpPr>
          <p:nvPr/>
        </p:nvSpPr>
        <p:spPr bwMode="auto">
          <a:xfrm>
            <a:off x="1049312" y="2157413"/>
            <a:ext cx="10837888" cy="1705494"/>
          </a:xfrm>
          <a:prstGeom prst="rect">
            <a:avLst/>
          </a:prstGeom>
          <a:solidFill>
            <a:srgbClr val="F1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0" tIns="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454545"/>
                </a:solidFill>
                <a:latin typeface="Verdana" panose="020B060403050404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54545"/>
                </a:solidFill>
                <a:latin typeface="Verdana" panose="020B0604030504040204" pitchFamily="34" charset="0"/>
              </a:rPr>
              <a:t>wc</a:t>
            </a:r>
            <a:r>
              <a:rPr lang="en-US" altLang="en-US" dirty="0">
                <a:solidFill>
                  <a:srgbClr val="454545"/>
                </a:solidFill>
                <a:latin typeface="Verdana" panose="020B0604030504040204" pitchFamily="34" charset="0"/>
              </a:rPr>
              <a:t> myfile.txt (Displays total number of lines, words and  characters of the f </a:t>
            </a:r>
            <a:r>
              <a:rPr lang="en-US" altLang="en-US" dirty="0" err="1">
                <a:solidFill>
                  <a:srgbClr val="454545"/>
                </a:solidFill>
                <a:latin typeface="Verdana" panose="020B0604030504040204" pitchFamily="34" charset="0"/>
              </a:rPr>
              <a:t>ile</a:t>
            </a:r>
            <a:r>
              <a:rPr lang="en-US" altLang="en-US" dirty="0">
                <a:solidFill>
                  <a:srgbClr val="454545"/>
                </a:solidFill>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54545"/>
                </a:solidFill>
                <a:latin typeface="Verdana" panose="020B0604030504040204" pitchFamily="34" charset="0"/>
              </a:rPr>
              <a:t>Wc</a:t>
            </a:r>
            <a:r>
              <a:rPr lang="en-US" altLang="en-US" dirty="0">
                <a:solidFill>
                  <a:srgbClr val="454545"/>
                </a:solidFill>
                <a:latin typeface="Verdana" panose="020B0604030504040204" pitchFamily="34" charset="0"/>
              </a:rPr>
              <a:t> –c myfile.txt (Total number of characters in the file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54545"/>
                </a:solidFill>
                <a:latin typeface="Verdana" panose="020B0604030504040204" pitchFamily="34" charset="0"/>
              </a:rPr>
              <a:t>Wc</a:t>
            </a:r>
            <a:r>
              <a:rPr lang="en-US" altLang="en-US" dirty="0">
                <a:solidFill>
                  <a:srgbClr val="454545"/>
                </a:solidFill>
                <a:latin typeface="Verdana" panose="020B0604030504040204" pitchFamily="34" charset="0"/>
              </a:rPr>
              <a:t> –w myfile.txt (Total number of words in the file)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54545"/>
                </a:solidFill>
                <a:latin typeface="Verdana" panose="020B0604030504040204" pitchFamily="34" charset="0"/>
              </a:rPr>
              <a:t>Wc</a:t>
            </a:r>
            <a:r>
              <a:rPr lang="en-US" altLang="en-US" dirty="0">
                <a:solidFill>
                  <a:srgbClr val="454545"/>
                </a:solidFill>
                <a:latin typeface="Verdana" panose="020B0604030504040204" pitchFamily="34" charset="0"/>
              </a:rPr>
              <a:t> –l myfile.txt (Total number of lines in the file)</a:t>
            </a:r>
          </a:p>
        </p:txBody>
      </p:sp>
      <p:sp>
        <p:nvSpPr>
          <p:cNvPr id="5" name="Rectangle 4">
            <a:extLst>
              <a:ext uri="{FF2B5EF4-FFF2-40B4-BE49-F238E27FC236}">
                <a16:creationId xmlns:a16="http://schemas.microsoft.com/office/drawing/2014/main" xmlns="" id="{69370C08-B127-4C9C-9EBE-215DC2C7FEC0}"/>
              </a:ext>
            </a:extLst>
          </p:cNvPr>
          <p:cNvSpPr/>
          <p:nvPr/>
        </p:nvSpPr>
        <p:spPr>
          <a:xfrm>
            <a:off x="501748" y="4050215"/>
            <a:ext cx="11385452" cy="369332"/>
          </a:xfrm>
          <a:prstGeom prst="rect">
            <a:avLst/>
          </a:prstGeom>
        </p:spPr>
        <p:txBody>
          <a:bodyPr wrap="square">
            <a:spAutoFit/>
          </a:bodyPr>
          <a:lstStyle/>
          <a:p>
            <a:r>
              <a:rPr lang="en-US" b="1" dirty="0">
                <a:solidFill>
                  <a:srgbClr val="222222"/>
                </a:solidFill>
                <a:latin typeface="arial" panose="020B0604020202020204" pitchFamily="34" charset="0"/>
              </a:rPr>
              <a:t>47. SORT </a:t>
            </a:r>
            <a:r>
              <a:rPr lang="en-US" dirty="0">
                <a:solidFill>
                  <a:srgbClr val="454545"/>
                </a:solidFill>
                <a:latin typeface="Verdana" panose="020B0604030504040204" pitchFamily="34" charset="0"/>
              </a:rPr>
              <a:t>command sorts the contents of a text file, line by line</a:t>
            </a:r>
          </a:p>
        </p:txBody>
      </p:sp>
      <p:sp>
        <p:nvSpPr>
          <p:cNvPr id="6" name="Rectangle 2">
            <a:extLst>
              <a:ext uri="{FF2B5EF4-FFF2-40B4-BE49-F238E27FC236}">
                <a16:creationId xmlns:a16="http://schemas.microsoft.com/office/drawing/2014/main" xmlns="" id="{329EE340-9031-4F4C-9DF2-BEA8BDB7D6A9}"/>
              </a:ext>
            </a:extLst>
          </p:cNvPr>
          <p:cNvSpPr>
            <a:spLocks noChangeArrowheads="1"/>
          </p:cNvSpPr>
          <p:nvPr/>
        </p:nvSpPr>
        <p:spPr bwMode="auto">
          <a:xfrm>
            <a:off x="1094282" y="4530662"/>
            <a:ext cx="5036695" cy="874497"/>
          </a:xfrm>
          <a:prstGeom prst="rect">
            <a:avLst/>
          </a:prstGeom>
          <a:solidFill>
            <a:srgbClr val="F1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0" tIns="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54545"/>
                </a:solidFill>
                <a:latin typeface="Verdana" panose="020B0604030504040204" pitchFamily="34" charset="0"/>
              </a:rPr>
              <a:t>sort data.txt (sort in ascending order)</a:t>
            </a:r>
          </a:p>
          <a:p>
            <a:pPr eaLnBrk="0" fontAlgn="base" hangingPunct="0">
              <a:spcBef>
                <a:spcPct val="0"/>
              </a:spcBef>
              <a:spcAft>
                <a:spcPct val="0"/>
              </a:spcAft>
            </a:pPr>
            <a:r>
              <a:rPr lang="en-US" altLang="en-US" dirty="0">
                <a:solidFill>
                  <a:srgbClr val="454545"/>
                </a:solidFill>
                <a:latin typeface="Verdana" panose="020B0604030504040204" pitchFamily="34" charset="0"/>
              </a:rPr>
              <a:t>sort -r data.txt (sort in reverse order)</a:t>
            </a:r>
          </a:p>
        </p:txBody>
      </p:sp>
      <p:sp>
        <p:nvSpPr>
          <p:cNvPr id="8" name="Rectangle 7">
            <a:extLst>
              <a:ext uri="{FF2B5EF4-FFF2-40B4-BE49-F238E27FC236}">
                <a16:creationId xmlns:a16="http://schemas.microsoft.com/office/drawing/2014/main" xmlns="" id="{E6225C91-7DF1-44BE-8875-2ED560548D58}"/>
              </a:ext>
            </a:extLst>
          </p:cNvPr>
          <p:cNvSpPr/>
          <p:nvPr/>
        </p:nvSpPr>
        <p:spPr>
          <a:xfrm>
            <a:off x="501747" y="5600263"/>
            <a:ext cx="11280522" cy="646331"/>
          </a:xfrm>
          <a:prstGeom prst="rect">
            <a:avLst/>
          </a:prstGeom>
        </p:spPr>
        <p:txBody>
          <a:bodyPr wrap="square">
            <a:spAutoFit/>
          </a:bodyPr>
          <a:lstStyle/>
          <a:p>
            <a:r>
              <a:rPr lang="en-US" b="1" dirty="0">
                <a:solidFill>
                  <a:srgbClr val="222222"/>
                </a:solidFill>
                <a:latin typeface="arial" panose="020B0604020202020204" pitchFamily="34" charset="0"/>
              </a:rPr>
              <a:t>48. Diff :</a:t>
            </a:r>
            <a:r>
              <a:rPr lang="en-US" dirty="0">
                <a:solidFill>
                  <a:srgbClr val="454545"/>
                </a:solidFill>
                <a:latin typeface="Verdana" panose="020B0604030504040204" pitchFamily="34" charset="0"/>
              </a:rPr>
              <a:t>This command is used to display the differences in the files by comparing the files line by line.</a:t>
            </a:r>
          </a:p>
        </p:txBody>
      </p:sp>
      <p:sp>
        <p:nvSpPr>
          <p:cNvPr id="9" name="Rectangle 4">
            <a:extLst>
              <a:ext uri="{FF2B5EF4-FFF2-40B4-BE49-F238E27FC236}">
                <a16:creationId xmlns:a16="http://schemas.microsoft.com/office/drawing/2014/main" xmlns="" id="{69F7EBFC-D5DA-4B99-B8A2-E4AFF066E545}"/>
              </a:ext>
            </a:extLst>
          </p:cNvPr>
          <p:cNvSpPr>
            <a:spLocks noChangeArrowheads="1"/>
          </p:cNvSpPr>
          <p:nvPr/>
        </p:nvSpPr>
        <p:spPr bwMode="auto">
          <a:xfrm>
            <a:off x="1019330" y="6200428"/>
            <a:ext cx="5366479" cy="597499"/>
          </a:xfrm>
          <a:prstGeom prst="rect">
            <a:avLst/>
          </a:prstGeom>
          <a:solidFill>
            <a:srgbClr val="F1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0" tIns="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54545"/>
                </a:solidFill>
                <a:latin typeface="Verdana" panose="020B0604030504040204" pitchFamily="34" charset="0"/>
              </a:rPr>
              <a:t>diff file1.txt file2.txt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7B89147-3ADD-4BB6-BF41-C7D34FF205C4}"/>
              </a:ext>
            </a:extLst>
          </p:cNvPr>
          <p:cNvSpPr/>
          <p:nvPr/>
        </p:nvSpPr>
        <p:spPr>
          <a:xfrm>
            <a:off x="304800" y="227723"/>
            <a:ext cx="11417508" cy="369332"/>
          </a:xfrm>
          <a:prstGeom prst="rect">
            <a:avLst/>
          </a:prstGeom>
        </p:spPr>
        <p:txBody>
          <a:bodyPr wrap="square">
            <a:spAutoFit/>
          </a:bodyPr>
          <a:lstStyle/>
          <a:p>
            <a:r>
              <a:rPr lang="en-US" b="1" dirty="0">
                <a:solidFill>
                  <a:srgbClr val="454545"/>
                </a:solidFill>
                <a:latin typeface="Verdana" panose="020B0604030504040204" pitchFamily="34" charset="0"/>
              </a:rPr>
              <a:t>49. </a:t>
            </a:r>
            <a:r>
              <a:rPr lang="en-US" b="1" dirty="0" err="1">
                <a:solidFill>
                  <a:srgbClr val="454545"/>
                </a:solidFill>
                <a:latin typeface="Verdana" panose="020B0604030504040204" pitchFamily="34" charset="0"/>
              </a:rPr>
              <a:t>Comm</a:t>
            </a:r>
            <a:r>
              <a:rPr lang="en-US" b="1" dirty="0">
                <a:solidFill>
                  <a:srgbClr val="454545"/>
                </a:solidFill>
                <a:latin typeface="Verdana" panose="020B0604030504040204" pitchFamily="34" charset="0"/>
              </a:rPr>
              <a:t> : </a:t>
            </a:r>
            <a:r>
              <a:rPr lang="en-US" dirty="0">
                <a:solidFill>
                  <a:srgbClr val="454545"/>
                </a:solidFill>
                <a:latin typeface="Verdana" panose="020B0604030504040204" pitchFamily="34" charset="0"/>
              </a:rPr>
              <a:t>Compare sorted files </a:t>
            </a:r>
            <a:r>
              <a:rPr lang="en-US" b="1" dirty="0">
                <a:solidFill>
                  <a:srgbClr val="454545"/>
                </a:solidFill>
                <a:latin typeface="Verdana" panose="020B0604030504040204" pitchFamily="34" charset="0"/>
              </a:rPr>
              <a:t>FILE1</a:t>
            </a:r>
            <a:r>
              <a:rPr lang="en-US" dirty="0">
                <a:solidFill>
                  <a:srgbClr val="454545"/>
                </a:solidFill>
                <a:latin typeface="Verdana" panose="020B0604030504040204" pitchFamily="34" charset="0"/>
              </a:rPr>
              <a:t> and </a:t>
            </a:r>
            <a:r>
              <a:rPr lang="en-US" b="1" dirty="0">
                <a:solidFill>
                  <a:srgbClr val="454545"/>
                </a:solidFill>
                <a:latin typeface="Verdana" panose="020B0604030504040204" pitchFamily="34" charset="0"/>
              </a:rPr>
              <a:t>FILE2</a:t>
            </a:r>
            <a:r>
              <a:rPr lang="en-US" dirty="0">
                <a:solidFill>
                  <a:srgbClr val="454545"/>
                </a:solidFill>
                <a:latin typeface="Verdana" panose="020B0604030504040204" pitchFamily="34" charset="0"/>
              </a:rPr>
              <a:t> line-by-line.</a:t>
            </a:r>
            <a:endParaRPr lang="en-US" dirty="0"/>
          </a:p>
        </p:txBody>
      </p:sp>
      <p:pic>
        <p:nvPicPr>
          <p:cNvPr id="3" name="Picture 2">
            <a:extLst>
              <a:ext uri="{FF2B5EF4-FFF2-40B4-BE49-F238E27FC236}">
                <a16:creationId xmlns:a16="http://schemas.microsoft.com/office/drawing/2014/main" xmlns="" id="{76DA1CF2-A042-455B-AE39-80109716EFAF}"/>
              </a:ext>
            </a:extLst>
          </p:cNvPr>
          <p:cNvPicPr>
            <a:picLocks noChangeAspect="1"/>
          </p:cNvPicPr>
          <p:nvPr/>
        </p:nvPicPr>
        <p:blipFill>
          <a:blip r:embed="rId2"/>
          <a:stretch>
            <a:fillRect/>
          </a:stretch>
        </p:blipFill>
        <p:spPr>
          <a:xfrm>
            <a:off x="912839" y="597055"/>
            <a:ext cx="8267700" cy="2047875"/>
          </a:xfrm>
          <a:prstGeom prst="rect">
            <a:avLst/>
          </a:prstGeom>
        </p:spPr>
      </p:pic>
      <p:sp>
        <p:nvSpPr>
          <p:cNvPr id="4" name="Rectangle 3">
            <a:extLst>
              <a:ext uri="{FF2B5EF4-FFF2-40B4-BE49-F238E27FC236}">
                <a16:creationId xmlns:a16="http://schemas.microsoft.com/office/drawing/2014/main" xmlns="" id="{B903F069-45F4-4536-A257-FC8384139A18}"/>
              </a:ext>
            </a:extLst>
          </p:cNvPr>
          <p:cNvSpPr/>
          <p:nvPr/>
        </p:nvSpPr>
        <p:spPr>
          <a:xfrm>
            <a:off x="912838" y="2676149"/>
            <a:ext cx="10809469" cy="646331"/>
          </a:xfrm>
          <a:prstGeom prst="rect">
            <a:avLst/>
          </a:prstGeom>
        </p:spPr>
        <p:txBody>
          <a:bodyPr wrap="square">
            <a:spAutoFit/>
          </a:bodyPr>
          <a:lstStyle/>
          <a:p>
            <a:r>
              <a:rPr lang="en-US" dirty="0">
                <a:solidFill>
                  <a:srgbClr val="454545"/>
                </a:solidFill>
                <a:latin typeface="Verdana" panose="020B0604030504040204" pitchFamily="34" charset="0"/>
              </a:rPr>
              <a:t>Here, each line of output has either zero, one, or two </a:t>
            </a:r>
            <a:r>
              <a:rPr lang="en-US" dirty="0">
                <a:solidFill>
                  <a:srgbClr val="454545"/>
                </a:solidFill>
                <a:latin typeface="Verdana" panose="020B0604030504040204" pitchFamily="34" charset="0"/>
                <a:hlinkClick r:id="rId3"/>
              </a:rPr>
              <a:t>tabs</a:t>
            </a:r>
            <a:r>
              <a:rPr lang="en-US" dirty="0">
                <a:solidFill>
                  <a:srgbClr val="454545"/>
                </a:solidFill>
                <a:latin typeface="Verdana" panose="020B0604030504040204" pitchFamily="34" charset="0"/>
              </a:rPr>
              <a:t> at the beginning, separating the output into three columns:</a:t>
            </a:r>
            <a:endParaRPr lang="en-US" dirty="0"/>
          </a:p>
        </p:txBody>
      </p:sp>
      <p:sp>
        <p:nvSpPr>
          <p:cNvPr id="5" name="Rectangle 4">
            <a:extLst>
              <a:ext uri="{FF2B5EF4-FFF2-40B4-BE49-F238E27FC236}">
                <a16:creationId xmlns:a16="http://schemas.microsoft.com/office/drawing/2014/main" xmlns="" id="{D4E86E22-85B5-43B5-8C42-9A5F9BBFDA58}"/>
              </a:ext>
            </a:extLst>
          </p:cNvPr>
          <p:cNvSpPr/>
          <p:nvPr/>
        </p:nvSpPr>
        <p:spPr>
          <a:xfrm>
            <a:off x="912837" y="3353699"/>
            <a:ext cx="10134913" cy="923330"/>
          </a:xfrm>
          <a:prstGeom prst="rect">
            <a:avLst/>
          </a:prstGeom>
        </p:spPr>
        <p:txBody>
          <a:bodyPr wrap="square">
            <a:spAutoFit/>
          </a:bodyPr>
          <a:lstStyle/>
          <a:p>
            <a:pPr>
              <a:buFont typeface="+mj-lt"/>
              <a:buAutoNum type="arabicPeriod"/>
            </a:pPr>
            <a:r>
              <a:rPr lang="en-US" dirty="0">
                <a:solidFill>
                  <a:srgbClr val="454545"/>
                </a:solidFill>
                <a:latin typeface="Verdana" panose="020B0604030504040204" pitchFamily="34" charset="0"/>
              </a:rPr>
              <a:t>The first column (zero tabs) is lines that only appear in the first file.</a:t>
            </a:r>
          </a:p>
          <a:p>
            <a:pPr>
              <a:buFont typeface="+mj-lt"/>
              <a:buAutoNum type="arabicPeriod"/>
            </a:pPr>
            <a:r>
              <a:rPr lang="en-US" dirty="0">
                <a:solidFill>
                  <a:srgbClr val="454545"/>
                </a:solidFill>
                <a:latin typeface="Verdana" panose="020B0604030504040204" pitchFamily="34" charset="0"/>
              </a:rPr>
              <a:t>The second column (one tab) is lines that only appear in the second file.</a:t>
            </a:r>
          </a:p>
          <a:p>
            <a:pPr>
              <a:buFont typeface="+mj-lt"/>
              <a:buAutoNum type="arabicPeriod"/>
            </a:pPr>
            <a:r>
              <a:rPr lang="en-US" dirty="0">
                <a:solidFill>
                  <a:srgbClr val="454545"/>
                </a:solidFill>
                <a:latin typeface="Verdana" panose="020B0604030504040204" pitchFamily="34" charset="0"/>
              </a:rPr>
              <a:t>The third column (two tabs) is lines that appear in both files.</a:t>
            </a:r>
          </a:p>
        </p:txBody>
      </p:sp>
      <p:sp>
        <p:nvSpPr>
          <p:cNvPr id="6" name="Rectangle 1">
            <a:extLst>
              <a:ext uri="{FF2B5EF4-FFF2-40B4-BE49-F238E27FC236}">
                <a16:creationId xmlns:a16="http://schemas.microsoft.com/office/drawing/2014/main" xmlns="" id="{EC8D6A4C-9F6F-467E-A927-154D74E585D2}"/>
              </a:ext>
            </a:extLst>
          </p:cNvPr>
          <p:cNvSpPr>
            <a:spLocks noChangeArrowheads="1"/>
          </p:cNvSpPr>
          <p:nvPr/>
        </p:nvSpPr>
        <p:spPr bwMode="auto">
          <a:xfrm>
            <a:off x="1678898" y="4380597"/>
            <a:ext cx="6130978" cy="1661993"/>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454545"/>
                </a:solidFill>
                <a:latin typeface="Verdana" panose="020B0604030504040204" pitchFamily="34" charset="0"/>
              </a:rPr>
              <a:t>Examples: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54545"/>
                </a:solidFill>
                <a:latin typeface="Verdana" panose="020B0604030504040204" pitchFamily="34" charset="0"/>
              </a:rPr>
              <a:t>comm</a:t>
            </a:r>
            <a:r>
              <a:rPr lang="en-US" altLang="en-US" dirty="0">
                <a:solidFill>
                  <a:srgbClr val="454545"/>
                </a:solidFill>
                <a:latin typeface="Verdana" panose="020B0604030504040204" pitchFamily="34" charset="0"/>
              </a:rPr>
              <a:t> -1 -3 file1 file2</a:t>
            </a:r>
          </a:p>
          <a:p>
            <a:pPr lvl="0" eaLnBrk="0" fontAlgn="base" hangingPunct="0">
              <a:spcBef>
                <a:spcPct val="0"/>
              </a:spcBef>
              <a:spcAft>
                <a:spcPct val="0"/>
              </a:spcAft>
            </a:pPr>
            <a:r>
              <a:rPr lang="en-US" altLang="en-US" dirty="0" err="1">
                <a:solidFill>
                  <a:srgbClr val="454545"/>
                </a:solidFill>
                <a:latin typeface="Verdana" panose="020B0604030504040204" pitchFamily="34" charset="0"/>
              </a:rPr>
              <a:t>comm</a:t>
            </a:r>
            <a:r>
              <a:rPr lang="en-US" altLang="en-US" dirty="0">
                <a:solidFill>
                  <a:srgbClr val="454545"/>
                </a:solidFill>
                <a:latin typeface="Verdana" panose="020B0604030504040204" pitchFamily="34" charset="0"/>
              </a:rPr>
              <a:t>  &lt;(sort employee.txt) &lt;(sort marks.txt)</a:t>
            </a:r>
          </a:p>
          <a:p>
            <a:pPr eaLnBrk="0" fontAlgn="base" hangingPunct="0">
              <a:spcBef>
                <a:spcPct val="0"/>
              </a:spcBef>
              <a:spcAft>
                <a:spcPct val="0"/>
              </a:spcAft>
            </a:pPr>
            <a:r>
              <a:rPr lang="en-US" altLang="en-US" dirty="0" err="1">
                <a:solidFill>
                  <a:srgbClr val="454545"/>
                </a:solidFill>
                <a:latin typeface="Verdana" panose="020B0604030504040204" pitchFamily="34" charset="0"/>
              </a:rPr>
              <a:t>comm</a:t>
            </a:r>
            <a:r>
              <a:rPr lang="en-US" altLang="en-US" dirty="0">
                <a:solidFill>
                  <a:srgbClr val="454545"/>
                </a:solidFill>
                <a:latin typeface="Verdana" panose="020B0604030504040204" pitchFamily="34" charset="0"/>
              </a:rPr>
              <a:t> -12 recipe.txt shopping-list.txt</a:t>
            </a:r>
          </a:p>
          <a:p>
            <a:pPr eaLnBrk="0" fontAlgn="base" hangingPunct="0">
              <a:spcBef>
                <a:spcPct val="0"/>
              </a:spcBef>
              <a:spcAft>
                <a:spcPct val="0"/>
              </a:spcAft>
            </a:pPr>
            <a:r>
              <a:rPr lang="en-US" altLang="en-US" dirty="0" err="1">
                <a:solidFill>
                  <a:srgbClr val="454545"/>
                </a:solidFill>
                <a:latin typeface="Verdana" panose="020B0604030504040204" pitchFamily="34" charset="0"/>
              </a:rPr>
              <a:t>comm</a:t>
            </a:r>
            <a:r>
              <a:rPr lang="en-US" altLang="en-US" dirty="0">
                <a:solidFill>
                  <a:srgbClr val="454545"/>
                </a:solidFill>
                <a:latin typeface="Verdana" panose="020B0604030504040204" pitchFamily="34" charset="0"/>
              </a:rPr>
              <a:t> recipe.txt shopping-list.txt &gt; output.txt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54545"/>
                </a:solidFill>
                <a:latin typeface="Verdana" panose="020B0604030504040204" pitchFamily="34"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1602705-F358-453E-AC3A-D42A82B7F3E0}"/>
              </a:ext>
            </a:extLst>
          </p:cNvPr>
          <p:cNvSpPr/>
          <p:nvPr/>
        </p:nvSpPr>
        <p:spPr>
          <a:xfrm>
            <a:off x="409731" y="269106"/>
            <a:ext cx="11357548" cy="646331"/>
          </a:xfrm>
          <a:prstGeom prst="rect">
            <a:avLst/>
          </a:prstGeom>
        </p:spPr>
        <p:txBody>
          <a:bodyPr wrap="square">
            <a:spAutoFit/>
          </a:bodyPr>
          <a:lstStyle/>
          <a:p>
            <a:r>
              <a:rPr lang="en-US" b="1" dirty="0">
                <a:solidFill>
                  <a:srgbClr val="454545"/>
                </a:solidFill>
                <a:latin typeface="Verdana" panose="020B0604030504040204" pitchFamily="34" charset="0"/>
              </a:rPr>
              <a:t>50. </a:t>
            </a:r>
            <a:r>
              <a:rPr lang="en-US" b="1" dirty="0" err="1">
                <a:solidFill>
                  <a:srgbClr val="454545"/>
                </a:solidFill>
                <a:latin typeface="Verdana" panose="020B0604030504040204" pitchFamily="34" charset="0"/>
              </a:rPr>
              <a:t>cmp</a:t>
            </a:r>
            <a:r>
              <a:rPr lang="en-US" b="1" dirty="0">
                <a:solidFill>
                  <a:srgbClr val="454545"/>
                </a:solidFill>
                <a:latin typeface="Verdana" panose="020B0604030504040204" pitchFamily="34" charset="0"/>
              </a:rPr>
              <a:t>:</a:t>
            </a:r>
            <a:r>
              <a:rPr lang="en-US" dirty="0">
                <a:solidFill>
                  <a:srgbClr val="454545"/>
                </a:solidFill>
                <a:latin typeface="Verdana" panose="020B0604030504040204" pitchFamily="34" charset="0"/>
              </a:rPr>
              <a:t> is used to compare two files </a:t>
            </a:r>
            <a:r>
              <a:rPr lang="en-US" dirty="0">
                <a:solidFill>
                  <a:srgbClr val="663366"/>
                </a:solidFill>
                <a:latin typeface="Verdana" panose="020B0604030504040204" pitchFamily="34" charset="0"/>
                <a:hlinkClick r:id="rId2"/>
              </a:rPr>
              <a:t>byte</a:t>
            </a:r>
            <a:r>
              <a:rPr lang="en-US" dirty="0">
                <a:solidFill>
                  <a:srgbClr val="454545"/>
                </a:solidFill>
                <a:latin typeface="Verdana" panose="020B0604030504040204" pitchFamily="34" charset="0"/>
              </a:rPr>
              <a:t> by byte. If a difference is found, it reports the byte and line number where the first difference is found</a:t>
            </a:r>
            <a:endParaRPr lang="en-US" dirty="0"/>
          </a:p>
        </p:txBody>
      </p:sp>
      <p:sp>
        <p:nvSpPr>
          <p:cNvPr id="3" name="Rectangle 1">
            <a:extLst>
              <a:ext uri="{FF2B5EF4-FFF2-40B4-BE49-F238E27FC236}">
                <a16:creationId xmlns:a16="http://schemas.microsoft.com/office/drawing/2014/main" xmlns="" id="{1B5DB928-DA2D-45C4-A359-98D6512D218C}"/>
              </a:ext>
            </a:extLst>
          </p:cNvPr>
          <p:cNvSpPr>
            <a:spLocks noChangeArrowheads="1"/>
          </p:cNvSpPr>
          <p:nvPr/>
        </p:nvSpPr>
        <p:spPr bwMode="auto">
          <a:xfrm>
            <a:off x="974361" y="1039124"/>
            <a:ext cx="3447737" cy="597499"/>
          </a:xfrm>
          <a:prstGeom prst="rect">
            <a:avLst/>
          </a:prstGeom>
          <a:solidFill>
            <a:srgbClr val="F1F5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0" tIns="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54545"/>
                </a:solidFill>
                <a:latin typeface="Verdana" panose="020B0604030504040204" pitchFamily="34" charset="0"/>
              </a:rPr>
              <a:t>cmp</a:t>
            </a:r>
            <a:r>
              <a:rPr lang="en-US" altLang="en-US" dirty="0">
                <a:solidFill>
                  <a:srgbClr val="454545"/>
                </a:solidFill>
                <a:latin typeface="Verdana" panose="020B0604030504040204" pitchFamily="34" charset="0"/>
              </a:rPr>
              <a:t> file1.txt file2.txt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353235" y="1781294"/>
            <a:ext cx="1686579" cy="369332"/>
          </a:xfrm>
          <a:prstGeom prst="rect">
            <a:avLst/>
          </a:prstGeom>
        </p:spPr>
        <p:txBody>
          <a:bodyPr wrap="square">
            <a:spAutoFit/>
          </a:bodyPr>
          <a:lstStyle/>
          <a:p>
            <a:r>
              <a:rPr lang="en-US" b="1" dirty="0" smtClean="0">
                <a:solidFill>
                  <a:srgbClr val="454545"/>
                </a:solidFill>
                <a:latin typeface="Verdana" panose="020B0604030504040204" pitchFamily="34" charset="0"/>
              </a:rPr>
              <a:t>NFS :</a:t>
            </a:r>
            <a:endParaRPr lang="en-US" dirty="0"/>
          </a:p>
        </p:txBody>
      </p:sp>
      <p:sp>
        <p:nvSpPr>
          <p:cNvPr id="5" name="Rectangle 4"/>
          <p:cNvSpPr/>
          <p:nvPr/>
        </p:nvSpPr>
        <p:spPr>
          <a:xfrm>
            <a:off x="1345808" y="1797540"/>
            <a:ext cx="10344443" cy="369332"/>
          </a:xfrm>
          <a:prstGeom prst="rect">
            <a:avLst/>
          </a:prstGeom>
        </p:spPr>
        <p:txBody>
          <a:bodyPr wrap="square">
            <a:spAutoFit/>
          </a:bodyPr>
          <a:lstStyle/>
          <a:p>
            <a:r>
              <a:rPr lang="en-US" dirty="0" smtClean="0"/>
              <a:t>NFS (Network File System) is basically developed for sharing of files and folders between Linux/Unix systems </a:t>
            </a:r>
            <a:endParaRPr lang="en-US" dirty="0"/>
          </a:p>
        </p:txBody>
      </p:sp>
      <p:sp>
        <p:nvSpPr>
          <p:cNvPr id="6" name="Rectangle 5"/>
          <p:cNvSpPr/>
          <p:nvPr/>
        </p:nvSpPr>
        <p:spPr>
          <a:xfrm>
            <a:off x="284844" y="2329934"/>
            <a:ext cx="4785413" cy="369332"/>
          </a:xfrm>
          <a:prstGeom prst="rect">
            <a:avLst/>
          </a:prstGeom>
        </p:spPr>
        <p:txBody>
          <a:bodyPr wrap="none">
            <a:spAutoFit/>
          </a:bodyPr>
          <a:lstStyle/>
          <a:p>
            <a:pPr fontAlgn="base"/>
            <a:r>
              <a:rPr lang="en-US" dirty="0" smtClean="0"/>
              <a:t>Setup and Configure NFS Mounts on Linux Server</a:t>
            </a:r>
            <a:endParaRPr lang="en-US" dirty="0"/>
          </a:p>
        </p:txBody>
      </p:sp>
      <p:sp>
        <p:nvSpPr>
          <p:cNvPr id="7" name="Rectangle 6"/>
          <p:cNvSpPr/>
          <p:nvPr/>
        </p:nvSpPr>
        <p:spPr>
          <a:xfrm>
            <a:off x="965981" y="2796346"/>
            <a:ext cx="6096000" cy="646331"/>
          </a:xfrm>
          <a:prstGeom prst="rect">
            <a:avLst/>
          </a:prstGeom>
        </p:spPr>
        <p:txBody>
          <a:bodyPr>
            <a:spAutoFit/>
          </a:bodyPr>
          <a:lstStyle/>
          <a:p>
            <a:pPr fontAlgn="base"/>
            <a:r>
              <a:rPr lang="en-US" dirty="0" smtClean="0"/>
              <a:t>NFS Server: nfsserver.example.com with IP-192.168.0.5</a:t>
            </a:r>
          </a:p>
          <a:p>
            <a:pPr fontAlgn="base"/>
            <a:r>
              <a:rPr lang="en-US" dirty="0" smtClean="0"/>
              <a:t>NFS Client : nfsclient.example.com with IP-192.168.0.3</a:t>
            </a:r>
            <a:endParaRPr lang="en-US" dirty="0"/>
          </a:p>
        </p:txBody>
      </p:sp>
      <p:sp>
        <p:nvSpPr>
          <p:cNvPr id="8" name="Rectangle 7"/>
          <p:cNvSpPr/>
          <p:nvPr/>
        </p:nvSpPr>
        <p:spPr>
          <a:xfrm>
            <a:off x="392210" y="3596026"/>
            <a:ext cx="3501536" cy="369332"/>
          </a:xfrm>
          <a:prstGeom prst="rect">
            <a:avLst/>
          </a:prstGeom>
        </p:spPr>
        <p:txBody>
          <a:bodyPr wrap="none">
            <a:spAutoFit/>
          </a:bodyPr>
          <a:lstStyle/>
          <a:p>
            <a:pPr fontAlgn="base"/>
            <a:r>
              <a:rPr lang="en-US" dirty="0" smtClean="0"/>
              <a:t>Installing NFS Server and NFS Client</a:t>
            </a:r>
            <a:endParaRPr lang="en-US" dirty="0"/>
          </a:p>
        </p:txBody>
      </p:sp>
      <p:sp>
        <p:nvSpPr>
          <p:cNvPr id="10" name="Rectangle 9"/>
          <p:cNvSpPr/>
          <p:nvPr/>
        </p:nvSpPr>
        <p:spPr>
          <a:xfrm>
            <a:off x="992060" y="4018057"/>
            <a:ext cx="3089628" cy="369332"/>
          </a:xfrm>
          <a:prstGeom prst="rect">
            <a:avLst/>
          </a:prstGeom>
        </p:spPr>
        <p:txBody>
          <a:bodyPr wrap="none">
            <a:spAutoFit/>
          </a:bodyPr>
          <a:lstStyle/>
          <a:p>
            <a:r>
              <a:rPr lang="en-US" dirty="0" smtClean="0"/>
              <a:t>yum install </a:t>
            </a:r>
            <a:r>
              <a:rPr lang="en-US" dirty="0" err="1" smtClean="0"/>
              <a:t>nfs-utils</a:t>
            </a:r>
            <a:r>
              <a:rPr lang="en-US" dirty="0" smtClean="0"/>
              <a:t> </a:t>
            </a:r>
            <a:r>
              <a:rPr lang="en-US" dirty="0" err="1" smtClean="0"/>
              <a:t>nfs</a:t>
            </a:r>
            <a:r>
              <a:rPr lang="en-US" dirty="0" smtClean="0"/>
              <a:t>-</a:t>
            </a:r>
            <a:r>
              <a:rPr lang="en-US" dirty="0" err="1" smtClean="0"/>
              <a:t>utils</a:t>
            </a:r>
            <a:r>
              <a:rPr lang="en-US" dirty="0" smtClean="0"/>
              <a:t>-lib</a:t>
            </a:r>
            <a:endParaRPr lang="en-US" dirty="0"/>
          </a:p>
        </p:txBody>
      </p:sp>
      <p:sp>
        <p:nvSpPr>
          <p:cNvPr id="12" name="Rectangle 11"/>
          <p:cNvSpPr/>
          <p:nvPr/>
        </p:nvSpPr>
        <p:spPr>
          <a:xfrm>
            <a:off x="1054650" y="4552629"/>
            <a:ext cx="3757824" cy="369332"/>
          </a:xfrm>
          <a:prstGeom prst="rect">
            <a:avLst/>
          </a:prstGeom>
        </p:spPr>
        <p:txBody>
          <a:bodyPr wrap="none">
            <a:spAutoFit/>
          </a:bodyPr>
          <a:lstStyle/>
          <a:p>
            <a:r>
              <a:rPr lang="en-US" dirty="0" smtClean="0"/>
              <a:t>/etc/</a:t>
            </a:r>
            <a:r>
              <a:rPr lang="en-US" dirty="0" err="1" smtClean="0"/>
              <a:t>init.d</a:t>
            </a:r>
            <a:r>
              <a:rPr lang="en-US" dirty="0" smtClean="0"/>
              <a:t>/</a:t>
            </a:r>
            <a:r>
              <a:rPr lang="en-US" dirty="0" err="1" smtClean="0"/>
              <a:t>nfs</a:t>
            </a:r>
            <a:r>
              <a:rPr lang="en-US" dirty="0" smtClean="0"/>
              <a:t> start or service </a:t>
            </a:r>
            <a:r>
              <a:rPr lang="en-US" dirty="0" err="1" smtClean="0"/>
              <a:t>nfs</a:t>
            </a:r>
            <a:r>
              <a:rPr lang="en-US" dirty="0" smtClean="0"/>
              <a:t> start</a:t>
            </a:r>
            <a:endParaRPr lang="en-US" dirty="0"/>
          </a:p>
        </p:txBody>
      </p:sp>
      <p:sp>
        <p:nvSpPr>
          <p:cNvPr id="13" name="Rectangle 12"/>
          <p:cNvSpPr/>
          <p:nvPr/>
        </p:nvSpPr>
        <p:spPr>
          <a:xfrm>
            <a:off x="1072509" y="5143472"/>
            <a:ext cx="2619243" cy="369332"/>
          </a:xfrm>
          <a:prstGeom prst="rect">
            <a:avLst/>
          </a:prstGeom>
        </p:spPr>
        <p:txBody>
          <a:bodyPr wrap="none">
            <a:spAutoFit/>
          </a:bodyPr>
          <a:lstStyle/>
          <a:p>
            <a:r>
              <a:rPr lang="en-US" dirty="0" err="1" smtClean="0"/>
              <a:t>chkconfig</a:t>
            </a:r>
            <a:r>
              <a:rPr lang="en-US" dirty="0" smtClean="0"/>
              <a:t> --level 35 </a:t>
            </a:r>
            <a:r>
              <a:rPr lang="en-US" dirty="0" err="1" smtClean="0"/>
              <a:t>nfs</a:t>
            </a:r>
            <a:r>
              <a:rPr lang="en-US" dirty="0" smtClean="0"/>
              <a:t> on</a:t>
            </a:r>
            <a:endParaRPr lang="en-US" dirty="0"/>
          </a:p>
        </p:txBody>
      </p:sp>
    </p:spTree>
    <p:extLst>
      <p:ext uri="{BB962C8B-B14F-4D97-AF65-F5344CB8AC3E}">
        <p14:creationId xmlns:p14="http://schemas.microsoft.com/office/powerpoint/2010/main" val="64394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xmlns="" id="{325FBAD0-59DF-4F8F-9D29-9D04349CC89F}"/>
              </a:ext>
            </a:extLst>
          </p:cNvPr>
          <p:cNvSpPr>
            <a:spLocks noChangeArrowheads="1"/>
          </p:cNvSpPr>
          <p:nvPr/>
        </p:nvSpPr>
        <p:spPr bwMode="auto">
          <a:xfrm rot="10800000" flipV="1">
            <a:off x="344773" y="248515"/>
            <a:ext cx="11002781" cy="830997"/>
          </a:xfrm>
          <a:prstGeom prst="rect">
            <a:avLst/>
          </a:prstGeom>
          <a:solidFill>
            <a:srgbClr val="EBEF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1A1A1A"/>
                </a:solidFill>
                <a:latin typeface="PT Serif"/>
              </a:rPr>
              <a:t>7. Date - </a:t>
            </a:r>
            <a:r>
              <a:rPr lang="en-US" altLang="en-US" dirty="0">
                <a:solidFill>
                  <a:srgbClr val="1A1A1A"/>
                </a:solidFill>
                <a:latin typeface="PT Serif"/>
              </a:rPr>
              <a:t>The date command displays the current date and time. It can also be used to display or calculate a date in a format you specify.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1A1A1A"/>
                </a:solidFill>
                <a:latin typeface="PT Serif"/>
              </a:rPr>
              <a:t> Date +%T </a:t>
            </a:r>
            <a:r>
              <a:rPr lang="en-US" altLang="en-US" dirty="0">
                <a:solidFill>
                  <a:srgbClr val="1A1A1A"/>
                </a:solidFill>
                <a:latin typeface="PT Serif"/>
                <a:sym typeface="Wingdings" panose="05000000000000000000" pitchFamily="2" charset="2"/>
              </a:rPr>
              <a:t> to display only time</a:t>
            </a:r>
            <a:endParaRPr lang="en-US" altLang="en-US" dirty="0">
              <a:solidFill>
                <a:srgbClr val="1A1A1A"/>
              </a:solidFill>
              <a:latin typeface="PT Serif"/>
            </a:endParaRPr>
          </a:p>
        </p:txBody>
      </p:sp>
      <p:sp>
        <p:nvSpPr>
          <p:cNvPr id="8" name="Rectangle 7">
            <a:extLst>
              <a:ext uri="{FF2B5EF4-FFF2-40B4-BE49-F238E27FC236}">
                <a16:creationId xmlns:a16="http://schemas.microsoft.com/office/drawing/2014/main" xmlns="" id="{1AFEE029-8D7A-4871-818C-97E11C2F7647}"/>
              </a:ext>
            </a:extLst>
          </p:cNvPr>
          <p:cNvSpPr/>
          <p:nvPr/>
        </p:nvSpPr>
        <p:spPr>
          <a:xfrm>
            <a:off x="344772" y="1198496"/>
            <a:ext cx="11002781" cy="1477328"/>
          </a:xfrm>
          <a:prstGeom prst="rect">
            <a:avLst/>
          </a:prstGeom>
        </p:spPr>
        <p:txBody>
          <a:bodyPr wrap="square">
            <a:spAutoFit/>
          </a:bodyPr>
          <a:lstStyle/>
          <a:p>
            <a:pPr algn="just"/>
            <a:r>
              <a:rPr lang="en-US" b="1" i="0" dirty="0">
                <a:solidFill>
                  <a:srgbClr val="1A1A1A"/>
                </a:solidFill>
                <a:effectLst/>
                <a:latin typeface="PT Serif"/>
              </a:rPr>
              <a:t>File Creation:</a:t>
            </a:r>
          </a:p>
          <a:p>
            <a:pPr algn="just"/>
            <a:r>
              <a:rPr lang="en-US" b="1" i="0" dirty="0">
                <a:solidFill>
                  <a:srgbClr val="1A1A1A"/>
                </a:solidFill>
                <a:effectLst/>
                <a:latin typeface="PT Serif"/>
              </a:rPr>
              <a:t>8. touch</a:t>
            </a:r>
            <a:r>
              <a:rPr lang="en-US" b="0" i="0" dirty="0">
                <a:solidFill>
                  <a:srgbClr val="1A1A1A"/>
                </a:solidFill>
                <a:effectLst/>
                <a:latin typeface="PT Serif"/>
              </a:rPr>
              <a:t> — The</a:t>
            </a:r>
            <a:r>
              <a:rPr lang="en-US" b="1" i="0" dirty="0">
                <a:solidFill>
                  <a:srgbClr val="1A1A1A"/>
                </a:solidFill>
                <a:effectLst/>
                <a:latin typeface="PT Serif"/>
              </a:rPr>
              <a:t> touch</a:t>
            </a:r>
            <a:r>
              <a:rPr lang="en-US" b="0" i="0" dirty="0">
                <a:solidFill>
                  <a:srgbClr val="1A1A1A"/>
                </a:solidFill>
                <a:effectLst/>
                <a:latin typeface="PT Serif"/>
              </a:rPr>
              <a:t> command is used to create a file. It can be anything, from an empty txt file to an empty zip file. For example, “</a:t>
            </a:r>
            <a:r>
              <a:rPr lang="en-US" b="1" i="0" dirty="0">
                <a:solidFill>
                  <a:srgbClr val="1A1A1A"/>
                </a:solidFill>
                <a:effectLst/>
                <a:latin typeface="PT Serif"/>
              </a:rPr>
              <a:t>touch new.txt</a:t>
            </a:r>
            <a:r>
              <a:rPr lang="en-US" b="0" i="0" dirty="0">
                <a:solidFill>
                  <a:srgbClr val="1A1A1A"/>
                </a:solidFill>
                <a:effectLst/>
                <a:latin typeface="PT Serif"/>
              </a:rPr>
              <a:t>”.</a:t>
            </a:r>
          </a:p>
          <a:p>
            <a:pPr algn="just"/>
            <a:r>
              <a:rPr lang="en-US" b="1" dirty="0">
                <a:solidFill>
                  <a:srgbClr val="1A1A1A"/>
                </a:solidFill>
                <a:latin typeface="PT Serif"/>
              </a:rPr>
              <a:t>8.1 cat </a:t>
            </a:r>
            <a:r>
              <a:rPr lang="en-US" b="1" dirty="0">
                <a:solidFill>
                  <a:srgbClr val="1A1A1A"/>
                </a:solidFill>
                <a:latin typeface="PT Serif"/>
                <a:sym typeface="Wingdings" panose="05000000000000000000" pitchFamily="2" charset="2"/>
              </a:rPr>
              <a:t> </a:t>
            </a:r>
            <a:r>
              <a:rPr lang="en-US" dirty="0">
                <a:solidFill>
                  <a:srgbClr val="1A1A1A"/>
                </a:solidFill>
                <a:latin typeface="PT Serif"/>
                <a:sym typeface="Wingdings" panose="05000000000000000000" pitchFamily="2" charset="2"/>
              </a:rPr>
              <a:t>cat &gt; new.txt (After writing the content prese ctrl + D to save and come out)</a:t>
            </a:r>
          </a:p>
          <a:p>
            <a:pPr algn="just"/>
            <a:r>
              <a:rPr lang="en-US" b="1" dirty="0">
                <a:solidFill>
                  <a:srgbClr val="1A1A1A"/>
                </a:solidFill>
                <a:latin typeface="PT Serif"/>
                <a:sym typeface="Wingdings" panose="05000000000000000000" pitchFamily="2" charset="2"/>
              </a:rPr>
              <a:t>8.2 vi - </a:t>
            </a:r>
            <a:r>
              <a:rPr lang="en-US" dirty="0">
                <a:solidFill>
                  <a:srgbClr val="1A1A1A"/>
                </a:solidFill>
                <a:latin typeface="PT Serif"/>
                <a:sym typeface="Wingdings" panose="05000000000000000000" pitchFamily="2" charset="2"/>
              </a:rPr>
              <a:t>vi new.txt</a:t>
            </a:r>
            <a:endParaRPr lang="en-US" dirty="0">
              <a:solidFill>
                <a:srgbClr val="1A1A1A"/>
              </a:solidFill>
              <a:latin typeface="PT Serif"/>
            </a:endParaRPr>
          </a:p>
        </p:txBody>
      </p:sp>
      <p:sp>
        <p:nvSpPr>
          <p:cNvPr id="10" name="Rectangle 9">
            <a:extLst>
              <a:ext uri="{FF2B5EF4-FFF2-40B4-BE49-F238E27FC236}">
                <a16:creationId xmlns:a16="http://schemas.microsoft.com/office/drawing/2014/main" xmlns="" id="{56F908D3-8B78-4FAD-A14B-DA26BB51F2F5}"/>
              </a:ext>
            </a:extLst>
          </p:cNvPr>
          <p:cNvSpPr/>
          <p:nvPr/>
        </p:nvSpPr>
        <p:spPr>
          <a:xfrm>
            <a:off x="344771" y="2794807"/>
            <a:ext cx="11002781" cy="646331"/>
          </a:xfrm>
          <a:prstGeom prst="rect">
            <a:avLst/>
          </a:prstGeom>
        </p:spPr>
        <p:txBody>
          <a:bodyPr wrap="square">
            <a:spAutoFit/>
          </a:bodyPr>
          <a:lstStyle/>
          <a:p>
            <a:pPr algn="just"/>
            <a:r>
              <a:rPr lang="en-US" b="1" i="0" dirty="0">
                <a:solidFill>
                  <a:srgbClr val="1A1A1A"/>
                </a:solidFill>
                <a:effectLst/>
                <a:latin typeface="PT Serif"/>
              </a:rPr>
              <a:t>9. </a:t>
            </a:r>
            <a:r>
              <a:rPr lang="en-US" b="1" i="0" dirty="0" err="1">
                <a:solidFill>
                  <a:srgbClr val="1A1A1A"/>
                </a:solidFill>
                <a:effectLst/>
                <a:latin typeface="PT Serif"/>
              </a:rPr>
              <a:t>mkdir</a:t>
            </a:r>
            <a:r>
              <a:rPr lang="en-US" b="1" i="0" dirty="0">
                <a:solidFill>
                  <a:srgbClr val="1A1A1A"/>
                </a:solidFill>
                <a:effectLst/>
                <a:latin typeface="PT Serif"/>
              </a:rPr>
              <a:t>  </a:t>
            </a:r>
            <a:r>
              <a:rPr lang="en-US" b="0" i="0" dirty="0">
                <a:solidFill>
                  <a:srgbClr val="1A1A1A"/>
                </a:solidFill>
                <a:effectLst/>
                <a:latin typeface="PT Serif"/>
              </a:rPr>
              <a:t>— Use the </a:t>
            </a:r>
            <a:r>
              <a:rPr lang="en-US" b="1" i="0" dirty="0" err="1">
                <a:solidFill>
                  <a:srgbClr val="1A1A1A"/>
                </a:solidFill>
                <a:effectLst/>
                <a:latin typeface="PT Serif"/>
              </a:rPr>
              <a:t>mkdir</a:t>
            </a:r>
            <a:r>
              <a:rPr lang="en-US" b="0" i="0" dirty="0">
                <a:solidFill>
                  <a:srgbClr val="1A1A1A"/>
                </a:solidFill>
                <a:effectLst/>
                <a:latin typeface="PT Serif"/>
              </a:rPr>
              <a:t> command when you need to create a folder or a directory. For example, if you want to make a directory called “DIY”, then you can type </a:t>
            </a:r>
            <a:r>
              <a:rPr lang="en-US" b="1" i="0" dirty="0">
                <a:solidFill>
                  <a:srgbClr val="1A1A1A"/>
                </a:solidFill>
                <a:effectLst/>
                <a:latin typeface="PT Serif"/>
              </a:rPr>
              <a:t>“</a:t>
            </a:r>
            <a:r>
              <a:rPr lang="en-US" b="1" i="0" dirty="0" err="1">
                <a:solidFill>
                  <a:srgbClr val="1A1A1A"/>
                </a:solidFill>
                <a:effectLst/>
                <a:latin typeface="PT Serif"/>
              </a:rPr>
              <a:t>mkdir</a:t>
            </a:r>
            <a:r>
              <a:rPr lang="en-US" b="1" i="0" dirty="0">
                <a:solidFill>
                  <a:srgbClr val="1A1A1A"/>
                </a:solidFill>
                <a:effectLst/>
                <a:latin typeface="PT Serif"/>
              </a:rPr>
              <a:t> DIY</a:t>
            </a:r>
            <a:endParaRPr lang="en-US" dirty="0"/>
          </a:p>
        </p:txBody>
      </p:sp>
      <p:sp>
        <p:nvSpPr>
          <p:cNvPr id="12" name="Rectangle 11">
            <a:extLst>
              <a:ext uri="{FF2B5EF4-FFF2-40B4-BE49-F238E27FC236}">
                <a16:creationId xmlns:a16="http://schemas.microsoft.com/office/drawing/2014/main" xmlns="" id="{65FBC12B-31B9-4408-90E2-82DD2A42E6E1}"/>
              </a:ext>
            </a:extLst>
          </p:cNvPr>
          <p:cNvSpPr/>
          <p:nvPr/>
        </p:nvSpPr>
        <p:spPr>
          <a:xfrm>
            <a:off x="344769" y="4312578"/>
            <a:ext cx="11002781" cy="646331"/>
          </a:xfrm>
          <a:prstGeom prst="rect">
            <a:avLst/>
          </a:prstGeom>
        </p:spPr>
        <p:txBody>
          <a:bodyPr wrap="square">
            <a:spAutoFit/>
          </a:bodyPr>
          <a:lstStyle/>
          <a:p>
            <a:pPr algn="just"/>
            <a:r>
              <a:rPr lang="en-US" b="1" i="0" dirty="0">
                <a:solidFill>
                  <a:srgbClr val="1A1A1A"/>
                </a:solidFill>
                <a:effectLst/>
                <a:latin typeface="PT Serif"/>
              </a:rPr>
              <a:t>11. </a:t>
            </a:r>
            <a:r>
              <a:rPr lang="en-US" b="1" i="0" dirty="0" err="1">
                <a:solidFill>
                  <a:srgbClr val="1A1A1A"/>
                </a:solidFill>
                <a:effectLst/>
                <a:latin typeface="PT Serif"/>
              </a:rPr>
              <a:t>sudo</a:t>
            </a:r>
            <a:r>
              <a:rPr lang="en-US" b="0" i="0" dirty="0">
                <a:solidFill>
                  <a:srgbClr val="1A1A1A"/>
                </a:solidFill>
                <a:effectLst/>
                <a:latin typeface="PT Serif"/>
              </a:rPr>
              <a:t> — A widely used command in the Linux command line, </a:t>
            </a:r>
            <a:r>
              <a:rPr lang="en-US" b="1" i="0" dirty="0" err="1">
                <a:solidFill>
                  <a:srgbClr val="1A1A1A"/>
                </a:solidFill>
                <a:effectLst/>
                <a:latin typeface="PT Serif"/>
              </a:rPr>
              <a:t>sudo</a:t>
            </a:r>
            <a:r>
              <a:rPr lang="en-US" b="0" i="0" dirty="0">
                <a:solidFill>
                  <a:srgbClr val="1A1A1A"/>
                </a:solidFill>
                <a:effectLst/>
                <a:latin typeface="PT Serif"/>
              </a:rPr>
              <a:t> stands for "</a:t>
            </a:r>
            <a:r>
              <a:rPr lang="en-US" b="0" i="0" dirty="0" err="1">
                <a:solidFill>
                  <a:srgbClr val="1A1A1A"/>
                </a:solidFill>
                <a:effectLst/>
                <a:latin typeface="PT Serif"/>
              </a:rPr>
              <a:t>SuperUser</a:t>
            </a:r>
            <a:r>
              <a:rPr lang="en-US" b="0" i="0" dirty="0">
                <a:solidFill>
                  <a:srgbClr val="1A1A1A"/>
                </a:solidFill>
                <a:effectLst/>
                <a:latin typeface="PT Serif"/>
              </a:rPr>
              <a:t> Do". So, if you want any command to be done with administrative or root privileges, you can use the </a:t>
            </a:r>
            <a:r>
              <a:rPr lang="en-US" b="1" i="0" dirty="0" err="1">
                <a:solidFill>
                  <a:srgbClr val="1A1A1A"/>
                </a:solidFill>
                <a:effectLst/>
                <a:latin typeface="PT Serif"/>
              </a:rPr>
              <a:t>sudo</a:t>
            </a:r>
            <a:r>
              <a:rPr lang="en-US" b="0" i="0" dirty="0">
                <a:solidFill>
                  <a:srgbClr val="1A1A1A"/>
                </a:solidFill>
                <a:effectLst/>
                <a:latin typeface="PT Serif"/>
              </a:rPr>
              <a:t> command</a:t>
            </a:r>
            <a:endParaRPr lang="en-US" dirty="0"/>
          </a:p>
        </p:txBody>
      </p:sp>
      <p:sp>
        <p:nvSpPr>
          <p:cNvPr id="13" name="Rectangle 12">
            <a:extLst>
              <a:ext uri="{FF2B5EF4-FFF2-40B4-BE49-F238E27FC236}">
                <a16:creationId xmlns:a16="http://schemas.microsoft.com/office/drawing/2014/main" xmlns="" id="{9E7A27F2-FA86-4DE6-835E-65C69A1C16D3}"/>
              </a:ext>
            </a:extLst>
          </p:cNvPr>
          <p:cNvSpPr/>
          <p:nvPr/>
        </p:nvSpPr>
        <p:spPr>
          <a:xfrm>
            <a:off x="344768" y="5031726"/>
            <a:ext cx="11002781" cy="923330"/>
          </a:xfrm>
          <a:prstGeom prst="rect">
            <a:avLst/>
          </a:prstGeom>
        </p:spPr>
        <p:txBody>
          <a:bodyPr wrap="square">
            <a:spAutoFit/>
          </a:bodyPr>
          <a:lstStyle/>
          <a:p>
            <a:pPr algn="just"/>
            <a:r>
              <a:rPr lang="en-US" b="1" i="0" dirty="0">
                <a:solidFill>
                  <a:srgbClr val="1A1A1A"/>
                </a:solidFill>
                <a:effectLst/>
                <a:latin typeface="PT Serif"/>
              </a:rPr>
              <a:t>12. </a:t>
            </a:r>
            <a:r>
              <a:rPr lang="en-US" b="1" i="0" dirty="0" err="1">
                <a:solidFill>
                  <a:srgbClr val="1A1A1A"/>
                </a:solidFill>
                <a:effectLst/>
                <a:latin typeface="PT Serif"/>
              </a:rPr>
              <a:t>uname</a:t>
            </a:r>
            <a:r>
              <a:rPr lang="en-US" b="0" i="0" dirty="0">
                <a:solidFill>
                  <a:srgbClr val="1A1A1A"/>
                </a:solidFill>
                <a:effectLst/>
                <a:latin typeface="PT Serif"/>
              </a:rPr>
              <a:t> — Use </a:t>
            </a:r>
            <a:r>
              <a:rPr lang="en-US" b="1" i="0" dirty="0" err="1">
                <a:solidFill>
                  <a:srgbClr val="1A1A1A"/>
                </a:solidFill>
                <a:effectLst/>
                <a:latin typeface="PT Serif"/>
              </a:rPr>
              <a:t>uname</a:t>
            </a:r>
            <a:r>
              <a:rPr lang="en-US" b="0" i="0" dirty="0">
                <a:solidFill>
                  <a:srgbClr val="1A1A1A"/>
                </a:solidFill>
                <a:effectLst/>
                <a:latin typeface="PT Serif"/>
              </a:rPr>
              <a:t> to show the information about the system your Linux distro is running. Using the command “</a:t>
            </a:r>
            <a:r>
              <a:rPr lang="en-US" b="1" i="0" dirty="0" err="1">
                <a:solidFill>
                  <a:srgbClr val="1A1A1A"/>
                </a:solidFill>
                <a:effectLst/>
                <a:latin typeface="PT Serif"/>
              </a:rPr>
              <a:t>uname</a:t>
            </a:r>
            <a:r>
              <a:rPr lang="en-US" b="1" i="0" dirty="0">
                <a:solidFill>
                  <a:srgbClr val="1A1A1A"/>
                </a:solidFill>
                <a:effectLst/>
                <a:latin typeface="PT Serif"/>
              </a:rPr>
              <a:t> -a</a:t>
            </a:r>
            <a:r>
              <a:rPr lang="en-US" b="0" i="0" dirty="0">
                <a:solidFill>
                  <a:srgbClr val="1A1A1A"/>
                </a:solidFill>
                <a:effectLst/>
                <a:latin typeface="PT Serif"/>
              </a:rPr>
              <a:t>” prints most of the information about the system. This prints the kernel release date, version, processor type, </a:t>
            </a:r>
            <a:r>
              <a:rPr lang="en-US" b="0" i="0" dirty="0" err="1">
                <a:solidFill>
                  <a:srgbClr val="1A1A1A"/>
                </a:solidFill>
                <a:effectLst/>
                <a:latin typeface="PT Serif"/>
              </a:rPr>
              <a:t>etc</a:t>
            </a:r>
            <a:endParaRPr lang="en-US" dirty="0"/>
          </a:p>
        </p:txBody>
      </p:sp>
      <p:sp>
        <p:nvSpPr>
          <p:cNvPr id="9" name="Rectangle 8">
            <a:extLst>
              <a:ext uri="{FF2B5EF4-FFF2-40B4-BE49-F238E27FC236}">
                <a16:creationId xmlns:a16="http://schemas.microsoft.com/office/drawing/2014/main" xmlns="" id="{7F32427C-0314-4F8F-9702-5D53A8457AAC}"/>
              </a:ext>
            </a:extLst>
          </p:cNvPr>
          <p:cNvSpPr/>
          <p:nvPr/>
        </p:nvSpPr>
        <p:spPr>
          <a:xfrm>
            <a:off x="344768" y="3513955"/>
            <a:ext cx="11447490" cy="646331"/>
          </a:xfrm>
          <a:prstGeom prst="rect">
            <a:avLst/>
          </a:prstGeom>
        </p:spPr>
        <p:txBody>
          <a:bodyPr wrap="square">
            <a:spAutoFit/>
          </a:bodyPr>
          <a:lstStyle/>
          <a:p>
            <a:r>
              <a:rPr lang="en-US" b="1" dirty="0">
                <a:solidFill>
                  <a:srgbClr val="1A1A1A"/>
                </a:solidFill>
                <a:latin typeface="PT Serif"/>
              </a:rPr>
              <a:t>10.Ifconfig -</a:t>
            </a:r>
            <a:r>
              <a:rPr lang="en-US" dirty="0">
                <a:solidFill>
                  <a:srgbClr val="1A1A1A"/>
                </a:solidFill>
                <a:latin typeface="PT Serif"/>
              </a:rPr>
              <a:t> stands for "interface configuration". It is used to view and change the configuration of the network interfaces on your system </a:t>
            </a:r>
          </a:p>
        </p:txBody>
      </p:sp>
    </p:spTree>
    <p:extLst>
      <p:ext uri="{BB962C8B-B14F-4D97-AF65-F5344CB8AC3E}">
        <p14:creationId xmlns:p14="http://schemas.microsoft.com/office/powerpoint/2010/main" val="2624157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747" y="219780"/>
            <a:ext cx="2634696" cy="369332"/>
          </a:xfrm>
          <a:prstGeom prst="rect">
            <a:avLst/>
          </a:prstGeom>
        </p:spPr>
        <p:txBody>
          <a:bodyPr wrap="none">
            <a:spAutoFit/>
          </a:bodyPr>
          <a:lstStyle/>
          <a:p>
            <a:pPr fontAlgn="base"/>
            <a:r>
              <a:rPr lang="en-US" b="1" dirty="0" smtClean="0"/>
              <a:t>Setting Up the NFS Server</a:t>
            </a:r>
            <a:endParaRPr lang="en-US" b="1" dirty="0"/>
          </a:p>
        </p:txBody>
      </p:sp>
      <p:sp>
        <p:nvSpPr>
          <p:cNvPr id="5" name="Rectangle 4"/>
          <p:cNvSpPr/>
          <p:nvPr/>
        </p:nvSpPr>
        <p:spPr>
          <a:xfrm>
            <a:off x="839884" y="712149"/>
            <a:ext cx="2705036" cy="369332"/>
          </a:xfrm>
          <a:prstGeom prst="rect">
            <a:avLst/>
          </a:prstGeom>
        </p:spPr>
        <p:txBody>
          <a:bodyPr wrap="none">
            <a:spAutoFit/>
          </a:bodyPr>
          <a:lstStyle/>
          <a:p>
            <a:pPr fontAlgn="base"/>
            <a:r>
              <a:rPr lang="en-US" b="1" dirty="0" smtClean="0"/>
              <a:t>Configure Export directory</a:t>
            </a:r>
            <a:endParaRPr lang="en-US" b="1" dirty="0"/>
          </a:p>
        </p:txBody>
      </p:sp>
      <p:sp>
        <p:nvSpPr>
          <p:cNvPr id="6" name="Rectangle 5"/>
          <p:cNvSpPr/>
          <p:nvPr/>
        </p:nvSpPr>
        <p:spPr>
          <a:xfrm>
            <a:off x="1191064" y="1227296"/>
            <a:ext cx="10710203" cy="923330"/>
          </a:xfrm>
          <a:prstGeom prst="rect">
            <a:avLst/>
          </a:prstGeom>
        </p:spPr>
        <p:txBody>
          <a:bodyPr wrap="square">
            <a:spAutoFit/>
          </a:bodyPr>
          <a:lstStyle/>
          <a:p>
            <a:r>
              <a:rPr lang="en-US" dirty="0" smtClean="0"/>
              <a:t>For sharing a directory with NFS, we need to make an entry in “/etc/exports” configuration file. Here I’ll be creating a new directory named “</a:t>
            </a:r>
            <a:r>
              <a:rPr lang="en-US" dirty="0" err="1" smtClean="0"/>
              <a:t>nfsshare</a:t>
            </a:r>
            <a:r>
              <a:rPr lang="en-US" dirty="0" smtClean="0"/>
              <a:t>” in “/” partition to share with client server, you can also share an already existing directory with NFS.</a:t>
            </a:r>
            <a:endParaRPr lang="en-US" dirty="0"/>
          </a:p>
        </p:txBody>
      </p:sp>
      <p:sp>
        <p:nvSpPr>
          <p:cNvPr id="7" name="Rectangle 6"/>
          <p:cNvSpPr/>
          <p:nvPr/>
        </p:nvSpPr>
        <p:spPr>
          <a:xfrm>
            <a:off x="934655" y="2344002"/>
            <a:ext cx="3580404" cy="369332"/>
          </a:xfrm>
          <a:prstGeom prst="rect">
            <a:avLst/>
          </a:prstGeom>
        </p:spPr>
        <p:txBody>
          <a:bodyPr wrap="none">
            <a:spAutoFit/>
          </a:bodyPr>
          <a:lstStyle/>
          <a:p>
            <a:r>
              <a:rPr lang="en-US" dirty="0" smtClean="0"/>
              <a:t>[</a:t>
            </a:r>
            <a:r>
              <a:rPr lang="en-US" dirty="0" err="1" smtClean="0"/>
              <a:t>root@localhost</a:t>
            </a:r>
            <a:r>
              <a:rPr lang="en-US" dirty="0" smtClean="0"/>
              <a:t> ~]# </a:t>
            </a:r>
            <a:r>
              <a:rPr lang="en-US" dirty="0" err="1" smtClean="0"/>
              <a:t>mkdir</a:t>
            </a:r>
            <a:r>
              <a:rPr lang="en-US" dirty="0" smtClean="0"/>
              <a:t> /</a:t>
            </a:r>
            <a:r>
              <a:rPr lang="en-US" dirty="0" err="1" smtClean="0"/>
              <a:t>nfsshare</a:t>
            </a:r>
            <a:endParaRPr lang="en-US" dirty="0" smtClean="0"/>
          </a:p>
        </p:txBody>
      </p:sp>
      <p:sp>
        <p:nvSpPr>
          <p:cNvPr id="8" name="Rectangle 7"/>
          <p:cNvSpPr/>
          <p:nvPr/>
        </p:nvSpPr>
        <p:spPr>
          <a:xfrm>
            <a:off x="1162929" y="2840725"/>
            <a:ext cx="10330376" cy="646331"/>
          </a:xfrm>
          <a:prstGeom prst="rect">
            <a:avLst/>
          </a:prstGeom>
        </p:spPr>
        <p:txBody>
          <a:bodyPr wrap="square">
            <a:spAutoFit/>
          </a:bodyPr>
          <a:lstStyle/>
          <a:p>
            <a:r>
              <a:rPr lang="en-US" dirty="0" smtClean="0"/>
              <a:t>Now we need to make an entry in “/etc/exports” and restart the services to make our directory shareable in the network.</a:t>
            </a:r>
            <a:endParaRPr lang="en-US" dirty="0"/>
          </a:p>
        </p:txBody>
      </p:sp>
      <p:sp>
        <p:nvSpPr>
          <p:cNvPr id="9" name="Rectangle 8"/>
          <p:cNvSpPr/>
          <p:nvPr/>
        </p:nvSpPr>
        <p:spPr>
          <a:xfrm>
            <a:off x="882663" y="3539756"/>
            <a:ext cx="3477234" cy="369332"/>
          </a:xfrm>
          <a:prstGeom prst="rect">
            <a:avLst/>
          </a:prstGeom>
        </p:spPr>
        <p:txBody>
          <a:bodyPr wrap="none">
            <a:spAutoFit/>
          </a:bodyPr>
          <a:lstStyle/>
          <a:p>
            <a:r>
              <a:rPr lang="en-US" dirty="0" smtClean="0"/>
              <a:t>[</a:t>
            </a:r>
            <a:r>
              <a:rPr lang="en-US" dirty="0" err="1" smtClean="0"/>
              <a:t>root@localhost</a:t>
            </a:r>
            <a:r>
              <a:rPr lang="en-US" dirty="0" smtClean="0"/>
              <a:t> ~]# vi /etc/exports</a:t>
            </a:r>
            <a:endParaRPr lang="en-US" dirty="0"/>
          </a:p>
        </p:txBody>
      </p:sp>
      <p:sp>
        <p:nvSpPr>
          <p:cNvPr id="10" name="Rectangle 9"/>
          <p:cNvSpPr/>
          <p:nvPr/>
        </p:nvSpPr>
        <p:spPr>
          <a:xfrm>
            <a:off x="1506683" y="4018057"/>
            <a:ext cx="4648837" cy="369332"/>
          </a:xfrm>
          <a:prstGeom prst="rect">
            <a:avLst/>
          </a:prstGeom>
        </p:spPr>
        <p:txBody>
          <a:bodyPr wrap="none">
            <a:spAutoFit/>
          </a:bodyPr>
          <a:lstStyle/>
          <a:p>
            <a:r>
              <a:rPr lang="en-US" dirty="0" smtClean="0"/>
              <a:t>/</a:t>
            </a:r>
            <a:r>
              <a:rPr lang="en-US" dirty="0" err="1" smtClean="0"/>
              <a:t>nfsshare</a:t>
            </a:r>
            <a:r>
              <a:rPr lang="en-US" dirty="0" smtClean="0"/>
              <a:t> 192.168.0.3(</a:t>
            </a:r>
            <a:r>
              <a:rPr lang="en-US" dirty="0" err="1" smtClean="0"/>
              <a:t>rw,sync,no_root_squash</a:t>
            </a:r>
            <a:r>
              <a:rPr lang="en-US" dirty="0" smtClean="0"/>
              <a:t>)</a:t>
            </a:r>
            <a:endParaRPr lang="en-US" dirty="0"/>
          </a:p>
        </p:txBody>
      </p:sp>
      <p:sp>
        <p:nvSpPr>
          <p:cNvPr id="11" name="Rectangle 10"/>
          <p:cNvSpPr/>
          <p:nvPr/>
        </p:nvSpPr>
        <p:spPr>
          <a:xfrm>
            <a:off x="1176997" y="4474756"/>
            <a:ext cx="10386646" cy="923330"/>
          </a:xfrm>
          <a:prstGeom prst="rect">
            <a:avLst/>
          </a:prstGeom>
        </p:spPr>
        <p:txBody>
          <a:bodyPr wrap="square">
            <a:spAutoFit/>
          </a:bodyPr>
          <a:lstStyle/>
          <a:p>
            <a:r>
              <a:rPr lang="en-US" dirty="0" smtClean="0"/>
              <a:t>In the above example, there is a directory in / partition named “</a:t>
            </a:r>
            <a:r>
              <a:rPr lang="en-US" dirty="0" err="1" smtClean="0"/>
              <a:t>nfsshare</a:t>
            </a:r>
            <a:r>
              <a:rPr lang="en-US" dirty="0" smtClean="0"/>
              <a:t>” is being shared with client IP “192.168.0.3” with read and write (</a:t>
            </a:r>
            <a:r>
              <a:rPr lang="en-US" dirty="0" err="1" smtClean="0"/>
              <a:t>rw</a:t>
            </a:r>
            <a:r>
              <a:rPr lang="en-US" dirty="0" smtClean="0"/>
              <a:t>) privilege, you can also use hostname of the client in the place of IP in above example.</a:t>
            </a:r>
            <a:endParaRPr lang="en-US" dirty="0"/>
          </a:p>
        </p:txBody>
      </p:sp>
    </p:spTree>
    <p:extLst>
      <p:ext uri="{BB962C8B-B14F-4D97-AF65-F5344CB8AC3E}">
        <p14:creationId xmlns:p14="http://schemas.microsoft.com/office/powerpoint/2010/main" val="643948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459" y="205713"/>
            <a:ext cx="2573333" cy="369332"/>
          </a:xfrm>
          <a:prstGeom prst="rect">
            <a:avLst/>
          </a:prstGeom>
        </p:spPr>
        <p:txBody>
          <a:bodyPr wrap="none">
            <a:spAutoFit/>
          </a:bodyPr>
          <a:lstStyle/>
          <a:p>
            <a:pPr fontAlgn="base"/>
            <a:r>
              <a:rPr lang="en-US" b="1" dirty="0" smtClean="0"/>
              <a:t>Setting Up the NFS Client</a:t>
            </a:r>
            <a:endParaRPr lang="en-US" b="1" dirty="0"/>
          </a:p>
        </p:txBody>
      </p:sp>
      <p:sp>
        <p:nvSpPr>
          <p:cNvPr id="5" name="Rectangle 4"/>
          <p:cNvSpPr/>
          <p:nvPr/>
        </p:nvSpPr>
        <p:spPr>
          <a:xfrm>
            <a:off x="515814" y="576776"/>
            <a:ext cx="11132235" cy="369332"/>
          </a:xfrm>
          <a:prstGeom prst="rect">
            <a:avLst/>
          </a:prstGeom>
        </p:spPr>
        <p:txBody>
          <a:bodyPr wrap="square">
            <a:spAutoFit/>
          </a:bodyPr>
          <a:lstStyle/>
          <a:p>
            <a:r>
              <a:rPr lang="en-US" dirty="0" smtClean="0"/>
              <a:t>After configuring the NFS server, we need to mount that shared directory or partition in the client server</a:t>
            </a:r>
            <a:endParaRPr lang="en-US" dirty="0"/>
          </a:p>
        </p:txBody>
      </p:sp>
      <p:sp>
        <p:nvSpPr>
          <p:cNvPr id="6" name="Rectangle 5"/>
          <p:cNvSpPr/>
          <p:nvPr/>
        </p:nvSpPr>
        <p:spPr>
          <a:xfrm>
            <a:off x="585730" y="1021639"/>
            <a:ext cx="3902287" cy="369332"/>
          </a:xfrm>
          <a:prstGeom prst="rect">
            <a:avLst/>
          </a:prstGeom>
        </p:spPr>
        <p:txBody>
          <a:bodyPr wrap="none">
            <a:spAutoFit/>
          </a:bodyPr>
          <a:lstStyle/>
          <a:p>
            <a:pPr fontAlgn="base"/>
            <a:r>
              <a:rPr lang="en-US" dirty="0" smtClean="0"/>
              <a:t>Mount Shared Directories on NFS Client</a:t>
            </a:r>
            <a:endParaRPr lang="en-US" dirty="0"/>
          </a:p>
        </p:txBody>
      </p:sp>
      <p:sp>
        <p:nvSpPr>
          <p:cNvPr id="7" name="Rectangle 6"/>
          <p:cNvSpPr/>
          <p:nvPr/>
        </p:nvSpPr>
        <p:spPr>
          <a:xfrm>
            <a:off x="994117" y="1433956"/>
            <a:ext cx="10921218" cy="646331"/>
          </a:xfrm>
          <a:prstGeom prst="rect">
            <a:avLst/>
          </a:prstGeom>
        </p:spPr>
        <p:txBody>
          <a:bodyPr wrap="square">
            <a:spAutoFit/>
          </a:bodyPr>
          <a:lstStyle/>
          <a:p>
            <a:r>
              <a:rPr lang="en-US" dirty="0" smtClean="0"/>
              <a:t>Now at the NFS client end, we need to mount that directory in our server to access it locally. To do so, first we need to find out that shares available on the remote server or NFS Server.</a:t>
            </a:r>
            <a:endParaRPr lang="en-US" dirty="0"/>
          </a:p>
        </p:txBody>
      </p:sp>
      <p:sp>
        <p:nvSpPr>
          <p:cNvPr id="8" name="Rectangle 7"/>
          <p:cNvSpPr/>
          <p:nvPr/>
        </p:nvSpPr>
        <p:spPr>
          <a:xfrm>
            <a:off x="881576" y="2207679"/>
            <a:ext cx="6096000" cy="923330"/>
          </a:xfrm>
          <a:prstGeom prst="rect">
            <a:avLst/>
          </a:prstGeom>
        </p:spPr>
        <p:txBody>
          <a:bodyPr>
            <a:spAutoFit/>
          </a:bodyPr>
          <a:lstStyle/>
          <a:p>
            <a:r>
              <a:rPr lang="en-US" dirty="0" smtClean="0"/>
              <a:t>[</a:t>
            </a:r>
            <a:r>
              <a:rPr lang="en-US" dirty="0" err="1" smtClean="0"/>
              <a:t>root@localhost</a:t>
            </a:r>
            <a:r>
              <a:rPr lang="en-US" dirty="0" smtClean="0"/>
              <a:t> ~]# </a:t>
            </a:r>
            <a:r>
              <a:rPr lang="en-US" dirty="0" err="1" smtClean="0"/>
              <a:t>showmount</a:t>
            </a:r>
            <a:r>
              <a:rPr lang="en-US" dirty="0" smtClean="0"/>
              <a:t> -e 192.168.0.5</a:t>
            </a:r>
          </a:p>
          <a:p>
            <a:r>
              <a:rPr lang="en-US" dirty="0" smtClean="0"/>
              <a:t>Export list for 192.168.0.5:</a:t>
            </a:r>
          </a:p>
          <a:p>
            <a:r>
              <a:rPr lang="en-US" dirty="0" smtClean="0"/>
              <a:t>/</a:t>
            </a:r>
            <a:r>
              <a:rPr lang="en-US" dirty="0" err="1" smtClean="0"/>
              <a:t>nfsshare</a:t>
            </a:r>
            <a:r>
              <a:rPr lang="en-US" dirty="0" smtClean="0"/>
              <a:t> 192.168.0.3</a:t>
            </a:r>
            <a:endParaRPr lang="en-US" dirty="0"/>
          </a:p>
        </p:txBody>
      </p:sp>
      <p:sp>
        <p:nvSpPr>
          <p:cNvPr id="9" name="Rectangle 8"/>
          <p:cNvSpPr/>
          <p:nvPr/>
        </p:nvSpPr>
        <p:spPr>
          <a:xfrm>
            <a:off x="867507" y="3288715"/>
            <a:ext cx="10879016" cy="369332"/>
          </a:xfrm>
          <a:prstGeom prst="rect">
            <a:avLst/>
          </a:prstGeom>
        </p:spPr>
        <p:txBody>
          <a:bodyPr wrap="square">
            <a:spAutoFit/>
          </a:bodyPr>
          <a:lstStyle/>
          <a:p>
            <a:r>
              <a:rPr lang="en-US" dirty="0" smtClean="0"/>
              <a:t>Above command shows that a directory named “</a:t>
            </a:r>
            <a:r>
              <a:rPr lang="en-US" dirty="0" err="1" smtClean="0"/>
              <a:t>nfsshare</a:t>
            </a:r>
            <a:r>
              <a:rPr lang="en-US" dirty="0" smtClean="0"/>
              <a:t>” is available at “192.168.0.5” to share with your server.</a:t>
            </a:r>
            <a:endParaRPr lang="en-US" dirty="0"/>
          </a:p>
        </p:txBody>
      </p:sp>
      <p:sp>
        <p:nvSpPr>
          <p:cNvPr id="10" name="Rectangle 9"/>
          <p:cNvSpPr/>
          <p:nvPr/>
        </p:nvSpPr>
        <p:spPr>
          <a:xfrm>
            <a:off x="868325" y="3736703"/>
            <a:ext cx="2907912" cy="369332"/>
          </a:xfrm>
          <a:prstGeom prst="rect">
            <a:avLst/>
          </a:prstGeom>
        </p:spPr>
        <p:txBody>
          <a:bodyPr wrap="none">
            <a:spAutoFit/>
          </a:bodyPr>
          <a:lstStyle/>
          <a:p>
            <a:pPr fontAlgn="base"/>
            <a:r>
              <a:rPr lang="en-US" b="1" dirty="0" smtClean="0"/>
              <a:t>Mount Shared NFS Directory</a:t>
            </a:r>
            <a:endParaRPr lang="en-US" b="1" dirty="0"/>
          </a:p>
        </p:txBody>
      </p:sp>
      <p:sp>
        <p:nvSpPr>
          <p:cNvPr id="11" name="Rectangle 10"/>
          <p:cNvSpPr/>
          <p:nvPr/>
        </p:nvSpPr>
        <p:spPr>
          <a:xfrm>
            <a:off x="1275471" y="4189047"/>
            <a:ext cx="10091224" cy="369332"/>
          </a:xfrm>
          <a:prstGeom prst="rect">
            <a:avLst/>
          </a:prstGeom>
        </p:spPr>
        <p:txBody>
          <a:bodyPr wrap="square">
            <a:spAutoFit/>
          </a:bodyPr>
          <a:lstStyle/>
          <a:p>
            <a:r>
              <a:rPr lang="en-US" dirty="0" smtClean="0"/>
              <a:t>[</a:t>
            </a:r>
            <a:r>
              <a:rPr lang="en-US" dirty="0" err="1" smtClean="0"/>
              <a:t>root@localhost</a:t>
            </a:r>
            <a:r>
              <a:rPr lang="en-US" dirty="0" smtClean="0"/>
              <a:t> ~]# mount -t </a:t>
            </a:r>
            <a:r>
              <a:rPr lang="en-US" dirty="0" err="1" smtClean="0"/>
              <a:t>nfs</a:t>
            </a:r>
            <a:r>
              <a:rPr lang="en-US" dirty="0" smtClean="0"/>
              <a:t> 192.168.0.5:/</a:t>
            </a:r>
            <a:r>
              <a:rPr lang="en-US" dirty="0" err="1" smtClean="0"/>
              <a:t>nfsshare</a:t>
            </a:r>
            <a:r>
              <a:rPr lang="en-US" dirty="0" smtClean="0"/>
              <a:t> /</a:t>
            </a:r>
            <a:r>
              <a:rPr lang="en-US" dirty="0" err="1" smtClean="0"/>
              <a:t>nfsshare</a:t>
            </a:r>
            <a:endParaRPr lang="en-US" dirty="0"/>
          </a:p>
        </p:txBody>
      </p:sp>
      <p:sp>
        <p:nvSpPr>
          <p:cNvPr id="12" name="Rectangle 11"/>
          <p:cNvSpPr/>
          <p:nvPr/>
        </p:nvSpPr>
        <p:spPr>
          <a:xfrm>
            <a:off x="1402079" y="4664171"/>
            <a:ext cx="10161563" cy="1754326"/>
          </a:xfrm>
          <a:prstGeom prst="rect">
            <a:avLst/>
          </a:prstGeom>
        </p:spPr>
        <p:txBody>
          <a:bodyPr wrap="square">
            <a:spAutoFit/>
          </a:bodyPr>
          <a:lstStyle/>
          <a:p>
            <a:r>
              <a:rPr lang="en-US" dirty="0" smtClean="0"/>
              <a:t>[</a:t>
            </a:r>
            <a:r>
              <a:rPr lang="en-US" dirty="0" err="1" smtClean="0"/>
              <a:t>root@localhost</a:t>
            </a:r>
            <a:r>
              <a:rPr lang="en-US" dirty="0" smtClean="0"/>
              <a:t> ~]# mount | </a:t>
            </a:r>
            <a:r>
              <a:rPr lang="en-US" dirty="0" err="1" smtClean="0"/>
              <a:t>grep</a:t>
            </a:r>
            <a:r>
              <a:rPr lang="en-US" dirty="0" smtClean="0"/>
              <a:t> </a:t>
            </a:r>
            <a:r>
              <a:rPr lang="en-US" dirty="0" err="1" smtClean="0"/>
              <a:t>nfs</a:t>
            </a:r>
            <a:endParaRPr lang="en-US" dirty="0" smtClean="0"/>
          </a:p>
          <a:p>
            <a:r>
              <a:rPr lang="en-US" dirty="0" err="1" smtClean="0"/>
              <a:t>sunrpc</a:t>
            </a:r>
            <a:r>
              <a:rPr lang="en-US" dirty="0" smtClean="0"/>
              <a:t> on /</a:t>
            </a:r>
            <a:r>
              <a:rPr lang="en-US" dirty="0" err="1" smtClean="0"/>
              <a:t>var</a:t>
            </a:r>
            <a:r>
              <a:rPr lang="en-US" dirty="0" smtClean="0"/>
              <a:t>/lib/</a:t>
            </a:r>
            <a:r>
              <a:rPr lang="en-US" dirty="0" err="1" smtClean="0"/>
              <a:t>nfs</a:t>
            </a:r>
            <a:r>
              <a:rPr lang="en-US" dirty="0" smtClean="0"/>
              <a:t>/</a:t>
            </a:r>
            <a:r>
              <a:rPr lang="en-US" dirty="0" err="1" smtClean="0"/>
              <a:t>rpc_pipefs</a:t>
            </a:r>
            <a:r>
              <a:rPr lang="en-US" dirty="0" smtClean="0"/>
              <a:t> type </a:t>
            </a:r>
            <a:r>
              <a:rPr lang="en-US" dirty="0" err="1" smtClean="0"/>
              <a:t>rpc_pipefs</a:t>
            </a:r>
            <a:r>
              <a:rPr lang="en-US" dirty="0" smtClean="0"/>
              <a:t> (</a:t>
            </a:r>
            <a:r>
              <a:rPr lang="en-US" dirty="0" err="1" smtClean="0"/>
              <a:t>rw,relatime</a:t>
            </a:r>
            <a:r>
              <a:rPr lang="en-US" dirty="0" smtClean="0"/>
              <a:t>)</a:t>
            </a:r>
          </a:p>
          <a:p>
            <a:r>
              <a:rPr lang="en-US" dirty="0" err="1" smtClean="0"/>
              <a:t>nfsd</a:t>
            </a:r>
            <a:r>
              <a:rPr lang="en-US" dirty="0" smtClean="0"/>
              <a:t> on /proc/</a:t>
            </a:r>
            <a:r>
              <a:rPr lang="en-US" dirty="0" err="1" smtClean="0"/>
              <a:t>fs</a:t>
            </a:r>
            <a:r>
              <a:rPr lang="en-US" dirty="0" smtClean="0"/>
              <a:t>/</a:t>
            </a:r>
            <a:r>
              <a:rPr lang="en-US" dirty="0" err="1" smtClean="0"/>
              <a:t>nfsd</a:t>
            </a:r>
            <a:r>
              <a:rPr lang="en-US" dirty="0" smtClean="0"/>
              <a:t> type </a:t>
            </a:r>
            <a:r>
              <a:rPr lang="en-US" dirty="0" err="1" smtClean="0"/>
              <a:t>nfsd</a:t>
            </a:r>
            <a:r>
              <a:rPr lang="en-US" dirty="0" smtClean="0"/>
              <a:t> (</a:t>
            </a:r>
            <a:r>
              <a:rPr lang="en-US" dirty="0" err="1" smtClean="0"/>
              <a:t>rw,relatime</a:t>
            </a:r>
            <a:r>
              <a:rPr lang="en-US" dirty="0" smtClean="0"/>
              <a:t>)</a:t>
            </a:r>
          </a:p>
          <a:p>
            <a:r>
              <a:rPr lang="en-US" dirty="0" smtClean="0"/>
              <a:t>192.168.0.5:/</a:t>
            </a:r>
            <a:r>
              <a:rPr lang="en-US" dirty="0" err="1" smtClean="0"/>
              <a:t>nfsshare</a:t>
            </a:r>
            <a:r>
              <a:rPr lang="en-US" dirty="0" smtClean="0"/>
              <a:t> on /</a:t>
            </a:r>
            <a:r>
              <a:rPr lang="en-US" dirty="0" err="1" smtClean="0"/>
              <a:t>nfsshare</a:t>
            </a:r>
            <a:r>
              <a:rPr lang="en-US" dirty="0" smtClean="0"/>
              <a:t> type nfs4 (</a:t>
            </a:r>
            <a:r>
              <a:rPr lang="en-US" dirty="0" err="1" smtClean="0"/>
              <a:t>rw,relatime,vers</a:t>
            </a:r>
            <a:r>
              <a:rPr lang="en-US" dirty="0" smtClean="0"/>
              <a:t>=4.1,rsize=262144,wsize=262144,namlen=255,hard,proto=</a:t>
            </a:r>
            <a:r>
              <a:rPr lang="en-US" dirty="0" err="1" smtClean="0"/>
              <a:t>tcp,port</a:t>
            </a:r>
            <a:r>
              <a:rPr lang="en-US" dirty="0" smtClean="0"/>
              <a:t>=0,timeo=600,retrans=2,sec=</a:t>
            </a:r>
            <a:r>
              <a:rPr lang="en-US" dirty="0" err="1" smtClean="0"/>
              <a:t>sys,clientaddr</a:t>
            </a:r>
            <a:r>
              <a:rPr lang="en-US" dirty="0" smtClean="0"/>
              <a:t>=192.168.0.3,local_lock=</a:t>
            </a:r>
            <a:r>
              <a:rPr lang="en-US" dirty="0" err="1" smtClean="0"/>
              <a:t>none,addr</a:t>
            </a:r>
            <a:r>
              <a:rPr lang="en-US" dirty="0" smtClean="0"/>
              <a:t>=192.168.0.5)</a:t>
            </a:r>
            <a:endParaRPr lang="en-US" dirty="0"/>
          </a:p>
        </p:txBody>
      </p:sp>
    </p:spTree>
    <p:extLst>
      <p:ext uri="{BB962C8B-B14F-4D97-AF65-F5344CB8AC3E}">
        <p14:creationId xmlns:p14="http://schemas.microsoft.com/office/powerpoint/2010/main" val="64394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895" y="205713"/>
            <a:ext cx="3062762" cy="369332"/>
          </a:xfrm>
          <a:prstGeom prst="rect">
            <a:avLst/>
          </a:prstGeom>
        </p:spPr>
        <p:txBody>
          <a:bodyPr wrap="none">
            <a:spAutoFit/>
          </a:bodyPr>
          <a:lstStyle/>
          <a:p>
            <a:pPr fontAlgn="base"/>
            <a:r>
              <a:rPr lang="en-US" b="1" dirty="0" smtClean="0"/>
              <a:t>Test the Working of NFS Setup</a:t>
            </a:r>
            <a:endParaRPr lang="en-US" b="1" dirty="0"/>
          </a:p>
        </p:txBody>
      </p:sp>
      <p:sp>
        <p:nvSpPr>
          <p:cNvPr id="5" name="Rectangle 4"/>
          <p:cNvSpPr/>
          <p:nvPr/>
        </p:nvSpPr>
        <p:spPr>
          <a:xfrm>
            <a:off x="529883" y="646165"/>
            <a:ext cx="11019692" cy="646331"/>
          </a:xfrm>
          <a:prstGeom prst="rect">
            <a:avLst/>
          </a:prstGeom>
        </p:spPr>
        <p:txBody>
          <a:bodyPr wrap="square">
            <a:spAutoFit/>
          </a:bodyPr>
          <a:lstStyle/>
          <a:p>
            <a:r>
              <a:rPr lang="en-US" dirty="0" smtClean="0"/>
              <a:t>We can test our NFS server setup by creating a test file on the server end and check its availability at </a:t>
            </a:r>
            <a:r>
              <a:rPr lang="en-US" dirty="0" err="1" smtClean="0"/>
              <a:t>nfs</a:t>
            </a:r>
            <a:r>
              <a:rPr lang="en-US" dirty="0" smtClean="0"/>
              <a:t> </a:t>
            </a:r>
            <a:r>
              <a:rPr lang="en-US" dirty="0" err="1" smtClean="0"/>
              <a:t>clientside</a:t>
            </a:r>
            <a:r>
              <a:rPr lang="en-US" dirty="0" smtClean="0"/>
              <a:t> or vice-versa.</a:t>
            </a:r>
            <a:endParaRPr lang="en-US" dirty="0"/>
          </a:p>
        </p:txBody>
      </p:sp>
      <p:sp>
        <p:nvSpPr>
          <p:cNvPr id="6" name="Rectangle 5"/>
          <p:cNvSpPr/>
          <p:nvPr/>
        </p:nvSpPr>
        <p:spPr>
          <a:xfrm>
            <a:off x="586129" y="1387398"/>
            <a:ext cx="5195718" cy="369332"/>
          </a:xfrm>
          <a:prstGeom prst="rect">
            <a:avLst/>
          </a:prstGeom>
        </p:spPr>
        <p:txBody>
          <a:bodyPr wrap="none">
            <a:spAutoFit/>
          </a:bodyPr>
          <a:lstStyle/>
          <a:p>
            <a:r>
              <a:rPr lang="en-US" dirty="0" smtClean="0"/>
              <a:t>[</a:t>
            </a:r>
            <a:r>
              <a:rPr lang="en-US" dirty="0" err="1" smtClean="0"/>
              <a:t>root@localhost</a:t>
            </a:r>
            <a:r>
              <a:rPr lang="en-US" dirty="0" smtClean="0"/>
              <a:t> </a:t>
            </a:r>
            <a:r>
              <a:rPr lang="en-US" dirty="0" err="1" smtClean="0"/>
              <a:t>nfsshare</a:t>
            </a:r>
            <a:r>
              <a:rPr lang="en-US" dirty="0" smtClean="0"/>
              <a:t>]# cat &gt; /</a:t>
            </a:r>
            <a:r>
              <a:rPr lang="en-US" dirty="0" err="1" smtClean="0"/>
              <a:t>nfsshare</a:t>
            </a:r>
            <a:r>
              <a:rPr lang="en-US" dirty="0" smtClean="0"/>
              <a:t>/nfstest.txt</a:t>
            </a:r>
            <a:endParaRPr lang="en-US" dirty="0"/>
          </a:p>
        </p:txBody>
      </p:sp>
      <p:pic>
        <p:nvPicPr>
          <p:cNvPr id="45058" name="Picture 2"/>
          <p:cNvPicPr>
            <a:picLocks noChangeAspect="1" noChangeArrowheads="1"/>
          </p:cNvPicPr>
          <p:nvPr/>
        </p:nvPicPr>
        <p:blipFill>
          <a:blip r:embed="rId2"/>
          <a:srcRect/>
          <a:stretch>
            <a:fillRect/>
          </a:stretch>
        </p:blipFill>
        <p:spPr bwMode="auto">
          <a:xfrm>
            <a:off x="206326" y="2231708"/>
            <a:ext cx="11985674" cy="2028825"/>
          </a:xfrm>
          <a:prstGeom prst="rect">
            <a:avLst/>
          </a:prstGeom>
          <a:noFill/>
          <a:ln w="9525">
            <a:noFill/>
            <a:miter lim="800000"/>
            <a:headEnd/>
            <a:tailEnd/>
          </a:ln>
          <a:effectLst/>
        </p:spPr>
      </p:pic>
    </p:spTree>
    <p:extLst>
      <p:ext uri="{BB962C8B-B14F-4D97-AF65-F5344CB8AC3E}">
        <p14:creationId xmlns:p14="http://schemas.microsoft.com/office/powerpoint/2010/main" val="64394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16" y="196334"/>
            <a:ext cx="5502468" cy="369332"/>
          </a:xfrm>
          <a:prstGeom prst="rect">
            <a:avLst/>
          </a:prstGeom>
        </p:spPr>
        <p:txBody>
          <a:bodyPr wrap="none">
            <a:spAutoFit/>
          </a:bodyPr>
          <a:lstStyle/>
          <a:p>
            <a:pPr algn="ctr"/>
            <a:r>
              <a:rPr lang="en-US" b="1" dirty="0" smtClean="0">
                <a:solidFill>
                  <a:srgbClr val="415058"/>
                </a:solidFill>
                <a:latin typeface="-apple-system"/>
              </a:rPr>
              <a:t>Configure Postfix </a:t>
            </a:r>
            <a:r>
              <a:rPr lang="en-US" b="1" dirty="0">
                <a:solidFill>
                  <a:srgbClr val="415058"/>
                </a:solidFill>
                <a:latin typeface="-apple-system"/>
              </a:rPr>
              <a:t>to Use Gmail SMTP on Ubuntu</a:t>
            </a:r>
            <a:endParaRPr lang="en-US" b="1" i="0" dirty="0">
              <a:solidFill>
                <a:srgbClr val="415058"/>
              </a:solidFill>
              <a:effectLst/>
              <a:latin typeface="-apple-system"/>
            </a:endParaRPr>
          </a:p>
        </p:txBody>
      </p:sp>
      <p:sp>
        <p:nvSpPr>
          <p:cNvPr id="4" name="Rectangle 3"/>
          <p:cNvSpPr/>
          <p:nvPr/>
        </p:nvSpPr>
        <p:spPr>
          <a:xfrm>
            <a:off x="342900" y="724585"/>
            <a:ext cx="9525000" cy="369332"/>
          </a:xfrm>
          <a:prstGeom prst="rect">
            <a:avLst/>
          </a:prstGeom>
        </p:spPr>
        <p:txBody>
          <a:bodyPr wrap="square">
            <a:spAutoFit/>
          </a:bodyPr>
          <a:lstStyle/>
          <a:p>
            <a:r>
              <a:rPr lang="en-US" b="1" dirty="0" smtClean="0"/>
              <a:t>Step-1 : </a:t>
            </a:r>
            <a:r>
              <a:rPr lang="en-US" dirty="0" err="1" smtClean="0"/>
              <a:t>sudo</a:t>
            </a:r>
            <a:r>
              <a:rPr lang="en-US" dirty="0" smtClean="0"/>
              <a:t> </a:t>
            </a:r>
            <a:r>
              <a:rPr lang="en-US" dirty="0"/>
              <a:t>apt-get install postfix </a:t>
            </a:r>
            <a:r>
              <a:rPr lang="en-US" dirty="0" err="1"/>
              <a:t>mailutils</a:t>
            </a:r>
            <a:r>
              <a:rPr lang="en-US" dirty="0"/>
              <a:t> libsasl2-2 ca-certificates libsasl2-modules</a:t>
            </a:r>
          </a:p>
        </p:txBody>
      </p:sp>
      <p:sp>
        <p:nvSpPr>
          <p:cNvPr id="5" name="Rectangle 4"/>
          <p:cNvSpPr/>
          <p:nvPr/>
        </p:nvSpPr>
        <p:spPr>
          <a:xfrm>
            <a:off x="742949" y="1171486"/>
            <a:ext cx="10848975" cy="646331"/>
          </a:xfrm>
          <a:prstGeom prst="rect">
            <a:avLst/>
          </a:prstGeom>
        </p:spPr>
        <p:txBody>
          <a:bodyPr wrap="square">
            <a:spAutoFit/>
          </a:bodyPr>
          <a:lstStyle/>
          <a:p>
            <a:r>
              <a:rPr lang="en-US" dirty="0">
                <a:solidFill>
                  <a:srgbClr val="1F292E"/>
                </a:solidFill>
                <a:latin typeface="-apple-system"/>
              </a:rPr>
              <a:t>If you do not have postfix installed before, postfix configuration wizard will ask you some questions. Just select your server as </a:t>
            </a:r>
            <a:r>
              <a:rPr lang="en-US" b="1" i="1" dirty="0">
                <a:solidFill>
                  <a:srgbClr val="1F292E"/>
                </a:solidFill>
                <a:latin typeface="-apple-system"/>
              </a:rPr>
              <a:t>Internet Site</a:t>
            </a:r>
            <a:r>
              <a:rPr lang="en-US" dirty="0">
                <a:solidFill>
                  <a:srgbClr val="1F292E"/>
                </a:solidFill>
                <a:latin typeface="-apple-system"/>
              </a:rPr>
              <a:t> and for FQDN use something like </a:t>
            </a:r>
            <a:r>
              <a:rPr lang="en-US" b="1" i="1" dirty="0" smtClean="0">
                <a:solidFill>
                  <a:srgbClr val="1F292E"/>
                </a:solidFill>
                <a:latin typeface="-apple-system"/>
              </a:rPr>
              <a:t>mail.example.com (user choice)</a:t>
            </a:r>
            <a:endParaRPr lang="en-US" dirty="0"/>
          </a:p>
        </p:txBody>
      </p:sp>
      <p:sp>
        <p:nvSpPr>
          <p:cNvPr id="7" name="Rectangle 6"/>
          <p:cNvSpPr/>
          <p:nvPr/>
        </p:nvSpPr>
        <p:spPr>
          <a:xfrm>
            <a:off x="342900" y="1817817"/>
            <a:ext cx="11053411" cy="369332"/>
          </a:xfrm>
          <a:prstGeom prst="rect">
            <a:avLst/>
          </a:prstGeom>
        </p:spPr>
        <p:txBody>
          <a:bodyPr wrap="none">
            <a:spAutoFit/>
          </a:bodyPr>
          <a:lstStyle/>
          <a:p>
            <a:r>
              <a:rPr lang="en-US" b="1" dirty="0" smtClean="0"/>
              <a:t>Step-2: </a:t>
            </a:r>
            <a:r>
              <a:rPr lang="en-US" dirty="0" smtClean="0"/>
              <a:t>vim </a:t>
            </a:r>
            <a:r>
              <a:rPr lang="en-US" dirty="0"/>
              <a:t>/</a:t>
            </a:r>
            <a:r>
              <a:rPr lang="en-US" dirty="0" smtClean="0"/>
              <a:t>etc/postfix/main.cf (add the below lines, </a:t>
            </a:r>
            <a:r>
              <a:rPr lang="en-US" dirty="0" err="1" smtClean="0"/>
              <a:t>relayhost</a:t>
            </a:r>
            <a:r>
              <a:rPr lang="en-US" dirty="0" smtClean="0"/>
              <a:t> will be exist already remove the property or update)</a:t>
            </a:r>
            <a:endParaRPr lang="en-US" dirty="0"/>
          </a:p>
        </p:txBody>
      </p:sp>
      <p:sp>
        <p:nvSpPr>
          <p:cNvPr id="9" name="Rectangle 8"/>
          <p:cNvSpPr/>
          <p:nvPr/>
        </p:nvSpPr>
        <p:spPr>
          <a:xfrm>
            <a:off x="1294960" y="2341513"/>
            <a:ext cx="6096000" cy="1754326"/>
          </a:xfrm>
          <a:prstGeom prst="rect">
            <a:avLst/>
          </a:prstGeom>
        </p:spPr>
        <p:txBody>
          <a:bodyPr>
            <a:spAutoFit/>
          </a:bodyPr>
          <a:lstStyle/>
          <a:p>
            <a:r>
              <a:rPr lang="en-US" dirty="0" err="1"/>
              <a:t>relayhost</a:t>
            </a:r>
            <a:r>
              <a:rPr lang="en-US" dirty="0"/>
              <a:t> = [smtp.gmail.com]:587</a:t>
            </a:r>
          </a:p>
          <a:p>
            <a:r>
              <a:rPr lang="en-US" dirty="0" err="1"/>
              <a:t>smtp_sasl_auth_enable</a:t>
            </a:r>
            <a:r>
              <a:rPr lang="en-US" dirty="0"/>
              <a:t> = yes</a:t>
            </a:r>
          </a:p>
          <a:p>
            <a:r>
              <a:rPr lang="en-US" dirty="0" err="1"/>
              <a:t>smtp_sasl_password_maps</a:t>
            </a:r>
            <a:r>
              <a:rPr lang="en-US" dirty="0"/>
              <a:t> = hash:/</a:t>
            </a:r>
            <a:r>
              <a:rPr lang="en-US" dirty="0" err="1"/>
              <a:t>etc</a:t>
            </a:r>
            <a:r>
              <a:rPr lang="en-US" dirty="0"/>
              <a:t>/postfix/</a:t>
            </a:r>
            <a:r>
              <a:rPr lang="en-US" dirty="0" err="1"/>
              <a:t>sasl_passwd</a:t>
            </a:r>
            <a:endParaRPr lang="en-US" dirty="0"/>
          </a:p>
          <a:p>
            <a:r>
              <a:rPr lang="en-US" dirty="0" err="1"/>
              <a:t>smtp_sasl_security_options</a:t>
            </a:r>
            <a:r>
              <a:rPr lang="en-US" dirty="0"/>
              <a:t> = </a:t>
            </a:r>
            <a:r>
              <a:rPr lang="en-US" dirty="0" err="1"/>
              <a:t>noanonymous</a:t>
            </a:r>
            <a:endParaRPr lang="en-US" dirty="0"/>
          </a:p>
          <a:p>
            <a:r>
              <a:rPr lang="en-US" dirty="0" err="1"/>
              <a:t>smtp_tls_CAfile</a:t>
            </a:r>
            <a:r>
              <a:rPr lang="en-US" dirty="0"/>
              <a:t> = /</a:t>
            </a:r>
            <a:r>
              <a:rPr lang="en-US" dirty="0" err="1"/>
              <a:t>etc</a:t>
            </a:r>
            <a:r>
              <a:rPr lang="en-US" dirty="0"/>
              <a:t>/</a:t>
            </a:r>
            <a:r>
              <a:rPr lang="en-US" dirty="0" err="1"/>
              <a:t>ssl</a:t>
            </a:r>
            <a:r>
              <a:rPr lang="en-US" dirty="0"/>
              <a:t>/certs/ca-certificates.crt</a:t>
            </a:r>
          </a:p>
          <a:p>
            <a:r>
              <a:rPr lang="en-US" dirty="0" err="1"/>
              <a:t>smtp_use_tls</a:t>
            </a:r>
            <a:r>
              <a:rPr lang="en-US" dirty="0"/>
              <a:t> = yes</a:t>
            </a:r>
          </a:p>
        </p:txBody>
      </p:sp>
      <p:sp>
        <p:nvSpPr>
          <p:cNvPr id="10" name="Rectangle 9"/>
          <p:cNvSpPr/>
          <p:nvPr/>
        </p:nvSpPr>
        <p:spPr>
          <a:xfrm>
            <a:off x="742949" y="4250203"/>
            <a:ext cx="10448926" cy="646331"/>
          </a:xfrm>
          <a:prstGeom prst="rect">
            <a:avLst/>
          </a:prstGeom>
        </p:spPr>
        <p:txBody>
          <a:bodyPr wrap="square">
            <a:spAutoFit/>
          </a:bodyPr>
          <a:lstStyle/>
          <a:p>
            <a:r>
              <a:rPr lang="en-US" dirty="0" smtClean="0">
                <a:solidFill>
                  <a:srgbClr val="1F292E"/>
                </a:solidFill>
                <a:latin typeface="-apple-system"/>
              </a:rPr>
              <a:t>You might have noticed that we haven’t specified our Gmail </a:t>
            </a:r>
            <a:r>
              <a:rPr lang="en-US" dirty="0">
                <a:solidFill>
                  <a:srgbClr val="1F292E"/>
                </a:solidFill>
                <a:latin typeface="-apple-system"/>
              </a:rPr>
              <a:t>username and password in above lines. They will go into a different file. Open/Create</a:t>
            </a:r>
            <a:endParaRPr lang="en-US" dirty="0"/>
          </a:p>
        </p:txBody>
      </p:sp>
      <p:sp>
        <p:nvSpPr>
          <p:cNvPr id="12" name="Rectangle 11"/>
          <p:cNvSpPr/>
          <p:nvPr/>
        </p:nvSpPr>
        <p:spPr>
          <a:xfrm>
            <a:off x="487797" y="5050898"/>
            <a:ext cx="3631059" cy="369332"/>
          </a:xfrm>
          <a:prstGeom prst="rect">
            <a:avLst/>
          </a:prstGeom>
        </p:spPr>
        <p:txBody>
          <a:bodyPr wrap="none">
            <a:spAutoFit/>
          </a:bodyPr>
          <a:lstStyle/>
          <a:p>
            <a:r>
              <a:rPr lang="en-US" b="1" dirty="0" smtClean="0"/>
              <a:t>Step-3: </a:t>
            </a:r>
            <a:r>
              <a:rPr lang="en-US" dirty="0" smtClean="0"/>
              <a:t>vim </a:t>
            </a:r>
            <a:r>
              <a:rPr lang="en-US" dirty="0"/>
              <a:t>/</a:t>
            </a:r>
            <a:r>
              <a:rPr lang="en-US" dirty="0" err="1"/>
              <a:t>etc</a:t>
            </a:r>
            <a:r>
              <a:rPr lang="en-US" dirty="0"/>
              <a:t>/postfix/</a:t>
            </a:r>
            <a:r>
              <a:rPr lang="en-US" dirty="0" err="1"/>
              <a:t>sasl_passwd</a:t>
            </a:r>
            <a:endParaRPr lang="en-US" dirty="0"/>
          </a:p>
        </p:txBody>
      </p:sp>
      <p:sp>
        <p:nvSpPr>
          <p:cNvPr id="13" name="Rectangle 12"/>
          <p:cNvSpPr/>
          <p:nvPr/>
        </p:nvSpPr>
        <p:spPr>
          <a:xfrm>
            <a:off x="742949" y="5512562"/>
            <a:ext cx="10144126" cy="369332"/>
          </a:xfrm>
          <a:prstGeom prst="rect">
            <a:avLst/>
          </a:prstGeom>
        </p:spPr>
        <p:txBody>
          <a:bodyPr wrap="square">
            <a:spAutoFit/>
          </a:bodyPr>
          <a:lstStyle/>
          <a:p>
            <a:r>
              <a:rPr lang="en-US" dirty="0">
                <a:solidFill>
                  <a:prstClr val="black"/>
                </a:solidFill>
                <a:latin typeface="Lucida Console" panose="020B0609040504020204" pitchFamily="49" charset="0"/>
              </a:rPr>
              <a:t>[smtp.gmail.com]:587    </a:t>
            </a:r>
            <a:r>
              <a:rPr lang="en-US" dirty="0" err="1" smtClean="0">
                <a:solidFill>
                  <a:prstClr val="black"/>
                </a:solidFill>
                <a:latin typeface="Lucida Console" panose="020B0609040504020204" pitchFamily="49" charset="0"/>
              </a:rPr>
              <a:t>username@gmail.com:password</a:t>
            </a:r>
            <a:endParaRPr lang="en-US" dirty="0"/>
          </a:p>
        </p:txBody>
      </p:sp>
    </p:spTree>
    <p:extLst>
      <p:ext uri="{BB962C8B-B14F-4D97-AF65-F5344CB8AC3E}">
        <p14:creationId xmlns:p14="http://schemas.microsoft.com/office/powerpoint/2010/main" val="643948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825" y="276910"/>
            <a:ext cx="10325100" cy="369332"/>
          </a:xfrm>
          <a:prstGeom prst="rect">
            <a:avLst/>
          </a:prstGeom>
        </p:spPr>
        <p:txBody>
          <a:bodyPr wrap="square">
            <a:spAutoFit/>
          </a:bodyPr>
          <a:lstStyle/>
          <a:p>
            <a:r>
              <a:rPr lang="en-US" b="1" dirty="0" smtClean="0">
                <a:solidFill>
                  <a:srgbClr val="1F292E"/>
                </a:solidFill>
                <a:latin typeface="-apple-system"/>
              </a:rPr>
              <a:t>Step-4 : </a:t>
            </a:r>
            <a:r>
              <a:rPr lang="en-US" dirty="0" smtClean="0">
                <a:solidFill>
                  <a:srgbClr val="1F292E"/>
                </a:solidFill>
                <a:latin typeface="-apple-system"/>
              </a:rPr>
              <a:t>Fix </a:t>
            </a:r>
            <a:r>
              <a:rPr lang="en-US" dirty="0">
                <a:solidFill>
                  <a:srgbClr val="1F292E"/>
                </a:solidFill>
                <a:latin typeface="-apple-system"/>
              </a:rPr>
              <a:t>permission and update postfix </a:t>
            </a:r>
            <a:r>
              <a:rPr lang="en-US" dirty="0" err="1">
                <a:solidFill>
                  <a:srgbClr val="1F292E"/>
                </a:solidFill>
                <a:latin typeface="-apple-system"/>
              </a:rPr>
              <a:t>config</a:t>
            </a:r>
            <a:r>
              <a:rPr lang="en-US" dirty="0">
                <a:solidFill>
                  <a:srgbClr val="1F292E"/>
                </a:solidFill>
                <a:latin typeface="-apple-system"/>
              </a:rPr>
              <a:t> to use </a:t>
            </a:r>
            <a:r>
              <a:rPr lang="en-US" dirty="0" err="1">
                <a:solidFill>
                  <a:srgbClr val="1F292E"/>
                </a:solidFill>
                <a:latin typeface="-apple-system"/>
              </a:rPr>
              <a:t>sasl_passwd</a:t>
            </a:r>
            <a:r>
              <a:rPr lang="en-US" dirty="0">
                <a:solidFill>
                  <a:srgbClr val="1F292E"/>
                </a:solidFill>
                <a:latin typeface="-apple-system"/>
              </a:rPr>
              <a:t> file:</a:t>
            </a:r>
            <a:endParaRPr lang="en-US" dirty="0"/>
          </a:p>
        </p:txBody>
      </p:sp>
      <p:sp>
        <p:nvSpPr>
          <p:cNvPr id="4" name="Rectangle 3"/>
          <p:cNvSpPr/>
          <p:nvPr/>
        </p:nvSpPr>
        <p:spPr>
          <a:xfrm>
            <a:off x="742950" y="734110"/>
            <a:ext cx="6096000" cy="646331"/>
          </a:xfrm>
          <a:prstGeom prst="rect">
            <a:avLst/>
          </a:prstGeom>
        </p:spPr>
        <p:txBody>
          <a:bodyPr>
            <a:spAutoFit/>
          </a:bodyPr>
          <a:lstStyle/>
          <a:p>
            <a:r>
              <a:rPr lang="en-US" dirty="0" err="1"/>
              <a:t>sudo</a:t>
            </a:r>
            <a:r>
              <a:rPr lang="en-US" dirty="0"/>
              <a:t> </a:t>
            </a:r>
            <a:r>
              <a:rPr lang="en-US" dirty="0" err="1"/>
              <a:t>chmod</a:t>
            </a:r>
            <a:r>
              <a:rPr lang="en-US" dirty="0"/>
              <a:t> 400 /</a:t>
            </a:r>
            <a:r>
              <a:rPr lang="en-US" dirty="0" err="1"/>
              <a:t>etc</a:t>
            </a:r>
            <a:r>
              <a:rPr lang="en-US" dirty="0"/>
              <a:t>/postfix/</a:t>
            </a:r>
            <a:r>
              <a:rPr lang="en-US" dirty="0" err="1"/>
              <a:t>sasl_passwd</a:t>
            </a:r>
            <a:endParaRPr lang="en-US" dirty="0"/>
          </a:p>
          <a:p>
            <a:r>
              <a:rPr lang="en-US" dirty="0" err="1"/>
              <a:t>sudo</a:t>
            </a:r>
            <a:r>
              <a:rPr lang="en-US" dirty="0"/>
              <a:t> </a:t>
            </a:r>
            <a:r>
              <a:rPr lang="en-US" dirty="0" err="1"/>
              <a:t>postmap</a:t>
            </a:r>
            <a:r>
              <a:rPr lang="en-US" dirty="0"/>
              <a:t> /</a:t>
            </a:r>
            <a:r>
              <a:rPr lang="en-US" dirty="0" err="1"/>
              <a:t>etc</a:t>
            </a:r>
            <a:r>
              <a:rPr lang="en-US" dirty="0"/>
              <a:t>/postfix/</a:t>
            </a:r>
            <a:r>
              <a:rPr lang="en-US" dirty="0" err="1"/>
              <a:t>sasl_passwd</a:t>
            </a:r>
            <a:endParaRPr lang="en-US" dirty="0"/>
          </a:p>
        </p:txBody>
      </p:sp>
      <p:sp>
        <p:nvSpPr>
          <p:cNvPr id="5" name="Rectangle 4"/>
          <p:cNvSpPr/>
          <p:nvPr/>
        </p:nvSpPr>
        <p:spPr>
          <a:xfrm>
            <a:off x="504825" y="1615559"/>
            <a:ext cx="6601038" cy="369332"/>
          </a:xfrm>
          <a:prstGeom prst="rect">
            <a:avLst/>
          </a:prstGeom>
        </p:spPr>
        <p:txBody>
          <a:bodyPr wrap="none">
            <a:spAutoFit/>
          </a:bodyPr>
          <a:lstStyle/>
          <a:p>
            <a:r>
              <a:rPr lang="en-US" b="1" dirty="0" smtClean="0">
                <a:solidFill>
                  <a:srgbClr val="1F292E"/>
                </a:solidFill>
                <a:latin typeface="-apple-system"/>
              </a:rPr>
              <a:t>Step-5 : </a:t>
            </a:r>
            <a:r>
              <a:rPr lang="en-US" dirty="0" smtClean="0">
                <a:solidFill>
                  <a:srgbClr val="1F292E"/>
                </a:solidFill>
                <a:latin typeface="-apple-system"/>
              </a:rPr>
              <a:t>Finally</a:t>
            </a:r>
            <a:r>
              <a:rPr lang="en-US" dirty="0">
                <a:solidFill>
                  <a:srgbClr val="1F292E"/>
                </a:solidFill>
                <a:latin typeface="-apple-system"/>
              </a:rPr>
              <a:t>, reload postfix </a:t>
            </a:r>
            <a:r>
              <a:rPr lang="en-US" dirty="0" err="1">
                <a:solidFill>
                  <a:srgbClr val="1F292E"/>
                </a:solidFill>
                <a:latin typeface="-apple-system"/>
              </a:rPr>
              <a:t>config</a:t>
            </a:r>
            <a:r>
              <a:rPr lang="en-US" dirty="0">
                <a:solidFill>
                  <a:srgbClr val="1F292E"/>
                </a:solidFill>
                <a:latin typeface="-apple-system"/>
              </a:rPr>
              <a:t> for changes to take effect:</a:t>
            </a:r>
            <a:endParaRPr lang="en-US" dirty="0"/>
          </a:p>
        </p:txBody>
      </p:sp>
      <p:sp>
        <p:nvSpPr>
          <p:cNvPr id="7" name="Rectangle 6"/>
          <p:cNvSpPr/>
          <p:nvPr/>
        </p:nvSpPr>
        <p:spPr>
          <a:xfrm>
            <a:off x="1323224" y="2035343"/>
            <a:ext cx="3011402" cy="369332"/>
          </a:xfrm>
          <a:prstGeom prst="rect">
            <a:avLst/>
          </a:prstGeom>
        </p:spPr>
        <p:txBody>
          <a:bodyPr wrap="none">
            <a:spAutoFit/>
          </a:bodyPr>
          <a:lstStyle/>
          <a:p>
            <a:r>
              <a:rPr lang="en-US" dirty="0" err="1"/>
              <a:t>sudo</a:t>
            </a:r>
            <a:r>
              <a:rPr lang="en-US" dirty="0"/>
              <a:t> /</a:t>
            </a:r>
            <a:r>
              <a:rPr lang="en-US" dirty="0" err="1"/>
              <a:t>etc</a:t>
            </a:r>
            <a:r>
              <a:rPr lang="en-US" dirty="0"/>
              <a:t>/</a:t>
            </a:r>
            <a:r>
              <a:rPr lang="en-US" dirty="0" err="1"/>
              <a:t>init.d</a:t>
            </a:r>
            <a:r>
              <a:rPr lang="en-US" dirty="0"/>
              <a:t>/postfix reload</a:t>
            </a:r>
          </a:p>
        </p:txBody>
      </p:sp>
      <p:sp>
        <p:nvSpPr>
          <p:cNvPr id="8" name="Rectangle 7"/>
          <p:cNvSpPr/>
          <p:nvPr/>
        </p:nvSpPr>
        <p:spPr>
          <a:xfrm>
            <a:off x="353407" y="2954208"/>
            <a:ext cx="4951035" cy="369332"/>
          </a:xfrm>
          <a:prstGeom prst="rect">
            <a:avLst/>
          </a:prstGeom>
        </p:spPr>
        <p:txBody>
          <a:bodyPr wrap="none">
            <a:spAutoFit/>
          </a:bodyPr>
          <a:lstStyle/>
          <a:p>
            <a:r>
              <a:rPr lang="en-US" dirty="0">
                <a:solidFill>
                  <a:srgbClr val="415058"/>
                </a:solidFill>
                <a:latin typeface="-apple-system"/>
              </a:rPr>
              <a:t>Check if mails are sent via Gmail SMTP server</a:t>
            </a:r>
            <a:endParaRPr lang="en-US" b="0" i="0" dirty="0">
              <a:solidFill>
                <a:srgbClr val="415058"/>
              </a:solidFill>
              <a:effectLst/>
              <a:latin typeface="-apple-system"/>
            </a:endParaRPr>
          </a:p>
        </p:txBody>
      </p:sp>
      <p:sp>
        <p:nvSpPr>
          <p:cNvPr id="9" name="Rectangle 8"/>
          <p:cNvSpPr/>
          <p:nvPr/>
        </p:nvSpPr>
        <p:spPr>
          <a:xfrm>
            <a:off x="471080" y="2534424"/>
            <a:ext cx="1065228" cy="369332"/>
          </a:xfrm>
          <a:prstGeom prst="rect">
            <a:avLst/>
          </a:prstGeom>
        </p:spPr>
        <p:txBody>
          <a:bodyPr wrap="none">
            <a:spAutoFit/>
          </a:bodyPr>
          <a:lstStyle/>
          <a:p>
            <a:r>
              <a:rPr lang="en-US" b="1" dirty="0" smtClean="0">
                <a:solidFill>
                  <a:srgbClr val="1F292E"/>
                </a:solidFill>
                <a:latin typeface="-apple-system"/>
              </a:rPr>
              <a:t>Testing:</a:t>
            </a:r>
            <a:endParaRPr lang="en-US" dirty="0"/>
          </a:p>
        </p:txBody>
      </p:sp>
      <p:sp>
        <p:nvSpPr>
          <p:cNvPr id="11" name="Rectangle 10"/>
          <p:cNvSpPr/>
          <p:nvPr/>
        </p:nvSpPr>
        <p:spPr>
          <a:xfrm>
            <a:off x="857249" y="3453289"/>
            <a:ext cx="10163175" cy="369332"/>
          </a:xfrm>
          <a:prstGeom prst="rect">
            <a:avLst/>
          </a:prstGeom>
        </p:spPr>
        <p:txBody>
          <a:bodyPr wrap="square">
            <a:spAutoFit/>
          </a:bodyPr>
          <a:lstStyle/>
          <a:p>
            <a:r>
              <a:rPr lang="en-US" dirty="0"/>
              <a:t>echo "Test mail from postfix" | mail -s "Test Postfix" you@example.com</a:t>
            </a:r>
          </a:p>
        </p:txBody>
      </p:sp>
      <p:sp>
        <p:nvSpPr>
          <p:cNvPr id="13" name="Rectangle 12"/>
          <p:cNvSpPr/>
          <p:nvPr/>
        </p:nvSpPr>
        <p:spPr>
          <a:xfrm>
            <a:off x="339158" y="4053274"/>
            <a:ext cx="2069862" cy="369332"/>
          </a:xfrm>
          <a:prstGeom prst="rect">
            <a:avLst/>
          </a:prstGeom>
        </p:spPr>
        <p:txBody>
          <a:bodyPr wrap="none">
            <a:spAutoFit/>
          </a:bodyPr>
          <a:lstStyle/>
          <a:p>
            <a:r>
              <a:rPr lang="en-US" b="1" dirty="0" smtClean="0">
                <a:solidFill>
                  <a:srgbClr val="1F292E"/>
                </a:solidFill>
                <a:latin typeface="-apple-system"/>
              </a:rPr>
              <a:t>Troubleshooting:</a:t>
            </a:r>
          </a:p>
        </p:txBody>
      </p:sp>
      <p:sp>
        <p:nvSpPr>
          <p:cNvPr id="16" name="Rectangle 15"/>
          <p:cNvSpPr/>
          <p:nvPr/>
        </p:nvSpPr>
        <p:spPr>
          <a:xfrm>
            <a:off x="628649" y="4416772"/>
            <a:ext cx="11325225" cy="2031325"/>
          </a:xfrm>
          <a:prstGeom prst="rect">
            <a:avLst/>
          </a:prstGeom>
        </p:spPr>
        <p:txBody>
          <a:bodyPr wrap="square">
            <a:spAutoFit/>
          </a:bodyPr>
          <a:lstStyle/>
          <a:p>
            <a:r>
              <a:rPr lang="en-US" dirty="0"/>
              <a:t>If you still haven’t received any mail, check the mail error log.</a:t>
            </a:r>
          </a:p>
          <a:p>
            <a:r>
              <a:rPr lang="en-US" b="1" dirty="0" err="1" smtClean="0"/>
              <a:t>sudo</a:t>
            </a:r>
            <a:r>
              <a:rPr lang="en-US" b="1" dirty="0" smtClean="0"/>
              <a:t> </a:t>
            </a:r>
            <a:r>
              <a:rPr lang="en-US" b="1" dirty="0"/>
              <a:t>tail /</a:t>
            </a:r>
            <a:r>
              <a:rPr lang="en-US" b="1" dirty="0" err="1"/>
              <a:t>var</a:t>
            </a:r>
            <a:r>
              <a:rPr lang="en-US" b="1" dirty="0"/>
              <a:t>/log/mail.log</a:t>
            </a:r>
          </a:p>
          <a:p>
            <a:r>
              <a:rPr lang="en-US" dirty="0"/>
              <a:t>If the mail log is empty or doesn’t exist, try parsing the syslog. This will return the last 50 entries for postfix.</a:t>
            </a:r>
          </a:p>
          <a:p>
            <a:r>
              <a:rPr lang="en-US" b="1" dirty="0" err="1" smtClean="0"/>
              <a:t>sudo</a:t>
            </a:r>
            <a:r>
              <a:rPr lang="en-US" b="1" dirty="0" smtClean="0"/>
              <a:t> </a:t>
            </a:r>
            <a:r>
              <a:rPr lang="en-US" b="1" dirty="0"/>
              <a:t>tail -f -n 50 /</a:t>
            </a:r>
            <a:r>
              <a:rPr lang="en-US" b="1" dirty="0" err="1"/>
              <a:t>var</a:t>
            </a:r>
            <a:r>
              <a:rPr lang="en-US" b="1" dirty="0"/>
              <a:t>/log/syslog | grep postfix</a:t>
            </a:r>
          </a:p>
          <a:p>
            <a:r>
              <a:rPr lang="en-US" dirty="0"/>
              <a:t>If the syslog is empty and you still haven’t received any test email, it’s possible that the test email was rejected by the recipient server. You should check to see if anything has bounced back to your mail folder.</a:t>
            </a:r>
          </a:p>
          <a:p>
            <a:r>
              <a:rPr lang="en-US" b="1" dirty="0" err="1" smtClean="0"/>
              <a:t>sudo</a:t>
            </a:r>
            <a:r>
              <a:rPr lang="en-US" b="1" dirty="0" smtClean="0"/>
              <a:t> </a:t>
            </a:r>
            <a:r>
              <a:rPr lang="en-US" b="1" dirty="0"/>
              <a:t>less /</a:t>
            </a:r>
            <a:r>
              <a:rPr lang="en-US" b="1" dirty="0" err="1"/>
              <a:t>var</a:t>
            </a:r>
            <a:r>
              <a:rPr lang="en-US" b="1" dirty="0"/>
              <a:t>/mail/$(</a:t>
            </a:r>
            <a:r>
              <a:rPr lang="en-US" b="1" dirty="0" err="1"/>
              <a:t>whoami</a:t>
            </a:r>
            <a:r>
              <a:rPr lang="en-US" b="1" dirty="0"/>
              <a:t>)</a:t>
            </a:r>
          </a:p>
        </p:txBody>
      </p:sp>
    </p:spTree>
    <p:extLst>
      <p:ext uri="{BB962C8B-B14F-4D97-AF65-F5344CB8AC3E}">
        <p14:creationId xmlns:p14="http://schemas.microsoft.com/office/powerpoint/2010/main" val="643948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6775" y="475387"/>
            <a:ext cx="10363200" cy="1200329"/>
          </a:xfrm>
          <a:prstGeom prst="rect">
            <a:avLst/>
          </a:prstGeom>
        </p:spPr>
        <p:txBody>
          <a:bodyPr wrap="square">
            <a:spAutoFit/>
          </a:bodyPr>
          <a:lstStyle/>
          <a:p>
            <a:r>
              <a:rPr lang="en-US" b="1" dirty="0">
                <a:solidFill>
                  <a:srgbClr val="1F292E"/>
                </a:solidFill>
                <a:latin typeface="-apple-system"/>
              </a:rPr>
              <a:t>Error: “SASL authentication failed; server smtp.gmail.com”</a:t>
            </a:r>
            <a:endParaRPr lang="en-US" dirty="0">
              <a:solidFill>
                <a:srgbClr val="1F292E"/>
              </a:solidFill>
              <a:latin typeface="-apple-system"/>
            </a:endParaRPr>
          </a:p>
          <a:p>
            <a:r>
              <a:rPr lang="en-US" dirty="0">
                <a:solidFill>
                  <a:srgbClr val="1F292E"/>
                </a:solidFill>
                <a:latin typeface="-apple-system"/>
              </a:rPr>
              <a:t>You need to unlock the captcha by visiting this page </a:t>
            </a:r>
            <a:r>
              <a:rPr lang="en-US" dirty="0">
                <a:solidFill>
                  <a:srgbClr val="3278BD"/>
                </a:solidFill>
                <a:latin typeface="-apple-system"/>
                <a:hlinkClick r:id="rId2"/>
              </a:rPr>
              <a:t>https://www.google.com/accounts/DisplayUnlockCaptcha</a:t>
            </a:r>
            <a:endParaRPr lang="en-US" dirty="0">
              <a:solidFill>
                <a:srgbClr val="1F292E"/>
              </a:solidFill>
              <a:latin typeface="-apple-system"/>
            </a:endParaRPr>
          </a:p>
          <a:p>
            <a:r>
              <a:rPr lang="en-US" dirty="0" smtClean="0">
                <a:solidFill>
                  <a:srgbClr val="1F292E"/>
                </a:solidFill>
                <a:latin typeface="-apple-system"/>
              </a:rPr>
              <a:t>         You </a:t>
            </a:r>
            <a:r>
              <a:rPr lang="en-US" dirty="0">
                <a:solidFill>
                  <a:srgbClr val="1F292E"/>
                </a:solidFill>
                <a:latin typeface="-apple-system"/>
              </a:rPr>
              <a:t>can run test again after unlocking captcha.</a:t>
            </a:r>
            <a:endParaRPr lang="en-US" b="0" i="0" dirty="0">
              <a:solidFill>
                <a:srgbClr val="1F292E"/>
              </a:solidFill>
              <a:effectLst/>
              <a:latin typeface="-apple-system"/>
            </a:endParaRPr>
          </a:p>
        </p:txBody>
      </p:sp>
      <p:pic>
        <p:nvPicPr>
          <p:cNvPr id="3" name="Picture 2"/>
          <p:cNvPicPr>
            <a:picLocks noChangeAspect="1"/>
          </p:cNvPicPr>
          <p:nvPr/>
        </p:nvPicPr>
        <p:blipFill>
          <a:blip r:embed="rId3"/>
          <a:stretch>
            <a:fillRect/>
          </a:stretch>
        </p:blipFill>
        <p:spPr>
          <a:xfrm>
            <a:off x="567147" y="2398574"/>
            <a:ext cx="10662828" cy="2668726"/>
          </a:xfrm>
          <a:prstGeom prst="rect">
            <a:avLst/>
          </a:prstGeom>
        </p:spPr>
      </p:pic>
      <p:sp>
        <p:nvSpPr>
          <p:cNvPr id="5" name="Rectangle 4"/>
          <p:cNvSpPr/>
          <p:nvPr/>
        </p:nvSpPr>
        <p:spPr>
          <a:xfrm>
            <a:off x="866775" y="1852479"/>
            <a:ext cx="5006499" cy="369332"/>
          </a:xfrm>
          <a:prstGeom prst="rect">
            <a:avLst/>
          </a:prstGeom>
        </p:spPr>
        <p:txBody>
          <a:bodyPr wrap="none">
            <a:spAutoFit/>
          </a:bodyPr>
          <a:lstStyle/>
          <a:p>
            <a:r>
              <a:rPr lang="en-US" b="1" dirty="0" smtClean="0">
                <a:solidFill>
                  <a:srgbClr val="1F292E"/>
                </a:solidFill>
                <a:latin typeface="-apple-system"/>
              </a:rPr>
              <a:t>Still blocking on the less secure app access</a:t>
            </a:r>
            <a:endParaRPr lang="en-US" dirty="0"/>
          </a:p>
        </p:txBody>
      </p:sp>
    </p:spTree>
    <p:extLst>
      <p:ext uri="{BB962C8B-B14F-4D97-AF65-F5344CB8AC3E}">
        <p14:creationId xmlns:p14="http://schemas.microsoft.com/office/powerpoint/2010/main" val="643948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792" y="167759"/>
            <a:ext cx="1864678" cy="369332"/>
          </a:xfrm>
          <a:prstGeom prst="rect">
            <a:avLst/>
          </a:prstGeom>
        </p:spPr>
        <p:txBody>
          <a:bodyPr wrap="none">
            <a:spAutoFit/>
          </a:bodyPr>
          <a:lstStyle/>
          <a:p>
            <a:r>
              <a:rPr lang="en-US" b="1" dirty="0" smtClean="0">
                <a:solidFill>
                  <a:srgbClr val="415058"/>
                </a:solidFill>
                <a:latin typeface="-apple-system"/>
              </a:rPr>
              <a:t>SSL on Apache</a:t>
            </a:r>
            <a:endParaRPr lang="en-US" dirty="0"/>
          </a:p>
        </p:txBody>
      </p:sp>
      <p:sp>
        <p:nvSpPr>
          <p:cNvPr id="3" name="Rectangle 2"/>
          <p:cNvSpPr/>
          <p:nvPr/>
        </p:nvSpPr>
        <p:spPr>
          <a:xfrm>
            <a:off x="725910" y="729734"/>
            <a:ext cx="6460423" cy="646331"/>
          </a:xfrm>
          <a:prstGeom prst="rect">
            <a:avLst/>
          </a:prstGeom>
        </p:spPr>
        <p:txBody>
          <a:bodyPr wrap="none">
            <a:spAutoFit/>
          </a:bodyPr>
          <a:lstStyle/>
          <a:p>
            <a:r>
              <a:rPr lang="en-US" dirty="0" smtClean="0">
                <a:solidFill>
                  <a:prstClr val="black"/>
                </a:solidFill>
                <a:latin typeface="Lucida Console" panose="020B0609040504020204" pitchFamily="49" charset="0"/>
              </a:rPr>
              <a:t>Install Packages – </a:t>
            </a:r>
            <a:r>
              <a:rPr lang="en-US" dirty="0" err="1" smtClean="0">
                <a:solidFill>
                  <a:prstClr val="black"/>
                </a:solidFill>
                <a:latin typeface="Lucida Console" panose="020B0609040504020204" pitchFamily="49" charset="0"/>
              </a:rPr>
              <a:t>httpd</a:t>
            </a:r>
            <a:r>
              <a:rPr lang="en-US" dirty="0" smtClean="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mod_ssl</a:t>
            </a:r>
            <a:r>
              <a:rPr lang="en-US" dirty="0" smtClean="0">
                <a:solidFill>
                  <a:prstClr val="black"/>
                </a:solidFill>
                <a:latin typeface="Lucida Console" panose="020B0609040504020204" pitchFamily="49" charset="0"/>
              </a:rPr>
              <a:t> and </a:t>
            </a:r>
            <a:r>
              <a:rPr lang="en-US" dirty="0" err="1" smtClean="0">
                <a:solidFill>
                  <a:prstClr val="black"/>
                </a:solidFill>
                <a:latin typeface="Lucida Console" panose="020B0609040504020204" pitchFamily="49" charset="0"/>
              </a:rPr>
              <a:t>openssl</a:t>
            </a:r>
            <a:endParaRPr lang="en-US" dirty="0" smtClean="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       yum </a:t>
            </a:r>
            <a:r>
              <a:rPr lang="en-US" dirty="0">
                <a:solidFill>
                  <a:prstClr val="black"/>
                </a:solidFill>
                <a:latin typeface="Lucida Console" panose="020B0609040504020204" pitchFamily="49" charset="0"/>
              </a:rPr>
              <a:t>install </a:t>
            </a:r>
            <a:r>
              <a:rPr lang="en-US" dirty="0" err="1" smtClean="0">
                <a:solidFill>
                  <a:prstClr val="black"/>
                </a:solidFill>
                <a:latin typeface="Lucida Console" panose="020B0609040504020204" pitchFamily="49" charset="0"/>
              </a:rPr>
              <a:t>mod_ssl</a:t>
            </a:r>
            <a:r>
              <a:rPr lang="en-US" dirty="0" smtClean="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openssl</a:t>
            </a:r>
            <a:endParaRPr lang="en-US" dirty="0" smtClean="0">
              <a:solidFill>
                <a:prstClr val="black"/>
              </a:solidFill>
              <a:latin typeface="Lucida Console" panose="020B0609040504020204" pitchFamily="49" charset="0"/>
            </a:endParaRPr>
          </a:p>
        </p:txBody>
      </p:sp>
      <p:sp>
        <p:nvSpPr>
          <p:cNvPr id="4" name="Rectangle 3"/>
          <p:cNvSpPr/>
          <p:nvPr/>
        </p:nvSpPr>
        <p:spPr>
          <a:xfrm>
            <a:off x="654985" y="1472684"/>
            <a:ext cx="7157729" cy="369332"/>
          </a:xfrm>
          <a:prstGeom prst="rect">
            <a:avLst/>
          </a:prstGeom>
        </p:spPr>
        <p:txBody>
          <a:bodyPr wrap="none">
            <a:spAutoFit/>
          </a:bodyPr>
          <a:lstStyle/>
          <a:p>
            <a:r>
              <a:rPr lang="en-US" dirty="0" smtClean="0">
                <a:solidFill>
                  <a:prstClr val="black"/>
                </a:solidFill>
                <a:latin typeface="Lucida Console" panose="020B0609040504020204" pitchFamily="49" charset="0"/>
              </a:rPr>
              <a:t>Create apache </a:t>
            </a:r>
            <a:r>
              <a:rPr lang="en-US" dirty="0" err="1" smtClean="0">
                <a:solidFill>
                  <a:prstClr val="black"/>
                </a:solidFill>
                <a:latin typeface="Lucida Console" panose="020B0609040504020204" pitchFamily="49" charset="0"/>
              </a:rPr>
              <a:t>config</a:t>
            </a:r>
            <a:r>
              <a:rPr lang="en-US" dirty="0" smtClean="0">
                <a:solidFill>
                  <a:prstClr val="black"/>
                </a:solidFill>
                <a:latin typeface="Lucida Console" panose="020B0609040504020204" pitchFamily="49" charset="0"/>
              </a:rPr>
              <a:t> file under /</a:t>
            </a:r>
            <a:r>
              <a:rPr lang="en-US" dirty="0" err="1" smtClean="0">
                <a:solidFill>
                  <a:prstClr val="black"/>
                </a:solidFill>
                <a:latin typeface="Lucida Console" panose="020B0609040504020204" pitchFamily="49" charset="0"/>
              </a:rPr>
              <a:t>etc</a:t>
            </a:r>
            <a:r>
              <a:rPr lang="en-US" dirty="0" smtClean="0">
                <a:solidFill>
                  <a:prstClr val="black"/>
                </a:solidFill>
                <a:latin typeface="Lucida Console" panose="020B0609040504020204" pitchFamily="49" charset="0"/>
              </a:rPr>
              <a:t>/</a:t>
            </a:r>
            <a:r>
              <a:rPr lang="en-US" dirty="0" err="1" smtClean="0">
                <a:solidFill>
                  <a:prstClr val="black"/>
                </a:solidFill>
                <a:latin typeface="Lucida Console" panose="020B0609040504020204" pitchFamily="49" charset="0"/>
              </a:rPr>
              <a:t>httpd</a:t>
            </a:r>
            <a:r>
              <a:rPr lang="en-US" dirty="0" smtClean="0">
                <a:solidFill>
                  <a:prstClr val="black"/>
                </a:solidFill>
                <a:latin typeface="Lucida Console" panose="020B0609040504020204" pitchFamily="49" charset="0"/>
              </a:rPr>
              <a:t>/</a:t>
            </a:r>
            <a:r>
              <a:rPr lang="en-US" dirty="0" err="1" smtClean="0">
                <a:solidFill>
                  <a:prstClr val="black"/>
                </a:solidFill>
                <a:latin typeface="Lucida Console" panose="020B0609040504020204" pitchFamily="49" charset="0"/>
              </a:rPr>
              <a:t>conf.d</a:t>
            </a:r>
            <a:r>
              <a:rPr lang="en-US" dirty="0">
                <a:solidFill>
                  <a:prstClr val="black"/>
                </a:solidFill>
                <a:latin typeface="Lucida Console" panose="020B0609040504020204" pitchFamily="49" charset="0"/>
              </a:rPr>
              <a:t>/</a:t>
            </a:r>
            <a:endParaRPr lang="en-US" dirty="0"/>
          </a:p>
        </p:txBody>
      </p:sp>
      <p:sp>
        <p:nvSpPr>
          <p:cNvPr id="5" name="Rectangle 4"/>
          <p:cNvSpPr/>
          <p:nvPr/>
        </p:nvSpPr>
        <p:spPr>
          <a:xfrm>
            <a:off x="1741313" y="1942326"/>
            <a:ext cx="2137124" cy="369332"/>
          </a:xfrm>
          <a:prstGeom prst="rect">
            <a:avLst/>
          </a:prstGeom>
        </p:spPr>
        <p:txBody>
          <a:bodyPr wrap="none">
            <a:spAutoFit/>
          </a:bodyPr>
          <a:lstStyle/>
          <a:p>
            <a:r>
              <a:rPr lang="en-US" dirty="0" err="1">
                <a:solidFill>
                  <a:prstClr val="black"/>
                </a:solidFill>
                <a:latin typeface="Lucida Console" panose="020B0609040504020204" pitchFamily="49" charset="0"/>
              </a:rPr>
              <a:t>webserver.conf</a:t>
            </a:r>
            <a:endParaRPr lang="en-US" dirty="0"/>
          </a:p>
        </p:txBody>
      </p:sp>
      <p:sp>
        <p:nvSpPr>
          <p:cNvPr id="6" name="Rectangle 5"/>
          <p:cNvSpPr/>
          <p:nvPr/>
        </p:nvSpPr>
        <p:spPr>
          <a:xfrm>
            <a:off x="2152649" y="2411968"/>
            <a:ext cx="8086725" cy="2031325"/>
          </a:xfrm>
          <a:prstGeom prst="rect">
            <a:avLst/>
          </a:prstGeom>
        </p:spPr>
        <p:txBody>
          <a:bodyPr wrap="square">
            <a:spAutoFit/>
          </a:bodyPr>
          <a:lstStyle/>
          <a:p>
            <a:r>
              <a:rPr lang="en-US" dirty="0">
                <a:solidFill>
                  <a:prstClr val="black"/>
                </a:solidFill>
                <a:latin typeface="Lucida Console" panose="020B0609040504020204" pitchFamily="49" charset="0"/>
              </a:rPr>
              <a:t>&lt;</a:t>
            </a:r>
            <a:r>
              <a:rPr lang="en-US" dirty="0" err="1">
                <a:solidFill>
                  <a:prstClr val="black"/>
                </a:solidFill>
                <a:latin typeface="Lucida Console" panose="020B0609040504020204" pitchFamily="49" charset="0"/>
              </a:rPr>
              <a:t>virtualhost</a:t>
            </a:r>
            <a:r>
              <a:rPr lang="en-US" dirty="0">
                <a:solidFill>
                  <a:prstClr val="black"/>
                </a:solidFill>
                <a:latin typeface="Lucida Console" panose="020B0609040504020204" pitchFamily="49" charset="0"/>
              </a:rPr>
              <a:t> *:443&gt;</a:t>
            </a:r>
          </a:p>
          <a:p>
            <a:r>
              <a:rPr lang="en-US" dirty="0" err="1">
                <a:solidFill>
                  <a:prstClr val="black"/>
                </a:solidFill>
                <a:latin typeface="Lucida Console" panose="020B0609040504020204" pitchFamily="49" charset="0"/>
              </a:rPr>
              <a:t>serveradmin</a:t>
            </a:r>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hlinkClick r:id="rId2"/>
              </a:rPr>
              <a:t>root@3.139.59.27</a:t>
            </a:r>
            <a:r>
              <a:rPr lang="en-US" dirty="0" smtClean="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ip</a:t>
            </a:r>
            <a:r>
              <a:rPr lang="en-US" dirty="0" smtClean="0">
                <a:solidFill>
                  <a:prstClr val="black"/>
                </a:solidFill>
                <a:latin typeface="Lucida Console" panose="020B0609040504020204" pitchFamily="49" charset="0"/>
              </a:rPr>
              <a:t> of apache)</a:t>
            </a:r>
            <a:endParaRPr lang="en-US" dirty="0">
              <a:solidFill>
                <a:prstClr val="black"/>
              </a:solidFill>
              <a:latin typeface="Lucida Console" panose="020B0609040504020204" pitchFamily="49" charset="0"/>
            </a:endParaRPr>
          </a:p>
          <a:p>
            <a:r>
              <a:rPr lang="en-US" dirty="0" err="1">
                <a:solidFill>
                  <a:prstClr val="black"/>
                </a:solidFill>
                <a:latin typeface="Lucida Console" panose="020B0609040504020204" pitchFamily="49" charset="0"/>
              </a:rPr>
              <a:t>documentroot</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var</a:t>
            </a:r>
            <a:r>
              <a:rPr lang="en-US" dirty="0">
                <a:solidFill>
                  <a:prstClr val="black"/>
                </a:solidFill>
                <a:latin typeface="Lucida Console" panose="020B0609040504020204" pitchFamily="49" charset="0"/>
              </a:rPr>
              <a:t>/www/html</a:t>
            </a:r>
          </a:p>
          <a:p>
            <a:r>
              <a:rPr lang="en-US" dirty="0" err="1">
                <a:solidFill>
                  <a:prstClr val="black"/>
                </a:solidFill>
                <a:latin typeface="Lucida Console" panose="020B0609040504020204" pitchFamily="49" charset="0"/>
              </a:rPr>
              <a:t>sslengine</a:t>
            </a:r>
            <a:r>
              <a:rPr lang="en-US" dirty="0">
                <a:solidFill>
                  <a:prstClr val="black"/>
                </a:solidFill>
                <a:latin typeface="Lucida Console" panose="020B0609040504020204" pitchFamily="49" charset="0"/>
              </a:rPr>
              <a:t> on</a:t>
            </a:r>
          </a:p>
          <a:p>
            <a:r>
              <a:rPr lang="en-US" dirty="0" err="1">
                <a:solidFill>
                  <a:prstClr val="black"/>
                </a:solidFill>
                <a:latin typeface="Lucida Console" panose="020B0609040504020204" pitchFamily="49" charset="0"/>
              </a:rPr>
              <a:t>sslcertificatefile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etc</a:t>
            </a:r>
            <a:r>
              <a:rPr lang="en-US" dirty="0">
                <a:solidFill>
                  <a:prstClr val="black"/>
                </a:solidFill>
                <a:latin typeface="Lucida Console" panose="020B0609040504020204" pitchFamily="49" charset="0"/>
              </a:rPr>
              <a:t>/</a:t>
            </a:r>
            <a:r>
              <a:rPr lang="en-US" dirty="0" err="1">
                <a:solidFill>
                  <a:prstClr val="black"/>
                </a:solidFill>
                <a:latin typeface="Lucida Console" panose="020B0609040504020204" pitchFamily="49" charset="0"/>
              </a:rPr>
              <a:t>pki</a:t>
            </a:r>
            <a:r>
              <a:rPr lang="en-US" dirty="0">
                <a:solidFill>
                  <a:prstClr val="black"/>
                </a:solidFill>
                <a:latin typeface="Lucida Console" panose="020B0609040504020204" pitchFamily="49" charset="0"/>
              </a:rPr>
              <a:t>/</a:t>
            </a:r>
            <a:r>
              <a:rPr lang="en-US" dirty="0" err="1">
                <a:solidFill>
                  <a:prstClr val="black"/>
                </a:solidFill>
                <a:latin typeface="Lucida Console" panose="020B0609040504020204" pitchFamily="49" charset="0"/>
              </a:rPr>
              <a:t>tls</a:t>
            </a:r>
            <a:r>
              <a:rPr lang="en-US" dirty="0">
                <a:solidFill>
                  <a:prstClr val="black"/>
                </a:solidFill>
                <a:latin typeface="Lucida Console" panose="020B0609040504020204" pitchFamily="49" charset="0"/>
              </a:rPr>
              <a:t>/certs/server.crt</a:t>
            </a:r>
          </a:p>
          <a:p>
            <a:r>
              <a:rPr lang="en-US" dirty="0" err="1">
                <a:solidFill>
                  <a:prstClr val="black"/>
                </a:solidFill>
                <a:latin typeface="Lucida Console" panose="020B0609040504020204" pitchFamily="49" charset="0"/>
              </a:rPr>
              <a:t>sslcertificatekeyfile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etc</a:t>
            </a:r>
            <a:r>
              <a:rPr lang="en-US" dirty="0">
                <a:solidFill>
                  <a:prstClr val="black"/>
                </a:solidFill>
                <a:latin typeface="Lucida Console" panose="020B0609040504020204" pitchFamily="49" charset="0"/>
              </a:rPr>
              <a:t>/</a:t>
            </a:r>
            <a:r>
              <a:rPr lang="en-US" dirty="0" err="1">
                <a:solidFill>
                  <a:prstClr val="black"/>
                </a:solidFill>
                <a:latin typeface="Lucida Console" panose="020B0609040504020204" pitchFamily="49" charset="0"/>
              </a:rPr>
              <a:t>pki</a:t>
            </a:r>
            <a:r>
              <a:rPr lang="en-US" dirty="0">
                <a:solidFill>
                  <a:prstClr val="black"/>
                </a:solidFill>
                <a:latin typeface="Lucida Console" panose="020B0609040504020204" pitchFamily="49" charset="0"/>
              </a:rPr>
              <a:t>/</a:t>
            </a:r>
            <a:r>
              <a:rPr lang="en-US" dirty="0" err="1">
                <a:solidFill>
                  <a:prstClr val="black"/>
                </a:solidFill>
                <a:latin typeface="Lucida Console" panose="020B0609040504020204" pitchFamily="49" charset="0"/>
              </a:rPr>
              <a:t>tls</a:t>
            </a:r>
            <a:r>
              <a:rPr lang="en-US" dirty="0">
                <a:solidFill>
                  <a:prstClr val="black"/>
                </a:solidFill>
                <a:latin typeface="Lucida Console" panose="020B0609040504020204" pitchFamily="49" charset="0"/>
              </a:rPr>
              <a:t>/private/</a:t>
            </a:r>
            <a:r>
              <a:rPr lang="en-US" dirty="0" err="1">
                <a:solidFill>
                  <a:prstClr val="black"/>
                </a:solidFill>
                <a:latin typeface="Lucida Console" panose="020B0609040504020204" pitchFamily="49" charset="0"/>
              </a:rPr>
              <a:t>server.key</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&lt;/</a:t>
            </a:r>
            <a:r>
              <a:rPr lang="en-US" dirty="0" err="1">
                <a:solidFill>
                  <a:prstClr val="black"/>
                </a:solidFill>
                <a:latin typeface="Lucida Console" panose="020B0609040504020204" pitchFamily="49" charset="0"/>
              </a:rPr>
              <a:t>virtualhost</a:t>
            </a:r>
            <a:r>
              <a:rPr lang="en-US" dirty="0">
                <a:solidFill>
                  <a:prstClr val="black"/>
                </a:solidFill>
                <a:latin typeface="Lucida Console" panose="020B0609040504020204" pitchFamily="49" charset="0"/>
              </a:rPr>
              <a:t>&gt;</a:t>
            </a:r>
          </a:p>
        </p:txBody>
      </p:sp>
      <p:sp>
        <p:nvSpPr>
          <p:cNvPr id="7" name="Rectangle 6"/>
          <p:cNvSpPr/>
          <p:nvPr/>
        </p:nvSpPr>
        <p:spPr>
          <a:xfrm>
            <a:off x="725909" y="5100935"/>
            <a:ext cx="11018415" cy="1200329"/>
          </a:xfrm>
          <a:prstGeom prst="rect">
            <a:avLst/>
          </a:prstGeom>
        </p:spPr>
        <p:txBody>
          <a:bodyPr wrap="square">
            <a:spAutoFit/>
          </a:bodyPr>
          <a:lstStyle/>
          <a:p>
            <a:r>
              <a:rPr lang="en-US" dirty="0" smtClean="0">
                <a:solidFill>
                  <a:prstClr val="black"/>
                </a:solidFill>
                <a:latin typeface="Lucida Console" panose="020B0609040504020204" pitchFamily="49" charset="0"/>
              </a:rPr>
              <a:t>Create Certificate and Private key using </a:t>
            </a:r>
            <a:r>
              <a:rPr lang="en-US" dirty="0" err="1" smtClean="0">
                <a:solidFill>
                  <a:prstClr val="black"/>
                </a:solidFill>
                <a:latin typeface="Lucida Console" panose="020B0609040504020204" pitchFamily="49" charset="0"/>
              </a:rPr>
              <a:t>openssl</a:t>
            </a:r>
            <a:endParaRPr lang="en-US" dirty="0" smtClean="0">
              <a:solidFill>
                <a:prstClr val="black"/>
              </a:solidFill>
              <a:latin typeface="Lucida Console" panose="020B0609040504020204" pitchFamily="49" charset="0"/>
            </a:endParaRPr>
          </a:p>
          <a:p>
            <a:endParaRPr lang="en-US" dirty="0" smtClean="0">
              <a:solidFill>
                <a:prstClr val="black"/>
              </a:solidFill>
              <a:latin typeface="Lucida Console" panose="020B0609040504020204" pitchFamily="49" charset="0"/>
            </a:endParaRPr>
          </a:p>
          <a:p>
            <a:r>
              <a:rPr lang="en-US" dirty="0" err="1" smtClean="0">
                <a:solidFill>
                  <a:prstClr val="black"/>
                </a:solidFill>
                <a:latin typeface="Lucida Console" panose="020B0609040504020204" pitchFamily="49" charset="0"/>
              </a:rPr>
              <a:t>openssl</a:t>
            </a:r>
            <a:r>
              <a:rPr lang="en-US" dirty="0" smtClean="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req</a:t>
            </a:r>
            <a:r>
              <a:rPr lang="en-US" dirty="0">
                <a:solidFill>
                  <a:prstClr val="black"/>
                </a:solidFill>
                <a:latin typeface="Lucida Console" panose="020B0609040504020204" pitchFamily="49" charset="0"/>
              </a:rPr>
              <a:t> -x509 -nodes -days 180 -</a:t>
            </a:r>
            <a:r>
              <a:rPr lang="en-US" dirty="0" err="1">
                <a:solidFill>
                  <a:prstClr val="black"/>
                </a:solidFill>
                <a:latin typeface="Lucida Console" panose="020B0609040504020204" pitchFamily="49" charset="0"/>
              </a:rPr>
              <a:t>newkey</a:t>
            </a:r>
            <a:r>
              <a:rPr lang="en-US" dirty="0">
                <a:solidFill>
                  <a:prstClr val="black"/>
                </a:solidFill>
                <a:latin typeface="Lucida Console" panose="020B0609040504020204" pitchFamily="49" charset="0"/>
              </a:rPr>
              <a:t> rsa:2048 -</a:t>
            </a:r>
            <a:r>
              <a:rPr lang="en-US" dirty="0" err="1">
                <a:solidFill>
                  <a:prstClr val="black"/>
                </a:solidFill>
                <a:latin typeface="Lucida Console" panose="020B0609040504020204" pitchFamily="49" charset="0"/>
              </a:rPr>
              <a:t>keyout</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server.key</a:t>
            </a:r>
            <a:r>
              <a:rPr lang="en-US" dirty="0">
                <a:solidFill>
                  <a:prstClr val="black"/>
                </a:solidFill>
                <a:latin typeface="Lucida Console" panose="020B0609040504020204" pitchFamily="49" charset="0"/>
              </a:rPr>
              <a:t> -out server.crt</a:t>
            </a:r>
            <a:endParaRPr lang="en-US" dirty="0"/>
          </a:p>
        </p:txBody>
      </p:sp>
    </p:spTree>
    <p:extLst>
      <p:ext uri="{BB962C8B-B14F-4D97-AF65-F5344CB8AC3E}">
        <p14:creationId xmlns:p14="http://schemas.microsoft.com/office/powerpoint/2010/main" val="237883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28" y="320159"/>
            <a:ext cx="6460423" cy="646331"/>
          </a:xfrm>
          <a:prstGeom prst="rect">
            <a:avLst/>
          </a:prstGeom>
        </p:spPr>
        <p:txBody>
          <a:bodyPr wrap="none">
            <a:spAutoFit/>
          </a:bodyPr>
          <a:lstStyle/>
          <a:p>
            <a:r>
              <a:rPr lang="en-US" dirty="0" smtClean="0">
                <a:solidFill>
                  <a:prstClr val="black"/>
                </a:solidFill>
                <a:latin typeface="Lucida Console" panose="020B0609040504020204" pitchFamily="49" charset="0"/>
              </a:rPr>
              <a:t>Move the certificate into /</a:t>
            </a:r>
            <a:r>
              <a:rPr lang="en-US" dirty="0" err="1" smtClean="0">
                <a:solidFill>
                  <a:prstClr val="black"/>
                </a:solidFill>
                <a:latin typeface="Lucida Console" panose="020B0609040504020204" pitchFamily="49" charset="0"/>
              </a:rPr>
              <a:t>etc</a:t>
            </a:r>
            <a:r>
              <a:rPr lang="en-US" dirty="0" smtClean="0">
                <a:solidFill>
                  <a:prstClr val="black"/>
                </a:solidFill>
                <a:latin typeface="Lucida Console" panose="020B0609040504020204" pitchFamily="49" charset="0"/>
              </a:rPr>
              <a:t>/</a:t>
            </a:r>
            <a:r>
              <a:rPr lang="en-US" dirty="0" err="1" smtClean="0">
                <a:solidFill>
                  <a:prstClr val="black"/>
                </a:solidFill>
                <a:latin typeface="Lucida Console" panose="020B0609040504020204" pitchFamily="49" charset="0"/>
              </a:rPr>
              <a:t>pki</a:t>
            </a:r>
            <a:r>
              <a:rPr lang="en-US" dirty="0" smtClean="0">
                <a:solidFill>
                  <a:prstClr val="black"/>
                </a:solidFill>
                <a:latin typeface="Lucida Console" panose="020B0609040504020204" pitchFamily="49" charset="0"/>
              </a:rPr>
              <a:t>/</a:t>
            </a:r>
            <a:r>
              <a:rPr lang="en-US" dirty="0" err="1" smtClean="0">
                <a:solidFill>
                  <a:prstClr val="black"/>
                </a:solidFill>
                <a:latin typeface="Lucida Console" panose="020B0609040504020204" pitchFamily="49" charset="0"/>
              </a:rPr>
              <a:t>tls</a:t>
            </a:r>
            <a:r>
              <a:rPr lang="en-US" dirty="0" smtClean="0">
                <a:solidFill>
                  <a:prstClr val="black"/>
                </a:solidFill>
                <a:latin typeface="Lucida Console" panose="020B0609040504020204" pitchFamily="49" charset="0"/>
              </a:rPr>
              <a:t>/certs/</a:t>
            </a: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 </a:t>
            </a:r>
            <a:r>
              <a:rPr lang="en-US" dirty="0"/>
              <a:t>mv server.crt /</a:t>
            </a:r>
            <a:r>
              <a:rPr lang="en-US" dirty="0" err="1" smtClean="0"/>
              <a:t>etc</a:t>
            </a:r>
            <a:r>
              <a:rPr lang="en-US" dirty="0" smtClean="0"/>
              <a:t>/</a:t>
            </a:r>
            <a:r>
              <a:rPr lang="en-US" dirty="0" err="1" smtClean="0"/>
              <a:t>pki</a:t>
            </a:r>
            <a:r>
              <a:rPr lang="en-US" dirty="0" smtClean="0"/>
              <a:t>/</a:t>
            </a:r>
            <a:r>
              <a:rPr lang="en-US" dirty="0" err="1" smtClean="0"/>
              <a:t>tls</a:t>
            </a:r>
            <a:r>
              <a:rPr lang="en-US" dirty="0" smtClean="0"/>
              <a:t>/certs/</a:t>
            </a:r>
            <a:endParaRPr lang="en-US" dirty="0"/>
          </a:p>
        </p:txBody>
      </p:sp>
      <p:sp>
        <p:nvSpPr>
          <p:cNvPr id="6" name="Rectangle 5"/>
          <p:cNvSpPr/>
          <p:nvPr/>
        </p:nvSpPr>
        <p:spPr>
          <a:xfrm>
            <a:off x="990628" y="1167884"/>
            <a:ext cx="6878806" cy="646331"/>
          </a:xfrm>
          <a:prstGeom prst="rect">
            <a:avLst/>
          </a:prstGeom>
        </p:spPr>
        <p:txBody>
          <a:bodyPr wrap="none">
            <a:spAutoFit/>
          </a:bodyPr>
          <a:lstStyle/>
          <a:p>
            <a:r>
              <a:rPr lang="en-US" dirty="0" smtClean="0">
                <a:solidFill>
                  <a:prstClr val="black"/>
                </a:solidFill>
                <a:latin typeface="Lucida Console" panose="020B0609040504020204" pitchFamily="49" charset="0"/>
              </a:rPr>
              <a:t>Move the private key into /</a:t>
            </a:r>
            <a:r>
              <a:rPr lang="en-US" dirty="0" err="1" smtClean="0">
                <a:solidFill>
                  <a:prstClr val="black"/>
                </a:solidFill>
                <a:latin typeface="Lucida Console" panose="020B0609040504020204" pitchFamily="49" charset="0"/>
              </a:rPr>
              <a:t>etc</a:t>
            </a:r>
            <a:r>
              <a:rPr lang="en-US" dirty="0" smtClean="0">
                <a:solidFill>
                  <a:prstClr val="black"/>
                </a:solidFill>
                <a:latin typeface="Lucida Console" panose="020B0609040504020204" pitchFamily="49" charset="0"/>
              </a:rPr>
              <a:t>/</a:t>
            </a:r>
            <a:r>
              <a:rPr lang="en-US" dirty="0" err="1" smtClean="0">
                <a:solidFill>
                  <a:prstClr val="black"/>
                </a:solidFill>
                <a:latin typeface="Lucida Console" panose="020B0609040504020204" pitchFamily="49" charset="0"/>
              </a:rPr>
              <a:t>pki</a:t>
            </a:r>
            <a:r>
              <a:rPr lang="en-US" dirty="0" smtClean="0">
                <a:solidFill>
                  <a:prstClr val="black"/>
                </a:solidFill>
                <a:latin typeface="Lucida Console" panose="020B0609040504020204" pitchFamily="49" charset="0"/>
              </a:rPr>
              <a:t>/</a:t>
            </a:r>
            <a:r>
              <a:rPr lang="en-US" dirty="0" err="1" smtClean="0">
                <a:solidFill>
                  <a:prstClr val="black"/>
                </a:solidFill>
                <a:latin typeface="Lucida Console" panose="020B0609040504020204" pitchFamily="49" charset="0"/>
              </a:rPr>
              <a:t>tls</a:t>
            </a:r>
            <a:r>
              <a:rPr lang="en-US" dirty="0" smtClean="0">
                <a:solidFill>
                  <a:prstClr val="black"/>
                </a:solidFill>
                <a:latin typeface="Lucida Console" panose="020B0609040504020204" pitchFamily="49" charset="0"/>
              </a:rPr>
              <a:t>/private/</a:t>
            </a: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 </a:t>
            </a:r>
            <a:r>
              <a:rPr lang="en-US" dirty="0"/>
              <a:t>mv </a:t>
            </a:r>
            <a:r>
              <a:rPr lang="en-US" dirty="0" err="1"/>
              <a:t>server.key</a:t>
            </a:r>
            <a:r>
              <a:rPr lang="en-US" dirty="0"/>
              <a:t> /</a:t>
            </a:r>
            <a:r>
              <a:rPr lang="en-US" dirty="0" err="1"/>
              <a:t>etc</a:t>
            </a:r>
            <a:r>
              <a:rPr lang="en-US" dirty="0"/>
              <a:t>/</a:t>
            </a:r>
            <a:r>
              <a:rPr lang="en-US" dirty="0" err="1"/>
              <a:t>pki</a:t>
            </a:r>
            <a:r>
              <a:rPr lang="en-US" dirty="0"/>
              <a:t>/</a:t>
            </a:r>
            <a:r>
              <a:rPr lang="en-US" dirty="0" err="1"/>
              <a:t>tls</a:t>
            </a:r>
            <a:r>
              <a:rPr lang="en-US" dirty="0"/>
              <a:t>/private/</a:t>
            </a:r>
            <a:endParaRPr lang="en-US" dirty="0"/>
          </a:p>
        </p:txBody>
      </p:sp>
      <p:sp>
        <p:nvSpPr>
          <p:cNvPr id="7" name="Rectangle 6"/>
          <p:cNvSpPr/>
          <p:nvPr/>
        </p:nvSpPr>
        <p:spPr>
          <a:xfrm>
            <a:off x="990628" y="2020669"/>
            <a:ext cx="3950120" cy="646331"/>
          </a:xfrm>
          <a:prstGeom prst="rect">
            <a:avLst/>
          </a:prstGeom>
        </p:spPr>
        <p:txBody>
          <a:bodyPr wrap="none">
            <a:spAutoFit/>
          </a:bodyPr>
          <a:lstStyle/>
          <a:p>
            <a:r>
              <a:rPr lang="en-US" dirty="0" smtClean="0">
                <a:solidFill>
                  <a:prstClr val="black"/>
                </a:solidFill>
                <a:latin typeface="Lucida Console" panose="020B0609040504020204" pitchFamily="49" charset="0"/>
              </a:rPr>
              <a:t>Restart Apache</a:t>
            </a: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systemctl</a:t>
            </a:r>
            <a:r>
              <a:rPr lang="en-US" dirty="0" smtClean="0">
                <a:solidFill>
                  <a:prstClr val="black"/>
                </a:solidFill>
                <a:latin typeface="Lucida Console" panose="020B0609040504020204" pitchFamily="49" charset="0"/>
              </a:rPr>
              <a:t> </a:t>
            </a:r>
            <a:r>
              <a:rPr lang="en-US" dirty="0">
                <a:solidFill>
                  <a:prstClr val="black"/>
                </a:solidFill>
                <a:latin typeface="Lucida Console" panose="020B0609040504020204" pitchFamily="49" charset="0"/>
              </a:rPr>
              <a:t>restart </a:t>
            </a:r>
            <a:r>
              <a:rPr lang="en-US" dirty="0" err="1">
                <a:solidFill>
                  <a:prstClr val="black"/>
                </a:solidFill>
                <a:latin typeface="Lucida Console" panose="020B0609040504020204" pitchFamily="49" charset="0"/>
              </a:rPr>
              <a:t>httpd</a:t>
            </a:r>
            <a:endParaRPr lang="en-US" dirty="0"/>
          </a:p>
        </p:txBody>
      </p:sp>
      <p:sp>
        <p:nvSpPr>
          <p:cNvPr id="8" name="Rectangle 7"/>
          <p:cNvSpPr/>
          <p:nvPr/>
        </p:nvSpPr>
        <p:spPr>
          <a:xfrm>
            <a:off x="990628" y="2907268"/>
            <a:ext cx="4368504" cy="369332"/>
          </a:xfrm>
          <a:prstGeom prst="rect">
            <a:avLst/>
          </a:prstGeom>
        </p:spPr>
        <p:txBody>
          <a:bodyPr wrap="none">
            <a:spAutoFit/>
          </a:bodyPr>
          <a:lstStyle/>
          <a:p>
            <a:r>
              <a:rPr lang="en-US" dirty="0" smtClean="0">
                <a:solidFill>
                  <a:prstClr val="black"/>
                </a:solidFill>
                <a:latin typeface="Lucida Console" panose="020B0609040504020204" pitchFamily="49" charset="0"/>
              </a:rPr>
              <a:t>Access the website using https</a:t>
            </a:r>
            <a:endParaRPr lang="en-US" dirty="0"/>
          </a:p>
        </p:txBody>
      </p:sp>
      <p:pic>
        <p:nvPicPr>
          <p:cNvPr id="9" name="Picture 8"/>
          <p:cNvPicPr>
            <a:picLocks noChangeAspect="1"/>
          </p:cNvPicPr>
          <p:nvPr/>
        </p:nvPicPr>
        <p:blipFill>
          <a:blip r:embed="rId2"/>
          <a:stretch>
            <a:fillRect/>
          </a:stretch>
        </p:blipFill>
        <p:spPr>
          <a:xfrm>
            <a:off x="1114425" y="3407628"/>
            <a:ext cx="9784135" cy="3091160"/>
          </a:xfrm>
          <a:prstGeom prst="rect">
            <a:avLst/>
          </a:prstGeom>
        </p:spPr>
      </p:pic>
    </p:spTree>
    <p:extLst>
      <p:ext uri="{BB962C8B-B14F-4D97-AF65-F5344CB8AC3E}">
        <p14:creationId xmlns:p14="http://schemas.microsoft.com/office/powerpoint/2010/main" val="45819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FF3BE78-41AE-41E7-AA13-B4E43291C7CC}"/>
              </a:ext>
            </a:extLst>
          </p:cNvPr>
          <p:cNvSpPr/>
          <p:nvPr/>
        </p:nvSpPr>
        <p:spPr>
          <a:xfrm>
            <a:off x="259829" y="231951"/>
            <a:ext cx="11537430" cy="923330"/>
          </a:xfrm>
          <a:prstGeom prst="rect">
            <a:avLst/>
          </a:prstGeom>
        </p:spPr>
        <p:txBody>
          <a:bodyPr wrap="square">
            <a:spAutoFit/>
          </a:bodyPr>
          <a:lstStyle/>
          <a:p>
            <a:pPr algn="just"/>
            <a:r>
              <a:rPr lang="en-US" b="1" i="0" dirty="0">
                <a:solidFill>
                  <a:srgbClr val="1A1A1A"/>
                </a:solidFill>
                <a:effectLst/>
                <a:latin typeface="PT Serif"/>
              </a:rPr>
              <a:t>13. hostname</a:t>
            </a:r>
            <a:r>
              <a:rPr lang="en-US" b="0" i="0" dirty="0">
                <a:solidFill>
                  <a:srgbClr val="1A1A1A"/>
                </a:solidFill>
                <a:effectLst/>
                <a:latin typeface="PT Serif"/>
              </a:rPr>
              <a:t> — Use </a:t>
            </a:r>
            <a:r>
              <a:rPr lang="en-US" b="1" i="0" dirty="0">
                <a:solidFill>
                  <a:srgbClr val="1A1A1A"/>
                </a:solidFill>
                <a:effectLst/>
                <a:latin typeface="PT Serif"/>
              </a:rPr>
              <a:t>hostname</a:t>
            </a:r>
            <a:r>
              <a:rPr lang="en-US" b="0" i="0" dirty="0">
                <a:solidFill>
                  <a:srgbClr val="1A1A1A"/>
                </a:solidFill>
                <a:effectLst/>
                <a:latin typeface="PT Serif"/>
              </a:rPr>
              <a:t> to know your name in your host or network. Basically, it displays your hostname and IP address. Just typing “</a:t>
            </a:r>
            <a:r>
              <a:rPr lang="en-US" b="1" i="0" dirty="0">
                <a:solidFill>
                  <a:srgbClr val="1A1A1A"/>
                </a:solidFill>
                <a:effectLst/>
                <a:latin typeface="PT Serif"/>
              </a:rPr>
              <a:t>hostname</a:t>
            </a:r>
            <a:r>
              <a:rPr lang="en-US" b="0" i="0" dirty="0">
                <a:solidFill>
                  <a:srgbClr val="1A1A1A"/>
                </a:solidFill>
                <a:effectLst/>
                <a:latin typeface="PT Serif"/>
              </a:rPr>
              <a:t>” gives the output. Typing in “</a:t>
            </a:r>
            <a:r>
              <a:rPr lang="en-US" b="1" i="0" dirty="0">
                <a:solidFill>
                  <a:srgbClr val="1A1A1A"/>
                </a:solidFill>
                <a:effectLst/>
                <a:latin typeface="PT Serif"/>
              </a:rPr>
              <a:t>hostname -I</a:t>
            </a:r>
            <a:r>
              <a:rPr lang="en-US" b="0" i="0" dirty="0">
                <a:solidFill>
                  <a:srgbClr val="1A1A1A"/>
                </a:solidFill>
                <a:effectLst/>
                <a:latin typeface="PT Serif"/>
              </a:rPr>
              <a:t>” gives you your IP address in your network</a:t>
            </a:r>
            <a:endParaRPr lang="en-US" dirty="0"/>
          </a:p>
        </p:txBody>
      </p:sp>
      <p:sp>
        <p:nvSpPr>
          <p:cNvPr id="4" name="Rectangle 3">
            <a:extLst>
              <a:ext uri="{FF2B5EF4-FFF2-40B4-BE49-F238E27FC236}">
                <a16:creationId xmlns:a16="http://schemas.microsoft.com/office/drawing/2014/main" xmlns="" id="{F7383FC6-2007-41A4-9C28-9355F793E404}"/>
              </a:ext>
            </a:extLst>
          </p:cNvPr>
          <p:cNvSpPr/>
          <p:nvPr/>
        </p:nvSpPr>
        <p:spPr>
          <a:xfrm>
            <a:off x="259829" y="1258459"/>
            <a:ext cx="11537430" cy="923330"/>
          </a:xfrm>
          <a:prstGeom prst="rect">
            <a:avLst/>
          </a:prstGeom>
        </p:spPr>
        <p:txBody>
          <a:bodyPr wrap="square">
            <a:spAutoFit/>
          </a:bodyPr>
          <a:lstStyle/>
          <a:p>
            <a:pPr algn="just"/>
            <a:r>
              <a:rPr lang="en-US" b="1" dirty="0">
                <a:solidFill>
                  <a:srgbClr val="1A1A1A"/>
                </a:solidFill>
                <a:latin typeface="PT Serif"/>
              </a:rPr>
              <a:t>14.Cat - </a:t>
            </a:r>
            <a:r>
              <a:rPr lang="en-US" dirty="0">
                <a:solidFill>
                  <a:srgbClr val="1A1A1A"/>
                </a:solidFill>
                <a:latin typeface="PT Serif"/>
              </a:rPr>
              <a:t>The cat (short for “concatenate“) command is one of the most frequently used command in Linux/Unix like operating systems. cat command allows us to create single or multiple files, view contain of file, concatenate files and redirect output in terminal or files (ex : cat filename)</a:t>
            </a:r>
          </a:p>
        </p:txBody>
      </p:sp>
      <p:sp>
        <p:nvSpPr>
          <p:cNvPr id="5" name="Rectangle 4">
            <a:extLst>
              <a:ext uri="{FF2B5EF4-FFF2-40B4-BE49-F238E27FC236}">
                <a16:creationId xmlns:a16="http://schemas.microsoft.com/office/drawing/2014/main" xmlns="" id="{2D379DF7-8FEF-46E4-8FE8-9A05A65665F4}"/>
              </a:ext>
            </a:extLst>
          </p:cNvPr>
          <p:cNvSpPr/>
          <p:nvPr/>
        </p:nvSpPr>
        <p:spPr>
          <a:xfrm>
            <a:off x="259829" y="2246615"/>
            <a:ext cx="11537430" cy="646331"/>
          </a:xfrm>
          <a:prstGeom prst="rect">
            <a:avLst/>
          </a:prstGeom>
        </p:spPr>
        <p:txBody>
          <a:bodyPr wrap="square">
            <a:spAutoFit/>
          </a:bodyPr>
          <a:lstStyle/>
          <a:p>
            <a:pPr algn="just"/>
            <a:r>
              <a:rPr lang="en-US" b="1" dirty="0">
                <a:solidFill>
                  <a:srgbClr val="1A1A1A"/>
                </a:solidFill>
                <a:latin typeface="PT Serif"/>
              </a:rPr>
              <a:t>15.Cd - </a:t>
            </a:r>
            <a:r>
              <a:rPr lang="en-US" dirty="0">
                <a:solidFill>
                  <a:srgbClr val="1A1A1A"/>
                </a:solidFill>
                <a:latin typeface="PT Serif"/>
              </a:rPr>
              <a:t>The cd command changes the current directory in Linux and can toggle between directories conveniently. Cd is similar to the CD and CHDIR commands in MS-DOS (ex : cd </a:t>
            </a:r>
            <a:r>
              <a:rPr lang="en-US" dirty="0" err="1">
                <a:solidFill>
                  <a:srgbClr val="1A1A1A"/>
                </a:solidFill>
                <a:latin typeface="PT Serif"/>
              </a:rPr>
              <a:t>dirname</a:t>
            </a:r>
            <a:r>
              <a:rPr lang="en-US" dirty="0">
                <a:solidFill>
                  <a:srgbClr val="1A1A1A"/>
                </a:solidFill>
                <a:latin typeface="PT Serif"/>
              </a:rPr>
              <a:t> )</a:t>
            </a:r>
          </a:p>
        </p:txBody>
      </p:sp>
      <p:sp>
        <p:nvSpPr>
          <p:cNvPr id="6" name="Rectangle 5">
            <a:extLst>
              <a:ext uri="{FF2B5EF4-FFF2-40B4-BE49-F238E27FC236}">
                <a16:creationId xmlns:a16="http://schemas.microsoft.com/office/drawing/2014/main" xmlns="" id="{A27495DA-A301-4D54-A15A-6DDE2B82CF21}"/>
              </a:ext>
            </a:extLst>
          </p:cNvPr>
          <p:cNvSpPr/>
          <p:nvPr/>
        </p:nvSpPr>
        <p:spPr>
          <a:xfrm>
            <a:off x="259829" y="3032722"/>
            <a:ext cx="11537430" cy="646331"/>
          </a:xfrm>
          <a:prstGeom prst="rect">
            <a:avLst/>
          </a:prstGeom>
        </p:spPr>
        <p:txBody>
          <a:bodyPr wrap="square">
            <a:spAutoFit/>
          </a:bodyPr>
          <a:lstStyle/>
          <a:p>
            <a:pPr algn="just"/>
            <a:r>
              <a:rPr lang="en-US" b="1" i="0" dirty="0">
                <a:solidFill>
                  <a:srgbClr val="1A1A1A"/>
                </a:solidFill>
                <a:effectLst/>
                <a:latin typeface="PT Serif"/>
              </a:rPr>
              <a:t>16. </a:t>
            </a:r>
            <a:r>
              <a:rPr lang="en-US" b="1" i="0" dirty="0" err="1">
                <a:solidFill>
                  <a:srgbClr val="1A1A1A"/>
                </a:solidFill>
                <a:effectLst/>
                <a:latin typeface="PT Serif"/>
              </a:rPr>
              <a:t>cp</a:t>
            </a:r>
            <a:r>
              <a:rPr lang="en-US" b="0" i="0" dirty="0">
                <a:solidFill>
                  <a:srgbClr val="1A1A1A"/>
                </a:solidFill>
                <a:effectLst/>
                <a:latin typeface="PT Serif"/>
              </a:rPr>
              <a:t> — Use the </a:t>
            </a:r>
            <a:r>
              <a:rPr lang="en-US" b="1" i="0" dirty="0" err="1">
                <a:solidFill>
                  <a:srgbClr val="1A1A1A"/>
                </a:solidFill>
                <a:effectLst/>
                <a:latin typeface="PT Serif"/>
              </a:rPr>
              <a:t>cp</a:t>
            </a:r>
            <a:r>
              <a:rPr lang="en-US" b="1" i="0" dirty="0">
                <a:solidFill>
                  <a:srgbClr val="1A1A1A"/>
                </a:solidFill>
                <a:effectLst/>
                <a:latin typeface="PT Serif"/>
              </a:rPr>
              <a:t> </a:t>
            </a:r>
            <a:r>
              <a:rPr lang="en-US" b="0" i="0" dirty="0">
                <a:solidFill>
                  <a:srgbClr val="1A1A1A"/>
                </a:solidFill>
                <a:effectLst/>
                <a:latin typeface="PT Serif"/>
              </a:rPr>
              <a:t>command to copy files through the command line. It takes two arguments: The first is the location of the file to be copied, the second is where to copy.(ex : </a:t>
            </a:r>
            <a:r>
              <a:rPr lang="en-US" b="0" i="0" dirty="0" err="1">
                <a:solidFill>
                  <a:srgbClr val="1A1A1A"/>
                </a:solidFill>
                <a:effectLst/>
                <a:latin typeface="PT Serif"/>
              </a:rPr>
              <a:t>cp</a:t>
            </a:r>
            <a:r>
              <a:rPr lang="en-US" b="0" i="0" dirty="0">
                <a:solidFill>
                  <a:srgbClr val="1A1A1A"/>
                </a:solidFill>
                <a:effectLst/>
                <a:latin typeface="PT Serif"/>
              </a:rPr>
              <a:t> abc.txt  sample/)</a:t>
            </a:r>
            <a:endParaRPr lang="en-US" dirty="0"/>
          </a:p>
        </p:txBody>
      </p:sp>
      <p:sp>
        <p:nvSpPr>
          <p:cNvPr id="7" name="Rectangle 6">
            <a:extLst>
              <a:ext uri="{FF2B5EF4-FFF2-40B4-BE49-F238E27FC236}">
                <a16:creationId xmlns:a16="http://schemas.microsoft.com/office/drawing/2014/main" xmlns="" id="{99199A8F-9807-43FC-8E66-72231CACD10B}"/>
              </a:ext>
            </a:extLst>
          </p:cNvPr>
          <p:cNvSpPr/>
          <p:nvPr/>
        </p:nvSpPr>
        <p:spPr>
          <a:xfrm>
            <a:off x="904406" y="3633922"/>
            <a:ext cx="10578060" cy="3139321"/>
          </a:xfrm>
          <a:prstGeom prst="rect">
            <a:avLst/>
          </a:prstGeom>
        </p:spPr>
        <p:txBody>
          <a:bodyPr wrap="square">
            <a:spAutoFit/>
          </a:bodyPr>
          <a:lstStyle/>
          <a:p>
            <a:r>
              <a:rPr lang="en-US" dirty="0">
                <a:solidFill>
                  <a:srgbClr val="1A1A1A"/>
                </a:solidFill>
                <a:latin typeface="PT Serif"/>
              </a:rPr>
              <a:t>16.1The source and destination files may also reside in different directories</a:t>
            </a:r>
          </a:p>
          <a:p>
            <a:r>
              <a:rPr lang="en-US" altLang="en-US" dirty="0" err="1">
                <a:solidFill>
                  <a:srgbClr val="1A1A1A"/>
                </a:solidFill>
                <a:latin typeface="PT Serif"/>
              </a:rPr>
              <a:t>cp</a:t>
            </a:r>
            <a:r>
              <a:rPr lang="en-US" altLang="en-US" dirty="0">
                <a:solidFill>
                  <a:srgbClr val="1A1A1A"/>
                </a:solidFill>
                <a:latin typeface="PT Serif"/>
              </a:rPr>
              <a:t> /home/chuck/pictures/picture.jpg /home/chuck/backup/picture.jpg </a:t>
            </a:r>
          </a:p>
          <a:p>
            <a:r>
              <a:rPr lang="en-US" dirty="0">
                <a:solidFill>
                  <a:srgbClr val="1A1A1A"/>
                </a:solidFill>
                <a:latin typeface="PT Serif"/>
              </a:rPr>
              <a:t>16.2Copying Multiple Files To A Directory</a:t>
            </a:r>
          </a:p>
          <a:p>
            <a:r>
              <a:rPr lang="en-US" altLang="en-US" dirty="0" err="1">
                <a:solidFill>
                  <a:srgbClr val="1A1A1A"/>
                </a:solidFill>
                <a:latin typeface="PT Serif"/>
              </a:rPr>
              <a:t>cp</a:t>
            </a:r>
            <a:r>
              <a:rPr lang="en-US" altLang="en-US" dirty="0">
                <a:solidFill>
                  <a:srgbClr val="1A1A1A"/>
                </a:solidFill>
                <a:latin typeface="PT Serif"/>
              </a:rPr>
              <a:t> ~/pictures/picture-*.jpg ~/picture-backup </a:t>
            </a:r>
          </a:p>
          <a:p>
            <a:r>
              <a:rPr lang="en-US" dirty="0"/>
              <a:t>16.3Copying Files Recursively</a:t>
            </a:r>
            <a:endParaRPr lang="en-US" sz="1400" dirty="0">
              <a:solidFill>
                <a:srgbClr val="1A1A1A"/>
              </a:solidFill>
              <a:latin typeface="PT Serif"/>
            </a:endParaRPr>
          </a:p>
          <a:p>
            <a:r>
              <a:rPr lang="en-US" dirty="0">
                <a:solidFill>
                  <a:srgbClr val="1A1A1A"/>
                </a:solidFill>
                <a:latin typeface="PT Serif"/>
              </a:rPr>
              <a:t>You can use </a:t>
            </a:r>
            <a:r>
              <a:rPr lang="en-US" dirty="0" err="1">
                <a:solidFill>
                  <a:srgbClr val="1A1A1A"/>
                </a:solidFill>
                <a:latin typeface="PT Serif"/>
              </a:rPr>
              <a:t>cp</a:t>
            </a:r>
            <a:r>
              <a:rPr lang="en-US" dirty="0">
                <a:solidFill>
                  <a:srgbClr val="1A1A1A"/>
                </a:solidFill>
                <a:latin typeface="PT Serif"/>
              </a:rPr>
              <a:t> to copy entire directory structures from one place to another</a:t>
            </a:r>
          </a:p>
          <a:p>
            <a:r>
              <a:rPr lang="en-US" altLang="en-US" dirty="0" err="1">
                <a:solidFill>
                  <a:srgbClr val="1A1A1A"/>
                </a:solidFill>
                <a:latin typeface="PT Serif"/>
              </a:rPr>
              <a:t>cp</a:t>
            </a:r>
            <a:r>
              <a:rPr lang="en-US" altLang="en-US" dirty="0">
                <a:solidFill>
                  <a:srgbClr val="1A1A1A"/>
                </a:solidFill>
                <a:latin typeface="PT Serif"/>
              </a:rPr>
              <a:t> -R ~/files ~/files-backup </a:t>
            </a:r>
          </a:p>
          <a:p>
            <a:r>
              <a:rPr lang="en-US" altLang="en-US" dirty="0"/>
              <a:t>16.4 </a:t>
            </a:r>
            <a:r>
              <a:rPr lang="en-US" dirty="0"/>
              <a:t>Recursively copies all the files, directories, and subdirectories in the /home/hope/</a:t>
            </a:r>
            <a:r>
              <a:rPr lang="en-US" dirty="0" err="1"/>
              <a:t>filesdirectory</a:t>
            </a:r>
            <a:r>
              <a:rPr lang="en-US" dirty="0"/>
              <a:t> into the /home/hope/backup directory</a:t>
            </a:r>
          </a:p>
          <a:p>
            <a:r>
              <a:rPr lang="en-US" altLang="en-US" dirty="0" err="1"/>
              <a:t>cp</a:t>
            </a:r>
            <a:r>
              <a:rPr lang="en-US" altLang="en-US" dirty="0"/>
              <a:t> -R /home/hope/files/* /home/hope/backup </a:t>
            </a:r>
          </a:p>
          <a:p>
            <a:endParaRPr lang="en-US" dirty="0"/>
          </a:p>
        </p:txBody>
      </p:sp>
    </p:spTree>
    <p:extLst>
      <p:ext uri="{BB962C8B-B14F-4D97-AF65-F5344CB8AC3E}">
        <p14:creationId xmlns:p14="http://schemas.microsoft.com/office/powerpoint/2010/main" val="117294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E6A3BE7-8CFD-4224-9E0E-92AFE312F81B}"/>
              </a:ext>
            </a:extLst>
          </p:cNvPr>
          <p:cNvSpPr/>
          <p:nvPr/>
        </p:nvSpPr>
        <p:spPr>
          <a:xfrm>
            <a:off x="544642" y="404017"/>
            <a:ext cx="11132696" cy="369332"/>
          </a:xfrm>
          <a:prstGeom prst="rect">
            <a:avLst/>
          </a:prstGeom>
        </p:spPr>
        <p:txBody>
          <a:bodyPr wrap="square">
            <a:spAutoFit/>
          </a:bodyPr>
          <a:lstStyle/>
          <a:p>
            <a:r>
              <a:rPr lang="en-US" b="1" i="1" dirty="0">
                <a:solidFill>
                  <a:srgbClr val="222222"/>
                </a:solidFill>
                <a:latin typeface="Arial" panose="020B0604020202020204" pitchFamily="34" charset="0"/>
              </a:rPr>
              <a:t>17. </a:t>
            </a:r>
            <a:r>
              <a:rPr lang="en-US" b="1" i="1" dirty="0" err="1">
                <a:solidFill>
                  <a:srgbClr val="222222"/>
                </a:solidFill>
                <a:latin typeface="Arial" panose="020B0604020202020204" pitchFamily="34" charset="0"/>
              </a:rPr>
              <a:t>Mv</a:t>
            </a:r>
            <a:r>
              <a:rPr lang="en-US" b="1" i="1" dirty="0">
                <a:solidFill>
                  <a:srgbClr val="222222"/>
                </a:solidFill>
                <a:latin typeface="Arial" panose="020B0604020202020204" pitchFamily="34" charset="0"/>
              </a:rPr>
              <a:t> </a:t>
            </a:r>
            <a:r>
              <a:rPr lang="en-US" i="1" dirty="0">
                <a:solidFill>
                  <a:srgbClr val="222222"/>
                </a:solidFill>
                <a:latin typeface="Arial" panose="020B0604020202020204" pitchFamily="34" charset="0"/>
              </a:rPr>
              <a:t>- mv </a:t>
            </a:r>
            <a:r>
              <a:rPr lang="en-US" dirty="0">
                <a:solidFill>
                  <a:srgbClr val="222222"/>
                </a:solidFill>
                <a:latin typeface="Arial" panose="020B0604020202020204" pitchFamily="34" charset="0"/>
              </a:rPr>
              <a:t>command is used to move files and directories.</a:t>
            </a:r>
            <a:endParaRPr lang="en-US" dirty="0"/>
          </a:p>
        </p:txBody>
      </p:sp>
      <p:sp>
        <p:nvSpPr>
          <p:cNvPr id="3" name="Rectangle 2">
            <a:extLst>
              <a:ext uri="{FF2B5EF4-FFF2-40B4-BE49-F238E27FC236}">
                <a16:creationId xmlns:a16="http://schemas.microsoft.com/office/drawing/2014/main" xmlns="" id="{B68C62AF-4BED-40AD-BDE4-02405F1EC5C7}"/>
              </a:ext>
            </a:extLst>
          </p:cNvPr>
          <p:cNvSpPr/>
          <p:nvPr/>
        </p:nvSpPr>
        <p:spPr>
          <a:xfrm>
            <a:off x="1188602" y="773349"/>
            <a:ext cx="9979069" cy="1754326"/>
          </a:xfrm>
          <a:prstGeom prst="rect">
            <a:avLst/>
          </a:prstGeom>
        </p:spPr>
        <p:txBody>
          <a:bodyPr wrap="square">
            <a:spAutoFit/>
          </a:bodyPr>
          <a:lstStyle/>
          <a:p>
            <a:r>
              <a:rPr lang="en-US" dirty="0">
                <a:solidFill>
                  <a:srgbClr val="222222"/>
                </a:solidFill>
                <a:latin typeface="Arial" panose="020B0604020202020204" pitchFamily="34" charset="0"/>
              </a:rPr>
              <a:t>17.1Move all C files in current directory to subdirectory</a:t>
            </a:r>
            <a:r>
              <a:rPr lang="en-US" i="1" dirty="0">
                <a:solidFill>
                  <a:srgbClr val="222222"/>
                </a:solidFill>
                <a:latin typeface="Arial" panose="020B0604020202020204" pitchFamily="34" charset="0"/>
              </a:rPr>
              <a:t> </a:t>
            </a:r>
            <a:r>
              <a:rPr lang="en-US" i="1" dirty="0" err="1">
                <a:solidFill>
                  <a:srgbClr val="222222"/>
                </a:solidFill>
                <a:latin typeface="Arial" panose="020B0604020202020204" pitchFamily="34" charset="0"/>
              </a:rPr>
              <a:t>bak</a:t>
            </a:r>
            <a:endParaRPr lang="en-US" i="1" dirty="0">
              <a:solidFill>
                <a:srgbClr val="222222"/>
              </a:solidFill>
              <a:latin typeface="Arial" panose="020B0604020202020204" pitchFamily="34" charset="0"/>
            </a:endParaRPr>
          </a:p>
          <a:p>
            <a:r>
              <a:rPr lang="en-US" dirty="0"/>
              <a:t>mv *.c </a:t>
            </a:r>
            <a:r>
              <a:rPr lang="en-US" dirty="0" err="1"/>
              <a:t>bak</a:t>
            </a:r>
            <a:endParaRPr lang="en-US" dirty="0"/>
          </a:p>
          <a:p>
            <a:r>
              <a:rPr lang="en-US" dirty="0"/>
              <a:t>17.2Move all files in subdirectory</a:t>
            </a:r>
            <a:r>
              <a:rPr lang="en-US" i="1" dirty="0"/>
              <a:t> </a:t>
            </a:r>
            <a:r>
              <a:rPr lang="en-US" i="1" dirty="0" err="1"/>
              <a:t>bak</a:t>
            </a:r>
            <a:r>
              <a:rPr lang="en-US" i="1" dirty="0"/>
              <a:t> </a:t>
            </a:r>
            <a:r>
              <a:rPr lang="en-US" dirty="0"/>
              <a:t>to current directory</a:t>
            </a:r>
          </a:p>
          <a:p>
            <a:r>
              <a:rPr lang="en-US" dirty="0"/>
              <a:t>mv </a:t>
            </a:r>
            <a:r>
              <a:rPr lang="en-US" dirty="0" err="1"/>
              <a:t>bak</a:t>
            </a:r>
            <a:r>
              <a:rPr lang="en-US" dirty="0"/>
              <a:t>/* .</a:t>
            </a:r>
          </a:p>
          <a:p>
            <a:r>
              <a:rPr lang="en-US" dirty="0"/>
              <a:t>17.3 Rename file </a:t>
            </a:r>
            <a:r>
              <a:rPr lang="en-US" i="1" dirty="0" err="1"/>
              <a:t>main.c</a:t>
            </a:r>
            <a:r>
              <a:rPr lang="en-US" dirty="0"/>
              <a:t> to </a:t>
            </a:r>
            <a:r>
              <a:rPr lang="en-US" i="1" dirty="0" err="1"/>
              <a:t>main.bak</a:t>
            </a:r>
            <a:r>
              <a:rPr lang="en-US" dirty="0"/>
              <a:t>:</a:t>
            </a:r>
          </a:p>
          <a:p>
            <a:r>
              <a:rPr lang="fr-FR" dirty="0"/>
              <a:t>mv </a:t>
            </a:r>
            <a:r>
              <a:rPr lang="fr-FR" dirty="0" err="1"/>
              <a:t>main.c</a:t>
            </a:r>
            <a:r>
              <a:rPr lang="fr-FR" dirty="0"/>
              <a:t> </a:t>
            </a:r>
            <a:r>
              <a:rPr lang="fr-FR" dirty="0" err="1"/>
              <a:t>main.bak</a:t>
            </a:r>
            <a:endParaRPr lang="fr-FR" dirty="0"/>
          </a:p>
        </p:txBody>
      </p:sp>
      <p:sp>
        <p:nvSpPr>
          <p:cNvPr id="4" name="Rectangle 3">
            <a:extLst>
              <a:ext uri="{FF2B5EF4-FFF2-40B4-BE49-F238E27FC236}">
                <a16:creationId xmlns:a16="http://schemas.microsoft.com/office/drawing/2014/main" xmlns="" id="{5239A350-E464-4B52-A759-EAE50C111C3D}"/>
              </a:ext>
            </a:extLst>
          </p:cNvPr>
          <p:cNvSpPr/>
          <p:nvPr/>
        </p:nvSpPr>
        <p:spPr>
          <a:xfrm>
            <a:off x="544642" y="2667535"/>
            <a:ext cx="11132696" cy="646331"/>
          </a:xfrm>
          <a:prstGeom prst="rect">
            <a:avLst/>
          </a:prstGeom>
        </p:spPr>
        <p:txBody>
          <a:bodyPr wrap="square">
            <a:spAutoFit/>
          </a:bodyPr>
          <a:lstStyle/>
          <a:p>
            <a:r>
              <a:rPr lang="en-US" b="1" dirty="0">
                <a:solidFill>
                  <a:srgbClr val="222222"/>
                </a:solidFill>
                <a:latin typeface="Arial" panose="020B0604020202020204" pitchFamily="34" charset="0"/>
              </a:rPr>
              <a:t>18.Rm - </a:t>
            </a:r>
            <a:r>
              <a:rPr lang="en-US" dirty="0">
                <a:solidFill>
                  <a:srgbClr val="222222"/>
                </a:solidFill>
                <a:latin typeface="Arial" panose="020B0604020202020204" pitchFamily="34" charset="0"/>
              </a:rPr>
              <a:t>The </a:t>
            </a:r>
            <a:r>
              <a:rPr lang="en-US" dirty="0" err="1">
                <a:solidFill>
                  <a:srgbClr val="222222"/>
                </a:solidFill>
                <a:latin typeface="Arial" panose="020B0604020202020204" pitchFamily="34" charset="0"/>
              </a:rPr>
              <a:t>rm</a:t>
            </a:r>
            <a:r>
              <a:rPr lang="en-US" dirty="0">
                <a:solidFill>
                  <a:srgbClr val="222222"/>
                </a:solidFill>
                <a:latin typeface="Arial" panose="020B0604020202020204" pitchFamily="34" charset="0"/>
              </a:rPr>
              <a:t> ("remove") command is used to </a:t>
            </a:r>
            <a:r>
              <a:rPr lang="en-US" dirty="0">
                <a:solidFill>
                  <a:srgbClr val="222222"/>
                </a:solidFill>
                <a:latin typeface="Arial" panose="020B0604020202020204" pitchFamily="34" charset="0"/>
                <a:hlinkClick r:id="rId2"/>
              </a:rPr>
              <a:t>delete</a:t>
            </a:r>
            <a:r>
              <a:rPr lang="en-US" dirty="0">
                <a:solidFill>
                  <a:srgbClr val="222222"/>
                </a:solidFill>
                <a:latin typeface="Arial" panose="020B0604020202020204" pitchFamily="34" charset="0"/>
              </a:rPr>
              <a:t> </a:t>
            </a:r>
            <a:r>
              <a:rPr lang="en-US" dirty="0">
                <a:solidFill>
                  <a:srgbClr val="222222"/>
                </a:solidFill>
                <a:latin typeface="Arial" panose="020B0604020202020204" pitchFamily="34" charset="0"/>
                <a:hlinkClick r:id="rId3"/>
              </a:rPr>
              <a:t>files</a:t>
            </a:r>
            <a:r>
              <a:rPr lang="en-US" dirty="0">
                <a:solidFill>
                  <a:srgbClr val="222222"/>
                </a:solidFill>
                <a:latin typeface="Arial" panose="020B0604020202020204" pitchFamily="34" charset="0"/>
              </a:rPr>
              <a:t>. When used recursively, it may be used to delete </a:t>
            </a:r>
            <a:r>
              <a:rPr lang="en-US" dirty="0">
                <a:solidFill>
                  <a:srgbClr val="222222"/>
                </a:solidFill>
                <a:latin typeface="Arial" panose="020B0604020202020204" pitchFamily="34" charset="0"/>
                <a:hlinkClick r:id="rId4"/>
              </a:rPr>
              <a:t>directories</a:t>
            </a:r>
            <a:r>
              <a:rPr lang="en-US" dirty="0">
                <a:solidFill>
                  <a:srgbClr val="454545"/>
                </a:solidFill>
                <a:latin typeface="Verdana" panose="020B0604030504040204" pitchFamily="34" charset="0"/>
              </a:rPr>
              <a:t>.</a:t>
            </a:r>
            <a:endParaRPr lang="en-US" dirty="0"/>
          </a:p>
        </p:txBody>
      </p:sp>
      <p:sp>
        <p:nvSpPr>
          <p:cNvPr id="5" name="Rectangle 4">
            <a:extLst>
              <a:ext uri="{FF2B5EF4-FFF2-40B4-BE49-F238E27FC236}">
                <a16:creationId xmlns:a16="http://schemas.microsoft.com/office/drawing/2014/main" xmlns="" id="{36E50C3A-F88D-4F81-A5D0-19ACE3EF03FF}"/>
              </a:ext>
            </a:extLst>
          </p:cNvPr>
          <p:cNvSpPr/>
          <p:nvPr/>
        </p:nvSpPr>
        <p:spPr>
          <a:xfrm>
            <a:off x="1188602" y="3313866"/>
            <a:ext cx="9634296" cy="3693319"/>
          </a:xfrm>
          <a:prstGeom prst="rect">
            <a:avLst/>
          </a:prstGeom>
        </p:spPr>
        <p:txBody>
          <a:bodyPr wrap="square">
            <a:spAutoFit/>
          </a:bodyPr>
          <a:lstStyle/>
          <a:p>
            <a:r>
              <a:rPr lang="en-US" dirty="0">
                <a:solidFill>
                  <a:srgbClr val="454545"/>
                </a:solidFill>
                <a:latin typeface="Verdana" panose="020B0604030504040204" pitchFamily="34" charset="0"/>
              </a:rPr>
              <a:t>18.1 if there is a file in your current directory named "-file.txt", you can delete it with the command</a:t>
            </a:r>
          </a:p>
          <a:p>
            <a:r>
              <a:rPr lang="en-US" altLang="en-US" dirty="0" err="1">
                <a:solidFill>
                  <a:srgbClr val="454545"/>
                </a:solidFill>
                <a:latin typeface="Verdana" panose="020B0604030504040204" pitchFamily="34" charset="0"/>
              </a:rPr>
              <a:t>rm</a:t>
            </a:r>
            <a:r>
              <a:rPr lang="en-US" altLang="en-US" dirty="0">
                <a:solidFill>
                  <a:srgbClr val="454545"/>
                </a:solidFill>
                <a:latin typeface="Verdana" panose="020B0604030504040204" pitchFamily="34" charset="0"/>
              </a:rPr>
              <a:t> -file.txt </a:t>
            </a:r>
          </a:p>
          <a:p>
            <a:r>
              <a:rPr lang="en-US" dirty="0">
                <a:solidFill>
                  <a:srgbClr val="454545"/>
                </a:solidFill>
                <a:latin typeface="Verdana" panose="020B0604030504040204" pitchFamily="34" charset="0"/>
              </a:rPr>
              <a:t>18.2 Remove the file myfile.txt. If the file is write-protected, you will be prompted to confirm that you really want to delete it</a:t>
            </a:r>
          </a:p>
          <a:p>
            <a:r>
              <a:rPr lang="en-US" altLang="en-US" dirty="0" err="1">
                <a:solidFill>
                  <a:srgbClr val="454545"/>
                </a:solidFill>
                <a:latin typeface="Verdana" panose="020B0604030504040204" pitchFamily="34" charset="0"/>
              </a:rPr>
              <a:t>rm</a:t>
            </a:r>
            <a:r>
              <a:rPr lang="en-US" altLang="en-US" dirty="0">
                <a:solidFill>
                  <a:srgbClr val="454545"/>
                </a:solidFill>
                <a:latin typeface="Verdana" panose="020B0604030504040204" pitchFamily="34" charset="0"/>
              </a:rPr>
              <a:t> -f myfile.txt</a:t>
            </a:r>
          </a:p>
          <a:p>
            <a:r>
              <a:rPr lang="en-US" dirty="0">
                <a:solidFill>
                  <a:srgbClr val="454545"/>
                </a:solidFill>
                <a:latin typeface="Verdana" panose="020B0604030504040204" pitchFamily="34" charset="0"/>
              </a:rPr>
              <a:t>18.3 Remove all files in the working directory. If it is write-protected, you will be prompted before </a:t>
            </a:r>
            <a:r>
              <a:rPr lang="en-US" dirty="0" err="1">
                <a:solidFill>
                  <a:srgbClr val="454545"/>
                </a:solidFill>
                <a:latin typeface="Verdana" panose="020B0604030504040204" pitchFamily="34" charset="0"/>
              </a:rPr>
              <a:t>rm</a:t>
            </a:r>
            <a:r>
              <a:rPr lang="en-US" dirty="0">
                <a:solidFill>
                  <a:srgbClr val="454545"/>
                </a:solidFill>
                <a:latin typeface="Verdana" panose="020B0604030504040204" pitchFamily="34" charset="0"/>
              </a:rPr>
              <a:t> removes it</a:t>
            </a:r>
          </a:p>
          <a:p>
            <a:r>
              <a:rPr lang="en-US" altLang="en-US" dirty="0" err="1">
                <a:solidFill>
                  <a:srgbClr val="454545"/>
                </a:solidFill>
                <a:latin typeface="Verdana" panose="020B0604030504040204" pitchFamily="34" charset="0"/>
              </a:rPr>
              <a:t>rm</a:t>
            </a:r>
            <a:r>
              <a:rPr lang="en-US" altLang="en-US" dirty="0">
                <a:solidFill>
                  <a:srgbClr val="454545"/>
                </a:solidFill>
                <a:latin typeface="Verdana" panose="020B0604030504040204" pitchFamily="34" charset="0"/>
              </a:rPr>
              <a:t> -f * </a:t>
            </a:r>
          </a:p>
          <a:p>
            <a:r>
              <a:rPr lang="en-US" altLang="en-US" dirty="0">
                <a:solidFill>
                  <a:srgbClr val="454545"/>
                </a:solidFill>
                <a:latin typeface="Verdana" panose="020B0604030504040204" pitchFamily="34" charset="0"/>
              </a:rPr>
              <a:t>18.4 </a:t>
            </a:r>
            <a:r>
              <a:rPr lang="en-US" dirty="0">
                <a:solidFill>
                  <a:srgbClr val="454545"/>
                </a:solidFill>
                <a:latin typeface="Verdana" panose="020B0604030504040204" pitchFamily="34" charset="0"/>
              </a:rPr>
              <a:t>Remove the directory </a:t>
            </a:r>
            <a:r>
              <a:rPr lang="en-US" dirty="0" err="1">
                <a:solidFill>
                  <a:srgbClr val="454545"/>
                </a:solidFill>
                <a:latin typeface="Verdana" panose="020B0604030504040204" pitchFamily="34" charset="0"/>
              </a:rPr>
              <a:t>mydirectory</a:t>
            </a:r>
            <a:r>
              <a:rPr lang="en-US" dirty="0">
                <a:solidFill>
                  <a:srgbClr val="454545"/>
                </a:solidFill>
                <a:latin typeface="Verdana" panose="020B0604030504040204" pitchFamily="34" charset="0"/>
              </a:rPr>
              <a:t>, and any files and directories it contains</a:t>
            </a:r>
          </a:p>
          <a:p>
            <a:r>
              <a:rPr lang="en-US" altLang="en-US" dirty="0" err="1">
                <a:solidFill>
                  <a:srgbClr val="454545"/>
                </a:solidFill>
                <a:latin typeface="Verdana" panose="020B0604030504040204" pitchFamily="34" charset="0"/>
              </a:rPr>
              <a:t>rm</a:t>
            </a:r>
            <a:r>
              <a:rPr lang="en-US" altLang="en-US" dirty="0">
                <a:solidFill>
                  <a:srgbClr val="454545"/>
                </a:solidFill>
                <a:latin typeface="Verdana" panose="020B0604030504040204" pitchFamily="34" charset="0"/>
              </a:rPr>
              <a:t> -r </a:t>
            </a:r>
            <a:r>
              <a:rPr lang="en-US" altLang="en-US" dirty="0" err="1">
                <a:solidFill>
                  <a:srgbClr val="454545"/>
                </a:solidFill>
                <a:latin typeface="Verdana" panose="020B0604030504040204" pitchFamily="34" charset="0"/>
              </a:rPr>
              <a:t>mydirectory</a:t>
            </a:r>
            <a:r>
              <a:rPr lang="en-US" altLang="en-US" dirty="0">
                <a:solidFill>
                  <a:srgbClr val="454545"/>
                </a:solidFill>
                <a:latin typeface="Verdana" panose="020B0604030504040204" pitchFamily="34" charset="0"/>
              </a:rPr>
              <a:t> </a:t>
            </a:r>
          </a:p>
          <a:p>
            <a:endParaRPr lang="en-US" altLang="en-US" dirty="0">
              <a:solidFill>
                <a:srgbClr val="454545"/>
              </a:solidFill>
              <a:latin typeface="Verdana" panose="020B0604030504040204" pitchFamily="34" charset="0"/>
            </a:endParaRPr>
          </a:p>
          <a:p>
            <a:endParaRPr lang="en-US" dirty="0"/>
          </a:p>
        </p:txBody>
      </p:sp>
    </p:spTree>
    <p:extLst>
      <p:ext uri="{BB962C8B-B14F-4D97-AF65-F5344CB8AC3E}">
        <p14:creationId xmlns:p14="http://schemas.microsoft.com/office/powerpoint/2010/main" val="399308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44E537A-80A3-426C-8C51-1E0801DA23E8}"/>
              </a:ext>
            </a:extLst>
          </p:cNvPr>
          <p:cNvSpPr/>
          <p:nvPr/>
        </p:nvSpPr>
        <p:spPr>
          <a:xfrm>
            <a:off x="394741" y="306900"/>
            <a:ext cx="11372538" cy="923330"/>
          </a:xfrm>
          <a:prstGeom prst="rect">
            <a:avLst/>
          </a:prstGeom>
        </p:spPr>
        <p:txBody>
          <a:bodyPr wrap="square">
            <a:spAutoFit/>
          </a:bodyPr>
          <a:lstStyle/>
          <a:p>
            <a:pPr algn="just"/>
            <a:r>
              <a:rPr lang="en-US" b="1" dirty="0">
                <a:solidFill>
                  <a:srgbClr val="454545"/>
                </a:solidFill>
                <a:latin typeface="Verdana" panose="020B0604030504040204" pitchFamily="34" charset="0"/>
              </a:rPr>
              <a:t>19.Rmdir - </a:t>
            </a:r>
            <a:r>
              <a:rPr lang="en-US" dirty="0">
                <a:solidFill>
                  <a:srgbClr val="454545"/>
                </a:solidFill>
                <a:latin typeface="Verdana" panose="020B0604030504040204" pitchFamily="34" charset="0"/>
              </a:rPr>
              <a:t>The </a:t>
            </a:r>
            <a:r>
              <a:rPr lang="en-US" b="1" dirty="0" err="1">
                <a:solidFill>
                  <a:srgbClr val="454545"/>
                </a:solidFill>
                <a:latin typeface="Verdana" panose="020B0604030504040204" pitchFamily="34" charset="0"/>
              </a:rPr>
              <a:t>rmdir</a:t>
            </a:r>
            <a:r>
              <a:rPr lang="en-US" dirty="0">
                <a:solidFill>
                  <a:srgbClr val="454545"/>
                </a:solidFill>
                <a:latin typeface="Verdana" panose="020B0604030504040204" pitchFamily="34" charset="0"/>
              </a:rPr>
              <a:t> command removes each directory specified on the command line, if they are empty. That is, each directory removed must contain no files or directories, or it cannot be removed by </a:t>
            </a:r>
            <a:r>
              <a:rPr lang="en-US" b="1" dirty="0" err="1">
                <a:solidFill>
                  <a:srgbClr val="454545"/>
                </a:solidFill>
                <a:latin typeface="Verdana" panose="020B0604030504040204" pitchFamily="34" charset="0"/>
              </a:rPr>
              <a:t>rmdir</a:t>
            </a:r>
            <a:r>
              <a:rPr lang="en-US" dirty="0">
                <a:solidFill>
                  <a:srgbClr val="454545"/>
                </a:solidFill>
                <a:latin typeface="Verdana" panose="020B0604030504040204" pitchFamily="34" charset="0"/>
              </a:rPr>
              <a:t>.</a:t>
            </a:r>
            <a:endParaRPr lang="en-US" dirty="0"/>
          </a:p>
        </p:txBody>
      </p:sp>
      <p:sp>
        <p:nvSpPr>
          <p:cNvPr id="3" name="Rectangle 2">
            <a:extLst>
              <a:ext uri="{FF2B5EF4-FFF2-40B4-BE49-F238E27FC236}">
                <a16:creationId xmlns:a16="http://schemas.microsoft.com/office/drawing/2014/main" xmlns="" id="{F658C36B-DDDB-4BF0-A570-CD8AD2EABA31}"/>
              </a:ext>
            </a:extLst>
          </p:cNvPr>
          <p:cNvSpPr/>
          <p:nvPr/>
        </p:nvSpPr>
        <p:spPr>
          <a:xfrm>
            <a:off x="878817" y="1230230"/>
            <a:ext cx="10408776" cy="1200329"/>
          </a:xfrm>
          <a:prstGeom prst="rect">
            <a:avLst/>
          </a:prstGeom>
        </p:spPr>
        <p:txBody>
          <a:bodyPr wrap="square">
            <a:spAutoFit/>
          </a:bodyPr>
          <a:lstStyle/>
          <a:p>
            <a:r>
              <a:rPr lang="en-US" dirty="0">
                <a:solidFill>
                  <a:srgbClr val="454545"/>
                </a:solidFill>
                <a:latin typeface="Verdana" panose="020B0604030504040204" pitchFamily="34" charset="0"/>
              </a:rPr>
              <a:t>19.1 Remove the directory </a:t>
            </a:r>
            <a:r>
              <a:rPr lang="en-US" b="1" dirty="0" err="1">
                <a:solidFill>
                  <a:srgbClr val="454545"/>
                </a:solidFill>
                <a:latin typeface="Verdana" panose="020B0604030504040204" pitchFamily="34" charset="0"/>
              </a:rPr>
              <a:t>mydir</a:t>
            </a:r>
            <a:r>
              <a:rPr lang="en-US" dirty="0">
                <a:solidFill>
                  <a:srgbClr val="454545"/>
                </a:solidFill>
                <a:latin typeface="Verdana" panose="020B0604030504040204" pitchFamily="34" charset="0"/>
              </a:rPr>
              <a:t>, if it is empty.</a:t>
            </a:r>
          </a:p>
          <a:p>
            <a:r>
              <a:rPr lang="en-US" altLang="en-US" dirty="0" err="1">
                <a:solidFill>
                  <a:srgbClr val="454545"/>
                </a:solidFill>
                <a:latin typeface="Fixed"/>
              </a:rPr>
              <a:t>rmdir</a:t>
            </a:r>
            <a:r>
              <a:rPr lang="en-US" altLang="en-US" dirty="0">
                <a:solidFill>
                  <a:srgbClr val="454545"/>
                </a:solidFill>
                <a:latin typeface="Fixed"/>
              </a:rPr>
              <a:t> </a:t>
            </a:r>
            <a:r>
              <a:rPr lang="en-US" altLang="en-US" dirty="0" err="1">
                <a:solidFill>
                  <a:srgbClr val="454545"/>
                </a:solidFill>
                <a:latin typeface="Fixed"/>
              </a:rPr>
              <a:t>mydir</a:t>
            </a:r>
            <a:endParaRPr lang="en-US" altLang="en-US" dirty="0">
              <a:solidFill>
                <a:srgbClr val="454545"/>
              </a:solidFill>
              <a:latin typeface="Fixed"/>
            </a:endParaRPr>
          </a:p>
          <a:p>
            <a:r>
              <a:rPr lang="en-US" dirty="0">
                <a:solidFill>
                  <a:srgbClr val="454545"/>
                </a:solidFill>
                <a:latin typeface="Verdana" panose="020B0604030504040204" pitchFamily="34" charset="0"/>
              </a:rPr>
              <a:t>19.2 remove </a:t>
            </a:r>
            <a:r>
              <a:rPr lang="en-US" dirty="0" err="1">
                <a:solidFill>
                  <a:srgbClr val="454545"/>
                </a:solidFill>
                <a:latin typeface="Verdana" panose="020B0604030504040204" pitchFamily="34" charset="0"/>
              </a:rPr>
              <a:t>dir</a:t>
            </a:r>
            <a:r>
              <a:rPr lang="en-US" dirty="0">
                <a:solidFill>
                  <a:srgbClr val="454545"/>
                </a:solidFill>
                <a:latin typeface="Verdana" panose="020B0604030504040204" pitchFamily="34" charset="0"/>
              </a:rPr>
              <a:t>/subdir, then attempts to remove dir.</a:t>
            </a:r>
          </a:p>
          <a:p>
            <a:r>
              <a:rPr lang="en-US" altLang="en-US" dirty="0" err="1">
                <a:solidFill>
                  <a:srgbClr val="454545"/>
                </a:solidFill>
                <a:latin typeface="Verdana" panose="020B0604030504040204" pitchFamily="34" charset="0"/>
              </a:rPr>
              <a:t>rmdir</a:t>
            </a:r>
            <a:r>
              <a:rPr lang="en-US" altLang="en-US" dirty="0">
                <a:solidFill>
                  <a:srgbClr val="454545"/>
                </a:solidFill>
                <a:latin typeface="Verdana" panose="020B0604030504040204" pitchFamily="34" charset="0"/>
              </a:rPr>
              <a:t> -p </a:t>
            </a:r>
            <a:r>
              <a:rPr lang="en-US" altLang="en-US" dirty="0" err="1">
                <a:solidFill>
                  <a:srgbClr val="454545"/>
                </a:solidFill>
                <a:latin typeface="Verdana" panose="020B0604030504040204" pitchFamily="34" charset="0"/>
              </a:rPr>
              <a:t>dir</a:t>
            </a:r>
            <a:r>
              <a:rPr lang="en-US" altLang="en-US" dirty="0">
                <a:solidFill>
                  <a:srgbClr val="454545"/>
                </a:solidFill>
                <a:latin typeface="Verdana" panose="020B0604030504040204" pitchFamily="34" charset="0"/>
              </a:rPr>
              <a:t>/subdir </a:t>
            </a:r>
          </a:p>
        </p:txBody>
      </p:sp>
      <p:sp>
        <p:nvSpPr>
          <p:cNvPr id="6" name="Rectangle 5">
            <a:extLst>
              <a:ext uri="{FF2B5EF4-FFF2-40B4-BE49-F238E27FC236}">
                <a16:creationId xmlns:a16="http://schemas.microsoft.com/office/drawing/2014/main" xmlns="" id="{B4F692AE-0018-4BB3-8C9B-9BA7C280443D}"/>
              </a:ext>
            </a:extLst>
          </p:cNvPr>
          <p:cNvSpPr/>
          <p:nvPr/>
        </p:nvSpPr>
        <p:spPr>
          <a:xfrm>
            <a:off x="394741" y="2753724"/>
            <a:ext cx="11372538" cy="923330"/>
          </a:xfrm>
          <a:prstGeom prst="rect">
            <a:avLst/>
          </a:prstGeom>
        </p:spPr>
        <p:txBody>
          <a:bodyPr wrap="square">
            <a:spAutoFit/>
          </a:bodyPr>
          <a:lstStyle/>
          <a:p>
            <a:pPr algn="just"/>
            <a:r>
              <a:rPr lang="en-US" b="1" dirty="0">
                <a:solidFill>
                  <a:srgbClr val="454545"/>
                </a:solidFill>
                <a:latin typeface="Verdana" panose="020B0604030504040204" pitchFamily="34" charset="0"/>
              </a:rPr>
              <a:t>20.Find - </a:t>
            </a:r>
            <a:r>
              <a:rPr lang="en-US" dirty="0">
                <a:solidFill>
                  <a:srgbClr val="454545"/>
                </a:solidFill>
                <a:latin typeface="Verdana" panose="020B0604030504040204" pitchFamily="34" charset="0"/>
              </a:rPr>
              <a:t>Find Command is one of the most important and much used command in Linux </a:t>
            </a:r>
            <a:r>
              <a:rPr lang="en-US" dirty="0" err="1">
                <a:solidFill>
                  <a:srgbClr val="454545"/>
                </a:solidFill>
                <a:latin typeface="Verdana" panose="020B0604030504040204" pitchFamily="34" charset="0"/>
              </a:rPr>
              <a:t>sytems</a:t>
            </a:r>
            <a:r>
              <a:rPr lang="en-US" dirty="0">
                <a:solidFill>
                  <a:srgbClr val="454545"/>
                </a:solidFill>
                <a:latin typeface="Verdana" panose="020B0604030504040204" pitchFamily="34" charset="0"/>
              </a:rPr>
              <a:t>. Find command used to search and locate list of files and directories based on conditions you specify</a:t>
            </a:r>
          </a:p>
        </p:txBody>
      </p:sp>
      <p:sp>
        <p:nvSpPr>
          <p:cNvPr id="7" name="Rectangle 6">
            <a:extLst>
              <a:ext uri="{FF2B5EF4-FFF2-40B4-BE49-F238E27FC236}">
                <a16:creationId xmlns:a16="http://schemas.microsoft.com/office/drawing/2014/main" xmlns="" id="{5FC213F7-A33C-4104-A234-42074A1ED738}"/>
              </a:ext>
            </a:extLst>
          </p:cNvPr>
          <p:cNvSpPr/>
          <p:nvPr/>
        </p:nvSpPr>
        <p:spPr>
          <a:xfrm>
            <a:off x="1024327" y="3677054"/>
            <a:ext cx="10742951" cy="2862322"/>
          </a:xfrm>
          <a:prstGeom prst="rect">
            <a:avLst/>
          </a:prstGeom>
        </p:spPr>
        <p:txBody>
          <a:bodyPr wrap="square">
            <a:spAutoFit/>
          </a:bodyPr>
          <a:lstStyle/>
          <a:p>
            <a:r>
              <a:rPr lang="en-US" dirty="0">
                <a:solidFill>
                  <a:srgbClr val="454545"/>
                </a:solidFill>
                <a:latin typeface="Verdana" panose="020B0604030504040204" pitchFamily="34" charset="0"/>
              </a:rPr>
              <a:t>20.1 Find all the files whose name is tecmint.txt in a current working directory</a:t>
            </a:r>
          </a:p>
          <a:p>
            <a:r>
              <a:rPr lang="en-US" dirty="0">
                <a:solidFill>
                  <a:srgbClr val="454545"/>
                </a:solidFill>
                <a:latin typeface="Verdana" panose="020B0604030504040204" pitchFamily="34" charset="0"/>
              </a:rPr>
              <a:t>find . -name tecmint.txt</a:t>
            </a:r>
          </a:p>
          <a:p>
            <a:r>
              <a:rPr lang="en-US" dirty="0">
                <a:solidFill>
                  <a:srgbClr val="454545"/>
                </a:solidFill>
                <a:latin typeface="Verdana" panose="020B0604030504040204" pitchFamily="34" charset="0"/>
              </a:rPr>
              <a:t>20.2 Find Files Under Home Directory</a:t>
            </a:r>
          </a:p>
          <a:p>
            <a:r>
              <a:rPr lang="en-US" dirty="0">
                <a:solidFill>
                  <a:srgbClr val="454545"/>
                </a:solidFill>
                <a:latin typeface="Verdana" panose="020B0604030504040204" pitchFamily="34" charset="0"/>
              </a:rPr>
              <a:t>find /home -name tecmint.txt</a:t>
            </a:r>
          </a:p>
          <a:p>
            <a:r>
              <a:rPr lang="en-US" dirty="0">
                <a:solidFill>
                  <a:srgbClr val="454545"/>
                </a:solidFill>
                <a:latin typeface="Verdana" panose="020B0604030504040204" pitchFamily="34" charset="0"/>
              </a:rPr>
              <a:t>20.3 Find Files Using Name and Ignoring Case</a:t>
            </a:r>
          </a:p>
          <a:p>
            <a:r>
              <a:rPr lang="en-US" dirty="0">
                <a:solidFill>
                  <a:srgbClr val="454545"/>
                </a:solidFill>
                <a:latin typeface="Verdana" panose="020B0604030504040204" pitchFamily="34" charset="0"/>
              </a:rPr>
              <a:t>find /home -</a:t>
            </a:r>
            <a:r>
              <a:rPr lang="en-US" dirty="0" err="1">
                <a:solidFill>
                  <a:srgbClr val="454545"/>
                </a:solidFill>
                <a:latin typeface="Verdana" panose="020B0604030504040204" pitchFamily="34" charset="0"/>
              </a:rPr>
              <a:t>iname</a:t>
            </a:r>
            <a:r>
              <a:rPr lang="en-US" dirty="0">
                <a:solidFill>
                  <a:srgbClr val="454545"/>
                </a:solidFill>
                <a:latin typeface="Verdana" panose="020B0604030504040204" pitchFamily="34" charset="0"/>
              </a:rPr>
              <a:t> tecmint.txt</a:t>
            </a:r>
          </a:p>
          <a:p>
            <a:r>
              <a:rPr lang="en-US" dirty="0">
                <a:solidFill>
                  <a:srgbClr val="454545"/>
                </a:solidFill>
                <a:latin typeface="Verdana" panose="020B0604030504040204" pitchFamily="34" charset="0"/>
              </a:rPr>
              <a:t>20.4 Find Directories Using Name</a:t>
            </a:r>
          </a:p>
          <a:p>
            <a:r>
              <a:rPr lang="en-US" dirty="0">
                <a:solidFill>
                  <a:srgbClr val="454545"/>
                </a:solidFill>
                <a:latin typeface="Verdana" panose="020B0604030504040204" pitchFamily="34" charset="0"/>
              </a:rPr>
              <a:t>find / -type d -name </a:t>
            </a:r>
            <a:r>
              <a:rPr lang="en-US" dirty="0" err="1">
                <a:solidFill>
                  <a:srgbClr val="454545"/>
                </a:solidFill>
                <a:latin typeface="Verdana" panose="020B0604030504040204" pitchFamily="34" charset="0"/>
              </a:rPr>
              <a:t>Tecmint</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20.5 Find all PHP Files in Directory</a:t>
            </a:r>
          </a:p>
          <a:p>
            <a:r>
              <a:rPr lang="en-US" dirty="0">
                <a:solidFill>
                  <a:srgbClr val="454545"/>
                </a:solidFill>
                <a:latin typeface="Verdana" panose="020B0604030504040204" pitchFamily="34" charset="0"/>
              </a:rPr>
              <a:t>find . -type f -name "*.</a:t>
            </a:r>
            <a:r>
              <a:rPr lang="en-US" dirty="0" err="1">
                <a:solidFill>
                  <a:srgbClr val="454545"/>
                </a:solidFill>
                <a:latin typeface="Verdana" panose="020B0604030504040204" pitchFamily="34" charset="0"/>
              </a:rPr>
              <a:t>php</a:t>
            </a:r>
            <a:r>
              <a:rPr lang="en-US" dirty="0">
                <a:solidFill>
                  <a:srgbClr val="454545"/>
                </a:solidFill>
                <a:latin typeface="Verdana" panose="020B0604030504040204" pitchFamily="34" charset="0"/>
              </a:rPr>
              <a:t>"</a:t>
            </a:r>
          </a:p>
        </p:txBody>
      </p:sp>
    </p:spTree>
    <p:extLst>
      <p:ext uri="{BB962C8B-B14F-4D97-AF65-F5344CB8AC3E}">
        <p14:creationId xmlns:p14="http://schemas.microsoft.com/office/powerpoint/2010/main" val="146786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E5A2C36-6BC6-4D37-AF90-29EF9C9A8265}"/>
              </a:ext>
            </a:extLst>
          </p:cNvPr>
          <p:cNvSpPr/>
          <p:nvPr/>
        </p:nvSpPr>
        <p:spPr>
          <a:xfrm>
            <a:off x="1364104" y="494827"/>
            <a:ext cx="10523095" cy="6186309"/>
          </a:xfrm>
          <a:prstGeom prst="rect">
            <a:avLst/>
          </a:prstGeom>
        </p:spPr>
        <p:txBody>
          <a:bodyPr wrap="square">
            <a:spAutoFit/>
          </a:bodyPr>
          <a:lstStyle/>
          <a:p>
            <a:r>
              <a:rPr lang="en-US" dirty="0">
                <a:solidFill>
                  <a:srgbClr val="454545"/>
                </a:solidFill>
                <a:latin typeface="Verdana" panose="020B0604030504040204" pitchFamily="34" charset="0"/>
              </a:rPr>
              <a:t>20.6 Find Files With 777 Permissions</a:t>
            </a:r>
          </a:p>
          <a:p>
            <a:r>
              <a:rPr lang="en-US" dirty="0">
                <a:solidFill>
                  <a:srgbClr val="454545"/>
                </a:solidFill>
                <a:latin typeface="Verdana" panose="020B0604030504040204" pitchFamily="34" charset="0"/>
              </a:rPr>
              <a:t>find . -type f -perm 0777 -print</a:t>
            </a:r>
          </a:p>
          <a:p>
            <a:r>
              <a:rPr lang="en-US" dirty="0">
                <a:solidFill>
                  <a:srgbClr val="454545"/>
                </a:solidFill>
                <a:latin typeface="Verdana" panose="020B0604030504040204" pitchFamily="34" charset="0"/>
              </a:rPr>
              <a:t>20.7 Find Read Only Files</a:t>
            </a:r>
          </a:p>
          <a:p>
            <a:r>
              <a:rPr lang="en-US" dirty="0">
                <a:solidFill>
                  <a:srgbClr val="454545"/>
                </a:solidFill>
                <a:latin typeface="Verdana" panose="020B0604030504040204" pitchFamily="34" charset="0"/>
              </a:rPr>
              <a:t>find / -perm /u=r</a:t>
            </a:r>
          </a:p>
          <a:p>
            <a:r>
              <a:rPr lang="en-US" dirty="0">
                <a:solidFill>
                  <a:srgbClr val="454545"/>
                </a:solidFill>
                <a:latin typeface="Verdana" panose="020B0604030504040204" pitchFamily="34" charset="0"/>
              </a:rPr>
              <a:t>20.8 Find Executable Files</a:t>
            </a:r>
          </a:p>
          <a:p>
            <a:r>
              <a:rPr lang="en-US" dirty="0">
                <a:solidFill>
                  <a:srgbClr val="454545"/>
                </a:solidFill>
                <a:latin typeface="Verdana" panose="020B0604030504040204" pitchFamily="34" charset="0"/>
              </a:rPr>
              <a:t>find / -perm /a=x</a:t>
            </a:r>
          </a:p>
          <a:p>
            <a:r>
              <a:rPr lang="en-US" dirty="0">
                <a:solidFill>
                  <a:srgbClr val="454545"/>
                </a:solidFill>
                <a:latin typeface="Verdana" panose="020B0604030504040204" pitchFamily="34" charset="0"/>
              </a:rPr>
              <a:t>20.9 Find all Empty Files</a:t>
            </a:r>
          </a:p>
          <a:p>
            <a:r>
              <a:rPr lang="en-US" dirty="0">
                <a:solidFill>
                  <a:srgbClr val="454545"/>
                </a:solidFill>
                <a:latin typeface="Verdana" panose="020B0604030504040204" pitchFamily="34" charset="0"/>
              </a:rPr>
              <a:t>find /</a:t>
            </a:r>
            <a:r>
              <a:rPr lang="en-US" dirty="0" err="1">
                <a:solidFill>
                  <a:srgbClr val="454545"/>
                </a:solidFill>
                <a:latin typeface="Verdana" panose="020B0604030504040204" pitchFamily="34" charset="0"/>
              </a:rPr>
              <a:t>tmp</a:t>
            </a:r>
            <a:r>
              <a:rPr lang="en-US" dirty="0">
                <a:solidFill>
                  <a:srgbClr val="454545"/>
                </a:solidFill>
                <a:latin typeface="Verdana" panose="020B0604030504040204" pitchFamily="34" charset="0"/>
              </a:rPr>
              <a:t> -type f -empty</a:t>
            </a:r>
          </a:p>
          <a:p>
            <a:r>
              <a:rPr lang="en-US" dirty="0">
                <a:solidFill>
                  <a:srgbClr val="454545"/>
                </a:solidFill>
                <a:latin typeface="Verdana" panose="020B0604030504040204" pitchFamily="34" charset="0"/>
              </a:rPr>
              <a:t>20.10 Find all Empty Directories</a:t>
            </a:r>
          </a:p>
          <a:p>
            <a:r>
              <a:rPr lang="en-US" dirty="0">
                <a:solidFill>
                  <a:srgbClr val="454545"/>
                </a:solidFill>
                <a:latin typeface="Verdana" panose="020B0604030504040204" pitchFamily="34" charset="0"/>
              </a:rPr>
              <a:t>find /</a:t>
            </a:r>
            <a:r>
              <a:rPr lang="en-US" dirty="0" err="1">
                <a:solidFill>
                  <a:srgbClr val="454545"/>
                </a:solidFill>
                <a:latin typeface="Verdana" panose="020B0604030504040204" pitchFamily="34" charset="0"/>
              </a:rPr>
              <a:t>tmp</a:t>
            </a:r>
            <a:r>
              <a:rPr lang="en-US" dirty="0">
                <a:solidFill>
                  <a:srgbClr val="454545"/>
                </a:solidFill>
                <a:latin typeface="Verdana" panose="020B0604030504040204" pitchFamily="34" charset="0"/>
              </a:rPr>
              <a:t> -type d -empty</a:t>
            </a:r>
          </a:p>
          <a:p>
            <a:r>
              <a:rPr lang="en-US" dirty="0">
                <a:solidFill>
                  <a:srgbClr val="454545"/>
                </a:solidFill>
                <a:latin typeface="Verdana" panose="020B0604030504040204" pitchFamily="34" charset="0"/>
              </a:rPr>
              <a:t>20.11 File all Hidden Files</a:t>
            </a:r>
          </a:p>
          <a:p>
            <a:r>
              <a:rPr lang="en-US" dirty="0">
                <a:solidFill>
                  <a:srgbClr val="454545"/>
                </a:solidFill>
                <a:latin typeface="Verdana" panose="020B0604030504040204" pitchFamily="34" charset="0"/>
              </a:rPr>
              <a:t>find /</a:t>
            </a:r>
            <a:r>
              <a:rPr lang="en-US" dirty="0" err="1">
                <a:solidFill>
                  <a:srgbClr val="454545"/>
                </a:solidFill>
                <a:latin typeface="Verdana" panose="020B0604030504040204" pitchFamily="34" charset="0"/>
              </a:rPr>
              <a:t>tmp</a:t>
            </a:r>
            <a:r>
              <a:rPr lang="en-US" dirty="0">
                <a:solidFill>
                  <a:srgbClr val="454545"/>
                </a:solidFill>
                <a:latin typeface="Verdana" panose="020B0604030504040204" pitchFamily="34" charset="0"/>
              </a:rPr>
              <a:t> -type f -name ".*"</a:t>
            </a:r>
          </a:p>
          <a:p>
            <a:r>
              <a:rPr lang="en-US" dirty="0">
                <a:solidFill>
                  <a:srgbClr val="454545"/>
                </a:solidFill>
                <a:latin typeface="Verdana" panose="020B0604030504040204" pitchFamily="34" charset="0"/>
              </a:rPr>
              <a:t>20.12 Find Single File Based on User</a:t>
            </a:r>
          </a:p>
          <a:p>
            <a:r>
              <a:rPr lang="en-US" dirty="0">
                <a:solidFill>
                  <a:srgbClr val="454545"/>
                </a:solidFill>
                <a:latin typeface="Verdana" panose="020B0604030504040204" pitchFamily="34" charset="0"/>
              </a:rPr>
              <a:t>find / -user root -name tecmint.txt</a:t>
            </a:r>
          </a:p>
          <a:p>
            <a:r>
              <a:rPr lang="en-US" dirty="0">
                <a:solidFill>
                  <a:srgbClr val="454545"/>
                </a:solidFill>
                <a:latin typeface="Verdana" panose="020B0604030504040204" pitchFamily="34" charset="0"/>
              </a:rPr>
              <a:t>20.13 Find all Files Based on User</a:t>
            </a:r>
          </a:p>
          <a:p>
            <a:r>
              <a:rPr lang="en-US" dirty="0">
                <a:solidFill>
                  <a:srgbClr val="454545"/>
                </a:solidFill>
                <a:latin typeface="Verdana" panose="020B0604030504040204" pitchFamily="34" charset="0"/>
              </a:rPr>
              <a:t>find /home -user </a:t>
            </a:r>
            <a:r>
              <a:rPr lang="en-US" dirty="0" err="1">
                <a:solidFill>
                  <a:srgbClr val="454545"/>
                </a:solidFill>
                <a:latin typeface="Verdana" panose="020B0604030504040204" pitchFamily="34" charset="0"/>
              </a:rPr>
              <a:t>tecmint</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20.14 Find all Files Based on Group</a:t>
            </a:r>
          </a:p>
          <a:p>
            <a:r>
              <a:rPr lang="en-US" dirty="0">
                <a:solidFill>
                  <a:srgbClr val="454545"/>
                </a:solidFill>
                <a:latin typeface="Verdana" panose="020B0604030504040204" pitchFamily="34" charset="0"/>
              </a:rPr>
              <a:t>find /home -group developer</a:t>
            </a:r>
          </a:p>
          <a:p>
            <a:r>
              <a:rPr lang="en-US" dirty="0">
                <a:solidFill>
                  <a:srgbClr val="454545"/>
                </a:solidFill>
                <a:latin typeface="Verdana" panose="020B0604030504040204" pitchFamily="34" charset="0"/>
              </a:rPr>
              <a:t>20.15 Find Last 50 Days Modified Files</a:t>
            </a:r>
          </a:p>
          <a:p>
            <a:r>
              <a:rPr lang="en-US" dirty="0">
                <a:solidFill>
                  <a:srgbClr val="454545"/>
                </a:solidFill>
                <a:latin typeface="Verdana" panose="020B0604030504040204" pitchFamily="34" charset="0"/>
              </a:rPr>
              <a:t> find / -</a:t>
            </a:r>
            <a:r>
              <a:rPr lang="en-US" dirty="0" err="1">
                <a:solidFill>
                  <a:srgbClr val="454545"/>
                </a:solidFill>
                <a:latin typeface="Verdana" panose="020B0604030504040204" pitchFamily="34" charset="0"/>
              </a:rPr>
              <a:t>mtime</a:t>
            </a:r>
            <a:r>
              <a:rPr lang="en-US" dirty="0">
                <a:solidFill>
                  <a:srgbClr val="454545"/>
                </a:solidFill>
                <a:latin typeface="Verdana" panose="020B0604030504040204" pitchFamily="34" charset="0"/>
              </a:rPr>
              <a:t> 50</a:t>
            </a:r>
          </a:p>
          <a:p>
            <a:r>
              <a:rPr lang="en-US" dirty="0">
                <a:solidFill>
                  <a:srgbClr val="454545"/>
                </a:solidFill>
                <a:latin typeface="Verdana" panose="020B0604030504040204" pitchFamily="34" charset="0"/>
              </a:rPr>
              <a:t>20.16 Find Last 50 Days Accessed Files</a:t>
            </a:r>
          </a:p>
          <a:p>
            <a:r>
              <a:rPr lang="en-US" dirty="0">
                <a:solidFill>
                  <a:srgbClr val="454545"/>
                </a:solidFill>
                <a:latin typeface="Verdana" panose="020B0604030504040204" pitchFamily="34" charset="0"/>
              </a:rPr>
              <a:t>find / -</a:t>
            </a:r>
            <a:r>
              <a:rPr lang="en-US" dirty="0" err="1">
                <a:solidFill>
                  <a:srgbClr val="454545"/>
                </a:solidFill>
                <a:latin typeface="Verdana" panose="020B0604030504040204" pitchFamily="34" charset="0"/>
              </a:rPr>
              <a:t>atime</a:t>
            </a:r>
            <a:r>
              <a:rPr lang="en-US" dirty="0">
                <a:solidFill>
                  <a:srgbClr val="454545"/>
                </a:solidFill>
                <a:latin typeface="Verdana" panose="020B0604030504040204" pitchFamily="34" charset="0"/>
              </a:rPr>
              <a:t> 50</a:t>
            </a:r>
          </a:p>
        </p:txBody>
      </p:sp>
    </p:spTree>
    <p:extLst>
      <p:ext uri="{BB962C8B-B14F-4D97-AF65-F5344CB8AC3E}">
        <p14:creationId xmlns:p14="http://schemas.microsoft.com/office/powerpoint/2010/main" val="1316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3E49B06-B19D-471C-A579-2AD6EAEA9FF3}"/>
              </a:ext>
            </a:extLst>
          </p:cNvPr>
          <p:cNvSpPr/>
          <p:nvPr/>
        </p:nvSpPr>
        <p:spPr>
          <a:xfrm>
            <a:off x="1414071" y="231949"/>
            <a:ext cx="10008433" cy="1200329"/>
          </a:xfrm>
          <a:prstGeom prst="rect">
            <a:avLst/>
          </a:prstGeom>
        </p:spPr>
        <p:txBody>
          <a:bodyPr wrap="square">
            <a:spAutoFit/>
          </a:bodyPr>
          <a:lstStyle/>
          <a:p>
            <a:r>
              <a:rPr lang="en-US" dirty="0">
                <a:solidFill>
                  <a:srgbClr val="454545"/>
                </a:solidFill>
                <a:latin typeface="Verdana" panose="020B0604030504040204" pitchFamily="34" charset="0"/>
              </a:rPr>
              <a:t>20.17 Find Changed Files in Last 1 Hour</a:t>
            </a:r>
          </a:p>
          <a:p>
            <a:r>
              <a:rPr lang="en-US" dirty="0">
                <a:solidFill>
                  <a:srgbClr val="454545"/>
                </a:solidFill>
                <a:latin typeface="Verdana" panose="020B0604030504040204" pitchFamily="34" charset="0"/>
              </a:rPr>
              <a:t>find / -</a:t>
            </a:r>
            <a:r>
              <a:rPr lang="en-US" dirty="0" err="1">
                <a:solidFill>
                  <a:srgbClr val="454545"/>
                </a:solidFill>
                <a:latin typeface="Verdana" panose="020B0604030504040204" pitchFamily="34" charset="0"/>
              </a:rPr>
              <a:t>cmin</a:t>
            </a:r>
            <a:r>
              <a:rPr lang="en-US" dirty="0">
                <a:solidFill>
                  <a:srgbClr val="454545"/>
                </a:solidFill>
                <a:latin typeface="Verdana" panose="020B0604030504040204" pitchFamily="34" charset="0"/>
              </a:rPr>
              <a:t> -60</a:t>
            </a:r>
          </a:p>
          <a:p>
            <a:r>
              <a:rPr lang="en-US" dirty="0">
                <a:solidFill>
                  <a:srgbClr val="454545"/>
                </a:solidFill>
                <a:latin typeface="Verdana" panose="020B0604030504040204" pitchFamily="34" charset="0"/>
              </a:rPr>
              <a:t>20.18 Find 50MB Files</a:t>
            </a:r>
          </a:p>
          <a:p>
            <a:r>
              <a:rPr lang="en-US" dirty="0">
                <a:solidFill>
                  <a:srgbClr val="454545"/>
                </a:solidFill>
                <a:latin typeface="Verdana" panose="020B0604030504040204" pitchFamily="34" charset="0"/>
              </a:rPr>
              <a:t>find / -size 50M</a:t>
            </a:r>
          </a:p>
        </p:txBody>
      </p:sp>
      <p:sp>
        <p:nvSpPr>
          <p:cNvPr id="3" name="Rectangle 2">
            <a:extLst>
              <a:ext uri="{FF2B5EF4-FFF2-40B4-BE49-F238E27FC236}">
                <a16:creationId xmlns:a16="http://schemas.microsoft.com/office/drawing/2014/main" xmlns="" id="{C9B73CAD-DBE7-420A-BF86-B1A6B619059F}"/>
              </a:ext>
            </a:extLst>
          </p:cNvPr>
          <p:cNvSpPr/>
          <p:nvPr/>
        </p:nvSpPr>
        <p:spPr>
          <a:xfrm>
            <a:off x="322287" y="1546858"/>
            <a:ext cx="11459982" cy="646331"/>
          </a:xfrm>
          <a:prstGeom prst="rect">
            <a:avLst/>
          </a:prstGeom>
        </p:spPr>
        <p:txBody>
          <a:bodyPr wrap="square">
            <a:spAutoFit/>
          </a:bodyPr>
          <a:lstStyle/>
          <a:p>
            <a:r>
              <a:rPr lang="en-US" b="1" dirty="0">
                <a:solidFill>
                  <a:srgbClr val="333333"/>
                </a:solidFill>
                <a:latin typeface="Roboto Condensed"/>
              </a:rPr>
              <a:t>21.Grep - </a:t>
            </a:r>
            <a:r>
              <a:rPr lang="en-US" dirty="0">
                <a:solidFill>
                  <a:srgbClr val="454545"/>
                </a:solidFill>
                <a:latin typeface="Verdana" panose="020B0604030504040204" pitchFamily="34" charset="0"/>
              </a:rPr>
              <a:t>grep is a powerful file pattern searcher that comes equipped on every distribution of Linux</a:t>
            </a:r>
          </a:p>
        </p:txBody>
      </p:sp>
      <p:sp>
        <p:nvSpPr>
          <p:cNvPr id="4" name="Rectangle 3">
            <a:extLst>
              <a:ext uri="{FF2B5EF4-FFF2-40B4-BE49-F238E27FC236}">
                <a16:creationId xmlns:a16="http://schemas.microsoft.com/office/drawing/2014/main" xmlns="" id="{78066AAD-EA1A-4753-874C-77FD45805D69}"/>
              </a:ext>
            </a:extLst>
          </p:cNvPr>
          <p:cNvSpPr/>
          <p:nvPr/>
        </p:nvSpPr>
        <p:spPr>
          <a:xfrm>
            <a:off x="1414071" y="2139447"/>
            <a:ext cx="10158335" cy="4524315"/>
          </a:xfrm>
          <a:prstGeom prst="rect">
            <a:avLst/>
          </a:prstGeom>
        </p:spPr>
        <p:txBody>
          <a:bodyPr wrap="square">
            <a:spAutoFit/>
          </a:bodyPr>
          <a:lstStyle/>
          <a:p>
            <a:r>
              <a:rPr lang="en-US" dirty="0">
                <a:solidFill>
                  <a:srgbClr val="454545"/>
                </a:solidFill>
                <a:latin typeface="Verdana" panose="020B0604030504040204" pitchFamily="34" charset="0"/>
              </a:rPr>
              <a:t>21.1 grep "string" FILE_PATTERN</a:t>
            </a:r>
          </a:p>
          <a:p>
            <a:r>
              <a:rPr lang="en-US" dirty="0">
                <a:solidFill>
                  <a:srgbClr val="454545"/>
                </a:solidFill>
                <a:latin typeface="Verdana" panose="020B0604030504040204" pitchFamily="34" charset="0"/>
              </a:rPr>
              <a:t>grep "this" </a:t>
            </a:r>
            <a:r>
              <a:rPr lang="en-US" dirty="0" err="1">
                <a:solidFill>
                  <a:srgbClr val="454545"/>
                </a:solidFill>
                <a:latin typeface="Verdana" panose="020B0604030504040204" pitchFamily="34" charset="0"/>
              </a:rPr>
              <a:t>demo_file</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21.2 To Ignore case sensitivity</a:t>
            </a:r>
          </a:p>
          <a:p>
            <a:r>
              <a:rPr lang="en-US" dirty="0">
                <a:solidFill>
                  <a:srgbClr val="454545"/>
                </a:solidFill>
                <a:latin typeface="Verdana" panose="020B0604030504040204" pitchFamily="34" charset="0"/>
              </a:rPr>
              <a:t>grep -</a:t>
            </a:r>
            <a:r>
              <a:rPr lang="en-US" dirty="0" err="1">
                <a:solidFill>
                  <a:srgbClr val="454545"/>
                </a:solidFill>
                <a:latin typeface="Verdana" panose="020B0604030504040204" pitchFamily="34" charset="0"/>
              </a:rPr>
              <a:t>i</a:t>
            </a:r>
            <a:r>
              <a:rPr lang="en-US" dirty="0">
                <a:solidFill>
                  <a:srgbClr val="454545"/>
                </a:solidFill>
                <a:latin typeface="Verdana" panose="020B0604030504040204" pitchFamily="34" charset="0"/>
              </a:rPr>
              <a:t> "string" FILE</a:t>
            </a:r>
          </a:p>
          <a:p>
            <a:r>
              <a:rPr lang="en-US" dirty="0">
                <a:solidFill>
                  <a:srgbClr val="454545"/>
                </a:solidFill>
                <a:latin typeface="Verdana" panose="020B0604030504040204" pitchFamily="34" charset="0"/>
              </a:rPr>
              <a:t>21.3 To display N lines after match</a:t>
            </a:r>
          </a:p>
          <a:p>
            <a:r>
              <a:rPr lang="en-US" dirty="0">
                <a:solidFill>
                  <a:srgbClr val="454545"/>
                </a:solidFill>
                <a:latin typeface="Verdana" panose="020B0604030504040204" pitchFamily="34" charset="0"/>
              </a:rPr>
              <a:t>grep -A &lt;N&gt; "string" FILENAME</a:t>
            </a:r>
          </a:p>
          <a:p>
            <a:r>
              <a:rPr lang="en-US" dirty="0">
                <a:solidFill>
                  <a:srgbClr val="454545"/>
                </a:solidFill>
                <a:latin typeface="Verdana" panose="020B0604030504040204" pitchFamily="34" charset="0"/>
              </a:rPr>
              <a:t>21.4 To display N lines before match</a:t>
            </a:r>
          </a:p>
          <a:p>
            <a:r>
              <a:rPr lang="en-US" dirty="0">
                <a:solidFill>
                  <a:srgbClr val="454545"/>
                </a:solidFill>
                <a:latin typeface="Verdana" panose="020B0604030504040204" pitchFamily="34" charset="0"/>
              </a:rPr>
              <a:t>grep -B &lt;N&gt; "string" FILENAME</a:t>
            </a:r>
          </a:p>
          <a:p>
            <a:r>
              <a:rPr lang="en-US" dirty="0">
                <a:solidFill>
                  <a:srgbClr val="454545"/>
                </a:solidFill>
                <a:latin typeface="Verdana" panose="020B0604030504040204" pitchFamily="34" charset="0"/>
              </a:rPr>
              <a:t>21.5 To search particular word</a:t>
            </a:r>
          </a:p>
          <a:p>
            <a:r>
              <a:rPr lang="en-US" dirty="0">
                <a:solidFill>
                  <a:srgbClr val="454545"/>
                </a:solidFill>
                <a:latin typeface="Verdana" panose="020B0604030504040204" pitchFamily="34" charset="0"/>
              </a:rPr>
              <a:t>grep -w "string" FILE</a:t>
            </a:r>
          </a:p>
          <a:p>
            <a:r>
              <a:rPr lang="en-US" dirty="0">
                <a:solidFill>
                  <a:srgbClr val="454545"/>
                </a:solidFill>
                <a:latin typeface="Verdana" panose="020B0604030504040204" pitchFamily="34" charset="0"/>
              </a:rPr>
              <a:t>21.6 Reverse finding</a:t>
            </a:r>
          </a:p>
          <a:p>
            <a:r>
              <a:rPr lang="en-US" dirty="0">
                <a:solidFill>
                  <a:srgbClr val="454545"/>
                </a:solidFill>
                <a:latin typeface="Verdana" panose="020B0604030504040204" pitchFamily="34" charset="0"/>
              </a:rPr>
              <a:t>grep -v "string" FILE</a:t>
            </a:r>
          </a:p>
          <a:p>
            <a:r>
              <a:rPr lang="en-US" dirty="0">
                <a:solidFill>
                  <a:srgbClr val="454545"/>
                </a:solidFill>
                <a:latin typeface="Verdana" panose="020B0604030504040204" pitchFamily="34" charset="0"/>
              </a:rPr>
              <a:t>21.7 search all files recursively</a:t>
            </a:r>
          </a:p>
          <a:p>
            <a:r>
              <a:rPr lang="en-US" dirty="0">
                <a:solidFill>
                  <a:srgbClr val="454545"/>
                </a:solidFill>
                <a:latin typeface="Verdana" panose="020B0604030504040204" pitchFamily="34" charset="0"/>
              </a:rPr>
              <a:t>grep -r "</a:t>
            </a:r>
            <a:r>
              <a:rPr lang="en-US" dirty="0" err="1">
                <a:solidFill>
                  <a:srgbClr val="454545"/>
                </a:solidFill>
                <a:latin typeface="Verdana" panose="020B0604030504040204" pitchFamily="34" charset="0"/>
              </a:rPr>
              <a:t>ramesh</a:t>
            </a:r>
            <a:r>
              <a:rPr lang="en-US" dirty="0">
                <a:solidFill>
                  <a:srgbClr val="454545"/>
                </a:solidFill>
                <a:latin typeface="Verdana" panose="020B0604030504040204" pitchFamily="34" charset="0"/>
              </a:rPr>
              <a:t>" *</a:t>
            </a:r>
          </a:p>
          <a:p>
            <a:r>
              <a:rPr lang="en-US" dirty="0">
                <a:solidFill>
                  <a:srgbClr val="454545"/>
                </a:solidFill>
                <a:latin typeface="Verdana" panose="020B0604030504040204" pitchFamily="34" charset="0"/>
              </a:rPr>
              <a:t>21.8 Count the no of matches</a:t>
            </a:r>
          </a:p>
          <a:p>
            <a:r>
              <a:rPr lang="en-US" dirty="0">
                <a:solidFill>
                  <a:srgbClr val="454545"/>
                </a:solidFill>
                <a:latin typeface="Verdana" panose="020B0604030504040204" pitchFamily="34" charset="0"/>
              </a:rPr>
              <a:t>grep -c "pattern" filename</a:t>
            </a:r>
          </a:p>
        </p:txBody>
      </p:sp>
    </p:spTree>
    <p:extLst>
      <p:ext uri="{BB962C8B-B14F-4D97-AF65-F5344CB8AC3E}">
        <p14:creationId xmlns:p14="http://schemas.microsoft.com/office/powerpoint/2010/main" val="295850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A261223-CAC0-45CE-B0EA-B0B443598255}"/>
              </a:ext>
            </a:extLst>
          </p:cNvPr>
          <p:cNvSpPr/>
          <p:nvPr/>
        </p:nvSpPr>
        <p:spPr>
          <a:xfrm>
            <a:off x="1439056" y="751344"/>
            <a:ext cx="10058400" cy="4524315"/>
          </a:xfrm>
          <a:prstGeom prst="rect">
            <a:avLst/>
          </a:prstGeom>
        </p:spPr>
        <p:txBody>
          <a:bodyPr wrap="square">
            <a:spAutoFit/>
          </a:bodyPr>
          <a:lstStyle/>
          <a:p>
            <a:r>
              <a:rPr lang="en-US" dirty="0">
                <a:solidFill>
                  <a:srgbClr val="454545"/>
                </a:solidFill>
                <a:latin typeface="Verdana" panose="020B0604030504040204" pitchFamily="34" charset="0"/>
              </a:rPr>
              <a:t>21.9 Display the files which matches the pattern</a:t>
            </a:r>
          </a:p>
          <a:p>
            <a:r>
              <a:rPr lang="en-US" dirty="0">
                <a:solidFill>
                  <a:srgbClr val="454545"/>
                </a:solidFill>
                <a:latin typeface="Verdana" panose="020B0604030504040204" pitchFamily="34" charset="0"/>
              </a:rPr>
              <a:t>grep -l this demo_*</a:t>
            </a:r>
          </a:p>
          <a:p>
            <a:r>
              <a:rPr lang="en-US" dirty="0">
                <a:solidFill>
                  <a:srgbClr val="454545"/>
                </a:solidFill>
                <a:latin typeface="Verdana" panose="020B0604030504040204" pitchFamily="34" charset="0"/>
              </a:rPr>
              <a:t>21.10 Regular expressions</a:t>
            </a:r>
          </a:p>
          <a:p>
            <a:r>
              <a:rPr lang="en-US" dirty="0">
                <a:solidFill>
                  <a:srgbClr val="454545"/>
                </a:solidFill>
                <a:latin typeface="Verdana" panose="020B0604030504040204" pitchFamily="34" charset="0"/>
              </a:rPr>
              <a:t>grep '^</a:t>
            </a:r>
            <a:r>
              <a:rPr lang="en-US" dirty="0" err="1">
                <a:solidFill>
                  <a:srgbClr val="454545"/>
                </a:solidFill>
                <a:latin typeface="Verdana" panose="020B0604030504040204" pitchFamily="34" charset="0"/>
              </a:rPr>
              <a:t>fred</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etc</a:t>
            </a:r>
            <a:r>
              <a:rPr lang="en-US" dirty="0">
                <a:solidFill>
                  <a:srgbClr val="454545"/>
                </a:solidFill>
                <a:latin typeface="Verdana" panose="020B0604030504040204" pitchFamily="34" charset="0"/>
              </a:rPr>
              <a:t>/</a:t>
            </a:r>
            <a:r>
              <a:rPr lang="en-US" dirty="0" err="1">
                <a:solidFill>
                  <a:srgbClr val="454545"/>
                </a:solidFill>
                <a:latin typeface="Verdana" panose="020B0604030504040204" pitchFamily="34" charset="0"/>
              </a:rPr>
              <a:t>passwd</a:t>
            </a:r>
            <a:r>
              <a:rPr lang="en-US" dirty="0">
                <a:solidFill>
                  <a:srgbClr val="454545"/>
                </a:solidFill>
                <a:latin typeface="Verdana" panose="020B0604030504040204" pitchFamily="34" charset="0"/>
              </a:rPr>
              <a:t>  </a:t>
            </a:r>
          </a:p>
          <a:p>
            <a:r>
              <a:rPr lang="en-US" dirty="0">
                <a:solidFill>
                  <a:srgbClr val="454545"/>
                </a:solidFill>
                <a:latin typeface="Verdana" panose="020B0604030504040204" pitchFamily="34" charset="0"/>
              </a:rPr>
              <a:t>grep '[FG]</a:t>
            </a:r>
            <a:r>
              <a:rPr lang="en-US" dirty="0" err="1">
                <a:solidFill>
                  <a:srgbClr val="454545"/>
                </a:solidFill>
                <a:latin typeface="Verdana" panose="020B0604030504040204" pitchFamily="34" charset="0"/>
              </a:rPr>
              <a:t>oo</a:t>
            </a:r>
            <a:r>
              <a:rPr lang="en-US" dirty="0">
                <a:solidFill>
                  <a:srgbClr val="454545"/>
                </a:solidFill>
                <a:latin typeface="Verdana" panose="020B0604030504040204" pitchFamily="34" charset="0"/>
              </a:rPr>
              <a:t>' *   ---&gt; the char word either F or G starts with</a:t>
            </a:r>
          </a:p>
          <a:p>
            <a:r>
              <a:rPr lang="en-US" dirty="0">
                <a:solidFill>
                  <a:srgbClr val="454545"/>
                </a:solidFill>
                <a:latin typeface="Verdana" panose="020B0604030504040204" pitchFamily="34" charset="0"/>
              </a:rPr>
              <a:t>grep '[0-9][0-9][0-9]' * the digit word </a:t>
            </a:r>
          </a:p>
          <a:p>
            <a:r>
              <a:rPr lang="en-US" dirty="0">
                <a:solidFill>
                  <a:srgbClr val="454545"/>
                </a:solidFill>
                <a:latin typeface="Verdana" panose="020B0604030504040204" pitchFamily="34" charset="0"/>
              </a:rPr>
              <a:t>21.11# search for multiple patterns, all files in current </a:t>
            </a:r>
            <a:r>
              <a:rPr lang="en-US" dirty="0" err="1">
                <a:solidFill>
                  <a:srgbClr val="454545"/>
                </a:solidFill>
                <a:latin typeface="Verdana" panose="020B0604030504040204" pitchFamily="34" charset="0"/>
              </a:rPr>
              <a:t>dir</a:t>
            </a:r>
            <a:endParaRPr lang="en-US" dirty="0">
              <a:solidFill>
                <a:srgbClr val="454545"/>
              </a:solidFill>
              <a:latin typeface="Verdana" panose="020B0604030504040204" pitchFamily="34" charset="0"/>
            </a:endParaRPr>
          </a:p>
          <a:p>
            <a:r>
              <a:rPr lang="en-US" dirty="0">
                <a:solidFill>
                  <a:srgbClr val="454545"/>
                </a:solidFill>
                <a:latin typeface="Verdana" panose="020B0604030504040204" pitchFamily="34" charset="0"/>
              </a:rPr>
              <a:t>employee.txt</a:t>
            </a:r>
          </a:p>
          <a:p>
            <a:r>
              <a:rPr lang="en-US" dirty="0">
                <a:solidFill>
                  <a:srgbClr val="454545"/>
                </a:solidFill>
                <a:latin typeface="Verdana" panose="020B0604030504040204" pitchFamily="34" charset="0"/>
              </a:rPr>
              <a:t>100  Thomas  Manager    Sales       $5,000</a:t>
            </a:r>
          </a:p>
          <a:p>
            <a:r>
              <a:rPr lang="en-US" dirty="0">
                <a:solidFill>
                  <a:srgbClr val="454545"/>
                </a:solidFill>
                <a:latin typeface="Verdana" panose="020B0604030504040204" pitchFamily="34" charset="0"/>
              </a:rPr>
              <a:t>200  Jason   Developer  Technology  $5,500</a:t>
            </a:r>
          </a:p>
          <a:p>
            <a:r>
              <a:rPr lang="en-US" dirty="0">
                <a:solidFill>
                  <a:srgbClr val="454545"/>
                </a:solidFill>
                <a:latin typeface="Verdana" panose="020B0604030504040204" pitchFamily="34" charset="0"/>
              </a:rPr>
              <a:t>300  Sanjay  Sysadmin   Technology  $7,000</a:t>
            </a:r>
          </a:p>
          <a:p>
            <a:r>
              <a:rPr lang="en-US" dirty="0">
                <a:solidFill>
                  <a:srgbClr val="454545"/>
                </a:solidFill>
                <a:latin typeface="Verdana" panose="020B0604030504040204" pitchFamily="34" charset="0"/>
              </a:rPr>
              <a:t>400  Nisha   Manager    Marketing   $9,500</a:t>
            </a:r>
          </a:p>
          <a:p>
            <a:r>
              <a:rPr lang="en-US" dirty="0">
                <a:solidFill>
                  <a:srgbClr val="454545"/>
                </a:solidFill>
                <a:latin typeface="Verdana" panose="020B0604030504040204" pitchFamily="34" charset="0"/>
              </a:rPr>
              <a:t>500  Randy   DBA        Technology  $6,000</a:t>
            </a:r>
          </a:p>
          <a:p>
            <a:r>
              <a:rPr lang="en-US" dirty="0" err="1">
                <a:solidFill>
                  <a:srgbClr val="454545"/>
                </a:solidFill>
                <a:latin typeface="Verdana" panose="020B0604030504040204" pitchFamily="34" charset="0"/>
              </a:rPr>
              <a:t>egrep</a:t>
            </a:r>
            <a:r>
              <a:rPr lang="en-US" dirty="0">
                <a:solidFill>
                  <a:srgbClr val="454545"/>
                </a:solidFill>
                <a:latin typeface="Verdana" panose="020B0604030504040204" pitchFamily="34" charset="0"/>
              </a:rPr>
              <a:t> [JNR] employee.txt</a:t>
            </a:r>
          </a:p>
          <a:p>
            <a:r>
              <a:rPr lang="en-US" dirty="0" err="1">
                <a:solidFill>
                  <a:srgbClr val="454545"/>
                </a:solidFill>
                <a:latin typeface="Verdana" panose="020B0604030504040204" pitchFamily="34" charset="0"/>
              </a:rPr>
              <a:t>egrep</a:t>
            </a:r>
            <a:r>
              <a:rPr lang="en-US" dirty="0">
                <a:solidFill>
                  <a:srgbClr val="454545"/>
                </a:solidFill>
                <a:latin typeface="Verdana" panose="020B0604030504040204" pitchFamily="34" charset="0"/>
              </a:rPr>
              <a:t> [6-9] employee.txt</a:t>
            </a:r>
          </a:p>
          <a:p>
            <a:r>
              <a:rPr lang="en-US" dirty="0" err="1">
                <a:solidFill>
                  <a:srgbClr val="454545"/>
                </a:solidFill>
                <a:latin typeface="Verdana" panose="020B0604030504040204" pitchFamily="34" charset="0"/>
              </a:rPr>
              <a:t>egrep</a:t>
            </a:r>
            <a:r>
              <a:rPr lang="en-US" dirty="0">
                <a:solidFill>
                  <a:srgbClr val="454545"/>
                </a:solidFill>
                <a:latin typeface="Verdana" panose="020B0604030504040204" pitchFamily="34" charset="0"/>
              </a:rPr>
              <a:t> '</a:t>
            </a:r>
            <a:r>
              <a:rPr lang="en-US" dirty="0" err="1">
                <a:solidFill>
                  <a:srgbClr val="454545"/>
                </a:solidFill>
                <a:latin typeface="Verdana" panose="020B0604030504040204" pitchFamily="34" charset="0"/>
              </a:rPr>
              <a:t>Marketing|DBA</a:t>
            </a:r>
            <a:r>
              <a:rPr lang="en-US" dirty="0">
                <a:solidFill>
                  <a:srgbClr val="454545"/>
                </a:solidFill>
                <a:latin typeface="Verdana" panose="020B0604030504040204" pitchFamily="34" charset="0"/>
              </a:rPr>
              <a:t>' employee.txt</a:t>
            </a:r>
          </a:p>
        </p:txBody>
      </p:sp>
      <p:sp>
        <p:nvSpPr>
          <p:cNvPr id="3" name="Rectangle 2">
            <a:extLst>
              <a:ext uri="{FF2B5EF4-FFF2-40B4-BE49-F238E27FC236}">
                <a16:creationId xmlns:a16="http://schemas.microsoft.com/office/drawing/2014/main" xmlns="" id="{DB3AD688-75CF-41A0-8E7F-06AC06C79FD9}"/>
              </a:ext>
            </a:extLst>
          </p:cNvPr>
          <p:cNvSpPr/>
          <p:nvPr/>
        </p:nvSpPr>
        <p:spPr>
          <a:xfrm>
            <a:off x="372256" y="5425722"/>
            <a:ext cx="11290092" cy="646331"/>
          </a:xfrm>
          <a:prstGeom prst="rect">
            <a:avLst/>
          </a:prstGeom>
        </p:spPr>
        <p:txBody>
          <a:bodyPr wrap="square">
            <a:spAutoFit/>
          </a:bodyPr>
          <a:lstStyle/>
          <a:p>
            <a:r>
              <a:rPr lang="en-US" b="1" dirty="0">
                <a:solidFill>
                  <a:srgbClr val="222222"/>
                </a:solidFill>
                <a:latin typeface="arial" panose="020B0604020202020204" pitchFamily="34" charset="0"/>
              </a:rPr>
              <a:t>22.</a:t>
            </a:r>
            <a:r>
              <a:rPr lang="en-US" dirty="0">
                <a:solidFill>
                  <a:srgbClr val="454545"/>
                </a:solidFill>
                <a:latin typeface="Verdana" panose="020B0604030504040204" pitchFamily="34" charset="0"/>
              </a:rPr>
              <a:t>sed is a stream editor. A stream editor is used to perform basic text transformations on an input stream (a file, or input from a pipeline</a:t>
            </a:r>
            <a:r>
              <a:rPr lang="en-US" dirty="0">
                <a:solidFill>
                  <a:srgbClr val="222222"/>
                </a:solidFill>
                <a:latin typeface="arial" panose="020B0604020202020204" pitchFamily="34" charset="0"/>
              </a:rPr>
              <a:t>)</a:t>
            </a:r>
            <a:endParaRPr lang="en-US" dirty="0"/>
          </a:p>
        </p:txBody>
      </p:sp>
    </p:spTree>
    <p:extLst>
      <p:ext uri="{BB962C8B-B14F-4D97-AF65-F5344CB8AC3E}">
        <p14:creationId xmlns:p14="http://schemas.microsoft.com/office/powerpoint/2010/main" val="3374413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5165</TotalTime>
  <Words>3534</Words>
  <Application>Microsoft Office PowerPoint</Application>
  <PresentationFormat>Widescreen</PresentationFormat>
  <Paragraphs>474</Paragraphs>
  <Slides>37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-apple-system</vt:lpstr>
      <vt:lpstr>Arial</vt:lpstr>
      <vt:lpstr>Arial</vt:lpstr>
      <vt:lpstr>Calibri</vt:lpstr>
      <vt:lpstr>Calibri Light</vt:lpstr>
      <vt:lpstr>Fixed</vt:lpstr>
      <vt:lpstr>Georgia</vt:lpstr>
      <vt:lpstr>Lucida Console</vt:lpstr>
      <vt:lpstr>Open Sans</vt:lpstr>
      <vt:lpstr>PT Serif</vt:lpstr>
      <vt:lpstr>Roboto Condensed</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Dadi Sankararao (Enterprise Solutions)</dc:creator>
  <cp:lastModifiedBy>Dadi Sankararao</cp:lastModifiedBy>
  <cp:revision>137</cp:revision>
  <dcterms:created xsi:type="dcterms:W3CDTF">2018-07-24T07:02:10Z</dcterms:created>
  <dcterms:modified xsi:type="dcterms:W3CDTF">2021-06-07T16:54:59Z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DA389589@wipro.com</vt:lpwstr>
  </property>
  <property fmtid="{D5CDD505-2E9C-101B-9397-08002B2CF9AE}" pid="6" name="MSIP_Label_b9a70571-31c6-4603-80c1-ef2fb871a62a_SetDate">
    <vt:lpwstr>2018-07-24T12:42:03.9283506+05:30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