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56"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9" r:id="rId29"/>
    <p:sldId id="290" r:id="rId30"/>
    <p:sldId id="291" r:id="rId31"/>
    <p:sldId id="292" r:id="rId32"/>
    <p:sldId id="286" r:id="rId33"/>
    <p:sldId id="28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6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oogle.com/accounts/DisplayUnlockCaptch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inuxize.com/post/how-to-install-and-configure-nagios-on-ubuntu-18-0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33400" y="609600"/>
            <a:ext cx="8077200" cy="54767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228600"/>
            <a:ext cx="8229600" cy="369332"/>
          </a:xfrm>
          <a:prstGeom prst="rect">
            <a:avLst/>
          </a:prstGeom>
        </p:spPr>
        <p:txBody>
          <a:bodyPr wrap="square">
            <a:spAutoFit/>
          </a:bodyPr>
          <a:lstStyle/>
          <a:p>
            <a:r>
              <a:rPr lang="en-US" b="1" dirty="0"/>
              <a:t>Adding Host</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 y="838200"/>
            <a:ext cx="8763000" cy="2514600"/>
          </a:xfrm>
          <a:prstGeom prst="rect">
            <a:avLst/>
          </a:prstGeom>
          <a:noFill/>
          <a:ln w="9525">
            <a:noFill/>
            <a:miter lim="800000"/>
            <a:headEnd/>
            <a:tailEnd/>
          </a:ln>
          <a:effectLst/>
        </p:spPr>
      </p:pic>
      <p:sp>
        <p:nvSpPr>
          <p:cNvPr id="6" name="Rectangle 5"/>
          <p:cNvSpPr/>
          <p:nvPr/>
        </p:nvSpPr>
        <p:spPr>
          <a:xfrm>
            <a:off x="381000" y="3752671"/>
            <a:ext cx="3840795" cy="1200329"/>
          </a:xfrm>
          <a:prstGeom prst="rect">
            <a:avLst/>
          </a:prstGeom>
        </p:spPr>
        <p:txBody>
          <a:bodyPr wrap="none">
            <a:spAutoFit/>
          </a:bodyPr>
          <a:lstStyle/>
          <a:p>
            <a:r>
              <a:rPr lang="en-US" dirty="0"/>
              <a:t>Use : template name</a:t>
            </a:r>
          </a:p>
          <a:p>
            <a:r>
              <a:rPr lang="en-US" dirty="0" err="1"/>
              <a:t>Host_name</a:t>
            </a:r>
            <a:r>
              <a:rPr lang="en-US" dirty="0"/>
              <a:t> : hostname of the machine</a:t>
            </a:r>
          </a:p>
          <a:p>
            <a:r>
              <a:rPr lang="en-US" dirty="0"/>
              <a:t>Alias : alias name for future reference</a:t>
            </a:r>
          </a:p>
          <a:p>
            <a:r>
              <a:rPr lang="en-US" dirty="0"/>
              <a:t>Address : IP address of the machine</a:t>
            </a:r>
          </a:p>
        </p:txBody>
      </p:sp>
      <p:sp>
        <p:nvSpPr>
          <p:cNvPr id="7" name="Rectangle 6"/>
          <p:cNvSpPr/>
          <p:nvPr/>
        </p:nvSpPr>
        <p:spPr>
          <a:xfrm>
            <a:off x="457200" y="5410200"/>
            <a:ext cx="8462766" cy="646331"/>
          </a:xfrm>
          <a:prstGeom prst="rect">
            <a:avLst/>
          </a:prstGeom>
        </p:spPr>
        <p:txBody>
          <a:bodyPr wrap="none">
            <a:spAutoFit/>
          </a:bodyPr>
          <a:lstStyle/>
          <a:p>
            <a:r>
              <a:rPr lang="en-US" b="1" dirty="0"/>
              <a:t>Note</a:t>
            </a:r>
            <a:r>
              <a:rPr lang="en-US" dirty="0"/>
              <a:t> : interval time in the templates will be 5 minutes , so to node will be checked every</a:t>
            </a:r>
          </a:p>
          <a:p>
            <a:r>
              <a:rPr lang="en-US" dirty="0"/>
              <a:t>            5 minutes , if we want it can be changed.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228600"/>
            <a:ext cx="8229600" cy="369332"/>
          </a:xfrm>
          <a:prstGeom prst="rect">
            <a:avLst/>
          </a:prstGeom>
        </p:spPr>
        <p:txBody>
          <a:bodyPr wrap="square">
            <a:spAutoFit/>
          </a:bodyPr>
          <a:lstStyle/>
          <a:p>
            <a:r>
              <a:rPr lang="en-US" b="1" dirty="0"/>
              <a:t>Adding Services</a:t>
            </a:r>
            <a:endParaRPr lang="en-US" dirty="0"/>
          </a:p>
        </p:txBody>
      </p:sp>
      <p:sp>
        <p:nvSpPr>
          <p:cNvPr id="6" name="Rectangle 5"/>
          <p:cNvSpPr/>
          <p:nvPr/>
        </p:nvSpPr>
        <p:spPr>
          <a:xfrm>
            <a:off x="457200" y="3733800"/>
            <a:ext cx="8633069" cy="1477328"/>
          </a:xfrm>
          <a:prstGeom prst="rect">
            <a:avLst/>
          </a:prstGeom>
        </p:spPr>
        <p:txBody>
          <a:bodyPr wrap="none">
            <a:spAutoFit/>
          </a:bodyPr>
          <a:lstStyle/>
          <a:p>
            <a:r>
              <a:rPr lang="en-US" dirty="0"/>
              <a:t>Use : template name</a:t>
            </a:r>
          </a:p>
          <a:p>
            <a:r>
              <a:rPr lang="en-US" dirty="0" err="1"/>
              <a:t>Host_name</a:t>
            </a:r>
            <a:r>
              <a:rPr lang="en-US" dirty="0"/>
              <a:t> : hostname or alias name of the machine</a:t>
            </a:r>
          </a:p>
          <a:p>
            <a:r>
              <a:rPr lang="en-US" dirty="0" err="1"/>
              <a:t>Service_description</a:t>
            </a:r>
            <a:r>
              <a:rPr lang="en-US" dirty="0"/>
              <a:t> : details of the service</a:t>
            </a:r>
          </a:p>
          <a:p>
            <a:r>
              <a:rPr lang="en-US" dirty="0" err="1"/>
              <a:t>Check_command</a:t>
            </a:r>
            <a:r>
              <a:rPr lang="en-US" dirty="0"/>
              <a:t> : command to be executed on the machine(command info can be found </a:t>
            </a:r>
          </a:p>
          <a:p>
            <a:r>
              <a:rPr lang="en-US" dirty="0"/>
              <a:t>                                   commands.cfg file)</a:t>
            </a:r>
          </a:p>
        </p:txBody>
      </p:sp>
      <p:pic>
        <p:nvPicPr>
          <p:cNvPr id="2050" name="Picture 2"/>
          <p:cNvPicPr>
            <a:picLocks noChangeAspect="1" noChangeArrowheads="1"/>
          </p:cNvPicPr>
          <p:nvPr/>
        </p:nvPicPr>
        <p:blipFill>
          <a:blip r:embed="rId2"/>
          <a:srcRect/>
          <a:stretch>
            <a:fillRect/>
          </a:stretch>
        </p:blipFill>
        <p:spPr bwMode="auto">
          <a:xfrm>
            <a:off x="381000" y="685800"/>
            <a:ext cx="8153400" cy="2800350"/>
          </a:xfrm>
          <a:prstGeom prst="rect">
            <a:avLst/>
          </a:prstGeom>
          <a:noFill/>
          <a:ln w="9525">
            <a:noFill/>
            <a:miter lim="800000"/>
            <a:headEnd/>
            <a:tailEnd/>
          </a:ln>
          <a:effectLst/>
        </p:spPr>
      </p:pic>
      <p:sp>
        <p:nvSpPr>
          <p:cNvPr id="7" name="Rectangle 6"/>
          <p:cNvSpPr/>
          <p:nvPr/>
        </p:nvSpPr>
        <p:spPr>
          <a:xfrm>
            <a:off x="457200" y="5410200"/>
            <a:ext cx="8721683" cy="646331"/>
          </a:xfrm>
          <a:prstGeom prst="rect">
            <a:avLst/>
          </a:prstGeom>
        </p:spPr>
        <p:txBody>
          <a:bodyPr wrap="none">
            <a:spAutoFit/>
          </a:bodyPr>
          <a:lstStyle/>
          <a:p>
            <a:r>
              <a:rPr lang="en-US" b="1" dirty="0"/>
              <a:t>Note</a:t>
            </a:r>
            <a:r>
              <a:rPr lang="en-US" dirty="0"/>
              <a:t> : interval time in the templates will be 5 minutes , so to services will be checked every</a:t>
            </a:r>
          </a:p>
          <a:p>
            <a:r>
              <a:rPr lang="en-US" dirty="0"/>
              <a:t>            5 minutes , if we want it can be changed.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228600"/>
            <a:ext cx="8229600" cy="369332"/>
          </a:xfrm>
          <a:prstGeom prst="rect">
            <a:avLst/>
          </a:prstGeom>
        </p:spPr>
        <p:txBody>
          <a:bodyPr wrap="square">
            <a:spAutoFit/>
          </a:bodyPr>
          <a:lstStyle/>
          <a:p>
            <a:r>
              <a:rPr lang="en-US" b="1" dirty="0"/>
              <a:t>Write a Custom </a:t>
            </a:r>
            <a:r>
              <a:rPr lang="en-US" b="1" dirty="0" err="1"/>
              <a:t>Nagios</a:t>
            </a:r>
            <a:r>
              <a:rPr lang="en-US" b="1" dirty="0"/>
              <a:t> Check </a:t>
            </a:r>
            <a:r>
              <a:rPr lang="en-US" b="1" dirty="0" err="1"/>
              <a:t>Plugin</a:t>
            </a:r>
            <a:endParaRPr lang="en-US" b="1" dirty="0"/>
          </a:p>
        </p:txBody>
      </p:sp>
      <p:sp>
        <p:nvSpPr>
          <p:cNvPr id="8" name="Rectangle 7"/>
          <p:cNvSpPr/>
          <p:nvPr/>
        </p:nvSpPr>
        <p:spPr>
          <a:xfrm>
            <a:off x="609601" y="838200"/>
            <a:ext cx="8229600" cy="923330"/>
          </a:xfrm>
          <a:prstGeom prst="rect">
            <a:avLst/>
          </a:prstGeom>
        </p:spPr>
        <p:txBody>
          <a:bodyPr wrap="square">
            <a:spAutoFit/>
          </a:bodyPr>
          <a:lstStyle/>
          <a:p>
            <a:r>
              <a:rPr lang="en-US" b="1" dirty="0"/>
              <a:t>Exit Codes : </a:t>
            </a:r>
            <a:r>
              <a:rPr lang="en-US" dirty="0"/>
              <a:t>To identify the status of a monitored service, </a:t>
            </a:r>
            <a:r>
              <a:rPr lang="en-US" dirty="0" err="1"/>
              <a:t>Nagios</a:t>
            </a:r>
            <a:r>
              <a:rPr lang="en-US" dirty="0"/>
              <a:t> runs a check </a:t>
            </a:r>
            <a:r>
              <a:rPr lang="en-US" dirty="0" err="1"/>
              <a:t>plugin</a:t>
            </a:r>
            <a:r>
              <a:rPr lang="en-US" dirty="0"/>
              <a:t> on it. </a:t>
            </a:r>
            <a:r>
              <a:rPr lang="en-US" dirty="0" err="1"/>
              <a:t>Nagios</a:t>
            </a:r>
            <a:r>
              <a:rPr lang="en-US" dirty="0"/>
              <a:t> can tell what the status of the service is by reading the exit code of the check.</a:t>
            </a:r>
            <a:endParaRPr lang="en-US" b="1" dirty="0"/>
          </a:p>
        </p:txBody>
      </p:sp>
      <p:sp>
        <p:nvSpPr>
          <p:cNvPr id="9" name="Rectangle 8"/>
          <p:cNvSpPr/>
          <p:nvPr/>
        </p:nvSpPr>
        <p:spPr>
          <a:xfrm>
            <a:off x="2057400" y="1905000"/>
            <a:ext cx="4572000" cy="1200329"/>
          </a:xfrm>
          <a:prstGeom prst="rect">
            <a:avLst/>
          </a:prstGeom>
        </p:spPr>
        <p:txBody>
          <a:bodyPr>
            <a:spAutoFit/>
          </a:bodyPr>
          <a:lstStyle/>
          <a:p>
            <a:r>
              <a:rPr lang="en-US" i="1" dirty="0"/>
              <a:t>0</a:t>
            </a:r>
            <a:r>
              <a:rPr lang="en-US" dirty="0"/>
              <a:t> - Service is OK.</a:t>
            </a:r>
          </a:p>
          <a:p>
            <a:r>
              <a:rPr lang="en-US" i="1" dirty="0"/>
              <a:t>1</a:t>
            </a:r>
            <a:r>
              <a:rPr lang="en-US" dirty="0"/>
              <a:t> - Service has a WARNING.</a:t>
            </a:r>
          </a:p>
          <a:p>
            <a:r>
              <a:rPr lang="en-US" i="1" dirty="0"/>
              <a:t>2</a:t>
            </a:r>
            <a:r>
              <a:rPr lang="en-US" dirty="0"/>
              <a:t> - Service is in a CRITICAL status.</a:t>
            </a:r>
          </a:p>
          <a:p>
            <a:r>
              <a:rPr lang="en-US" i="1" dirty="0"/>
              <a:t>3</a:t>
            </a:r>
            <a:r>
              <a:rPr lang="en-US" dirty="0"/>
              <a:t> - Service status is UNKNOWN.</a:t>
            </a:r>
          </a:p>
        </p:txBody>
      </p:sp>
      <p:sp>
        <p:nvSpPr>
          <p:cNvPr id="11" name="Rectangle 10"/>
          <p:cNvSpPr/>
          <p:nvPr/>
        </p:nvSpPr>
        <p:spPr>
          <a:xfrm>
            <a:off x="381000" y="3429000"/>
            <a:ext cx="8305800" cy="646331"/>
          </a:xfrm>
          <a:prstGeom prst="rect">
            <a:avLst/>
          </a:prstGeom>
        </p:spPr>
        <p:txBody>
          <a:bodyPr wrap="square">
            <a:spAutoFit/>
          </a:bodyPr>
          <a:lstStyle/>
          <a:p>
            <a:r>
              <a:rPr lang="en-US" b="1" dirty="0"/>
              <a:t>Example : </a:t>
            </a:r>
            <a:r>
              <a:rPr lang="en-US" dirty="0"/>
              <a:t>Let's consider I have the </a:t>
            </a:r>
            <a:r>
              <a:rPr lang="en-US" dirty="0" err="1"/>
              <a:t>Nagios</a:t>
            </a:r>
            <a:r>
              <a:rPr lang="en-US" dirty="0"/>
              <a:t> server configured to alert only on critical status, so I want an alert if I have too many services on a Warning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228600"/>
            <a:ext cx="8229600" cy="369332"/>
          </a:xfrm>
          <a:prstGeom prst="rect">
            <a:avLst/>
          </a:prstGeom>
        </p:spPr>
        <p:txBody>
          <a:bodyPr wrap="square">
            <a:spAutoFit/>
          </a:bodyPr>
          <a:lstStyle/>
          <a:p>
            <a:r>
              <a:rPr lang="en-US" b="1" i="1" dirty="0"/>
              <a:t>check_warnings.sh (</a:t>
            </a:r>
            <a:r>
              <a:rPr lang="en-US" i="1" dirty="0"/>
              <a:t>place this file in /</a:t>
            </a:r>
            <a:r>
              <a:rPr lang="en-US" i="1" dirty="0" err="1"/>
              <a:t>usr</a:t>
            </a:r>
            <a:r>
              <a:rPr lang="en-US" i="1" dirty="0"/>
              <a:t>/local/</a:t>
            </a:r>
            <a:r>
              <a:rPr lang="en-US" i="1" dirty="0" err="1"/>
              <a:t>nagios</a:t>
            </a:r>
            <a:r>
              <a:rPr lang="en-US" i="1" dirty="0"/>
              <a:t>/</a:t>
            </a:r>
            <a:r>
              <a:rPr lang="en-US" i="1" dirty="0" err="1"/>
              <a:t>libexec</a:t>
            </a:r>
            <a:r>
              <a:rPr lang="en-US" i="1" dirty="0"/>
              <a:t>/)</a:t>
            </a:r>
            <a:endParaRPr lang="en-US" b="1" dirty="0"/>
          </a:p>
        </p:txBody>
      </p:sp>
      <p:sp>
        <p:nvSpPr>
          <p:cNvPr id="3075" name="Rectangle 3"/>
          <p:cNvSpPr>
            <a:spLocks noChangeArrowheads="1"/>
          </p:cNvSpPr>
          <p:nvPr/>
        </p:nvSpPr>
        <p:spPr bwMode="auto">
          <a:xfrm>
            <a:off x="152400" y="838200"/>
            <a:ext cx="8763000" cy="5629718"/>
          </a:xfrm>
          <a:prstGeom prst="rect">
            <a:avLst/>
          </a:prstGeom>
          <a:solidFill>
            <a:srgbClr val="F5F5F5"/>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#!/bin/bash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333333"/>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333333"/>
                </a:solidFill>
                <a:effectLst/>
                <a:cs typeface="Arial" pitchFamily="34" charset="0"/>
              </a:rPr>
              <a:t>countWarnings</a:t>
            </a:r>
            <a:r>
              <a:rPr kumimoji="0" lang="en-US" b="0" i="0" u="none" strike="noStrike" cap="none" normalizeH="0" baseline="0" dirty="0">
                <a:ln>
                  <a:noFill/>
                </a:ln>
                <a:solidFill>
                  <a:srgbClr val="333333"/>
                </a:solidFill>
                <a:effectLst/>
                <a:cs typeface="Arial" pitchFamily="34" charset="0"/>
              </a:rPr>
              <a:t>=$(/</a:t>
            </a:r>
            <a:r>
              <a:rPr kumimoji="0" lang="en-US" b="0" i="0" u="none" strike="noStrike" cap="none" normalizeH="0" baseline="0" dirty="0" err="1">
                <a:ln>
                  <a:noFill/>
                </a:ln>
                <a:solidFill>
                  <a:srgbClr val="333333"/>
                </a:solidFill>
                <a:effectLst/>
                <a:cs typeface="Arial" pitchFamily="34" charset="0"/>
              </a:rPr>
              <a:t>usr</a:t>
            </a:r>
            <a:r>
              <a:rPr kumimoji="0" lang="en-US" b="0" i="0" u="none" strike="noStrike" cap="none" normalizeH="0" baseline="0" dirty="0">
                <a:ln>
                  <a:noFill/>
                </a:ln>
                <a:solidFill>
                  <a:srgbClr val="333333"/>
                </a:solidFill>
                <a:effectLst/>
                <a:cs typeface="Arial" pitchFamily="34" charset="0"/>
              </a:rPr>
              <a:t>/local/</a:t>
            </a:r>
            <a:r>
              <a:rPr kumimoji="0" lang="en-US" b="0" i="0" u="none" strike="noStrike" cap="none" normalizeH="0" baseline="0" dirty="0" err="1">
                <a:ln>
                  <a:noFill/>
                </a:ln>
                <a:solidFill>
                  <a:srgbClr val="333333"/>
                </a:solidFill>
                <a:effectLst/>
                <a:cs typeface="Arial" pitchFamily="34" charset="0"/>
              </a:rPr>
              <a:t>nagios</a:t>
            </a:r>
            <a:r>
              <a:rPr kumimoji="0" lang="en-US" b="0" i="0" u="none" strike="noStrike" cap="none" normalizeH="0" baseline="0" dirty="0">
                <a:ln>
                  <a:noFill/>
                </a:ln>
                <a:solidFill>
                  <a:srgbClr val="333333"/>
                </a:solidFill>
                <a:effectLst/>
                <a:cs typeface="Arial" pitchFamily="34" charset="0"/>
              </a:rPr>
              <a:t>/bin/</a:t>
            </a:r>
            <a:r>
              <a:rPr kumimoji="0" lang="en-US" b="0" i="0" u="none" strike="noStrike" cap="none" normalizeH="0" baseline="0" dirty="0" err="1">
                <a:ln>
                  <a:noFill/>
                </a:ln>
                <a:solidFill>
                  <a:srgbClr val="333333"/>
                </a:solidFill>
                <a:effectLst/>
                <a:cs typeface="Arial" pitchFamily="34" charset="0"/>
              </a:rPr>
              <a:t>nagiostats</a:t>
            </a:r>
            <a:r>
              <a:rPr kumimoji="0" lang="en-US" b="0" i="0" u="none" strike="noStrike" cap="none" normalizeH="0" baseline="0" dirty="0">
                <a:ln>
                  <a:noFill/>
                </a:ln>
                <a:solidFill>
                  <a:srgbClr val="333333"/>
                </a:solidFill>
                <a:effectLst/>
                <a:cs typeface="Arial" pitchFamily="34" charset="0"/>
              </a:rPr>
              <a:t> | </a:t>
            </a:r>
            <a:r>
              <a:rPr kumimoji="0" lang="en-US" b="0" i="0" u="none" strike="noStrike" cap="none" normalizeH="0" baseline="0" dirty="0" err="1">
                <a:ln>
                  <a:noFill/>
                </a:ln>
                <a:solidFill>
                  <a:srgbClr val="333333"/>
                </a:solidFill>
                <a:effectLst/>
                <a:cs typeface="Arial" pitchFamily="34" charset="0"/>
              </a:rPr>
              <a:t>grep</a:t>
            </a:r>
            <a:r>
              <a:rPr kumimoji="0" lang="en-US" b="0" i="0" u="none" strike="noStrike" cap="none" normalizeH="0" baseline="0" dirty="0">
                <a:ln>
                  <a:noFill/>
                </a:ln>
                <a:solidFill>
                  <a:srgbClr val="333333"/>
                </a:solidFill>
                <a:effectLst/>
                <a:cs typeface="Arial" pitchFamily="34" charset="0"/>
              </a:rPr>
              <a:t> "Ok/Warn/</a:t>
            </a:r>
            <a:r>
              <a:rPr kumimoji="0" lang="en-US" b="0" i="0" u="none" strike="noStrike" cap="none" normalizeH="0" baseline="0" dirty="0" err="1">
                <a:ln>
                  <a:noFill/>
                </a:ln>
                <a:solidFill>
                  <a:srgbClr val="333333"/>
                </a:solidFill>
                <a:effectLst/>
                <a:cs typeface="Arial" pitchFamily="34" charset="0"/>
              </a:rPr>
              <a:t>Unk</a:t>
            </a:r>
            <a:r>
              <a:rPr kumimoji="0" lang="en-US" b="0" i="0" u="none" strike="noStrike" cap="none" normalizeH="0" baseline="0" dirty="0">
                <a:ln>
                  <a:noFill/>
                </a:ln>
                <a:solidFill>
                  <a:srgbClr val="333333"/>
                </a:solidFill>
                <a:effectLst/>
                <a:cs typeface="Arial" pitchFamily="34" charset="0"/>
              </a:rPr>
              <a:t>/</a:t>
            </a:r>
            <a:r>
              <a:rPr kumimoji="0" lang="en-US" b="0" i="0" u="none" strike="noStrike" cap="none" normalizeH="0" baseline="0" dirty="0" err="1">
                <a:ln>
                  <a:noFill/>
                </a:ln>
                <a:solidFill>
                  <a:srgbClr val="333333"/>
                </a:solidFill>
                <a:effectLst/>
                <a:cs typeface="Arial" pitchFamily="34" charset="0"/>
              </a:rPr>
              <a:t>Crit</a:t>
            </a:r>
            <a:r>
              <a:rPr kumimoji="0" lang="en-US" b="0" i="0" u="none" strike="noStrike" cap="none" normalizeH="0" baseline="0" dirty="0">
                <a:ln>
                  <a:noFill/>
                </a:ln>
                <a:solidFill>
                  <a:srgbClr val="333333"/>
                </a:solidFill>
                <a:effectLst/>
                <a:cs typeface="Arial" pitchFamily="34" charset="0"/>
              </a:rPr>
              <a:t>:" | </a:t>
            </a:r>
            <a:r>
              <a:rPr kumimoji="0" lang="en-US" b="0" i="0" u="none" strike="noStrike" cap="none" normalizeH="0" baseline="0" dirty="0" err="1">
                <a:ln>
                  <a:noFill/>
                </a:ln>
                <a:solidFill>
                  <a:srgbClr val="333333"/>
                </a:solidFill>
                <a:effectLst/>
                <a:cs typeface="Arial" pitchFamily="34" charset="0"/>
              </a:rPr>
              <a:t>sed</a:t>
            </a:r>
            <a:r>
              <a:rPr kumimoji="0" lang="en-US" b="0" i="0" u="none" strike="noStrike" cap="none" normalizeH="0" baseline="0" dirty="0">
                <a:ln>
                  <a:noFill/>
                </a:ln>
                <a:solidFill>
                  <a:srgbClr val="333333"/>
                </a:solidFill>
                <a:effectLst/>
                <a:cs typeface="Arial" pitchFamily="34" charset="0"/>
              </a:rPr>
              <a:t> 's/[[:space:]]//g' | cut -d"/" -f5)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333333"/>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if (($</a:t>
            </a:r>
            <a:r>
              <a:rPr kumimoji="0" lang="en-US" b="0" i="0" u="none" strike="noStrike" cap="none" normalizeH="0" baseline="0" dirty="0" err="1">
                <a:ln>
                  <a:noFill/>
                </a:ln>
                <a:solidFill>
                  <a:srgbClr val="333333"/>
                </a:solidFill>
                <a:effectLst/>
                <a:cs typeface="Arial" pitchFamily="34" charset="0"/>
              </a:rPr>
              <a:t>countWarnings</a:t>
            </a:r>
            <a:r>
              <a:rPr kumimoji="0" lang="en-US" b="0" i="0" u="none" strike="noStrike" cap="none" normalizeH="0" baseline="0" dirty="0">
                <a:ln>
                  <a:noFill/>
                </a:ln>
                <a:solidFill>
                  <a:srgbClr val="333333"/>
                </a:solidFill>
                <a:effectLst/>
                <a:cs typeface="Arial" pitchFamily="34" charset="0"/>
              </a:rPr>
              <a:t>&lt;=5)); then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echo "OK - $</a:t>
            </a:r>
            <a:r>
              <a:rPr kumimoji="0" lang="en-US" b="0" i="0" u="none" strike="noStrike" cap="none" normalizeH="0" baseline="0" dirty="0" err="1">
                <a:ln>
                  <a:noFill/>
                </a:ln>
                <a:solidFill>
                  <a:srgbClr val="333333"/>
                </a:solidFill>
                <a:effectLst/>
                <a:cs typeface="Arial" pitchFamily="34" charset="0"/>
              </a:rPr>
              <a:t>countWarnings</a:t>
            </a:r>
            <a:r>
              <a:rPr kumimoji="0" lang="en-US" b="0" i="0" u="none" strike="noStrike" cap="none" normalizeH="0" baseline="0" dirty="0">
                <a:ln>
                  <a:noFill/>
                </a:ln>
                <a:solidFill>
                  <a:srgbClr val="333333"/>
                </a:solidFill>
                <a:effectLst/>
                <a:cs typeface="Arial" pitchFamily="34" charset="0"/>
              </a:rPr>
              <a:t> services in Warning state"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exit 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333333"/>
                </a:solidFill>
                <a:effectLst/>
                <a:cs typeface="Arial" pitchFamily="34" charset="0"/>
              </a:rPr>
              <a:t>elif</a:t>
            </a:r>
            <a:r>
              <a:rPr kumimoji="0" lang="en-US" b="0" i="0" u="none" strike="noStrike" cap="none" normalizeH="0" baseline="0" dirty="0">
                <a:ln>
                  <a:noFill/>
                </a:ln>
                <a:solidFill>
                  <a:srgbClr val="333333"/>
                </a:solidFill>
                <a:effectLst/>
                <a:cs typeface="Arial" pitchFamily="34" charset="0"/>
              </a:rPr>
              <a:t> ((6&lt;=$</a:t>
            </a:r>
            <a:r>
              <a:rPr kumimoji="0" lang="en-US" b="0" i="0" u="none" strike="noStrike" cap="none" normalizeH="0" baseline="0" dirty="0" err="1">
                <a:ln>
                  <a:noFill/>
                </a:ln>
                <a:solidFill>
                  <a:srgbClr val="333333"/>
                </a:solidFill>
                <a:effectLst/>
                <a:cs typeface="Arial" pitchFamily="34" charset="0"/>
              </a:rPr>
              <a:t>countWarnings</a:t>
            </a:r>
            <a:r>
              <a:rPr kumimoji="0" lang="en-US" b="0" i="0" u="none" strike="noStrike" cap="none" normalizeH="0" baseline="0" dirty="0">
                <a:ln>
                  <a:noFill/>
                </a:ln>
                <a:solidFill>
                  <a:srgbClr val="333333"/>
                </a:solidFill>
                <a:effectLst/>
                <a:cs typeface="Arial" pitchFamily="34" charset="0"/>
              </a:rPr>
              <a:t> &amp;&amp; $</a:t>
            </a:r>
            <a:r>
              <a:rPr kumimoji="0" lang="en-US" b="0" i="0" u="none" strike="noStrike" cap="none" normalizeH="0" baseline="0" dirty="0" err="1">
                <a:ln>
                  <a:noFill/>
                </a:ln>
                <a:solidFill>
                  <a:srgbClr val="333333"/>
                </a:solidFill>
                <a:effectLst/>
                <a:cs typeface="Arial" pitchFamily="34" charset="0"/>
              </a:rPr>
              <a:t>countWarnings</a:t>
            </a:r>
            <a:r>
              <a:rPr kumimoji="0" lang="en-US" b="0" i="0" u="none" strike="noStrike" cap="none" normalizeH="0" baseline="0" dirty="0">
                <a:ln>
                  <a:noFill/>
                </a:ln>
                <a:solidFill>
                  <a:srgbClr val="333333"/>
                </a:solidFill>
                <a:effectLst/>
                <a:cs typeface="Arial" pitchFamily="34" charset="0"/>
              </a:rPr>
              <a:t>&lt;=30)); then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 This case makes no sense because it only adds one warning.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 It is just to make an example on all possible exits.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echo "WARNING - $</a:t>
            </a:r>
            <a:r>
              <a:rPr kumimoji="0" lang="en-US" b="0" i="0" u="none" strike="noStrike" cap="none" normalizeH="0" baseline="0" dirty="0" err="1">
                <a:ln>
                  <a:noFill/>
                </a:ln>
                <a:solidFill>
                  <a:srgbClr val="333333"/>
                </a:solidFill>
                <a:effectLst/>
                <a:cs typeface="Arial" pitchFamily="34" charset="0"/>
              </a:rPr>
              <a:t>countWarnings</a:t>
            </a:r>
            <a:r>
              <a:rPr kumimoji="0" lang="en-US" b="0" i="0" u="none" strike="noStrike" cap="none" normalizeH="0" baseline="0" dirty="0">
                <a:ln>
                  <a:noFill/>
                </a:ln>
                <a:solidFill>
                  <a:srgbClr val="333333"/>
                </a:solidFill>
                <a:effectLst/>
                <a:cs typeface="Arial" pitchFamily="34" charset="0"/>
              </a:rPr>
              <a:t> services in Warning state"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exit 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333333"/>
                </a:solidFill>
                <a:effectLst/>
                <a:cs typeface="Arial" pitchFamily="34" charset="0"/>
              </a:rPr>
              <a:t>elif</a:t>
            </a:r>
            <a:r>
              <a:rPr kumimoji="0" lang="en-US" b="0" i="0" u="none" strike="noStrike" cap="none" normalizeH="0" baseline="0" dirty="0">
                <a:ln>
                  <a:noFill/>
                </a:ln>
                <a:solidFill>
                  <a:srgbClr val="333333"/>
                </a:solidFill>
                <a:effectLst/>
                <a:cs typeface="Arial" pitchFamily="34" charset="0"/>
              </a:rPr>
              <a:t> ((30&lt;=$</a:t>
            </a:r>
            <a:r>
              <a:rPr kumimoji="0" lang="en-US" b="0" i="0" u="none" strike="noStrike" cap="none" normalizeH="0" baseline="0" dirty="0" err="1">
                <a:ln>
                  <a:noFill/>
                </a:ln>
                <a:solidFill>
                  <a:srgbClr val="333333"/>
                </a:solidFill>
                <a:effectLst/>
                <a:cs typeface="Arial" pitchFamily="34" charset="0"/>
              </a:rPr>
              <a:t>countWarnings</a:t>
            </a:r>
            <a:r>
              <a:rPr kumimoji="0" lang="en-US" b="0" i="0" u="none" strike="noStrike" cap="none" normalizeH="0" baseline="0" dirty="0">
                <a:ln>
                  <a:noFill/>
                </a:ln>
                <a:solidFill>
                  <a:srgbClr val="333333"/>
                </a:solidFill>
                <a:effectLst/>
                <a:cs typeface="Arial" pitchFamily="34" charset="0"/>
              </a:rPr>
              <a:t>)); then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echo "CRITICAL - $</a:t>
            </a:r>
            <a:r>
              <a:rPr kumimoji="0" lang="en-US" b="0" i="0" u="none" strike="noStrike" cap="none" normalizeH="0" baseline="0" dirty="0" err="1">
                <a:ln>
                  <a:noFill/>
                </a:ln>
                <a:solidFill>
                  <a:srgbClr val="333333"/>
                </a:solidFill>
                <a:effectLst/>
                <a:cs typeface="Arial" pitchFamily="34" charset="0"/>
              </a:rPr>
              <a:t>countWarnings</a:t>
            </a:r>
            <a:r>
              <a:rPr kumimoji="0" lang="en-US" b="0" i="0" u="none" strike="noStrike" cap="none" normalizeH="0" baseline="0" dirty="0">
                <a:ln>
                  <a:noFill/>
                </a:ln>
                <a:solidFill>
                  <a:srgbClr val="333333"/>
                </a:solidFill>
                <a:effectLst/>
                <a:cs typeface="Arial" pitchFamily="34" charset="0"/>
              </a:rPr>
              <a:t> services in Warning state"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exit 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else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echo "UNKNOWN - $</a:t>
            </a:r>
            <a:r>
              <a:rPr kumimoji="0" lang="en-US" b="0" i="0" u="none" strike="noStrike" cap="none" normalizeH="0" baseline="0" dirty="0" err="1">
                <a:ln>
                  <a:noFill/>
                </a:ln>
                <a:solidFill>
                  <a:srgbClr val="333333"/>
                </a:solidFill>
                <a:effectLst/>
                <a:cs typeface="Arial" pitchFamily="34" charset="0"/>
              </a:rPr>
              <a:t>countWarnings</a:t>
            </a:r>
            <a:r>
              <a:rPr kumimoji="0" lang="en-US" b="0" i="0" u="none" strike="noStrike" cap="none" normalizeH="0" baseline="0" dirty="0">
                <a:ln>
                  <a:noFill/>
                </a:ln>
                <a:solidFill>
                  <a:srgbClr val="333333"/>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cs typeface="Arial" pitchFamily="34" charset="0"/>
              </a:rPr>
              <a:t>	exit 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333333"/>
                </a:solidFill>
                <a:effectLst/>
                <a:cs typeface="Arial" pitchFamily="34" charset="0"/>
              </a:rPr>
              <a:t>fi</a:t>
            </a:r>
            <a:r>
              <a:rPr kumimoji="0" lang="en-US" b="0" i="0" u="none" strike="noStrike" cap="none" normalizeH="0" baseline="0" dirty="0">
                <a:ln>
                  <a:noFill/>
                </a:ln>
                <a:solidFill>
                  <a:schemeClr val="tx1"/>
                </a:solidFill>
                <a:effectLst/>
                <a:cs typeface="Arial"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228600"/>
            <a:ext cx="8229600" cy="369332"/>
          </a:xfrm>
          <a:prstGeom prst="rect">
            <a:avLst/>
          </a:prstGeom>
        </p:spPr>
        <p:txBody>
          <a:bodyPr wrap="square">
            <a:spAutoFit/>
          </a:bodyPr>
          <a:lstStyle/>
          <a:p>
            <a:r>
              <a:rPr lang="en-US" b="1" dirty="0"/>
              <a:t>Allow the execution of the script</a:t>
            </a:r>
          </a:p>
        </p:txBody>
      </p:sp>
      <p:sp>
        <p:nvSpPr>
          <p:cNvPr id="8" name="Rectangle 7"/>
          <p:cNvSpPr/>
          <p:nvPr/>
        </p:nvSpPr>
        <p:spPr>
          <a:xfrm>
            <a:off x="609601" y="838200"/>
            <a:ext cx="8229600" cy="369332"/>
          </a:xfrm>
          <a:prstGeom prst="rect">
            <a:avLst/>
          </a:prstGeom>
        </p:spPr>
        <p:txBody>
          <a:bodyPr wrap="square">
            <a:spAutoFit/>
          </a:bodyPr>
          <a:lstStyle/>
          <a:p>
            <a:r>
              <a:rPr lang="en-US" dirty="0" err="1"/>
              <a:t>sudo</a:t>
            </a:r>
            <a:r>
              <a:rPr lang="en-US" dirty="0"/>
              <a:t> </a:t>
            </a:r>
            <a:r>
              <a:rPr lang="en-US" dirty="0" err="1"/>
              <a:t>chmod</a:t>
            </a:r>
            <a:r>
              <a:rPr lang="en-US" dirty="0"/>
              <a:t> +x /</a:t>
            </a:r>
            <a:r>
              <a:rPr lang="en-US" dirty="0" err="1"/>
              <a:t>usr</a:t>
            </a:r>
            <a:r>
              <a:rPr lang="en-US" dirty="0"/>
              <a:t>/local/</a:t>
            </a:r>
            <a:r>
              <a:rPr lang="en-US" dirty="0" err="1"/>
              <a:t>nagios</a:t>
            </a:r>
            <a:r>
              <a:rPr lang="en-US" dirty="0"/>
              <a:t>/</a:t>
            </a:r>
            <a:r>
              <a:rPr lang="en-US" dirty="0" err="1"/>
              <a:t>libexec</a:t>
            </a:r>
            <a:r>
              <a:rPr lang="en-US" dirty="0"/>
              <a:t>/check_warnings.sh</a:t>
            </a:r>
            <a:endParaRPr lang="en-US" b="1" dirty="0"/>
          </a:p>
        </p:txBody>
      </p:sp>
      <p:sp>
        <p:nvSpPr>
          <p:cNvPr id="7" name="Rectangle 6"/>
          <p:cNvSpPr/>
          <p:nvPr/>
        </p:nvSpPr>
        <p:spPr>
          <a:xfrm>
            <a:off x="228600" y="1447800"/>
            <a:ext cx="4239559" cy="369332"/>
          </a:xfrm>
          <a:prstGeom prst="rect">
            <a:avLst/>
          </a:prstGeom>
        </p:spPr>
        <p:txBody>
          <a:bodyPr wrap="none">
            <a:spAutoFit/>
          </a:bodyPr>
          <a:lstStyle/>
          <a:p>
            <a:r>
              <a:rPr lang="en-US" b="1" dirty="0"/>
              <a:t>Set a New Checking Command and Service</a:t>
            </a:r>
          </a:p>
        </p:txBody>
      </p:sp>
      <p:sp>
        <p:nvSpPr>
          <p:cNvPr id="12" name="Rectangle 11"/>
          <p:cNvSpPr/>
          <p:nvPr/>
        </p:nvSpPr>
        <p:spPr>
          <a:xfrm>
            <a:off x="609600" y="1981200"/>
            <a:ext cx="8534400" cy="646331"/>
          </a:xfrm>
          <a:prstGeom prst="rect">
            <a:avLst/>
          </a:prstGeom>
        </p:spPr>
        <p:txBody>
          <a:bodyPr wrap="square">
            <a:spAutoFit/>
          </a:bodyPr>
          <a:lstStyle/>
          <a:p>
            <a:r>
              <a:rPr lang="en-US" dirty="0"/>
              <a:t>Define a command in the </a:t>
            </a:r>
            <a:r>
              <a:rPr lang="en-US" i="1" dirty="0"/>
              <a:t>commands.cfg</a:t>
            </a:r>
            <a:r>
              <a:rPr lang="en-US" dirty="0"/>
              <a:t> file. This file location depends on the configuration you've done, in my case it is in </a:t>
            </a:r>
            <a:r>
              <a:rPr lang="en-US" i="1" dirty="0"/>
              <a:t>/</a:t>
            </a:r>
            <a:r>
              <a:rPr lang="en-US" i="1" dirty="0" err="1"/>
              <a:t>usr</a:t>
            </a:r>
            <a:r>
              <a:rPr lang="en-US" i="1" dirty="0"/>
              <a:t>/local/</a:t>
            </a:r>
            <a:r>
              <a:rPr lang="en-US" i="1" dirty="0" err="1"/>
              <a:t>nagios</a:t>
            </a:r>
            <a:r>
              <a:rPr lang="en-US" i="1" dirty="0"/>
              <a:t>/etc/objects/commands.cfg</a:t>
            </a:r>
            <a:r>
              <a:rPr lang="en-US" dirty="0"/>
              <a:t>.</a:t>
            </a:r>
          </a:p>
        </p:txBody>
      </p:sp>
      <p:sp>
        <p:nvSpPr>
          <p:cNvPr id="13" name="Rectangle 12"/>
          <p:cNvSpPr/>
          <p:nvPr/>
        </p:nvSpPr>
        <p:spPr>
          <a:xfrm>
            <a:off x="685800" y="2819400"/>
            <a:ext cx="8534400" cy="1477328"/>
          </a:xfrm>
          <a:prstGeom prst="rect">
            <a:avLst/>
          </a:prstGeom>
        </p:spPr>
        <p:txBody>
          <a:bodyPr wrap="square">
            <a:spAutoFit/>
          </a:bodyPr>
          <a:lstStyle/>
          <a:p>
            <a:r>
              <a:rPr lang="en-US" dirty="0"/>
              <a:t># Custom </a:t>
            </a:r>
            <a:r>
              <a:rPr lang="en-US" dirty="0" err="1"/>
              <a:t>plugins</a:t>
            </a:r>
            <a:r>
              <a:rPr lang="en-US" dirty="0"/>
              <a:t> commands... </a:t>
            </a:r>
          </a:p>
          <a:p>
            <a:r>
              <a:rPr lang="en-US" dirty="0"/>
              <a:t>define command{ </a:t>
            </a:r>
          </a:p>
          <a:p>
            <a:r>
              <a:rPr lang="en-US" dirty="0"/>
              <a:t>	</a:t>
            </a:r>
            <a:r>
              <a:rPr lang="en-US" dirty="0" err="1"/>
              <a:t>command_name</a:t>
            </a:r>
            <a:r>
              <a:rPr lang="en-US" dirty="0"/>
              <a:t> </a:t>
            </a:r>
            <a:r>
              <a:rPr lang="en-US" dirty="0" err="1"/>
              <a:t>check_warnings</a:t>
            </a:r>
            <a:r>
              <a:rPr lang="en-US" dirty="0"/>
              <a:t> </a:t>
            </a:r>
          </a:p>
          <a:p>
            <a:r>
              <a:rPr lang="en-US" dirty="0"/>
              <a:t>	</a:t>
            </a:r>
            <a:r>
              <a:rPr lang="en-US" dirty="0" err="1"/>
              <a:t>command_line</a:t>
            </a:r>
            <a:r>
              <a:rPr lang="en-US" dirty="0"/>
              <a:t> $USER1$/check_warnings.sh </a:t>
            </a:r>
          </a:p>
          <a:p>
            <a:r>
              <a:rPr lang="en-US" dirty="0"/>
              <a:t>}</a:t>
            </a:r>
          </a:p>
        </p:txBody>
      </p:sp>
      <p:sp>
        <p:nvSpPr>
          <p:cNvPr id="14" name="Rectangle 13"/>
          <p:cNvSpPr/>
          <p:nvPr/>
        </p:nvSpPr>
        <p:spPr>
          <a:xfrm>
            <a:off x="533400" y="4724400"/>
            <a:ext cx="8077200" cy="646331"/>
          </a:xfrm>
          <a:prstGeom prst="rect">
            <a:avLst/>
          </a:prstGeom>
        </p:spPr>
        <p:txBody>
          <a:bodyPr wrap="square">
            <a:spAutoFit/>
          </a:bodyPr>
          <a:lstStyle/>
          <a:p>
            <a:r>
              <a:rPr lang="en-US" dirty="0"/>
              <a:t>Remember that the </a:t>
            </a:r>
            <a:r>
              <a:rPr lang="en-US" i="1" dirty="0"/>
              <a:t>$USER1$</a:t>
            </a:r>
            <a:r>
              <a:rPr lang="en-US" dirty="0"/>
              <a:t> variable, is a local </a:t>
            </a:r>
            <a:r>
              <a:rPr lang="en-US" dirty="0" err="1"/>
              <a:t>Nagios</a:t>
            </a:r>
            <a:r>
              <a:rPr lang="en-US" dirty="0"/>
              <a:t> variable set in the resource.cfg file, in my case pointing to </a:t>
            </a:r>
            <a:r>
              <a:rPr lang="en-US" i="1" dirty="0"/>
              <a:t>/</a:t>
            </a:r>
            <a:r>
              <a:rPr lang="en-US" i="1" dirty="0" err="1"/>
              <a:t>usr</a:t>
            </a:r>
            <a:r>
              <a:rPr lang="en-US" i="1" dirty="0"/>
              <a:t>/local/</a:t>
            </a:r>
            <a:r>
              <a:rPr lang="en-US" i="1" dirty="0" err="1"/>
              <a:t>nagios</a:t>
            </a:r>
            <a:r>
              <a:rPr lang="en-US" i="1" dirty="0"/>
              <a:t>/</a:t>
            </a:r>
            <a:r>
              <a:rPr lang="en-US" i="1" dirty="0" err="1"/>
              <a:t>libexec</a:t>
            </a: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28600"/>
            <a:ext cx="1445076" cy="369332"/>
          </a:xfrm>
          <a:prstGeom prst="rect">
            <a:avLst/>
          </a:prstGeom>
        </p:spPr>
        <p:txBody>
          <a:bodyPr wrap="none">
            <a:spAutoFit/>
          </a:bodyPr>
          <a:lstStyle/>
          <a:p>
            <a:r>
              <a:rPr lang="en-US" b="1" dirty="0"/>
              <a:t>Set a Service</a:t>
            </a:r>
          </a:p>
        </p:txBody>
      </p:sp>
      <p:sp>
        <p:nvSpPr>
          <p:cNvPr id="14" name="Rectangle 13"/>
          <p:cNvSpPr/>
          <p:nvPr/>
        </p:nvSpPr>
        <p:spPr>
          <a:xfrm>
            <a:off x="838200" y="1295400"/>
            <a:ext cx="8077200" cy="2031325"/>
          </a:xfrm>
          <a:prstGeom prst="rect">
            <a:avLst/>
          </a:prstGeom>
        </p:spPr>
        <p:txBody>
          <a:bodyPr wrap="square">
            <a:spAutoFit/>
          </a:bodyPr>
          <a:lstStyle/>
          <a:p>
            <a:r>
              <a:rPr lang="en-US" dirty="0"/>
              <a:t># Example - Check current warnings... </a:t>
            </a:r>
          </a:p>
          <a:p>
            <a:r>
              <a:rPr lang="en-US" dirty="0"/>
              <a:t>define service{ </a:t>
            </a:r>
          </a:p>
          <a:p>
            <a:r>
              <a:rPr lang="en-US" dirty="0"/>
              <a:t>	use local-service </a:t>
            </a:r>
          </a:p>
          <a:p>
            <a:r>
              <a:rPr lang="en-US" dirty="0"/>
              <a:t>	</a:t>
            </a:r>
            <a:r>
              <a:rPr lang="en-US" dirty="0" err="1"/>
              <a:t>host_name</a:t>
            </a:r>
            <a:r>
              <a:rPr lang="en-US" dirty="0"/>
              <a:t> </a:t>
            </a:r>
            <a:r>
              <a:rPr lang="en-US" dirty="0" err="1"/>
              <a:t>localhost</a:t>
            </a:r>
            <a:r>
              <a:rPr lang="en-US" dirty="0"/>
              <a:t> </a:t>
            </a:r>
          </a:p>
          <a:p>
            <a:r>
              <a:rPr lang="en-US" dirty="0"/>
              <a:t>	</a:t>
            </a:r>
            <a:r>
              <a:rPr lang="en-US" dirty="0" err="1"/>
              <a:t>service_description</a:t>
            </a:r>
            <a:r>
              <a:rPr lang="en-US" dirty="0"/>
              <a:t> </a:t>
            </a:r>
            <a:r>
              <a:rPr lang="en-US" dirty="0" err="1"/>
              <a:t>Nagios</a:t>
            </a:r>
            <a:r>
              <a:rPr lang="en-US" dirty="0"/>
              <a:t> Server Warnings </a:t>
            </a:r>
          </a:p>
          <a:p>
            <a:r>
              <a:rPr lang="en-US" dirty="0"/>
              <a:t>	</a:t>
            </a:r>
            <a:r>
              <a:rPr lang="en-US" dirty="0" err="1"/>
              <a:t>check_command</a:t>
            </a:r>
            <a:r>
              <a:rPr lang="en-US" dirty="0"/>
              <a:t> </a:t>
            </a:r>
            <a:r>
              <a:rPr lang="en-US" dirty="0" err="1"/>
              <a:t>check_warnings</a:t>
            </a:r>
            <a:r>
              <a:rPr lang="en-US" dirty="0"/>
              <a:t> </a:t>
            </a:r>
          </a:p>
          <a:p>
            <a:r>
              <a:rPr lang="en-US" dirty="0"/>
              <a:t>}</a:t>
            </a:r>
          </a:p>
        </p:txBody>
      </p:sp>
      <p:sp>
        <p:nvSpPr>
          <p:cNvPr id="9" name="Rectangle 8"/>
          <p:cNvSpPr/>
          <p:nvPr/>
        </p:nvSpPr>
        <p:spPr>
          <a:xfrm>
            <a:off x="533400" y="762000"/>
            <a:ext cx="8153400" cy="369332"/>
          </a:xfrm>
          <a:prstGeom prst="rect">
            <a:avLst/>
          </a:prstGeom>
        </p:spPr>
        <p:txBody>
          <a:bodyPr wrap="square">
            <a:spAutoFit/>
          </a:bodyPr>
          <a:lstStyle/>
          <a:p>
            <a:r>
              <a:rPr lang="en-US" dirty="0"/>
              <a:t>Edit the </a:t>
            </a:r>
            <a:r>
              <a:rPr lang="en-US" i="1" dirty="0"/>
              <a:t>/</a:t>
            </a:r>
            <a:r>
              <a:rPr lang="en-US" i="1" dirty="0" err="1"/>
              <a:t>usr</a:t>
            </a:r>
            <a:r>
              <a:rPr lang="en-US" i="1" dirty="0"/>
              <a:t>/local/</a:t>
            </a:r>
            <a:r>
              <a:rPr lang="en-US" i="1" dirty="0" err="1"/>
              <a:t>nagios</a:t>
            </a:r>
            <a:r>
              <a:rPr lang="en-US" i="1" dirty="0"/>
              <a:t>/etc/objects/localhost.cfg</a:t>
            </a:r>
            <a:r>
              <a:rPr lang="en-US" dirty="0"/>
              <a:t> file and add the following block:</a:t>
            </a:r>
          </a:p>
        </p:txBody>
      </p:sp>
      <p:sp>
        <p:nvSpPr>
          <p:cNvPr id="11" name="Rectangle 10"/>
          <p:cNvSpPr/>
          <p:nvPr/>
        </p:nvSpPr>
        <p:spPr>
          <a:xfrm>
            <a:off x="609600" y="3429000"/>
            <a:ext cx="8001000" cy="646331"/>
          </a:xfrm>
          <a:prstGeom prst="rect">
            <a:avLst/>
          </a:prstGeom>
        </p:spPr>
        <p:txBody>
          <a:bodyPr wrap="square">
            <a:spAutoFit/>
          </a:bodyPr>
          <a:lstStyle/>
          <a:p>
            <a:r>
              <a:rPr lang="en-US" dirty="0"/>
              <a:t>Always remember, prior to reloading </a:t>
            </a:r>
            <a:r>
              <a:rPr lang="en-US" dirty="0" err="1"/>
              <a:t>Nagios</a:t>
            </a:r>
            <a:r>
              <a:rPr lang="en-US" dirty="0"/>
              <a:t>, check that there are no errors in the configuration. You do this with </a:t>
            </a:r>
            <a:r>
              <a:rPr lang="en-US" i="1" dirty="0" err="1"/>
              <a:t>nagios</a:t>
            </a:r>
            <a:r>
              <a:rPr lang="en-US" i="1" dirty="0"/>
              <a:t> -v</a:t>
            </a:r>
            <a:r>
              <a:rPr lang="en-US" dirty="0"/>
              <a:t> command as root:</a:t>
            </a:r>
          </a:p>
        </p:txBody>
      </p:sp>
      <p:sp>
        <p:nvSpPr>
          <p:cNvPr id="15" name="Rectangle 14"/>
          <p:cNvSpPr/>
          <p:nvPr/>
        </p:nvSpPr>
        <p:spPr>
          <a:xfrm>
            <a:off x="762000" y="4230469"/>
            <a:ext cx="8001000" cy="646331"/>
          </a:xfrm>
          <a:prstGeom prst="rect">
            <a:avLst/>
          </a:prstGeom>
        </p:spPr>
        <p:txBody>
          <a:bodyPr wrap="square">
            <a:spAutoFit/>
          </a:bodyPr>
          <a:lstStyle/>
          <a:p>
            <a:r>
              <a:rPr lang="en-US" dirty="0" err="1"/>
              <a:t>sudo</a:t>
            </a:r>
            <a:r>
              <a:rPr lang="en-US" dirty="0"/>
              <a:t> /</a:t>
            </a:r>
            <a:r>
              <a:rPr lang="en-US" dirty="0" err="1"/>
              <a:t>usr</a:t>
            </a:r>
            <a:r>
              <a:rPr lang="en-US" dirty="0"/>
              <a:t>/local/</a:t>
            </a:r>
            <a:r>
              <a:rPr lang="en-US" dirty="0" err="1"/>
              <a:t>nagios</a:t>
            </a:r>
            <a:r>
              <a:rPr lang="en-US" dirty="0"/>
              <a:t>/bin/</a:t>
            </a:r>
            <a:r>
              <a:rPr lang="en-US" dirty="0" err="1"/>
              <a:t>nagios</a:t>
            </a:r>
            <a:r>
              <a:rPr lang="en-US" dirty="0"/>
              <a:t> -v /</a:t>
            </a:r>
            <a:r>
              <a:rPr lang="en-US" dirty="0" err="1"/>
              <a:t>usr</a:t>
            </a:r>
            <a:r>
              <a:rPr lang="en-US" dirty="0"/>
              <a:t>/local/</a:t>
            </a:r>
            <a:r>
              <a:rPr lang="en-US" dirty="0" err="1"/>
              <a:t>nagios</a:t>
            </a:r>
            <a:r>
              <a:rPr lang="en-US" dirty="0"/>
              <a:t>/etc/nagios.cfg</a:t>
            </a:r>
            <a:br>
              <a:rPr lang="en-US" dirty="0"/>
            </a:br>
            <a:endParaRPr lang="en-US" dirty="0"/>
          </a:p>
        </p:txBody>
      </p:sp>
      <p:sp>
        <p:nvSpPr>
          <p:cNvPr id="17" name="Rectangle 16"/>
          <p:cNvSpPr/>
          <p:nvPr/>
        </p:nvSpPr>
        <p:spPr>
          <a:xfrm>
            <a:off x="304800" y="4800600"/>
            <a:ext cx="1888146" cy="369332"/>
          </a:xfrm>
          <a:prstGeom prst="rect">
            <a:avLst/>
          </a:prstGeom>
        </p:spPr>
        <p:txBody>
          <a:bodyPr wrap="none">
            <a:spAutoFit/>
          </a:bodyPr>
          <a:lstStyle/>
          <a:p>
            <a:r>
              <a:rPr lang="en-US" b="1" dirty="0"/>
              <a:t>reload the service</a:t>
            </a:r>
          </a:p>
        </p:txBody>
      </p:sp>
      <p:sp>
        <p:nvSpPr>
          <p:cNvPr id="18" name="Rectangle 17"/>
          <p:cNvSpPr/>
          <p:nvPr/>
        </p:nvSpPr>
        <p:spPr>
          <a:xfrm>
            <a:off x="609600" y="5257800"/>
            <a:ext cx="8001000" cy="646331"/>
          </a:xfrm>
          <a:prstGeom prst="rect">
            <a:avLst/>
          </a:prstGeom>
        </p:spPr>
        <p:txBody>
          <a:bodyPr wrap="square">
            <a:spAutoFit/>
          </a:bodyPr>
          <a:lstStyle/>
          <a:p>
            <a:r>
              <a:rPr lang="en-US" dirty="0"/>
              <a:t>Service </a:t>
            </a:r>
            <a:r>
              <a:rPr lang="en-US" dirty="0" err="1"/>
              <a:t>nagios</a:t>
            </a:r>
            <a:r>
              <a:rPr lang="en-US" dirty="0"/>
              <a:t> restart</a:t>
            </a:r>
            <a:br>
              <a:rPr lang="en-US" dirty="0"/>
            </a:br>
            <a:endParaRPr lang="en-US" dirty="0"/>
          </a:p>
        </p:txBody>
      </p:sp>
      <p:pic>
        <p:nvPicPr>
          <p:cNvPr id="29699" name="Picture 3"/>
          <p:cNvPicPr>
            <a:picLocks noChangeAspect="1" noChangeArrowheads="1"/>
          </p:cNvPicPr>
          <p:nvPr/>
        </p:nvPicPr>
        <p:blipFill>
          <a:blip r:embed="rId2"/>
          <a:srcRect/>
          <a:stretch>
            <a:fillRect/>
          </a:stretch>
        </p:blipFill>
        <p:spPr bwMode="auto">
          <a:xfrm>
            <a:off x="228600" y="5962650"/>
            <a:ext cx="8839200" cy="4381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152400"/>
            <a:ext cx="8229600" cy="369332"/>
          </a:xfrm>
          <a:prstGeom prst="rect">
            <a:avLst/>
          </a:prstGeom>
        </p:spPr>
        <p:txBody>
          <a:bodyPr wrap="square">
            <a:spAutoFit/>
          </a:bodyPr>
          <a:lstStyle/>
          <a:p>
            <a:r>
              <a:rPr lang="en-US" b="1" dirty="0"/>
              <a:t>Running </a:t>
            </a:r>
            <a:r>
              <a:rPr lang="en-US" b="1" dirty="0" err="1"/>
              <a:t>plugin’s</a:t>
            </a:r>
            <a:r>
              <a:rPr lang="en-US" b="1" dirty="0"/>
              <a:t> on Remote machine</a:t>
            </a:r>
          </a:p>
        </p:txBody>
      </p:sp>
      <p:pic>
        <p:nvPicPr>
          <p:cNvPr id="30722" name="Picture 2"/>
          <p:cNvPicPr>
            <a:picLocks noChangeAspect="1" noChangeArrowheads="1"/>
          </p:cNvPicPr>
          <p:nvPr/>
        </p:nvPicPr>
        <p:blipFill>
          <a:blip r:embed="rId2"/>
          <a:srcRect/>
          <a:stretch>
            <a:fillRect/>
          </a:stretch>
        </p:blipFill>
        <p:spPr bwMode="auto">
          <a:xfrm>
            <a:off x="838200" y="1866089"/>
            <a:ext cx="7010400" cy="4991911"/>
          </a:xfrm>
          <a:prstGeom prst="rect">
            <a:avLst/>
          </a:prstGeom>
          <a:noFill/>
          <a:ln w="9525">
            <a:noFill/>
            <a:miter lim="800000"/>
            <a:headEnd/>
            <a:tailEnd/>
          </a:ln>
          <a:effectLst/>
        </p:spPr>
      </p:pic>
      <p:sp>
        <p:nvSpPr>
          <p:cNvPr id="7" name="Rectangle 6"/>
          <p:cNvSpPr/>
          <p:nvPr/>
        </p:nvSpPr>
        <p:spPr>
          <a:xfrm>
            <a:off x="533400" y="609600"/>
            <a:ext cx="8001000" cy="1200329"/>
          </a:xfrm>
          <a:prstGeom prst="rect">
            <a:avLst/>
          </a:prstGeom>
        </p:spPr>
        <p:txBody>
          <a:bodyPr wrap="square">
            <a:spAutoFit/>
          </a:bodyPr>
          <a:lstStyle/>
          <a:p>
            <a:r>
              <a:rPr lang="en-US" dirty="0"/>
              <a:t>NPRE Client should be installed on the remote machine to run the </a:t>
            </a:r>
            <a:r>
              <a:rPr lang="en-US" dirty="0" err="1"/>
              <a:t>plugins</a:t>
            </a:r>
            <a:endParaRPr lang="en-US" dirty="0"/>
          </a:p>
          <a:p>
            <a:r>
              <a:rPr lang="en-US" dirty="0"/>
              <a:t>If the servers are huge then installing agent on all the machines will be time takes so we can use </a:t>
            </a:r>
            <a:r>
              <a:rPr lang="en-US" dirty="0" err="1"/>
              <a:t>check_by_ssh</a:t>
            </a:r>
            <a:r>
              <a:rPr lang="en-US" dirty="0"/>
              <a:t> </a:t>
            </a:r>
            <a:r>
              <a:rPr lang="en-US" dirty="0" err="1"/>
              <a:t>plugin</a:t>
            </a:r>
            <a:r>
              <a:rPr lang="en-US" dirty="0"/>
              <a:t> to connect the remote machines and run the </a:t>
            </a:r>
            <a:r>
              <a:rPr lang="en-US" dirty="0" err="1"/>
              <a:t>plugin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152400"/>
            <a:ext cx="8229600" cy="369332"/>
          </a:xfrm>
          <a:prstGeom prst="rect">
            <a:avLst/>
          </a:prstGeom>
        </p:spPr>
        <p:txBody>
          <a:bodyPr wrap="square">
            <a:spAutoFit/>
          </a:bodyPr>
          <a:lstStyle/>
          <a:p>
            <a:r>
              <a:rPr lang="en-US" b="1" dirty="0"/>
              <a:t>How to run the </a:t>
            </a:r>
            <a:r>
              <a:rPr lang="en-US" b="1" dirty="0" err="1"/>
              <a:t>plugins</a:t>
            </a:r>
            <a:r>
              <a:rPr lang="en-US" b="1" dirty="0"/>
              <a:t> on the remote machine</a:t>
            </a:r>
          </a:p>
        </p:txBody>
      </p:sp>
      <p:sp>
        <p:nvSpPr>
          <p:cNvPr id="7" name="Rectangle 6"/>
          <p:cNvSpPr/>
          <p:nvPr/>
        </p:nvSpPr>
        <p:spPr>
          <a:xfrm>
            <a:off x="533400" y="609600"/>
            <a:ext cx="8001000" cy="2308324"/>
          </a:xfrm>
          <a:prstGeom prst="rect">
            <a:avLst/>
          </a:prstGeom>
        </p:spPr>
        <p:txBody>
          <a:bodyPr wrap="square">
            <a:spAutoFit/>
          </a:bodyPr>
          <a:lstStyle/>
          <a:p>
            <a:r>
              <a:rPr lang="en-US" dirty="0"/>
              <a:t>Once after connecting the remote machine using </a:t>
            </a:r>
            <a:r>
              <a:rPr lang="en-US" dirty="0" err="1"/>
              <a:t>plugin</a:t>
            </a:r>
            <a:r>
              <a:rPr lang="en-US" dirty="0"/>
              <a:t> </a:t>
            </a:r>
            <a:r>
              <a:rPr lang="en-US" dirty="0" err="1"/>
              <a:t>check_by_ssh</a:t>
            </a:r>
            <a:r>
              <a:rPr lang="en-US" dirty="0"/>
              <a:t> then we need to run the </a:t>
            </a:r>
            <a:r>
              <a:rPr lang="en-US" dirty="0" err="1"/>
              <a:t>plugin’s</a:t>
            </a:r>
            <a:r>
              <a:rPr lang="en-US" dirty="0"/>
              <a:t> on the machine</a:t>
            </a:r>
          </a:p>
          <a:p>
            <a:endParaRPr lang="en-US" dirty="0"/>
          </a:p>
          <a:p>
            <a:r>
              <a:rPr lang="en-US" dirty="0"/>
              <a:t>But the </a:t>
            </a:r>
            <a:r>
              <a:rPr lang="en-US" dirty="0" err="1"/>
              <a:t>plugins</a:t>
            </a:r>
            <a:r>
              <a:rPr lang="en-US" dirty="0"/>
              <a:t> are present in the </a:t>
            </a:r>
            <a:r>
              <a:rPr lang="en-US" dirty="0" err="1"/>
              <a:t>nagios</a:t>
            </a:r>
            <a:r>
              <a:rPr lang="en-US" dirty="0"/>
              <a:t> server not on the remote machine</a:t>
            </a:r>
          </a:p>
          <a:p>
            <a:endParaRPr lang="en-US" dirty="0"/>
          </a:p>
          <a:p>
            <a:r>
              <a:rPr lang="en-US" dirty="0"/>
              <a:t>So we need to create a directory on the </a:t>
            </a:r>
            <a:r>
              <a:rPr lang="en-US" dirty="0" err="1"/>
              <a:t>nagios</a:t>
            </a:r>
            <a:r>
              <a:rPr lang="en-US" dirty="0"/>
              <a:t> server and place all the </a:t>
            </a:r>
            <a:r>
              <a:rPr lang="en-US" dirty="0" err="1"/>
              <a:t>plugins</a:t>
            </a:r>
            <a:r>
              <a:rPr lang="en-US" dirty="0"/>
              <a:t> then </a:t>
            </a:r>
          </a:p>
          <a:p>
            <a:r>
              <a:rPr lang="en-US" dirty="0"/>
              <a:t>Mount the directory to the remote machines then run the </a:t>
            </a:r>
            <a:r>
              <a:rPr lang="en-US" dirty="0" err="1"/>
              <a:t>plugin</a:t>
            </a:r>
            <a:r>
              <a:rPr lang="en-US" dirty="0"/>
              <a:t> on the remote.</a:t>
            </a:r>
          </a:p>
          <a:p>
            <a:endParaRPr lang="en-US" dirty="0"/>
          </a:p>
        </p:txBody>
      </p:sp>
      <p:pic>
        <p:nvPicPr>
          <p:cNvPr id="31746" name="Picture 2"/>
          <p:cNvPicPr>
            <a:picLocks noChangeAspect="1" noChangeArrowheads="1"/>
          </p:cNvPicPr>
          <p:nvPr/>
        </p:nvPicPr>
        <p:blipFill>
          <a:blip r:embed="rId2"/>
          <a:srcRect/>
          <a:stretch>
            <a:fillRect/>
          </a:stretch>
        </p:blipFill>
        <p:spPr bwMode="auto">
          <a:xfrm>
            <a:off x="457200" y="3091937"/>
            <a:ext cx="7696200" cy="3689863"/>
          </a:xfrm>
          <a:prstGeom prst="rect">
            <a:avLst/>
          </a:prstGeom>
          <a:noFill/>
          <a:ln w="9525">
            <a:noFill/>
            <a:miter lim="800000"/>
            <a:headEnd/>
            <a:tailEnd/>
          </a:ln>
          <a:effectLst/>
        </p:spPr>
      </p:pic>
      <p:sp>
        <p:nvSpPr>
          <p:cNvPr id="6" name="Rectangle 5"/>
          <p:cNvSpPr/>
          <p:nvPr/>
        </p:nvSpPr>
        <p:spPr>
          <a:xfrm>
            <a:off x="457200" y="2667000"/>
            <a:ext cx="8229600" cy="369332"/>
          </a:xfrm>
          <a:prstGeom prst="rect">
            <a:avLst/>
          </a:prstGeom>
        </p:spPr>
        <p:txBody>
          <a:bodyPr wrap="square">
            <a:spAutoFit/>
          </a:bodyPr>
          <a:lstStyle/>
          <a:p>
            <a:r>
              <a:rPr lang="en-US" b="1" dirty="0"/>
              <a:t>To connect Remote Machine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152400"/>
            <a:ext cx="8229600" cy="923330"/>
          </a:xfrm>
          <a:prstGeom prst="rect">
            <a:avLst/>
          </a:prstGeom>
        </p:spPr>
        <p:txBody>
          <a:bodyPr wrap="square">
            <a:spAutoFit/>
          </a:bodyPr>
          <a:lstStyle/>
          <a:p>
            <a:r>
              <a:rPr lang="en-US" b="1" dirty="0"/>
              <a:t>Create </a:t>
            </a:r>
            <a:r>
              <a:rPr lang="en-US" b="1" dirty="0" err="1"/>
              <a:t>Hostgroup</a:t>
            </a:r>
            <a:r>
              <a:rPr lang="en-US" b="1" dirty="0"/>
              <a:t> : </a:t>
            </a:r>
          </a:p>
          <a:p>
            <a:r>
              <a:rPr lang="en-US" b="1" dirty="0"/>
              <a:t>	</a:t>
            </a:r>
            <a:r>
              <a:rPr lang="en-US" dirty="0"/>
              <a:t>if we want to run a check on n no of machines instead of defining </a:t>
            </a:r>
          </a:p>
          <a:p>
            <a:r>
              <a:rPr lang="en-US" dirty="0"/>
              <a:t>The service for all the machines we can create group and call that group in the service </a:t>
            </a:r>
          </a:p>
        </p:txBody>
      </p:sp>
      <p:pic>
        <p:nvPicPr>
          <p:cNvPr id="32770" name="Picture 2"/>
          <p:cNvPicPr>
            <a:picLocks noChangeAspect="1" noChangeArrowheads="1"/>
          </p:cNvPicPr>
          <p:nvPr/>
        </p:nvPicPr>
        <p:blipFill>
          <a:blip r:embed="rId2"/>
          <a:srcRect/>
          <a:stretch>
            <a:fillRect/>
          </a:stretch>
        </p:blipFill>
        <p:spPr bwMode="auto">
          <a:xfrm>
            <a:off x="990600" y="1141998"/>
            <a:ext cx="7246720" cy="541120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152400"/>
            <a:ext cx="8229600" cy="923330"/>
          </a:xfrm>
          <a:prstGeom prst="rect">
            <a:avLst/>
          </a:prstGeom>
        </p:spPr>
        <p:txBody>
          <a:bodyPr wrap="square">
            <a:spAutoFit/>
          </a:bodyPr>
          <a:lstStyle/>
          <a:p>
            <a:r>
              <a:rPr lang="en-US" b="1" dirty="0"/>
              <a:t>Create </a:t>
            </a:r>
            <a:r>
              <a:rPr lang="en-US" b="1" dirty="0" err="1"/>
              <a:t>Hostgroup</a:t>
            </a:r>
            <a:r>
              <a:rPr lang="en-US" b="1" dirty="0"/>
              <a:t> : </a:t>
            </a:r>
          </a:p>
          <a:p>
            <a:r>
              <a:rPr lang="en-US" b="1" dirty="0"/>
              <a:t>	</a:t>
            </a:r>
          </a:p>
          <a:p>
            <a:r>
              <a:rPr lang="en-US" dirty="0"/>
              <a:t>edit the file /</a:t>
            </a:r>
            <a:r>
              <a:rPr lang="en-US" dirty="0" err="1"/>
              <a:t>usr</a:t>
            </a:r>
            <a:r>
              <a:rPr lang="en-US" dirty="0"/>
              <a:t>/local/</a:t>
            </a:r>
            <a:r>
              <a:rPr lang="en-US" dirty="0" err="1"/>
              <a:t>nagios</a:t>
            </a:r>
            <a:r>
              <a:rPr lang="en-US" dirty="0"/>
              <a:t>/etc/objects/localhost.cfg and add the host group </a:t>
            </a:r>
          </a:p>
        </p:txBody>
      </p:sp>
      <p:sp>
        <p:nvSpPr>
          <p:cNvPr id="4" name="Rectangle 3"/>
          <p:cNvSpPr/>
          <p:nvPr/>
        </p:nvSpPr>
        <p:spPr>
          <a:xfrm>
            <a:off x="609600" y="1295400"/>
            <a:ext cx="8001000" cy="2862322"/>
          </a:xfrm>
          <a:prstGeom prst="rect">
            <a:avLst/>
          </a:prstGeom>
        </p:spPr>
        <p:txBody>
          <a:bodyPr wrap="square">
            <a:spAutoFit/>
          </a:bodyPr>
          <a:lstStyle/>
          <a:p>
            <a:r>
              <a:rPr lang="en-US" dirty="0"/>
              <a:t># Define an optional </a:t>
            </a:r>
            <a:r>
              <a:rPr lang="en-US" dirty="0" err="1"/>
              <a:t>hostgroup</a:t>
            </a:r>
            <a:r>
              <a:rPr lang="en-US" dirty="0"/>
              <a:t> for Linux machines</a:t>
            </a:r>
          </a:p>
          <a:p>
            <a:endParaRPr lang="en-US" dirty="0"/>
          </a:p>
          <a:p>
            <a:r>
              <a:rPr lang="en-US" dirty="0"/>
              <a:t>define </a:t>
            </a:r>
            <a:r>
              <a:rPr lang="en-US" dirty="0" err="1"/>
              <a:t>hostgroup</a:t>
            </a:r>
            <a:r>
              <a:rPr lang="en-US" dirty="0"/>
              <a:t>{</a:t>
            </a:r>
          </a:p>
          <a:p>
            <a:r>
              <a:rPr lang="en-US" dirty="0"/>
              <a:t>        </a:t>
            </a:r>
            <a:r>
              <a:rPr lang="en-US" dirty="0" err="1"/>
              <a:t>hostgroup_name</a:t>
            </a:r>
            <a:r>
              <a:rPr lang="en-US" dirty="0"/>
              <a:t>  test-servers                        ; The name of the </a:t>
            </a:r>
            <a:r>
              <a:rPr lang="en-US" dirty="0" err="1"/>
              <a:t>hostgroup</a:t>
            </a:r>
            <a:endParaRPr lang="en-US" dirty="0"/>
          </a:p>
          <a:p>
            <a:r>
              <a:rPr lang="en-US" dirty="0"/>
              <a:t>        alias           test Servers                                      ; Long name of the group</a:t>
            </a:r>
          </a:p>
          <a:p>
            <a:r>
              <a:rPr lang="en-US" dirty="0"/>
              <a:t>        members  </a:t>
            </a:r>
            <a:r>
              <a:rPr lang="en-US" dirty="0" err="1"/>
              <a:t>localhost,localhost.localdomain</a:t>
            </a:r>
            <a:r>
              <a:rPr lang="en-US" dirty="0"/>
              <a:t>   ; Comma separated list of hosts that belong to this group</a:t>
            </a:r>
          </a:p>
          <a:p>
            <a:r>
              <a:rPr lang="en-US" dirty="0"/>
              <a:t>        }</a:t>
            </a:r>
          </a:p>
          <a:p>
            <a:endParaRPr lang="en-US" dirty="0"/>
          </a:p>
          <a:p>
            <a:r>
              <a:rPr lang="en-US" dirty="0"/>
              <a:t>Restart the </a:t>
            </a:r>
            <a:r>
              <a:rPr lang="en-US" dirty="0" err="1"/>
              <a:t>nagios</a:t>
            </a:r>
            <a:r>
              <a:rPr lang="en-US" dirty="0"/>
              <a:t> service</a:t>
            </a:r>
          </a:p>
        </p:txBody>
      </p:sp>
      <p:pic>
        <p:nvPicPr>
          <p:cNvPr id="33794" name="Picture 2"/>
          <p:cNvPicPr>
            <a:picLocks noChangeAspect="1" noChangeArrowheads="1"/>
          </p:cNvPicPr>
          <p:nvPr/>
        </p:nvPicPr>
        <p:blipFill>
          <a:blip r:embed="rId2"/>
          <a:srcRect/>
          <a:stretch>
            <a:fillRect/>
          </a:stretch>
        </p:blipFill>
        <p:spPr bwMode="auto">
          <a:xfrm>
            <a:off x="609600" y="4114800"/>
            <a:ext cx="6543675" cy="1914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5486400"/>
            <a:ext cx="7239000" cy="923330"/>
          </a:xfrm>
          <a:prstGeom prst="rect">
            <a:avLst/>
          </a:prstGeom>
        </p:spPr>
        <p:txBody>
          <a:bodyPr wrap="square">
            <a:spAutoFit/>
          </a:bodyPr>
          <a:lstStyle/>
          <a:p>
            <a:r>
              <a:rPr lang="en-US" dirty="0" err="1"/>
              <a:t>Config</a:t>
            </a:r>
            <a:r>
              <a:rPr lang="en-US" dirty="0"/>
              <a:t> Files : where we are configure the details of servers</a:t>
            </a:r>
          </a:p>
          <a:p>
            <a:r>
              <a:rPr lang="en-US" dirty="0" err="1"/>
              <a:t>Deamon</a:t>
            </a:r>
            <a:r>
              <a:rPr lang="en-US" dirty="0"/>
              <a:t> : it will reads the details of the </a:t>
            </a:r>
            <a:r>
              <a:rPr lang="en-US" dirty="0" err="1"/>
              <a:t>config</a:t>
            </a:r>
            <a:r>
              <a:rPr lang="en-US" dirty="0"/>
              <a:t> files and runs the respective </a:t>
            </a:r>
            <a:r>
              <a:rPr lang="en-US" dirty="0" err="1"/>
              <a:t>plugin</a:t>
            </a:r>
            <a:r>
              <a:rPr lang="en-US" dirty="0"/>
              <a:t> to get the details of the servers in a interval of time</a:t>
            </a:r>
          </a:p>
        </p:txBody>
      </p:sp>
      <p:pic>
        <p:nvPicPr>
          <p:cNvPr id="2052" name="Picture 4"/>
          <p:cNvPicPr>
            <a:picLocks noGrp="1" noChangeAspect="1" noChangeArrowheads="1"/>
          </p:cNvPicPr>
          <p:nvPr>
            <p:ph idx="1"/>
          </p:nvPr>
        </p:nvPicPr>
        <p:blipFill>
          <a:blip r:embed="rId2"/>
          <a:srcRect/>
          <a:stretch>
            <a:fillRect/>
          </a:stretch>
        </p:blipFill>
        <p:spPr bwMode="auto">
          <a:xfrm>
            <a:off x="762000" y="381000"/>
            <a:ext cx="7467600" cy="505555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152400"/>
            <a:ext cx="8229600" cy="923330"/>
          </a:xfrm>
          <a:prstGeom prst="rect">
            <a:avLst/>
          </a:prstGeom>
        </p:spPr>
        <p:txBody>
          <a:bodyPr wrap="square">
            <a:spAutoFit/>
          </a:bodyPr>
          <a:lstStyle/>
          <a:p>
            <a:r>
              <a:rPr lang="en-US" b="1" dirty="0"/>
              <a:t>Adding Remote host : </a:t>
            </a:r>
          </a:p>
          <a:p>
            <a:r>
              <a:rPr lang="en-US" b="1" dirty="0"/>
              <a:t>	</a:t>
            </a:r>
            <a:r>
              <a:rPr lang="en-US" dirty="0"/>
              <a:t>The NRPE (</a:t>
            </a:r>
            <a:r>
              <a:rPr lang="en-US" dirty="0" err="1"/>
              <a:t>Nagios</a:t>
            </a:r>
            <a:r>
              <a:rPr lang="en-US" dirty="0"/>
              <a:t> Remote </a:t>
            </a:r>
            <a:r>
              <a:rPr lang="en-US" dirty="0" err="1"/>
              <a:t>Plugin</a:t>
            </a:r>
            <a:r>
              <a:rPr lang="en-US" dirty="0"/>
              <a:t> Executor) </a:t>
            </a:r>
            <a:r>
              <a:rPr lang="en-US" dirty="0" err="1"/>
              <a:t>plugin</a:t>
            </a:r>
            <a:r>
              <a:rPr lang="en-US" dirty="0"/>
              <a:t> allows you to monitor any remote Linux/Unix services or network devices</a:t>
            </a:r>
          </a:p>
        </p:txBody>
      </p:sp>
      <p:sp>
        <p:nvSpPr>
          <p:cNvPr id="4" name="Rectangle 3"/>
          <p:cNvSpPr/>
          <p:nvPr/>
        </p:nvSpPr>
        <p:spPr>
          <a:xfrm>
            <a:off x="457200" y="1295400"/>
            <a:ext cx="2214837" cy="369332"/>
          </a:xfrm>
          <a:prstGeom prst="rect">
            <a:avLst/>
          </a:prstGeom>
        </p:spPr>
        <p:txBody>
          <a:bodyPr wrap="none">
            <a:spAutoFit/>
          </a:bodyPr>
          <a:lstStyle/>
          <a:p>
            <a:pPr fontAlgn="base"/>
            <a:r>
              <a:rPr lang="en-US" dirty="0"/>
              <a:t>Step 1: Update server</a:t>
            </a:r>
          </a:p>
        </p:txBody>
      </p:sp>
      <p:sp>
        <p:nvSpPr>
          <p:cNvPr id="6" name="Rectangle 5"/>
          <p:cNvSpPr/>
          <p:nvPr/>
        </p:nvSpPr>
        <p:spPr>
          <a:xfrm>
            <a:off x="1207991" y="2690336"/>
            <a:ext cx="7315200" cy="369332"/>
          </a:xfrm>
          <a:prstGeom prst="rect">
            <a:avLst/>
          </a:prstGeom>
        </p:spPr>
        <p:txBody>
          <a:bodyPr wrap="square">
            <a:spAutoFit/>
          </a:bodyPr>
          <a:lstStyle/>
          <a:p>
            <a:r>
              <a:rPr lang="en-US" dirty="0" err="1"/>
              <a:t>sudo</a:t>
            </a:r>
            <a:r>
              <a:rPr lang="en-US" dirty="0"/>
              <a:t> apt-get install </a:t>
            </a:r>
            <a:r>
              <a:rPr lang="en-US" dirty="0" err="1"/>
              <a:t>nagios</a:t>
            </a:r>
            <a:r>
              <a:rPr lang="en-US" dirty="0"/>
              <a:t>-</a:t>
            </a:r>
            <a:r>
              <a:rPr lang="en-US" dirty="0" err="1"/>
              <a:t>nrpe</a:t>
            </a:r>
            <a:r>
              <a:rPr lang="en-US" dirty="0"/>
              <a:t>-server </a:t>
            </a:r>
            <a:r>
              <a:rPr lang="en-US" dirty="0" err="1"/>
              <a:t>nagios</a:t>
            </a:r>
            <a:r>
              <a:rPr lang="en-US" dirty="0"/>
              <a:t>-plugins</a:t>
            </a:r>
          </a:p>
        </p:txBody>
      </p:sp>
      <p:sp>
        <p:nvSpPr>
          <p:cNvPr id="7" name="Rectangle 6"/>
          <p:cNvSpPr/>
          <p:nvPr/>
        </p:nvSpPr>
        <p:spPr>
          <a:xfrm>
            <a:off x="457200" y="2286000"/>
            <a:ext cx="3321871" cy="369332"/>
          </a:xfrm>
          <a:prstGeom prst="rect">
            <a:avLst/>
          </a:prstGeom>
        </p:spPr>
        <p:txBody>
          <a:bodyPr wrap="none">
            <a:spAutoFit/>
          </a:bodyPr>
          <a:lstStyle/>
          <a:p>
            <a:pPr fontAlgn="base"/>
            <a:r>
              <a:rPr lang="en-US" dirty="0"/>
              <a:t>Step 2: Install Nagios NRPE plugin</a:t>
            </a:r>
          </a:p>
        </p:txBody>
      </p:sp>
      <p:sp>
        <p:nvSpPr>
          <p:cNvPr id="12" name="Rectangle 11"/>
          <p:cNvSpPr/>
          <p:nvPr/>
        </p:nvSpPr>
        <p:spPr>
          <a:xfrm>
            <a:off x="457200" y="3288268"/>
            <a:ext cx="2382512" cy="369332"/>
          </a:xfrm>
          <a:prstGeom prst="rect">
            <a:avLst/>
          </a:prstGeom>
        </p:spPr>
        <p:txBody>
          <a:bodyPr wrap="none">
            <a:spAutoFit/>
          </a:bodyPr>
          <a:lstStyle/>
          <a:p>
            <a:pPr fontAlgn="base"/>
            <a:r>
              <a:rPr lang="en-US" dirty="0"/>
              <a:t>Step 3: </a:t>
            </a:r>
            <a:r>
              <a:rPr lang="en-IN" dirty="0"/>
              <a:t>Configure NRPE</a:t>
            </a:r>
          </a:p>
        </p:txBody>
      </p:sp>
      <p:sp>
        <p:nvSpPr>
          <p:cNvPr id="13" name="Rectangle 12"/>
          <p:cNvSpPr/>
          <p:nvPr/>
        </p:nvSpPr>
        <p:spPr>
          <a:xfrm>
            <a:off x="1284191" y="3621930"/>
            <a:ext cx="7239000" cy="923330"/>
          </a:xfrm>
          <a:prstGeom prst="rect">
            <a:avLst/>
          </a:prstGeom>
        </p:spPr>
        <p:txBody>
          <a:bodyPr wrap="square">
            <a:spAutoFit/>
          </a:bodyPr>
          <a:lstStyle/>
          <a:p>
            <a:r>
              <a:rPr lang="en-US" dirty="0"/>
              <a:t>After successfully installing NRPE service, Edit </a:t>
            </a:r>
            <a:r>
              <a:rPr lang="en-US" dirty="0" err="1"/>
              <a:t>nrpe</a:t>
            </a:r>
            <a:r>
              <a:rPr lang="en-US" dirty="0"/>
              <a:t> configuration file /</a:t>
            </a:r>
            <a:r>
              <a:rPr lang="en-US" dirty="0" err="1"/>
              <a:t>etc</a:t>
            </a:r>
            <a:r>
              <a:rPr lang="en-US" dirty="0"/>
              <a:t>/</a:t>
            </a:r>
            <a:r>
              <a:rPr lang="en-US" dirty="0" err="1"/>
              <a:t>nagios</a:t>
            </a:r>
            <a:r>
              <a:rPr lang="en-US" dirty="0"/>
              <a:t>/</a:t>
            </a:r>
            <a:r>
              <a:rPr lang="en-US" dirty="0" err="1"/>
              <a:t>nrpe.cfg</a:t>
            </a:r>
            <a:r>
              <a:rPr lang="en-US" dirty="0"/>
              <a:t> in your favorite editor and add your </a:t>
            </a:r>
            <a:r>
              <a:rPr lang="en-US" dirty="0" err="1"/>
              <a:t>nagios</a:t>
            </a:r>
            <a:r>
              <a:rPr lang="en-US" dirty="0"/>
              <a:t> service </a:t>
            </a:r>
            <a:r>
              <a:rPr lang="en-US" dirty="0" err="1"/>
              <a:t>ip</a:t>
            </a:r>
            <a:r>
              <a:rPr lang="en-US" dirty="0"/>
              <a:t> in allowed hosts.</a:t>
            </a:r>
          </a:p>
        </p:txBody>
      </p:sp>
      <p:sp>
        <p:nvSpPr>
          <p:cNvPr id="16" name="Rectangle 15"/>
          <p:cNvSpPr/>
          <p:nvPr/>
        </p:nvSpPr>
        <p:spPr>
          <a:xfrm>
            <a:off x="1371600" y="4572000"/>
            <a:ext cx="6324600" cy="646331"/>
          </a:xfrm>
          <a:prstGeom prst="rect">
            <a:avLst/>
          </a:prstGeom>
        </p:spPr>
        <p:txBody>
          <a:bodyPr wrap="square">
            <a:spAutoFit/>
          </a:bodyPr>
          <a:lstStyle/>
          <a:p>
            <a:r>
              <a:rPr lang="pt-BR" dirty="0"/>
              <a:t>vim /etc/nagios/nrpe.cfg</a:t>
            </a:r>
          </a:p>
          <a:p>
            <a:r>
              <a:rPr lang="en-US" dirty="0" err="1"/>
              <a:t>allowed_hosts</a:t>
            </a:r>
            <a:r>
              <a:rPr lang="en-US" dirty="0"/>
              <a:t>=127.0.0.1, 192.168.1.100 </a:t>
            </a:r>
          </a:p>
        </p:txBody>
      </p:sp>
      <p:sp>
        <p:nvSpPr>
          <p:cNvPr id="17" name="Rectangle 16"/>
          <p:cNvSpPr/>
          <p:nvPr/>
        </p:nvSpPr>
        <p:spPr>
          <a:xfrm>
            <a:off x="533400" y="5788968"/>
            <a:ext cx="1552926" cy="369332"/>
          </a:xfrm>
          <a:prstGeom prst="rect">
            <a:avLst/>
          </a:prstGeom>
        </p:spPr>
        <p:txBody>
          <a:bodyPr wrap="none">
            <a:spAutoFit/>
          </a:bodyPr>
          <a:lstStyle/>
          <a:p>
            <a:pPr fontAlgn="base"/>
            <a:r>
              <a:rPr lang="en-US" dirty="0"/>
              <a:t>Step 4: Restart</a:t>
            </a:r>
          </a:p>
        </p:txBody>
      </p:sp>
      <p:sp>
        <p:nvSpPr>
          <p:cNvPr id="3" name="Rectangle 2">
            <a:extLst>
              <a:ext uri="{FF2B5EF4-FFF2-40B4-BE49-F238E27FC236}">
                <a16:creationId xmlns="" xmlns:a16="http://schemas.microsoft.com/office/drawing/2014/main" id="{67ADF353-510B-4AF7-B212-79E00A3EEDCA}"/>
              </a:ext>
            </a:extLst>
          </p:cNvPr>
          <p:cNvSpPr/>
          <p:nvPr/>
        </p:nvSpPr>
        <p:spPr>
          <a:xfrm>
            <a:off x="1168996" y="1658034"/>
            <a:ext cx="4572000" cy="369332"/>
          </a:xfrm>
          <a:prstGeom prst="rect">
            <a:avLst/>
          </a:prstGeom>
        </p:spPr>
        <p:txBody>
          <a:bodyPr>
            <a:spAutoFit/>
          </a:bodyPr>
          <a:lstStyle/>
          <a:p>
            <a:r>
              <a:rPr lang="en-IN" dirty="0"/>
              <a:t>Apt-get update</a:t>
            </a:r>
          </a:p>
        </p:txBody>
      </p:sp>
      <p:sp>
        <p:nvSpPr>
          <p:cNvPr id="19" name="Rectangle 18">
            <a:extLst>
              <a:ext uri="{FF2B5EF4-FFF2-40B4-BE49-F238E27FC236}">
                <a16:creationId xmlns="" xmlns:a16="http://schemas.microsoft.com/office/drawing/2014/main" id="{2F7E085E-C6D2-4CC1-B247-FF52815784CD}"/>
              </a:ext>
            </a:extLst>
          </p:cNvPr>
          <p:cNvSpPr/>
          <p:nvPr/>
        </p:nvSpPr>
        <p:spPr>
          <a:xfrm>
            <a:off x="1168995" y="5269468"/>
            <a:ext cx="7315199" cy="369332"/>
          </a:xfrm>
          <a:prstGeom prst="rect">
            <a:avLst/>
          </a:prstGeom>
        </p:spPr>
        <p:txBody>
          <a:bodyPr wrap="square">
            <a:spAutoFit/>
          </a:bodyPr>
          <a:lstStyle/>
          <a:p>
            <a:r>
              <a:rPr lang="en-IN" dirty="0"/>
              <a:t>Where 192.168.1.100 is your Nagios server </a:t>
            </a:r>
            <a:r>
              <a:rPr lang="en-IN" dirty="0" err="1"/>
              <a:t>ip</a:t>
            </a:r>
            <a:r>
              <a:rPr lang="en-IN" dirty="0"/>
              <a:t> address.</a:t>
            </a:r>
          </a:p>
        </p:txBody>
      </p:sp>
      <p:sp>
        <p:nvSpPr>
          <p:cNvPr id="20" name="Rectangle 19">
            <a:extLst>
              <a:ext uri="{FF2B5EF4-FFF2-40B4-BE49-F238E27FC236}">
                <a16:creationId xmlns="" xmlns:a16="http://schemas.microsoft.com/office/drawing/2014/main" id="{B8A18F55-3B44-4036-B760-7820BB09144E}"/>
              </a:ext>
            </a:extLst>
          </p:cNvPr>
          <p:cNvSpPr/>
          <p:nvPr/>
        </p:nvSpPr>
        <p:spPr>
          <a:xfrm>
            <a:off x="1178683" y="6178342"/>
            <a:ext cx="5374517" cy="369332"/>
          </a:xfrm>
          <a:prstGeom prst="rect">
            <a:avLst/>
          </a:prstGeom>
        </p:spPr>
        <p:txBody>
          <a:bodyPr wrap="square">
            <a:spAutoFit/>
          </a:bodyPr>
          <a:lstStyle/>
          <a:p>
            <a:r>
              <a:rPr lang="en-IN" dirty="0" err="1"/>
              <a:t>sudo</a:t>
            </a:r>
            <a:r>
              <a:rPr lang="en-IN" dirty="0"/>
              <a:t> /etc/</a:t>
            </a:r>
            <a:r>
              <a:rPr lang="en-IN" dirty="0" err="1"/>
              <a:t>init.d</a:t>
            </a:r>
            <a:r>
              <a:rPr lang="en-IN" dirty="0"/>
              <a:t>/</a:t>
            </a:r>
            <a:r>
              <a:rPr lang="en-IN" dirty="0" err="1"/>
              <a:t>nagios</a:t>
            </a:r>
            <a:r>
              <a:rPr lang="en-IN" dirty="0"/>
              <a:t>-</a:t>
            </a:r>
            <a:r>
              <a:rPr lang="en-IN" dirty="0" err="1"/>
              <a:t>nrpe</a:t>
            </a:r>
            <a:r>
              <a:rPr lang="en-IN" dirty="0"/>
              <a:t>-server restart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94" y="134540"/>
            <a:ext cx="3847015" cy="369332"/>
          </a:xfrm>
          <a:prstGeom prst="rect">
            <a:avLst/>
          </a:prstGeom>
        </p:spPr>
        <p:txBody>
          <a:bodyPr wrap="none">
            <a:spAutoFit/>
          </a:bodyPr>
          <a:lstStyle/>
          <a:p>
            <a:pPr fontAlgn="base"/>
            <a:r>
              <a:rPr lang="en-US" dirty="0"/>
              <a:t>Step 6: Verify Connectivity from Nagios</a:t>
            </a:r>
          </a:p>
        </p:txBody>
      </p:sp>
      <p:sp>
        <p:nvSpPr>
          <p:cNvPr id="6" name="Rectangle 5"/>
          <p:cNvSpPr/>
          <p:nvPr/>
        </p:nvSpPr>
        <p:spPr>
          <a:xfrm>
            <a:off x="1103868" y="2274034"/>
            <a:ext cx="5693675" cy="369332"/>
          </a:xfrm>
          <a:prstGeom prst="rect">
            <a:avLst/>
          </a:prstGeom>
        </p:spPr>
        <p:txBody>
          <a:bodyPr wrap="none">
            <a:spAutoFit/>
          </a:bodyPr>
          <a:lstStyle/>
          <a:p>
            <a:pPr fontAlgn="base"/>
            <a:r>
              <a:rPr lang="en-US" b="1" dirty="0"/>
              <a:t>Note</a:t>
            </a:r>
            <a:r>
              <a:rPr lang="en-US" dirty="0"/>
              <a:t> : if </a:t>
            </a:r>
            <a:r>
              <a:rPr lang="en-US" dirty="0" err="1"/>
              <a:t>check_nrpe</a:t>
            </a:r>
            <a:r>
              <a:rPr lang="en-US" dirty="0"/>
              <a:t> is missing, install the plugin and check</a:t>
            </a:r>
          </a:p>
        </p:txBody>
      </p:sp>
      <p:sp>
        <p:nvSpPr>
          <p:cNvPr id="2" name="Rectangle 1">
            <a:extLst>
              <a:ext uri="{FF2B5EF4-FFF2-40B4-BE49-F238E27FC236}">
                <a16:creationId xmlns="" xmlns:a16="http://schemas.microsoft.com/office/drawing/2014/main" id="{50C541BC-37F9-49F5-B60A-109E42F99E2B}"/>
              </a:ext>
            </a:extLst>
          </p:cNvPr>
          <p:cNvSpPr/>
          <p:nvPr/>
        </p:nvSpPr>
        <p:spPr>
          <a:xfrm>
            <a:off x="1103868" y="464298"/>
            <a:ext cx="7720037" cy="923330"/>
          </a:xfrm>
          <a:prstGeom prst="rect">
            <a:avLst/>
          </a:prstGeom>
        </p:spPr>
        <p:txBody>
          <a:bodyPr wrap="square">
            <a:spAutoFit/>
          </a:bodyPr>
          <a:lstStyle/>
          <a:p>
            <a:r>
              <a:rPr lang="en-US" dirty="0"/>
              <a:t>Now run the below command from Nagios server to make sure your </a:t>
            </a:r>
            <a:r>
              <a:rPr lang="en-US" dirty="0" err="1"/>
              <a:t>nagios</a:t>
            </a:r>
            <a:r>
              <a:rPr lang="en-US" dirty="0"/>
              <a:t> is able to connect </a:t>
            </a:r>
            <a:r>
              <a:rPr lang="en-US" dirty="0" err="1"/>
              <a:t>nrpe</a:t>
            </a:r>
            <a:r>
              <a:rPr lang="en-US" dirty="0"/>
              <a:t> client on remote Linux system. Here 192.168.1.11 is your remote Linux system </a:t>
            </a:r>
            <a:r>
              <a:rPr lang="en-US" dirty="0" err="1"/>
              <a:t>ip</a:t>
            </a:r>
            <a:r>
              <a:rPr lang="en-US" dirty="0"/>
              <a:t>.</a:t>
            </a:r>
            <a:endParaRPr lang="en-IN" dirty="0"/>
          </a:p>
        </p:txBody>
      </p:sp>
      <p:sp>
        <p:nvSpPr>
          <p:cNvPr id="3" name="Rectangle 2">
            <a:extLst>
              <a:ext uri="{FF2B5EF4-FFF2-40B4-BE49-F238E27FC236}">
                <a16:creationId xmlns="" xmlns:a16="http://schemas.microsoft.com/office/drawing/2014/main" id="{9B9593D8-069F-4FA0-8986-DD9D1A39E546}"/>
              </a:ext>
            </a:extLst>
          </p:cNvPr>
          <p:cNvSpPr/>
          <p:nvPr/>
        </p:nvSpPr>
        <p:spPr>
          <a:xfrm>
            <a:off x="1103868" y="1378078"/>
            <a:ext cx="7201932" cy="369332"/>
          </a:xfrm>
          <a:prstGeom prst="rect">
            <a:avLst/>
          </a:prstGeom>
        </p:spPr>
        <p:txBody>
          <a:bodyPr wrap="square">
            <a:spAutoFit/>
          </a:bodyPr>
          <a:lstStyle/>
          <a:p>
            <a:r>
              <a:rPr lang="en-IN" dirty="0"/>
              <a:t>/</a:t>
            </a:r>
            <a:r>
              <a:rPr lang="en-IN" dirty="0" err="1"/>
              <a:t>usr</a:t>
            </a:r>
            <a:r>
              <a:rPr lang="en-IN" dirty="0"/>
              <a:t>/local/</a:t>
            </a:r>
            <a:r>
              <a:rPr lang="en-IN" dirty="0" err="1"/>
              <a:t>nagios</a:t>
            </a:r>
            <a:r>
              <a:rPr lang="en-IN" dirty="0"/>
              <a:t>/</a:t>
            </a:r>
            <a:r>
              <a:rPr lang="en-IN" dirty="0" err="1"/>
              <a:t>libexec</a:t>
            </a:r>
            <a:r>
              <a:rPr lang="en-IN" dirty="0"/>
              <a:t>/</a:t>
            </a:r>
            <a:r>
              <a:rPr lang="en-IN" dirty="0" err="1"/>
              <a:t>check_nrpe</a:t>
            </a:r>
            <a:r>
              <a:rPr lang="en-IN" dirty="0"/>
              <a:t> -H 192.168.1.11</a:t>
            </a:r>
          </a:p>
        </p:txBody>
      </p:sp>
      <p:sp>
        <p:nvSpPr>
          <p:cNvPr id="8" name="Rectangle 7">
            <a:extLst>
              <a:ext uri="{FF2B5EF4-FFF2-40B4-BE49-F238E27FC236}">
                <a16:creationId xmlns="" xmlns:a16="http://schemas.microsoft.com/office/drawing/2014/main" id="{2F211A50-4D43-4CB9-BC4F-7604B8A4FEA7}"/>
              </a:ext>
            </a:extLst>
          </p:cNvPr>
          <p:cNvSpPr/>
          <p:nvPr/>
        </p:nvSpPr>
        <p:spPr>
          <a:xfrm>
            <a:off x="1103868" y="1738193"/>
            <a:ext cx="2095445" cy="369332"/>
          </a:xfrm>
          <a:prstGeom prst="rect">
            <a:avLst/>
          </a:prstGeom>
        </p:spPr>
        <p:txBody>
          <a:bodyPr wrap="none">
            <a:spAutoFit/>
          </a:bodyPr>
          <a:lstStyle/>
          <a:p>
            <a:r>
              <a:rPr lang="en-IN" dirty="0"/>
              <a:t>Output : NRPE v2.15</a:t>
            </a:r>
          </a:p>
        </p:txBody>
      </p:sp>
      <p:sp>
        <p:nvSpPr>
          <p:cNvPr id="12" name="Rectangle 11">
            <a:extLst>
              <a:ext uri="{FF2B5EF4-FFF2-40B4-BE49-F238E27FC236}">
                <a16:creationId xmlns="" xmlns:a16="http://schemas.microsoft.com/office/drawing/2014/main" id="{A4C1C54A-FE1B-4B65-9662-1AA895850E36}"/>
              </a:ext>
            </a:extLst>
          </p:cNvPr>
          <p:cNvSpPr/>
          <p:nvPr/>
        </p:nvSpPr>
        <p:spPr>
          <a:xfrm>
            <a:off x="1760253" y="2621616"/>
            <a:ext cx="5153462" cy="369332"/>
          </a:xfrm>
          <a:prstGeom prst="rect">
            <a:avLst/>
          </a:prstGeom>
        </p:spPr>
        <p:txBody>
          <a:bodyPr wrap="none">
            <a:spAutoFit/>
          </a:bodyPr>
          <a:lstStyle/>
          <a:p>
            <a:r>
              <a:rPr lang="en-IN" dirty="0"/>
              <a:t>Install plugin : </a:t>
            </a:r>
            <a:r>
              <a:rPr lang="en-IN" dirty="0" err="1"/>
              <a:t>sudo</a:t>
            </a:r>
            <a:r>
              <a:rPr lang="en-IN" dirty="0"/>
              <a:t> apt-get install </a:t>
            </a:r>
            <a:r>
              <a:rPr lang="en-IN" dirty="0" err="1"/>
              <a:t>nagios</a:t>
            </a:r>
            <a:r>
              <a:rPr lang="en-IN" dirty="0"/>
              <a:t>-</a:t>
            </a:r>
            <a:r>
              <a:rPr lang="en-IN" dirty="0" err="1"/>
              <a:t>nrpe</a:t>
            </a:r>
            <a:r>
              <a:rPr lang="en-IN" dirty="0"/>
              <a:t>-plugin</a:t>
            </a:r>
          </a:p>
        </p:txBody>
      </p:sp>
      <p:sp>
        <p:nvSpPr>
          <p:cNvPr id="13" name="Rectangle 12">
            <a:extLst>
              <a:ext uri="{FF2B5EF4-FFF2-40B4-BE49-F238E27FC236}">
                <a16:creationId xmlns="" xmlns:a16="http://schemas.microsoft.com/office/drawing/2014/main" id="{3E2EB873-98CE-4A7E-865D-48B76831DA4A}"/>
              </a:ext>
            </a:extLst>
          </p:cNvPr>
          <p:cNvSpPr/>
          <p:nvPr/>
        </p:nvSpPr>
        <p:spPr>
          <a:xfrm>
            <a:off x="1760253" y="3012050"/>
            <a:ext cx="6734344" cy="646331"/>
          </a:xfrm>
          <a:prstGeom prst="rect">
            <a:avLst/>
          </a:prstGeom>
        </p:spPr>
        <p:txBody>
          <a:bodyPr wrap="none">
            <a:spAutoFit/>
          </a:bodyPr>
          <a:lstStyle/>
          <a:p>
            <a:r>
              <a:rPr lang="en-IN" dirty="0"/>
              <a:t>/</a:t>
            </a:r>
            <a:r>
              <a:rPr lang="en-IN" dirty="0" err="1"/>
              <a:t>usr</a:t>
            </a:r>
            <a:r>
              <a:rPr lang="en-IN" dirty="0"/>
              <a:t>/lib/</a:t>
            </a:r>
            <a:r>
              <a:rPr lang="en-IN" dirty="0" err="1"/>
              <a:t>nagios</a:t>
            </a:r>
            <a:r>
              <a:rPr lang="en-IN" dirty="0"/>
              <a:t>/plugins/ (plug in will be installed in this path, move to </a:t>
            </a:r>
          </a:p>
          <a:p>
            <a:r>
              <a:rPr lang="en-IN" dirty="0"/>
              <a:t>Corresponding plug in path and check)</a:t>
            </a:r>
          </a:p>
        </p:txBody>
      </p:sp>
      <p:sp>
        <p:nvSpPr>
          <p:cNvPr id="14" name="Rectangle 13">
            <a:extLst>
              <a:ext uri="{FF2B5EF4-FFF2-40B4-BE49-F238E27FC236}">
                <a16:creationId xmlns="" xmlns:a16="http://schemas.microsoft.com/office/drawing/2014/main" id="{4AD19C68-EA98-4AD1-8D62-AED65DC84A87}"/>
              </a:ext>
            </a:extLst>
          </p:cNvPr>
          <p:cNvSpPr/>
          <p:nvPr/>
        </p:nvSpPr>
        <p:spPr>
          <a:xfrm>
            <a:off x="555425" y="3757972"/>
            <a:ext cx="7720036" cy="369332"/>
          </a:xfrm>
          <a:prstGeom prst="rect">
            <a:avLst/>
          </a:prstGeom>
        </p:spPr>
        <p:txBody>
          <a:bodyPr wrap="square">
            <a:spAutoFit/>
          </a:bodyPr>
          <a:lstStyle/>
          <a:p>
            <a:pPr fontAlgn="base"/>
            <a:r>
              <a:rPr lang="en-US" b="1" dirty="0">
                <a:solidFill>
                  <a:srgbClr val="336699"/>
                </a:solidFill>
                <a:latin typeface="Roboto Condensed"/>
              </a:rPr>
              <a:t>Adding Remote Linux Host to Nagios Monitoring Server</a:t>
            </a:r>
            <a:endParaRPr lang="en-US" b="1" i="0" dirty="0">
              <a:solidFill>
                <a:srgbClr val="336699"/>
              </a:solidFill>
              <a:effectLst/>
              <a:latin typeface="Roboto Condensed"/>
            </a:endParaRPr>
          </a:p>
        </p:txBody>
      </p:sp>
      <p:sp>
        <p:nvSpPr>
          <p:cNvPr id="15" name="Rectangle 14">
            <a:extLst>
              <a:ext uri="{FF2B5EF4-FFF2-40B4-BE49-F238E27FC236}">
                <a16:creationId xmlns="" xmlns:a16="http://schemas.microsoft.com/office/drawing/2014/main" id="{4E3D17AC-B0AF-49C2-80F5-974040259AEC}"/>
              </a:ext>
            </a:extLst>
          </p:cNvPr>
          <p:cNvSpPr/>
          <p:nvPr/>
        </p:nvSpPr>
        <p:spPr>
          <a:xfrm>
            <a:off x="762000" y="4358681"/>
            <a:ext cx="7315200" cy="646331"/>
          </a:xfrm>
          <a:prstGeom prst="rect">
            <a:avLst/>
          </a:prstGeom>
        </p:spPr>
        <p:txBody>
          <a:bodyPr wrap="square">
            <a:spAutoFit/>
          </a:bodyPr>
          <a:lstStyle/>
          <a:p>
            <a:r>
              <a:rPr lang="en-IN" dirty="0"/>
              <a:t>Step 1 :To add a remote host you need to create a two new files “</a:t>
            </a:r>
            <a:r>
              <a:rPr lang="en-IN" dirty="0" err="1"/>
              <a:t>hosts.cfg</a:t>
            </a:r>
            <a:r>
              <a:rPr lang="en-IN" dirty="0"/>
              <a:t>” and “</a:t>
            </a:r>
            <a:r>
              <a:rPr lang="en-IN" dirty="0" err="1"/>
              <a:t>services.cfg</a:t>
            </a:r>
            <a:r>
              <a:rPr lang="en-IN" dirty="0"/>
              <a:t>” under “/</a:t>
            </a:r>
            <a:r>
              <a:rPr lang="en-IN" dirty="0" err="1"/>
              <a:t>usr</a:t>
            </a:r>
            <a:r>
              <a:rPr lang="en-IN" dirty="0"/>
              <a:t>/local/</a:t>
            </a:r>
            <a:r>
              <a:rPr lang="en-IN" dirty="0" err="1"/>
              <a:t>nagios</a:t>
            </a:r>
            <a:r>
              <a:rPr lang="en-IN" dirty="0"/>
              <a:t>/etc/” location.</a:t>
            </a:r>
          </a:p>
        </p:txBody>
      </p:sp>
      <p:sp>
        <p:nvSpPr>
          <p:cNvPr id="17" name="Rectangle 16">
            <a:extLst>
              <a:ext uri="{FF2B5EF4-FFF2-40B4-BE49-F238E27FC236}">
                <a16:creationId xmlns="" xmlns:a16="http://schemas.microsoft.com/office/drawing/2014/main" id="{33FCDC01-8349-4D70-AB7F-99B1439A985B}"/>
              </a:ext>
            </a:extLst>
          </p:cNvPr>
          <p:cNvSpPr/>
          <p:nvPr/>
        </p:nvSpPr>
        <p:spPr>
          <a:xfrm>
            <a:off x="1103868" y="5321718"/>
            <a:ext cx="4572000" cy="923330"/>
          </a:xfrm>
          <a:prstGeom prst="rect">
            <a:avLst/>
          </a:prstGeom>
        </p:spPr>
        <p:txBody>
          <a:bodyPr>
            <a:spAutoFit/>
          </a:bodyPr>
          <a:lstStyle/>
          <a:p>
            <a:r>
              <a:rPr lang="en-IN" dirty="0"/>
              <a:t>[</a:t>
            </a:r>
            <a:r>
              <a:rPr lang="en-IN" dirty="0" err="1"/>
              <a:t>root@tecmint</a:t>
            </a:r>
            <a:r>
              <a:rPr lang="en-IN" dirty="0"/>
              <a:t>]# cd /</a:t>
            </a:r>
            <a:r>
              <a:rPr lang="en-IN" dirty="0" err="1"/>
              <a:t>usr</a:t>
            </a:r>
            <a:r>
              <a:rPr lang="en-IN" dirty="0"/>
              <a:t>/local/</a:t>
            </a:r>
            <a:r>
              <a:rPr lang="en-IN" dirty="0" err="1"/>
              <a:t>nagios</a:t>
            </a:r>
            <a:r>
              <a:rPr lang="en-IN" dirty="0"/>
              <a:t>/etc/</a:t>
            </a:r>
          </a:p>
          <a:p>
            <a:r>
              <a:rPr lang="en-IN" dirty="0"/>
              <a:t>[</a:t>
            </a:r>
            <a:r>
              <a:rPr lang="en-IN" dirty="0" err="1"/>
              <a:t>root@tecmint</a:t>
            </a:r>
            <a:r>
              <a:rPr lang="en-IN" dirty="0"/>
              <a:t>]# touch </a:t>
            </a:r>
            <a:r>
              <a:rPr lang="en-IN" dirty="0" err="1"/>
              <a:t>hosts.cfg</a:t>
            </a:r>
            <a:endParaRPr lang="en-IN" dirty="0"/>
          </a:p>
          <a:p>
            <a:r>
              <a:rPr lang="en-IN" dirty="0"/>
              <a:t>[</a:t>
            </a:r>
            <a:r>
              <a:rPr lang="en-IN" dirty="0" err="1"/>
              <a:t>root@tecmint</a:t>
            </a:r>
            <a:r>
              <a:rPr lang="en-IN" dirty="0"/>
              <a:t>]# touch </a:t>
            </a:r>
            <a:r>
              <a:rPr lang="en-IN" dirty="0" err="1"/>
              <a:t>services.cfg</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D38EA59-5994-4243-AA71-C7E5CDB991FA}"/>
              </a:ext>
            </a:extLst>
          </p:cNvPr>
          <p:cNvSpPr/>
          <p:nvPr/>
        </p:nvSpPr>
        <p:spPr>
          <a:xfrm>
            <a:off x="396240" y="381393"/>
            <a:ext cx="8519160" cy="646331"/>
          </a:xfrm>
          <a:prstGeom prst="rect">
            <a:avLst/>
          </a:prstGeom>
        </p:spPr>
        <p:txBody>
          <a:bodyPr wrap="square">
            <a:spAutoFit/>
          </a:bodyPr>
          <a:lstStyle/>
          <a:p>
            <a:r>
              <a:rPr lang="en-IN" dirty="0"/>
              <a:t>Step 2 : Now add these two files to main Nagios configuration file. Open </a:t>
            </a:r>
            <a:r>
              <a:rPr lang="en-IN" dirty="0" err="1"/>
              <a:t>nagios.cfg</a:t>
            </a:r>
            <a:r>
              <a:rPr lang="en-IN" dirty="0"/>
              <a:t> file with any editor.</a:t>
            </a:r>
          </a:p>
        </p:txBody>
      </p:sp>
      <p:sp>
        <p:nvSpPr>
          <p:cNvPr id="6" name="Rectangle 5">
            <a:extLst>
              <a:ext uri="{FF2B5EF4-FFF2-40B4-BE49-F238E27FC236}">
                <a16:creationId xmlns="" xmlns:a16="http://schemas.microsoft.com/office/drawing/2014/main" id="{74DD084D-D432-4144-B79C-BF3DB327BDC3}"/>
              </a:ext>
            </a:extLst>
          </p:cNvPr>
          <p:cNvSpPr/>
          <p:nvPr/>
        </p:nvSpPr>
        <p:spPr>
          <a:xfrm>
            <a:off x="685800" y="1078468"/>
            <a:ext cx="7848600" cy="369332"/>
          </a:xfrm>
          <a:prstGeom prst="rect">
            <a:avLst/>
          </a:prstGeom>
        </p:spPr>
        <p:txBody>
          <a:bodyPr wrap="square">
            <a:spAutoFit/>
          </a:bodyPr>
          <a:lstStyle/>
          <a:p>
            <a:r>
              <a:rPr lang="en-IN" dirty="0"/>
              <a:t>[</a:t>
            </a:r>
            <a:r>
              <a:rPr lang="en-IN" dirty="0" err="1"/>
              <a:t>root@tecmint</a:t>
            </a:r>
            <a:r>
              <a:rPr lang="en-IN" dirty="0"/>
              <a:t>]# vi /</a:t>
            </a:r>
            <a:r>
              <a:rPr lang="en-IN" dirty="0" err="1"/>
              <a:t>usr</a:t>
            </a:r>
            <a:r>
              <a:rPr lang="en-IN" dirty="0"/>
              <a:t>/local/</a:t>
            </a:r>
            <a:r>
              <a:rPr lang="en-IN" dirty="0" err="1"/>
              <a:t>nagios</a:t>
            </a:r>
            <a:r>
              <a:rPr lang="en-IN" dirty="0"/>
              <a:t>/etc/</a:t>
            </a:r>
            <a:r>
              <a:rPr lang="en-IN" dirty="0" err="1"/>
              <a:t>nagios.cfg</a:t>
            </a:r>
            <a:endParaRPr lang="en-IN" dirty="0"/>
          </a:p>
        </p:txBody>
      </p:sp>
      <p:sp>
        <p:nvSpPr>
          <p:cNvPr id="11" name="Rectangle 10">
            <a:extLst>
              <a:ext uri="{FF2B5EF4-FFF2-40B4-BE49-F238E27FC236}">
                <a16:creationId xmlns="" xmlns:a16="http://schemas.microsoft.com/office/drawing/2014/main" id="{36568391-9C71-4768-8A87-5E09CECCFF55}"/>
              </a:ext>
            </a:extLst>
          </p:cNvPr>
          <p:cNvSpPr/>
          <p:nvPr/>
        </p:nvSpPr>
        <p:spPr>
          <a:xfrm>
            <a:off x="694006" y="1579995"/>
            <a:ext cx="4572000" cy="1200329"/>
          </a:xfrm>
          <a:prstGeom prst="rect">
            <a:avLst/>
          </a:prstGeom>
        </p:spPr>
        <p:txBody>
          <a:bodyPr>
            <a:spAutoFit/>
          </a:bodyPr>
          <a:lstStyle/>
          <a:p>
            <a:r>
              <a:rPr lang="en-IN" dirty="0"/>
              <a:t># You can specify individual object config files as shown below:</a:t>
            </a:r>
          </a:p>
          <a:p>
            <a:r>
              <a:rPr lang="en-IN" dirty="0" err="1"/>
              <a:t>cfg_file</a:t>
            </a:r>
            <a:r>
              <a:rPr lang="en-IN" dirty="0"/>
              <a:t>=/</a:t>
            </a:r>
            <a:r>
              <a:rPr lang="en-IN" dirty="0" err="1"/>
              <a:t>usr</a:t>
            </a:r>
            <a:r>
              <a:rPr lang="en-IN" dirty="0"/>
              <a:t>/local/</a:t>
            </a:r>
            <a:r>
              <a:rPr lang="en-IN" dirty="0" err="1"/>
              <a:t>nagios</a:t>
            </a:r>
            <a:r>
              <a:rPr lang="en-IN" dirty="0"/>
              <a:t>/etc/</a:t>
            </a:r>
            <a:r>
              <a:rPr lang="en-IN" dirty="0" err="1"/>
              <a:t>hosts.cfg</a:t>
            </a:r>
            <a:endParaRPr lang="en-IN" dirty="0"/>
          </a:p>
          <a:p>
            <a:r>
              <a:rPr lang="en-IN" dirty="0" err="1"/>
              <a:t>cfg_file</a:t>
            </a:r>
            <a:r>
              <a:rPr lang="en-IN" dirty="0"/>
              <a:t>=/</a:t>
            </a:r>
            <a:r>
              <a:rPr lang="en-IN" dirty="0" err="1"/>
              <a:t>usr</a:t>
            </a:r>
            <a:r>
              <a:rPr lang="en-IN" dirty="0"/>
              <a:t>/local/</a:t>
            </a:r>
            <a:r>
              <a:rPr lang="en-IN" dirty="0" err="1"/>
              <a:t>nagios</a:t>
            </a:r>
            <a:r>
              <a:rPr lang="en-IN" dirty="0"/>
              <a:t>/etc/</a:t>
            </a:r>
            <a:r>
              <a:rPr lang="en-IN" dirty="0" err="1"/>
              <a:t>services.cfg</a:t>
            </a:r>
            <a:endParaRPr lang="en-IN" dirty="0"/>
          </a:p>
        </p:txBody>
      </p:sp>
      <p:sp>
        <p:nvSpPr>
          <p:cNvPr id="12" name="Rectangle 11">
            <a:extLst>
              <a:ext uri="{FF2B5EF4-FFF2-40B4-BE49-F238E27FC236}">
                <a16:creationId xmlns="" xmlns:a16="http://schemas.microsoft.com/office/drawing/2014/main" id="{DD4420E7-5A5C-4D4A-9132-130B58BDB426}"/>
              </a:ext>
            </a:extLst>
          </p:cNvPr>
          <p:cNvSpPr/>
          <p:nvPr/>
        </p:nvSpPr>
        <p:spPr>
          <a:xfrm>
            <a:off x="377482" y="2920725"/>
            <a:ext cx="8519159" cy="923330"/>
          </a:xfrm>
          <a:prstGeom prst="rect">
            <a:avLst/>
          </a:prstGeom>
        </p:spPr>
        <p:txBody>
          <a:bodyPr wrap="square">
            <a:spAutoFit/>
          </a:bodyPr>
          <a:lstStyle/>
          <a:p>
            <a:r>
              <a:rPr lang="en-IN" dirty="0"/>
              <a:t>Step 3 : Now open </a:t>
            </a:r>
            <a:r>
              <a:rPr lang="en-IN" dirty="0" err="1"/>
              <a:t>hosts.cfg</a:t>
            </a:r>
            <a:r>
              <a:rPr lang="en-IN" dirty="0"/>
              <a:t> file and add the default host template name and define remote hosts as shown below. Make sure to replace </a:t>
            </a:r>
            <a:r>
              <a:rPr lang="en-IN" dirty="0" err="1"/>
              <a:t>host_name</a:t>
            </a:r>
            <a:r>
              <a:rPr lang="en-IN" dirty="0"/>
              <a:t>, alias and address with your remote host server details.</a:t>
            </a:r>
          </a:p>
        </p:txBody>
      </p:sp>
      <p:sp>
        <p:nvSpPr>
          <p:cNvPr id="14" name="Rectangle 13">
            <a:extLst>
              <a:ext uri="{FF2B5EF4-FFF2-40B4-BE49-F238E27FC236}">
                <a16:creationId xmlns="" xmlns:a16="http://schemas.microsoft.com/office/drawing/2014/main" id="{078E9B95-0074-4179-83E7-F902E89CCF24}"/>
              </a:ext>
            </a:extLst>
          </p:cNvPr>
          <p:cNvSpPr/>
          <p:nvPr/>
        </p:nvSpPr>
        <p:spPr>
          <a:xfrm>
            <a:off x="838200" y="4046923"/>
            <a:ext cx="6477000" cy="369332"/>
          </a:xfrm>
          <a:prstGeom prst="rect">
            <a:avLst/>
          </a:prstGeom>
        </p:spPr>
        <p:txBody>
          <a:bodyPr wrap="square">
            <a:spAutoFit/>
          </a:bodyPr>
          <a:lstStyle/>
          <a:p>
            <a:r>
              <a:rPr lang="en-IN" dirty="0"/>
              <a:t>[</a:t>
            </a:r>
            <a:r>
              <a:rPr lang="en-IN" dirty="0" err="1"/>
              <a:t>root@tecmint</a:t>
            </a:r>
            <a:r>
              <a:rPr lang="en-IN" dirty="0"/>
              <a:t>]# vi /</a:t>
            </a:r>
            <a:r>
              <a:rPr lang="en-IN" dirty="0" err="1"/>
              <a:t>usr</a:t>
            </a:r>
            <a:r>
              <a:rPr lang="en-IN" dirty="0"/>
              <a:t>/local/</a:t>
            </a:r>
            <a:r>
              <a:rPr lang="en-IN" dirty="0" err="1"/>
              <a:t>nagios</a:t>
            </a:r>
            <a:r>
              <a:rPr lang="en-IN" dirty="0"/>
              <a:t>/etc/</a:t>
            </a:r>
            <a:r>
              <a:rPr lang="en-IN" dirty="0" err="1"/>
              <a:t>hosts.cfg</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7845FFC-7F95-44EC-BC15-0D962B43D2E9}"/>
              </a:ext>
            </a:extLst>
          </p:cNvPr>
          <p:cNvSpPr/>
          <p:nvPr/>
        </p:nvSpPr>
        <p:spPr>
          <a:xfrm>
            <a:off x="304800" y="41493"/>
            <a:ext cx="8534400" cy="6463308"/>
          </a:xfrm>
          <a:prstGeom prst="rect">
            <a:avLst/>
          </a:prstGeom>
        </p:spPr>
        <p:txBody>
          <a:bodyPr wrap="square">
            <a:spAutoFit/>
          </a:bodyPr>
          <a:lstStyle/>
          <a:p>
            <a:r>
              <a:rPr lang="en-IN" dirty="0"/>
              <a:t>## Default Linux Host Template ##</a:t>
            </a:r>
          </a:p>
          <a:p>
            <a:r>
              <a:rPr lang="en-IN" dirty="0"/>
              <a:t>define host{</a:t>
            </a:r>
          </a:p>
          <a:p>
            <a:r>
              <a:rPr lang="en-IN" dirty="0"/>
              <a:t>name                            	</a:t>
            </a:r>
            <a:r>
              <a:rPr lang="en-IN" dirty="0" err="1"/>
              <a:t>linux</a:t>
            </a:r>
            <a:r>
              <a:rPr lang="en-IN" dirty="0"/>
              <a:t>-box               ; Name of this template</a:t>
            </a:r>
          </a:p>
          <a:p>
            <a:r>
              <a:rPr lang="en-IN" dirty="0"/>
              <a:t>use                             	generic-host            ; Inherit default values</a:t>
            </a:r>
          </a:p>
          <a:p>
            <a:r>
              <a:rPr lang="en-IN" dirty="0" err="1"/>
              <a:t>check_period</a:t>
            </a:r>
            <a:r>
              <a:rPr lang="en-IN" dirty="0"/>
              <a:t>                    	24x7        </a:t>
            </a:r>
          </a:p>
          <a:p>
            <a:r>
              <a:rPr lang="en-IN" dirty="0" err="1"/>
              <a:t>check_interval</a:t>
            </a:r>
            <a:r>
              <a:rPr lang="en-IN" dirty="0"/>
              <a:t>                  	5       </a:t>
            </a:r>
          </a:p>
          <a:p>
            <a:r>
              <a:rPr lang="en-IN" dirty="0" err="1"/>
              <a:t>retry_interval</a:t>
            </a:r>
            <a:r>
              <a:rPr lang="en-IN" dirty="0"/>
              <a:t>                  	1       </a:t>
            </a:r>
          </a:p>
          <a:p>
            <a:r>
              <a:rPr lang="en-IN" dirty="0" err="1"/>
              <a:t>max_check_attempts</a:t>
            </a:r>
            <a:r>
              <a:rPr lang="en-IN" dirty="0"/>
              <a:t>              10      </a:t>
            </a:r>
          </a:p>
          <a:p>
            <a:r>
              <a:rPr lang="en-IN" dirty="0" err="1"/>
              <a:t>check_command</a:t>
            </a:r>
            <a:r>
              <a:rPr lang="en-IN" dirty="0"/>
              <a:t>                   	check-host-alive</a:t>
            </a:r>
          </a:p>
          <a:p>
            <a:r>
              <a:rPr lang="en-IN" dirty="0" err="1"/>
              <a:t>notification_period</a:t>
            </a:r>
            <a:r>
              <a:rPr lang="en-IN" dirty="0"/>
              <a:t>             	24x7    </a:t>
            </a:r>
          </a:p>
          <a:p>
            <a:r>
              <a:rPr lang="en-IN" dirty="0" err="1"/>
              <a:t>notification_interval</a:t>
            </a:r>
            <a:r>
              <a:rPr lang="en-IN" dirty="0"/>
              <a:t>           	30      </a:t>
            </a:r>
          </a:p>
          <a:p>
            <a:r>
              <a:rPr lang="en-IN" dirty="0" err="1"/>
              <a:t>notification_options</a:t>
            </a:r>
            <a:r>
              <a:rPr lang="en-IN" dirty="0"/>
              <a:t>            	</a:t>
            </a:r>
            <a:r>
              <a:rPr lang="en-IN" dirty="0" err="1"/>
              <a:t>d,r</a:t>
            </a:r>
            <a:r>
              <a:rPr lang="en-IN" dirty="0"/>
              <a:t>     </a:t>
            </a:r>
          </a:p>
          <a:p>
            <a:r>
              <a:rPr lang="en-IN" dirty="0" err="1"/>
              <a:t>contact_groups</a:t>
            </a:r>
            <a:r>
              <a:rPr lang="en-IN" dirty="0"/>
              <a:t>                  	admins  </a:t>
            </a:r>
          </a:p>
          <a:p>
            <a:r>
              <a:rPr lang="en-IN" dirty="0"/>
              <a:t>register                        	0                       ; DONT REGISTER THIS - ITS A TEMPLATE</a:t>
            </a:r>
          </a:p>
          <a:p>
            <a:r>
              <a:rPr lang="en-IN" dirty="0"/>
              <a:t>}</a:t>
            </a:r>
          </a:p>
          <a:p>
            <a:endParaRPr lang="en-IN" dirty="0"/>
          </a:p>
          <a:p>
            <a:r>
              <a:rPr lang="en-IN" dirty="0"/>
              <a:t>## Default</a:t>
            </a:r>
          </a:p>
          <a:p>
            <a:r>
              <a:rPr lang="en-IN" dirty="0"/>
              <a:t>define host{</a:t>
            </a:r>
          </a:p>
          <a:p>
            <a:r>
              <a:rPr lang="en-IN" dirty="0"/>
              <a:t>use                             	</a:t>
            </a:r>
            <a:r>
              <a:rPr lang="en-IN" dirty="0" err="1"/>
              <a:t>linux</a:t>
            </a:r>
            <a:r>
              <a:rPr lang="en-IN" dirty="0"/>
              <a:t>-box               ; Inherit default values from a template</a:t>
            </a:r>
          </a:p>
          <a:p>
            <a:r>
              <a:rPr lang="en-IN" dirty="0" err="1"/>
              <a:t>host_name</a:t>
            </a:r>
            <a:r>
              <a:rPr lang="en-IN" dirty="0"/>
              <a:t>                       	</a:t>
            </a:r>
            <a:r>
              <a:rPr lang="en-IN" dirty="0" err="1"/>
              <a:t>tecmint</a:t>
            </a:r>
            <a:r>
              <a:rPr lang="en-IN" dirty="0"/>
              <a:t>	             ; The name we're giving to this server</a:t>
            </a:r>
          </a:p>
          <a:p>
            <a:r>
              <a:rPr lang="en-IN" dirty="0"/>
              <a:t>alias                           		Ubuntu                ; A longer name for the server</a:t>
            </a:r>
          </a:p>
          <a:p>
            <a:r>
              <a:rPr lang="en-IN" dirty="0"/>
              <a:t>address                         	5.175.142.66            ; IP address of Remote Linux host</a:t>
            </a:r>
          </a:p>
          <a:p>
            <a:r>
              <a:rPr lang="en-IN" dirty="0"/>
              <a:t>}</a:t>
            </a:r>
          </a:p>
        </p:txBody>
      </p:sp>
    </p:spTree>
    <p:extLst>
      <p:ext uri="{BB962C8B-B14F-4D97-AF65-F5344CB8AC3E}">
        <p14:creationId xmlns:p14="http://schemas.microsoft.com/office/powerpoint/2010/main" val="168915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3F7AB9F-3FE9-4857-8FA2-FB69B6CB2B87}"/>
              </a:ext>
            </a:extLst>
          </p:cNvPr>
          <p:cNvSpPr/>
          <p:nvPr/>
        </p:nvSpPr>
        <p:spPr>
          <a:xfrm>
            <a:off x="304800" y="228600"/>
            <a:ext cx="8534400" cy="369332"/>
          </a:xfrm>
          <a:prstGeom prst="rect">
            <a:avLst/>
          </a:prstGeom>
        </p:spPr>
        <p:txBody>
          <a:bodyPr wrap="square">
            <a:spAutoFit/>
          </a:bodyPr>
          <a:lstStyle/>
          <a:p>
            <a:r>
              <a:rPr lang="en-IN" dirty="0"/>
              <a:t>Step 4 : Next open </a:t>
            </a:r>
            <a:r>
              <a:rPr lang="en-IN" dirty="0" err="1"/>
              <a:t>services.cfg</a:t>
            </a:r>
            <a:r>
              <a:rPr lang="en-IN" dirty="0"/>
              <a:t> file and add the following services to be monitored.</a:t>
            </a:r>
          </a:p>
        </p:txBody>
      </p:sp>
      <p:sp>
        <p:nvSpPr>
          <p:cNvPr id="3" name="Rectangle 2">
            <a:extLst>
              <a:ext uri="{FF2B5EF4-FFF2-40B4-BE49-F238E27FC236}">
                <a16:creationId xmlns="" xmlns:a16="http://schemas.microsoft.com/office/drawing/2014/main" id="{281611DE-13A4-435E-8B1A-2BE87AE2EF73}"/>
              </a:ext>
            </a:extLst>
          </p:cNvPr>
          <p:cNvSpPr/>
          <p:nvPr/>
        </p:nvSpPr>
        <p:spPr>
          <a:xfrm>
            <a:off x="1066800" y="685800"/>
            <a:ext cx="7315200" cy="369332"/>
          </a:xfrm>
          <a:prstGeom prst="rect">
            <a:avLst/>
          </a:prstGeom>
        </p:spPr>
        <p:txBody>
          <a:bodyPr wrap="square">
            <a:spAutoFit/>
          </a:bodyPr>
          <a:lstStyle/>
          <a:p>
            <a:r>
              <a:rPr lang="en-IN" dirty="0"/>
              <a:t>[</a:t>
            </a:r>
            <a:r>
              <a:rPr lang="en-IN" dirty="0" err="1"/>
              <a:t>root@tecmint</a:t>
            </a:r>
            <a:r>
              <a:rPr lang="en-IN" dirty="0"/>
              <a:t>]# vi /</a:t>
            </a:r>
            <a:r>
              <a:rPr lang="en-IN" dirty="0" err="1"/>
              <a:t>usr</a:t>
            </a:r>
            <a:r>
              <a:rPr lang="en-IN" dirty="0"/>
              <a:t>/local/</a:t>
            </a:r>
            <a:r>
              <a:rPr lang="en-IN" dirty="0" err="1"/>
              <a:t>nagios</a:t>
            </a:r>
            <a:r>
              <a:rPr lang="en-IN" dirty="0"/>
              <a:t>/etc/</a:t>
            </a:r>
            <a:r>
              <a:rPr lang="en-IN" dirty="0" err="1"/>
              <a:t>services.cfg</a:t>
            </a:r>
            <a:endParaRPr lang="en-IN" dirty="0"/>
          </a:p>
        </p:txBody>
      </p:sp>
    </p:spTree>
    <p:extLst>
      <p:ext uri="{BB962C8B-B14F-4D97-AF65-F5344CB8AC3E}">
        <p14:creationId xmlns:p14="http://schemas.microsoft.com/office/powerpoint/2010/main" val="124965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9ED0F85-B3BF-4E95-A05D-346A0C19799D}"/>
              </a:ext>
            </a:extLst>
          </p:cNvPr>
          <p:cNvSpPr/>
          <p:nvPr/>
        </p:nvSpPr>
        <p:spPr>
          <a:xfrm>
            <a:off x="342900" y="243512"/>
            <a:ext cx="8458200" cy="6370975"/>
          </a:xfrm>
          <a:prstGeom prst="rect">
            <a:avLst/>
          </a:prstGeom>
        </p:spPr>
        <p:txBody>
          <a:bodyPr wrap="square">
            <a:spAutoFit/>
          </a:bodyPr>
          <a:lstStyle/>
          <a:p>
            <a:r>
              <a:rPr lang="en-IN" sz="1200" dirty="0"/>
              <a:t>define service{</a:t>
            </a:r>
          </a:p>
          <a:p>
            <a:r>
              <a:rPr lang="en-IN" sz="1200" dirty="0"/>
              <a:t>        use                     	generic-service</a:t>
            </a:r>
          </a:p>
          <a:p>
            <a:r>
              <a:rPr lang="en-IN" sz="1200" dirty="0"/>
              <a:t>        </a:t>
            </a:r>
            <a:r>
              <a:rPr lang="en-IN" sz="1200" dirty="0" err="1"/>
              <a:t>host_name</a:t>
            </a:r>
            <a:r>
              <a:rPr lang="en-IN" sz="1200" dirty="0"/>
              <a:t>               	</a:t>
            </a:r>
            <a:r>
              <a:rPr lang="en-IN" sz="1200" dirty="0" err="1"/>
              <a:t>tecmint</a:t>
            </a:r>
            <a:endParaRPr lang="en-IN" sz="1200" dirty="0"/>
          </a:p>
          <a:p>
            <a:r>
              <a:rPr lang="en-IN" sz="1200" dirty="0"/>
              <a:t>        </a:t>
            </a:r>
            <a:r>
              <a:rPr lang="en-IN" sz="1200" dirty="0" err="1"/>
              <a:t>service_description</a:t>
            </a:r>
            <a:r>
              <a:rPr lang="en-IN" sz="1200" dirty="0"/>
              <a:t>     	CPU Load</a:t>
            </a:r>
          </a:p>
          <a:p>
            <a:r>
              <a:rPr lang="en-IN" sz="1200" dirty="0"/>
              <a:t>        </a:t>
            </a:r>
            <a:r>
              <a:rPr lang="en-IN" sz="1200" dirty="0" err="1"/>
              <a:t>check_command</a:t>
            </a:r>
            <a:r>
              <a:rPr lang="en-IN" sz="1200" dirty="0"/>
              <a:t>           	</a:t>
            </a:r>
            <a:r>
              <a:rPr lang="en-IN" sz="1200" dirty="0" err="1"/>
              <a:t>check_nrpe!check_load</a:t>
            </a:r>
            <a:endParaRPr lang="en-IN" sz="1200" dirty="0"/>
          </a:p>
          <a:p>
            <a:r>
              <a:rPr lang="en-IN" sz="1200" dirty="0"/>
              <a:t>        }</a:t>
            </a:r>
          </a:p>
          <a:p>
            <a:endParaRPr lang="en-IN" sz="1200" dirty="0"/>
          </a:p>
          <a:p>
            <a:r>
              <a:rPr lang="en-IN" sz="1200" dirty="0"/>
              <a:t>define service{</a:t>
            </a:r>
          </a:p>
          <a:p>
            <a:r>
              <a:rPr lang="en-IN" sz="1200" dirty="0"/>
              <a:t>        use                     	generic-service</a:t>
            </a:r>
          </a:p>
          <a:p>
            <a:r>
              <a:rPr lang="en-IN" sz="1200" dirty="0"/>
              <a:t>        </a:t>
            </a:r>
            <a:r>
              <a:rPr lang="en-IN" sz="1200" dirty="0" err="1"/>
              <a:t>host_name</a:t>
            </a:r>
            <a:r>
              <a:rPr lang="en-IN" sz="1200" dirty="0"/>
              <a:t>               	</a:t>
            </a:r>
            <a:r>
              <a:rPr lang="en-IN" sz="1200" dirty="0" err="1"/>
              <a:t>tecmint</a:t>
            </a:r>
            <a:endParaRPr lang="en-IN" sz="1200" dirty="0"/>
          </a:p>
          <a:p>
            <a:r>
              <a:rPr lang="en-IN" sz="1200" dirty="0"/>
              <a:t>        </a:t>
            </a:r>
            <a:r>
              <a:rPr lang="en-IN" sz="1200" dirty="0" err="1"/>
              <a:t>service_description</a:t>
            </a:r>
            <a:r>
              <a:rPr lang="en-IN" sz="1200" dirty="0"/>
              <a:t>     	Total Processes</a:t>
            </a:r>
          </a:p>
          <a:p>
            <a:r>
              <a:rPr lang="en-IN" sz="1200" dirty="0"/>
              <a:t>        </a:t>
            </a:r>
            <a:r>
              <a:rPr lang="en-IN" sz="1200" dirty="0" err="1"/>
              <a:t>check_command</a:t>
            </a:r>
            <a:r>
              <a:rPr lang="en-IN" sz="1200" dirty="0"/>
              <a:t>           	</a:t>
            </a:r>
            <a:r>
              <a:rPr lang="en-IN" sz="1200" dirty="0" err="1"/>
              <a:t>check_nrpe!check_total_procs</a:t>
            </a:r>
            <a:endParaRPr lang="en-IN" sz="1200" dirty="0"/>
          </a:p>
          <a:p>
            <a:r>
              <a:rPr lang="en-IN" sz="1200" dirty="0"/>
              <a:t>        }</a:t>
            </a:r>
          </a:p>
          <a:p>
            <a:endParaRPr lang="en-IN" sz="1200" dirty="0"/>
          </a:p>
          <a:p>
            <a:r>
              <a:rPr lang="en-IN" sz="1200" dirty="0"/>
              <a:t>define service{</a:t>
            </a:r>
          </a:p>
          <a:p>
            <a:r>
              <a:rPr lang="en-IN" sz="1200" dirty="0"/>
              <a:t>        use                     	generic-service</a:t>
            </a:r>
          </a:p>
          <a:p>
            <a:r>
              <a:rPr lang="en-IN" sz="1200" dirty="0"/>
              <a:t>        </a:t>
            </a:r>
            <a:r>
              <a:rPr lang="en-IN" sz="1200" dirty="0" err="1"/>
              <a:t>host_name</a:t>
            </a:r>
            <a:r>
              <a:rPr lang="en-IN" sz="1200" dirty="0"/>
              <a:t>               	</a:t>
            </a:r>
            <a:r>
              <a:rPr lang="en-IN" sz="1200" dirty="0" err="1"/>
              <a:t>tecmint</a:t>
            </a:r>
            <a:endParaRPr lang="en-IN" sz="1200" dirty="0"/>
          </a:p>
          <a:p>
            <a:r>
              <a:rPr lang="en-IN" sz="1200" dirty="0"/>
              <a:t>        </a:t>
            </a:r>
            <a:r>
              <a:rPr lang="en-IN" sz="1200" dirty="0" err="1"/>
              <a:t>service_description</a:t>
            </a:r>
            <a:r>
              <a:rPr lang="en-IN" sz="1200" dirty="0"/>
              <a:t>     	Current Users</a:t>
            </a:r>
          </a:p>
          <a:p>
            <a:r>
              <a:rPr lang="en-IN" sz="1200" dirty="0"/>
              <a:t>        </a:t>
            </a:r>
            <a:r>
              <a:rPr lang="en-IN" sz="1200" dirty="0" err="1"/>
              <a:t>check_command</a:t>
            </a:r>
            <a:r>
              <a:rPr lang="en-IN" sz="1200" dirty="0"/>
              <a:t>           	</a:t>
            </a:r>
            <a:r>
              <a:rPr lang="en-IN" sz="1200" dirty="0" err="1"/>
              <a:t>check_nrpe!check_users</a:t>
            </a:r>
            <a:endParaRPr lang="en-IN" sz="1200" dirty="0"/>
          </a:p>
          <a:p>
            <a:r>
              <a:rPr lang="en-IN" sz="1200" dirty="0"/>
              <a:t>        }</a:t>
            </a:r>
          </a:p>
          <a:p>
            <a:endParaRPr lang="en-IN" sz="1200" dirty="0"/>
          </a:p>
          <a:p>
            <a:r>
              <a:rPr lang="en-IN" sz="1200" dirty="0"/>
              <a:t>define service{</a:t>
            </a:r>
          </a:p>
          <a:p>
            <a:r>
              <a:rPr lang="en-IN" sz="1200" dirty="0"/>
              <a:t>        use                     	generic-service</a:t>
            </a:r>
          </a:p>
          <a:p>
            <a:r>
              <a:rPr lang="en-IN" sz="1200" dirty="0"/>
              <a:t>        </a:t>
            </a:r>
            <a:r>
              <a:rPr lang="en-IN" sz="1200" dirty="0" err="1"/>
              <a:t>host_name</a:t>
            </a:r>
            <a:r>
              <a:rPr lang="en-IN" sz="1200" dirty="0"/>
              <a:t>               	</a:t>
            </a:r>
            <a:r>
              <a:rPr lang="en-IN" sz="1200" dirty="0" err="1"/>
              <a:t>tecmint</a:t>
            </a:r>
            <a:endParaRPr lang="en-IN" sz="1200" dirty="0"/>
          </a:p>
          <a:p>
            <a:r>
              <a:rPr lang="en-IN" sz="1200" dirty="0"/>
              <a:t>        </a:t>
            </a:r>
            <a:r>
              <a:rPr lang="en-IN" sz="1200" dirty="0" err="1"/>
              <a:t>service_description</a:t>
            </a:r>
            <a:r>
              <a:rPr lang="en-IN" sz="1200" dirty="0"/>
              <a:t>     	SSH Monitoring</a:t>
            </a:r>
          </a:p>
          <a:p>
            <a:r>
              <a:rPr lang="en-IN" sz="1200" dirty="0"/>
              <a:t>        </a:t>
            </a:r>
            <a:r>
              <a:rPr lang="en-IN" sz="1200" dirty="0" err="1"/>
              <a:t>check_command</a:t>
            </a:r>
            <a:r>
              <a:rPr lang="en-IN" sz="1200" dirty="0"/>
              <a:t>           	</a:t>
            </a:r>
            <a:r>
              <a:rPr lang="en-IN" sz="1200" dirty="0" err="1"/>
              <a:t>check_nrpe!check_ssh</a:t>
            </a:r>
            <a:endParaRPr lang="en-IN" sz="1200" dirty="0"/>
          </a:p>
          <a:p>
            <a:r>
              <a:rPr lang="en-IN" sz="1200" dirty="0"/>
              <a:t>        }</a:t>
            </a:r>
          </a:p>
          <a:p>
            <a:endParaRPr lang="en-IN" sz="1200" dirty="0"/>
          </a:p>
          <a:p>
            <a:r>
              <a:rPr lang="en-IN" sz="1200" dirty="0"/>
              <a:t>define service{</a:t>
            </a:r>
          </a:p>
          <a:p>
            <a:r>
              <a:rPr lang="en-IN" sz="1200" dirty="0"/>
              <a:t>        use                     	generic-service</a:t>
            </a:r>
          </a:p>
          <a:p>
            <a:r>
              <a:rPr lang="en-IN" sz="1200" dirty="0"/>
              <a:t>        </a:t>
            </a:r>
            <a:r>
              <a:rPr lang="en-IN" sz="1200" dirty="0" err="1"/>
              <a:t>host_name</a:t>
            </a:r>
            <a:r>
              <a:rPr lang="en-IN" sz="1200" dirty="0"/>
              <a:t>               	</a:t>
            </a:r>
            <a:r>
              <a:rPr lang="en-IN" sz="1200" dirty="0" err="1"/>
              <a:t>tecmint</a:t>
            </a:r>
            <a:endParaRPr lang="en-IN" sz="1200" dirty="0"/>
          </a:p>
          <a:p>
            <a:r>
              <a:rPr lang="en-IN" sz="1200" dirty="0"/>
              <a:t>        </a:t>
            </a:r>
            <a:r>
              <a:rPr lang="en-IN" sz="1200" dirty="0" err="1"/>
              <a:t>service_description</a:t>
            </a:r>
            <a:r>
              <a:rPr lang="en-IN" sz="1200" dirty="0"/>
              <a:t>     	FTP Monitoring</a:t>
            </a:r>
          </a:p>
          <a:p>
            <a:r>
              <a:rPr lang="en-IN" sz="1200" dirty="0"/>
              <a:t>        </a:t>
            </a:r>
            <a:r>
              <a:rPr lang="en-IN" sz="1200" dirty="0" err="1"/>
              <a:t>check_command</a:t>
            </a:r>
            <a:r>
              <a:rPr lang="en-IN" sz="1200" dirty="0"/>
              <a:t>           	</a:t>
            </a:r>
            <a:r>
              <a:rPr lang="en-IN" sz="1200" dirty="0" err="1"/>
              <a:t>check_nrpe!check_ftp</a:t>
            </a:r>
            <a:endParaRPr lang="en-IN" sz="1200" dirty="0"/>
          </a:p>
          <a:p>
            <a:r>
              <a:rPr lang="en-IN" sz="1200" dirty="0"/>
              <a:t>        }</a:t>
            </a:r>
          </a:p>
        </p:txBody>
      </p:sp>
    </p:spTree>
    <p:extLst>
      <p:ext uri="{BB962C8B-B14F-4D97-AF65-F5344CB8AC3E}">
        <p14:creationId xmlns:p14="http://schemas.microsoft.com/office/powerpoint/2010/main" val="2348597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FA794FB-6553-4997-8628-5F2E7897F4EB}"/>
              </a:ext>
            </a:extLst>
          </p:cNvPr>
          <p:cNvSpPr/>
          <p:nvPr/>
        </p:nvSpPr>
        <p:spPr>
          <a:xfrm>
            <a:off x="457200" y="228600"/>
            <a:ext cx="8153400" cy="369332"/>
          </a:xfrm>
          <a:prstGeom prst="rect">
            <a:avLst/>
          </a:prstGeom>
        </p:spPr>
        <p:txBody>
          <a:bodyPr wrap="square">
            <a:spAutoFit/>
          </a:bodyPr>
          <a:lstStyle/>
          <a:p>
            <a:r>
              <a:rPr lang="en-IN" dirty="0"/>
              <a:t>Step 5 : Now NRPE command definition needs to be created in </a:t>
            </a:r>
            <a:r>
              <a:rPr lang="en-IN" dirty="0" err="1"/>
              <a:t>commands.cfg</a:t>
            </a:r>
            <a:r>
              <a:rPr lang="en-IN" dirty="0"/>
              <a:t> file.</a:t>
            </a:r>
          </a:p>
        </p:txBody>
      </p:sp>
      <p:sp>
        <p:nvSpPr>
          <p:cNvPr id="3" name="Rectangle 2">
            <a:extLst>
              <a:ext uri="{FF2B5EF4-FFF2-40B4-BE49-F238E27FC236}">
                <a16:creationId xmlns="" xmlns:a16="http://schemas.microsoft.com/office/drawing/2014/main" id="{96BC8429-D3E7-4AE9-B030-8D61E5323CA9}"/>
              </a:ext>
            </a:extLst>
          </p:cNvPr>
          <p:cNvSpPr/>
          <p:nvPr/>
        </p:nvSpPr>
        <p:spPr>
          <a:xfrm>
            <a:off x="1143000" y="762000"/>
            <a:ext cx="7315200" cy="369332"/>
          </a:xfrm>
          <a:prstGeom prst="rect">
            <a:avLst/>
          </a:prstGeom>
        </p:spPr>
        <p:txBody>
          <a:bodyPr wrap="square">
            <a:spAutoFit/>
          </a:bodyPr>
          <a:lstStyle/>
          <a:p>
            <a:r>
              <a:rPr lang="en-IN" dirty="0"/>
              <a:t>[</a:t>
            </a:r>
            <a:r>
              <a:rPr lang="en-IN" dirty="0" err="1"/>
              <a:t>root@tecmint</a:t>
            </a:r>
            <a:r>
              <a:rPr lang="en-IN" dirty="0"/>
              <a:t>]# vi /</a:t>
            </a:r>
            <a:r>
              <a:rPr lang="en-IN" dirty="0" err="1"/>
              <a:t>usr</a:t>
            </a:r>
            <a:r>
              <a:rPr lang="en-IN" dirty="0"/>
              <a:t>/local/</a:t>
            </a:r>
            <a:r>
              <a:rPr lang="en-IN" dirty="0" err="1"/>
              <a:t>nagios</a:t>
            </a:r>
            <a:r>
              <a:rPr lang="en-IN" dirty="0"/>
              <a:t>/etc/objects/</a:t>
            </a:r>
            <a:r>
              <a:rPr lang="en-IN" dirty="0" err="1"/>
              <a:t>commands.cfg</a:t>
            </a:r>
            <a:endParaRPr lang="en-IN" dirty="0"/>
          </a:p>
        </p:txBody>
      </p:sp>
      <p:sp>
        <p:nvSpPr>
          <p:cNvPr id="5" name="Rectangle 4">
            <a:extLst>
              <a:ext uri="{FF2B5EF4-FFF2-40B4-BE49-F238E27FC236}">
                <a16:creationId xmlns="" xmlns:a16="http://schemas.microsoft.com/office/drawing/2014/main" id="{2985F323-5C56-44B2-AD39-E39205638ACB}"/>
              </a:ext>
            </a:extLst>
          </p:cNvPr>
          <p:cNvSpPr/>
          <p:nvPr/>
        </p:nvSpPr>
        <p:spPr>
          <a:xfrm>
            <a:off x="1107830" y="1295400"/>
            <a:ext cx="7350369" cy="369332"/>
          </a:xfrm>
          <a:prstGeom prst="rect">
            <a:avLst/>
          </a:prstGeom>
        </p:spPr>
        <p:txBody>
          <a:bodyPr wrap="square">
            <a:spAutoFit/>
          </a:bodyPr>
          <a:lstStyle/>
          <a:p>
            <a:r>
              <a:rPr lang="en-IN" dirty="0"/>
              <a:t>Add the following NRPE command definition at the bottom of the file</a:t>
            </a:r>
          </a:p>
        </p:txBody>
      </p:sp>
      <p:sp>
        <p:nvSpPr>
          <p:cNvPr id="6" name="Rectangle 5">
            <a:extLst>
              <a:ext uri="{FF2B5EF4-FFF2-40B4-BE49-F238E27FC236}">
                <a16:creationId xmlns="" xmlns:a16="http://schemas.microsoft.com/office/drawing/2014/main" id="{9ED7DC54-A66C-4AB9-A4F4-0A3008653A1A}"/>
              </a:ext>
            </a:extLst>
          </p:cNvPr>
          <p:cNvSpPr/>
          <p:nvPr/>
        </p:nvSpPr>
        <p:spPr>
          <a:xfrm>
            <a:off x="1107830" y="2159175"/>
            <a:ext cx="7655170" cy="3416320"/>
          </a:xfrm>
          <a:prstGeom prst="rect">
            <a:avLst/>
          </a:prstGeom>
        </p:spPr>
        <p:txBody>
          <a:bodyPr wrap="square">
            <a:spAutoFit/>
          </a:bodyPr>
          <a:lstStyle/>
          <a:p>
            <a:r>
              <a:rPr lang="en-IN" dirty="0"/>
              <a:t>###############################################################################</a:t>
            </a:r>
          </a:p>
          <a:p>
            <a:r>
              <a:rPr lang="en-IN" dirty="0"/>
              <a:t># NRPE CHECK COMMAND</a:t>
            </a:r>
          </a:p>
          <a:p>
            <a:r>
              <a:rPr lang="en-IN" dirty="0"/>
              <a:t>#</a:t>
            </a:r>
          </a:p>
          <a:p>
            <a:r>
              <a:rPr lang="en-IN" dirty="0"/>
              <a:t># Command to use NRPE to check remote host systems</a:t>
            </a:r>
          </a:p>
          <a:p>
            <a:r>
              <a:rPr lang="en-IN" dirty="0"/>
              <a:t>###############################################################################</a:t>
            </a:r>
          </a:p>
          <a:p>
            <a:endParaRPr lang="en-IN" dirty="0"/>
          </a:p>
          <a:p>
            <a:r>
              <a:rPr lang="en-IN" dirty="0"/>
              <a:t>define command{</a:t>
            </a:r>
          </a:p>
          <a:p>
            <a:r>
              <a:rPr lang="en-IN" dirty="0"/>
              <a:t>        </a:t>
            </a:r>
            <a:r>
              <a:rPr lang="en-IN" dirty="0" err="1"/>
              <a:t>command_name</a:t>
            </a:r>
            <a:r>
              <a:rPr lang="en-IN" dirty="0"/>
              <a:t> </a:t>
            </a:r>
            <a:r>
              <a:rPr lang="en-IN" dirty="0" err="1"/>
              <a:t>check_nrpe</a:t>
            </a:r>
            <a:endParaRPr lang="en-IN" dirty="0"/>
          </a:p>
          <a:p>
            <a:r>
              <a:rPr lang="en-IN" dirty="0"/>
              <a:t>        </a:t>
            </a:r>
            <a:r>
              <a:rPr lang="en-IN" dirty="0" err="1"/>
              <a:t>command_line</a:t>
            </a:r>
            <a:r>
              <a:rPr lang="en-IN" dirty="0"/>
              <a:t> $USER1$/</a:t>
            </a:r>
            <a:r>
              <a:rPr lang="en-IN" dirty="0" err="1"/>
              <a:t>check_nrpe</a:t>
            </a:r>
            <a:r>
              <a:rPr lang="en-IN" dirty="0"/>
              <a:t> -H $HOSTADDRESS$ -c $ARG1$</a:t>
            </a:r>
          </a:p>
          <a:p>
            <a:r>
              <a:rPr lang="en-IN" dirty="0"/>
              <a:t>        }</a:t>
            </a:r>
          </a:p>
        </p:txBody>
      </p:sp>
    </p:spTree>
    <p:extLst>
      <p:ext uri="{BB962C8B-B14F-4D97-AF65-F5344CB8AC3E}">
        <p14:creationId xmlns:p14="http://schemas.microsoft.com/office/powerpoint/2010/main" val="3608216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C64B0C0-1293-4A20-B548-2BD3F2650EF8}"/>
              </a:ext>
            </a:extLst>
          </p:cNvPr>
          <p:cNvSpPr/>
          <p:nvPr/>
        </p:nvSpPr>
        <p:spPr>
          <a:xfrm>
            <a:off x="457200" y="304800"/>
            <a:ext cx="7924800" cy="369332"/>
          </a:xfrm>
          <a:prstGeom prst="rect">
            <a:avLst/>
          </a:prstGeom>
        </p:spPr>
        <p:txBody>
          <a:bodyPr wrap="square">
            <a:spAutoFit/>
          </a:bodyPr>
          <a:lstStyle/>
          <a:p>
            <a:r>
              <a:rPr lang="en-IN" dirty="0"/>
              <a:t>Step 6 : Finally, verify Nagios Configuration files for any errors.</a:t>
            </a:r>
          </a:p>
        </p:txBody>
      </p:sp>
      <p:sp>
        <p:nvSpPr>
          <p:cNvPr id="5" name="Rectangle 4">
            <a:extLst>
              <a:ext uri="{FF2B5EF4-FFF2-40B4-BE49-F238E27FC236}">
                <a16:creationId xmlns="" xmlns:a16="http://schemas.microsoft.com/office/drawing/2014/main" id="{DC7C0735-A20A-4998-8C43-22F1333907E6}"/>
              </a:ext>
            </a:extLst>
          </p:cNvPr>
          <p:cNvSpPr/>
          <p:nvPr/>
        </p:nvSpPr>
        <p:spPr>
          <a:xfrm>
            <a:off x="1066800" y="838200"/>
            <a:ext cx="7772400" cy="369332"/>
          </a:xfrm>
          <a:prstGeom prst="rect">
            <a:avLst/>
          </a:prstGeom>
        </p:spPr>
        <p:txBody>
          <a:bodyPr wrap="square">
            <a:spAutoFit/>
          </a:bodyPr>
          <a:lstStyle/>
          <a:p>
            <a:r>
              <a:rPr lang="en-IN" dirty="0"/>
              <a:t>[</a:t>
            </a:r>
            <a:r>
              <a:rPr lang="en-IN" dirty="0" err="1"/>
              <a:t>root@tecmint</a:t>
            </a:r>
            <a:r>
              <a:rPr lang="en-IN" dirty="0"/>
              <a:t>]# /</a:t>
            </a:r>
            <a:r>
              <a:rPr lang="en-IN" dirty="0" err="1"/>
              <a:t>usr</a:t>
            </a:r>
            <a:r>
              <a:rPr lang="en-IN" dirty="0"/>
              <a:t>/local/</a:t>
            </a:r>
            <a:r>
              <a:rPr lang="en-IN" dirty="0" err="1"/>
              <a:t>nagios</a:t>
            </a:r>
            <a:r>
              <a:rPr lang="en-IN" dirty="0"/>
              <a:t>/bin/</a:t>
            </a:r>
            <a:r>
              <a:rPr lang="en-IN" dirty="0" err="1"/>
              <a:t>nagios</a:t>
            </a:r>
            <a:r>
              <a:rPr lang="en-IN" dirty="0"/>
              <a:t> -v /</a:t>
            </a:r>
            <a:r>
              <a:rPr lang="en-IN" dirty="0" err="1"/>
              <a:t>usr</a:t>
            </a:r>
            <a:r>
              <a:rPr lang="en-IN" dirty="0"/>
              <a:t>/local/</a:t>
            </a:r>
            <a:r>
              <a:rPr lang="en-IN" dirty="0" err="1"/>
              <a:t>nagios</a:t>
            </a:r>
            <a:r>
              <a:rPr lang="en-IN" dirty="0"/>
              <a:t>/etc/</a:t>
            </a:r>
            <a:r>
              <a:rPr lang="en-IN" dirty="0" err="1"/>
              <a:t>nagios.cfg</a:t>
            </a:r>
            <a:endParaRPr lang="en-IN" dirty="0"/>
          </a:p>
        </p:txBody>
      </p:sp>
      <p:sp>
        <p:nvSpPr>
          <p:cNvPr id="6" name="Rectangle 5">
            <a:extLst>
              <a:ext uri="{FF2B5EF4-FFF2-40B4-BE49-F238E27FC236}">
                <a16:creationId xmlns="" xmlns:a16="http://schemas.microsoft.com/office/drawing/2014/main" id="{870DDEE4-2ECD-4AE2-9E1B-68EB9A43958E}"/>
              </a:ext>
            </a:extLst>
          </p:cNvPr>
          <p:cNvSpPr/>
          <p:nvPr/>
        </p:nvSpPr>
        <p:spPr>
          <a:xfrm>
            <a:off x="447822" y="1371600"/>
            <a:ext cx="2301527" cy="369332"/>
          </a:xfrm>
          <a:prstGeom prst="rect">
            <a:avLst/>
          </a:prstGeom>
        </p:spPr>
        <p:txBody>
          <a:bodyPr wrap="none">
            <a:spAutoFit/>
          </a:bodyPr>
          <a:lstStyle/>
          <a:p>
            <a:r>
              <a:rPr lang="en-IN" dirty="0"/>
              <a:t>Step 7: Restart Nagios</a:t>
            </a:r>
          </a:p>
        </p:txBody>
      </p:sp>
      <p:sp>
        <p:nvSpPr>
          <p:cNvPr id="7" name="Rectangle 6">
            <a:extLst>
              <a:ext uri="{FF2B5EF4-FFF2-40B4-BE49-F238E27FC236}">
                <a16:creationId xmlns="" xmlns:a16="http://schemas.microsoft.com/office/drawing/2014/main" id="{447AA413-B2DF-4C13-9E66-55A2778DC1D6}"/>
              </a:ext>
            </a:extLst>
          </p:cNvPr>
          <p:cNvSpPr/>
          <p:nvPr/>
        </p:nvSpPr>
        <p:spPr>
          <a:xfrm>
            <a:off x="1295400" y="1905000"/>
            <a:ext cx="3810467" cy="369332"/>
          </a:xfrm>
          <a:prstGeom prst="rect">
            <a:avLst/>
          </a:prstGeom>
        </p:spPr>
        <p:txBody>
          <a:bodyPr wrap="none">
            <a:spAutoFit/>
          </a:bodyPr>
          <a:lstStyle/>
          <a:p>
            <a:r>
              <a:rPr lang="en-IN" dirty="0"/>
              <a:t>[</a:t>
            </a:r>
            <a:r>
              <a:rPr lang="en-IN" dirty="0" err="1"/>
              <a:t>root@tecmint</a:t>
            </a:r>
            <a:r>
              <a:rPr lang="en-IN" dirty="0"/>
              <a:t>]# service </a:t>
            </a:r>
            <a:r>
              <a:rPr lang="en-IN" dirty="0" err="1"/>
              <a:t>nagios</a:t>
            </a:r>
            <a:r>
              <a:rPr lang="en-IN" dirty="0"/>
              <a:t> restart</a:t>
            </a:r>
          </a:p>
        </p:txBody>
      </p:sp>
      <p:pic>
        <p:nvPicPr>
          <p:cNvPr id="8" name="Picture 7">
            <a:extLst>
              <a:ext uri="{FF2B5EF4-FFF2-40B4-BE49-F238E27FC236}">
                <a16:creationId xmlns="" xmlns:a16="http://schemas.microsoft.com/office/drawing/2014/main" id="{470FC0D1-04C2-4D02-B45A-F1F991351E4F}"/>
              </a:ext>
            </a:extLst>
          </p:cNvPr>
          <p:cNvPicPr>
            <a:picLocks noChangeAspect="1"/>
          </p:cNvPicPr>
          <p:nvPr/>
        </p:nvPicPr>
        <p:blipFill>
          <a:blip r:embed="rId2"/>
          <a:stretch>
            <a:fillRect/>
          </a:stretch>
        </p:blipFill>
        <p:spPr>
          <a:xfrm>
            <a:off x="495300" y="3617588"/>
            <a:ext cx="8153400" cy="2357610"/>
          </a:xfrm>
          <a:prstGeom prst="rect">
            <a:avLst/>
          </a:prstGeom>
        </p:spPr>
      </p:pic>
      <p:sp>
        <p:nvSpPr>
          <p:cNvPr id="9" name="Rectangle 8">
            <a:extLst>
              <a:ext uri="{FF2B5EF4-FFF2-40B4-BE49-F238E27FC236}">
                <a16:creationId xmlns="" xmlns:a16="http://schemas.microsoft.com/office/drawing/2014/main" id="{6444CD9D-58E8-4CDC-8728-0CB384DF3EB9}"/>
              </a:ext>
            </a:extLst>
          </p:cNvPr>
          <p:cNvSpPr/>
          <p:nvPr/>
        </p:nvSpPr>
        <p:spPr>
          <a:xfrm>
            <a:off x="447822" y="2808340"/>
            <a:ext cx="5149167" cy="369332"/>
          </a:xfrm>
          <a:prstGeom prst="rect">
            <a:avLst/>
          </a:prstGeom>
        </p:spPr>
        <p:txBody>
          <a:bodyPr wrap="none">
            <a:spAutoFit/>
          </a:bodyPr>
          <a:lstStyle/>
          <a:p>
            <a:r>
              <a:rPr lang="en-IN" dirty="0"/>
              <a:t>Refresh Nagios server, we can observer host is added</a:t>
            </a:r>
          </a:p>
        </p:txBody>
      </p:sp>
    </p:spTree>
    <p:extLst>
      <p:ext uri="{BB962C8B-B14F-4D97-AF65-F5344CB8AC3E}">
        <p14:creationId xmlns:p14="http://schemas.microsoft.com/office/powerpoint/2010/main" val="2695776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75736"/>
            <a:ext cx="5502468" cy="369332"/>
          </a:xfrm>
          <a:prstGeom prst="rect">
            <a:avLst/>
          </a:prstGeom>
        </p:spPr>
        <p:txBody>
          <a:bodyPr wrap="none">
            <a:spAutoFit/>
          </a:bodyPr>
          <a:lstStyle/>
          <a:p>
            <a:pPr algn="ctr"/>
            <a:r>
              <a:rPr lang="en-US" b="1" dirty="0">
                <a:solidFill>
                  <a:srgbClr val="415058"/>
                </a:solidFill>
                <a:latin typeface="-apple-system"/>
              </a:rPr>
              <a:t>Configure Postfix to Use Gmail SMTP on Ubuntu</a:t>
            </a:r>
          </a:p>
        </p:txBody>
      </p:sp>
      <p:sp>
        <p:nvSpPr>
          <p:cNvPr id="4" name="Rectangle 3"/>
          <p:cNvSpPr/>
          <p:nvPr/>
        </p:nvSpPr>
        <p:spPr>
          <a:xfrm>
            <a:off x="257174" y="833581"/>
            <a:ext cx="8582025" cy="338554"/>
          </a:xfrm>
          <a:prstGeom prst="rect">
            <a:avLst/>
          </a:prstGeom>
        </p:spPr>
        <p:txBody>
          <a:bodyPr wrap="square">
            <a:spAutoFit/>
          </a:bodyPr>
          <a:lstStyle/>
          <a:p>
            <a:r>
              <a:rPr lang="en-US" sz="1600" b="1" dirty="0"/>
              <a:t>Step-1 : </a:t>
            </a:r>
            <a:r>
              <a:rPr lang="en-US" sz="1600" dirty="0" err="1"/>
              <a:t>sudo</a:t>
            </a:r>
            <a:r>
              <a:rPr lang="en-US" sz="1600" dirty="0"/>
              <a:t> apt-get install postfix </a:t>
            </a:r>
            <a:r>
              <a:rPr lang="en-US" sz="1600" dirty="0" err="1"/>
              <a:t>mailutils</a:t>
            </a:r>
            <a:r>
              <a:rPr lang="en-US" sz="1600" dirty="0"/>
              <a:t> libsasl2-2 ca-certificates libsasl2-modules</a:t>
            </a:r>
          </a:p>
        </p:txBody>
      </p:sp>
      <p:sp>
        <p:nvSpPr>
          <p:cNvPr id="5" name="Rectangle 4"/>
          <p:cNvSpPr/>
          <p:nvPr/>
        </p:nvSpPr>
        <p:spPr>
          <a:xfrm>
            <a:off x="566737" y="1527760"/>
            <a:ext cx="8136731" cy="507831"/>
          </a:xfrm>
          <a:prstGeom prst="rect">
            <a:avLst/>
          </a:prstGeom>
        </p:spPr>
        <p:txBody>
          <a:bodyPr wrap="square">
            <a:spAutoFit/>
          </a:bodyPr>
          <a:lstStyle/>
          <a:p>
            <a:r>
              <a:rPr lang="en-US" sz="1350" dirty="0">
                <a:solidFill>
                  <a:srgbClr val="1F292E"/>
                </a:solidFill>
                <a:latin typeface="-apple-system"/>
              </a:rPr>
              <a:t>If you do not have postfix installed before, postfix configuration wizard will ask you some questions. Just select your server as </a:t>
            </a:r>
            <a:r>
              <a:rPr lang="en-US" sz="1350" b="1" i="1" dirty="0">
                <a:solidFill>
                  <a:srgbClr val="1F292E"/>
                </a:solidFill>
                <a:latin typeface="-apple-system"/>
              </a:rPr>
              <a:t>Internet Site</a:t>
            </a:r>
            <a:r>
              <a:rPr lang="en-US" sz="1350" dirty="0">
                <a:solidFill>
                  <a:srgbClr val="1F292E"/>
                </a:solidFill>
                <a:latin typeface="-apple-system"/>
              </a:rPr>
              <a:t> and for FQDN use something like </a:t>
            </a:r>
            <a:r>
              <a:rPr lang="en-US" sz="1350" b="1" i="1" dirty="0">
                <a:solidFill>
                  <a:srgbClr val="1F292E"/>
                </a:solidFill>
                <a:latin typeface="-apple-system"/>
              </a:rPr>
              <a:t>mail.example.com (user choice)</a:t>
            </a:r>
            <a:endParaRPr lang="en-US" sz="1350" dirty="0"/>
          </a:p>
        </p:txBody>
      </p:sp>
      <p:sp>
        <p:nvSpPr>
          <p:cNvPr id="7" name="Rectangle 6"/>
          <p:cNvSpPr/>
          <p:nvPr/>
        </p:nvSpPr>
        <p:spPr>
          <a:xfrm>
            <a:off x="257175" y="2220613"/>
            <a:ext cx="8644802" cy="307777"/>
          </a:xfrm>
          <a:prstGeom prst="rect">
            <a:avLst/>
          </a:prstGeom>
        </p:spPr>
        <p:txBody>
          <a:bodyPr wrap="none">
            <a:spAutoFit/>
          </a:bodyPr>
          <a:lstStyle/>
          <a:p>
            <a:r>
              <a:rPr lang="en-US" sz="1400" b="1" dirty="0"/>
              <a:t>Step-2: </a:t>
            </a:r>
            <a:r>
              <a:rPr lang="en-US" sz="1400" dirty="0"/>
              <a:t>vim /etc/postfix/main.cf (add the below lines, </a:t>
            </a:r>
            <a:r>
              <a:rPr lang="en-US" sz="1400" dirty="0" err="1"/>
              <a:t>relayhost</a:t>
            </a:r>
            <a:r>
              <a:rPr lang="en-US" sz="1400" dirty="0"/>
              <a:t> will be exist already remove the property or update)</a:t>
            </a:r>
          </a:p>
        </p:txBody>
      </p:sp>
      <p:sp>
        <p:nvSpPr>
          <p:cNvPr id="9" name="Rectangle 8"/>
          <p:cNvSpPr/>
          <p:nvPr/>
        </p:nvSpPr>
        <p:spPr>
          <a:xfrm>
            <a:off x="971220" y="2613385"/>
            <a:ext cx="4572000" cy="1338828"/>
          </a:xfrm>
          <a:prstGeom prst="rect">
            <a:avLst/>
          </a:prstGeom>
        </p:spPr>
        <p:txBody>
          <a:bodyPr>
            <a:spAutoFit/>
          </a:bodyPr>
          <a:lstStyle/>
          <a:p>
            <a:r>
              <a:rPr lang="en-US" sz="1350" dirty="0" err="1"/>
              <a:t>relayhost</a:t>
            </a:r>
            <a:r>
              <a:rPr lang="en-US" sz="1350" dirty="0"/>
              <a:t> = [smtp.gmail.com]:587</a:t>
            </a:r>
          </a:p>
          <a:p>
            <a:r>
              <a:rPr lang="en-US" sz="1350" dirty="0" err="1"/>
              <a:t>smtp_sasl_auth_enable</a:t>
            </a:r>
            <a:r>
              <a:rPr lang="en-US" sz="1350" dirty="0"/>
              <a:t> = yes</a:t>
            </a:r>
          </a:p>
          <a:p>
            <a:r>
              <a:rPr lang="en-US" sz="1350" dirty="0" err="1"/>
              <a:t>smtp_sasl_password_maps</a:t>
            </a:r>
            <a:r>
              <a:rPr lang="en-US" sz="1350" dirty="0"/>
              <a:t> = hash:/</a:t>
            </a:r>
            <a:r>
              <a:rPr lang="en-US" sz="1350" dirty="0" err="1"/>
              <a:t>etc</a:t>
            </a:r>
            <a:r>
              <a:rPr lang="en-US" sz="1350" dirty="0"/>
              <a:t>/postfix/</a:t>
            </a:r>
            <a:r>
              <a:rPr lang="en-US" sz="1350" dirty="0" err="1"/>
              <a:t>sasl_passwd</a:t>
            </a:r>
            <a:endParaRPr lang="en-US" sz="1350" dirty="0"/>
          </a:p>
          <a:p>
            <a:r>
              <a:rPr lang="en-US" sz="1350" dirty="0" err="1"/>
              <a:t>smtp_sasl_security_options</a:t>
            </a:r>
            <a:r>
              <a:rPr lang="en-US" sz="1350" dirty="0"/>
              <a:t> = </a:t>
            </a:r>
            <a:r>
              <a:rPr lang="en-US" sz="1350" dirty="0" err="1"/>
              <a:t>noanonymous</a:t>
            </a:r>
            <a:endParaRPr lang="en-US" sz="1350" dirty="0"/>
          </a:p>
          <a:p>
            <a:r>
              <a:rPr lang="en-US" sz="1350" dirty="0" err="1"/>
              <a:t>smtp_tls_CAfile</a:t>
            </a:r>
            <a:r>
              <a:rPr lang="en-US" sz="1350" dirty="0"/>
              <a:t> = /</a:t>
            </a:r>
            <a:r>
              <a:rPr lang="en-US" sz="1350" dirty="0" err="1"/>
              <a:t>etc</a:t>
            </a:r>
            <a:r>
              <a:rPr lang="en-US" sz="1350" dirty="0"/>
              <a:t>/</a:t>
            </a:r>
            <a:r>
              <a:rPr lang="en-US" sz="1350" dirty="0" err="1"/>
              <a:t>ssl</a:t>
            </a:r>
            <a:r>
              <a:rPr lang="en-US" sz="1350" dirty="0"/>
              <a:t>/certs/ca-certificates.crt</a:t>
            </a:r>
          </a:p>
          <a:p>
            <a:r>
              <a:rPr lang="en-US" sz="1350" dirty="0" err="1"/>
              <a:t>smtp_use_tls</a:t>
            </a:r>
            <a:r>
              <a:rPr lang="en-US" sz="1350" dirty="0"/>
              <a:t> = yes</a:t>
            </a:r>
          </a:p>
        </p:txBody>
      </p:sp>
      <p:sp>
        <p:nvSpPr>
          <p:cNvPr id="10" name="Rectangle 9"/>
          <p:cNvSpPr/>
          <p:nvPr/>
        </p:nvSpPr>
        <p:spPr>
          <a:xfrm>
            <a:off x="557212" y="4044903"/>
            <a:ext cx="7836695" cy="507831"/>
          </a:xfrm>
          <a:prstGeom prst="rect">
            <a:avLst/>
          </a:prstGeom>
        </p:spPr>
        <p:txBody>
          <a:bodyPr wrap="square">
            <a:spAutoFit/>
          </a:bodyPr>
          <a:lstStyle/>
          <a:p>
            <a:r>
              <a:rPr lang="en-US" sz="1350" dirty="0">
                <a:solidFill>
                  <a:srgbClr val="1F292E"/>
                </a:solidFill>
                <a:latin typeface="-apple-system"/>
              </a:rPr>
              <a:t>You might have noticed that we haven’t specified our Gmail username and password in above lines. They will go into a different file. Open/Create</a:t>
            </a:r>
            <a:endParaRPr lang="en-US" sz="1350" dirty="0"/>
          </a:p>
        </p:txBody>
      </p:sp>
      <p:sp>
        <p:nvSpPr>
          <p:cNvPr id="12" name="Rectangle 11"/>
          <p:cNvSpPr/>
          <p:nvPr/>
        </p:nvSpPr>
        <p:spPr>
          <a:xfrm>
            <a:off x="365848" y="4645423"/>
            <a:ext cx="3249992" cy="338554"/>
          </a:xfrm>
          <a:prstGeom prst="rect">
            <a:avLst/>
          </a:prstGeom>
        </p:spPr>
        <p:txBody>
          <a:bodyPr wrap="none">
            <a:spAutoFit/>
          </a:bodyPr>
          <a:lstStyle/>
          <a:p>
            <a:r>
              <a:rPr lang="en-US" sz="1600" b="1" dirty="0"/>
              <a:t>Step-3: </a:t>
            </a:r>
            <a:r>
              <a:rPr lang="en-US" sz="1600" dirty="0"/>
              <a:t>vim /</a:t>
            </a:r>
            <a:r>
              <a:rPr lang="en-US" sz="1600" dirty="0" err="1"/>
              <a:t>etc</a:t>
            </a:r>
            <a:r>
              <a:rPr lang="en-US" sz="1600" dirty="0"/>
              <a:t>/postfix/</a:t>
            </a:r>
            <a:r>
              <a:rPr lang="en-US" sz="1600" dirty="0" err="1"/>
              <a:t>sasl_passwd</a:t>
            </a:r>
            <a:endParaRPr lang="en-US" sz="1600" dirty="0"/>
          </a:p>
        </p:txBody>
      </p:sp>
      <p:sp>
        <p:nvSpPr>
          <p:cNvPr id="13" name="Rectangle 12"/>
          <p:cNvSpPr/>
          <p:nvPr/>
        </p:nvSpPr>
        <p:spPr>
          <a:xfrm>
            <a:off x="557212" y="4991671"/>
            <a:ext cx="7608095" cy="300082"/>
          </a:xfrm>
          <a:prstGeom prst="rect">
            <a:avLst/>
          </a:prstGeom>
        </p:spPr>
        <p:txBody>
          <a:bodyPr wrap="square">
            <a:spAutoFit/>
          </a:bodyPr>
          <a:lstStyle/>
          <a:p>
            <a:r>
              <a:rPr lang="en-US" sz="1350" dirty="0">
                <a:solidFill>
                  <a:prstClr val="black"/>
                </a:solidFill>
                <a:latin typeface="Lucida Console" panose="020B0609040504020204" pitchFamily="49" charset="0"/>
              </a:rPr>
              <a:t>[smtp.gmail.com]:587    </a:t>
            </a:r>
            <a:r>
              <a:rPr lang="en-US" sz="1350" dirty="0" err="1">
                <a:solidFill>
                  <a:prstClr val="black"/>
                </a:solidFill>
                <a:latin typeface="Lucida Console" panose="020B0609040504020204" pitchFamily="49" charset="0"/>
              </a:rPr>
              <a:t>username@gmail.com:password</a:t>
            </a:r>
            <a:endParaRPr lang="en-US" sz="1350" dirty="0"/>
          </a:p>
        </p:txBody>
      </p:sp>
    </p:spTree>
    <p:extLst>
      <p:ext uri="{BB962C8B-B14F-4D97-AF65-F5344CB8AC3E}">
        <p14:creationId xmlns:p14="http://schemas.microsoft.com/office/powerpoint/2010/main" val="500875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786" y="238325"/>
            <a:ext cx="7743825" cy="338554"/>
          </a:xfrm>
          <a:prstGeom prst="rect">
            <a:avLst/>
          </a:prstGeom>
        </p:spPr>
        <p:txBody>
          <a:bodyPr wrap="square">
            <a:spAutoFit/>
          </a:bodyPr>
          <a:lstStyle/>
          <a:p>
            <a:r>
              <a:rPr lang="en-US" sz="1600" b="1" dirty="0">
                <a:solidFill>
                  <a:srgbClr val="1F292E"/>
                </a:solidFill>
                <a:latin typeface="-apple-system"/>
              </a:rPr>
              <a:t>Step-4 : </a:t>
            </a:r>
            <a:r>
              <a:rPr lang="en-US" sz="1600" dirty="0">
                <a:solidFill>
                  <a:srgbClr val="1F292E"/>
                </a:solidFill>
                <a:latin typeface="-apple-system"/>
              </a:rPr>
              <a:t>Fix permission and update postfix </a:t>
            </a:r>
            <a:r>
              <a:rPr lang="en-US" sz="1600" dirty="0" err="1">
                <a:solidFill>
                  <a:srgbClr val="1F292E"/>
                </a:solidFill>
                <a:latin typeface="-apple-system"/>
              </a:rPr>
              <a:t>config</a:t>
            </a:r>
            <a:r>
              <a:rPr lang="en-US" sz="1600" dirty="0">
                <a:solidFill>
                  <a:srgbClr val="1F292E"/>
                </a:solidFill>
                <a:latin typeface="-apple-system"/>
              </a:rPr>
              <a:t> to use </a:t>
            </a:r>
            <a:r>
              <a:rPr lang="en-US" sz="1600" dirty="0" err="1">
                <a:solidFill>
                  <a:srgbClr val="1F292E"/>
                </a:solidFill>
                <a:latin typeface="-apple-system"/>
              </a:rPr>
              <a:t>sasl_passwd</a:t>
            </a:r>
            <a:r>
              <a:rPr lang="en-US" sz="1600" dirty="0">
                <a:solidFill>
                  <a:srgbClr val="1F292E"/>
                </a:solidFill>
                <a:latin typeface="-apple-system"/>
              </a:rPr>
              <a:t> file:</a:t>
            </a:r>
            <a:endParaRPr lang="en-US" sz="1600" dirty="0"/>
          </a:p>
        </p:txBody>
      </p:sp>
      <p:sp>
        <p:nvSpPr>
          <p:cNvPr id="4" name="Rectangle 3"/>
          <p:cNvSpPr/>
          <p:nvPr/>
        </p:nvSpPr>
        <p:spPr>
          <a:xfrm>
            <a:off x="1053658" y="620666"/>
            <a:ext cx="4572000" cy="507831"/>
          </a:xfrm>
          <a:prstGeom prst="rect">
            <a:avLst/>
          </a:prstGeom>
        </p:spPr>
        <p:txBody>
          <a:bodyPr>
            <a:spAutoFit/>
          </a:bodyPr>
          <a:lstStyle/>
          <a:p>
            <a:r>
              <a:rPr lang="en-US" sz="1350" dirty="0" err="1"/>
              <a:t>sudo</a:t>
            </a:r>
            <a:r>
              <a:rPr lang="en-US" sz="1350" dirty="0"/>
              <a:t> </a:t>
            </a:r>
            <a:r>
              <a:rPr lang="en-US" sz="1350" dirty="0" err="1"/>
              <a:t>chmod</a:t>
            </a:r>
            <a:r>
              <a:rPr lang="en-US" sz="1350" dirty="0"/>
              <a:t> 400 /</a:t>
            </a:r>
            <a:r>
              <a:rPr lang="en-US" sz="1350" dirty="0" err="1"/>
              <a:t>etc</a:t>
            </a:r>
            <a:r>
              <a:rPr lang="en-US" sz="1350" dirty="0"/>
              <a:t>/postfix/</a:t>
            </a:r>
            <a:r>
              <a:rPr lang="en-US" sz="1350" dirty="0" err="1"/>
              <a:t>sasl_passwd</a:t>
            </a:r>
            <a:endParaRPr lang="en-US" sz="1350" dirty="0"/>
          </a:p>
          <a:p>
            <a:r>
              <a:rPr lang="en-US" sz="1350" dirty="0" err="1"/>
              <a:t>sudo</a:t>
            </a:r>
            <a:r>
              <a:rPr lang="en-US" sz="1350" dirty="0"/>
              <a:t> </a:t>
            </a:r>
            <a:r>
              <a:rPr lang="en-US" sz="1350" dirty="0" err="1"/>
              <a:t>postmap</a:t>
            </a:r>
            <a:r>
              <a:rPr lang="en-US" sz="1350" dirty="0"/>
              <a:t> /</a:t>
            </a:r>
            <a:r>
              <a:rPr lang="en-US" sz="1350" dirty="0" err="1"/>
              <a:t>etc</a:t>
            </a:r>
            <a:r>
              <a:rPr lang="en-US" sz="1350" dirty="0"/>
              <a:t>/postfix/</a:t>
            </a:r>
            <a:r>
              <a:rPr lang="en-US" sz="1350" dirty="0" err="1"/>
              <a:t>sasl_passwd</a:t>
            </a:r>
            <a:endParaRPr lang="en-US" sz="1350" dirty="0"/>
          </a:p>
        </p:txBody>
      </p:sp>
      <p:sp>
        <p:nvSpPr>
          <p:cNvPr id="5" name="Rectangle 4"/>
          <p:cNvSpPr/>
          <p:nvPr/>
        </p:nvSpPr>
        <p:spPr>
          <a:xfrm>
            <a:off x="353311" y="1414855"/>
            <a:ext cx="5930085" cy="338554"/>
          </a:xfrm>
          <a:prstGeom prst="rect">
            <a:avLst/>
          </a:prstGeom>
        </p:spPr>
        <p:txBody>
          <a:bodyPr wrap="none">
            <a:spAutoFit/>
          </a:bodyPr>
          <a:lstStyle/>
          <a:p>
            <a:r>
              <a:rPr lang="en-US" sz="1600" b="1" dirty="0">
                <a:solidFill>
                  <a:srgbClr val="1F292E"/>
                </a:solidFill>
                <a:latin typeface="-apple-system"/>
              </a:rPr>
              <a:t>Step-5 : </a:t>
            </a:r>
            <a:r>
              <a:rPr lang="en-US" sz="1600" dirty="0">
                <a:solidFill>
                  <a:srgbClr val="1F292E"/>
                </a:solidFill>
                <a:latin typeface="-apple-system"/>
              </a:rPr>
              <a:t>Finally, reload postfix </a:t>
            </a:r>
            <a:r>
              <a:rPr lang="en-US" sz="1600" dirty="0" err="1">
                <a:solidFill>
                  <a:srgbClr val="1F292E"/>
                </a:solidFill>
                <a:latin typeface="-apple-system"/>
              </a:rPr>
              <a:t>config</a:t>
            </a:r>
            <a:r>
              <a:rPr lang="en-US" sz="1600" dirty="0">
                <a:solidFill>
                  <a:srgbClr val="1F292E"/>
                </a:solidFill>
                <a:latin typeface="-apple-system"/>
              </a:rPr>
              <a:t> for changes to take effect:</a:t>
            </a:r>
            <a:endParaRPr lang="en-US" sz="1600" dirty="0"/>
          </a:p>
        </p:txBody>
      </p:sp>
      <p:sp>
        <p:nvSpPr>
          <p:cNvPr id="7" name="Rectangle 6"/>
          <p:cNvSpPr/>
          <p:nvPr/>
        </p:nvSpPr>
        <p:spPr>
          <a:xfrm>
            <a:off x="1091758" y="1875857"/>
            <a:ext cx="2306209" cy="300082"/>
          </a:xfrm>
          <a:prstGeom prst="rect">
            <a:avLst/>
          </a:prstGeom>
        </p:spPr>
        <p:txBody>
          <a:bodyPr wrap="none">
            <a:spAutoFit/>
          </a:bodyPr>
          <a:lstStyle/>
          <a:p>
            <a:r>
              <a:rPr lang="en-US" sz="1350" dirty="0" err="1"/>
              <a:t>sudo</a:t>
            </a:r>
            <a:r>
              <a:rPr lang="en-US" sz="1350" dirty="0"/>
              <a:t> /</a:t>
            </a:r>
            <a:r>
              <a:rPr lang="en-US" sz="1350" dirty="0" err="1"/>
              <a:t>etc</a:t>
            </a:r>
            <a:r>
              <a:rPr lang="en-US" sz="1350" dirty="0"/>
              <a:t>/</a:t>
            </a:r>
            <a:r>
              <a:rPr lang="en-US" sz="1350" dirty="0" err="1"/>
              <a:t>init.d</a:t>
            </a:r>
            <a:r>
              <a:rPr lang="en-US" sz="1350" dirty="0"/>
              <a:t>/postfix reload</a:t>
            </a:r>
          </a:p>
        </p:txBody>
      </p:sp>
      <p:sp>
        <p:nvSpPr>
          <p:cNvPr id="8" name="Rectangle 7"/>
          <p:cNvSpPr/>
          <p:nvPr/>
        </p:nvSpPr>
        <p:spPr>
          <a:xfrm>
            <a:off x="265056" y="3072906"/>
            <a:ext cx="3759427" cy="300082"/>
          </a:xfrm>
          <a:prstGeom prst="rect">
            <a:avLst/>
          </a:prstGeom>
        </p:spPr>
        <p:txBody>
          <a:bodyPr wrap="none">
            <a:spAutoFit/>
          </a:bodyPr>
          <a:lstStyle/>
          <a:p>
            <a:r>
              <a:rPr lang="en-US" sz="1350" dirty="0">
                <a:solidFill>
                  <a:srgbClr val="415058"/>
                </a:solidFill>
                <a:latin typeface="-apple-system"/>
              </a:rPr>
              <a:t>Check if mails are sent via Gmail SMTP server</a:t>
            </a:r>
          </a:p>
        </p:txBody>
      </p:sp>
      <p:sp>
        <p:nvSpPr>
          <p:cNvPr id="9" name="Rectangle 8"/>
          <p:cNvSpPr/>
          <p:nvPr/>
        </p:nvSpPr>
        <p:spPr>
          <a:xfrm>
            <a:off x="288852" y="2548689"/>
            <a:ext cx="845103" cy="300082"/>
          </a:xfrm>
          <a:prstGeom prst="rect">
            <a:avLst/>
          </a:prstGeom>
        </p:spPr>
        <p:txBody>
          <a:bodyPr wrap="none">
            <a:spAutoFit/>
          </a:bodyPr>
          <a:lstStyle/>
          <a:p>
            <a:r>
              <a:rPr lang="en-US" sz="1350" b="1" dirty="0">
                <a:solidFill>
                  <a:srgbClr val="1F292E"/>
                </a:solidFill>
                <a:latin typeface="-apple-system"/>
              </a:rPr>
              <a:t>Testing:</a:t>
            </a:r>
            <a:endParaRPr lang="en-US" sz="1350" dirty="0"/>
          </a:p>
        </p:txBody>
      </p:sp>
      <p:sp>
        <p:nvSpPr>
          <p:cNvPr id="11" name="Rectangle 10"/>
          <p:cNvSpPr/>
          <p:nvPr/>
        </p:nvSpPr>
        <p:spPr>
          <a:xfrm>
            <a:off x="642937" y="3447217"/>
            <a:ext cx="7622381" cy="338554"/>
          </a:xfrm>
          <a:prstGeom prst="rect">
            <a:avLst/>
          </a:prstGeom>
        </p:spPr>
        <p:txBody>
          <a:bodyPr wrap="square">
            <a:spAutoFit/>
          </a:bodyPr>
          <a:lstStyle/>
          <a:p>
            <a:r>
              <a:rPr lang="en-US" sz="1600" dirty="0"/>
              <a:t>echo "Test mail from postfix" | mail -s "Test Postfix" you@example.com</a:t>
            </a:r>
          </a:p>
        </p:txBody>
      </p:sp>
      <p:sp>
        <p:nvSpPr>
          <p:cNvPr id="13" name="Rectangle 12"/>
          <p:cNvSpPr/>
          <p:nvPr/>
        </p:nvSpPr>
        <p:spPr>
          <a:xfrm>
            <a:off x="254369" y="3897205"/>
            <a:ext cx="1598579" cy="300082"/>
          </a:xfrm>
          <a:prstGeom prst="rect">
            <a:avLst/>
          </a:prstGeom>
        </p:spPr>
        <p:txBody>
          <a:bodyPr wrap="none">
            <a:spAutoFit/>
          </a:bodyPr>
          <a:lstStyle/>
          <a:p>
            <a:r>
              <a:rPr lang="en-US" sz="1350" b="1" dirty="0">
                <a:solidFill>
                  <a:srgbClr val="1F292E"/>
                </a:solidFill>
                <a:latin typeface="-apple-system"/>
              </a:rPr>
              <a:t>Troubleshooting:</a:t>
            </a:r>
          </a:p>
        </p:txBody>
      </p:sp>
      <p:sp>
        <p:nvSpPr>
          <p:cNvPr id="16" name="Rectangle 15"/>
          <p:cNvSpPr/>
          <p:nvPr/>
        </p:nvSpPr>
        <p:spPr>
          <a:xfrm>
            <a:off x="471487" y="4169829"/>
            <a:ext cx="8493919" cy="1546577"/>
          </a:xfrm>
          <a:prstGeom prst="rect">
            <a:avLst/>
          </a:prstGeom>
        </p:spPr>
        <p:txBody>
          <a:bodyPr wrap="square">
            <a:spAutoFit/>
          </a:bodyPr>
          <a:lstStyle/>
          <a:p>
            <a:r>
              <a:rPr lang="en-US" sz="1350" dirty="0"/>
              <a:t>If you still haven’t received any mail, check the mail error log.</a:t>
            </a:r>
          </a:p>
          <a:p>
            <a:r>
              <a:rPr lang="en-US" sz="1350" b="1" dirty="0" err="1"/>
              <a:t>sudo</a:t>
            </a:r>
            <a:r>
              <a:rPr lang="en-US" sz="1350" b="1" dirty="0"/>
              <a:t> tail /</a:t>
            </a:r>
            <a:r>
              <a:rPr lang="en-US" sz="1350" b="1" dirty="0" err="1"/>
              <a:t>var</a:t>
            </a:r>
            <a:r>
              <a:rPr lang="en-US" sz="1350" b="1" dirty="0"/>
              <a:t>/log/mail.log</a:t>
            </a:r>
          </a:p>
          <a:p>
            <a:r>
              <a:rPr lang="en-US" sz="1350" dirty="0"/>
              <a:t>If the mail log is empty or doesn’t exist, try parsing the syslog. This will return the last 50 entries for postfix.</a:t>
            </a:r>
          </a:p>
          <a:p>
            <a:r>
              <a:rPr lang="en-US" sz="1350" b="1" dirty="0" err="1"/>
              <a:t>sudo</a:t>
            </a:r>
            <a:r>
              <a:rPr lang="en-US" sz="1350" b="1" dirty="0"/>
              <a:t> tail -f -n 50 /</a:t>
            </a:r>
            <a:r>
              <a:rPr lang="en-US" sz="1350" b="1" dirty="0" err="1"/>
              <a:t>var</a:t>
            </a:r>
            <a:r>
              <a:rPr lang="en-US" sz="1350" b="1" dirty="0"/>
              <a:t>/log/syslog | grep postfix</a:t>
            </a:r>
          </a:p>
          <a:p>
            <a:r>
              <a:rPr lang="en-US" sz="1350" dirty="0"/>
              <a:t>If the syslog is empty and you still haven’t received any test email, it’s possible that the test email was rejected by the recipient server. You should check to see if anything has bounced back to your mail folder.</a:t>
            </a:r>
          </a:p>
          <a:p>
            <a:r>
              <a:rPr lang="en-US" sz="1350" b="1" dirty="0" err="1"/>
              <a:t>sudo</a:t>
            </a:r>
            <a:r>
              <a:rPr lang="en-US" sz="1350" b="1" dirty="0"/>
              <a:t> less /</a:t>
            </a:r>
            <a:r>
              <a:rPr lang="en-US" sz="1350" b="1" dirty="0" err="1"/>
              <a:t>var</a:t>
            </a:r>
            <a:r>
              <a:rPr lang="en-US" sz="1350" b="1" dirty="0"/>
              <a:t>/mail/$(</a:t>
            </a:r>
            <a:r>
              <a:rPr lang="en-US" sz="1350" b="1" dirty="0" err="1"/>
              <a:t>whoami</a:t>
            </a:r>
            <a:r>
              <a:rPr lang="en-US" sz="1350" b="1" dirty="0"/>
              <a:t>)</a:t>
            </a:r>
          </a:p>
        </p:txBody>
      </p:sp>
    </p:spTree>
    <p:extLst>
      <p:ext uri="{BB962C8B-B14F-4D97-AF65-F5344CB8AC3E}">
        <p14:creationId xmlns:p14="http://schemas.microsoft.com/office/powerpoint/2010/main" val="121182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762000"/>
            <a:ext cx="7963051" cy="3429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06" y="533400"/>
            <a:ext cx="7772400" cy="923330"/>
          </a:xfrm>
          <a:prstGeom prst="rect">
            <a:avLst/>
          </a:prstGeom>
        </p:spPr>
        <p:txBody>
          <a:bodyPr wrap="square">
            <a:spAutoFit/>
          </a:bodyPr>
          <a:lstStyle/>
          <a:p>
            <a:r>
              <a:rPr lang="en-US" sz="1350" b="1" dirty="0">
                <a:solidFill>
                  <a:srgbClr val="1F292E"/>
                </a:solidFill>
                <a:latin typeface="-apple-system"/>
              </a:rPr>
              <a:t>Error: “SASL authentication failed; server smtp.gmail.com”</a:t>
            </a:r>
            <a:endParaRPr lang="en-US" sz="1350" dirty="0">
              <a:solidFill>
                <a:srgbClr val="1F292E"/>
              </a:solidFill>
              <a:latin typeface="-apple-system"/>
            </a:endParaRPr>
          </a:p>
          <a:p>
            <a:r>
              <a:rPr lang="en-US" sz="1350" dirty="0">
                <a:solidFill>
                  <a:srgbClr val="1F292E"/>
                </a:solidFill>
                <a:latin typeface="-apple-system"/>
              </a:rPr>
              <a:t>You need to unlock the captcha by visiting this page </a:t>
            </a:r>
            <a:r>
              <a:rPr lang="en-US" sz="1350" dirty="0">
                <a:solidFill>
                  <a:srgbClr val="3278BD"/>
                </a:solidFill>
                <a:latin typeface="-apple-system"/>
                <a:hlinkClick r:id="rId2"/>
              </a:rPr>
              <a:t>https://www.google.com/accounts/DisplayUnlockCaptcha</a:t>
            </a:r>
            <a:endParaRPr lang="en-US" sz="1350" dirty="0">
              <a:solidFill>
                <a:srgbClr val="1F292E"/>
              </a:solidFill>
              <a:latin typeface="-apple-system"/>
            </a:endParaRPr>
          </a:p>
          <a:p>
            <a:r>
              <a:rPr lang="en-US" sz="1350" dirty="0">
                <a:solidFill>
                  <a:srgbClr val="1F292E"/>
                </a:solidFill>
                <a:latin typeface="-apple-system"/>
              </a:rPr>
              <a:t>         You can run test again after unlocking captcha.</a:t>
            </a:r>
          </a:p>
        </p:txBody>
      </p:sp>
      <p:pic>
        <p:nvPicPr>
          <p:cNvPr id="3" name="Picture 2"/>
          <p:cNvPicPr>
            <a:picLocks noChangeAspect="1"/>
          </p:cNvPicPr>
          <p:nvPr/>
        </p:nvPicPr>
        <p:blipFill>
          <a:blip r:embed="rId3"/>
          <a:stretch>
            <a:fillRect/>
          </a:stretch>
        </p:blipFill>
        <p:spPr>
          <a:xfrm>
            <a:off x="425359" y="2356098"/>
            <a:ext cx="7997121" cy="2001545"/>
          </a:xfrm>
          <a:prstGeom prst="rect">
            <a:avLst/>
          </a:prstGeom>
        </p:spPr>
      </p:pic>
      <p:sp>
        <p:nvSpPr>
          <p:cNvPr id="5" name="Rectangle 4"/>
          <p:cNvSpPr/>
          <p:nvPr/>
        </p:nvSpPr>
        <p:spPr>
          <a:xfrm>
            <a:off x="622879" y="1756373"/>
            <a:ext cx="3801041" cy="300082"/>
          </a:xfrm>
          <a:prstGeom prst="rect">
            <a:avLst/>
          </a:prstGeom>
        </p:spPr>
        <p:txBody>
          <a:bodyPr wrap="none">
            <a:spAutoFit/>
          </a:bodyPr>
          <a:lstStyle/>
          <a:p>
            <a:r>
              <a:rPr lang="en-US" sz="1350" b="1" dirty="0">
                <a:solidFill>
                  <a:srgbClr val="1F292E"/>
                </a:solidFill>
                <a:latin typeface="-apple-system"/>
              </a:rPr>
              <a:t>Still blocking on the less secure app access</a:t>
            </a:r>
            <a:endParaRPr lang="en-US" sz="1350" dirty="0"/>
          </a:p>
        </p:txBody>
      </p:sp>
    </p:spTree>
    <p:extLst>
      <p:ext uri="{BB962C8B-B14F-4D97-AF65-F5344CB8AC3E}">
        <p14:creationId xmlns:p14="http://schemas.microsoft.com/office/powerpoint/2010/main" val="2438216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3F7AB9F-3FE9-4857-8FA2-FB69B6CB2B87}"/>
              </a:ext>
            </a:extLst>
          </p:cNvPr>
          <p:cNvSpPr/>
          <p:nvPr/>
        </p:nvSpPr>
        <p:spPr>
          <a:xfrm>
            <a:off x="304800" y="228600"/>
            <a:ext cx="8534400" cy="369332"/>
          </a:xfrm>
          <a:prstGeom prst="rect">
            <a:avLst/>
          </a:prstGeom>
        </p:spPr>
        <p:txBody>
          <a:bodyPr wrap="square">
            <a:spAutoFit/>
          </a:bodyPr>
          <a:lstStyle/>
          <a:p>
            <a:r>
              <a:rPr lang="en-IN" b="1" dirty="0" smtClean="0"/>
              <a:t>EMAIL Configuration:</a:t>
            </a:r>
            <a:endParaRPr lang="en-IN" b="1" dirty="0"/>
          </a:p>
        </p:txBody>
      </p:sp>
      <p:pic>
        <p:nvPicPr>
          <p:cNvPr id="4" name="Picture 3"/>
          <p:cNvPicPr>
            <a:picLocks noChangeAspect="1"/>
          </p:cNvPicPr>
          <p:nvPr/>
        </p:nvPicPr>
        <p:blipFill>
          <a:blip r:embed="rId2"/>
          <a:stretch>
            <a:fillRect/>
          </a:stretch>
        </p:blipFill>
        <p:spPr>
          <a:xfrm>
            <a:off x="9525" y="914401"/>
            <a:ext cx="8524875" cy="3033680"/>
          </a:xfrm>
          <a:prstGeom prst="rect">
            <a:avLst/>
          </a:prstGeom>
        </p:spPr>
      </p:pic>
      <p:sp>
        <p:nvSpPr>
          <p:cNvPr id="5" name="Rectangle 4">
            <a:extLst>
              <a:ext uri="{FF2B5EF4-FFF2-40B4-BE49-F238E27FC236}">
                <a16:creationId xmlns="" xmlns:a16="http://schemas.microsoft.com/office/drawing/2014/main" id="{13F7AB9F-3FE9-4857-8FA2-FB69B6CB2B87}"/>
              </a:ext>
            </a:extLst>
          </p:cNvPr>
          <p:cNvSpPr/>
          <p:nvPr/>
        </p:nvSpPr>
        <p:spPr>
          <a:xfrm>
            <a:off x="533400" y="545068"/>
            <a:ext cx="8534400" cy="369332"/>
          </a:xfrm>
          <a:prstGeom prst="rect">
            <a:avLst/>
          </a:prstGeom>
        </p:spPr>
        <p:txBody>
          <a:bodyPr wrap="square">
            <a:spAutoFit/>
          </a:bodyPr>
          <a:lstStyle/>
          <a:p>
            <a:r>
              <a:rPr lang="en-IN" dirty="0" err="1" smtClean="0"/>
              <a:t>Contacts.cfg</a:t>
            </a:r>
            <a:endParaRPr lang="en-IN" dirty="0"/>
          </a:p>
        </p:txBody>
      </p:sp>
      <p:sp>
        <p:nvSpPr>
          <p:cNvPr id="6" name="Rectangle 5"/>
          <p:cNvSpPr/>
          <p:nvPr/>
        </p:nvSpPr>
        <p:spPr>
          <a:xfrm>
            <a:off x="333375" y="4038600"/>
            <a:ext cx="8305800" cy="2862322"/>
          </a:xfrm>
          <a:prstGeom prst="rect">
            <a:avLst/>
          </a:prstGeom>
        </p:spPr>
        <p:txBody>
          <a:bodyPr wrap="square">
            <a:spAutoFit/>
          </a:bodyPr>
          <a:lstStyle/>
          <a:p>
            <a:r>
              <a:rPr lang="en-US" dirty="0"/>
              <a:t>define contact{</a:t>
            </a:r>
          </a:p>
          <a:p>
            <a:r>
              <a:rPr lang="en-US" dirty="0"/>
              <a:t>    </a:t>
            </a:r>
            <a:r>
              <a:rPr lang="en-US" dirty="0" err="1"/>
              <a:t>contact_name</a:t>
            </a:r>
            <a:r>
              <a:rPr lang="en-US" dirty="0"/>
              <a:t>  </a:t>
            </a:r>
            <a:r>
              <a:rPr lang="en-US" dirty="0" err="1" smtClean="0"/>
              <a:t>nagiosadmin</a:t>
            </a:r>
            <a:r>
              <a:rPr lang="en-US" dirty="0" smtClean="0"/>
              <a:t> </a:t>
            </a:r>
            <a:r>
              <a:rPr lang="en-US" dirty="0"/>
              <a:t>;Short name of user</a:t>
            </a:r>
          </a:p>
          <a:p>
            <a:r>
              <a:rPr lang="en-US" dirty="0"/>
              <a:t>    use           generic-contact ;Inherit default values from generic-contact template (defined above)</a:t>
            </a:r>
          </a:p>
          <a:p>
            <a:r>
              <a:rPr lang="en-US" dirty="0"/>
              <a:t>    alias         </a:t>
            </a:r>
            <a:r>
              <a:rPr lang="en-US" dirty="0" smtClean="0"/>
              <a:t>Full </a:t>
            </a:r>
            <a:r>
              <a:rPr lang="en-US" dirty="0"/>
              <a:t>name of user</a:t>
            </a:r>
          </a:p>
          <a:p>
            <a:r>
              <a:rPr lang="en-US" dirty="0" smtClean="0"/>
              <a:t>    email         </a:t>
            </a:r>
            <a:r>
              <a:rPr lang="en-US" dirty="0"/>
              <a:t>&lt;your email goes here&gt;</a:t>
            </a:r>
          </a:p>
          <a:p>
            <a:r>
              <a:rPr lang="en-US" dirty="0"/>
              <a:t>    </a:t>
            </a:r>
            <a:r>
              <a:rPr lang="en-US" dirty="0" err="1"/>
              <a:t>host_notification_period</a:t>
            </a:r>
            <a:r>
              <a:rPr lang="en-US" dirty="0"/>
              <a:t>    24x7</a:t>
            </a:r>
          </a:p>
          <a:p>
            <a:r>
              <a:rPr lang="en-US" dirty="0"/>
              <a:t>    </a:t>
            </a:r>
            <a:r>
              <a:rPr lang="en-US" dirty="0" err="1"/>
              <a:t>host_notification_options</a:t>
            </a:r>
            <a:r>
              <a:rPr lang="en-US" dirty="0"/>
              <a:t>   </a:t>
            </a:r>
            <a:r>
              <a:rPr lang="en-US" dirty="0" err="1"/>
              <a:t>d,u,r</a:t>
            </a:r>
            <a:endParaRPr lang="en-US" dirty="0"/>
          </a:p>
          <a:p>
            <a:r>
              <a:rPr lang="en-US" dirty="0"/>
              <a:t>    </a:t>
            </a:r>
            <a:r>
              <a:rPr lang="en-US" dirty="0" err="1"/>
              <a:t>host_notification_commands</a:t>
            </a:r>
            <a:r>
              <a:rPr lang="en-US" dirty="0"/>
              <a:t> </a:t>
            </a:r>
            <a:r>
              <a:rPr lang="en-US" dirty="0" smtClean="0"/>
              <a:t>notify-host-by-email</a:t>
            </a:r>
            <a:endParaRPr lang="en-US" dirty="0"/>
          </a:p>
          <a:p>
            <a:r>
              <a:rPr lang="en-US" dirty="0"/>
              <a:t>}</a:t>
            </a:r>
          </a:p>
        </p:txBody>
      </p:sp>
    </p:spTree>
    <p:extLst>
      <p:ext uri="{BB962C8B-B14F-4D97-AF65-F5344CB8AC3E}">
        <p14:creationId xmlns:p14="http://schemas.microsoft.com/office/powerpoint/2010/main" val="3701450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13F7AB9F-3FE9-4857-8FA2-FB69B6CB2B87}"/>
              </a:ext>
            </a:extLst>
          </p:cNvPr>
          <p:cNvSpPr/>
          <p:nvPr/>
        </p:nvSpPr>
        <p:spPr>
          <a:xfrm>
            <a:off x="304800" y="87868"/>
            <a:ext cx="8534400" cy="369332"/>
          </a:xfrm>
          <a:prstGeom prst="rect">
            <a:avLst/>
          </a:prstGeom>
        </p:spPr>
        <p:txBody>
          <a:bodyPr wrap="square">
            <a:spAutoFit/>
          </a:bodyPr>
          <a:lstStyle/>
          <a:p>
            <a:r>
              <a:rPr lang="en-IN" dirty="0" err="1" smtClean="0"/>
              <a:t>command</a:t>
            </a:r>
            <a:r>
              <a:rPr lang="en-IN" dirty="0" err="1" smtClean="0"/>
              <a:t>s.cfg</a:t>
            </a:r>
            <a:endParaRPr lang="en-IN" dirty="0"/>
          </a:p>
        </p:txBody>
      </p:sp>
      <p:sp>
        <p:nvSpPr>
          <p:cNvPr id="3" name="Rectangle 2"/>
          <p:cNvSpPr/>
          <p:nvPr/>
        </p:nvSpPr>
        <p:spPr>
          <a:xfrm>
            <a:off x="152400" y="609600"/>
            <a:ext cx="8839200" cy="6186309"/>
          </a:xfrm>
          <a:prstGeom prst="rect">
            <a:avLst/>
          </a:prstGeom>
        </p:spPr>
        <p:txBody>
          <a:bodyPr wrap="square">
            <a:spAutoFit/>
          </a:bodyPr>
          <a:lstStyle/>
          <a:p>
            <a:r>
              <a:rPr lang="en-US" dirty="0">
                <a:solidFill>
                  <a:schemeClr val="tx2">
                    <a:lumMod val="60000"/>
                    <a:lumOff val="40000"/>
                  </a:schemeClr>
                </a:solidFill>
                <a:latin typeface="Lucida Console" panose="020B0609040504020204" pitchFamily="49" charset="0"/>
              </a:rPr>
              <a:t># 'notify-host-by-email' command definition</a:t>
            </a:r>
          </a:p>
          <a:p>
            <a:r>
              <a:rPr lang="en-US" dirty="0">
                <a:solidFill>
                  <a:prstClr val="black"/>
                </a:solidFill>
                <a:latin typeface="Lucida Console" panose="020B0609040504020204" pitchFamily="49" charset="0"/>
              </a:rPr>
              <a:t>define command{</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command_name</a:t>
            </a:r>
            <a:r>
              <a:rPr lang="en-US" dirty="0">
                <a:solidFill>
                  <a:prstClr val="black"/>
                </a:solidFill>
                <a:latin typeface="Lucida Console" panose="020B0609040504020204" pitchFamily="49" charset="0"/>
              </a:rPr>
              <a:t>    notify-host-by-email</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command_line</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usr</a:t>
            </a:r>
            <a:r>
              <a:rPr lang="en-US" dirty="0">
                <a:solidFill>
                  <a:prstClr val="black"/>
                </a:solidFill>
                <a:latin typeface="Lucida Console" panose="020B0609040504020204" pitchFamily="49" charset="0"/>
              </a:rPr>
              <a:t>/bin/</a:t>
            </a:r>
            <a:r>
              <a:rPr lang="en-US" dirty="0" err="1">
                <a:solidFill>
                  <a:prstClr val="black"/>
                </a:solidFill>
                <a:latin typeface="Lucida Console" panose="020B0609040504020204" pitchFamily="49" charset="0"/>
              </a:rPr>
              <a:t>printf</a:t>
            </a:r>
            <a:r>
              <a:rPr lang="en-US" dirty="0">
                <a:solidFill>
                  <a:prstClr val="black"/>
                </a:solidFill>
                <a:latin typeface="Lucida Console" panose="020B0609040504020204" pitchFamily="49" charset="0"/>
              </a:rPr>
              <a:t> "%b" "***** Nagios *****\n\</a:t>
            </a:r>
            <a:r>
              <a:rPr lang="en-US" dirty="0" err="1">
                <a:solidFill>
                  <a:prstClr val="black"/>
                </a:solidFill>
                <a:latin typeface="Lucida Console" panose="020B0609040504020204" pitchFamily="49" charset="0"/>
              </a:rPr>
              <a:t>nNotification</a:t>
            </a:r>
            <a:r>
              <a:rPr lang="en-US" dirty="0">
                <a:solidFill>
                  <a:prstClr val="black"/>
                </a:solidFill>
                <a:latin typeface="Lucida Console" panose="020B0609040504020204" pitchFamily="49" charset="0"/>
              </a:rPr>
              <a:t> Type: $NOTIFICATIONTYPE$\</a:t>
            </a:r>
            <a:r>
              <a:rPr lang="en-US" dirty="0" err="1">
                <a:solidFill>
                  <a:prstClr val="black"/>
                </a:solidFill>
                <a:latin typeface="Lucida Console" panose="020B0609040504020204" pitchFamily="49" charset="0"/>
              </a:rPr>
              <a:t>nHost</a:t>
            </a:r>
            <a:r>
              <a:rPr lang="en-US" dirty="0">
                <a:solidFill>
                  <a:prstClr val="black"/>
                </a:solidFill>
                <a:latin typeface="Lucida Console" panose="020B0609040504020204" pitchFamily="49" charset="0"/>
              </a:rPr>
              <a:t>: $HOSTNAME$\</a:t>
            </a:r>
            <a:r>
              <a:rPr lang="en-US" dirty="0" err="1">
                <a:solidFill>
                  <a:prstClr val="black"/>
                </a:solidFill>
                <a:latin typeface="Lucida Console" panose="020B0609040504020204" pitchFamily="49" charset="0"/>
              </a:rPr>
              <a:t>nState</a:t>
            </a:r>
            <a:r>
              <a:rPr lang="en-US" dirty="0">
                <a:solidFill>
                  <a:prstClr val="black"/>
                </a:solidFill>
                <a:latin typeface="Lucida Console" panose="020B0609040504020204" pitchFamily="49" charset="0"/>
              </a:rPr>
              <a:t>: $HOSTSTATE$\</a:t>
            </a:r>
            <a:r>
              <a:rPr lang="en-US" dirty="0" err="1">
                <a:solidFill>
                  <a:prstClr val="black"/>
                </a:solidFill>
                <a:latin typeface="Lucida Console" panose="020B0609040504020204" pitchFamily="49" charset="0"/>
              </a:rPr>
              <a:t>nAddress</a:t>
            </a:r>
            <a:r>
              <a:rPr lang="en-US" dirty="0">
                <a:solidFill>
                  <a:prstClr val="black"/>
                </a:solidFill>
                <a:latin typeface="Lucida Console" panose="020B0609040504020204" pitchFamily="49" charset="0"/>
              </a:rPr>
              <a:t>: $HOSTADDRESS$\</a:t>
            </a:r>
            <a:r>
              <a:rPr lang="en-US" dirty="0" err="1">
                <a:solidFill>
                  <a:prstClr val="black"/>
                </a:solidFill>
                <a:latin typeface="Lucida Console" panose="020B0609040504020204" pitchFamily="49" charset="0"/>
              </a:rPr>
              <a:t>nInfo</a:t>
            </a:r>
            <a:r>
              <a:rPr lang="en-US" dirty="0">
                <a:solidFill>
                  <a:prstClr val="black"/>
                </a:solidFill>
                <a:latin typeface="Lucida Console" panose="020B0609040504020204" pitchFamily="49" charset="0"/>
              </a:rPr>
              <a:t>: $HOSTOUTPUT$\n\</a:t>
            </a:r>
            <a:r>
              <a:rPr lang="en-US" dirty="0" err="1">
                <a:solidFill>
                  <a:prstClr val="black"/>
                </a:solidFill>
                <a:latin typeface="Lucida Console" panose="020B0609040504020204" pitchFamily="49" charset="0"/>
              </a:rPr>
              <a:t>nDate</a:t>
            </a:r>
            <a:r>
              <a:rPr lang="en-US" dirty="0">
                <a:solidFill>
                  <a:prstClr val="black"/>
                </a:solidFill>
                <a:latin typeface="Lucida Console" panose="020B0609040504020204" pitchFamily="49" charset="0"/>
              </a:rPr>
              <a:t>/Time: $LONGDATETIME$\n" | /</a:t>
            </a:r>
            <a:r>
              <a:rPr lang="en-US" dirty="0" err="1">
                <a:solidFill>
                  <a:prstClr val="black"/>
                </a:solidFill>
                <a:latin typeface="Lucida Console" panose="020B0609040504020204" pitchFamily="49" charset="0"/>
              </a:rPr>
              <a:t>usr</a:t>
            </a:r>
            <a:r>
              <a:rPr lang="en-US" dirty="0">
                <a:solidFill>
                  <a:prstClr val="black"/>
                </a:solidFill>
                <a:latin typeface="Lucida Console" panose="020B0609040504020204" pitchFamily="49" charset="0"/>
              </a:rPr>
              <a:t>/bin/</a:t>
            </a:r>
            <a:r>
              <a:rPr lang="en-US" dirty="0" err="1">
                <a:solidFill>
                  <a:prstClr val="black"/>
                </a:solidFill>
                <a:latin typeface="Lucida Console" panose="020B0609040504020204" pitchFamily="49" charset="0"/>
              </a:rPr>
              <a:t>mailx</a:t>
            </a:r>
            <a:r>
              <a:rPr lang="en-US" dirty="0">
                <a:solidFill>
                  <a:prstClr val="black"/>
                </a:solidFill>
                <a:latin typeface="Lucida Console" panose="020B0609040504020204" pitchFamily="49" charset="0"/>
              </a:rPr>
              <a:t> -s "** $NOTIFICATIONTYPE$ Host Alert: $HOSTNAME$ is $HOSTSTATE$ **" $CONTACTEMAIL$</a:t>
            </a:r>
          </a:p>
          <a:p>
            <a:r>
              <a:rPr lang="en-US" dirty="0">
                <a:solidFill>
                  <a:prstClr val="black"/>
                </a:solidFill>
                <a:latin typeface="Lucida Console" panose="020B0609040504020204" pitchFamily="49" charset="0"/>
              </a:rPr>
              <a:t>        }</a:t>
            </a:r>
          </a:p>
          <a:p>
            <a:endParaRPr lang="en-US" dirty="0">
              <a:solidFill>
                <a:prstClr val="black"/>
              </a:solidFill>
              <a:latin typeface="Lucida Console" panose="020B0609040504020204" pitchFamily="49" charset="0"/>
            </a:endParaRPr>
          </a:p>
          <a:p>
            <a:r>
              <a:rPr lang="en-US" dirty="0">
                <a:solidFill>
                  <a:srgbClr val="40FFFF"/>
                </a:solidFill>
                <a:latin typeface="Lucida Console" panose="020B0609040504020204" pitchFamily="49" charset="0"/>
              </a:rPr>
              <a:t># </a:t>
            </a:r>
            <a:r>
              <a:rPr lang="en-US" dirty="0">
                <a:solidFill>
                  <a:schemeClr val="tx2">
                    <a:lumMod val="60000"/>
                    <a:lumOff val="40000"/>
                  </a:schemeClr>
                </a:solidFill>
                <a:latin typeface="Lucida Console" panose="020B0609040504020204" pitchFamily="49" charset="0"/>
              </a:rPr>
              <a:t>'notify-service-by-email' command definition</a:t>
            </a:r>
          </a:p>
          <a:p>
            <a:r>
              <a:rPr lang="en-US" dirty="0">
                <a:solidFill>
                  <a:prstClr val="black"/>
                </a:solidFill>
                <a:latin typeface="Lucida Console" panose="020B0609040504020204" pitchFamily="49" charset="0"/>
              </a:rPr>
              <a:t>define command{</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command_name</a:t>
            </a:r>
            <a:r>
              <a:rPr lang="en-US" dirty="0">
                <a:solidFill>
                  <a:prstClr val="black"/>
                </a:solidFill>
                <a:latin typeface="Lucida Console" panose="020B0609040504020204" pitchFamily="49" charset="0"/>
              </a:rPr>
              <a:t>    notify-service-by-email</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command_line</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usr</a:t>
            </a:r>
            <a:r>
              <a:rPr lang="en-US" dirty="0">
                <a:solidFill>
                  <a:prstClr val="black"/>
                </a:solidFill>
                <a:latin typeface="Lucida Console" panose="020B0609040504020204" pitchFamily="49" charset="0"/>
              </a:rPr>
              <a:t>/bin/</a:t>
            </a:r>
            <a:r>
              <a:rPr lang="en-US" dirty="0" err="1">
                <a:solidFill>
                  <a:prstClr val="black"/>
                </a:solidFill>
                <a:latin typeface="Lucida Console" panose="020B0609040504020204" pitchFamily="49" charset="0"/>
              </a:rPr>
              <a:t>printf</a:t>
            </a:r>
            <a:r>
              <a:rPr lang="en-US" dirty="0">
                <a:solidFill>
                  <a:prstClr val="black"/>
                </a:solidFill>
                <a:latin typeface="Lucida Console" panose="020B0609040504020204" pitchFamily="49" charset="0"/>
              </a:rPr>
              <a:t> "%b" "***** Nagios *****\n\</a:t>
            </a:r>
            <a:r>
              <a:rPr lang="en-US" dirty="0" err="1">
                <a:solidFill>
                  <a:prstClr val="black"/>
                </a:solidFill>
                <a:latin typeface="Lucida Console" panose="020B0609040504020204" pitchFamily="49" charset="0"/>
              </a:rPr>
              <a:t>nNotification</a:t>
            </a:r>
            <a:r>
              <a:rPr lang="en-US" dirty="0">
                <a:solidFill>
                  <a:prstClr val="black"/>
                </a:solidFill>
                <a:latin typeface="Lucida Console" panose="020B0609040504020204" pitchFamily="49" charset="0"/>
              </a:rPr>
              <a:t> Type: $NOTIFICATIONTYPE$\n\</a:t>
            </a:r>
            <a:r>
              <a:rPr lang="en-US" dirty="0" err="1">
                <a:solidFill>
                  <a:prstClr val="black"/>
                </a:solidFill>
                <a:latin typeface="Lucida Console" panose="020B0609040504020204" pitchFamily="49" charset="0"/>
              </a:rPr>
              <a:t>nService</a:t>
            </a:r>
            <a:r>
              <a:rPr lang="en-US" dirty="0">
                <a:solidFill>
                  <a:prstClr val="black"/>
                </a:solidFill>
                <a:latin typeface="Lucida Console" panose="020B0609040504020204" pitchFamily="49" charset="0"/>
              </a:rPr>
              <a:t>: $SERVICEDESC$\</a:t>
            </a:r>
            <a:r>
              <a:rPr lang="en-US" dirty="0" err="1">
                <a:solidFill>
                  <a:prstClr val="black"/>
                </a:solidFill>
                <a:latin typeface="Lucida Console" panose="020B0609040504020204" pitchFamily="49" charset="0"/>
              </a:rPr>
              <a:t>nHost</a:t>
            </a:r>
            <a:r>
              <a:rPr lang="en-US" dirty="0">
                <a:solidFill>
                  <a:prstClr val="black"/>
                </a:solidFill>
                <a:latin typeface="Lucida Console" panose="020B0609040504020204" pitchFamily="49" charset="0"/>
              </a:rPr>
              <a:t>: $HOSTALIAS$\</a:t>
            </a:r>
            <a:r>
              <a:rPr lang="en-US" dirty="0" err="1">
                <a:solidFill>
                  <a:prstClr val="black"/>
                </a:solidFill>
                <a:latin typeface="Lucida Console" panose="020B0609040504020204" pitchFamily="49" charset="0"/>
              </a:rPr>
              <a:t>nAddress</a:t>
            </a:r>
            <a:r>
              <a:rPr lang="en-US" dirty="0">
                <a:solidFill>
                  <a:prstClr val="black"/>
                </a:solidFill>
                <a:latin typeface="Lucida Console" panose="020B0609040504020204" pitchFamily="49" charset="0"/>
              </a:rPr>
              <a:t>: $HOSTADDRESS$\</a:t>
            </a:r>
            <a:r>
              <a:rPr lang="en-US" dirty="0" err="1">
                <a:solidFill>
                  <a:prstClr val="black"/>
                </a:solidFill>
                <a:latin typeface="Lucida Console" panose="020B0609040504020204" pitchFamily="49" charset="0"/>
              </a:rPr>
              <a:t>nState</a:t>
            </a:r>
            <a:r>
              <a:rPr lang="en-US" dirty="0">
                <a:solidFill>
                  <a:prstClr val="black"/>
                </a:solidFill>
                <a:latin typeface="Lucida Console" panose="020B0609040504020204" pitchFamily="49" charset="0"/>
              </a:rPr>
              <a:t>: $SERVICESTATE$\n\</a:t>
            </a:r>
            <a:r>
              <a:rPr lang="en-US" dirty="0" err="1">
                <a:solidFill>
                  <a:prstClr val="black"/>
                </a:solidFill>
                <a:latin typeface="Lucida Console" panose="020B0609040504020204" pitchFamily="49" charset="0"/>
              </a:rPr>
              <a:t>nDate</a:t>
            </a:r>
            <a:r>
              <a:rPr lang="en-US" dirty="0">
                <a:solidFill>
                  <a:prstClr val="black"/>
                </a:solidFill>
                <a:latin typeface="Lucida Console" panose="020B0609040504020204" pitchFamily="49" charset="0"/>
              </a:rPr>
              <a:t>/Time: $LONGDATETIME$\n\</a:t>
            </a:r>
            <a:r>
              <a:rPr lang="en-US" dirty="0" err="1">
                <a:solidFill>
                  <a:prstClr val="black"/>
                </a:solidFill>
                <a:latin typeface="Lucida Console" panose="020B0609040504020204" pitchFamily="49" charset="0"/>
              </a:rPr>
              <a:t>nAdditional</a:t>
            </a:r>
            <a:r>
              <a:rPr lang="en-US" dirty="0">
                <a:solidFill>
                  <a:prstClr val="black"/>
                </a:solidFill>
                <a:latin typeface="Lucida Console" panose="020B0609040504020204" pitchFamily="49" charset="0"/>
              </a:rPr>
              <a:t> Info:\n\</a:t>
            </a:r>
            <a:r>
              <a:rPr lang="en-US" dirty="0" err="1">
                <a:solidFill>
                  <a:prstClr val="black"/>
                </a:solidFill>
                <a:latin typeface="Lucida Console" panose="020B0609040504020204" pitchFamily="49" charset="0"/>
              </a:rPr>
              <a:t>n$SERVICEOUTPUT</a:t>
            </a:r>
            <a:r>
              <a:rPr lang="en-US" dirty="0">
                <a:solidFill>
                  <a:prstClr val="black"/>
                </a:solidFill>
                <a:latin typeface="Lucida Console" panose="020B0609040504020204" pitchFamily="49" charset="0"/>
              </a:rPr>
              <a:t>$\n" | /</a:t>
            </a:r>
            <a:r>
              <a:rPr lang="en-US" dirty="0" err="1">
                <a:solidFill>
                  <a:prstClr val="black"/>
                </a:solidFill>
                <a:latin typeface="Lucida Console" panose="020B0609040504020204" pitchFamily="49" charset="0"/>
              </a:rPr>
              <a:t>usr</a:t>
            </a:r>
            <a:r>
              <a:rPr lang="en-US" dirty="0">
                <a:solidFill>
                  <a:prstClr val="black"/>
                </a:solidFill>
                <a:latin typeface="Lucida Console" panose="020B0609040504020204" pitchFamily="49" charset="0"/>
              </a:rPr>
              <a:t>/bin/</a:t>
            </a:r>
            <a:r>
              <a:rPr lang="en-US" dirty="0" err="1">
                <a:solidFill>
                  <a:prstClr val="black"/>
                </a:solidFill>
                <a:latin typeface="Lucida Console" panose="020B0609040504020204" pitchFamily="49" charset="0"/>
              </a:rPr>
              <a:t>mailx</a:t>
            </a:r>
            <a:r>
              <a:rPr lang="en-US" dirty="0">
                <a:solidFill>
                  <a:prstClr val="black"/>
                </a:solidFill>
                <a:latin typeface="Lucida Console" panose="020B0609040504020204" pitchFamily="49" charset="0"/>
              </a:rPr>
              <a:t> -s "** $NOTIFICATIONTYPE$ Service Alert: $HOSTALIAS$/$SERVICEDESC$ is $SERVICESTATE$ **" $CONTACTEMAIL$</a:t>
            </a:r>
          </a:p>
          <a:p>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1835573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13F7AB9F-3FE9-4857-8FA2-FB69B6CB2B87}"/>
              </a:ext>
            </a:extLst>
          </p:cNvPr>
          <p:cNvSpPr/>
          <p:nvPr/>
        </p:nvSpPr>
        <p:spPr>
          <a:xfrm>
            <a:off x="304800" y="87868"/>
            <a:ext cx="8534400" cy="369332"/>
          </a:xfrm>
          <a:prstGeom prst="rect">
            <a:avLst/>
          </a:prstGeom>
        </p:spPr>
        <p:txBody>
          <a:bodyPr wrap="square">
            <a:spAutoFit/>
          </a:bodyPr>
          <a:lstStyle/>
          <a:p>
            <a:r>
              <a:rPr lang="en-IN" dirty="0" smtClean="0"/>
              <a:t>Nagios server Alert :</a:t>
            </a:r>
            <a:endParaRPr lang="en-IN" dirty="0"/>
          </a:p>
        </p:txBody>
      </p:sp>
      <p:pic>
        <p:nvPicPr>
          <p:cNvPr id="2" name="Picture 1"/>
          <p:cNvPicPr>
            <a:picLocks noChangeAspect="1"/>
          </p:cNvPicPr>
          <p:nvPr/>
        </p:nvPicPr>
        <p:blipFill>
          <a:blip r:embed="rId2"/>
          <a:stretch>
            <a:fillRect/>
          </a:stretch>
        </p:blipFill>
        <p:spPr>
          <a:xfrm>
            <a:off x="-9525" y="2895600"/>
            <a:ext cx="9144000" cy="3307250"/>
          </a:xfrm>
          <a:prstGeom prst="rect">
            <a:avLst/>
          </a:prstGeom>
        </p:spPr>
      </p:pic>
      <p:pic>
        <p:nvPicPr>
          <p:cNvPr id="4" name="Picture 3"/>
          <p:cNvPicPr>
            <a:picLocks noChangeAspect="1"/>
          </p:cNvPicPr>
          <p:nvPr/>
        </p:nvPicPr>
        <p:blipFill>
          <a:blip r:embed="rId3"/>
          <a:stretch>
            <a:fillRect/>
          </a:stretch>
        </p:blipFill>
        <p:spPr>
          <a:xfrm>
            <a:off x="0" y="539376"/>
            <a:ext cx="9144000" cy="1816847"/>
          </a:xfrm>
          <a:prstGeom prst="rect">
            <a:avLst/>
          </a:prstGeom>
        </p:spPr>
      </p:pic>
    </p:spTree>
    <p:extLst>
      <p:ext uri="{BB962C8B-B14F-4D97-AF65-F5344CB8AC3E}">
        <p14:creationId xmlns:p14="http://schemas.microsoft.com/office/powerpoint/2010/main" val="2057948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13F7AB9F-3FE9-4857-8FA2-FB69B6CB2B87}"/>
              </a:ext>
            </a:extLst>
          </p:cNvPr>
          <p:cNvSpPr/>
          <p:nvPr/>
        </p:nvSpPr>
        <p:spPr>
          <a:xfrm>
            <a:off x="304800" y="87868"/>
            <a:ext cx="8534400" cy="369332"/>
          </a:xfrm>
          <a:prstGeom prst="rect">
            <a:avLst/>
          </a:prstGeom>
        </p:spPr>
        <p:txBody>
          <a:bodyPr wrap="square">
            <a:spAutoFit/>
          </a:bodyPr>
          <a:lstStyle/>
          <a:p>
            <a:r>
              <a:rPr lang="en-IN" dirty="0" smtClean="0"/>
              <a:t>Remote S</a:t>
            </a:r>
            <a:r>
              <a:rPr lang="en-IN" dirty="0"/>
              <a:t>erv</a:t>
            </a:r>
            <a:r>
              <a:rPr lang="en-IN" dirty="0" smtClean="0"/>
              <a:t>er Alert :</a:t>
            </a:r>
            <a:endParaRPr lang="en-IN" dirty="0"/>
          </a:p>
        </p:txBody>
      </p:sp>
      <p:pic>
        <p:nvPicPr>
          <p:cNvPr id="3" name="Picture 2"/>
          <p:cNvPicPr>
            <a:picLocks noChangeAspect="1"/>
          </p:cNvPicPr>
          <p:nvPr/>
        </p:nvPicPr>
        <p:blipFill>
          <a:blip r:embed="rId2"/>
          <a:stretch>
            <a:fillRect/>
          </a:stretch>
        </p:blipFill>
        <p:spPr>
          <a:xfrm>
            <a:off x="-9525" y="914400"/>
            <a:ext cx="9144000" cy="1238181"/>
          </a:xfrm>
          <a:prstGeom prst="rect">
            <a:avLst/>
          </a:prstGeom>
        </p:spPr>
      </p:pic>
      <p:pic>
        <p:nvPicPr>
          <p:cNvPr id="6" name="Picture 5"/>
          <p:cNvPicPr>
            <a:picLocks noChangeAspect="1"/>
          </p:cNvPicPr>
          <p:nvPr/>
        </p:nvPicPr>
        <p:blipFill>
          <a:blip r:embed="rId3"/>
          <a:stretch>
            <a:fillRect/>
          </a:stretch>
        </p:blipFill>
        <p:spPr>
          <a:xfrm>
            <a:off x="9525" y="2609781"/>
            <a:ext cx="9144000" cy="2488676"/>
          </a:xfrm>
          <a:prstGeom prst="rect">
            <a:avLst/>
          </a:prstGeom>
        </p:spPr>
      </p:pic>
      <p:pic>
        <p:nvPicPr>
          <p:cNvPr id="7" name="Picture 6"/>
          <p:cNvPicPr>
            <a:picLocks noChangeAspect="1"/>
          </p:cNvPicPr>
          <p:nvPr/>
        </p:nvPicPr>
        <p:blipFill>
          <a:blip r:embed="rId4"/>
          <a:stretch>
            <a:fillRect/>
          </a:stretch>
        </p:blipFill>
        <p:spPr>
          <a:xfrm>
            <a:off x="152400" y="5555657"/>
            <a:ext cx="9144000" cy="1297202"/>
          </a:xfrm>
          <a:prstGeom prst="rect">
            <a:avLst/>
          </a:prstGeom>
        </p:spPr>
      </p:pic>
      <p:sp>
        <p:nvSpPr>
          <p:cNvPr id="8" name="Rectangle 7"/>
          <p:cNvSpPr/>
          <p:nvPr/>
        </p:nvSpPr>
        <p:spPr>
          <a:xfrm>
            <a:off x="161925" y="5113816"/>
            <a:ext cx="4378763" cy="369332"/>
          </a:xfrm>
          <a:prstGeom prst="rect">
            <a:avLst/>
          </a:prstGeom>
        </p:spPr>
        <p:txBody>
          <a:bodyPr wrap="none">
            <a:spAutoFit/>
          </a:bodyPr>
          <a:lstStyle/>
          <a:p>
            <a:r>
              <a:rPr lang="en-IN" dirty="0" smtClean="0"/>
              <a:t>Add generic-contact in service template(use)</a:t>
            </a:r>
            <a:endParaRPr lang="en-US" dirty="0"/>
          </a:p>
        </p:txBody>
      </p:sp>
    </p:spTree>
    <p:extLst>
      <p:ext uri="{BB962C8B-B14F-4D97-AF65-F5344CB8AC3E}">
        <p14:creationId xmlns:p14="http://schemas.microsoft.com/office/powerpoint/2010/main" val="245869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90600" y="533400"/>
            <a:ext cx="6901258" cy="5181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03" y="310441"/>
            <a:ext cx="7772400" cy="1470025"/>
          </a:xfrm>
        </p:spPr>
        <p:txBody>
          <a:bodyPr>
            <a:normAutofit/>
          </a:bodyPr>
          <a:lstStyle/>
          <a:p>
            <a:r>
              <a:rPr lang="en-US" sz="2800" dirty="0" err="1"/>
              <a:t>Nagios</a:t>
            </a:r>
            <a:r>
              <a:rPr lang="en-US" sz="2800" dirty="0"/>
              <a:t> Setup:</a:t>
            </a:r>
            <a:br>
              <a:rPr lang="en-US" sz="2800" dirty="0"/>
            </a:br>
            <a:r>
              <a:rPr lang="en-US" sz="2800" dirty="0"/>
              <a:t> </a:t>
            </a:r>
            <a:r>
              <a:rPr lang="en-US" sz="2800" dirty="0">
                <a:hlinkClick r:id="rId2"/>
              </a:rPr>
              <a:t>https://linuxize.com/post/how-to-install-and-configure-nagios-on-ubuntu-18-04/</a:t>
            </a:r>
            <a:endParaRPr lang="en-US" sz="2800" dirty="0"/>
          </a:p>
        </p:txBody>
      </p:sp>
      <p:sp>
        <p:nvSpPr>
          <p:cNvPr id="5" name="Title 1"/>
          <p:cNvSpPr txBox="1">
            <a:spLocks/>
          </p:cNvSpPr>
          <p:nvPr/>
        </p:nvSpPr>
        <p:spPr>
          <a:xfrm>
            <a:off x="609600" y="3607510"/>
            <a:ext cx="7772400" cy="1470025"/>
          </a:xfrm>
          <a:prstGeom prst="rect">
            <a:avLst/>
          </a:prstGeom>
        </p:spPr>
        <p:txBody>
          <a:bodyPr vert="horz" lIns="91440" tIns="45720" rIns="91440" bIns="45720" rtlCol="0" anchor="ctr">
            <a:normAutofit fontScale="97500"/>
          </a:bodyPr>
          <a:lstStyle/>
          <a:p>
            <a:pPr lvl="0" algn="ctr">
              <a:spcBef>
                <a:spcPct val="0"/>
              </a:spcBef>
              <a:defRPr/>
            </a:pPr>
            <a:r>
              <a:rPr kumimoji="0" lang="en-US" sz="2800" b="0" i="0" u="none" strike="noStrike" kern="1200" cap="none" spc="0" normalizeH="0" baseline="0" noProof="0" dirty="0">
                <a:ln>
                  <a:noFill/>
                </a:ln>
                <a:solidFill>
                  <a:schemeClr val="tx1"/>
                </a:solidFill>
                <a:effectLst/>
                <a:uLnTx/>
                <a:uFillTx/>
                <a:latin typeface="+mj-lt"/>
                <a:ea typeface="+mj-ea"/>
                <a:cs typeface="+mj-cs"/>
              </a:rPr>
              <a:t>Adding node to </a:t>
            </a:r>
            <a:r>
              <a:rPr kumimoji="0" lang="en-US" sz="2800" b="0" i="0" u="none" strike="noStrike" kern="1200" cap="none" spc="0" normalizeH="0" baseline="0" noProof="0" dirty="0" err="1">
                <a:ln>
                  <a:noFill/>
                </a:ln>
                <a:solidFill>
                  <a:schemeClr val="tx1"/>
                </a:solidFill>
                <a:effectLst/>
                <a:uLnTx/>
                <a:uFillTx/>
                <a:latin typeface="+mj-lt"/>
                <a:ea typeface="+mj-ea"/>
                <a:cs typeface="+mj-cs"/>
              </a:rPr>
              <a:t>Nagios</a:t>
            </a:r>
            <a:r>
              <a:rPr kumimoji="0" lang="en-US" sz="2800" b="0" i="0" u="none" strike="noStrike" kern="1200" cap="none" spc="0" normalizeH="0" baseline="0" noProof="0" dirty="0">
                <a:ln>
                  <a:noFill/>
                </a:ln>
                <a:solidFill>
                  <a:schemeClr val="tx1"/>
                </a:solidFill>
                <a:effectLst/>
                <a:uLnTx/>
                <a:uFillTx/>
                <a:latin typeface="+mj-lt"/>
                <a:ea typeface="+mj-ea"/>
                <a:cs typeface="+mj-cs"/>
              </a:rPr>
              <a:t>:</a:t>
            </a:r>
            <a:br>
              <a:rPr kumimoji="0" lang="en-US" sz="2800" b="0" i="0" u="none" strike="noStrike" kern="1200" cap="none" spc="0" normalizeH="0" baseline="0" noProof="0" dirty="0">
                <a:ln>
                  <a:noFill/>
                </a:ln>
                <a:solidFill>
                  <a:schemeClr val="tx1"/>
                </a:solidFill>
                <a:effectLst/>
                <a:uLnTx/>
                <a:uFillTx/>
                <a:latin typeface="+mj-lt"/>
                <a:ea typeface="+mj-ea"/>
                <a:cs typeface="+mj-cs"/>
              </a:rPr>
            </a:br>
            <a:r>
              <a:rPr lang="en-US" sz="2800" dirty="0">
                <a:latin typeface="+mj-lt"/>
                <a:ea typeface="+mj-ea"/>
                <a:cs typeface="+mj-cs"/>
              </a:rPr>
              <a:t> https://tecadmin.net/monitor-remote-linux-host-using-nagios/</a:t>
            </a:r>
            <a:endParaRPr kumimoji="0" lang="en-US" sz="2800"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3"/>
          <p:cNvSpPr/>
          <p:nvPr/>
        </p:nvSpPr>
        <p:spPr>
          <a:xfrm>
            <a:off x="1219200" y="2499797"/>
            <a:ext cx="6142194" cy="646331"/>
          </a:xfrm>
          <a:prstGeom prst="rect">
            <a:avLst/>
          </a:prstGeom>
        </p:spPr>
        <p:txBody>
          <a:bodyPr wrap="none">
            <a:spAutoFit/>
          </a:bodyPr>
          <a:lstStyle/>
          <a:p>
            <a:r>
              <a:rPr lang="en-US" dirty="0"/>
              <a:t>Package 'libapache2-mod-php7.2' has no installation </a:t>
            </a:r>
            <a:r>
              <a:rPr lang="en-US" dirty="0" smtClean="0"/>
              <a:t>candidate:</a:t>
            </a:r>
          </a:p>
          <a:p>
            <a:r>
              <a:rPr lang="en-US" dirty="0" err="1" smtClean="0"/>
              <a:t>sudo</a:t>
            </a:r>
            <a:r>
              <a:rPr lang="en-US" dirty="0" smtClean="0"/>
              <a:t> </a:t>
            </a:r>
            <a:r>
              <a:rPr lang="en-US" dirty="0"/>
              <a:t>add-apt-repository </a:t>
            </a:r>
            <a:r>
              <a:rPr lang="en-US" dirty="0" err="1"/>
              <a:t>ppa:ondrej</a:t>
            </a:r>
            <a:r>
              <a:rPr lang="en-US" dirty="0"/>
              <a:t>/</a:t>
            </a:r>
            <a:r>
              <a:rPr lang="en-US" dirty="0" err="1"/>
              <a:t>php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1"/>
            <a:ext cx="7239000" cy="3139321"/>
          </a:xfrm>
          <a:prstGeom prst="rect">
            <a:avLst/>
          </a:prstGeom>
        </p:spPr>
        <p:txBody>
          <a:bodyPr wrap="square">
            <a:spAutoFit/>
          </a:bodyPr>
          <a:lstStyle/>
          <a:p>
            <a:r>
              <a:rPr lang="en-US" b="1" dirty="0"/>
              <a:t>Path of the </a:t>
            </a:r>
            <a:r>
              <a:rPr lang="en-US" b="1" dirty="0" err="1"/>
              <a:t>config</a:t>
            </a:r>
            <a:r>
              <a:rPr lang="en-US" b="1" dirty="0"/>
              <a:t> files : </a:t>
            </a:r>
            <a:r>
              <a:rPr lang="en-US" dirty="0"/>
              <a:t>/</a:t>
            </a:r>
            <a:r>
              <a:rPr lang="en-US" dirty="0" err="1"/>
              <a:t>usr</a:t>
            </a:r>
            <a:r>
              <a:rPr lang="en-US" dirty="0"/>
              <a:t>/local/</a:t>
            </a:r>
            <a:r>
              <a:rPr lang="en-US" dirty="0" err="1"/>
              <a:t>nagios</a:t>
            </a:r>
            <a:r>
              <a:rPr lang="en-US" dirty="0"/>
              <a:t>/etc</a:t>
            </a:r>
          </a:p>
          <a:p>
            <a:r>
              <a:rPr lang="en-US" b="1" dirty="0"/>
              <a:t>Nagios.cfg</a:t>
            </a:r>
            <a:r>
              <a:rPr lang="en-US" dirty="0"/>
              <a:t> : main file which consists all the properties of </a:t>
            </a:r>
            <a:r>
              <a:rPr lang="en-US" dirty="0" err="1"/>
              <a:t>nagios</a:t>
            </a:r>
            <a:r>
              <a:rPr lang="en-US" dirty="0"/>
              <a:t> server</a:t>
            </a:r>
          </a:p>
          <a:p>
            <a:r>
              <a:rPr lang="en-US" b="1" dirty="0"/>
              <a:t>Resource.cfg</a:t>
            </a:r>
            <a:r>
              <a:rPr lang="en-US" dirty="0"/>
              <a:t> : You can define $</a:t>
            </a:r>
            <a:r>
              <a:rPr lang="en-US" dirty="0" err="1"/>
              <a:t>USERx</a:t>
            </a:r>
            <a:r>
              <a:rPr lang="en-US" dirty="0"/>
              <a:t>$ macros in this file, which can in turn be used in command definitions in your host </a:t>
            </a:r>
            <a:r>
              <a:rPr lang="en-US" dirty="0" err="1"/>
              <a:t>config</a:t>
            </a:r>
            <a:r>
              <a:rPr lang="en-US" dirty="0"/>
              <a:t> file(s).  $</a:t>
            </a:r>
            <a:r>
              <a:rPr lang="en-US" dirty="0" err="1"/>
              <a:t>USERx</a:t>
            </a:r>
            <a:r>
              <a:rPr lang="en-US" dirty="0"/>
              <a:t>$ macros are useful for storing sensitive information such as usernames, passwords,</a:t>
            </a:r>
          </a:p>
          <a:p>
            <a:r>
              <a:rPr lang="en-US" dirty="0"/>
              <a:t> etc.  They are also handy for specifying the path to </a:t>
            </a:r>
            <a:r>
              <a:rPr lang="en-US" dirty="0" err="1"/>
              <a:t>plugins</a:t>
            </a:r>
            <a:r>
              <a:rPr lang="en-US" dirty="0"/>
              <a:t> and event handlers</a:t>
            </a:r>
          </a:p>
          <a:p>
            <a:r>
              <a:rPr lang="en-US" b="1" dirty="0"/>
              <a:t>Path of the </a:t>
            </a:r>
            <a:r>
              <a:rPr lang="en-US" b="1" dirty="0" err="1"/>
              <a:t>config</a:t>
            </a:r>
            <a:r>
              <a:rPr lang="en-US" b="1" dirty="0"/>
              <a:t> files : </a:t>
            </a:r>
            <a:r>
              <a:rPr lang="en-US" dirty="0"/>
              <a:t>/</a:t>
            </a:r>
            <a:r>
              <a:rPr lang="en-US" dirty="0" err="1"/>
              <a:t>usr</a:t>
            </a:r>
            <a:r>
              <a:rPr lang="en-US" dirty="0"/>
              <a:t>/local/</a:t>
            </a:r>
            <a:r>
              <a:rPr lang="en-US" dirty="0" err="1"/>
              <a:t>nagios</a:t>
            </a:r>
            <a:r>
              <a:rPr lang="en-US" dirty="0"/>
              <a:t>/etc/objects</a:t>
            </a:r>
          </a:p>
          <a:p>
            <a:r>
              <a:rPr lang="en-US" b="1" dirty="0"/>
              <a:t>Localhost.cfg</a:t>
            </a:r>
            <a:r>
              <a:rPr lang="en-US" dirty="0"/>
              <a:t> : host file for monitoring the machine, it consist host definition and service definition</a:t>
            </a:r>
          </a:p>
          <a:p>
            <a:endParaRPr lang="en-US" dirty="0"/>
          </a:p>
        </p:txBody>
      </p:sp>
      <p:sp>
        <p:nvSpPr>
          <p:cNvPr id="7" name="Rectangle 6"/>
          <p:cNvSpPr/>
          <p:nvPr/>
        </p:nvSpPr>
        <p:spPr>
          <a:xfrm>
            <a:off x="609600" y="5276671"/>
            <a:ext cx="6416115" cy="1200329"/>
          </a:xfrm>
          <a:prstGeom prst="rect">
            <a:avLst/>
          </a:prstGeom>
        </p:spPr>
        <p:txBody>
          <a:bodyPr wrap="none">
            <a:spAutoFit/>
          </a:bodyPr>
          <a:lstStyle/>
          <a:p>
            <a:r>
              <a:rPr lang="en-US" dirty="0"/>
              <a:t>Use : template name (template info can be found in templates.cfg)</a:t>
            </a:r>
          </a:p>
          <a:p>
            <a:r>
              <a:rPr lang="en-US" dirty="0" err="1"/>
              <a:t>Host_name</a:t>
            </a:r>
            <a:r>
              <a:rPr lang="en-US" dirty="0"/>
              <a:t> : name of the server</a:t>
            </a:r>
          </a:p>
          <a:p>
            <a:r>
              <a:rPr lang="en-US" dirty="0"/>
              <a:t>Alias : duplicate name</a:t>
            </a:r>
          </a:p>
          <a:p>
            <a:r>
              <a:rPr lang="en-US" dirty="0" err="1"/>
              <a:t>Addresss</a:t>
            </a:r>
            <a:r>
              <a:rPr lang="en-US" dirty="0"/>
              <a:t> : </a:t>
            </a:r>
            <a:r>
              <a:rPr lang="en-US" dirty="0" err="1"/>
              <a:t>ipaddress</a:t>
            </a:r>
            <a:r>
              <a:rPr lang="en-US" dirty="0"/>
              <a:t> of the server</a:t>
            </a:r>
          </a:p>
        </p:txBody>
      </p:sp>
      <p:pic>
        <p:nvPicPr>
          <p:cNvPr id="1027" name="Picture 3"/>
          <p:cNvPicPr>
            <a:picLocks noChangeAspect="1" noChangeArrowheads="1"/>
          </p:cNvPicPr>
          <p:nvPr/>
        </p:nvPicPr>
        <p:blipFill>
          <a:blip r:embed="rId2"/>
          <a:srcRect/>
          <a:stretch>
            <a:fillRect/>
          </a:stretch>
        </p:blipFill>
        <p:spPr bwMode="auto">
          <a:xfrm>
            <a:off x="157162" y="3371671"/>
            <a:ext cx="8529638" cy="16192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2362200"/>
            <a:ext cx="8141524" cy="1200329"/>
          </a:xfrm>
          <a:prstGeom prst="rect">
            <a:avLst/>
          </a:prstGeom>
        </p:spPr>
        <p:txBody>
          <a:bodyPr wrap="none">
            <a:spAutoFit/>
          </a:bodyPr>
          <a:lstStyle/>
          <a:p>
            <a:r>
              <a:rPr lang="en-US" dirty="0"/>
              <a:t>Use : template name</a:t>
            </a:r>
          </a:p>
          <a:p>
            <a:r>
              <a:rPr lang="en-US" dirty="0" err="1"/>
              <a:t>Host_name</a:t>
            </a:r>
            <a:r>
              <a:rPr lang="en-US" dirty="0"/>
              <a:t> : name of the server</a:t>
            </a:r>
          </a:p>
          <a:p>
            <a:r>
              <a:rPr lang="en-US" dirty="0" err="1"/>
              <a:t>Service_description</a:t>
            </a:r>
            <a:r>
              <a:rPr lang="en-US" dirty="0"/>
              <a:t> : name</a:t>
            </a:r>
          </a:p>
          <a:p>
            <a:r>
              <a:rPr lang="en-US" dirty="0" err="1"/>
              <a:t>Check_command</a:t>
            </a:r>
            <a:r>
              <a:rPr lang="en-US" dirty="0"/>
              <a:t> : command details (command details can be found in command.cfg)</a:t>
            </a:r>
          </a:p>
        </p:txBody>
      </p:sp>
      <p:pic>
        <p:nvPicPr>
          <p:cNvPr id="2050" name="Picture 2"/>
          <p:cNvPicPr>
            <a:picLocks noChangeAspect="1" noChangeArrowheads="1"/>
          </p:cNvPicPr>
          <p:nvPr/>
        </p:nvPicPr>
        <p:blipFill>
          <a:blip r:embed="rId2"/>
          <a:srcRect/>
          <a:stretch>
            <a:fillRect/>
          </a:stretch>
        </p:blipFill>
        <p:spPr bwMode="auto">
          <a:xfrm>
            <a:off x="228600" y="381000"/>
            <a:ext cx="8458200" cy="190322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28600" y="4267200"/>
            <a:ext cx="8458201" cy="1371600"/>
          </a:xfrm>
          <a:prstGeom prst="rect">
            <a:avLst/>
          </a:prstGeom>
          <a:noFill/>
          <a:ln w="9525">
            <a:noFill/>
            <a:miter lim="800000"/>
            <a:headEnd/>
            <a:tailEnd/>
          </a:ln>
          <a:effectLst/>
        </p:spPr>
      </p:pic>
      <p:sp>
        <p:nvSpPr>
          <p:cNvPr id="8" name="Rectangle 7"/>
          <p:cNvSpPr/>
          <p:nvPr/>
        </p:nvSpPr>
        <p:spPr>
          <a:xfrm>
            <a:off x="304800" y="3733800"/>
            <a:ext cx="8153400" cy="369332"/>
          </a:xfrm>
          <a:prstGeom prst="rect">
            <a:avLst/>
          </a:prstGeom>
        </p:spPr>
        <p:txBody>
          <a:bodyPr wrap="square">
            <a:spAutoFit/>
          </a:bodyPr>
          <a:lstStyle/>
          <a:p>
            <a:r>
              <a:rPr lang="en-US" b="1" dirty="0"/>
              <a:t>commands.cfg</a:t>
            </a:r>
            <a:r>
              <a:rPr lang="en-US" dirty="0"/>
              <a:t> : commands information</a:t>
            </a:r>
          </a:p>
        </p:txBody>
      </p:sp>
      <p:sp>
        <p:nvSpPr>
          <p:cNvPr id="9" name="Rectangle 8"/>
          <p:cNvSpPr/>
          <p:nvPr/>
        </p:nvSpPr>
        <p:spPr>
          <a:xfrm>
            <a:off x="685800" y="5791200"/>
            <a:ext cx="7924800" cy="923330"/>
          </a:xfrm>
          <a:prstGeom prst="rect">
            <a:avLst/>
          </a:prstGeom>
        </p:spPr>
        <p:txBody>
          <a:bodyPr wrap="square">
            <a:spAutoFit/>
          </a:bodyPr>
          <a:lstStyle/>
          <a:p>
            <a:r>
              <a:rPr lang="en-US" dirty="0" err="1"/>
              <a:t>Command_name</a:t>
            </a:r>
            <a:r>
              <a:rPr lang="en-US" dirty="0"/>
              <a:t> : command name</a:t>
            </a:r>
          </a:p>
          <a:p>
            <a:r>
              <a:rPr lang="en-US" dirty="0" err="1"/>
              <a:t>Command_line</a:t>
            </a:r>
            <a:r>
              <a:rPr lang="en-US" dirty="0"/>
              <a:t> : execute the command on the server</a:t>
            </a:r>
          </a:p>
          <a:p>
            <a:r>
              <a:rPr lang="en-US" dirty="0"/>
              <a:t>                              ($USER1 is macro name and </a:t>
            </a:r>
            <a:r>
              <a:rPr lang="en-US" dirty="0" err="1"/>
              <a:t>check_ping</a:t>
            </a:r>
            <a:r>
              <a:rPr lang="en-US" dirty="0"/>
              <a:t> is </a:t>
            </a:r>
            <a:r>
              <a:rPr lang="en-US" dirty="0" err="1"/>
              <a:t>plugin</a:t>
            </a:r>
            <a:r>
              <a:rPr lang="en-US" dirty="0"/>
              <a:t> name)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228600"/>
            <a:ext cx="8229600" cy="369332"/>
          </a:xfrm>
          <a:prstGeom prst="rect">
            <a:avLst/>
          </a:prstGeom>
        </p:spPr>
        <p:txBody>
          <a:bodyPr wrap="square">
            <a:spAutoFit/>
          </a:bodyPr>
          <a:lstStyle/>
          <a:p>
            <a:r>
              <a:rPr lang="en-US" b="1" dirty="0"/>
              <a:t>templates.cfg</a:t>
            </a:r>
            <a:r>
              <a:rPr lang="en-US" dirty="0"/>
              <a:t> : reusable properties </a:t>
            </a:r>
          </a:p>
        </p:txBody>
      </p:sp>
      <p:pic>
        <p:nvPicPr>
          <p:cNvPr id="3075" name="Picture 3"/>
          <p:cNvPicPr>
            <a:picLocks noChangeAspect="1" noChangeArrowheads="1"/>
          </p:cNvPicPr>
          <p:nvPr/>
        </p:nvPicPr>
        <p:blipFill>
          <a:blip r:embed="rId2"/>
          <a:srcRect/>
          <a:stretch>
            <a:fillRect/>
          </a:stretch>
        </p:blipFill>
        <p:spPr bwMode="auto">
          <a:xfrm>
            <a:off x="152401" y="914400"/>
            <a:ext cx="8915399" cy="4876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228600"/>
            <a:ext cx="8229600" cy="369332"/>
          </a:xfrm>
          <a:prstGeom prst="rect">
            <a:avLst/>
          </a:prstGeom>
        </p:spPr>
        <p:txBody>
          <a:bodyPr wrap="square">
            <a:spAutoFit/>
          </a:bodyPr>
          <a:lstStyle/>
          <a:p>
            <a:r>
              <a:rPr lang="en-US" b="1" dirty="0" err="1"/>
              <a:t>Plugins</a:t>
            </a:r>
            <a:r>
              <a:rPr lang="en-US" b="1" dirty="0"/>
              <a:t> path</a:t>
            </a:r>
            <a:r>
              <a:rPr lang="en-US" dirty="0"/>
              <a:t> :/</a:t>
            </a:r>
            <a:r>
              <a:rPr lang="en-US" dirty="0" err="1"/>
              <a:t>usr</a:t>
            </a:r>
            <a:r>
              <a:rPr lang="en-US" dirty="0"/>
              <a:t>/local/</a:t>
            </a:r>
            <a:r>
              <a:rPr lang="en-US" dirty="0" err="1"/>
              <a:t>nagios</a:t>
            </a:r>
            <a:r>
              <a:rPr lang="en-US" dirty="0"/>
              <a:t>/</a:t>
            </a:r>
            <a:r>
              <a:rPr lang="en-US" dirty="0" err="1"/>
              <a:t>libexec</a:t>
            </a:r>
            <a:endParaRPr lang="en-US" dirty="0"/>
          </a:p>
        </p:txBody>
      </p:sp>
      <p:pic>
        <p:nvPicPr>
          <p:cNvPr id="4098" name="Picture 2"/>
          <p:cNvPicPr>
            <a:picLocks noChangeAspect="1" noChangeArrowheads="1"/>
          </p:cNvPicPr>
          <p:nvPr/>
        </p:nvPicPr>
        <p:blipFill>
          <a:blip r:embed="rId2"/>
          <a:srcRect/>
          <a:stretch>
            <a:fillRect/>
          </a:stretch>
        </p:blipFill>
        <p:spPr bwMode="auto">
          <a:xfrm>
            <a:off x="381000" y="533400"/>
            <a:ext cx="8305800" cy="113178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09600" y="2356089"/>
            <a:ext cx="6019800" cy="4197111"/>
          </a:xfrm>
          <a:prstGeom prst="rect">
            <a:avLst/>
          </a:prstGeom>
          <a:noFill/>
          <a:ln w="9525">
            <a:noFill/>
            <a:miter lim="800000"/>
            <a:headEnd/>
            <a:tailEnd/>
          </a:ln>
          <a:effectLst/>
        </p:spPr>
      </p:pic>
      <p:sp>
        <p:nvSpPr>
          <p:cNvPr id="5" name="Rectangle 4"/>
          <p:cNvSpPr/>
          <p:nvPr/>
        </p:nvSpPr>
        <p:spPr>
          <a:xfrm>
            <a:off x="609600" y="1828800"/>
            <a:ext cx="4510978" cy="369332"/>
          </a:xfrm>
          <a:prstGeom prst="rect">
            <a:avLst/>
          </a:prstGeom>
        </p:spPr>
        <p:txBody>
          <a:bodyPr wrap="none">
            <a:spAutoFit/>
          </a:bodyPr>
          <a:lstStyle/>
          <a:p>
            <a:r>
              <a:rPr lang="en-US" dirty="0"/>
              <a:t>To check </a:t>
            </a:r>
            <a:r>
              <a:rPr lang="en-US" dirty="0" err="1"/>
              <a:t>plugin’s</a:t>
            </a:r>
            <a:r>
              <a:rPr lang="en-US" dirty="0"/>
              <a:t> details : ./</a:t>
            </a:r>
            <a:r>
              <a:rPr lang="en-US" dirty="0" err="1"/>
              <a:t>plugin</a:t>
            </a:r>
            <a:r>
              <a:rPr lang="en-US" dirty="0"/>
              <a:t> name --help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1378</TotalTime>
  <Words>1790</Words>
  <Application>Microsoft Office PowerPoint</Application>
  <PresentationFormat>On-screen Show (4:3)</PresentationFormat>
  <Paragraphs>286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Arial</vt:lpstr>
      <vt:lpstr>Calibri</vt:lpstr>
      <vt:lpstr>Lucida Console</vt:lpstr>
      <vt:lpstr>Roboto Condensed</vt:lpstr>
      <vt:lpstr>Office Theme</vt:lpstr>
      <vt:lpstr>PowerPoint Presentation</vt:lpstr>
      <vt:lpstr>PowerPoint Presentation</vt:lpstr>
      <vt:lpstr>PowerPoint Presentation</vt:lpstr>
      <vt:lpstr>PowerPoint Presentation</vt:lpstr>
      <vt:lpstr>Nagios Setup:  https://linuxize.com/post/how-to-install-and-configure-nagios-on-ubuntu-18-04/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https://www.itzgeek.com/how-tos/linux/centos-how-tos/monitor-centos-7-rhel-7-using-nagios-4-0-7.html</dc:title>
  <dc:creator>user</dc:creator>
  <cp:lastModifiedBy>Dadi Sankararao</cp:lastModifiedBy>
  <cp:revision>73</cp:revision>
  <dcterms:created xsi:type="dcterms:W3CDTF">2006-08-16T00:00:00Z</dcterms:created>
  <dcterms:modified xsi:type="dcterms:W3CDTF">2021-06-06T10:21:07Z</dcterms:modified>
</cp:coreProperties>
</file>