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1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3" r:id="rId37"/>
    <p:sldId id="292" r:id="rId38"/>
    <p:sldId id="29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5494FD1E-5770-47C2-9EF3-C405562BEF8D}">
          <p14:sldIdLst>
            <p14:sldId id="256"/>
            <p14:sldId id="257"/>
            <p14:sldId id="258"/>
            <p14:sldId id="27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  <p14:sldId id="268"/>
            <p14:sldId id="271"/>
            <p14:sldId id="270"/>
            <p14:sldId id="272"/>
            <p14:sldId id="273"/>
            <p14:sldId id="274"/>
            <p14:sldId id="275"/>
            <p14:sldId id="276"/>
            <p14:sldId id="277"/>
            <p14:sldId id="279"/>
            <p14:sldId id="280"/>
            <p14:sldId id="282"/>
            <p14:sldId id="281"/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708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8247D2-1BC5-42F0-BBF2-C3DEF88AB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0C34375-F539-4FC3-AF33-1B086ED56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25EDE5-A270-4DA3-AB02-F522DBE48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D786-5843-4837-8F2D-9F3692EF4CB1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B5B08C-EDE8-463D-BA27-F669AF5A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A515538-B162-4147-ADDA-D0AC9139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6DFF-07C4-443A-BD83-59A7F457E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774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9017A7-D72F-48ED-92F1-183BE6AB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3500B1B-386F-4AFE-A104-588B3DE03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67C81C5-A1E6-4348-9F19-4FF85A1D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D786-5843-4837-8F2D-9F3692EF4CB1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52B4980-EFAA-43CE-B5A2-D08B2C8F7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637853-D9E2-4E23-9978-1C5F7FA56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6DFF-07C4-443A-BD83-59A7F457E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262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F2C0319-1324-4451-953F-AC5AF7F82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5A659E8-E41E-40FA-A773-B912CAF48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E756E4-2DAF-4761-A414-0B07BD48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D786-5843-4837-8F2D-9F3692EF4CB1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DA6F6B2-B811-4EAC-AC22-FEF7F070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3F75AFE-D86C-4FF9-AF81-4DBFEE6B2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6DFF-07C4-443A-BD83-59A7F457E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9502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166545-0518-406E-9759-8EA9FD04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F61969-3124-4ED5-AE23-52766AC03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D5B394F-0AC6-4656-A85E-DADFFF36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D786-5843-4837-8F2D-9F3692EF4CB1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CCE6EE-EBFB-42D9-8054-527D933E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CAC4F90-B064-4303-A8BB-59CB62C3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6DFF-07C4-443A-BD83-59A7F457E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618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205B34-07E1-4260-9A9F-C552631B0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D46B075-DFD6-408E-B23D-A2CD09EC5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7959114-A08A-4647-AB3C-88CC866E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D786-5843-4837-8F2D-9F3692EF4CB1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7859801-6E29-475D-AE4E-A6957F57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712082E-1BFC-4866-9CF3-A07CD25E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6DFF-07C4-443A-BD83-59A7F457E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939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BB83CB-86B4-4948-8A5B-B38C05B7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427931-9A99-479E-A13E-3BE8B6B3F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8E11810-26DC-48C9-BDA4-D3987EE9B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C58EB88-71FD-4AA2-AAE2-CFFF1F2F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D786-5843-4837-8F2D-9F3692EF4CB1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5621D59-BD4F-40F8-94E9-1D1F774B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2263C01-F34A-4C4D-9929-C8F2BFBB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6DFF-07C4-443A-BD83-59A7F457E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4815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29C5DA-349D-4941-AD38-09D2DFC86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EFC5FB4-DAC0-4403-AEDF-89453EB39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D6FF259-58C7-4E13-AB03-AF72CD0E3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7172E65-783D-453E-9D59-3642004BB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EF082AB-E45D-418C-9A8E-A819EC423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77CC4D9-EF0A-4FA6-8FF6-E8BAF318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D786-5843-4837-8F2D-9F3692EF4CB1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49E6F50-53DF-4FD7-A8DB-A4896E37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287421C-896A-4E5F-AA51-BFFEE7EB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6DFF-07C4-443A-BD83-59A7F457E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434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C647-26B6-4D84-A191-D9FBF6BBC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A2BA90E-42B1-4E0A-BF50-EEEEB3460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D786-5843-4837-8F2D-9F3692EF4CB1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5990FDB-A7EC-4B0B-BD7C-FE84918F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6FDA15A-33EE-4DE0-A7BC-EF4839AE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6DFF-07C4-443A-BD83-59A7F457E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672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020A949-2DFB-4028-876C-F3F1EFDF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D786-5843-4837-8F2D-9F3692EF4CB1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592CA4A-0471-438B-B389-1E18C16C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A923FB2-F375-4C48-837C-0D78EDE3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6DFF-07C4-443A-BD83-59A7F457E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73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F3F59C-9E96-4D91-990A-E432070B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37E648-8A48-4824-BE8A-E30DC3FF7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C9F0C38-4C35-4959-B9D1-9AB73433D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6EAC4F8-0A3F-4D51-B5EE-25EF427C3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D786-5843-4837-8F2D-9F3692EF4CB1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7885505-4B5D-4467-B50B-51C2C800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DC5C76E-2142-47C1-845F-CBEE8E0E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6DFF-07C4-443A-BD83-59A7F457E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007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7D69A-DCC7-4F57-9CEE-FBBDD712A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6E99498-282C-4641-8E77-5C8726461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9AE79A1-86D1-429B-841D-66CECCA58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FFBBE94-E516-4A4C-9EEF-F69B9F56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D786-5843-4837-8F2D-9F3692EF4CB1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7DEC191-E9D2-4F4D-83E7-F70FBB2A3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E40F632-3CE7-46BE-A91B-D115ACA53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6DFF-07C4-443A-BD83-59A7F457E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992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6083068-73DB-4188-AB17-107166F4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4F1C76A-1145-4002-B884-27740D609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44F533-2A46-4E91-A095-D99BDCA02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ED786-5843-4837-8F2D-9F3692EF4CB1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B6A1860-72F2-46CD-8312-DE9E4FAE6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7D81F39-F6B2-47B9-9CF0-8E82CE53F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16DFF-07C4-443A-BD83-59A7F457EF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SIPCM464549bb84944d8ff1d697ef" descr="{&quot;HashCode&quot;:-1477458873,&quot;Placement&quot;:&quot;Footer&quot;,&quot;Top&quot;:524.1047,&quot;Left&quot;:420.843231,&quot;SlideWidth&quot;:960,&quot;SlideHeight&quot;:540}">
            <a:extLst>
              <a:ext uri="{FF2B5EF4-FFF2-40B4-BE49-F238E27FC236}">
                <a16:creationId xmlns="" xmlns:a16="http://schemas.microsoft.com/office/drawing/2014/main" id="{536FFB4A-250F-4E70-97E3-59390A742C75}"/>
              </a:ext>
            </a:extLst>
          </p:cNvPr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</a:p>
        </p:txBody>
      </p:sp>
    </p:spTree>
    <p:extLst>
      <p:ext uri="{BB962C8B-B14F-4D97-AF65-F5344CB8AC3E}">
        <p14:creationId xmlns="" xmlns:p14="http://schemas.microsoft.com/office/powerpoint/2010/main" val="65172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ash.cyberciti.biz/wiki/index.php?title=Interpreter&amp;action=edit&amp;redlink=1" TargetMode="External"/><Relationship Id="rId2" Type="http://schemas.openxmlformats.org/officeDocument/2006/relationships/hyperlink" Target="https://bash.cyberciti.biz/guide/Bas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ash.cyberciti.biz/guide/etc/profile.d" TargetMode="External"/><Relationship Id="rId2" Type="http://schemas.openxmlformats.org/officeDocument/2006/relationships/hyperlink" Target="https://bash.cyberciti.biz/guide/etc/profil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ash.cyberciti.biz/guide/Boolean_operator" TargetMode="External"/><Relationship Id="rId2" Type="http://schemas.openxmlformats.org/officeDocument/2006/relationships/hyperlink" Target="https://bash.cyberciti.biz/guide/The_exit_status_of_a_comman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sh.cyberciti.biz/guide/Bash" TargetMode="External"/><Relationship Id="rId2" Type="http://schemas.openxmlformats.org/officeDocument/2006/relationships/hyperlink" Target="https://bash.cyberciti.biz/guide/Linux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ash.cyberciti.biz/guide/$" TargetMode="External"/><Relationship Id="rId2" Type="http://schemas.openxmlformats.org/officeDocument/2006/relationships/hyperlink" Target="https://bash.cyberciti.biz/guide/$*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sh.cyberciti.biz/guide/$@" TargetMode="External"/><Relationship Id="rId5" Type="http://schemas.openxmlformats.org/officeDocument/2006/relationships/hyperlink" Target="https://bash.cyberciti.biz/guide/$$" TargetMode="External"/><Relationship Id="rId4" Type="http://schemas.openxmlformats.org/officeDocument/2006/relationships/hyperlink" Target="https://bash.cyberciti.biz/guide/$?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ash.cyberciti.biz/guide/While_loop" TargetMode="External"/><Relationship Id="rId2" Type="http://schemas.openxmlformats.org/officeDocument/2006/relationships/hyperlink" Target="https://bash.cyberciti.biz/guide/For_loo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sh.cyberciti.biz/guide/Until_loop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-css.com/free-css-templates/page241/big-city" TargetMode="External"/><Relationship Id="rId2" Type="http://schemas.openxmlformats.org/officeDocument/2006/relationships/hyperlink" Target="https://dl.fedoraproject.org/pub/epel/6/x86_64/epel-release-6-8.noarch.rpm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ash.cyberciti.biz/guide/.bashrc" TargetMode="External"/><Relationship Id="rId2" Type="http://schemas.openxmlformats.org/officeDocument/2006/relationships/hyperlink" Target="https://bash.cyberciti.biz/guide/Readonly_comman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9AE578E-0106-400E-87DD-CC83E02FC8C8}"/>
              </a:ext>
            </a:extLst>
          </p:cNvPr>
          <p:cNvSpPr/>
          <p:nvPr/>
        </p:nvSpPr>
        <p:spPr>
          <a:xfrm>
            <a:off x="559632" y="377625"/>
            <a:ext cx="11312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Shell 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scripting :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sequence of commands to a text file and tell the shell to execute the text file instead of entering the commands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C0015CFA-A805-4909-8656-1D8B5FA6B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289" y="1622123"/>
            <a:ext cx="6100999" cy="92333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#!/bin/bash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"Hello, World!"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"Knowledge is power."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="" xmlns:a16="http://schemas.microsoft.com/office/drawing/2014/main" id="{1B7D5CA2-403F-46AF-B3CE-42DD85532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85" y="1252791"/>
            <a:ext cx="6100999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Sample script: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C44930D-4A10-457A-B934-417E5FC3F108}"/>
              </a:ext>
            </a:extLst>
          </p:cNvPr>
          <p:cNvSpPr/>
          <p:nvPr/>
        </p:nvSpPr>
        <p:spPr>
          <a:xfrm>
            <a:off x="1289154" y="2621513"/>
            <a:ext cx="8649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Shebang: it is nothing but the absolute path to the 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hlinkClick r:id="rId2" tooltip="Bash"/>
              </a:rPr>
              <a:t>Bash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hlinkClick r:id="rId3" tooltip="Interpreter (page does not exist)"/>
              </a:rPr>
              <a:t>interpreter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(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#!/bin/bash)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="" xmlns:a16="http://schemas.microsoft.com/office/drawing/2014/main" id="{9D9BE063-9430-462C-816C-2F310BA2C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654" y="3020024"/>
            <a:ext cx="8172140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Give execute permission to script (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chmod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+x script name)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0655A4E0-9954-4C32-B5D1-67713E1CB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614" y="3412268"/>
            <a:ext cx="8172140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Execute (./script name)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="" xmlns:a16="http://schemas.microsoft.com/office/drawing/2014/main" id="{19B7DC15-D828-4B21-9BB8-C10B235E4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632" y="3885188"/>
            <a:ext cx="1494020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Comments: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604B6197-17B4-4892-8E17-A329F19A0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614" y="4300600"/>
            <a:ext cx="8591864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Single line comment: 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Vivek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Gite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- 30/Aug/2009   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="" xmlns:a16="http://schemas.microsoft.com/office/drawing/2014/main" id="{F22267FB-B049-481B-BFC1-196A08EBA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584" y="4651258"/>
            <a:ext cx="8591864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Multi line comment: 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="" xmlns:a16="http://schemas.microsoft.com/office/drawing/2014/main" id="{D20CBD35-C559-433D-90D4-707AD97E3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936" y="5007550"/>
            <a:ext cx="8184631" cy="164352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222222"/>
                </a:solidFill>
              </a:rPr>
              <a:t>echo "Adding new users to LDAP Server..."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222222"/>
                </a:solidFill>
              </a:rPr>
              <a:t>&lt;&lt;COMMENT1 Master LDAP server : dir1.nixcraft.net.in Add user to master and it will get sync to backup server too Profile and active directory hooks are below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222222"/>
                </a:solidFill>
              </a:rPr>
              <a:t>COMMENT1 </a:t>
            </a:r>
          </a:p>
        </p:txBody>
      </p:sp>
    </p:spTree>
    <p:extLst>
      <p:ext uri="{BB962C8B-B14F-4D97-AF65-F5344CB8AC3E}">
        <p14:creationId xmlns="" xmlns:p14="http://schemas.microsoft.com/office/powerpoint/2010/main" val="1302603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FC89D88-C224-4593-8142-9323C6E0CD0A}"/>
              </a:ext>
            </a:extLst>
          </p:cNvPr>
          <p:cNvSpPr/>
          <p:nvPr/>
        </p:nvSpPr>
        <p:spPr>
          <a:xfrm>
            <a:off x="302967" y="231311"/>
            <a:ext cx="3583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Setting system wide shell options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8E3A82B-FE0B-4C58-88CF-8DFAA134312B}"/>
              </a:ext>
            </a:extLst>
          </p:cNvPr>
          <p:cNvSpPr/>
          <p:nvPr/>
        </p:nvSpPr>
        <p:spPr>
          <a:xfrm>
            <a:off x="724525" y="600643"/>
            <a:ext cx="10158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By default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/etc/profile"/>
              </a:rPr>
              <a:t>/</a:t>
            </a: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/etc/profile"/>
              </a:rPr>
              <a:t>etc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/etc/profile"/>
              </a:rPr>
              <a:t>/profile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file act as a system-wide profile file for the Bash shell.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E682BCB-943C-41C7-9F44-DCA09A029D06}"/>
              </a:ext>
            </a:extLst>
          </p:cNvPr>
          <p:cNvSpPr/>
          <p:nvPr/>
        </p:nvSpPr>
        <p:spPr>
          <a:xfrm>
            <a:off x="724524" y="969975"/>
            <a:ext cx="11117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You can force setting using this file for all user. However, it is recommended that you use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/etc/profile.d"/>
              </a:rPr>
              <a:t>/</a:t>
            </a: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/etc/profile.d"/>
              </a:rPr>
              <a:t>etc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/etc/profile.d"/>
              </a:rPr>
              <a:t>/</a:t>
            </a: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/etc/profile.d"/>
              </a:rPr>
              <a:t>profile.d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file under CentOS / Fedora /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Redhat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Enterprise Linux. For all other distribution edit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/etc/profile"/>
              </a:rPr>
              <a:t>/</a:t>
            </a: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/etc/profile"/>
              </a:rPr>
              <a:t>etc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/etc/profile"/>
              </a:rPr>
              <a:t>/profile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file.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3184B5C-AB55-4649-91BF-4EB0021FEACB}"/>
              </a:ext>
            </a:extLst>
          </p:cNvPr>
          <p:cNvSpPr/>
          <p:nvPr/>
        </p:nvSpPr>
        <p:spPr>
          <a:xfrm>
            <a:off x="724523" y="1662472"/>
            <a:ext cx="109228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Task: Setting up a JAVA_HOME and PATH settings for all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user.Create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/etc/profile.d/java.sh file, enter: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="" xmlns:a16="http://schemas.microsoft.com/office/drawing/2014/main" id="{15A3F5AA-D792-4403-8276-44088FC32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005" y="1987870"/>
            <a:ext cx="5696263" cy="92333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#!/bin/bash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JAVA_HOME=/opt/jdk1.5.0_12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PATH=$PATH:$JAVA_HOME/bin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EC60435-7DF5-410C-BF87-D4B154C7D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965" y="2896210"/>
            <a:ext cx="3282846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chmod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+x /etc/profile.d/java.sh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9925B6E-87C0-4DF6-BBB0-E1583AB0F4C4}"/>
              </a:ext>
            </a:extLst>
          </p:cNvPr>
          <p:cNvSpPr/>
          <p:nvPr/>
        </p:nvSpPr>
        <p:spPr>
          <a:xfrm>
            <a:off x="302967" y="3406274"/>
            <a:ext cx="1796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Test command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E78F3770-D016-43E2-856E-32A506661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523" y="3857414"/>
            <a:ext cx="4132288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222222"/>
                </a:solidFill>
              </a:rPr>
              <a:t>test condition 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F5E2616F-B189-4F1A-AFEA-38E52883C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509" y="4182812"/>
            <a:ext cx="5876145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222222"/>
                </a:solidFill>
              </a:rPr>
              <a:t> test condition &amp;&amp; true-command || false-command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1DA5543-7981-4BCE-ACDC-360C196390B8}"/>
              </a:ext>
            </a:extLst>
          </p:cNvPr>
          <p:cNvSpPr/>
          <p:nvPr/>
        </p:nvSpPr>
        <p:spPr>
          <a:xfrm>
            <a:off x="794300" y="4864624"/>
            <a:ext cx="3817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test 5 -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eq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5 &amp;&amp; echo Yes || echo No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050C6153-5B17-4090-AA20-9D3D45B5FF2B}"/>
              </a:ext>
            </a:extLst>
          </p:cNvPr>
          <p:cNvSpPr/>
          <p:nvPr/>
        </p:nvSpPr>
        <p:spPr>
          <a:xfrm>
            <a:off x="794300" y="453715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Examples: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DB2E0C3-23A7-4185-805E-123F92BE4980}"/>
              </a:ext>
            </a:extLst>
          </p:cNvPr>
          <p:cNvSpPr/>
          <p:nvPr/>
        </p:nvSpPr>
        <p:spPr>
          <a:xfrm>
            <a:off x="837998" y="5347499"/>
            <a:ext cx="10689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test -f /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etc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/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resolv.conf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&amp;&amp; echo "File /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etc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/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resolv.conf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found." || echo "File /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etc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/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resolv.conf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not found."</a:t>
            </a:r>
          </a:p>
        </p:txBody>
      </p:sp>
    </p:spTree>
    <p:extLst>
      <p:ext uri="{BB962C8B-B14F-4D97-AF65-F5344CB8AC3E}">
        <p14:creationId xmlns="" xmlns:p14="http://schemas.microsoft.com/office/powerpoint/2010/main" val="787785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15CDA583-42B0-46DA-8C4C-F79B618CEFDF}"/>
              </a:ext>
            </a:extLst>
          </p:cNvPr>
          <p:cNvSpPr/>
          <p:nvPr/>
        </p:nvSpPr>
        <p:spPr>
          <a:xfrm>
            <a:off x="307678" y="186341"/>
            <a:ext cx="5275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If structures to execute code based on a condition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6671D966-EF9C-4F9A-9EA5-68F6ECC01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4" y="541318"/>
            <a:ext cx="4527030" cy="17543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if condition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then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command1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command2 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commandN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fi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BEBB4EAA-9C72-4911-933D-603323AE0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4" y="2286709"/>
            <a:ext cx="3747541" cy="147732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if test -f /file/exists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then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command1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command2 ...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commandN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fi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366420DB-705A-4946-94EF-54945CA89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4" y="4120755"/>
            <a:ext cx="4129779" cy="144962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222222"/>
                </a:solidFill>
              </a:rPr>
              <a:t>read -p "Enter a password" pass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222222"/>
                </a:solidFill>
              </a:rPr>
              <a:t> if test  "$pass" == "jerry" then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222222"/>
                </a:solidFill>
              </a:rPr>
              <a:t> "Password verified."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222222"/>
                </a:solidFill>
              </a:rPr>
              <a:t>fi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D94095B-E818-4E56-8F6B-D936C2BB261D}"/>
              </a:ext>
            </a:extLst>
          </p:cNvPr>
          <p:cNvSpPr/>
          <p:nvPr/>
        </p:nvSpPr>
        <p:spPr>
          <a:xfrm>
            <a:off x="682064" y="3751423"/>
            <a:ext cx="1603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Example:</a:t>
            </a:r>
          </a:p>
        </p:txBody>
      </p:sp>
    </p:spTree>
    <p:extLst>
      <p:ext uri="{BB962C8B-B14F-4D97-AF65-F5344CB8AC3E}">
        <p14:creationId xmlns="" xmlns:p14="http://schemas.microsoft.com/office/powerpoint/2010/main" val="543902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BC4E96B-347C-4B68-8616-84DBD740FEC1}"/>
              </a:ext>
            </a:extLst>
          </p:cNvPr>
          <p:cNvSpPr/>
          <p:nvPr/>
        </p:nvSpPr>
        <p:spPr>
          <a:xfrm>
            <a:off x="254832" y="179882"/>
            <a:ext cx="1424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222222"/>
                </a:solidFill>
                <a:latin typeface="Arial" panose="020B0604020202020204" pitchFamily="34" charset="0"/>
              </a:rPr>
              <a:t>If..else..fi</a:t>
            </a:r>
            <a:endParaRPr lang="en-US" b="1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3D40CD0A-B958-4483-997C-0B1DBE575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646" y="737553"/>
            <a:ext cx="11182663" cy="230832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if command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then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command executed successfully execute all commands up 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else statement or to fi if there is no else statement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else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command failed so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execute all commands up to fi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fi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68AE715D-4ADE-4EE7-93DA-FA03A4C96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646" y="3618091"/>
            <a:ext cx="4167265" cy="203132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##!/bin/bash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read -p "Enter a password" pass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if  "$pass" = "jerry" then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"Password verified."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else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echo "Access denied."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fi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DF8969B-6527-42FE-AA0C-B89E5F5FDBDF}"/>
              </a:ext>
            </a:extLst>
          </p:cNvPr>
          <p:cNvSpPr/>
          <p:nvPr/>
        </p:nvSpPr>
        <p:spPr>
          <a:xfrm>
            <a:off x="539645" y="3184460"/>
            <a:ext cx="1603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Example:</a:t>
            </a:r>
          </a:p>
        </p:txBody>
      </p:sp>
    </p:spTree>
    <p:extLst>
      <p:ext uri="{BB962C8B-B14F-4D97-AF65-F5344CB8AC3E}">
        <p14:creationId xmlns="" xmlns:p14="http://schemas.microsoft.com/office/powerpoint/2010/main" val="4232749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1B98E514-8882-4455-94DD-0B0F5FA7E0F7}"/>
              </a:ext>
            </a:extLst>
          </p:cNvPr>
          <p:cNvSpPr/>
          <p:nvPr/>
        </p:nvSpPr>
        <p:spPr>
          <a:xfrm>
            <a:off x="452339" y="21632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Nested ifs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02BCCFEE-B39D-48EA-9F72-3F2FA3226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360" y="765533"/>
            <a:ext cx="4152276" cy="452431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if condition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then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    if condition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     then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              .....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              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              do this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     else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              ....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              .. do this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      fi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else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      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      .....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      do this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fi </a:t>
            </a:r>
          </a:p>
        </p:txBody>
      </p:sp>
    </p:spTree>
    <p:extLst>
      <p:ext uri="{BB962C8B-B14F-4D97-AF65-F5344CB8AC3E}">
        <p14:creationId xmlns="" xmlns:p14="http://schemas.microsoft.com/office/powerpoint/2010/main" val="4077320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9875983-7B24-41AF-A614-FA3C085FAE89}"/>
              </a:ext>
            </a:extLst>
          </p:cNvPr>
          <p:cNvSpPr/>
          <p:nvPr/>
        </p:nvSpPr>
        <p:spPr>
          <a:xfrm>
            <a:off x="557134" y="321252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Example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FB6A18A1-FB7A-42FE-8FF0-259799808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380" y="750544"/>
            <a:ext cx="4287187" cy="313932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#!/bin/bash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read -p "Enter a number : " 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if [ $n -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gt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0 ]; then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   echo "$n is a positive."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elif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[ $n -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lt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0 ] then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    echo "$n is a negative."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elif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[ $n -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eq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0 ] then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    echo "$n is zero number."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else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"Oops! $n is not a number."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fi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19A904F-6092-4017-8BA1-17064184AA7D}"/>
              </a:ext>
            </a:extLst>
          </p:cNvPr>
          <p:cNvSpPr/>
          <p:nvPr/>
        </p:nvSpPr>
        <p:spPr>
          <a:xfrm>
            <a:off x="557134" y="4068795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Exit Status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06315E7-BBC4-4019-B382-95B457EB2220}"/>
              </a:ext>
            </a:extLst>
          </p:cNvPr>
          <p:cNvSpPr/>
          <p:nvPr/>
        </p:nvSpPr>
        <p:spPr>
          <a:xfrm>
            <a:off x="1123955" y="4473771"/>
            <a:ext cx="102835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Every Linux command executed by the shell script or user, has an exit status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2682F1B-CF67-4F67-8512-0EC993F63B68}"/>
              </a:ext>
            </a:extLst>
          </p:cNvPr>
          <p:cNvSpPr/>
          <p:nvPr/>
        </p:nvSpPr>
        <p:spPr>
          <a:xfrm>
            <a:off x="1245784" y="4796937"/>
            <a:ext cx="9382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0 exit status means the command was successful without any errors.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4BF97DC-8A00-4DA0-B912-5D1A62FF083F}"/>
              </a:ext>
            </a:extLst>
          </p:cNvPr>
          <p:cNvSpPr/>
          <p:nvPr/>
        </p:nvSpPr>
        <p:spPr>
          <a:xfrm>
            <a:off x="1245783" y="5166269"/>
            <a:ext cx="95040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 non-zero (1-255 values) exit status means command was failure.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="" xmlns:a16="http://schemas.microsoft.com/office/drawing/2014/main" id="{718E90E4-DD85-47E9-ABA9-CB8C2DF3F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075" y="5493883"/>
            <a:ext cx="3822492" cy="108952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222222"/>
                </a:solidFill>
              </a:rPr>
              <a:t> echo $?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222222"/>
                </a:solidFill>
              </a:rPr>
              <a:t>date # run date command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222222"/>
                </a:solidFill>
              </a:rPr>
              <a:t> echo $? # print exit status </a:t>
            </a:r>
          </a:p>
        </p:txBody>
      </p:sp>
    </p:spTree>
    <p:extLst>
      <p:ext uri="{BB962C8B-B14F-4D97-AF65-F5344CB8AC3E}">
        <p14:creationId xmlns="" xmlns:p14="http://schemas.microsoft.com/office/powerpoint/2010/main" val="1813297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964D46C-9608-40C0-9D8F-EB69D1BFF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429" y="740260"/>
            <a:ext cx="6220919" cy="563231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#!/bin/bash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 set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var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PASSWD_FILE=/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etc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/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passwd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 get user name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Read -p "Enter a user name : " username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 try to locate username in in /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etc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/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passwd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grep "^$username" $PASSWD_FILE &gt; /dev/null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 store exit status of grep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 if found grep will return 0 exit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stauts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 if not found, grep will return a nonzero exit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stauts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status=$?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If test $status -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eq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0 then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"User '$username' found in $PASSWD_FILE file."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else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"User '$username' not found in $PASSWD_FILE file."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fi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EA5303D-9205-4291-8315-4EC4545071C6}"/>
              </a:ext>
            </a:extLst>
          </p:cNvPr>
          <p:cNvSpPr/>
          <p:nvPr/>
        </p:nvSpPr>
        <p:spPr>
          <a:xfrm>
            <a:off x="557134" y="321252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Example</a:t>
            </a:r>
          </a:p>
        </p:txBody>
      </p:sp>
    </p:spTree>
    <p:extLst>
      <p:ext uri="{BB962C8B-B14F-4D97-AF65-F5344CB8AC3E}">
        <p14:creationId xmlns="" xmlns:p14="http://schemas.microsoft.com/office/powerpoint/2010/main" val="1778380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0A1B3D0-53E0-4572-8E57-9F39225DA5CF}"/>
              </a:ext>
            </a:extLst>
          </p:cNvPr>
          <p:cNvSpPr/>
          <p:nvPr/>
        </p:nvSpPr>
        <p:spPr>
          <a:xfrm>
            <a:off x="276296" y="231311"/>
            <a:ext cx="1454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Logical AND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130D6257-6B27-4527-9DC8-BAC5117C0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17" y="606742"/>
            <a:ext cx="4122296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First_command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&amp;&amp;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Second_command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DD3FF48B-9F9D-4613-BBE1-F88697FF6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16" y="1079969"/>
            <a:ext cx="8574375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rm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/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tmp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/filename &amp;&amp; echo "File deleted."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F12AF82-0D94-4FC6-8A48-754946A7E9E4}"/>
              </a:ext>
            </a:extLst>
          </p:cNvPr>
          <p:cNvSpPr/>
          <p:nvPr/>
        </p:nvSpPr>
        <p:spPr>
          <a:xfrm>
            <a:off x="276296" y="2233852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Logical OR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94777C3A-E427-4A4A-8016-4016E008B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16" y="2679130"/>
            <a:ext cx="4009431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First_command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||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Second_command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5AF4DC9-834D-4EE7-B8C8-6E94D016CC07}"/>
              </a:ext>
            </a:extLst>
          </p:cNvPr>
          <p:cNvSpPr/>
          <p:nvPr/>
        </p:nvSpPr>
        <p:spPr>
          <a:xfrm>
            <a:off x="734516" y="3078442"/>
            <a:ext cx="11122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command2 is executed if, and only if, command1 returns a non-zero exit status. In other words, run command1 successfully or run command2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91325B0-521B-4B97-AAD8-9B0FB80E68AC}"/>
              </a:ext>
            </a:extLst>
          </p:cNvPr>
          <p:cNvSpPr/>
          <p:nvPr/>
        </p:nvSpPr>
        <p:spPr>
          <a:xfrm>
            <a:off x="734516" y="1439872"/>
            <a:ext cx="11122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command2 is executed if, and only if, command1 returns an 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hlinkClick r:id="rId2" tooltip="The exit status of a command"/>
              </a:rPr>
              <a:t>exit status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of zero (true). In other words, run command1 and if it is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successfull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then run command2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="" xmlns:a16="http://schemas.microsoft.com/office/drawing/2014/main" id="{F2C83C26-EFAC-4E22-B4B6-CE5053FC7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195" y="3807097"/>
            <a:ext cx="6950611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cat /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etc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/shadow 2&gt;/dev/null || echo "Failed to open file"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D8486AB-74D6-484D-916A-D4A183AB024D}"/>
              </a:ext>
            </a:extLst>
          </p:cNvPr>
          <p:cNvSpPr/>
          <p:nvPr/>
        </p:nvSpPr>
        <p:spPr>
          <a:xfrm>
            <a:off x="234618" y="4258753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Logical Not 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261E16E-7F12-4E5C-AA62-1D6775E23FCD}"/>
              </a:ext>
            </a:extLst>
          </p:cNvPr>
          <p:cNvSpPr/>
          <p:nvPr/>
        </p:nvSpPr>
        <p:spPr>
          <a:xfrm>
            <a:off x="734516" y="4628085"/>
            <a:ext cx="111227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Logical not (!) is 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  <a:hlinkClick r:id="rId3" tooltip="Boolean operator"/>
              </a:rPr>
              <a:t>boolean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hlinkClick r:id="rId3" tooltip="Boolean operator"/>
              </a:rPr>
              <a:t> operator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which is used to test whether expression is true or not. For example, if file not exists, then display an error on screen. Logical not (!) is 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  <a:hlinkClick r:id="rId3" tooltip="Boolean operator"/>
              </a:rPr>
              <a:t>boolean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hlinkClick r:id="rId3" tooltip="Boolean operator"/>
              </a:rPr>
              <a:t> operator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which is used to test whether expression is true or not. For example, if file not exists, then display an error on screen</a:t>
            </a:r>
            <a:r>
              <a:rPr lang="en-US" dirty="0"/>
              <a:t>.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="" xmlns:a16="http://schemas.microsoft.com/office/drawing/2014/main" id="{83C054CF-2A95-4B41-A2E4-998C4E8D2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450" y="5647332"/>
            <a:ext cx="2863121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[ ! expression ] 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="" xmlns:a16="http://schemas.microsoft.com/office/drawing/2014/main" id="{BAC3CCDC-7531-4027-A1EE-A82ED927F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1876" y="5647332"/>
            <a:ext cx="4182256" cy="92333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if [ ! condition ] then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command1 command2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fi 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="" xmlns:a16="http://schemas.microsoft.com/office/drawing/2014/main" id="{119F7983-5BC0-40F0-BD87-2F8BDACCB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5160" y="5633739"/>
            <a:ext cx="3957404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[ ! -d /backup ] &amp;&amp;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mkdir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/backup </a:t>
            </a:r>
          </a:p>
        </p:txBody>
      </p:sp>
    </p:spTree>
    <p:extLst>
      <p:ext uri="{BB962C8B-B14F-4D97-AF65-F5344CB8AC3E}">
        <p14:creationId xmlns="" xmlns:p14="http://schemas.microsoft.com/office/powerpoint/2010/main" val="2769396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4E594BE-A1FA-4B0F-B060-678B95528936}"/>
              </a:ext>
            </a:extLst>
          </p:cNvPr>
          <p:cNvSpPr/>
          <p:nvPr/>
        </p:nvSpPr>
        <p:spPr>
          <a:xfrm>
            <a:off x="442700" y="291272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Numeric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ADAEDF4-8BFA-488B-97D4-BD05728EA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728115"/>
            <a:ext cx="10706100" cy="55816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2208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34844B5-7DEB-44BE-A498-BC715DF10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261937"/>
            <a:ext cx="10706100" cy="6334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11668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71D93BC-3418-4BBB-9A1F-AB5810CBEE95}"/>
              </a:ext>
            </a:extLst>
          </p:cNvPr>
          <p:cNvSpPr/>
          <p:nvPr/>
        </p:nvSpPr>
        <p:spPr>
          <a:xfrm>
            <a:off x="331098" y="246301"/>
            <a:ext cx="2137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Linux Libertine"/>
              </a:rPr>
              <a:t>String comparison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5D4C9E1F-50EF-40DC-8B1B-BADAD7B13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439" y="733482"/>
            <a:ext cx="2468350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STRING1 = STRING2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153DA56-C5C2-45F4-A5E0-5293F66ECA90}"/>
              </a:ext>
            </a:extLst>
          </p:cNvPr>
          <p:cNvSpPr/>
          <p:nvPr/>
        </p:nvSpPr>
        <p:spPr>
          <a:xfrm>
            <a:off x="929389" y="1145713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F6295846-145F-4916-AB42-9CC695A75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369" y="1525007"/>
            <a:ext cx="3702571" cy="17543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#!/bin/bash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-s -p "Enter your password " pass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if  test "$pass" = "tom"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then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 echo "You are allowed to login!"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fi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1D4199CE-2D53-4C63-9793-ED82D5231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769" y="3461235"/>
            <a:ext cx="3702571" cy="17543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#!/bin/bash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-s -p "Enter your password " pass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if  test "$pass" != "tom"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then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 echo “Wrong password"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fi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88FAC55-4A88-4293-B5E7-99E05F979510}"/>
              </a:ext>
            </a:extLst>
          </p:cNvPr>
          <p:cNvSpPr/>
          <p:nvPr/>
        </p:nvSpPr>
        <p:spPr>
          <a:xfrm>
            <a:off x="6745338" y="1340341"/>
            <a:ext cx="3176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Linux Libertine"/>
              </a:rPr>
              <a:t>The length of STRING is zero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="" xmlns:a16="http://schemas.microsoft.com/office/drawing/2014/main" id="{12BD5F0A-3ECE-462B-BBD4-4E4040981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0168" y="1772288"/>
            <a:ext cx="5756223" cy="341632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#!/bin/bash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-s -p "Enter your password " pass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if test  -z $pass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then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 echo "No password was entered!!! Cannot verify an empty password!!!"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exit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fi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If test "$pass" != "tom"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then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echo "Wrong password!"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fi </a:t>
            </a:r>
          </a:p>
        </p:txBody>
      </p:sp>
    </p:spTree>
    <p:extLst>
      <p:ext uri="{BB962C8B-B14F-4D97-AF65-F5344CB8AC3E}">
        <p14:creationId xmlns="" xmlns:p14="http://schemas.microsoft.com/office/powerpoint/2010/main" val="357787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F58847EC-5010-4AE8-8142-42871C21E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69" y="197607"/>
            <a:ext cx="2273510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Debug script: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6574B28D-58E3-4120-92EC-6E4D0EC5D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41" y="655843"/>
            <a:ext cx="3072984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bash -x script-name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="" xmlns:a16="http://schemas.microsoft.com/office/drawing/2014/main" id="{25D671C4-76BF-40E9-BBD4-7A69001E4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3672" y="1114079"/>
            <a:ext cx="517161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or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66B78BA0-92E5-42AA-B234-CD9372129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41" y="1499256"/>
            <a:ext cx="6071016" cy="258532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#!/bin/bash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### Turn on debug mode ###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set -x # Run shell commands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"Hello $(LOGNAME)"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"Today is $(date)"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"Users currently on the machine, and their processes:" ### Turn OFF debug mode ###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set +x </a:t>
            </a:r>
            <a:b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US" altLang="en-US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EB3FED8-2BF3-4C04-B3D2-5A867AB63961}"/>
              </a:ext>
            </a:extLst>
          </p:cNvPr>
          <p:cNvSpPr/>
          <p:nvPr/>
        </p:nvSpPr>
        <p:spPr>
          <a:xfrm>
            <a:off x="349769" y="4189328"/>
            <a:ext cx="1269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Linux Libertine"/>
              </a:rPr>
              <a:t>Variables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ADD0391-053C-44E2-A0FA-3DF26E42EEF4}"/>
              </a:ext>
            </a:extLst>
          </p:cNvPr>
          <p:cNvSpPr/>
          <p:nvPr/>
        </p:nvSpPr>
        <p:spPr>
          <a:xfrm>
            <a:off x="849636" y="4663409"/>
            <a:ext cx="6058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variables are used to store data and configuration options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EE7B972-45EE-45FF-8FF0-4D8235BE8873}"/>
              </a:ext>
            </a:extLst>
          </p:cNvPr>
          <p:cNvSpPr/>
          <p:nvPr/>
        </p:nvSpPr>
        <p:spPr>
          <a:xfrm>
            <a:off x="849636" y="5105800"/>
            <a:ext cx="2668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Linux Libertine"/>
              </a:rPr>
              <a:t>System Variables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72DB37E2-0CD0-4200-85A7-8EDEF9E54DA0}"/>
              </a:ext>
            </a:extLst>
          </p:cNvPr>
          <p:cNvSpPr/>
          <p:nvPr/>
        </p:nvSpPr>
        <p:spPr>
          <a:xfrm>
            <a:off x="1144248" y="5475132"/>
            <a:ext cx="10772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Created and maintained by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Linux"/>
              </a:rPr>
              <a:t>Linux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Bash"/>
              </a:rPr>
              <a:t>bash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shell itself. This type of variable (with the exception of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auto_resume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histchars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 is defined in CAPITAL LETTERS</a:t>
            </a:r>
            <a:endParaRPr lang="en-US" dirty="0"/>
          </a:p>
        </p:txBody>
      </p:sp>
      <p:sp>
        <p:nvSpPr>
          <p:cNvPr id="13" name="Rectangle 4">
            <a:extLst>
              <a:ext uri="{FF2B5EF4-FFF2-40B4-BE49-F238E27FC236}">
                <a16:creationId xmlns="" xmlns:a16="http://schemas.microsoft.com/office/drawing/2014/main" id="{D89C11CA-2DC7-4A06-8C83-13045127E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926" y="6230883"/>
            <a:ext cx="4767894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solidFill>
                  <a:srgbClr val="222222"/>
                </a:solidFill>
              </a:rPr>
              <a:t>set or </a:t>
            </a:r>
            <a:r>
              <a:rPr lang="en-US" altLang="en-US" sz="1800" dirty="0" err="1">
                <a:solidFill>
                  <a:srgbClr val="222222"/>
                </a:solidFill>
              </a:rPr>
              <a:t>env</a:t>
            </a:r>
            <a:r>
              <a:rPr lang="en-US" altLang="en-US" sz="1800" dirty="0">
                <a:solidFill>
                  <a:srgbClr val="222222"/>
                </a:solidFill>
              </a:rPr>
              <a:t> or </a:t>
            </a:r>
            <a:r>
              <a:rPr lang="en-US" altLang="en-US" sz="1800" dirty="0" err="1">
                <a:solidFill>
                  <a:srgbClr val="222222"/>
                </a:solidFill>
              </a:rPr>
              <a:t>printenv</a:t>
            </a:r>
            <a:endParaRPr lang="en-US" altLang="en-US" sz="1800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6235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B81BE9C-212E-46E9-95E7-CCB95337325B}"/>
              </a:ext>
            </a:extLst>
          </p:cNvPr>
          <p:cNvSpPr/>
          <p:nvPr/>
        </p:nvSpPr>
        <p:spPr>
          <a:xfrm>
            <a:off x="404735" y="1086634"/>
            <a:ext cx="1160238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-b file	Checks if file is a block special file; if yes, then the condition becomes true.	[ -b $file ] is false.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-c file	Checks if file is a character special file; if yes, then the condition becomes true.	[ -c $file ] is false.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-d file	Checks if file is a directory; if yes, then the condition becomes true.	[ -d $file ] is not true.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-f file	Checks if file is an ordinary file as opposed to a directory or special file; if yes, then the condition becomes true.	[ -f $file ] is true.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-g file	Checks if file has its set group ID (SGID) bit set; if yes, then the condition becomes true.	[ -g $file ] is false.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-k file	Checks if file has its sticky bit set; if yes, then the condition becomes true.	[ -k $file ] is false.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-p file	Checks if file is a named pipe; if yes, then the condition becomes true.	[ -p $file ] is false.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-t file	Checks if file descriptor is open and associated with a terminal; if yes, then the condition becomes true.	[ -t $file ] is false.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-u file	Checks if file has its Set User ID (SUID) bit set; if yes, then the condition becomes true.	[ -u $file ] is false.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-r file	Checks if file is readable; if yes, then the condition becomes true.	[ -r $file ] is true.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-w file	Checks if file is writable; if yes, then the condition becomes true.	[ -w $file ] is true.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-x file	Checks if file is executable; if yes, then the condition becomes true.	[ -x $file ] is true.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-s file	Checks if file has size greater than 0; if yes, then condition becomes true.	[ -s $file ] is true.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-e file	Checks if file exists; is true even if file is a directory but exists.	[ -e $file ] is true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5167C21-509E-4E5A-80DB-998F8208B68D}"/>
              </a:ext>
            </a:extLst>
          </p:cNvPr>
          <p:cNvSpPr/>
          <p:nvPr/>
        </p:nvSpPr>
        <p:spPr>
          <a:xfrm>
            <a:off x="404735" y="456163"/>
            <a:ext cx="3198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File attributes comparisons</a:t>
            </a:r>
          </a:p>
        </p:txBody>
      </p:sp>
    </p:spTree>
    <p:extLst>
      <p:ext uri="{BB962C8B-B14F-4D97-AF65-F5344CB8AC3E}">
        <p14:creationId xmlns="" xmlns:p14="http://schemas.microsoft.com/office/powerpoint/2010/main" val="1600542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1E5F4E7-2DC7-43BB-81DE-E1A800936C51}"/>
              </a:ext>
            </a:extLst>
          </p:cNvPr>
          <p:cNvSpPr/>
          <p:nvPr/>
        </p:nvSpPr>
        <p:spPr>
          <a:xfrm>
            <a:off x="330035" y="246301"/>
            <a:ext cx="3138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Command-Line Arguments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EB06B76-D6F0-47F7-A322-6539BDABBE9C}"/>
              </a:ext>
            </a:extLst>
          </p:cNvPr>
          <p:cNvSpPr/>
          <p:nvPr/>
        </p:nvSpPr>
        <p:spPr>
          <a:xfrm>
            <a:off x="829455" y="793761"/>
            <a:ext cx="106380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The Unix shell is used to run commands, and it allows users to pass run time arguments to these commands.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4F7C054-D8BF-4EFA-B4CC-328625939919}"/>
              </a:ext>
            </a:extLst>
          </p:cNvPr>
          <p:cNvSpPr/>
          <p:nvPr/>
        </p:nvSpPr>
        <p:spPr>
          <a:xfrm>
            <a:off x="829455" y="1589519"/>
            <a:ext cx="100384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All command line parameters or arguments can be accessed via $1, $2, $3,..., $9.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$*"/>
              </a:rPr>
              <a:t>$*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holds all command line parameters or arguments.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$"/>
              </a:rPr>
              <a:t>$#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holds the number of positional parameters.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$?"/>
              </a:rPr>
              <a:t>$?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holds the return value set by the previously executed command.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$$"/>
              </a:rPr>
              <a:t>$$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holds the process number of the shell (current shell).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B0080"/>
                </a:solidFill>
                <a:latin typeface="Arial" panose="020B0604020202020204" pitchFamily="34" charset="0"/>
              </a:rPr>
              <a:t>$0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hold the script name.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$@"/>
              </a:rPr>
              <a:t>$@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holds all command line parameters or arguments.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5E0F8AE-488A-4171-874F-5CDBB9E22DE0}"/>
              </a:ext>
            </a:extLst>
          </p:cNvPr>
          <p:cNvSpPr/>
          <p:nvPr/>
        </p:nvSpPr>
        <p:spPr>
          <a:xfrm>
            <a:off x="709534" y="4146060"/>
            <a:ext cx="95287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exit statement is used to exit from the shell script with a status of 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Use the exit statement to indicate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successful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unsuccessful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shell script termination.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value of N can be used by other commands or shell scripts to take their own 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If N is omitted, the exit status is that of the last command executed.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Use the exit statement to terminate shell script upon an error.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If N is set to 0 means normal shell exit. Create a shell script called exitcmd.sh: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E38CB26-D3C8-4AA5-B48C-A9A1E9AF353F}"/>
              </a:ext>
            </a:extLst>
          </p:cNvPr>
          <p:cNvSpPr/>
          <p:nvPr/>
        </p:nvSpPr>
        <p:spPr>
          <a:xfrm>
            <a:off x="330035" y="3750495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Exit command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="" xmlns:a16="http://schemas.microsoft.com/office/drawing/2014/main" id="{7E93DFBE-2C0A-4738-8B3D-8D1513899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044" y="5929213"/>
            <a:ext cx="8802385" cy="92333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#!/bin/bash </a:t>
            </a: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Echo  "This is a test." # Terminate our shell script with success message </a:t>
            </a: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 exit 0 </a:t>
            </a:r>
          </a:p>
        </p:txBody>
      </p:sp>
    </p:spTree>
    <p:extLst>
      <p:ext uri="{BB962C8B-B14F-4D97-AF65-F5344CB8AC3E}">
        <p14:creationId xmlns="" xmlns:p14="http://schemas.microsoft.com/office/powerpoint/2010/main" val="907930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13235CE-A8EE-4B66-8C2B-91171D810E6E}"/>
              </a:ext>
            </a:extLst>
          </p:cNvPr>
          <p:cNvSpPr/>
          <p:nvPr/>
        </p:nvSpPr>
        <p:spPr>
          <a:xfrm>
            <a:off x="260466" y="111390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The case statement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9FCAC7BC-BF50-43E5-8A81-F9B2DC8CE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547" y="480722"/>
            <a:ext cx="3252866" cy="590931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case $variable-name in       	pattern1)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	command1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	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	....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commandN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	;;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	pattern2)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	command1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	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	....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commandN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	;;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patternN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	command1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	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	....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commandN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	;;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	*)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esac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C2AF2ED8-03CF-4676-8B6B-916CF3451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6779" y="292350"/>
            <a:ext cx="7443536" cy="590931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#!/bin/bash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 if no command line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arg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given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 set rental to Unknown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if [ -z $1 ]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then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    rental="*** Unknown vehicle ***"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elif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[ -n $1 ]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then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 otherwise make first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arg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as a rental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rental=$1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fi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 use case statement to make decision for rental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case $rental 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"car")  echo "For $rental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rental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is Rs.20 per k/m.";;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"van") echo "For $rental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rental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is Rs.10 per k/m.";;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"jeep") echo "For $rental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rental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is Rs.5 per k/m.";;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"bicycle") echo "For $rental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rental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20 paisa per k/m.";;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"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enfield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") echo "For $rental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rental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Rs.3 per k/m.";;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"thunderbird") echo "For $rental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rental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Rs.5 per k/m.";;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*) echo "Sorry, I can not get a $rental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rental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for you!";;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esac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989117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13235CE-A8EE-4B66-8C2B-91171D810E6E}"/>
              </a:ext>
            </a:extLst>
          </p:cNvPr>
          <p:cNvSpPr/>
          <p:nvPr/>
        </p:nvSpPr>
        <p:spPr>
          <a:xfrm>
            <a:off x="260466" y="111390"/>
            <a:ext cx="972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For loop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D58A292-B455-45AA-AA1D-35E674E14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58" y="480722"/>
            <a:ext cx="5101389" cy="230832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for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var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in item1 item2 ...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itemN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do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   command1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   command2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   ....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   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commandN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done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3FF8B014-7334-4A6A-A51A-E1D61175C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58" y="2971075"/>
            <a:ext cx="2857514" cy="147732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#!/bin/bash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for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i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in 1 2 3 4 5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do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echo "Welcome $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i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times."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done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E18C432D-D51E-4661-80D7-7E1B2FFBE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91" y="4613246"/>
            <a:ext cx="5172250" cy="17543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for  command in data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pwd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df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Echo "*** The output of $command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command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&gt;"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#run command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$command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done </a:t>
            </a:r>
          </a:p>
        </p:txBody>
      </p:sp>
    </p:spTree>
    <p:extLst>
      <p:ext uri="{BB962C8B-B14F-4D97-AF65-F5344CB8AC3E}">
        <p14:creationId xmlns="" xmlns:p14="http://schemas.microsoft.com/office/powerpoint/2010/main" val="3432048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DC79920-0777-470E-A4C6-C535C158F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46" y="281879"/>
            <a:ext cx="4708340" cy="17543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#!/bin/bash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echo "Printing file names in /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tmp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directory:"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for f in $(ls /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tmp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/*)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do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$f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done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BE2865E-4B7E-47FD-9DC3-D07BDA15D35B}"/>
              </a:ext>
            </a:extLst>
          </p:cNvPr>
          <p:cNvSpPr/>
          <p:nvPr/>
        </p:nvSpPr>
        <p:spPr>
          <a:xfrm>
            <a:off x="208546" y="2281808"/>
            <a:ext cx="1797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Linux Libertine"/>
              </a:rPr>
              <a:t>Nested for loop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42AC107A-C863-48BC-B9B4-AB7B69A54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46" y="2342747"/>
            <a:ext cx="6593305" cy="258532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#!/bin/bash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 A shell script to print each number five times.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for ((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i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= 1;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i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&lt;= 5;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i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++ ))  ### Outer for loop ###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do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 for (( j = 1 ; j &lt;= 5;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j++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)) ### Inner for loop ### do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       echo -n "$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i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  done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echo "" #### print the new line ###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done </a:t>
            </a:r>
          </a:p>
        </p:txBody>
      </p:sp>
    </p:spTree>
    <p:extLst>
      <p:ext uri="{BB962C8B-B14F-4D97-AF65-F5344CB8AC3E}">
        <p14:creationId xmlns="" xmlns:p14="http://schemas.microsoft.com/office/powerpoint/2010/main" val="1873813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3002B25-E2F2-4750-9F9A-8984E4474B96}"/>
              </a:ext>
            </a:extLst>
          </p:cNvPr>
          <p:cNvSpPr/>
          <p:nvPr/>
        </p:nvSpPr>
        <p:spPr>
          <a:xfrm>
            <a:off x="206919" y="196334"/>
            <a:ext cx="1750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Linux Libertine"/>
              </a:rPr>
              <a:t>The while loop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06CBE89D-239F-4DCF-8435-1C06E60FC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75" y="714923"/>
            <a:ext cx="2018501" cy="230832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while [ condition 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do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command1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command2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....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commandN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done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0F43ACB5-4071-4678-AD45-6701D8DA5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70" y="3309552"/>
            <a:ext cx="3172663" cy="230832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#!/bin/bash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 set n to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n=1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 continue until $n equals 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while [ $n -le 5 ] do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 echo "Welcome $n times."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n=$(( n+1 )) # increments $n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done </a:t>
            </a:r>
          </a:p>
        </p:txBody>
      </p:sp>
    </p:spTree>
    <p:extLst>
      <p:ext uri="{BB962C8B-B14F-4D97-AF65-F5344CB8AC3E}">
        <p14:creationId xmlns="" xmlns:p14="http://schemas.microsoft.com/office/powerpoint/2010/main" val="4213862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608544F-D170-47E7-8C32-CEA89B2D9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81" y="309684"/>
            <a:ext cx="10796340" cy="230832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#!/bin/bash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file=/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etc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/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passwd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 set field delimiter to 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 read all 7 fields into 7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vars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while IFS=: read -r user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enpass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uid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gid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desc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home shell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do # only display if UID &gt;= 500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[ $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uid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-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ge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500 ] &amp;&amp;  echo "User $user ($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uid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) assigned \"$home\" home directory with $shell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shell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."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done &lt; "$file"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A361B0E-547E-4A10-AC7E-B34477ECA0B3}"/>
              </a:ext>
            </a:extLst>
          </p:cNvPr>
          <p:cNvSpPr/>
          <p:nvPr/>
        </p:nvSpPr>
        <p:spPr>
          <a:xfrm>
            <a:off x="336881" y="2827240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Linux Libertine"/>
              </a:rPr>
              <a:t>Until loop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C36A73A3-5D99-4E7F-8043-555037376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26" y="3374592"/>
            <a:ext cx="1915909" cy="230832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until [ condition 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do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command1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command2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....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commandN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done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4927BD47-1BF2-4E7D-A238-7EF4F6B21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547" y="3484197"/>
            <a:ext cx="2921634" cy="203132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#!/bin/bash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i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=1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until [ $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i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-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gt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6 ]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do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echo "Welcome $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i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times."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i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=$(( i+1 ))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done </a:t>
            </a:r>
          </a:p>
        </p:txBody>
      </p:sp>
    </p:spTree>
    <p:extLst>
      <p:ext uri="{BB962C8B-B14F-4D97-AF65-F5344CB8AC3E}">
        <p14:creationId xmlns="" xmlns:p14="http://schemas.microsoft.com/office/powerpoint/2010/main" val="2086668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06E7AF3-3637-4863-8DD2-EB2399973055}"/>
              </a:ext>
            </a:extLst>
          </p:cNvPr>
          <p:cNvSpPr/>
          <p:nvPr/>
        </p:nvSpPr>
        <p:spPr>
          <a:xfrm>
            <a:off x="283984" y="196334"/>
            <a:ext cx="1939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Linux Libertine"/>
              </a:rPr>
              <a:t>Break statement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F1E4D7D9-C0C2-4148-87C5-F8EA9D267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977" y="875949"/>
            <a:ext cx="9529012" cy="480131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#!/bin/bash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match=$1 #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fileName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found=0 # set to 1 if file found in the for loop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 show usage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[ $# -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eq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0 ] &amp;&amp; { echo  "Usage: $0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fileName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";  exit 1;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 Try to find file in /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etc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for f in /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etc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/*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do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if [ $f == "$match" 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then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  echo "$match file found!"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   found=1 # file found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    break # break the for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looop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fi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done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noop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file not found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[ $found -ne 1 ] &amp;&amp; echo  "$match file not found in /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etc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directory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9381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1B9E057-32E6-4E49-8223-177859C9E2E8}"/>
              </a:ext>
            </a:extLst>
          </p:cNvPr>
          <p:cNvSpPr/>
          <p:nvPr/>
        </p:nvSpPr>
        <p:spPr>
          <a:xfrm>
            <a:off x="352985" y="212376"/>
            <a:ext cx="2263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Linux Libertine"/>
              </a:rPr>
              <a:t>Continue statement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72863BB-CD6B-4B6E-B0B3-F8371CFE0A30}"/>
              </a:ext>
            </a:extLst>
          </p:cNvPr>
          <p:cNvSpPr/>
          <p:nvPr/>
        </p:nvSpPr>
        <p:spPr>
          <a:xfrm>
            <a:off x="802105" y="581708"/>
            <a:ext cx="1090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continue statement is used to resume the next iteration of the enclosing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For loop"/>
              </a:rPr>
              <a:t>FOR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While loop"/>
              </a:rPr>
              <a:t>WHILE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Until loop"/>
              </a:rPr>
              <a:t>UNTIL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loop.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8DF94C43-62D0-4DD1-8037-FC41608A0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484" y="951040"/>
            <a:ext cx="8454189" cy="327133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#!/bin/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sh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NUMS="1 2 3 4 5 6 7"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for NUM in $NUMS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do Q=`expr $NUM % 2`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if [ $Q -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eq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0 ]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then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echo "Number is an even number!!"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continue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fi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echo "Found odd number"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done </a:t>
            </a:r>
          </a:p>
        </p:txBody>
      </p:sp>
    </p:spTree>
    <p:extLst>
      <p:ext uri="{BB962C8B-B14F-4D97-AF65-F5344CB8AC3E}">
        <p14:creationId xmlns="" xmlns:p14="http://schemas.microsoft.com/office/powerpoint/2010/main" val="2470252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87C89C6-79DC-4929-984E-E6C9DD5FD149}"/>
              </a:ext>
            </a:extLst>
          </p:cNvPr>
          <p:cNvSpPr/>
          <p:nvPr/>
        </p:nvSpPr>
        <p:spPr>
          <a:xfrm>
            <a:off x="291715" y="132166"/>
            <a:ext cx="2012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Linux Libertine"/>
              </a:rPr>
              <a:t>Input and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1B303D6-DFE7-4F54-BFD9-0DACD9ED7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04" y="501498"/>
            <a:ext cx="10725150" cy="2819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4A9FEF1-476E-4C28-BAB8-D0977C77E4E3}"/>
              </a:ext>
            </a:extLst>
          </p:cNvPr>
          <p:cNvSpPr/>
          <p:nvPr/>
        </p:nvSpPr>
        <p:spPr>
          <a:xfrm>
            <a:off x="291715" y="3401291"/>
            <a:ext cx="1776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Linux Libertine"/>
              </a:rPr>
              <a:t>Standard input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1872A29F-6DC5-4C31-B029-12D6EFFD1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63" y="3814557"/>
            <a:ext cx="2430987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sort &lt; /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etc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/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resolv.conf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AEBD258-196E-4AB0-8432-C7A401205190}"/>
              </a:ext>
            </a:extLst>
          </p:cNvPr>
          <p:cNvSpPr/>
          <p:nvPr/>
        </p:nvSpPr>
        <p:spPr>
          <a:xfrm>
            <a:off x="291715" y="4324258"/>
            <a:ext cx="2226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Linux Libertine"/>
              </a:rPr>
              <a:t>Standard output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0D72415-C974-4782-A888-5D7E44BCB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678" y="4681741"/>
            <a:ext cx="3166251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command &gt; output.file.name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2C2AD98-2CB9-43D0-A57E-9C11AAE48278}"/>
              </a:ext>
            </a:extLst>
          </p:cNvPr>
          <p:cNvSpPr/>
          <p:nvPr/>
        </p:nvSpPr>
        <p:spPr>
          <a:xfrm>
            <a:off x="315779" y="5054170"/>
            <a:ext cx="2226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Linux Libertine"/>
              </a:rPr>
              <a:t>Standard error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0DC838BA-14ED-4840-BB78-B36601783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795" y="5529050"/>
            <a:ext cx="2563522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command 2&gt; errors.txt </a:t>
            </a:r>
          </a:p>
        </p:txBody>
      </p:sp>
    </p:spTree>
    <p:extLst>
      <p:ext uri="{BB962C8B-B14F-4D97-AF65-F5344CB8AC3E}">
        <p14:creationId xmlns="" xmlns:p14="http://schemas.microsoft.com/office/powerpoint/2010/main" val="68090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0358B4F-8EE0-4202-8389-290A4F49954D}"/>
              </a:ext>
            </a:extLst>
          </p:cNvPr>
          <p:cNvSpPr/>
          <p:nvPr/>
        </p:nvSpPr>
        <p:spPr>
          <a:xfrm>
            <a:off x="296824" y="206667"/>
            <a:ext cx="2685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User Defined Variables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AFA1C2D-E651-49AD-97FA-54702361BBD0}"/>
              </a:ext>
            </a:extLst>
          </p:cNvPr>
          <p:cNvSpPr/>
          <p:nvPr/>
        </p:nvSpPr>
        <p:spPr>
          <a:xfrm>
            <a:off x="831742" y="575999"/>
            <a:ext cx="10946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Created and maintained by user. This type of variable defined may use any valid variable name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="" xmlns:a16="http://schemas.microsoft.com/office/drawing/2014/main" id="{65A4B9D0-C045-4CEA-85B3-03FA87507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226" y="945331"/>
            <a:ext cx="3249478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varName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=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someValue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7ACBAD8-0DB0-4E48-B95F-BA9CECCC9B7A}"/>
              </a:ext>
            </a:extLst>
          </p:cNvPr>
          <p:cNvSpPr/>
          <p:nvPr/>
        </p:nvSpPr>
        <p:spPr>
          <a:xfrm>
            <a:off x="296824" y="1499329"/>
            <a:ext cx="2929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Display The Variable Value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="" xmlns:a16="http://schemas.microsoft.com/office/drawing/2014/main" id="{A1D14BFA-8629-4A5D-98A8-C0A56CD78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226" y="1949947"/>
            <a:ext cx="4515174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222222"/>
                </a:solidFill>
              </a:rPr>
              <a:t>echo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222222"/>
                </a:solidFill>
              </a:rPr>
              <a:t>"$</a:t>
            </a:r>
            <a:r>
              <a:rPr lang="en-US" altLang="en-US" sz="1800" dirty="0" err="1">
                <a:solidFill>
                  <a:srgbClr val="222222"/>
                </a:solidFill>
              </a:rPr>
              <a:t>varName</a:t>
            </a:r>
            <a:r>
              <a:rPr lang="en-US" altLang="en-US" sz="1800" dirty="0">
                <a:solidFill>
                  <a:srgbClr val="222222"/>
                </a:solidFill>
              </a:rPr>
              <a:t>“ or  echo "${</a:t>
            </a:r>
            <a:r>
              <a:rPr lang="en-US" altLang="en-US" sz="1800" dirty="0" err="1">
                <a:solidFill>
                  <a:srgbClr val="222222"/>
                </a:solidFill>
              </a:rPr>
              <a:t>varName</a:t>
            </a:r>
            <a:r>
              <a:rPr lang="en-US" altLang="en-US" sz="1800" dirty="0">
                <a:solidFill>
                  <a:srgbClr val="222222"/>
                </a:solidFill>
              </a:rPr>
              <a:t>}"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A48FF25-F424-493D-BB93-C7477D339EA5}"/>
              </a:ext>
            </a:extLst>
          </p:cNvPr>
          <p:cNvSpPr/>
          <p:nvPr/>
        </p:nvSpPr>
        <p:spPr>
          <a:xfrm>
            <a:off x="971226" y="2400565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Examples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="" xmlns:a16="http://schemas.microsoft.com/office/drawing/2014/main" id="{69709DB4-E916-451B-971D-6BC9191DF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294" y="2716036"/>
            <a:ext cx="3775130" cy="64633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myhome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="/home/v/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vivek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Echo "$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myhome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" 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="" xmlns:a16="http://schemas.microsoft.com/office/drawing/2014/main" id="{996962C4-7D03-435B-A64E-2F02CD7B1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295" y="3354672"/>
            <a:ext cx="3775130" cy="64633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input="/home/sales/data.txt"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Echo  "Input file $input" 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="" xmlns:a16="http://schemas.microsoft.com/office/drawing/2014/main" id="{E743F1A8-65CE-4559-A437-E93ACDDD0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674" y="4008806"/>
            <a:ext cx="4130298" cy="64633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NOW=$(date)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echo $NOW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8CB94B-539B-43E7-A69D-C2528763E5BC}"/>
              </a:ext>
            </a:extLst>
          </p:cNvPr>
          <p:cNvSpPr/>
          <p:nvPr/>
        </p:nvSpPr>
        <p:spPr>
          <a:xfrm>
            <a:off x="302667" y="4639639"/>
            <a:ext cx="3480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Rules for Naming variable 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E7DFB52-3917-471D-9E55-F784ED3A5BC1}"/>
              </a:ext>
            </a:extLst>
          </p:cNvPr>
          <p:cNvSpPr/>
          <p:nvPr/>
        </p:nvSpPr>
        <p:spPr>
          <a:xfrm>
            <a:off x="1524676" y="5068598"/>
            <a:ext cx="99595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 not put spaces on either side of the equal sign when assigning value to variable (ex : no= 10)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9DCC6EAB-FA46-4CA9-9A06-2C70DBC38D97}"/>
              </a:ext>
            </a:extLst>
          </p:cNvPr>
          <p:cNvSpPr/>
          <p:nvPr/>
        </p:nvSpPr>
        <p:spPr>
          <a:xfrm>
            <a:off x="1555674" y="5505864"/>
            <a:ext cx="3638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Define a NULL variable as follows</a:t>
            </a:r>
            <a:endParaRPr lang="en-US" dirty="0"/>
          </a:p>
        </p:txBody>
      </p:sp>
      <p:sp>
        <p:nvSpPr>
          <p:cNvPr id="17" name="Rectangle 7">
            <a:extLst>
              <a:ext uri="{FF2B5EF4-FFF2-40B4-BE49-F238E27FC236}">
                <a16:creationId xmlns="" xmlns:a16="http://schemas.microsoft.com/office/drawing/2014/main" id="{66C9C2EF-ECCB-47FA-BE56-E2B4AE0FB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782" y="5851391"/>
            <a:ext cx="1224366" cy="64633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vech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=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vech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="" </a:t>
            </a:r>
          </a:p>
        </p:txBody>
      </p:sp>
    </p:spTree>
    <p:extLst>
      <p:ext uri="{BB962C8B-B14F-4D97-AF65-F5344CB8AC3E}">
        <p14:creationId xmlns="" xmlns:p14="http://schemas.microsoft.com/office/powerpoint/2010/main" val="1988688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602FE22-7BB2-43C6-BF79-735C32330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053" y="865785"/>
            <a:ext cx="10138610" cy="507831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#!/bin/bash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 set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var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PASSWD_FILE=/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etc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/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passwd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 get user name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Read  -p "Enter a user name : " username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 try to locate username in in /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etc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/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passwd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grep "^$username" $PASSWD_FILE &gt; /dev/null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 store exit status of grep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 if found grep will return 0 exit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stauts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 if not found, grep will return a nonzero exit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stauts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status=$?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If test $status -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eq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then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 echo "User '$username' found in $PASSWD_FILE file."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else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 echo "User '$username' not found in $PASSWD_FILE file."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fi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BF7686A-40F5-486C-88C1-0B695557EDF6}"/>
              </a:ext>
            </a:extLst>
          </p:cNvPr>
          <p:cNvSpPr/>
          <p:nvPr/>
        </p:nvSpPr>
        <p:spPr>
          <a:xfrm>
            <a:off x="212505" y="276544"/>
            <a:ext cx="4032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Linux Libertine"/>
              </a:rPr>
              <a:t>/dev/null discards unwanted output</a:t>
            </a:r>
          </a:p>
        </p:txBody>
      </p:sp>
    </p:spTree>
    <p:extLst>
      <p:ext uri="{BB962C8B-B14F-4D97-AF65-F5344CB8AC3E}">
        <p14:creationId xmlns="" xmlns:p14="http://schemas.microsoft.com/office/powerpoint/2010/main" val="2127507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D1639D5-89F1-49E3-AF4B-111D789CEEE4}"/>
              </a:ext>
            </a:extLst>
          </p:cNvPr>
          <p:cNvSpPr/>
          <p:nvPr/>
        </p:nvSpPr>
        <p:spPr>
          <a:xfrm>
            <a:off x="212505" y="276544"/>
            <a:ext cx="4067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Linux Libertine"/>
              </a:rPr>
              <a:t>Redirection of both input and output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A9CD121-F4D7-41AA-863F-A7C76853A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57" y="846039"/>
            <a:ext cx="3531736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command-name &gt;cmd.log 2&gt;&amp;1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D51E3DD-E00F-4ECD-A201-A2CA5CEA8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57" y="1459468"/>
            <a:ext cx="5625258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@hourly /scripts/backup/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nas.backup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&gt;/dev/null 2&gt;&amp;1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F247D3D-1F73-4F4E-8F93-26B5EBCA1082}"/>
              </a:ext>
            </a:extLst>
          </p:cNvPr>
          <p:cNvSpPr/>
          <p:nvPr/>
        </p:nvSpPr>
        <p:spPr>
          <a:xfrm>
            <a:off x="212505" y="2072897"/>
            <a:ext cx="164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Linux Libertine"/>
              </a:rPr>
              <a:t>Shell 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A2B8CB8-1C4B-40A6-9C18-AEB1FFC13BD3}"/>
              </a:ext>
            </a:extLst>
          </p:cNvPr>
          <p:cNvSpPr/>
          <p:nvPr/>
        </p:nvSpPr>
        <p:spPr>
          <a:xfrm>
            <a:off x="593557" y="2686326"/>
            <a:ext cx="92723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To avoid large and complicated scripts use 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You divide large scripts into a small chunks/entities called 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Functions makes shell script modular and easy to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Function avoids repetitive code. For example,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is_root_user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() function can be reused by various shell scripts to determine whether logged on user is root or not.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Function performs a specific task. For example, add or delete a user account.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5F5EA78-69B3-4183-9087-567C56FC9ED3}"/>
              </a:ext>
            </a:extLst>
          </p:cNvPr>
          <p:cNvSpPr/>
          <p:nvPr/>
        </p:nvSpPr>
        <p:spPr>
          <a:xfrm>
            <a:off x="593557" y="4590547"/>
            <a:ext cx="3117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Writing the hello() function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="" xmlns:a16="http://schemas.microsoft.com/office/drawing/2014/main" id="{BE156ADA-196A-46A4-AF03-200ED8C1D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106" y="4983280"/>
            <a:ext cx="1874231" cy="64633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hello()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'Hello world!' ; }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F39C3993-F6B3-4574-9CEE-4592FAA99D9B}"/>
              </a:ext>
            </a:extLst>
          </p:cNvPr>
          <p:cNvSpPr/>
          <p:nvPr/>
        </p:nvSpPr>
        <p:spPr>
          <a:xfrm>
            <a:off x="593557" y="5807697"/>
            <a:ext cx="327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Invoking the hello() function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="" xmlns:a16="http://schemas.microsoft.com/office/drawing/2014/main" id="{804DC8AB-A4D8-426E-B02C-34DA1E39B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189" y="6177918"/>
            <a:ext cx="736099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hello </a:t>
            </a:r>
          </a:p>
        </p:txBody>
      </p:sp>
    </p:spTree>
    <p:extLst>
      <p:ext uri="{BB962C8B-B14F-4D97-AF65-F5344CB8AC3E}">
        <p14:creationId xmlns="" xmlns:p14="http://schemas.microsoft.com/office/powerpoint/2010/main" val="2729224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E0145BD-E6BE-4993-980C-A9E63444867E}"/>
              </a:ext>
            </a:extLst>
          </p:cNvPr>
          <p:cNvSpPr/>
          <p:nvPr/>
        </p:nvSpPr>
        <p:spPr>
          <a:xfrm>
            <a:off x="529389" y="23749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Pass Parameters to function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# Define your function here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Hello () {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  echo "Hello World $1 $2"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}</a:t>
            </a: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# Invoke your function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Hello Zara Ali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3A29CAF7-B65D-4729-9427-615EA704E178}"/>
              </a:ext>
            </a:extLst>
          </p:cNvPr>
          <p:cNvSpPr/>
          <p:nvPr/>
        </p:nvSpPr>
        <p:spPr>
          <a:xfrm>
            <a:off x="529388" y="2610683"/>
            <a:ext cx="649705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Function with return value: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#!/bin/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sh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# Define your function here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Hello () {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  echo "Hello World $1 $2"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  return 10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}</a:t>
            </a: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# Invoke your function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Hello Zara Ali</a:t>
            </a: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# Capture value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returnd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by last command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ret=$?</a:t>
            </a: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echo "Return value is $ret"</a:t>
            </a:r>
          </a:p>
        </p:txBody>
      </p:sp>
    </p:spTree>
    <p:extLst>
      <p:ext uri="{BB962C8B-B14F-4D97-AF65-F5344CB8AC3E}">
        <p14:creationId xmlns="" xmlns:p14="http://schemas.microsoft.com/office/powerpoint/2010/main" val="3766482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869C504-024A-46EE-B86D-C7B52FD764D1}"/>
              </a:ext>
            </a:extLst>
          </p:cNvPr>
          <p:cNvSpPr/>
          <p:nvPr/>
        </p:nvSpPr>
        <p:spPr>
          <a:xfrm>
            <a:off x="609600" y="493074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Nested Functions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#!/bin/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sh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# Calling one function from another</a:t>
            </a:r>
          </a:p>
          <a:p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number_one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() {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  echo "This is the first function speaking..."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 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number_two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}</a:t>
            </a: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number_two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() {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  echo "This is now the second function speaking..."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}</a:t>
            </a: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# Calling function one.</a:t>
            </a:r>
          </a:p>
          <a:p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number_one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71061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41694" y="204720"/>
            <a:ext cx="1014028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#!/bin/bash</a:t>
            </a:r>
          </a:p>
          <a:p>
            <a:r>
              <a:rPr lang="en-US" dirty="0" smtClean="0"/>
              <a:t># </a:t>
            </a:r>
            <a:r>
              <a:rPr lang="en-US" b="1" dirty="0" smtClean="0"/>
              <a:t>Write a script that will count the number of files in each of your subdirectories.</a:t>
            </a:r>
          </a:p>
          <a:p>
            <a:r>
              <a:rPr lang="en-US" dirty="0" smtClean="0"/>
              <a:t># echo "Enter the path of directory"</a:t>
            </a:r>
          </a:p>
          <a:p>
            <a:r>
              <a:rPr lang="en-US" dirty="0" smtClean="0"/>
              <a:t>read </a:t>
            </a:r>
            <a:r>
              <a:rPr lang="en-US" dirty="0" err="1" smtClean="0"/>
              <a:t>dirpath</a:t>
            </a:r>
            <a:endParaRPr lang="en-US" dirty="0" smtClean="0"/>
          </a:p>
          <a:p>
            <a:r>
              <a:rPr lang="en-US" dirty="0" smtClean="0"/>
              <a:t>START=$</a:t>
            </a:r>
            <a:r>
              <a:rPr lang="en-US" dirty="0" err="1" smtClean="0"/>
              <a:t>dirpath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 change your directory to command line if passed</a:t>
            </a:r>
          </a:p>
          <a:p>
            <a:r>
              <a:rPr lang="en-US" dirty="0" smtClean="0"/>
              <a:t># otherwise use home directory</a:t>
            </a:r>
          </a:p>
          <a:p>
            <a:r>
              <a:rPr lang="en-US" dirty="0" smtClean="0"/>
              <a:t>[ $# -</a:t>
            </a:r>
            <a:r>
              <a:rPr lang="en-US" dirty="0" err="1" smtClean="0"/>
              <a:t>eq</a:t>
            </a:r>
            <a:r>
              <a:rPr lang="en-US" dirty="0" smtClean="0"/>
              <a:t> 1 ] &amp;&amp; START=$1 || :</a:t>
            </a:r>
          </a:p>
          <a:p>
            <a:endParaRPr lang="en-US" dirty="0" smtClean="0"/>
          </a:p>
          <a:p>
            <a:r>
              <a:rPr lang="en-US" dirty="0" smtClean="0"/>
              <a:t>if [ ! -d $START ]</a:t>
            </a:r>
          </a:p>
          <a:p>
            <a:r>
              <a:rPr lang="en-US" dirty="0" smtClean="0"/>
              <a:t>then</a:t>
            </a:r>
          </a:p>
          <a:p>
            <a:r>
              <a:rPr lang="en-US" dirty="0" smtClean="0"/>
              <a:t>        echo "$START not a directory!"</a:t>
            </a:r>
          </a:p>
          <a:p>
            <a:r>
              <a:rPr lang="en-US" dirty="0" smtClean="0"/>
              <a:t>        exit 1</a:t>
            </a:r>
          </a:p>
          <a:p>
            <a:r>
              <a:rPr lang="en-US" dirty="0" err="1" smtClean="0"/>
              <a:t>fi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 use find command to get all </a:t>
            </a:r>
            <a:r>
              <a:rPr lang="en-US" dirty="0" err="1" smtClean="0"/>
              <a:t>subdirs</a:t>
            </a:r>
            <a:r>
              <a:rPr lang="en-US" dirty="0" smtClean="0"/>
              <a:t> name in DIRS variable</a:t>
            </a:r>
          </a:p>
          <a:p>
            <a:r>
              <a:rPr lang="en-US" dirty="0" smtClean="0"/>
              <a:t>DIRS=$(find "$START" -type d)</a:t>
            </a:r>
          </a:p>
          <a:p>
            <a:r>
              <a:rPr lang="en-US" dirty="0" smtClean="0"/>
              <a:t># loop thought each dir to get the number of files in each of </a:t>
            </a:r>
            <a:r>
              <a:rPr lang="en-US" dirty="0" err="1" smtClean="0"/>
              <a:t>subdir</a:t>
            </a:r>
            <a:endParaRPr lang="en-US" dirty="0" smtClean="0"/>
          </a:p>
          <a:p>
            <a:r>
              <a:rPr lang="en-US" dirty="0" smtClean="0"/>
              <a:t>for d in $DIRS</a:t>
            </a:r>
          </a:p>
          <a:p>
            <a:r>
              <a:rPr lang="en-US" dirty="0" smtClean="0"/>
              <a:t>do</a:t>
            </a:r>
          </a:p>
          <a:p>
            <a:r>
              <a:rPr lang="en-US" dirty="0" smtClean="0"/>
              <a:t>   [ "$d" != "." -a "$d" != ".." ] &amp;&amp;  echo "$d </a:t>
            </a:r>
            <a:r>
              <a:rPr lang="en-US" dirty="0" err="1" smtClean="0"/>
              <a:t>dirctory</a:t>
            </a:r>
            <a:r>
              <a:rPr lang="en-US" dirty="0" smtClean="0"/>
              <a:t> has $(</a:t>
            </a:r>
            <a:r>
              <a:rPr lang="en-US" dirty="0" err="1" smtClean="0"/>
              <a:t>ls</a:t>
            </a:r>
            <a:r>
              <a:rPr lang="en-US" smtClean="0"/>
              <a:t>  </a:t>
            </a:r>
            <a:r>
              <a:rPr lang="en-US" dirty="0" smtClean="0"/>
              <a:t>$d | </a:t>
            </a:r>
            <a:r>
              <a:rPr lang="en-US" dirty="0" err="1" smtClean="0"/>
              <a:t>wc</a:t>
            </a:r>
            <a:r>
              <a:rPr lang="en-US" dirty="0" smtClean="0"/>
              <a:t> -l) files" || :</a:t>
            </a:r>
          </a:p>
          <a:p>
            <a:r>
              <a:rPr lang="en-US" dirty="0" smtClean="0"/>
              <a:t>done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71061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755" y="369205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No of Vowels in a string</a:t>
            </a:r>
          </a:p>
          <a:p>
            <a:r>
              <a:rPr lang="en-US" dirty="0" smtClean="0"/>
              <a:t>#!/bin/bash</a:t>
            </a:r>
          </a:p>
          <a:p>
            <a:endParaRPr lang="en-US" dirty="0" smtClean="0"/>
          </a:p>
          <a:p>
            <a:r>
              <a:rPr lang="en-US" dirty="0" smtClean="0"/>
              <a:t>clear</a:t>
            </a:r>
          </a:p>
          <a:p>
            <a:r>
              <a:rPr lang="en-US" dirty="0" smtClean="0"/>
              <a:t>Echo “enter a string”</a:t>
            </a:r>
          </a:p>
          <a:p>
            <a:r>
              <a:rPr lang="en-US" dirty="0" smtClean="0"/>
              <a:t>read </a:t>
            </a:r>
            <a:r>
              <a:rPr lang="en-US" dirty="0" err="1" smtClean="0"/>
              <a:t>str</a:t>
            </a:r>
            <a:endParaRPr lang="en-US" dirty="0" smtClean="0"/>
          </a:p>
          <a:p>
            <a:r>
              <a:rPr lang="en-US" dirty="0" err="1" smtClean="0"/>
              <a:t>len</a:t>
            </a:r>
            <a:r>
              <a:rPr lang="en-US" dirty="0" smtClean="0"/>
              <a:t>=$(</a:t>
            </a:r>
            <a:r>
              <a:rPr lang="en-US" dirty="0" err="1" smtClean="0"/>
              <a:t>expr</a:t>
            </a:r>
            <a:r>
              <a:rPr lang="en-US" dirty="0" smtClean="0"/>
              <a:t> length $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count=0</a:t>
            </a:r>
          </a:p>
          <a:p>
            <a:r>
              <a:rPr lang="en-US" dirty="0" smtClean="0"/>
              <a:t>while [ $</a:t>
            </a:r>
            <a:r>
              <a:rPr lang="en-US" dirty="0" err="1" smtClean="0"/>
              <a:t>len</a:t>
            </a:r>
            <a:r>
              <a:rPr lang="en-US" dirty="0" smtClean="0"/>
              <a:t> -</a:t>
            </a:r>
            <a:r>
              <a:rPr lang="en-US" dirty="0" err="1" smtClean="0"/>
              <a:t>gt</a:t>
            </a:r>
            <a:r>
              <a:rPr lang="en-US" dirty="0" smtClean="0"/>
              <a:t> 0 ]</a:t>
            </a:r>
          </a:p>
          <a:p>
            <a:r>
              <a:rPr lang="en-US" dirty="0" smtClean="0"/>
              <a:t>do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ch</a:t>
            </a:r>
            <a:r>
              <a:rPr lang="en-US" dirty="0" smtClean="0"/>
              <a:t>=$(echo $</a:t>
            </a:r>
            <a:r>
              <a:rPr lang="en-US" dirty="0" err="1" smtClean="0"/>
              <a:t>str</a:t>
            </a:r>
            <a:r>
              <a:rPr lang="en-US" dirty="0" smtClean="0"/>
              <a:t> | cut -c $</a:t>
            </a:r>
            <a:r>
              <a:rPr lang="en-US" dirty="0" err="1" smtClean="0"/>
              <a:t>len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case $</a:t>
            </a:r>
            <a:r>
              <a:rPr lang="en-US" dirty="0" err="1" smtClean="0"/>
              <a:t>ch</a:t>
            </a:r>
            <a:r>
              <a:rPr lang="en-US" dirty="0" smtClean="0"/>
              <a:t> in</a:t>
            </a:r>
          </a:p>
          <a:p>
            <a:r>
              <a:rPr lang="en-US" dirty="0" smtClean="0"/>
              <a:t>      [</a:t>
            </a:r>
            <a:r>
              <a:rPr lang="en-US" dirty="0" err="1" smtClean="0"/>
              <a:t>aeiouAEIOU</a:t>
            </a:r>
            <a:r>
              <a:rPr lang="en-US" dirty="0" smtClean="0"/>
              <a:t>] )</a:t>
            </a:r>
          </a:p>
          <a:p>
            <a:r>
              <a:rPr lang="en-US" dirty="0" smtClean="0"/>
              <a:t>         count=$(($count + 1))</a:t>
            </a:r>
          </a:p>
          <a:p>
            <a:r>
              <a:rPr lang="en-US" dirty="0" smtClean="0"/>
              <a:t>         echo $</a:t>
            </a:r>
            <a:r>
              <a:rPr lang="en-US" dirty="0" err="1" smtClean="0"/>
              <a:t>ch</a:t>
            </a:r>
            <a:endParaRPr lang="en-US" dirty="0" smtClean="0"/>
          </a:p>
          <a:p>
            <a:r>
              <a:rPr lang="en-US" dirty="0" smtClean="0"/>
              <a:t>      ;;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esac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len</a:t>
            </a:r>
            <a:r>
              <a:rPr lang="en-US" dirty="0" smtClean="0"/>
              <a:t>=$(( $</a:t>
            </a:r>
            <a:r>
              <a:rPr lang="en-US" dirty="0" err="1" smtClean="0"/>
              <a:t>len</a:t>
            </a:r>
            <a:r>
              <a:rPr lang="en-US" dirty="0" smtClean="0"/>
              <a:t> - 1 ))</a:t>
            </a:r>
          </a:p>
          <a:p>
            <a:r>
              <a:rPr lang="en-US" dirty="0" smtClean="0"/>
              <a:t>done</a:t>
            </a:r>
          </a:p>
          <a:p>
            <a:r>
              <a:rPr lang="en-US" dirty="0" smtClean="0"/>
              <a:t>echo $count</a:t>
            </a:r>
          </a:p>
          <a:p>
            <a:endParaRPr lang="en-US" dirty="0" smtClean="0"/>
          </a:p>
          <a:p>
            <a:r>
              <a:rPr lang="en-US" dirty="0" smtClean="0"/>
              <a:t>Or </a:t>
            </a:r>
          </a:p>
          <a:p>
            <a:r>
              <a:rPr lang="pt-BR" dirty="0" smtClean="0"/>
              <a:t>grep -o [aeiouAEIOU] file | wc -l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371061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9375" y="542077"/>
            <a:ext cx="4074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Execute shell scripts on Remote Machine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71775" y="1390513"/>
            <a:ext cx="5017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user@remotemachine</a:t>
            </a:r>
            <a:r>
              <a:rPr lang="en-US" dirty="0" smtClean="0"/>
              <a:t> 'bash -s' &lt; local_script.sh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277" y="2154031"/>
            <a:ext cx="95761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Install SSHPASS</a:t>
            </a:r>
          </a:p>
          <a:p>
            <a:r>
              <a:rPr lang="en-US" dirty="0" smtClean="0"/>
              <a:t>Download latest </a:t>
            </a:r>
            <a:r>
              <a:rPr lang="en-US" dirty="0" err="1" smtClean="0"/>
              <a:t>epel</a:t>
            </a:r>
            <a:r>
              <a:rPr lang="en-US" dirty="0" smtClean="0"/>
              <a:t>-release rpm from</a:t>
            </a:r>
          </a:p>
          <a:p>
            <a:r>
              <a:rPr lang="en-US" dirty="0" err="1" smtClean="0"/>
              <a:t>wget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https://dl.fedoraproject.org/pub/epel/6/x86_64/epel-release-6-8.noarch.rpm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Install </a:t>
            </a:r>
            <a:r>
              <a:rPr lang="en-US" dirty="0" err="1" smtClean="0"/>
              <a:t>epel</a:t>
            </a:r>
            <a:r>
              <a:rPr lang="en-US" dirty="0" smtClean="0"/>
              <a:t>-release rpm:</a:t>
            </a:r>
          </a:p>
          <a:p>
            <a:r>
              <a:rPr lang="en-US" dirty="0" smtClean="0"/>
              <a:t># rpm –</a:t>
            </a:r>
            <a:r>
              <a:rPr lang="en-US" err="1" smtClean="0"/>
              <a:t>ivh</a:t>
            </a:r>
            <a:r>
              <a:rPr lang="en-US" smtClean="0"/>
              <a:t>  </a:t>
            </a:r>
            <a:endParaRPr lang="en-US" dirty="0" smtClean="0"/>
          </a:p>
          <a:p>
            <a:r>
              <a:rPr lang="en-US" dirty="0" smtClean="0"/>
              <a:t>Install </a:t>
            </a:r>
            <a:r>
              <a:rPr lang="en-US" dirty="0" err="1" smtClean="0"/>
              <a:t>sshpass</a:t>
            </a:r>
            <a:r>
              <a:rPr lang="en-US" dirty="0" smtClean="0"/>
              <a:t> rpm package:</a:t>
            </a:r>
          </a:p>
          <a:p>
            <a:r>
              <a:rPr lang="en-US" dirty="0" smtClean="0"/>
              <a:t># yum install </a:t>
            </a:r>
            <a:r>
              <a:rPr lang="en-US" dirty="0" err="1" smtClean="0"/>
              <a:t>sshpass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4325" y="5468919"/>
            <a:ext cx="6124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https://www.free-css.com/free-css-templates/page241/big-city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8630" y="5004896"/>
            <a:ext cx="2514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Sample HTML </a:t>
            </a:r>
            <a:r>
              <a:rPr lang="en-US" b="1" dirty="0" err="1" smtClean="0"/>
              <a:t>webpages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37106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3710616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37106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3CA45C6-66A8-4C57-BBD7-3EBDABDC9C0D}"/>
              </a:ext>
            </a:extLst>
          </p:cNvPr>
          <p:cNvSpPr/>
          <p:nvPr/>
        </p:nvSpPr>
        <p:spPr>
          <a:xfrm>
            <a:off x="433137" y="230015"/>
            <a:ext cx="113578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Arrays :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These variables are called scalar variables. 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Shellsupports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a different type of variable called an 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arrayvariable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 This can hold multiple values at the same time. Arrays provide a method of grouping a set of variables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607D8245-0C1F-4929-BB56-A017CF02B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157" y="1309301"/>
            <a:ext cx="2855495" cy="2769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array_name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[index]=value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076E206-8AB7-42BB-BE4E-0F9CCD8AD417}"/>
              </a:ext>
            </a:extLst>
          </p:cNvPr>
          <p:cNvSpPr/>
          <p:nvPr/>
        </p:nvSpPr>
        <p:spPr>
          <a:xfrm>
            <a:off x="1203157" y="166651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NAME[0]="Zara" </a:t>
            </a:r>
          </a:p>
          <a:p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NAME[1]="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Qadir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" </a:t>
            </a:r>
          </a:p>
          <a:p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NAME[2]="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Mahnaz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" </a:t>
            </a:r>
          </a:p>
          <a:p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NAME[3]="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Ayan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" </a:t>
            </a:r>
          </a:p>
          <a:p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NAME[4]="Daisy"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49C4AB54-82B2-4A89-8798-2B5D6384A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97" y="3133819"/>
            <a:ext cx="5630781" cy="105534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Display Array Item: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echo "First Index: ${NAME[0]}"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echo "Second Index: ${NAME[1]}"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="" xmlns:a16="http://schemas.microsoft.com/office/drawing/2014/main" id="{E1980B5B-0BF8-4AA6-BCC2-A2E192AEB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152" y="4272927"/>
            <a:ext cx="3898232" cy="105534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Display all the items: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echo "First Method: ${NAME[*]}"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echo "Second Method: ${NAME[@]}" </a:t>
            </a:r>
          </a:p>
        </p:txBody>
      </p:sp>
    </p:spTree>
    <p:extLst>
      <p:ext uri="{BB962C8B-B14F-4D97-AF65-F5344CB8AC3E}">
        <p14:creationId xmlns="" xmlns:p14="http://schemas.microsoft.com/office/powerpoint/2010/main" val="214375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07EC9E7-3557-496C-9B31-2453873FA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800099"/>
            <a:ext cx="11281738" cy="55257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72265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A7619EA-3B69-4709-BDB0-30DA4CA9C1F3}"/>
              </a:ext>
            </a:extLst>
          </p:cNvPr>
          <p:cNvSpPr/>
          <p:nvPr/>
        </p:nvSpPr>
        <p:spPr>
          <a:xfrm>
            <a:off x="694544" y="722399"/>
            <a:ext cx="11237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The export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builtin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automatically exports to the environment of child processes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7186E6C-9A1F-417D-9FA0-7F67F9E94210}"/>
              </a:ext>
            </a:extLst>
          </p:cNvPr>
          <p:cNvSpPr/>
          <p:nvPr/>
        </p:nvSpPr>
        <p:spPr>
          <a:xfrm>
            <a:off x="360457" y="231311"/>
            <a:ext cx="1860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Export Variables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70DE9465-E376-4B5B-9028-E25097B6B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614" y="1213488"/>
            <a:ext cx="10641556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vech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=Bus, echo $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vech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(value will be displayed, bash, echo $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vech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(empty value will be displayed)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3F4A46B7-69A6-4660-A08D-B032073D1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248" y="1678954"/>
            <a:ext cx="3055840" cy="144962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222222"/>
                </a:solidFill>
              </a:rPr>
              <a:t>backup="/nas10/</a:t>
            </a:r>
            <a:r>
              <a:rPr lang="en-US" altLang="en-US" sz="1800" dirty="0" err="1">
                <a:solidFill>
                  <a:srgbClr val="222222"/>
                </a:solidFill>
              </a:rPr>
              <a:t>mysql</a:t>
            </a:r>
            <a:r>
              <a:rPr lang="en-US" altLang="en-US" sz="1800" dirty="0">
                <a:solidFill>
                  <a:srgbClr val="222222"/>
                </a:solidFill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222222"/>
                </a:solidFill>
              </a:rPr>
              <a:t>"Backup </a:t>
            </a:r>
            <a:r>
              <a:rPr lang="en-US" altLang="en-US" sz="1800" dirty="0" err="1">
                <a:solidFill>
                  <a:srgbClr val="222222"/>
                </a:solidFill>
              </a:rPr>
              <a:t>dir</a:t>
            </a:r>
            <a:r>
              <a:rPr lang="en-US" altLang="en-US" sz="1800" dirty="0">
                <a:solidFill>
                  <a:srgbClr val="222222"/>
                </a:solidFill>
              </a:rPr>
              <a:t> $backup"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222222"/>
                </a:solidFill>
              </a:rPr>
              <a:t>bash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222222"/>
                </a:solidFill>
              </a:rPr>
              <a:t>"Backup </a:t>
            </a:r>
            <a:r>
              <a:rPr lang="en-US" altLang="en-US" sz="1800" dirty="0" err="1">
                <a:solidFill>
                  <a:srgbClr val="222222"/>
                </a:solidFill>
              </a:rPr>
              <a:t>dir</a:t>
            </a:r>
            <a:r>
              <a:rPr lang="en-US" altLang="en-US" sz="1800" dirty="0">
                <a:solidFill>
                  <a:srgbClr val="222222"/>
                </a:solidFill>
              </a:rPr>
              <a:t> $backup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75AF972-B02C-46F6-8264-49C40EA267F2}"/>
              </a:ext>
            </a:extLst>
          </p:cNvPr>
          <p:cNvSpPr/>
          <p:nvPr/>
        </p:nvSpPr>
        <p:spPr>
          <a:xfrm>
            <a:off x="360457" y="3289304"/>
            <a:ext cx="11571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Unset : to delete the variables during program execution. It can remove both functions and shell variables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E9171AAE-6411-4066-A36B-1442511D6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247" y="3658636"/>
            <a:ext cx="2905939" cy="120032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vech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=Bus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$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vech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unset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vech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$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vech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8DE4126-E3EA-417E-B05C-D23610E47269}"/>
              </a:ext>
            </a:extLst>
          </p:cNvPr>
          <p:cNvSpPr/>
          <p:nvPr/>
        </p:nvSpPr>
        <p:spPr>
          <a:xfrm>
            <a:off x="360457" y="5030554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Read Command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CD7A4E6-7120-4A3C-AE77-FAEFBBF3BD39}"/>
              </a:ext>
            </a:extLst>
          </p:cNvPr>
          <p:cNvSpPr/>
          <p:nvPr/>
        </p:nvSpPr>
        <p:spPr>
          <a:xfrm>
            <a:off x="1389088" y="5443103"/>
            <a:ext cx="10648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You can accept input from the keyboard and assign an input value to a user defined shell variable</a:t>
            </a:r>
            <a:endParaRPr lang="en-US" dirty="0"/>
          </a:p>
        </p:txBody>
      </p:sp>
      <p:sp>
        <p:nvSpPr>
          <p:cNvPr id="12" name="Rectangle 6">
            <a:extLst>
              <a:ext uri="{FF2B5EF4-FFF2-40B4-BE49-F238E27FC236}">
                <a16:creationId xmlns="" xmlns:a16="http://schemas.microsoft.com/office/drawing/2014/main" id="{44FBDEC2-59E3-4D50-B1B7-09469C145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088" y="5810279"/>
            <a:ext cx="7979764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222222"/>
                </a:solidFill>
              </a:rPr>
              <a:t> read -p "Prompt" variable1 variable2 </a:t>
            </a:r>
            <a:r>
              <a:rPr lang="en-US" altLang="en-US" sz="1800" dirty="0" err="1">
                <a:solidFill>
                  <a:srgbClr val="222222"/>
                </a:solidFill>
              </a:rPr>
              <a:t>variableN</a:t>
            </a:r>
            <a:r>
              <a:rPr lang="en-US" altLang="en-US" sz="1800" dirty="0">
                <a:solidFill>
                  <a:srgbClr val="222222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4DF630-BBF1-4274-8D17-2950C91BCDA4}"/>
              </a:ext>
            </a:extLst>
          </p:cNvPr>
          <p:cNvSpPr/>
          <p:nvPr/>
        </p:nvSpPr>
        <p:spPr>
          <a:xfrm>
            <a:off x="1451334" y="6211530"/>
            <a:ext cx="5971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-p "Prompt"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: Display prompt to user without a newline.</a:t>
            </a:r>
          </a:p>
        </p:txBody>
      </p:sp>
    </p:spTree>
    <p:extLst>
      <p:ext uri="{BB962C8B-B14F-4D97-AF65-F5344CB8AC3E}">
        <p14:creationId xmlns="" xmlns:p14="http://schemas.microsoft.com/office/powerpoint/2010/main" val="4294098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80EF8E1-62AD-436A-A030-79B670D85DC3}"/>
              </a:ext>
            </a:extLst>
          </p:cNvPr>
          <p:cNvSpPr/>
          <p:nvPr/>
        </p:nvSpPr>
        <p:spPr>
          <a:xfrm>
            <a:off x="363551" y="321252"/>
            <a:ext cx="4088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$IFS :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Internal Field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seperator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B53F7E59-AE0A-4D95-9438-9508C5493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547" y="734518"/>
            <a:ext cx="7659974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nameservers="ns1.nixcraft.net ns2.nixcraft.net ns3.nixcraft.net"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95BDC66A-8C12-43D4-98D7-41DFD29C6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547" y="1147784"/>
            <a:ext cx="7465102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222222"/>
                </a:solidFill>
              </a:rPr>
              <a:t> read -r ns1 ns2 ns3 &lt;&lt;&lt; "$nameservers"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24D7816-214C-4BD1-A16F-080E5CF7CDC2}"/>
              </a:ext>
            </a:extLst>
          </p:cNvPr>
          <p:cNvSpPr/>
          <p:nvPr/>
        </p:nvSpPr>
        <p:spPr>
          <a:xfrm>
            <a:off x="689547" y="1561050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change the IFS separator value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46CB6227-8CE9-47F3-971A-8C0667E33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351" y="1974316"/>
            <a:ext cx="7165298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pwd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="gitevivek:x:1002:1002::/home/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gitevivek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:/bin/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sh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"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1565065B-CCED-4006-AF0A-CC554B7EF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333" y="2387582"/>
            <a:ext cx="989351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IFS=: 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1F62B17B-5398-4908-9E86-619658657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332" y="2725378"/>
            <a:ext cx="8304549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222222"/>
                </a:solidFill>
              </a:rPr>
              <a:t>Read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222222"/>
                </a:solidFill>
              </a:rPr>
              <a:t>-r login password </a:t>
            </a:r>
            <a:r>
              <a:rPr lang="en-US" altLang="en-US" sz="1800" dirty="0" err="1">
                <a:solidFill>
                  <a:srgbClr val="222222"/>
                </a:solidFill>
              </a:rPr>
              <a:t>uid</a:t>
            </a:r>
            <a:r>
              <a:rPr lang="en-US" altLang="en-US" sz="1800" dirty="0">
                <a:solidFill>
                  <a:srgbClr val="222222"/>
                </a:solidFill>
              </a:rPr>
              <a:t> </a:t>
            </a:r>
            <a:r>
              <a:rPr lang="en-US" altLang="en-US" sz="1800" dirty="0" err="1">
                <a:solidFill>
                  <a:srgbClr val="222222"/>
                </a:solidFill>
              </a:rPr>
              <a:t>gid</a:t>
            </a:r>
            <a:r>
              <a:rPr lang="en-US" altLang="en-US" sz="1800" dirty="0">
                <a:solidFill>
                  <a:srgbClr val="222222"/>
                </a:solidFill>
              </a:rPr>
              <a:t> info home shell &lt;&lt;&lt; "$</a:t>
            </a:r>
            <a:r>
              <a:rPr lang="en-US" altLang="en-US" sz="1800" dirty="0" err="1">
                <a:solidFill>
                  <a:srgbClr val="222222"/>
                </a:solidFill>
              </a:rPr>
              <a:t>pwd</a:t>
            </a:r>
            <a:r>
              <a:rPr lang="en-US" altLang="en-US" sz="1800" dirty="0">
                <a:solidFill>
                  <a:srgbClr val="222222"/>
                </a:solidFill>
              </a:rPr>
              <a:t>"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1A90858-B82D-4CC2-871D-F5499EB01C1C}"/>
              </a:ext>
            </a:extLst>
          </p:cNvPr>
          <p:cNvSpPr/>
          <p:nvPr/>
        </p:nvSpPr>
        <p:spPr>
          <a:xfrm>
            <a:off x="520807" y="3152875"/>
            <a:ext cx="3480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Perform arithmetic operations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="" xmlns:a16="http://schemas.microsoft.com/office/drawing/2014/main" id="{E7E30C93-1A73-4286-8E65-731C94395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226" y="3588466"/>
            <a:ext cx="2773178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$((expression)) 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="" xmlns:a16="http://schemas.microsoft.com/office/drawing/2014/main" id="{7BA08C10-409A-428F-8705-7CE239D56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252" y="3957798"/>
            <a:ext cx="2655152" cy="50134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expr EXPRESSION 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="" xmlns:a16="http://schemas.microsoft.com/office/drawing/2014/main" id="{CA1BBEB4-14E3-4D8D-A088-57F8D980A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252" y="4561330"/>
            <a:ext cx="2278505" cy="36673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echo "12+5" |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bc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703599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46FE0628-5670-4AFC-8A5C-234A9D48D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3" y="457433"/>
            <a:ext cx="10763250" cy="35147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8194E95-5521-454A-92A6-78012E302B08}"/>
              </a:ext>
            </a:extLst>
          </p:cNvPr>
          <p:cNvSpPr/>
          <p:nvPr/>
        </p:nvSpPr>
        <p:spPr>
          <a:xfrm>
            <a:off x="609443" y="4248675"/>
            <a:ext cx="3005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Create an integer variable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35E1E045-F9DA-4A93-B727-5F90CB5AA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223" y="4579054"/>
            <a:ext cx="5801194" cy="203132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#!/bin/bash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 set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x,y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and z to an integer data type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declare -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i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x=10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declare -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i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y=10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declare -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i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z=0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z=$(( x + y 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echo "$x + $y = $z" </a:t>
            </a:r>
          </a:p>
        </p:txBody>
      </p:sp>
    </p:spTree>
    <p:extLst>
      <p:ext uri="{BB962C8B-B14F-4D97-AF65-F5344CB8AC3E}">
        <p14:creationId xmlns="" xmlns:p14="http://schemas.microsoft.com/office/powerpoint/2010/main" val="377670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459612C-8AF9-45F4-92AD-B25AD541361C}"/>
              </a:ext>
            </a:extLst>
          </p:cNvPr>
          <p:cNvSpPr/>
          <p:nvPr/>
        </p:nvSpPr>
        <p:spPr>
          <a:xfrm>
            <a:off x="305183" y="17135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Create the constants variable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53E5074-7BEA-4D7C-8255-CB207320AA5F}"/>
              </a:ext>
            </a:extLst>
          </p:cNvPr>
          <p:cNvSpPr/>
          <p:nvPr/>
        </p:nvSpPr>
        <p:spPr>
          <a:xfrm>
            <a:off x="769495" y="540682"/>
            <a:ext cx="10098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You can create the constants variables using the 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  <a:hlinkClick r:id="rId2" tooltip="Readonly command"/>
              </a:rPr>
              <a:t>readonly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hlinkClick r:id="rId2" tooltip="Readonly command"/>
              </a:rPr>
              <a:t> command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A8D8864D-8AB9-4880-8C8A-A32F8C656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08" y="910014"/>
            <a:ext cx="3232879" cy="64633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readonly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var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readonly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varName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=value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D67A132-B1E6-4CAC-A6F5-63B965A67C00}"/>
              </a:ext>
            </a:extLst>
          </p:cNvPr>
          <p:cNvSpPr/>
          <p:nvPr/>
        </p:nvSpPr>
        <p:spPr>
          <a:xfrm>
            <a:off x="305183" y="1666061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Path name expansion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9C40ABC-AEA7-4C2A-803F-2B7250DAD97F}"/>
              </a:ext>
            </a:extLst>
          </p:cNvPr>
          <p:cNvSpPr/>
          <p:nvPr/>
        </p:nvSpPr>
        <p:spPr>
          <a:xfrm>
            <a:off x="842408" y="2127726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26FEA4AD-A280-473F-A027-391CBFDF3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222" y="2606774"/>
            <a:ext cx="2891065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222222"/>
                </a:solidFill>
              </a:rPr>
              <a:t>I like {</a:t>
            </a:r>
            <a:r>
              <a:rPr lang="en-US" altLang="en-US" sz="1800" dirty="0" err="1">
                <a:solidFill>
                  <a:srgbClr val="222222"/>
                </a:solidFill>
              </a:rPr>
              <a:t>tom,jerry</a:t>
            </a:r>
            <a:r>
              <a:rPr lang="en-US" altLang="en-US" sz="1800" dirty="0">
                <a:solidFill>
                  <a:srgbClr val="222222"/>
                </a:solidFill>
              </a:rPr>
              <a:t>}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4C7400C2-C305-476C-91A5-3519C73B3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53" y="2975070"/>
            <a:ext cx="2748144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222222"/>
                </a:solidFill>
              </a:rPr>
              <a:t> echo file{1,2,3}.txt 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="" xmlns:a16="http://schemas.microsoft.com/office/drawing/2014/main" id="{2096FEA5-0E0D-453B-A45F-4DFA1AB33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86" y="3343367"/>
            <a:ext cx="2401093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222222"/>
                </a:solidFill>
              </a:rPr>
              <a:t> echo file{1..5}.txt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442F0FA-C42C-4D40-9C77-F75C2B41055A}"/>
              </a:ext>
            </a:extLst>
          </p:cNvPr>
          <p:cNvSpPr/>
          <p:nvPr/>
        </p:nvSpPr>
        <p:spPr>
          <a:xfrm>
            <a:off x="1184221" y="3756794"/>
            <a:ext cx="9683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Sample outputs: To remove files called hello.sh, hello.py, hello.pl, and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hello.c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enter</a:t>
            </a:r>
            <a:endParaRPr lang="en-US" dirty="0"/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F9A8B913-6CEA-490A-BC36-910330C13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381" y="4051176"/>
            <a:ext cx="3190628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rm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-v hello.{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sh,py,pl,c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}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B57D862-DA08-42DA-80D1-C6C7AA9DEF48}"/>
              </a:ext>
            </a:extLst>
          </p:cNvPr>
          <p:cNvSpPr/>
          <p:nvPr/>
        </p:nvSpPr>
        <p:spPr>
          <a:xfrm>
            <a:off x="305183" y="4559008"/>
            <a:ext cx="3313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setup environment variables</a:t>
            </a: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4841E5C-DD44-49C4-907D-C66D4249A2BB}"/>
              </a:ext>
            </a:extLst>
          </p:cNvPr>
          <p:cNvSpPr/>
          <p:nvPr/>
        </p:nvSpPr>
        <p:spPr>
          <a:xfrm>
            <a:off x="842408" y="4977221"/>
            <a:ext cx="3153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Add the settings to ~/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hlinkClick r:id="rId3" tooltip=".bashrc"/>
              </a:rPr>
              <a:t>.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  <a:hlinkClick r:id="rId3" tooltip=".bashrc"/>
              </a:rPr>
              <a:t>bashrc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</a:t>
            </a:r>
            <a:endParaRPr lang="en-US" dirty="0"/>
          </a:p>
        </p:txBody>
      </p:sp>
      <p:sp>
        <p:nvSpPr>
          <p:cNvPr id="14" name="Rectangle 6">
            <a:extLst>
              <a:ext uri="{FF2B5EF4-FFF2-40B4-BE49-F238E27FC236}">
                <a16:creationId xmlns="" xmlns:a16="http://schemas.microsoft.com/office/drawing/2014/main" id="{D0CC843D-19CA-474C-9752-95EB82A76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004" y="5301261"/>
            <a:ext cx="2210876" cy="92333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 Set vim as default text editor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EDITOR=vim 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="" xmlns:a16="http://schemas.microsoft.com/office/drawing/2014/main" id="{9581AE94-BF95-4A38-990D-98FEE92F9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004" y="6119024"/>
            <a:ext cx="8106888" cy="64633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# Oracle database specific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ORACLE_HOME=/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usr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/lib/oracle/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xe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</a:rPr>
              <a:t>/app/oracle/product/10.2.0/server </a:t>
            </a:r>
          </a:p>
        </p:txBody>
      </p:sp>
    </p:spTree>
    <p:extLst>
      <p:ext uri="{BB962C8B-B14F-4D97-AF65-F5344CB8AC3E}">
        <p14:creationId xmlns="" xmlns:p14="http://schemas.microsoft.com/office/powerpoint/2010/main" val="1737245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8023</TotalTime>
  <Words>2832</Words>
  <Application>Microsoft Office PowerPoint</Application>
  <PresentationFormat>Custom</PresentationFormat>
  <Paragraphs>575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Dadi Sankararao (Enterprise Solutions)</dc:creator>
  <cp:lastModifiedBy>user</cp:lastModifiedBy>
  <cp:revision>116</cp:revision>
  <dcterms:created xsi:type="dcterms:W3CDTF">2018-07-30T08:39:00Z</dcterms:created>
  <dcterms:modified xsi:type="dcterms:W3CDTF">2019-07-25T17:57:31Z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a70571-31c6-4603-80c1-ef2fb871a62a_Enabled">
    <vt:lpwstr>True</vt:lpwstr>
  </property>
  <property fmtid="{D5CDD505-2E9C-101B-9397-08002B2CF9AE}" pid="3" name="MSIP_Label_b9a70571-31c6-4603-80c1-ef2fb871a62a_SiteId">
    <vt:lpwstr>258ac4e4-146a-411e-9dc8-79a9e12fd6da</vt:lpwstr>
  </property>
  <property fmtid="{D5CDD505-2E9C-101B-9397-08002B2CF9AE}" pid="4" name="MSIP_Label_b9a70571-31c6-4603-80c1-ef2fb871a62a_Ref">
    <vt:lpwstr>https://api.informationprotection.azure.com/api/258ac4e4-146a-411e-9dc8-79a9e12fd6da</vt:lpwstr>
  </property>
  <property fmtid="{D5CDD505-2E9C-101B-9397-08002B2CF9AE}" pid="5" name="MSIP_Label_b9a70571-31c6-4603-80c1-ef2fb871a62a_Owner">
    <vt:lpwstr>DA389589@wipro.com</vt:lpwstr>
  </property>
  <property fmtid="{D5CDD505-2E9C-101B-9397-08002B2CF9AE}" pid="6" name="MSIP_Label_b9a70571-31c6-4603-80c1-ef2fb871a62a_SetDate">
    <vt:lpwstr>2018-07-30T14:19:06.8052219+05:30</vt:lpwstr>
  </property>
  <property fmtid="{D5CDD505-2E9C-101B-9397-08002B2CF9AE}" pid="7" name="MSIP_Label_b9a70571-31c6-4603-80c1-ef2fb871a62a_Name">
    <vt:lpwstr>Internal and Restricted</vt:lpwstr>
  </property>
  <property fmtid="{D5CDD505-2E9C-101B-9397-08002B2CF9AE}" pid="8" name="MSIP_Label_b9a70571-31c6-4603-80c1-ef2fb871a62a_Application">
    <vt:lpwstr>Microsoft Azure Information Protection</vt:lpwstr>
  </property>
  <property fmtid="{D5CDD505-2E9C-101B-9397-08002B2CF9AE}" pid="9" name="MSIP_Label_b9a70571-31c6-4603-80c1-ef2fb871a62a_Extended_MSFT_Method">
    <vt:lpwstr>Automatic</vt:lpwstr>
  </property>
  <property fmtid="{D5CDD505-2E9C-101B-9397-08002B2CF9AE}" pid="10" name="Sensitivity">
    <vt:lpwstr>Internal and Restricted</vt:lpwstr>
  </property>
</Properties>
</file>