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1"/>
            <a:ext cx="7772400" cy="838199"/>
          </a:xfrm>
        </p:spPr>
        <p:txBody>
          <a:bodyPr>
            <a:normAutofit/>
          </a:bodyPr>
          <a:lstStyle/>
          <a:p>
            <a:r>
              <a:rPr lang="en-US" sz="3200" b="1" dirty="0" smtClean="0"/>
              <a:t>Modes of Operation in vi editor</a:t>
            </a:r>
            <a:endParaRPr lang="en-US" sz="3200" dirty="0"/>
          </a:p>
        </p:txBody>
      </p:sp>
      <p:pic>
        <p:nvPicPr>
          <p:cNvPr id="1026" name="Picture 2"/>
          <p:cNvPicPr>
            <a:picLocks noChangeAspect="1" noChangeArrowheads="1"/>
          </p:cNvPicPr>
          <p:nvPr/>
        </p:nvPicPr>
        <p:blipFill>
          <a:blip r:embed="rId2"/>
          <a:srcRect/>
          <a:stretch>
            <a:fillRect/>
          </a:stretch>
        </p:blipFill>
        <p:spPr bwMode="auto">
          <a:xfrm>
            <a:off x="990600" y="1676400"/>
            <a:ext cx="7244384" cy="3886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762000"/>
            <a:ext cx="7772400" cy="4524315"/>
          </a:xfrm>
          <a:prstGeom prst="rect">
            <a:avLst/>
          </a:prstGeom>
        </p:spPr>
        <p:txBody>
          <a:bodyPr wrap="square">
            <a:spAutoFit/>
          </a:bodyPr>
          <a:lstStyle/>
          <a:p>
            <a:pPr fontAlgn="base"/>
            <a:r>
              <a:rPr lang="en-US" b="1" dirty="0" smtClean="0"/>
              <a:t>Command Mode:</a:t>
            </a:r>
            <a:r>
              <a:rPr lang="en-US" dirty="0" smtClean="0"/>
              <a:t> When vi starts up, it is in Command Mode. This mode is where vi interprets any characters we type as commands and thus does not display them in the window. This mode allows us to move through a file, and to delete, copy, or paste a piece of text.</a:t>
            </a:r>
            <a:br>
              <a:rPr lang="en-US" dirty="0" smtClean="0"/>
            </a:br>
            <a:r>
              <a:rPr lang="en-US" dirty="0" smtClean="0"/>
              <a:t>To enter into Command Mode from any other mode, it requires pressing the </a:t>
            </a:r>
            <a:r>
              <a:rPr lang="en-US" b="1" dirty="0" smtClean="0"/>
              <a:t>[Esc]</a:t>
            </a:r>
            <a:r>
              <a:rPr lang="en-US" dirty="0" smtClean="0"/>
              <a:t> key. If we press [Esc] when we are already in Command Mode, then vi will beep or flash the screen.</a:t>
            </a:r>
          </a:p>
          <a:p>
            <a:pPr fontAlgn="base"/>
            <a:r>
              <a:rPr lang="en-US" b="1" dirty="0" smtClean="0"/>
              <a:t>Insert mode: </a:t>
            </a:r>
            <a:r>
              <a:rPr lang="en-US" dirty="0" smtClean="0"/>
              <a:t>This mode enables you to insert text into the file. Everything that’s typed in this mode is interpreted as input and finally, it is put in the file. The vi always starts in command mode. To enter text, you must be in insert mode. To come in insert mode you simply type </a:t>
            </a:r>
            <a:r>
              <a:rPr lang="en-US" dirty="0" err="1" smtClean="0"/>
              <a:t>i</a:t>
            </a:r>
            <a:r>
              <a:rPr lang="en-US" dirty="0" smtClean="0"/>
              <a:t>. To get out of insert mode, press the Esc key, which will put you back into command mode.</a:t>
            </a:r>
          </a:p>
          <a:p>
            <a:pPr fontAlgn="base"/>
            <a:r>
              <a:rPr lang="en-US" b="1" dirty="0" smtClean="0"/>
              <a:t>Last Line Mode(Escape Mode):</a:t>
            </a:r>
            <a:r>
              <a:rPr lang="en-US" dirty="0" smtClean="0"/>
              <a:t> Line Mode is invoked by typing a colon [:], while vi is in Command Mode. The cursor will jump to the last line of the screen and vi will wait for a command. This mode enables you to perform tasks such as saving files, executing commands.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762000"/>
            <a:ext cx="6324600" cy="5078313"/>
          </a:xfrm>
          <a:prstGeom prst="rect">
            <a:avLst/>
          </a:prstGeom>
        </p:spPr>
        <p:txBody>
          <a:bodyPr wrap="square">
            <a:spAutoFit/>
          </a:bodyPr>
          <a:lstStyle/>
          <a:p>
            <a:pPr fontAlgn="base"/>
            <a:r>
              <a:rPr lang="en-US" b="1" i="1" dirty="0" smtClean="0"/>
              <a:t>Commands and their Description</a:t>
            </a:r>
            <a:endParaRPr lang="en-US" i="1" dirty="0" smtClean="0"/>
          </a:p>
          <a:p>
            <a:pPr fontAlgn="base"/>
            <a:r>
              <a:rPr lang="en-US" b="1" i="1" dirty="0" smtClean="0"/>
              <a:t>k</a:t>
            </a:r>
            <a:r>
              <a:rPr lang="en-US" i="1" dirty="0" smtClean="0"/>
              <a:t> : Moves the cursor up one line.</a:t>
            </a:r>
          </a:p>
          <a:p>
            <a:pPr fontAlgn="base"/>
            <a:r>
              <a:rPr lang="en-US" b="1" i="1" dirty="0" smtClean="0"/>
              <a:t>j </a:t>
            </a:r>
            <a:r>
              <a:rPr lang="en-US" i="1" dirty="0" smtClean="0"/>
              <a:t>: Moves the cursor down one line.</a:t>
            </a:r>
          </a:p>
          <a:p>
            <a:pPr fontAlgn="base"/>
            <a:r>
              <a:rPr lang="en-US" b="1" i="1" dirty="0" smtClean="0"/>
              <a:t>h</a:t>
            </a:r>
            <a:r>
              <a:rPr lang="en-US" i="1" dirty="0" smtClean="0"/>
              <a:t> : Moves the cursor to the left one character position.</a:t>
            </a:r>
          </a:p>
          <a:p>
            <a:pPr fontAlgn="base"/>
            <a:r>
              <a:rPr lang="en-US" b="1" i="1" dirty="0" smtClean="0"/>
              <a:t>l </a:t>
            </a:r>
            <a:r>
              <a:rPr lang="en-US" i="1" dirty="0" smtClean="0"/>
              <a:t>: Moves the cursor to the right one character position.</a:t>
            </a:r>
          </a:p>
          <a:p>
            <a:pPr fontAlgn="base"/>
            <a:r>
              <a:rPr lang="en-US" b="1" i="1" dirty="0" smtClean="0"/>
              <a:t>0 or |</a:t>
            </a:r>
            <a:r>
              <a:rPr lang="en-US" i="1" dirty="0" smtClean="0"/>
              <a:t> : Positions cursor at beginning of line.</a:t>
            </a:r>
          </a:p>
          <a:p>
            <a:pPr fontAlgn="base"/>
            <a:r>
              <a:rPr lang="en-US" b="1" i="1" dirty="0" smtClean="0"/>
              <a:t>$ </a:t>
            </a:r>
            <a:r>
              <a:rPr lang="en-US" i="1" dirty="0" smtClean="0"/>
              <a:t>: Positions cursor at end of line.</a:t>
            </a:r>
          </a:p>
          <a:p>
            <a:pPr fontAlgn="base"/>
            <a:r>
              <a:rPr lang="en-US" b="1" i="1" dirty="0" smtClean="0"/>
              <a:t>W </a:t>
            </a:r>
            <a:r>
              <a:rPr lang="en-US" i="1" dirty="0" smtClean="0"/>
              <a:t>: Positions cursor to the next word.</a:t>
            </a:r>
          </a:p>
          <a:p>
            <a:pPr fontAlgn="base"/>
            <a:r>
              <a:rPr lang="en-US" b="1" i="1" dirty="0" smtClean="0"/>
              <a:t>B </a:t>
            </a:r>
            <a:r>
              <a:rPr lang="en-US" i="1" dirty="0" smtClean="0"/>
              <a:t>: Positions cursor to previous word.</a:t>
            </a:r>
          </a:p>
          <a:p>
            <a:pPr fontAlgn="base"/>
            <a:r>
              <a:rPr lang="en-US" b="1" i="1" dirty="0" smtClean="0"/>
              <a:t>( </a:t>
            </a:r>
            <a:r>
              <a:rPr lang="en-US" i="1" dirty="0" smtClean="0"/>
              <a:t>: Positions cursor to beginning of current sentence.</a:t>
            </a:r>
          </a:p>
          <a:p>
            <a:pPr fontAlgn="base"/>
            <a:r>
              <a:rPr lang="en-US" b="1" i="1" dirty="0" smtClean="0"/>
              <a:t>)</a:t>
            </a:r>
            <a:r>
              <a:rPr lang="en-US" i="1" dirty="0" smtClean="0"/>
              <a:t> : Positions cursor to beginning of next sentence.</a:t>
            </a:r>
          </a:p>
          <a:p>
            <a:pPr fontAlgn="base"/>
            <a:r>
              <a:rPr lang="en-US" b="1" i="1" dirty="0" smtClean="0"/>
              <a:t>H </a:t>
            </a:r>
            <a:r>
              <a:rPr lang="en-US" i="1" dirty="0" smtClean="0"/>
              <a:t>: Move to top of screen.</a:t>
            </a:r>
          </a:p>
          <a:p>
            <a:pPr fontAlgn="base"/>
            <a:r>
              <a:rPr lang="en-US" b="1" i="1" dirty="0" err="1" smtClean="0"/>
              <a:t>nH</a:t>
            </a:r>
            <a:r>
              <a:rPr lang="en-US" b="1" i="1" dirty="0" smtClean="0"/>
              <a:t> </a:t>
            </a:r>
            <a:r>
              <a:rPr lang="en-US" i="1" dirty="0" smtClean="0"/>
              <a:t>: Moves to nth line from the top of the screen.</a:t>
            </a:r>
          </a:p>
          <a:p>
            <a:pPr fontAlgn="base"/>
            <a:r>
              <a:rPr lang="en-US" b="1" i="1" dirty="0" smtClean="0"/>
              <a:t>M </a:t>
            </a:r>
            <a:r>
              <a:rPr lang="en-US" i="1" dirty="0" smtClean="0"/>
              <a:t>: Move to middle of screen.</a:t>
            </a:r>
          </a:p>
          <a:p>
            <a:pPr fontAlgn="base"/>
            <a:r>
              <a:rPr lang="en-US" b="1" i="1" dirty="0" smtClean="0"/>
              <a:t>L </a:t>
            </a:r>
            <a:r>
              <a:rPr lang="en-US" i="1" dirty="0" smtClean="0"/>
              <a:t>: Move to bottom of screen.</a:t>
            </a:r>
          </a:p>
          <a:p>
            <a:pPr fontAlgn="base"/>
            <a:r>
              <a:rPr lang="en-US" b="1" i="1" dirty="0" err="1" smtClean="0"/>
              <a:t>nL</a:t>
            </a:r>
            <a:r>
              <a:rPr lang="en-US" b="1" i="1" dirty="0" smtClean="0"/>
              <a:t> </a:t>
            </a:r>
            <a:r>
              <a:rPr lang="en-US" i="1" dirty="0" smtClean="0"/>
              <a:t>: Moves to nth line from the bottom of the screen.</a:t>
            </a:r>
          </a:p>
          <a:p>
            <a:pPr fontAlgn="base"/>
            <a:r>
              <a:rPr lang="en-US" b="1" i="1" dirty="0" smtClean="0"/>
              <a:t>colon along with x </a:t>
            </a:r>
            <a:r>
              <a:rPr lang="en-US" i="1" dirty="0" smtClean="0"/>
              <a:t>: Colon followed by a number would position the cursor on line number represented by x.</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031856" cy="369332"/>
          </a:xfrm>
          <a:prstGeom prst="rect">
            <a:avLst/>
          </a:prstGeom>
        </p:spPr>
        <p:txBody>
          <a:bodyPr wrap="none">
            <a:spAutoFit/>
          </a:bodyPr>
          <a:lstStyle/>
          <a:p>
            <a:r>
              <a:rPr lang="en-US" b="1" dirty="0" smtClean="0"/>
              <a:t>Control Commands(Scrolling):</a:t>
            </a:r>
            <a:endParaRPr lang="en-US" dirty="0"/>
          </a:p>
        </p:txBody>
      </p:sp>
      <p:sp>
        <p:nvSpPr>
          <p:cNvPr id="3" name="Rectangle 2"/>
          <p:cNvSpPr/>
          <p:nvPr/>
        </p:nvSpPr>
        <p:spPr>
          <a:xfrm>
            <a:off x="1066800" y="685800"/>
            <a:ext cx="4572000" cy="1754326"/>
          </a:xfrm>
          <a:prstGeom prst="rect">
            <a:avLst/>
          </a:prstGeom>
        </p:spPr>
        <p:txBody>
          <a:bodyPr>
            <a:spAutoFit/>
          </a:bodyPr>
          <a:lstStyle/>
          <a:p>
            <a:pPr fontAlgn="base"/>
            <a:r>
              <a:rPr lang="en-US" b="1" i="1" dirty="0" err="1" smtClean="0"/>
              <a:t>CTRL+e</a:t>
            </a:r>
            <a:r>
              <a:rPr lang="en-US" i="1" dirty="0" smtClean="0"/>
              <a:t> : Moves screen up one line.</a:t>
            </a:r>
          </a:p>
          <a:p>
            <a:pPr fontAlgn="base"/>
            <a:r>
              <a:rPr lang="en-US" b="1" i="1" dirty="0" err="1" smtClean="0"/>
              <a:t>CTRL+y</a:t>
            </a:r>
            <a:r>
              <a:rPr lang="en-US" i="1" dirty="0" smtClean="0"/>
              <a:t> : Moves screen down one line.</a:t>
            </a:r>
          </a:p>
          <a:p>
            <a:pPr fontAlgn="base"/>
            <a:r>
              <a:rPr lang="en-US" b="1" i="1" dirty="0" err="1" smtClean="0"/>
              <a:t>CTRL+u</a:t>
            </a:r>
            <a:r>
              <a:rPr lang="en-US" b="1" i="1" dirty="0" smtClean="0"/>
              <a:t> </a:t>
            </a:r>
            <a:r>
              <a:rPr lang="en-US" i="1" dirty="0" smtClean="0"/>
              <a:t>: Moves screen up 1/2 page.</a:t>
            </a:r>
          </a:p>
          <a:p>
            <a:pPr fontAlgn="base"/>
            <a:r>
              <a:rPr lang="en-US" b="1" i="1" dirty="0" err="1" smtClean="0"/>
              <a:t>CTRL+d</a:t>
            </a:r>
            <a:r>
              <a:rPr lang="en-US" i="1" dirty="0" smtClean="0"/>
              <a:t> : Moves screen down 1/2 page.</a:t>
            </a:r>
          </a:p>
          <a:p>
            <a:pPr fontAlgn="base"/>
            <a:r>
              <a:rPr lang="en-US" b="1" i="1" dirty="0" err="1" smtClean="0"/>
              <a:t>CTRL+b</a:t>
            </a:r>
            <a:r>
              <a:rPr lang="en-US" i="1" dirty="0" smtClean="0"/>
              <a:t> : Moves screen up one page.</a:t>
            </a:r>
          </a:p>
          <a:p>
            <a:pPr fontAlgn="base"/>
            <a:r>
              <a:rPr lang="en-US" b="1" i="1" dirty="0" err="1" smtClean="0"/>
              <a:t>CTRL+f</a:t>
            </a:r>
            <a:r>
              <a:rPr lang="en-US" i="1" dirty="0" smtClean="0"/>
              <a:t> : Moves screen down one page</a:t>
            </a:r>
            <a:r>
              <a:rPr lang="en-US" i="1" dirty="0" smtClean="0"/>
              <a:t>.</a:t>
            </a:r>
            <a:endParaRPr lang="en-US" i="1" dirty="0" smtClean="0"/>
          </a:p>
        </p:txBody>
      </p:sp>
      <p:sp>
        <p:nvSpPr>
          <p:cNvPr id="4" name="Rectangle 3"/>
          <p:cNvSpPr/>
          <p:nvPr/>
        </p:nvSpPr>
        <p:spPr>
          <a:xfrm>
            <a:off x="304800" y="2590800"/>
            <a:ext cx="7315200" cy="369332"/>
          </a:xfrm>
          <a:prstGeom prst="rect">
            <a:avLst/>
          </a:prstGeom>
        </p:spPr>
        <p:txBody>
          <a:bodyPr wrap="square">
            <a:spAutoFit/>
          </a:bodyPr>
          <a:lstStyle/>
          <a:p>
            <a:r>
              <a:rPr lang="en-US" b="1" dirty="0" smtClean="0"/>
              <a:t>Editing and inserting in Files(Entering and Replacing Text):</a:t>
            </a:r>
            <a:endParaRPr lang="en-US" dirty="0"/>
          </a:p>
        </p:txBody>
      </p:sp>
      <p:sp>
        <p:nvSpPr>
          <p:cNvPr id="5" name="Rectangle 4"/>
          <p:cNvSpPr/>
          <p:nvPr/>
        </p:nvSpPr>
        <p:spPr>
          <a:xfrm>
            <a:off x="1143000" y="3048000"/>
            <a:ext cx="7772400" cy="1477328"/>
          </a:xfrm>
          <a:prstGeom prst="rect">
            <a:avLst/>
          </a:prstGeom>
        </p:spPr>
        <p:txBody>
          <a:bodyPr wrap="square">
            <a:spAutoFit/>
          </a:bodyPr>
          <a:lstStyle/>
          <a:p>
            <a:pPr fontAlgn="base"/>
            <a:r>
              <a:rPr lang="en-US" b="1" i="1" dirty="0" smtClean="0"/>
              <a:t>I</a:t>
            </a:r>
            <a:r>
              <a:rPr lang="en-US" i="1" dirty="0" smtClean="0"/>
              <a:t> : Inserts text before current cursor location.</a:t>
            </a:r>
          </a:p>
          <a:p>
            <a:pPr fontAlgn="base"/>
            <a:r>
              <a:rPr lang="en-US" b="1" i="1" dirty="0" smtClean="0"/>
              <a:t>A</a:t>
            </a:r>
            <a:r>
              <a:rPr lang="en-US" b="1" i="1" dirty="0" smtClean="0"/>
              <a:t> </a:t>
            </a:r>
            <a:r>
              <a:rPr lang="en-US" i="1" dirty="0" smtClean="0"/>
              <a:t>: Inserts text at end of current line.</a:t>
            </a:r>
          </a:p>
          <a:p>
            <a:pPr fontAlgn="base"/>
            <a:r>
              <a:rPr lang="en-US" b="1" i="1" dirty="0" smtClean="0"/>
              <a:t>O </a:t>
            </a:r>
            <a:r>
              <a:rPr lang="en-US" i="1" dirty="0" smtClean="0"/>
              <a:t>: Creates a new line for text entry below cursor location.</a:t>
            </a:r>
          </a:p>
          <a:p>
            <a:pPr fontAlgn="base"/>
            <a:r>
              <a:rPr lang="en-US" b="1" i="1" dirty="0" smtClean="0"/>
              <a:t>R</a:t>
            </a:r>
            <a:r>
              <a:rPr lang="en-US" b="1" i="1" dirty="0" smtClean="0"/>
              <a:t> </a:t>
            </a:r>
            <a:r>
              <a:rPr lang="en-US" i="1" dirty="0" smtClean="0"/>
              <a:t>: Replaces text from the cursor to right.</a:t>
            </a:r>
          </a:p>
          <a:p>
            <a:pPr fontAlgn="base"/>
            <a:r>
              <a:rPr lang="en-US" b="1" i="1" dirty="0" smtClean="0"/>
              <a:t>S</a:t>
            </a:r>
            <a:r>
              <a:rPr lang="en-US" i="1" dirty="0" smtClean="0"/>
              <a:t> :Replaces entire line.</a:t>
            </a:r>
            <a:endParaRPr lang="en-US" i="1" dirty="0"/>
          </a:p>
        </p:txBody>
      </p:sp>
      <p:sp>
        <p:nvSpPr>
          <p:cNvPr id="6" name="Rectangle 5"/>
          <p:cNvSpPr/>
          <p:nvPr/>
        </p:nvSpPr>
        <p:spPr>
          <a:xfrm>
            <a:off x="381000" y="4572000"/>
            <a:ext cx="2046266" cy="369332"/>
          </a:xfrm>
          <a:prstGeom prst="rect">
            <a:avLst/>
          </a:prstGeom>
        </p:spPr>
        <p:txBody>
          <a:bodyPr wrap="none">
            <a:spAutoFit/>
          </a:bodyPr>
          <a:lstStyle/>
          <a:p>
            <a:r>
              <a:rPr lang="en-US" b="1" dirty="0" smtClean="0"/>
              <a:t>Deleting Characters</a:t>
            </a:r>
            <a:endParaRPr lang="en-US" dirty="0"/>
          </a:p>
        </p:txBody>
      </p:sp>
      <p:sp>
        <p:nvSpPr>
          <p:cNvPr id="7" name="Rectangle 6"/>
          <p:cNvSpPr/>
          <p:nvPr/>
        </p:nvSpPr>
        <p:spPr>
          <a:xfrm>
            <a:off x="990600" y="5027474"/>
            <a:ext cx="6781800" cy="1477328"/>
          </a:xfrm>
          <a:prstGeom prst="rect">
            <a:avLst/>
          </a:prstGeom>
        </p:spPr>
        <p:txBody>
          <a:bodyPr wrap="square">
            <a:spAutoFit/>
          </a:bodyPr>
          <a:lstStyle/>
          <a:p>
            <a:pPr fontAlgn="base"/>
            <a:r>
              <a:rPr lang="en-US" b="1" i="1" dirty="0" smtClean="0"/>
              <a:t>X</a:t>
            </a:r>
            <a:r>
              <a:rPr lang="en-US" b="1" i="1" dirty="0" smtClean="0"/>
              <a:t> </a:t>
            </a:r>
            <a:r>
              <a:rPr lang="en-US" i="1" dirty="0" smtClean="0"/>
              <a:t>: Deletes the character before the cursor location.</a:t>
            </a:r>
          </a:p>
          <a:p>
            <a:pPr fontAlgn="base"/>
            <a:r>
              <a:rPr lang="en-US" b="1" i="1" dirty="0" err="1" smtClean="0"/>
              <a:t>Dw</a:t>
            </a:r>
            <a:r>
              <a:rPr lang="en-US" i="1" dirty="0" smtClean="0"/>
              <a:t> : Deletes from the current cursor location to the next word.</a:t>
            </a:r>
          </a:p>
          <a:p>
            <a:pPr fontAlgn="base"/>
            <a:r>
              <a:rPr lang="en-US" b="1" i="1" dirty="0" smtClean="0"/>
              <a:t>d^</a:t>
            </a:r>
            <a:r>
              <a:rPr lang="en-US" i="1" dirty="0" smtClean="0"/>
              <a:t> : Deletes from current cursor position to the beginning of the line.</a:t>
            </a:r>
          </a:p>
          <a:p>
            <a:pPr fontAlgn="base"/>
            <a:r>
              <a:rPr lang="en-US" b="1" i="1" dirty="0" smtClean="0"/>
              <a:t>d$</a:t>
            </a:r>
            <a:r>
              <a:rPr lang="en-US" i="1" dirty="0" smtClean="0"/>
              <a:t> : Deletes from current cursor position to the end of the line.</a:t>
            </a:r>
          </a:p>
          <a:p>
            <a:pPr fontAlgn="base"/>
            <a:r>
              <a:rPr lang="en-US" b="1" i="1" dirty="0" err="1" smtClean="0"/>
              <a:t>Dd</a:t>
            </a:r>
            <a:r>
              <a:rPr lang="en-US" i="1" dirty="0" smtClean="0"/>
              <a:t> : Deletes the line the cursor is on</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654637" cy="369332"/>
          </a:xfrm>
          <a:prstGeom prst="rect">
            <a:avLst/>
          </a:prstGeom>
        </p:spPr>
        <p:txBody>
          <a:bodyPr wrap="none">
            <a:spAutoFit/>
          </a:bodyPr>
          <a:lstStyle/>
          <a:p>
            <a:r>
              <a:rPr lang="en-US" b="1" dirty="0" smtClean="0"/>
              <a:t>Copy and Past Commands</a:t>
            </a:r>
            <a:endParaRPr lang="en-US" dirty="0"/>
          </a:p>
        </p:txBody>
      </p:sp>
      <p:sp>
        <p:nvSpPr>
          <p:cNvPr id="3" name="Rectangle 2"/>
          <p:cNvSpPr/>
          <p:nvPr/>
        </p:nvSpPr>
        <p:spPr>
          <a:xfrm>
            <a:off x="990600" y="838200"/>
            <a:ext cx="5105400" cy="1200329"/>
          </a:xfrm>
          <a:prstGeom prst="rect">
            <a:avLst/>
          </a:prstGeom>
        </p:spPr>
        <p:txBody>
          <a:bodyPr wrap="square">
            <a:spAutoFit/>
          </a:bodyPr>
          <a:lstStyle/>
          <a:p>
            <a:pPr fontAlgn="base"/>
            <a:r>
              <a:rPr lang="en-US" b="1" i="1" dirty="0" err="1" smtClean="0"/>
              <a:t>Yy</a:t>
            </a:r>
            <a:r>
              <a:rPr lang="en-US" b="1" i="1" dirty="0" smtClean="0"/>
              <a:t> </a:t>
            </a:r>
            <a:r>
              <a:rPr lang="en-US" i="1" dirty="0" smtClean="0"/>
              <a:t>: Copies the current line.</a:t>
            </a:r>
          </a:p>
          <a:p>
            <a:pPr fontAlgn="base"/>
            <a:r>
              <a:rPr lang="en-US" b="1" i="1" dirty="0" smtClean="0"/>
              <a:t>9yy</a:t>
            </a:r>
            <a:r>
              <a:rPr lang="en-US" i="1" dirty="0" smtClean="0"/>
              <a:t> : Yank current line and 9 lines below.</a:t>
            </a:r>
          </a:p>
          <a:p>
            <a:pPr fontAlgn="base"/>
            <a:r>
              <a:rPr lang="en-US" b="1" i="1" dirty="0" smtClean="0"/>
              <a:t>p </a:t>
            </a:r>
            <a:r>
              <a:rPr lang="en-US" i="1" dirty="0" smtClean="0"/>
              <a:t>: Puts the copied text after the cursor.</a:t>
            </a:r>
          </a:p>
          <a:p>
            <a:pPr fontAlgn="base"/>
            <a:r>
              <a:rPr lang="en-US" b="1" i="1" dirty="0" smtClean="0"/>
              <a:t>P </a:t>
            </a:r>
            <a:r>
              <a:rPr lang="en-US" i="1" dirty="0" smtClean="0"/>
              <a:t>: Puts the yanked text before the curs</a:t>
            </a:r>
            <a:endParaRPr lang="en-US" i="1" dirty="0"/>
          </a:p>
        </p:txBody>
      </p:sp>
      <p:sp>
        <p:nvSpPr>
          <p:cNvPr id="4" name="Rectangle 3"/>
          <p:cNvSpPr/>
          <p:nvPr/>
        </p:nvSpPr>
        <p:spPr>
          <a:xfrm>
            <a:off x="381000" y="2133600"/>
            <a:ext cx="4082208" cy="369332"/>
          </a:xfrm>
          <a:prstGeom prst="rect">
            <a:avLst/>
          </a:prstGeom>
        </p:spPr>
        <p:txBody>
          <a:bodyPr wrap="none">
            <a:spAutoFit/>
          </a:bodyPr>
          <a:lstStyle/>
          <a:p>
            <a:r>
              <a:rPr lang="en-US" b="1" dirty="0" smtClean="0"/>
              <a:t>Save and Exit Commands of the ex Mode</a:t>
            </a:r>
            <a:endParaRPr lang="en-US" dirty="0"/>
          </a:p>
        </p:txBody>
      </p:sp>
      <p:sp>
        <p:nvSpPr>
          <p:cNvPr id="5" name="Rectangle 4"/>
          <p:cNvSpPr/>
          <p:nvPr/>
        </p:nvSpPr>
        <p:spPr>
          <a:xfrm>
            <a:off x="914400" y="2667000"/>
            <a:ext cx="6477000" cy="1754326"/>
          </a:xfrm>
          <a:prstGeom prst="rect">
            <a:avLst/>
          </a:prstGeom>
        </p:spPr>
        <p:txBody>
          <a:bodyPr wrap="square">
            <a:spAutoFit/>
          </a:bodyPr>
          <a:lstStyle/>
          <a:p>
            <a:pPr fontAlgn="base"/>
            <a:r>
              <a:rPr lang="en-US" b="1" i="1" dirty="0" smtClean="0"/>
              <a:t>q </a:t>
            </a:r>
            <a:r>
              <a:rPr lang="en-US" i="1" dirty="0" smtClean="0"/>
              <a:t>: Quit</a:t>
            </a:r>
          </a:p>
          <a:p>
            <a:pPr fontAlgn="base"/>
            <a:r>
              <a:rPr lang="en-US" b="1" i="1" dirty="0" smtClean="0"/>
              <a:t>q!</a:t>
            </a:r>
            <a:r>
              <a:rPr lang="en-US" i="1" dirty="0" smtClean="0"/>
              <a:t> : Quit without saving changes i.e. discard changes.</a:t>
            </a:r>
          </a:p>
          <a:p>
            <a:pPr fontAlgn="base"/>
            <a:r>
              <a:rPr lang="en-US" b="1" i="1" dirty="0" smtClean="0"/>
              <a:t>r </a:t>
            </a:r>
            <a:r>
              <a:rPr lang="en-US" b="1" i="1" dirty="0" err="1" smtClean="0"/>
              <a:t>fileName</a:t>
            </a:r>
            <a:r>
              <a:rPr lang="en-US" i="1" dirty="0" smtClean="0"/>
              <a:t> : Read data from file called </a:t>
            </a:r>
            <a:r>
              <a:rPr lang="en-US" i="1" dirty="0" err="1" smtClean="0"/>
              <a:t>fileName</a:t>
            </a:r>
            <a:r>
              <a:rPr lang="en-US" i="1" dirty="0" smtClean="0"/>
              <a:t>.</a:t>
            </a:r>
          </a:p>
          <a:p>
            <a:pPr fontAlgn="base"/>
            <a:r>
              <a:rPr lang="en-US" b="1" i="1" dirty="0" err="1" smtClean="0"/>
              <a:t>wq</a:t>
            </a:r>
            <a:r>
              <a:rPr lang="en-US" b="1" i="1" dirty="0" smtClean="0"/>
              <a:t> </a:t>
            </a:r>
            <a:r>
              <a:rPr lang="en-US" i="1" dirty="0" smtClean="0"/>
              <a:t>: Write and quit (save and exit).</a:t>
            </a:r>
          </a:p>
          <a:p>
            <a:pPr fontAlgn="base"/>
            <a:r>
              <a:rPr lang="en-US" b="1" i="1" dirty="0" smtClean="0"/>
              <a:t>w </a:t>
            </a:r>
            <a:r>
              <a:rPr lang="en-US" b="1" i="1" dirty="0" err="1" smtClean="0"/>
              <a:t>fileName</a:t>
            </a:r>
            <a:r>
              <a:rPr lang="en-US" i="1" dirty="0" smtClean="0"/>
              <a:t> : Write to file called </a:t>
            </a:r>
            <a:r>
              <a:rPr lang="en-US" i="1" dirty="0" err="1" smtClean="0"/>
              <a:t>fileName</a:t>
            </a:r>
            <a:r>
              <a:rPr lang="en-US" i="1" dirty="0" smtClean="0"/>
              <a:t> (save as).</a:t>
            </a:r>
          </a:p>
          <a:p>
            <a:pPr fontAlgn="base"/>
            <a:r>
              <a:rPr lang="en-US" b="1" i="1" dirty="0" smtClean="0"/>
              <a:t>w! </a:t>
            </a:r>
            <a:r>
              <a:rPr lang="en-US" b="1" i="1" dirty="0" err="1" smtClean="0"/>
              <a:t>fileName</a:t>
            </a:r>
            <a:r>
              <a:rPr lang="en-US" i="1" dirty="0" smtClean="0"/>
              <a:t> : Overwrite to file called </a:t>
            </a:r>
            <a:r>
              <a:rPr lang="en-US" i="1" dirty="0" err="1" smtClean="0"/>
              <a:t>fileName</a:t>
            </a:r>
            <a:r>
              <a:rPr lang="en-US" i="1" dirty="0" smtClean="0"/>
              <a:t> (save as forcefully).</a:t>
            </a:r>
            <a:endParaRPr lang="en-US" i="1" dirty="0"/>
          </a:p>
        </p:txBody>
      </p:sp>
      <p:sp>
        <p:nvSpPr>
          <p:cNvPr id="6" name="Rectangle 5"/>
          <p:cNvSpPr/>
          <p:nvPr/>
        </p:nvSpPr>
        <p:spPr>
          <a:xfrm>
            <a:off x="457200" y="4648200"/>
            <a:ext cx="3760325" cy="369332"/>
          </a:xfrm>
          <a:prstGeom prst="rect">
            <a:avLst/>
          </a:prstGeom>
        </p:spPr>
        <p:txBody>
          <a:bodyPr wrap="none">
            <a:spAutoFit/>
          </a:bodyPr>
          <a:lstStyle/>
          <a:p>
            <a:r>
              <a:rPr lang="en-US" b="1" dirty="0" smtClean="0"/>
              <a:t>Searching and Replacing in (ex Mode)</a:t>
            </a:r>
            <a:endParaRPr lang="en-US" dirty="0"/>
          </a:p>
        </p:txBody>
      </p:sp>
      <p:sp>
        <p:nvSpPr>
          <p:cNvPr id="8" name="Rectangle 7"/>
          <p:cNvSpPr/>
          <p:nvPr/>
        </p:nvSpPr>
        <p:spPr>
          <a:xfrm>
            <a:off x="990600" y="5181600"/>
            <a:ext cx="4343400" cy="1477328"/>
          </a:xfrm>
          <a:prstGeom prst="rect">
            <a:avLst/>
          </a:prstGeom>
        </p:spPr>
        <p:txBody>
          <a:bodyPr wrap="square">
            <a:spAutoFit/>
          </a:bodyPr>
          <a:lstStyle/>
          <a:p>
            <a:r>
              <a:rPr lang="en-US" b="1" dirty="0" smtClean="0"/>
              <a:t>:/string </a:t>
            </a:r>
            <a:r>
              <a:rPr lang="en-US" dirty="0" smtClean="0"/>
              <a:t>To find the string</a:t>
            </a:r>
          </a:p>
          <a:p>
            <a:r>
              <a:rPr lang="en-US" dirty="0" smtClean="0"/>
              <a:t>n to go to next word</a:t>
            </a:r>
          </a:p>
          <a:p>
            <a:r>
              <a:rPr lang="en-US" dirty="0" smtClean="0"/>
              <a:t>N to go back pervious </a:t>
            </a:r>
            <a:r>
              <a:rPr lang="en-US" dirty="0" err="1" smtClean="0"/>
              <a:t>workd</a:t>
            </a:r>
            <a:endParaRPr lang="en-US" dirty="0" smtClean="0"/>
          </a:p>
          <a:p>
            <a:r>
              <a:rPr lang="en-US" dirty="0" smtClean="0"/>
              <a:t>:s/find/replace find and replace</a:t>
            </a:r>
          </a:p>
          <a:p>
            <a:r>
              <a:rPr lang="en-US" dirty="0" smtClean="0"/>
              <a:t>:%s/find/replace all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79</Words>
  <Application>Microsoft Office PowerPoint</Application>
  <PresentationFormat>On-screen Show (4:3)</PresentationFormat>
  <Paragraphs>58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Modes of Operation in vi editor</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Modes of Operation in vi editor</dc:title>
  <dc:creator>user</dc:creator>
  <cp:lastModifiedBy>user</cp:lastModifiedBy>
  <cp:revision>9</cp:revision>
  <dcterms:created xsi:type="dcterms:W3CDTF">2006-08-16T00:00:00Z</dcterms:created>
  <dcterms:modified xsi:type="dcterms:W3CDTF">2019-02-04T16:55:03Z</dcterms:modified>
</cp:coreProperties>
</file>