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6/30/2024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3862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6/30/2024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6614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6/30/2024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8466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6/30/2024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1973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6/30/2024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5733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6/30/2024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6964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6/30/2024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3863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6/30/2024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9233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6/30/2024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8010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6/30/2024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7843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6/30/2024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351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6/30/2024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94131050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Freeform: Shape 9">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0352" y="1122363"/>
            <a:ext cx="10072922" cy="1978346"/>
          </a:xfrm>
        </p:spPr>
        <p:txBody>
          <a:bodyPr>
            <a:normAutofit/>
          </a:bodyPr>
          <a:lstStyle/>
          <a:p>
            <a:r>
              <a:rPr lang="en-US" b="1" dirty="0">
                <a:latin typeface="Book Antiqua"/>
              </a:rPr>
              <a:t>Presentation On </a:t>
            </a:r>
            <a:r>
              <a:rPr lang="en-US" b="1" i="0" dirty="0" err="1">
                <a:latin typeface="Book Antiqua"/>
              </a:rPr>
              <a:t>AirQo</a:t>
            </a:r>
            <a:r>
              <a:rPr lang="en-US" b="1" i="0" dirty="0">
                <a:latin typeface="Book Antiqua"/>
                <a:ea typeface="+mj-lt"/>
                <a:cs typeface="+mj-lt"/>
              </a:rPr>
              <a:t> African Air Quality Prediction</a:t>
            </a:r>
            <a:endParaRPr lang="en-US" b="1" dirty="0">
              <a:latin typeface="Book Antiqua"/>
            </a:endParaRPr>
          </a:p>
        </p:txBody>
      </p:sp>
      <p:grpSp>
        <p:nvGrpSpPr>
          <p:cNvPr id="12"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4598" y="4164981"/>
            <a:ext cx="5997401" cy="269302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89755" y="4632160"/>
            <a:ext cx="886141" cy="802496"/>
            <a:chOff x="10948005" y="3272152"/>
            <a:chExt cx="868640" cy="786648"/>
          </a:xfrm>
          <a:solidFill>
            <a:schemeClr val="accent6"/>
          </a:solidFill>
        </p:grpSpPr>
        <p:sp>
          <p:nvSpPr>
            <p:cNvPr id="23" name="Freeform: Shape 22">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p:cNvSpPr>
            <a:spLocks noGrp="1"/>
          </p:cNvSpPr>
          <p:nvPr>
            <p:ph type="subTitle" idx="1"/>
          </p:nvPr>
        </p:nvSpPr>
        <p:spPr>
          <a:xfrm>
            <a:off x="530352" y="3509963"/>
            <a:ext cx="10072922" cy="1747837"/>
          </a:xfrm>
        </p:spPr>
        <p:txBody>
          <a:bodyPr vert="horz" lIns="91440" tIns="45720" rIns="91440" bIns="45720" rtlCol="0" anchor="t">
            <a:normAutofit/>
          </a:bodyPr>
          <a:lstStyle/>
          <a:p>
            <a:r>
              <a:rPr lang="en-US" b="1"/>
              <a:t>By:</a:t>
            </a:r>
          </a:p>
          <a:p>
            <a:r>
              <a:rPr lang="en-US" b="1" err="1"/>
              <a:t>Ejifolabi</a:t>
            </a:r>
            <a:r>
              <a:rPr lang="en-US" b="1" dirty="0"/>
              <a:t> Emmanuel Oludare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4B9047-28A8-EA12-F471-F1EE06FF97BD}"/>
              </a:ext>
            </a:extLst>
          </p:cNvPr>
          <p:cNvSpPr txBox="1"/>
          <p:nvPr/>
        </p:nvSpPr>
        <p:spPr>
          <a:xfrm>
            <a:off x="669984" y="1719532"/>
            <a:ext cx="5029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solidFill>
                  <a:srgbClr val="222222"/>
                </a:solidFill>
                <a:latin typeface="Times New Roman"/>
                <a:cs typeface="Arial"/>
              </a:rPr>
              <a:t>XGBoost</a:t>
            </a:r>
            <a:r>
              <a:rPr lang="en-US" dirty="0">
                <a:solidFill>
                  <a:srgbClr val="222222"/>
                </a:solidFill>
                <a:latin typeface="Times New Roman"/>
                <a:cs typeface="Arial"/>
              </a:rPr>
              <a:t>:</a:t>
            </a:r>
            <a:endParaRPr lang="en-US" dirty="0">
              <a:solidFill>
                <a:srgbClr val="000000"/>
              </a:solidFill>
              <a:latin typeface="Times New Roman"/>
              <a:cs typeface="Arial"/>
            </a:endParaRPr>
          </a:p>
          <a:p>
            <a:br>
              <a:rPr lang="en-US" dirty="0">
                <a:latin typeface="Times New Roman"/>
              </a:rPr>
            </a:br>
            <a:r>
              <a:rPr lang="en-US" dirty="0">
                <a:solidFill>
                  <a:srgbClr val="222222"/>
                </a:solidFill>
                <a:latin typeface="Times New Roman"/>
                <a:cs typeface="Arial"/>
              </a:rPr>
              <a:t> </a:t>
            </a:r>
            <a:r>
              <a:rPr lang="en-US" b="1" u="sng" dirty="0">
                <a:solidFill>
                  <a:srgbClr val="222222"/>
                </a:solidFill>
                <a:latin typeface="Times New Roman"/>
                <a:cs typeface="Arial"/>
              </a:rPr>
              <a:t>Strengths</a:t>
            </a:r>
            <a:r>
              <a:rPr lang="en-US" dirty="0">
                <a:solidFill>
                  <a:srgbClr val="222222"/>
                </a:solidFill>
                <a:latin typeface="Times New Roman"/>
                <a:cs typeface="Arial"/>
              </a:rPr>
              <a:t>:</a:t>
            </a:r>
            <a:endParaRPr lang="en-US" dirty="0">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Offers competitive performance with a low RMSE, similar to Random Forest.</a:t>
            </a:r>
            <a:endParaRPr lang="en-US" dirty="0">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Handles missing data and captures complex relationships well.</a:t>
            </a:r>
            <a:endParaRPr lang="en-US" dirty="0">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Provides feature importance which aids in feature selection.</a:t>
            </a:r>
          </a:p>
          <a:p>
            <a:pPr marL="285750" indent="-285750">
              <a:buFont typeface="Calibri"/>
              <a:buChar char="-"/>
            </a:pPr>
            <a:endParaRPr lang="en-US" dirty="0">
              <a:solidFill>
                <a:srgbClr val="222222"/>
              </a:solidFill>
              <a:latin typeface="Times New Roman"/>
              <a:cs typeface="Arial"/>
            </a:endParaRPr>
          </a:p>
          <a:p>
            <a:r>
              <a:rPr lang="en-US" b="1" u="sng" dirty="0">
                <a:solidFill>
                  <a:srgbClr val="222222"/>
                </a:solidFill>
                <a:latin typeface="Times New Roman"/>
                <a:cs typeface="Arial"/>
              </a:rPr>
              <a:t>Weaknesses</a:t>
            </a:r>
            <a:r>
              <a:rPr lang="en-US" dirty="0">
                <a:solidFill>
                  <a:srgbClr val="222222"/>
                </a:solidFill>
                <a:latin typeface="Times New Roman"/>
                <a:cs typeface="Arial"/>
              </a:rPr>
              <a:t>:</a:t>
            </a:r>
            <a:endParaRPr lang="en-US" dirty="0">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Requires careful tuning of hyperparameters.</a:t>
            </a:r>
            <a:endParaRPr lang="en-US">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More complex and less interpretable compared to simpler models.</a:t>
            </a:r>
            <a:endParaRPr lang="en-US">
              <a:latin typeface="Times New Roman"/>
              <a:cs typeface="Times New Roman"/>
            </a:endParaRPr>
          </a:p>
        </p:txBody>
      </p:sp>
      <p:sp>
        <p:nvSpPr>
          <p:cNvPr id="9" name="Title 1">
            <a:extLst>
              <a:ext uri="{FF2B5EF4-FFF2-40B4-BE49-F238E27FC236}">
                <a16:creationId xmlns:a16="http://schemas.microsoft.com/office/drawing/2014/main" id="{2BFF5A62-024B-9210-A743-F6C5E917CDE0}"/>
              </a:ext>
            </a:extLst>
          </p:cNvPr>
          <p:cNvSpPr txBox="1">
            <a:spLocks/>
          </p:cNvSpPr>
          <p:nvPr/>
        </p:nvSpPr>
        <p:spPr>
          <a:xfrm>
            <a:off x="3765258" y="312613"/>
            <a:ext cx="4681413" cy="649828"/>
          </a:xfrm>
          <a:prstGeom prst="rect">
            <a:avLst/>
          </a:prstGeom>
        </p:spPr>
        <p:txBody>
          <a:bodyPr>
            <a:normAutofit fontScale="900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b="1" u="sng" dirty="0">
                <a:ea typeface="+mj-lt"/>
                <a:cs typeface="+mj-lt"/>
              </a:rPr>
              <a:t>Comparative Analysis</a:t>
            </a:r>
            <a:endParaRPr lang="en-US" dirty="0"/>
          </a:p>
        </p:txBody>
      </p:sp>
      <p:sp>
        <p:nvSpPr>
          <p:cNvPr id="10" name="TextBox 9">
            <a:extLst>
              <a:ext uri="{FF2B5EF4-FFF2-40B4-BE49-F238E27FC236}">
                <a16:creationId xmlns:a16="http://schemas.microsoft.com/office/drawing/2014/main" id="{DD5229F4-E02B-24C1-92BA-10DDE428B316}"/>
              </a:ext>
            </a:extLst>
          </p:cNvPr>
          <p:cNvSpPr txBox="1"/>
          <p:nvPr/>
        </p:nvSpPr>
        <p:spPr>
          <a:xfrm>
            <a:off x="6320286" y="1719531"/>
            <a:ext cx="5029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Times New Roman"/>
                <a:cs typeface="Arial"/>
              </a:rPr>
              <a:t>Ridge</a:t>
            </a:r>
            <a:r>
              <a:rPr lang="en-US" dirty="0">
                <a:solidFill>
                  <a:srgbClr val="222222"/>
                </a:solidFill>
                <a:latin typeface="Times New Roman"/>
                <a:cs typeface="Arial"/>
              </a:rPr>
              <a:t>:</a:t>
            </a:r>
            <a:endParaRPr lang="en-US">
              <a:solidFill>
                <a:srgbClr val="000000"/>
              </a:solidFill>
              <a:latin typeface="Times New Roman"/>
              <a:cs typeface="Arial"/>
            </a:endParaRPr>
          </a:p>
          <a:p>
            <a:br>
              <a:rPr lang="en-US" dirty="0">
                <a:latin typeface="Times New Roman"/>
              </a:rPr>
            </a:br>
            <a:r>
              <a:rPr lang="en-US" dirty="0">
                <a:solidFill>
                  <a:srgbClr val="222222"/>
                </a:solidFill>
                <a:latin typeface="Times New Roman"/>
                <a:cs typeface="Arial"/>
              </a:rPr>
              <a:t> </a:t>
            </a:r>
            <a:r>
              <a:rPr lang="en-US" b="1" u="sng">
                <a:solidFill>
                  <a:srgbClr val="222222"/>
                </a:solidFill>
                <a:latin typeface="Times New Roman"/>
                <a:cs typeface="Arial"/>
              </a:rPr>
              <a:t>Strengths</a:t>
            </a:r>
            <a:r>
              <a:rPr lang="en-US">
                <a:solidFill>
                  <a:srgbClr val="222222"/>
                </a:solidFill>
                <a:latin typeface="Times New Roman"/>
                <a:cs typeface="Arial"/>
              </a:rPr>
              <a:t>:</a:t>
            </a:r>
            <a:endParaRPr lang="en-US">
              <a:solidFill>
                <a:srgbClr val="000000"/>
              </a:solidFill>
              <a:latin typeface="Times New Roman"/>
              <a:ea typeface="+mn-lt"/>
              <a:cs typeface="+mn-lt"/>
            </a:endParaRPr>
          </a:p>
          <a:p>
            <a:pPr marL="285750" indent="-285750">
              <a:buFont typeface="Calibri"/>
              <a:buChar char="-"/>
            </a:pPr>
            <a:r>
              <a:rPr lang="en-US" dirty="0">
                <a:solidFill>
                  <a:srgbClr val="222222"/>
                </a:solidFill>
                <a:latin typeface="Times New Roman"/>
                <a:ea typeface="+mn-lt"/>
                <a:cs typeface="+mn-lt"/>
              </a:rPr>
              <a:t>Provides a stable and robust solution.</a:t>
            </a:r>
            <a:endParaRPr lang="en-US">
              <a:solidFill>
                <a:srgbClr val="000000"/>
              </a:solidFill>
              <a:latin typeface="Times New Roman"/>
              <a:ea typeface="+mn-lt"/>
              <a:cs typeface="+mn-lt"/>
            </a:endParaRPr>
          </a:p>
          <a:p>
            <a:pPr>
              <a:buFont typeface="Calibri"/>
              <a:buChar char="-"/>
            </a:pPr>
            <a:r>
              <a:rPr lang="en-US" dirty="0">
                <a:solidFill>
                  <a:srgbClr val="222222"/>
                </a:solidFill>
                <a:latin typeface="Times New Roman"/>
                <a:ea typeface="+mn-lt"/>
                <a:cs typeface="+mn-lt"/>
              </a:rPr>
              <a:t>    Handles multicollinearity well.</a:t>
            </a:r>
            <a:endParaRPr lang="en-US" dirty="0">
              <a:latin typeface="Times New Roman"/>
              <a:ea typeface="+mn-lt"/>
              <a:cs typeface="+mn-lt"/>
            </a:endParaRPr>
          </a:p>
          <a:p>
            <a:pPr>
              <a:buFont typeface="Calibri"/>
              <a:buChar char="-"/>
            </a:pPr>
            <a:endParaRPr lang="en-US" dirty="0">
              <a:latin typeface="Times New Roman"/>
              <a:cs typeface="Times New Roman"/>
            </a:endParaRPr>
          </a:p>
          <a:p>
            <a:r>
              <a:rPr lang="en-US" b="1" u="sng" dirty="0">
                <a:solidFill>
                  <a:srgbClr val="222222"/>
                </a:solidFill>
                <a:latin typeface="Times New Roman"/>
                <a:ea typeface="+mn-lt"/>
                <a:cs typeface="+mn-lt"/>
              </a:rPr>
              <a:t>Weaknesses</a:t>
            </a:r>
            <a:r>
              <a:rPr lang="en-US" dirty="0">
                <a:solidFill>
                  <a:srgbClr val="222222"/>
                </a:solidFill>
                <a:latin typeface="Times New Roman"/>
                <a:ea typeface="+mn-lt"/>
                <a:cs typeface="+mn-lt"/>
              </a:rPr>
              <a:t>:</a:t>
            </a:r>
            <a:endParaRPr lang="en-US" dirty="0">
              <a:solidFill>
                <a:srgbClr val="000000"/>
              </a:solidFill>
              <a:latin typeface="Times New Roman"/>
              <a:ea typeface="+mn-lt"/>
              <a:cs typeface="+mn-lt"/>
            </a:endParaRPr>
          </a:p>
          <a:p>
            <a:pPr marL="285750" indent="-285750">
              <a:buFont typeface="Calibri"/>
              <a:buChar char="-"/>
            </a:pPr>
            <a:r>
              <a:rPr lang="en-US" dirty="0">
                <a:solidFill>
                  <a:srgbClr val="222222"/>
                </a:solidFill>
                <a:latin typeface="Times New Roman"/>
                <a:ea typeface="+mn-lt"/>
                <a:cs typeface="+mn-lt"/>
              </a:rPr>
              <a:t>Highest RMSE among the models listed, suggesting lower predictive accuracy in this </a:t>
            </a:r>
            <a:r>
              <a:rPr lang="en-US">
                <a:solidFill>
                  <a:srgbClr val="222222"/>
                </a:solidFill>
                <a:latin typeface="Times New Roman"/>
                <a:ea typeface="+mn-lt"/>
                <a:cs typeface="+mn-lt"/>
              </a:rPr>
              <a:t>context.</a:t>
            </a:r>
            <a:endParaRPr lang="en-US">
              <a:solidFill>
                <a:srgbClr val="000000"/>
              </a:solidFill>
              <a:latin typeface="Times New Roman"/>
              <a:ea typeface="+mn-lt"/>
              <a:cs typeface="+mn-lt"/>
            </a:endParaRPr>
          </a:p>
          <a:p>
            <a:pPr marL="285750" indent="-285750">
              <a:buFont typeface="Calibri"/>
              <a:buChar char="-"/>
            </a:pPr>
            <a:r>
              <a:rPr lang="en-US" dirty="0">
                <a:solidFill>
                  <a:srgbClr val="222222"/>
                </a:solidFill>
                <a:latin typeface="Times New Roman"/>
                <a:ea typeface="+mn-lt"/>
                <a:cs typeface="+mn-lt"/>
              </a:rPr>
              <a:t>Assumes a linear relationship between predictors and the target variable.</a:t>
            </a:r>
            <a:endParaRPr lang="en-US" dirty="0">
              <a:latin typeface="Times New Roman"/>
              <a:ea typeface="+mn-lt"/>
              <a:cs typeface="+mn-lt"/>
            </a:endParaRPr>
          </a:p>
        </p:txBody>
      </p:sp>
    </p:spTree>
    <p:extLst>
      <p:ext uri="{BB962C8B-B14F-4D97-AF65-F5344CB8AC3E}">
        <p14:creationId xmlns:p14="http://schemas.microsoft.com/office/powerpoint/2010/main" val="166025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3D09BD-313F-8995-D919-CBCD0E86CDD1}"/>
              </a:ext>
            </a:extLst>
          </p:cNvPr>
          <p:cNvSpPr txBox="1"/>
          <p:nvPr/>
        </p:nvSpPr>
        <p:spPr>
          <a:xfrm>
            <a:off x="5184476" y="152399"/>
            <a:ext cx="18374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222222"/>
                </a:solidFill>
                <a:ea typeface="+mn-lt"/>
                <a:cs typeface="+mn-lt"/>
              </a:rPr>
              <a:t>Conclusion</a:t>
            </a:r>
            <a:endParaRPr lang="en-US" sz="2400" dirty="0">
              <a:ea typeface="+mn-lt"/>
              <a:cs typeface="+mn-lt"/>
            </a:endParaRPr>
          </a:p>
        </p:txBody>
      </p:sp>
      <p:sp>
        <p:nvSpPr>
          <p:cNvPr id="4" name="TextBox 3">
            <a:extLst>
              <a:ext uri="{FF2B5EF4-FFF2-40B4-BE49-F238E27FC236}">
                <a16:creationId xmlns:a16="http://schemas.microsoft.com/office/drawing/2014/main" id="{6A866AC1-1379-4A69-DB76-D3A783FB61BC}"/>
              </a:ext>
            </a:extLst>
          </p:cNvPr>
          <p:cNvSpPr txBox="1"/>
          <p:nvPr/>
        </p:nvSpPr>
        <p:spPr>
          <a:xfrm>
            <a:off x="1417608" y="1187569"/>
            <a:ext cx="935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222222"/>
                </a:solidFill>
                <a:latin typeface="Times New Roman"/>
              </a:rPr>
              <a:t>The Random Forest Regression model has demonstrated superior predictive performance compared to other models evaluated, as indicated by its lowest RMSE value among the options considered. Random Forest is known for its robustness against overfitting, thanks to the ensemble of decision trees and the averaging of results, which helps in improving generalization to new data.</a:t>
            </a:r>
            <a:r>
              <a:rPr lang="en-US" sz="2000">
                <a:latin typeface="Times New Roman"/>
                <a:cs typeface="Times New Roman"/>
              </a:rPr>
              <a:t>​</a:t>
            </a:r>
            <a:br>
              <a:rPr lang="en-US" sz="2000">
                <a:latin typeface="Times New Roman"/>
                <a:cs typeface="Times New Roman"/>
              </a:rPr>
            </a:br>
            <a:r>
              <a:rPr lang="en-US" sz="2000">
                <a:solidFill>
                  <a:srgbClr val="222222"/>
                </a:solidFill>
                <a:latin typeface="Times New Roman"/>
              </a:rPr>
              <a:t>It provides insights into feature importance, aiding in feature selection and interpretation of the model's predictive behavior.</a:t>
            </a:r>
            <a:r>
              <a:rPr lang="en-US" sz="2000">
                <a:latin typeface="Times New Roman"/>
                <a:cs typeface="Times New Roman"/>
              </a:rPr>
              <a:t>​</a:t>
            </a:r>
            <a:endParaRPr lang="en-US" sz="2000"/>
          </a:p>
        </p:txBody>
      </p:sp>
    </p:spTree>
    <p:extLst>
      <p:ext uri="{BB962C8B-B14F-4D97-AF65-F5344CB8AC3E}">
        <p14:creationId xmlns:p14="http://schemas.microsoft.com/office/powerpoint/2010/main" val="43991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4182201" y="326992"/>
            <a:ext cx="3099903" cy="563563"/>
          </a:xfrm>
        </p:spPr>
        <p:txBody>
          <a:bodyPr>
            <a:normAutofit fontScale="90000"/>
          </a:bodyPr>
          <a:lstStyle/>
          <a:p>
            <a:r>
              <a:rPr lang="en-US" b="1" u="sng" dirty="0">
                <a:ea typeface="+mj-lt"/>
                <a:cs typeface="+mj-lt"/>
              </a:rPr>
              <a:t>Introduction</a:t>
            </a:r>
          </a:p>
        </p:txBody>
      </p:sp>
      <p:sp>
        <p:nvSpPr>
          <p:cNvPr id="4" name="Text Placeholder 3">
            <a:extLst>
              <a:ext uri="{FF2B5EF4-FFF2-40B4-BE49-F238E27FC236}">
                <a16:creationId xmlns:a16="http://schemas.microsoft.com/office/drawing/2014/main" id="{CF69CC4D-C6D9-9FCA-328F-771CD4E394BF}"/>
              </a:ext>
            </a:extLst>
          </p:cNvPr>
          <p:cNvSpPr>
            <a:spLocks noGrp="1"/>
          </p:cNvSpPr>
          <p:nvPr>
            <p:ph type="body" idx="1"/>
          </p:nvPr>
        </p:nvSpPr>
        <p:spPr>
          <a:xfrm>
            <a:off x="530352" y="1314186"/>
            <a:ext cx="4845387" cy="780439"/>
          </a:xfrm>
        </p:spPr>
        <p:txBody>
          <a:bodyPr>
            <a:normAutofit/>
          </a:bodyPr>
          <a:lstStyle/>
          <a:p>
            <a:r>
              <a:rPr lang="en-US" sz="2400" b="1" dirty="0"/>
              <a:t>Objective</a:t>
            </a:r>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530352" y="2388730"/>
            <a:ext cx="4845387" cy="2644796"/>
          </a:xfrm>
        </p:spPr>
        <p:txBody>
          <a:bodyPr vert="horz" lIns="91440" tIns="45720" rIns="91440" bIns="45720" rtlCol="0" anchor="t">
            <a:noAutofit/>
          </a:bodyPr>
          <a:lstStyle/>
          <a:p>
            <a:r>
              <a:rPr lang="en-US" dirty="0">
                <a:latin typeface="system-ui"/>
              </a:rPr>
              <a:t>The objective is to estimate PM2.5 levels from satellite observations based on Aerosol Optical Depth (AOD) for eight cities in seven African countries - Lagos, Accra, Nairobi, </a:t>
            </a:r>
            <a:r>
              <a:rPr lang="en-US" err="1">
                <a:latin typeface="system-ui"/>
              </a:rPr>
              <a:t>Yaounde</a:t>
            </a:r>
            <a:r>
              <a:rPr lang="en-US" dirty="0">
                <a:latin typeface="system-ui"/>
              </a:rPr>
              <a:t>, Bujumbura, Kisumu, Kampala, and Gulu - with varying ground </a:t>
            </a:r>
            <a:r>
              <a:rPr lang="en-US" dirty="0">
                <a:latin typeface="Times New Roman"/>
                <a:cs typeface="Times New Roman"/>
              </a:rPr>
              <a:t>monitoring</a:t>
            </a:r>
            <a:r>
              <a:rPr lang="en-US" dirty="0">
                <a:latin typeface="system-ui"/>
              </a:rPr>
              <a:t> resolutions, using appropriate machine learning algorithms. </a:t>
            </a:r>
            <a:endParaRPr lang="en-US" dirty="0">
              <a:latin typeface="Avenir Next LT Pro"/>
            </a:endParaRPr>
          </a:p>
          <a:p>
            <a:r>
              <a:rPr lang="en-US" dirty="0">
                <a:latin typeface="system-ui"/>
              </a:rPr>
              <a:t>Ground-based observations in the selected cities will be used to validate the satellite estimates.</a:t>
            </a:r>
            <a:endParaRPr lang="en-US"/>
          </a:p>
        </p:txBody>
      </p:sp>
      <p:sp>
        <p:nvSpPr>
          <p:cNvPr id="5" name="Text Placeholder 4">
            <a:extLst>
              <a:ext uri="{FF2B5EF4-FFF2-40B4-BE49-F238E27FC236}">
                <a16:creationId xmlns:a16="http://schemas.microsoft.com/office/drawing/2014/main" id="{3D81E948-BE8E-B829-FE92-FA7C9EEA6B63}"/>
              </a:ext>
            </a:extLst>
          </p:cNvPr>
          <p:cNvSpPr>
            <a:spLocks noGrp="1"/>
          </p:cNvSpPr>
          <p:nvPr>
            <p:ph type="body" sz="quarter" idx="3"/>
          </p:nvPr>
        </p:nvSpPr>
        <p:spPr>
          <a:xfrm>
            <a:off x="5734025" y="1314186"/>
            <a:ext cx="4869249" cy="780439"/>
          </a:xfrm>
        </p:spPr>
        <p:txBody>
          <a:bodyPr>
            <a:normAutofit/>
          </a:bodyPr>
          <a:lstStyle/>
          <a:p>
            <a:r>
              <a:rPr lang="en-US" sz="2400" b="1" dirty="0"/>
              <a:t>About the Dataset</a:t>
            </a:r>
            <a:endParaRPr lang="en-US" dirty="0"/>
          </a:p>
        </p:txBody>
      </p:sp>
      <p:sp>
        <p:nvSpPr>
          <p:cNvPr id="6" name="Content Placeholder 5">
            <a:extLst>
              <a:ext uri="{FF2B5EF4-FFF2-40B4-BE49-F238E27FC236}">
                <a16:creationId xmlns:a16="http://schemas.microsoft.com/office/drawing/2014/main" id="{2C2DE2C4-8137-4125-A87D-87CC64793771}"/>
              </a:ext>
            </a:extLst>
          </p:cNvPr>
          <p:cNvSpPr>
            <a:spLocks noGrp="1"/>
          </p:cNvSpPr>
          <p:nvPr>
            <p:ph sz="quarter" idx="4"/>
          </p:nvPr>
        </p:nvSpPr>
        <p:spPr>
          <a:xfrm>
            <a:off x="5734025" y="2388730"/>
            <a:ext cx="4869249" cy="1925929"/>
          </a:xfrm>
        </p:spPr>
        <p:txBody>
          <a:bodyPr vert="horz" lIns="91440" tIns="45720" rIns="91440" bIns="45720" rtlCol="0" anchor="t">
            <a:normAutofit/>
          </a:bodyPr>
          <a:lstStyle/>
          <a:p>
            <a:r>
              <a:rPr lang="en-US" dirty="0">
                <a:latin typeface="system-ui"/>
              </a:rPr>
              <a:t>The dataset is given as a project from </a:t>
            </a:r>
            <a:r>
              <a:rPr lang="en-US" dirty="0" err="1">
                <a:latin typeface="system-ui"/>
              </a:rPr>
              <a:t>UnvelCity</a:t>
            </a:r>
            <a:r>
              <a:rPr lang="en-US" dirty="0">
                <a:latin typeface="system-ui"/>
              </a:rPr>
              <a:t> and the number of rows are 8071 with 80 columns. There are many factors that may </a:t>
            </a:r>
            <a:r>
              <a:rPr lang="en-US" dirty="0" err="1">
                <a:latin typeface="system-ui"/>
              </a:rPr>
              <a:t>determined</a:t>
            </a:r>
            <a:r>
              <a:rPr lang="en-US" dirty="0">
                <a:latin typeface="system-ui"/>
              </a:rPr>
              <a:t> the air quality and </a:t>
            </a:r>
            <a:r>
              <a:rPr lang="en-US">
                <a:latin typeface="system-ui"/>
              </a:rPr>
              <a:t>they are given as the feature on the dataset. The target variable is pm2_5.</a:t>
            </a:r>
            <a:endParaRPr lang="en-US"/>
          </a:p>
        </p:txBody>
      </p:sp>
      <p:sp>
        <p:nvSpPr>
          <p:cNvPr id="14" name="TextBox 13">
            <a:extLst>
              <a:ext uri="{FF2B5EF4-FFF2-40B4-BE49-F238E27FC236}">
                <a16:creationId xmlns:a16="http://schemas.microsoft.com/office/drawing/2014/main" id="{3A7FA436-C1DA-F910-7C23-82AE2446094C}"/>
              </a:ext>
            </a:extLst>
          </p:cNvPr>
          <p:cNvSpPr txBox="1"/>
          <p:nvPr/>
        </p:nvSpPr>
        <p:spPr>
          <a:xfrm>
            <a:off x="5738096" y="4577506"/>
            <a:ext cx="3826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Evaluation Metrics</a:t>
            </a:r>
            <a:endParaRPr lang="en-US" b="1" dirty="0"/>
          </a:p>
        </p:txBody>
      </p:sp>
      <p:sp>
        <p:nvSpPr>
          <p:cNvPr id="16" name="TextBox 15">
            <a:extLst>
              <a:ext uri="{FF2B5EF4-FFF2-40B4-BE49-F238E27FC236}">
                <a16:creationId xmlns:a16="http://schemas.microsoft.com/office/drawing/2014/main" id="{B018CFDE-61B3-B7FF-D6F4-6FC4A1858694}"/>
              </a:ext>
            </a:extLst>
          </p:cNvPr>
          <p:cNvSpPr txBox="1"/>
          <p:nvPr/>
        </p:nvSpPr>
        <p:spPr>
          <a:xfrm>
            <a:off x="5723718" y="5210109"/>
            <a:ext cx="48470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evaluation metric for this competition is Root Mean Squared Error.</a:t>
            </a:r>
            <a:endParaRPr lang="en-US">
              <a:latin typeface="Times New Roman"/>
              <a:cs typeface="Times New Roman"/>
            </a:endParaRPr>
          </a:p>
        </p:txBody>
      </p:sp>
    </p:spTree>
    <p:extLst>
      <p:ext uri="{BB962C8B-B14F-4D97-AF65-F5344CB8AC3E}">
        <p14:creationId xmlns:p14="http://schemas.microsoft.com/office/powerpoint/2010/main" val="341696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4052805" y="283860"/>
            <a:ext cx="3344318" cy="563563"/>
          </a:xfrm>
        </p:spPr>
        <p:txBody>
          <a:bodyPr>
            <a:normAutofit fontScale="90000"/>
          </a:bodyPr>
          <a:lstStyle/>
          <a:p>
            <a:r>
              <a:rPr lang="en-US" b="1" u="sng" dirty="0">
                <a:ea typeface="+mj-lt"/>
                <a:cs typeface="+mj-lt"/>
              </a:rPr>
              <a:t>Data Inspection</a:t>
            </a:r>
          </a:p>
        </p:txBody>
      </p:sp>
      <p:sp>
        <p:nvSpPr>
          <p:cNvPr id="4" name="Text Placeholder 3">
            <a:extLst>
              <a:ext uri="{FF2B5EF4-FFF2-40B4-BE49-F238E27FC236}">
                <a16:creationId xmlns:a16="http://schemas.microsoft.com/office/drawing/2014/main" id="{CF69CC4D-C6D9-9FCA-328F-771CD4E394BF}"/>
              </a:ext>
            </a:extLst>
          </p:cNvPr>
          <p:cNvSpPr>
            <a:spLocks noGrp="1"/>
          </p:cNvSpPr>
          <p:nvPr>
            <p:ph type="body" idx="1"/>
          </p:nvPr>
        </p:nvSpPr>
        <p:spPr>
          <a:xfrm>
            <a:off x="530352" y="1314186"/>
            <a:ext cx="4845387" cy="780439"/>
          </a:xfrm>
        </p:spPr>
        <p:txBody>
          <a:bodyPr>
            <a:normAutofit/>
          </a:bodyPr>
          <a:lstStyle/>
          <a:p>
            <a:r>
              <a:rPr lang="en-US" sz="2400" b="1" dirty="0"/>
              <a:t>Overview</a:t>
            </a:r>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530352" y="2158692"/>
            <a:ext cx="4845387" cy="2644796"/>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After Importing all necessary libraries and loading the dataset, it was observed that:</a:t>
            </a:r>
          </a:p>
          <a:p>
            <a:pPr marL="285750" indent="-285750">
              <a:lnSpc>
                <a:spcPct val="100000"/>
              </a:lnSpc>
              <a:spcBef>
                <a:spcPts val="0"/>
              </a:spcBef>
              <a:buFont typeface="Calibri" panose="020B0604020202020204" pitchFamily="34" charset="0"/>
              <a:buChar char="-"/>
            </a:pPr>
            <a:r>
              <a:rPr lang="en-US" dirty="0">
                <a:latin typeface="Times New Roman"/>
                <a:cs typeface="Times New Roman"/>
              </a:rPr>
              <a:t>The dataset contain </a:t>
            </a:r>
            <a:r>
              <a:rPr lang="en-US" dirty="0">
                <a:latin typeface="Times New Roman"/>
                <a:ea typeface="+mn-lt"/>
                <a:cs typeface="+mn-lt"/>
              </a:rPr>
              <a:t>8071 </a:t>
            </a:r>
            <a:r>
              <a:rPr lang="en-US" dirty="0">
                <a:latin typeface="Times New Roman"/>
                <a:cs typeface="Times New Roman"/>
              </a:rPr>
              <a:t>numbers of rows or entries.</a:t>
            </a:r>
          </a:p>
          <a:p>
            <a:pPr marL="285750" indent="-285750">
              <a:lnSpc>
                <a:spcPct val="100000"/>
              </a:lnSpc>
              <a:spcBef>
                <a:spcPts val="0"/>
              </a:spcBef>
              <a:buFont typeface="Calibri"/>
              <a:buChar char="-"/>
            </a:pPr>
            <a:r>
              <a:rPr lang="en-US" dirty="0">
                <a:latin typeface="Times New Roman"/>
                <a:cs typeface="Times New Roman"/>
              </a:rPr>
              <a:t> The dataset has 80numbers of Columns.</a:t>
            </a:r>
          </a:p>
          <a:p>
            <a:pPr marL="285750" indent="-285750">
              <a:lnSpc>
                <a:spcPct val="100000"/>
              </a:lnSpc>
              <a:spcBef>
                <a:spcPts val="0"/>
              </a:spcBef>
              <a:buFont typeface="Calibri"/>
              <a:buChar char="-"/>
            </a:pPr>
            <a:r>
              <a:rPr lang="en-US" dirty="0">
                <a:latin typeface="Times New Roman"/>
                <a:cs typeface="Times New Roman"/>
              </a:rPr>
              <a:t>The features are 79 in numbers e.g. id, </a:t>
            </a:r>
            <a:r>
              <a:rPr lang="en-US" err="1">
                <a:latin typeface="Times New Roman"/>
                <a:cs typeface="Times New Roman"/>
              </a:rPr>
              <a:t>site_id</a:t>
            </a:r>
            <a:r>
              <a:rPr lang="en-US" dirty="0">
                <a:latin typeface="Times New Roman"/>
                <a:cs typeface="Times New Roman"/>
              </a:rPr>
              <a:t>, country, city, date, hours </a:t>
            </a:r>
            <a:r>
              <a:rPr lang="en-US" err="1">
                <a:latin typeface="Times New Roman"/>
                <a:cs typeface="Times New Roman"/>
              </a:rPr>
              <a:t>e.t.c.</a:t>
            </a:r>
            <a:endParaRPr lang="en-US">
              <a:latin typeface="Times New Roman"/>
              <a:cs typeface="Times New Roman"/>
            </a:endParaRPr>
          </a:p>
          <a:p>
            <a:pPr marL="285750" indent="-285750">
              <a:lnSpc>
                <a:spcPct val="100000"/>
              </a:lnSpc>
              <a:spcBef>
                <a:spcPts val="0"/>
              </a:spcBef>
              <a:buFont typeface="Calibri"/>
              <a:buChar char="-"/>
            </a:pPr>
            <a:r>
              <a:rPr lang="en-US" dirty="0">
                <a:latin typeface="Times New Roman"/>
                <a:cs typeface="Times New Roman"/>
              </a:rPr>
              <a:t>The target variable is pm2_5 and it contains only two categories of values which are 0 (Non-Fraud) and 1 (Fraud).</a:t>
            </a:r>
            <a:r>
              <a:rPr lang="en-US">
                <a:latin typeface="Times New Roman"/>
                <a:cs typeface="Times New Roman"/>
              </a:rPr>
              <a:t>continuous</a:t>
            </a:r>
            <a:r>
              <a:rPr lang="en-US" dirty="0">
                <a:latin typeface="Times New Roman"/>
                <a:cs typeface="Times New Roman"/>
              </a:rPr>
              <a:t> values.</a:t>
            </a:r>
          </a:p>
          <a:p>
            <a:endParaRPr lang="en-US" dirty="0">
              <a:latin typeface="system-ui"/>
            </a:endParaRPr>
          </a:p>
        </p:txBody>
      </p:sp>
      <p:sp>
        <p:nvSpPr>
          <p:cNvPr id="5" name="Text Placeholder 4">
            <a:extLst>
              <a:ext uri="{FF2B5EF4-FFF2-40B4-BE49-F238E27FC236}">
                <a16:creationId xmlns:a16="http://schemas.microsoft.com/office/drawing/2014/main" id="{3D81E948-BE8E-B829-FE92-FA7C9EEA6B63}"/>
              </a:ext>
            </a:extLst>
          </p:cNvPr>
          <p:cNvSpPr>
            <a:spLocks noGrp="1"/>
          </p:cNvSpPr>
          <p:nvPr>
            <p:ph type="body" sz="quarter" idx="3"/>
          </p:nvPr>
        </p:nvSpPr>
        <p:spPr>
          <a:xfrm>
            <a:off x="5734025" y="1314186"/>
            <a:ext cx="4869249" cy="780439"/>
          </a:xfrm>
        </p:spPr>
        <p:txBody>
          <a:bodyPr>
            <a:normAutofit/>
          </a:bodyPr>
          <a:lstStyle/>
          <a:p>
            <a:r>
              <a:rPr lang="en-US" sz="2400" b="1" dirty="0"/>
              <a:t>Summary Statistics</a:t>
            </a:r>
            <a:endParaRPr lang="en-US" dirty="0"/>
          </a:p>
        </p:txBody>
      </p:sp>
      <p:sp>
        <p:nvSpPr>
          <p:cNvPr id="6" name="Content Placeholder 5">
            <a:extLst>
              <a:ext uri="{FF2B5EF4-FFF2-40B4-BE49-F238E27FC236}">
                <a16:creationId xmlns:a16="http://schemas.microsoft.com/office/drawing/2014/main" id="{2C2DE2C4-8137-4125-A87D-87CC64793771}"/>
              </a:ext>
            </a:extLst>
          </p:cNvPr>
          <p:cNvSpPr>
            <a:spLocks noGrp="1"/>
          </p:cNvSpPr>
          <p:nvPr>
            <p:ph sz="quarter" idx="4"/>
          </p:nvPr>
        </p:nvSpPr>
        <p:spPr>
          <a:xfrm>
            <a:off x="5734024" y="2101183"/>
            <a:ext cx="4869249" cy="3191136"/>
          </a:xfrm>
        </p:spPr>
        <p:txBody>
          <a:bodyPr vert="horz" lIns="91440" tIns="45720" rIns="91440" bIns="45720" rtlCol="0" anchor="t">
            <a:normAutofit/>
          </a:bodyPr>
          <a:lstStyle/>
          <a:p>
            <a:r>
              <a:rPr lang="en-US" dirty="0">
                <a:latin typeface="Times New Roman"/>
                <a:cs typeface="Times New Roman"/>
              </a:rPr>
              <a:t>The summary statistics shown that the dataset:</a:t>
            </a:r>
          </a:p>
          <a:p>
            <a:pPr marL="285750" indent="-285750">
              <a:buFont typeface="Calibri,Sans-Serif"/>
              <a:buChar char="-"/>
            </a:pPr>
            <a:r>
              <a:rPr lang="en-US" dirty="0">
                <a:latin typeface="Times New Roman"/>
                <a:cs typeface="Times New Roman"/>
              </a:rPr>
              <a:t>Contain huge numbers of missing values in some columns.</a:t>
            </a:r>
          </a:p>
          <a:p>
            <a:pPr marL="285750" indent="-285750">
              <a:buFont typeface="Calibri,Sans-Serif"/>
              <a:buChar char="-"/>
            </a:pPr>
            <a:r>
              <a:rPr lang="en-US" dirty="0">
                <a:latin typeface="Times New Roman"/>
                <a:cs typeface="Times New Roman"/>
              </a:rPr>
              <a:t>Contain possible outliers that are far greater than normal values.</a:t>
            </a:r>
          </a:p>
          <a:p>
            <a:pPr marL="285750" indent="-285750">
              <a:buFont typeface="Calibri,Sans-Serif"/>
              <a:buChar char="-"/>
            </a:pPr>
            <a:r>
              <a:rPr lang="en-US" dirty="0">
                <a:latin typeface="Times New Roman"/>
                <a:cs typeface="Times New Roman"/>
              </a:rPr>
              <a:t>There are no duplicate row.</a:t>
            </a:r>
          </a:p>
          <a:p>
            <a:pPr marL="285750" indent="-285750">
              <a:buFont typeface="Calibri,Sans-Serif"/>
              <a:buChar char="-"/>
            </a:pPr>
            <a:r>
              <a:rPr lang="en-US" dirty="0">
                <a:latin typeface="Times New Roman"/>
                <a:cs typeface="Times New Roman"/>
              </a:rPr>
              <a:t>The target variable contain continuous values</a:t>
            </a:r>
          </a:p>
          <a:p>
            <a:pPr marL="285750" indent="-285750">
              <a:buFont typeface="Calibri,Sans-Serif"/>
              <a:buChar char="-"/>
            </a:pPr>
            <a:endParaRPr lang="en-US" dirty="0">
              <a:latin typeface="Times New Roman"/>
              <a:cs typeface="Times New Roman"/>
            </a:endParaRPr>
          </a:p>
          <a:p>
            <a:endParaRPr lang="en-US" dirty="0">
              <a:latin typeface="Times New Roman"/>
              <a:cs typeface="Times New Roman"/>
            </a:endParaRPr>
          </a:p>
        </p:txBody>
      </p:sp>
      <p:sp>
        <p:nvSpPr>
          <p:cNvPr id="7" name="TextBox 6">
            <a:extLst>
              <a:ext uri="{FF2B5EF4-FFF2-40B4-BE49-F238E27FC236}">
                <a16:creationId xmlns:a16="http://schemas.microsoft.com/office/drawing/2014/main" id="{1BDEBE0F-4446-DF5C-B9B6-096158484D45}"/>
              </a:ext>
            </a:extLst>
          </p:cNvPr>
          <p:cNvSpPr txBox="1"/>
          <p:nvPr/>
        </p:nvSpPr>
        <p:spPr>
          <a:xfrm>
            <a:off x="533492" y="5066336"/>
            <a:ext cx="3826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Evaluation Metrics</a:t>
            </a:r>
            <a:endParaRPr lang="en-US" b="1" dirty="0"/>
          </a:p>
        </p:txBody>
      </p:sp>
      <p:sp>
        <p:nvSpPr>
          <p:cNvPr id="8" name="TextBox 7">
            <a:extLst>
              <a:ext uri="{FF2B5EF4-FFF2-40B4-BE49-F238E27FC236}">
                <a16:creationId xmlns:a16="http://schemas.microsoft.com/office/drawing/2014/main" id="{54F0B9E2-030B-51F3-5261-D1917D0856C1}"/>
              </a:ext>
            </a:extLst>
          </p:cNvPr>
          <p:cNvSpPr txBox="1"/>
          <p:nvPr/>
        </p:nvSpPr>
        <p:spPr>
          <a:xfrm>
            <a:off x="529821" y="5529776"/>
            <a:ext cx="485189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values in the dataset focuses on just four city in four country and not eight cities in seven counties as it was stated in the data overview</a:t>
            </a:r>
          </a:p>
        </p:txBody>
      </p:sp>
    </p:spTree>
    <p:extLst>
      <p:ext uri="{BB962C8B-B14F-4D97-AF65-F5344CB8AC3E}">
        <p14:creationId xmlns:p14="http://schemas.microsoft.com/office/powerpoint/2010/main" val="48381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4052805" y="283860"/>
            <a:ext cx="3344318" cy="563563"/>
          </a:xfrm>
        </p:spPr>
        <p:txBody>
          <a:bodyPr>
            <a:normAutofit fontScale="90000"/>
          </a:bodyPr>
          <a:lstStyle/>
          <a:p>
            <a:r>
              <a:rPr lang="en-US" b="1" u="sng" dirty="0">
                <a:ea typeface="+mj-lt"/>
                <a:cs typeface="+mj-lt"/>
              </a:rPr>
              <a:t>Data Cleaning</a:t>
            </a:r>
          </a:p>
        </p:txBody>
      </p:sp>
      <p:sp>
        <p:nvSpPr>
          <p:cNvPr id="4" name="Text Placeholder 3">
            <a:extLst>
              <a:ext uri="{FF2B5EF4-FFF2-40B4-BE49-F238E27FC236}">
                <a16:creationId xmlns:a16="http://schemas.microsoft.com/office/drawing/2014/main" id="{CF69CC4D-C6D9-9FCA-328F-771CD4E394BF}"/>
              </a:ext>
            </a:extLst>
          </p:cNvPr>
          <p:cNvSpPr>
            <a:spLocks noGrp="1"/>
          </p:cNvSpPr>
          <p:nvPr>
            <p:ph type="body" idx="1"/>
          </p:nvPr>
        </p:nvSpPr>
        <p:spPr>
          <a:xfrm>
            <a:off x="530352" y="1314186"/>
            <a:ext cx="4845387" cy="780439"/>
          </a:xfrm>
        </p:spPr>
        <p:txBody>
          <a:bodyPr>
            <a:normAutofit/>
          </a:bodyPr>
          <a:lstStyle/>
          <a:p>
            <a:r>
              <a:rPr lang="en-US" sz="2400" b="1" dirty="0"/>
              <a:t>Data Integrity Check</a:t>
            </a:r>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530352" y="2158692"/>
            <a:ext cx="4845387" cy="2644796"/>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The integrity of the data was checked thoroughly and it was observed that:</a:t>
            </a:r>
          </a:p>
          <a:p>
            <a:pPr marL="285750" indent="-285750">
              <a:lnSpc>
                <a:spcPct val="100000"/>
              </a:lnSpc>
              <a:spcBef>
                <a:spcPts val="0"/>
              </a:spcBef>
              <a:buFont typeface="Calibri" panose="020B0604020202020204" pitchFamily="34" charset="0"/>
              <a:buChar char="-"/>
            </a:pPr>
            <a:r>
              <a:rPr lang="en-US" dirty="0">
                <a:latin typeface="Times New Roman"/>
                <a:cs typeface="Times New Roman"/>
              </a:rPr>
              <a:t>There are columns with about 94% of missing values.</a:t>
            </a:r>
          </a:p>
          <a:p>
            <a:pPr marL="285750" indent="-285750">
              <a:lnSpc>
                <a:spcPct val="100000"/>
              </a:lnSpc>
              <a:spcBef>
                <a:spcPts val="0"/>
              </a:spcBef>
              <a:buFont typeface="Calibri" panose="020B0604020202020204" pitchFamily="34" charset="0"/>
              <a:buChar char="-"/>
            </a:pPr>
            <a:r>
              <a:rPr lang="en-US" dirty="0">
                <a:latin typeface="Times New Roman"/>
                <a:cs typeface="Times New Roman"/>
              </a:rPr>
              <a:t>There are huge numbers of outliers in some columns.</a:t>
            </a:r>
          </a:p>
          <a:p>
            <a:pPr marL="285750" indent="-285750">
              <a:lnSpc>
                <a:spcPct val="100000"/>
              </a:lnSpc>
              <a:spcBef>
                <a:spcPts val="0"/>
              </a:spcBef>
              <a:buFont typeface="Calibri" panose="020B0604020202020204" pitchFamily="34" charset="0"/>
              <a:buChar char="-"/>
            </a:pPr>
            <a:r>
              <a:rPr lang="en-US" dirty="0">
                <a:latin typeface="Times New Roman"/>
                <a:cs typeface="Times New Roman"/>
              </a:rPr>
              <a:t>No duplicate record was found on the dataset.</a:t>
            </a:r>
            <a:endParaRPr lang="en-US" dirty="0"/>
          </a:p>
          <a:p>
            <a:pPr>
              <a:lnSpc>
                <a:spcPct val="100000"/>
              </a:lnSpc>
              <a:spcBef>
                <a:spcPts val="0"/>
              </a:spcBef>
            </a:pPr>
            <a:endParaRPr lang="en-US" dirty="0">
              <a:latin typeface="Times New Roman"/>
              <a:cs typeface="Times New Roman"/>
            </a:endParaRPr>
          </a:p>
          <a:p>
            <a:endParaRPr lang="en-US" dirty="0">
              <a:latin typeface="system-ui"/>
            </a:endParaRPr>
          </a:p>
        </p:txBody>
      </p:sp>
      <p:sp>
        <p:nvSpPr>
          <p:cNvPr id="5" name="Text Placeholder 4">
            <a:extLst>
              <a:ext uri="{FF2B5EF4-FFF2-40B4-BE49-F238E27FC236}">
                <a16:creationId xmlns:a16="http://schemas.microsoft.com/office/drawing/2014/main" id="{3D81E948-BE8E-B829-FE92-FA7C9EEA6B63}"/>
              </a:ext>
            </a:extLst>
          </p:cNvPr>
          <p:cNvSpPr>
            <a:spLocks noGrp="1"/>
          </p:cNvSpPr>
          <p:nvPr>
            <p:ph type="body" sz="quarter" idx="3"/>
          </p:nvPr>
        </p:nvSpPr>
        <p:spPr>
          <a:xfrm>
            <a:off x="5734025" y="1314186"/>
            <a:ext cx="4869249" cy="780439"/>
          </a:xfrm>
        </p:spPr>
        <p:txBody>
          <a:bodyPr>
            <a:normAutofit/>
          </a:bodyPr>
          <a:lstStyle/>
          <a:p>
            <a:r>
              <a:rPr lang="en-US" sz="2400" b="1" dirty="0"/>
              <a:t>Handling Outliers</a:t>
            </a:r>
          </a:p>
        </p:txBody>
      </p:sp>
      <p:sp>
        <p:nvSpPr>
          <p:cNvPr id="6" name="Content Placeholder 5">
            <a:extLst>
              <a:ext uri="{FF2B5EF4-FFF2-40B4-BE49-F238E27FC236}">
                <a16:creationId xmlns:a16="http://schemas.microsoft.com/office/drawing/2014/main" id="{2C2DE2C4-8137-4125-A87D-87CC64793771}"/>
              </a:ext>
            </a:extLst>
          </p:cNvPr>
          <p:cNvSpPr>
            <a:spLocks noGrp="1"/>
          </p:cNvSpPr>
          <p:nvPr>
            <p:ph sz="quarter" idx="4"/>
          </p:nvPr>
        </p:nvSpPr>
        <p:spPr>
          <a:xfrm>
            <a:off x="5734024" y="2101183"/>
            <a:ext cx="4869249" cy="4240683"/>
          </a:xfrm>
        </p:spPr>
        <p:txBody>
          <a:bodyPr vert="horz" lIns="91440" tIns="45720" rIns="91440" bIns="45720" rtlCol="0" anchor="t">
            <a:normAutofit/>
          </a:bodyPr>
          <a:lstStyle/>
          <a:p>
            <a:pPr>
              <a:lnSpc>
                <a:spcPct val="100000"/>
              </a:lnSpc>
              <a:spcBef>
                <a:spcPts val="0"/>
              </a:spcBef>
            </a:pPr>
            <a:r>
              <a:rPr lang="en-US" dirty="0">
                <a:latin typeface="Times New Roman"/>
                <a:cs typeface="Times New Roman"/>
              </a:rPr>
              <a:t>It was observed that some columns have very high values of outliers and it was known by plotting a boxplot for the visualization.</a:t>
            </a:r>
          </a:p>
          <a:p>
            <a:pPr>
              <a:lnSpc>
                <a:spcPct val="100000"/>
              </a:lnSpc>
              <a:spcBef>
                <a:spcPts val="0"/>
              </a:spcBef>
            </a:pPr>
            <a:r>
              <a:rPr lang="en-US" dirty="0">
                <a:latin typeface="Times New Roman"/>
                <a:cs typeface="Times New Roman"/>
              </a:rPr>
              <a:t>The technique used to deals with the outliers was Quartile Range. The value lesser than the 5%  was replaced with the 5%  and the values greater than the 95% was replaced with 95%.</a:t>
            </a:r>
          </a:p>
          <a:p>
            <a:pPr>
              <a:lnSpc>
                <a:spcPct val="100000"/>
              </a:lnSpc>
              <a:spcBef>
                <a:spcPts val="0"/>
              </a:spcBef>
            </a:pPr>
            <a:r>
              <a:rPr lang="en-US" dirty="0">
                <a:latin typeface="Times New Roman"/>
                <a:cs typeface="Times New Roman"/>
              </a:rPr>
              <a:t>Boxplot was used again to confirm if the outliers are gone .</a:t>
            </a:r>
          </a:p>
          <a:p>
            <a:pPr>
              <a:lnSpc>
                <a:spcPct val="100000"/>
              </a:lnSpc>
              <a:spcBef>
                <a:spcPts val="0"/>
              </a:spcBef>
            </a:pPr>
            <a:endParaRPr lang="en-US" dirty="0">
              <a:latin typeface="Times New Roman"/>
              <a:cs typeface="Times New Roman"/>
            </a:endParaRPr>
          </a:p>
          <a:p>
            <a:pPr>
              <a:lnSpc>
                <a:spcPct val="100000"/>
              </a:lnSpc>
              <a:spcBef>
                <a:spcPts val="0"/>
              </a:spcBef>
            </a:pPr>
            <a:r>
              <a:rPr lang="en-US" dirty="0">
                <a:latin typeface="Times New Roman"/>
                <a:cs typeface="Times New Roman"/>
              </a:rPr>
              <a:t>Keynote: The technique used to deals with the outlier was deployed since </a:t>
            </a:r>
            <a:r>
              <a:rPr lang="en-US" dirty="0" err="1">
                <a:latin typeface="Times New Roman"/>
                <a:cs typeface="Times New Roman"/>
              </a:rPr>
              <a:t>Interquatile</a:t>
            </a:r>
            <a:r>
              <a:rPr lang="en-US" dirty="0">
                <a:latin typeface="Times New Roman"/>
                <a:cs typeface="Times New Roman"/>
              </a:rPr>
              <a:t> Range of 25% and 75% did not work.</a:t>
            </a:r>
          </a:p>
        </p:txBody>
      </p:sp>
      <p:sp>
        <p:nvSpPr>
          <p:cNvPr id="7" name="TextBox 6">
            <a:extLst>
              <a:ext uri="{FF2B5EF4-FFF2-40B4-BE49-F238E27FC236}">
                <a16:creationId xmlns:a16="http://schemas.microsoft.com/office/drawing/2014/main" id="{1BDEBE0F-4446-DF5C-B9B6-096158484D45}"/>
              </a:ext>
            </a:extLst>
          </p:cNvPr>
          <p:cNvSpPr txBox="1"/>
          <p:nvPr/>
        </p:nvSpPr>
        <p:spPr>
          <a:xfrm>
            <a:off x="533492" y="4347468"/>
            <a:ext cx="3826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Missing Values</a:t>
            </a:r>
          </a:p>
        </p:txBody>
      </p:sp>
      <p:sp>
        <p:nvSpPr>
          <p:cNvPr id="8" name="TextBox 7">
            <a:extLst>
              <a:ext uri="{FF2B5EF4-FFF2-40B4-BE49-F238E27FC236}">
                <a16:creationId xmlns:a16="http://schemas.microsoft.com/office/drawing/2014/main" id="{54F0B9E2-030B-51F3-5261-D1917D0856C1}"/>
              </a:ext>
            </a:extLst>
          </p:cNvPr>
          <p:cNvSpPr txBox="1"/>
          <p:nvPr/>
        </p:nvSpPr>
        <p:spPr>
          <a:xfrm>
            <a:off x="529821" y="4839663"/>
            <a:ext cx="48518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To have a model that will give accurate predictions, columns with more than 70% of missing values were dropped.</a:t>
            </a:r>
            <a:endParaRPr lang="en-US" dirty="0"/>
          </a:p>
        </p:txBody>
      </p:sp>
    </p:spTree>
    <p:extLst>
      <p:ext uri="{BB962C8B-B14F-4D97-AF65-F5344CB8AC3E}">
        <p14:creationId xmlns:p14="http://schemas.microsoft.com/office/powerpoint/2010/main" val="339565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2873862" y="197596"/>
            <a:ext cx="5716582" cy="563563"/>
          </a:xfrm>
        </p:spPr>
        <p:txBody>
          <a:bodyPr>
            <a:normAutofit fontScale="90000"/>
          </a:bodyPr>
          <a:lstStyle/>
          <a:p>
            <a:r>
              <a:rPr lang="en-US" b="1" u="sng" dirty="0">
                <a:ea typeface="+mj-lt"/>
                <a:cs typeface="+mj-lt"/>
              </a:rPr>
              <a:t>Exploratory Data Analysis</a:t>
            </a:r>
          </a:p>
        </p:txBody>
      </p:sp>
      <p:sp>
        <p:nvSpPr>
          <p:cNvPr id="4" name="Text Placeholder 3">
            <a:extLst>
              <a:ext uri="{FF2B5EF4-FFF2-40B4-BE49-F238E27FC236}">
                <a16:creationId xmlns:a16="http://schemas.microsoft.com/office/drawing/2014/main" id="{CF69CC4D-C6D9-9FCA-328F-771CD4E394BF}"/>
              </a:ext>
            </a:extLst>
          </p:cNvPr>
          <p:cNvSpPr>
            <a:spLocks noGrp="1"/>
          </p:cNvSpPr>
          <p:nvPr>
            <p:ph type="body" idx="1"/>
          </p:nvPr>
        </p:nvSpPr>
        <p:spPr>
          <a:xfrm>
            <a:off x="530352" y="1314186"/>
            <a:ext cx="4845387" cy="780439"/>
          </a:xfrm>
        </p:spPr>
        <p:txBody>
          <a:bodyPr>
            <a:normAutofit/>
          </a:bodyPr>
          <a:lstStyle/>
          <a:p>
            <a:r>
              <a:rPr lang="en-US" sz="2400" b="1" dirty="0"/>
              <a:t>Distribution of Target</a:t>
            </a:r>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530352" y="2115560"/>
            <a:ext cx="4845387" cy="4240682"/>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Some part of the plots will be show in the next slide but some insights generated from the data are:</a:t>
            </a:r>
          </a:p>
          <a:p>
            <a:pPr marL="285750" indent="-285750">
              <a:lnSpc>
                <a:spcPct val="100000"/>
              </a:lnSpc>
              <a:spcBef>
                <a:spcPts val="0"/>
              </a:spcBef>
              <a:buFont typeface="Calibri" panose="020B0604020202020204" pitchFamily="34" charset="0"/>
              <a:buChar char="-"/>
            </a:pPr>
            <a:r>
              <a:rPr lang="en-US" dirty="0">
                <a:latin typeface="Times New Roman"/>
                <a:ea typeface="+mn-lt"/>
                <a:cs typeface="+mn-lt"/>
              </a:rPr>
              <a:t>Kampala has the highest number of entries recorded while Bujumbura has the lowest.</a:t>
            </a:r>
            <a:endParaRPr lang="en-US" dirty="0">
              <a:latin typeface="Times New Roman"/>
              <a:cs typeface="Times New Roman"/>
            </a:endParaRPr>
          </a:p>
          <a:p>
            <a:pPr marL="285750" indent="-285750">
              <a:lnSpc>
                <a:spcPct val="100000"/>
              </a:lnSpc>
              <a:spcBef>
                <a:spcPts val="0"/>
              </a:spcBef>
              <a:buFont typeface="Calibri,Sans-Serif" panose="020B0604020202020204" pitchFamily="34" charset="0"/>
              <a:buChar char="-"/>
            </a:pPr>
            <a:r>
              <a:rPr lang="en-US" dirty="0">
                <a:latin typeface="Times New Roman"/>
                <a:cs typeface="Times New Roman"/>
              </a:rPr>
              <a:t>Uganda has the highest number of entries recorded while Burundi has the lowest.</a:t>
            </a:r>
          </a:p>
          <a:p>
            <a:pPr marL="285750" indent="-285750">
              <a:lnSpc>
                <a:spcPct val="100000"/>
              </a:lnSpc>
              <a:spcBef>
                <a:spcPts val="0"/>
              </a:spcBef>
              <a:buFont typeface="Calibri" panose="020B0604020202020204" pitchFamily="34" charset="0"/>
              <a:buChar char="-"/>
            </a:pPr>
            <a:r>
              <a:rPr lang="en-US" dirty="0">
                <a:latin typeface="Times New Roman"/>
                <a:cs typeface="Times New Roman"/>
              </a:rPr>
              <a:t>Lagos, Nigeria has the highest number of pm2_5 follow by Bujumbura, Kampala and Nairobi.</a:t>
            </a:r>
          </a:p>
          <a:p>
            <a:pPr marL="285750" indent="-285750">
              <a:lnSpc>
                <a:spcPct val="100000"/>
              </a:lnSpc>
              <a:spcBef>
                <a:spcPts val="0"/>
              </a:spcBef>
              <a:buFont typeface="Calibri" panose="020B0604020202020204" pitchFamily="34" charset="0"/>
              <a:buChar char="-"/>
            </a:pPr>
            <a:endParaRPr lang="en-US" dirty="0">
              <a:latin typeface="Times New Roman"/>
              <a:cs typeface="Times New Roman"/>
            </a:endParaRPr>
          </a:p>
          <a:p>
            <a:endParaRPr lang="en-US" dirty="0">
              <a:latin typeface="system-ui"/>
            </a:endParaRPr>
          </a:p>
        </p:txBody>
      </p:sp>
      <p:sp>
        <p:nvSpPr>
          <p:cNvPr id="5" name="Text Placeholder 4">
            <a:extLst>
              <a:ext uri="{FF2B5EF4-FFF2-40B4-BE49-F238E27FC236}">
                <a16:creationId xmlns:a16="http://schemas.microsoft.com/office/drawing/2014/main" id="{3D81E948-BE8E-B829-FE92-FA7C9EEA6B63}"/>
              </a:ext>
            </a:extLst>
          </p:cNvPr>
          <p:cNvSpPr>
            <a:spLocks noGrp="1"/>
          </p:cNvSpPr>
          <p:nvPr>
            <p:ph type="body" sz="quarter" idx="3"/>
          </p:nvPr>
        </p:nvSpPr>
        <p:spPr>
          <a:xfrm>
            <a:off x="5734025" y="1314186"/>
            <a:ext cx="4869249" cy="780439"/>
          </a:xfrm>
        </p:spPr>
        <p:txBody>
          <a:bodyPr>
            <a:normAutofit/>
          </a:bodyPr>
          <a:lstStyle/>
          <a:p>
            <a:r>
              <a:rPr lang="en-US" sz="2400" b="1" dirty="0"/>
              <a:t>Categorical Columns</a:t>
            </a:r>
          </a:p>
        </p:txBody>
      </p:sp>
      <p:sp>
        <p:nvSpPr>
          <p:cNvPr id="6" name="Content Placeholder 5">
            <a:extLst>
              <a:ext uri="{FF2B5EF4-FFF2-40B4-BE49-F238E27FC236}">
                <a16:creationId xmlns:a16="http://schemas.microsoft.com/office/drawing/2014/main" id="{2C2DE2C4-8137-4125-A87D-87CC64793771}"/>
              </a:ext>
            </a:extLst>
          </p:cNvPr>
          <p:cNvSpPr>
            <a:spLocks noGrp="1"/>
          </p:cNvSpPr>
          <p:nvPr>
            <p:ph sz="quarter" idx="4"/>
          </p:nvPr>
        </p:nvSpPr>
        <p:spPr>
          <a:xfrm>
            <a:off x="5734024" y="2101183"/>
            <a:ext cx="4869249" cy="4240683"/>
          </a:xfrm>
        </p:spPr>
        <p:txBody>
          <a:bodyPr vert="horz" lIns="91440" tIns="45720" rIns="91440" bIns="45720" rtlCol="0" anchor="t">
            <a:normAutofit/>
          </a:bodyPr>
          <a:lstStyle/>
          <a:p>
            <a:pPr>
              <a:lnSpc>
                <a:spcPct val="100000"/>
              </a:lnSpc>
              <a:spcBef>
                <a:spcPts val="0"/>
              </a:spcBef>
            </a:pPr>
            <a:r>
              <a:rPr lang="en-US" dirty="0">
                <a:latin typeface="Times New Roman"/>
                <a:cs typeface="Times New Roman"/>
              </a:rPr>
              <a:t>When comparing some columns of categorial variable with another one, </a:t>
            </a:r>
            <a:r>
              <a:rPr lang="en-US">
                <a:latin typeface="Times New Roman"/>
                <a:cs typeface="Times New Roman"/>
              </a:rPr>
              <a:t>some insights are driven out of the data:</a:t>
            </a:r>
          </a:p>
          <a:p>
            <a:pPr marL="285750" indent="-285750">
              <a:lnSpc>
                <a:spcPct val="100000"/>
              </a:lnSpc>
              <a:spcBef>
                <a:spcPts val="0"/>
              </a:spcBef>
              <a:buFont typeface="Calibri" panose="020B0604020202020204" pitchFamily="34" charset="0"/>
              <a:buChar char="-"/>
            </a:pPr>
            <a:r>
              <a:rPr lang="en-US" dirty="0">
                <a:latin typeface="Times New Roman"/>
                <a:ea typeface="+mn-lt"/>
                <a:cs typeface="+mn-lt"/>
              </a:rPr>
              <a:t>It was shown that Kampala has the highest number of sites while Bujumbura has the least</a:t>
            </a:r>
            <a:endParaRPr lang="en-US">
              <a:latin typeface="Times New Roman"/>
              <a:cs typeface="Times New Roman"/>
            </a:endParaRPr>
          </a:p>
        </p:txBody>
      </p:sp>
    </p:spTree>
    <p:extLst>
      <p:ext uri="{BB962C8B-B14F-4D97-AF65-F5344CB8AC3E}">
        <p14:creationId xmlns:p14="http://schemas.microsoft.com/office/powerpoint/2010/main" val="28875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E8F4EA-1BEC-7ACA-8302-9932076E7581}"/>
              </a:ext>
            </a:extLst>
          </p:cNvPr>
          <p:cNvSpPr txBox="1"/>
          <p:nvPr/>
        </p:nvSpPr>
        <p:spPr>
          <a:xfrm>
            <a:off x="5631947" y="280816"/>
            <a:ext cx="93330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t>EDA</a:t>
            </a:r>
          </a:p>
        </p:txBody>
      </p:sp>
      <p:pic>
        <p:nvPicPr>
          <p:cNvPr id="2" name="Picture 1">
            <a:extLst>
              <a:ext uri="{FF2B5EF4-FFF2-40B4-BE49-F238E27FC236}">
                <a16:creationId xmlns:a16="http://schemas.microsoft.com/office/drawing/2014/main" id="{64B86227-ABB3-D371-E063-B3BE97008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91" y="742481"/>
            <a:ext cx="4605155" cy="2989997"/>
          </a:xfrm>
          <a:prstGeom prst="rect">
            <a:avLst/>
          </a:prstGeom>
        </p:spPr>
      </p:pic>
      <p:pic>
        <p:nvPicPr>
          <p:cNvPr id="3" name="Picture 2">
            <a:extLst>
              <a:ext uri="{FF2B5EF4-FFF2-40B4-BE49-F238E27FC236}">
                <a16:creationId xmlns:a16="http://schemas.microsoft.com/office/drawing/2014/main" id="{A3C98CEF-0409-D81A-3F8F-79246CE7D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355" y="742481"/>
            <a:ext cx="4605154" cy="2989997"/>
          </a:xfrm>
          <a:prstGeom prst="rect">
            <a:avLst/>
          </a:prstGeom>
        </p:spPr>
      </p:pic>
      <p:pic>
        <p:nvPicPr>
          <p:cNvPr id="4" name="Picture 3">
            <a:extLst>
              <a:ext uri="{FF2B5EF4-FFF2-40B4-BE49-F238E27FC236}">
                <a16:creationId xmlns:a16="http://schemas.microsoft.com/office/drawing/2014/main" id="{E586025A-5E2E-1D1A-2E8B-8D8FC74BE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490" y="3957734"/>
            <a:ext cx="4605155" cy="2900266"/>
          </a:xfrm>
          <a:prstGeom prst="rect">
            <a:avLst/>
          </a:prstGeom>
        </p:spPr>
      </p:pic>
      <p:pic>
        <p:nvPicPr>
          <p:cNvPr id="5" name="Picture 4">
            <a:extLst>
              <a:ext uri="{FF2B5EF4-FFF2-40B4-BE49-F238E27FC236}">
                <a16:creationId xmlns:a16="http://schemas.microsoft.com/office/drawing/2014/main" id="{598B2F12-4AEB-C1CA-708B-B4ED93EFCE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2811" y="3957734"/>
            <a:ext cx="5701698" cy="2900266"/>
          </a:xfrm>
          <a:prstGeom prst="rect">
            <a:avLst/>
          </a:prstGeom>
        </p:spPr>
      </p:pic>
    </p:spTree>
    <p:extLst>
      <p:ext uri="{BB962C8B-B14F-4D97-AF65-F5344CB8AC3E}">
        <p14:creationId xmlns:p14="http://schemas.microsoft.com/office/powerpoint/2010/main" val="400811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3592730" y="197596"/>
            <a:ext cx="4293224" cy="606695"/>
          </a:xfrm>
        </p:spPr>
        <p:txBody>
          <a:bodyPr>
            <a:normAutofit fontScale="90000"/>
          </a:bodyPr>
          <a:lstStyle/>
          <a:p>
            <a:r>
              <a:rPr lang="en-US" b="1" u="sng" dirty="0">
                <a:ea typeface="+mj-lt"/>
                <a:cs typeface="+mj-lt"/>
              </a:rPr>
              <a:t>Feature Engineering</a:t>
            </a:r>
          </a:p>
        </p:txBody>
      </p:sp>
      <p:sp>
        <p:nvSpPr>
          <p:cNvPr id="4" name="Text Placeholder 3">
            <a:extLst>
              <a:ext uri="{FF2B5EF4-FFF2-40B4-BE49-F238E27FC236}">
                <a16:creationId xmlns:a16="http://schemas.microsoft.com/office/drawing/2014/main" id="{CF69CC4D-C6D9-9FCA-328F-771CD4E394BF}"/>
              </a:ext>
            </a:extLst>
          </p:cNvPr>
          <p:cNvSpPr>
            <a:spLocks noGrp="1"/>
          </p:cNvSpPr>
          <p:nvPr>
            <p:ph type="body" idx="1"/>
          </p:nvPr>
        </p:nvSpPr>
        <p:spPr>
          <a:xfrm>
            <a:off x="530352" y="1314186"/>
            <a:ext cx="4845387" cy="780439"/>
          </a:xfrm>
        </p:spPr>
        <p:txBody>
          <a:bodyPr>
            <a:normAutofit/>
          </a:bodyPr>
          <a:lstStyle/>
          <a:p>
            <a:r>
              <a:rPr lang="en-US" sz="2400" b="1" dirty="0"/>
              <a:t>Feature Creation</a:t>
            </a:r>
            <a:endParaRPr lang="en-US" dirty="0"/>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530352" y="2115560"/>
            <a:ext cx="4845387" cy="4240682"/>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Five new </a:t>
            </a:r>
            <a:r>
              <a:rPr lang="en-US" dirty="0">
                <a:latin typeface="Times New Roman"/>
                <a:ea typeface="+mn-lt"/>
                <a:cs typeface="Times New Roman"/>
              </a:rPr>
              <a:t>features were created from existing features. The Feature from which </a:t>
            </a:r>
            <a:r>
              <a:rPr lang="en-US" dirty="0">
                <a:latin typeface="Times New Roman"/>
                <a:cs typeface="Times New Roman"/>
              </a:rPr>
              <a:t>the </a:t>
            </a:r>
            <a:r>
              <a:rPr lang="en-US" dirty="0">
                <a:latin typeface="Times New Roman"/>
                <a:ea typeface="+mn-lt"/>
                <a:cs typeface="Times New Roman"/>
              </a:rPr>
              <a:t>five new </a:t>
            </a:r>
            <a:r>
              <a:rPr lang="en-US" dirty="0">
                <a:latin typeface="Times New Roman"/>
                <a:cs typeface="Times New Roman"/>
              </a:rPr>
              <a:t>features were created  from is the Date column . The Features created are:</a:t>
            </a:r>
          </a:p>
          <a:p>
            <a:pPr>
              <a:lnSpc>
                <a:spcPct val="100000"/>
              </a:lnSpc>
              <a:spcBef>
                <a:spcPts val="0"/>
              </a:spcBef>
            </a:pPr>
            <a:endParaRPr lang="en-US" dirty="0">
              <a:latin typeface="Times New Roman"/>
              <a:cs typeface="Times New Roman"/>
            </a:endParaRPr>
          </a:p>
          <a:p>
            <a:pPr marL="342900" indent="-342900">
              <a:lnSpc>
                <a:spcPct val="100000"/>
              </a:lnSpc>
              <a:spcBef>
                <a:spcPts val="0"/>
              </a:spcBef>
              <a:buFont typeface="Arial"/>
              <a:buChar char="•"/>
            </a:pPr>
            <a:r>
              <a:rPr lang="en-US" dirty="0">
                <a:latin typeface="Times New Roman"/>
                <a:cs typeface="Times New Roman"/>
              </a:rPr>
              <a:t>Year</a:t>
            </a:r>
          </a:p>
          <a:p>
            <a:pPr marL="342900" indent="-342900">
              <a:lnSpc>
                <a:spcPct val="100000"/>
              </a:lnSpc>
              <a:spcBef>
                <a:spcPts val="0"/>
              </a:spcBef>
              <a:buFont typeface="Arial"/>
              <a:buChar char="•"/>
            </a:pPr>
            <a:r>
              <a:rPr lang="en-US" dirty="0">
                <a:latin typeface="Times New Roman"/>
                <a:cs typeface="Times New Roman"/>
              </a:rPr>
              <a:t>Month</a:t>
            </a:r>
          </a:p>
          <a:p>
            <a:pPr marL="342900" indent="-342900">
              <a:lnSpc>
                <a:spcPct val="100000"/>
              </a:lnSpc>
              <a:spcBef>
                <a:spcPts val="0"/>
              </a:spcBef>
              <a:buFont typeface="Arial"/>
              <a:buChar char="•"/>
            </a:pPr>
            <a:r>
              <a:rPr lang="en-US" dirty="0">
                <a:latin typeface="Times New Roman"/>
                <a:cs typeface="Times New Roman"/>
              </a:rPr>
              <a:t>Day</a:t>
            </a:r>
          </a:p>
          <a:p>
            <a:pPr marL="342900" indent="-342900">
              <a:lnSpc>
                <a:spcPct val="100000"/>
              </a:lnSpc>
              <a:spcBef>
                <a:spcPts val="0"/>
              </a:spcBef>
              <a:buFont typeface="Arial"/>
              <a:buChar char="•"/>
            </a:pPr>
            <a:r>
              <a:rPr lang="en-US" dirty="0" err="1">
                <a:latin typeface="Times New Roman"/>
                <a:cs typeface="Times New Roman"/>
              </a:rPr>
              <a:t>DayOfWeek</a:t>
            </a:r>
          </a:p>
          <a:p>
            <a:pPr>
              <a:lnSpc>
                <a:spcPct val="100000"/>
              </a:lnSpc>
              <a:spcBef>
                <a:spcPts val="0"/>
              </a:spcBef>
            </a:pPr>
            <a:endParaRPr lang="en-US" dirty="0">
              <a:latin typeface="Times New Roman"/>
              <a:cs typeface="Times New Roman"/>
            </a:endParaRPr>
          </a:p>
        </p:txBody>
      </p:sp>
      <p:sp>
        <p:nvSpPr>
          <p:cNvPr id="5" name="Text Placeholder 4">
            <a:extLst>
              <a:ext uri="{FF2B5EF4-FFF2-40B4-BE49-F238E27FC236}">
                <a16:creationId xmlns:a16="http://schemas.microsoft.com/office/drawing/2014/main" id="{3D81E948-BE8E-B829-FE92-FA7C9EEA6B63}"/>
              </a:ext>
            </a:extLst>
          </p:cNvPr>
          <p:cNvSpPr>
            <a:spLocks noGrp="1"/>
          </p:cNvSpPr>
          <p:nvPr>
            <p:ph type="body" sz="quarter" idx="3"/>
          </p:nvPr>
        </p:nvSpPr>
        <p:spPr>
          <a:xfrm>
            <a:off x="5734025" y="1314186"/>
            <a:ext cx="4869249" cy="780439"/>
          </a:xfrm>
        </p:spPr>
        <p:txBody>
          <a:bodyPr>
            <a:normAutofit/>
          </a:bodyPr>
          <a:lstStyle/>
          <a:p>
            <a:r>
              <a:rPr lang="en-US" sz="2400" b="1" dirty="0"/>
              <a:t>Feature Selection</a:t>
            </a:r>
            <a:endParaRPr lang="en-US" dirty="0"/>
          </a:p>
        </p:txBody>
      </p:sp>
      <p:sp>
        <p:nvSpPr>
          <p:cNvPr id="6" name="Content Placeholder 5">
            <a:extLst>
              <a:ext uri="{FF2B5EF4-FFF2-40B4-BE49-F238E27FC236}">
                <a16:creationId xmlns:a16="http://schemas.microsoft.com/office/drawing/2014/main" id="{2C2DE2C4-8137-4125-A87D-87CC64793771}"/>
              </a:ext>
            </a:extLst>
          </p:cNvPr>
          <p:cNvSpPr>
            <a:spLocks noGrp="1"/>
          </p:cNvSpPr>
          <p:nvPr>
            <p:ph sz="quarter" idx="4"/>
          </p:nvPr>
        </p:nvSpPr>
        <p:spPr>
          <a:xfrm>
            <a:off x="5734024" y="2101183"/>
            <a:ext cx="4869249" cy="4240683"/>
          </a:xfrm>
        </p:spPr>
        <p:txBody>
          <a:bodyPr vert="horz" lIns="91440" tIns="45720" rIns="91440" bIns="45720" rtlCol="0" anchor="t">
            <a:normAutofit/>
          </a:bodyPr>
          <a:lstStyle/>
          <a:p>
            <a:pPr>
              <a:lnSpc>
                <a:spcPct val="100000"/>
              </a:lnSpc>
              <a:spcBef>
                <a:spcPts val="0"/>
              </a:spcBef>
            </a:pPr>
            <a:r>
              <a:rPr lang="en-US" dirty="0">
                <a:latin typeface="Times New Roman"/>
                <a:cs typeface="Times New Roman"/>
              </a:rPr>
              <a:t>In order to have a good model performance, some feature are irrelevant to the model and was dropped. The feature are:</a:t>
            </a:r>
          </a:p>
          <a:p>
            <a:pPr marL="342900" indent="-342900">
              <a:lnSpc>
                <a:spcPct val="100000"/>
              </a:lnSpc>
              <a:spcBef>
                <a:spcPts val="0"/>
              </a:spcBef>
              <a:buFont typeface="Arial"/>
              <a:buChar char="•"/>
            </a:pPr>
            <a:r>
              <a:rPr lang="en-US" dirty="0">
                <a:latin typeface="Times New Roman"/>
                <a:ea typeface="+mn-lt"/>
                <a:cs typeface="Times New Roman"/>
              </a:rPr>
              <a:t>id, </a:t>
            </a:r>
          </a:p>
          <a:p>
            <a:pPr marL="342900" indent="-342900">
              <a:lnSpc>
                <a:spcPct val="100000"/>
              </a:lnSpc>
              <a:spcBef>
                <a:spcPts val="0"/>
              </a:spcBef>
              <a:buFont typeface="Arial"/>
              <a:buChar char="•"/>
            </a:pPr>
            <a:r>
              <a:rPr lang="en-US" dirty="0">
                <a:latin typeface="Times New Roman"/>
                <a:ea typeface="+mn-lt"/>
                <a:cs typeface="Times New Roman"/>
              </a:rPr>
              <a:t>date, </a:t>
            </a:r>
          </a:p>
          <a:p>
            <a:pPr marL="342900" indent="-342900">
              <a:lnSpc>
                <a:spcPct val="100000"/>
              </a:lnSpc>
              <a:spcBef>
                <a:spcPts val="0"/>
              </a:spcBef>
              <a:buFont typeface="Arial"/>
              <a:buChar char="•"/>
            </a:pPr>
            <a:r>
              <a:rPr lang="en-US" dirty="0">
                <a:latin typeface="Times New Roman"/>
                <a:ea typeface="+mn-lt"/>
                <a:cs typeface="Times New Roman"/>
              </a:rPr>
              <a:t>Some were already drop at the data cleaning stage because they contain about 94% of missing values.</a:t>
            </a:r>
            <a:endParaRPr lang="en-US" dirty="0"/>
          </a:p>
          <a:p>
            <a:pPr>
              <a:lnSpc>
                <a:spcPct val="100000"/>
              </a:lnSpc>
              <a:spcBef>
                <a:spcPts val="0"/>
              </a:spcBef>
            </a:pPr>
            <a:endParaRPr lang="en-US" dirty="0">
              <a:latin typeface="Times New Roman"/>
              <a:ea typeface="+mn-lt"/>
              <a:cs typeface="Times New Roman"/>
            </a:endParaRPr>
          </a:p>
          <a:p>
            <a:pPr>
              <a:lnSpc>
                <a:spcPct val="100000"/>
              </a:lnSpc>
              <a:spcBef>
                <a:spcPts val="0"/>
              </a:spcBef>
            </a:pPr>
            <a:endParaRPr lang="en-US" dirty="0">
              <a:latin typeface="Times New Roman"/>
              <a:cs typeface="Times New Roman"/>
            </a:endParaRPr>
          </a:p>
        </p:txBody>
      </p:sp>
    </p:spTree>
    <p:extLst>
      <p:ext uri="{BB962C8B-B14F-4D97-AF65-F5344CB8AC3E}">
        <p14:creationId xmlns:p14="http://schemas.microsoft.com/office/powerpoint/2010/main" val="146686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3492088" y="341368"/>
            <a:ext cx="4480130" cy="649828"/>
          </a:xfrm>
        </p:spPr>
        <p:txBody>
          <a:bodyPr>
            <a:normAutofit/>
          </a:bodyPr>
          <a:lstStyle/>
          <a:p>
            <a:r>
              <a:rPr lang="en-US" b="1" u="sng" dirty="0">
                <a:ea typeface="+mj-lt"/>
                <a:cs typeface="+mj-lt"/>
              </a:rPr>
              <a:t>Machine Learning</a:t>
            </a:r>
            <a:endParaRPr lang="en-US" dirty="0"/>
          </a:p>
        </p:txBody>
      </p:sp>
      <p:sp>
        <p:nvSpPr>
          <p:cNvPr id="7" name="Text Placeholder 6">
            <a:extLst>
              <a:ext uri="{FF2B5EF4-FFF2-40B4-BE49-F238E27FC236}">
                <a16:creationId xmlns:a16="http://schemas.microsoft.com/office/drawing/2014/main" id="{03456B89-7491-F82F-5C9B-46ECCE4203C6}"/>
              </a:ext>
            </a:extLst>
          </p:cNvPr>
          <p:cNvSpPr>
            <a:spLocks noGrp="1"/>
          </p:cNvSpPr>
          <p:nvPr>
            <p:ph type="body" idx="1"/>
          </p:nvPr>
        </p:nvSpPr>
        <p:spPr>
          <a:xfrm>
            <a:off x="386578" y="1314186"/>
            <a:ext cx="4845387" cy="780439"/>
          </a:xfrm>
        </p:spPr>
        <p:txBody>
          <a:bodyPr>
            <a:normAutofit/>
          </a:bodyPr>
          <a:lstStyle/>
          <a:p>
            <a:r>
              <a:rPr lang="en-US" sz="2400" b="1" dirty="0"/>
              <a:t>Model Development</a:t>
            </a:r>
            <a:endParaRPr lang="en-US" sz="2400"/>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386578" y="2331220"/>
            <a:ext cx="4845387" cy="4370079"/>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Developing a machine </a:t>
            </a:r>
            <a:r>
              <a:rPr lang="en-US" dirty="0">
                <a:latin typeface="Times New Roman"/>
                <a:ea typeface="+mn-lt"/>
                <a:cs typeface="Times New Roman"/>
              </a:rPr>
              <a:t>learning</a:t>
            </a:r>
            <a:r>
              <a:rPr lang="en-US" dirty="0">
                <a:latin typeface="Times New Roman"/>
                <a:cs typeface="Times New Roman"/>
              </a:rPr>
              <a:t> </a:t>
            </a:r>
            <a:r>
              <a:rPr lang="en-US" dirty="0">
                <a:latin typeface="Times New Roman"/>
                <a:ea typeface="+mn-lt"/>
                <a:cs typeface="Times New Roman"/>
              </a:rPr>
              <a:t>model that will be capable of estimating the PM2.5 levels from satellite observations based on </a:t>
            </a:r>
            <a:r>
              <a:rPr lang="en-US" dirty="0">
                <a:latin typeface="Times New Roman"/>
                <a:cs typeface="Times New Roman"/>
              </a:rPr>
              <a:t>Aerosol Optical Depth (AOD) is the objective of the project. In order to achieve it, the following Classifiers are selected for the model development:</a:t>
            </a:r>
          </a:p>
          <a:p>
            <a:pPr marL="342900" indent="-342900">
              <a:lnSpc>
                <a:spcPct val="100000"/>
              </a:lnSpc>
              <a:spcBef>
                <a:spcPts val="0"/>
              </a:spcBef>
              <a:buFont typeface="Arial"/>
              <a:buChar char="•"/>
            </a:pPr>
            <a:r>
              <a:rPr lang="en-US" dirty="0">
                <a:latin typeface="Times New Roman"/>
                <a:cs typeface="Times New Roman"/>
              </a:rPr>
              <a:t>Decision Tree Regressor </a:t>
            </a:r>
          </a:p>
          <a:p>
            <a:pPr marL="342900" indent="-342900">
              <a:lnSpc>
                <a:spcPct val="100000"/>
              </a:lnSpc>
              <a:spcBef>
                <a:spcPts val="0"/>
              </a:spcBef>
              <a:buFont typeface="Arial"/>
              <a:buChar char="•"/>
            </a:pPr>
            <a:r>
              <a:rPr lang="en-US" dirty="0">
                <a:latin typeface="Times New Roman"/>
                <a:cs typeface="Times New Roman"/>
              </a:rPr>
              <a:t>Random Forest Regressor</a:t>
            </a:r>
          </a:p>
          <a:p>
            <a:pPr marL="342900" indent="-342900">
              <a:lnSpc>
                <a:spcPct val="100000"/>
              </a:lnSpc>
              <a:spcBef>
                <a:spcPts val="0"/>
              </a:spcBef>
              <a:buFont typeface="Arial"/>
              <a:buChar char="•"/>
            </a:pPr>
            <a:r>
              <a:rPr lang="en-US" dirty="0">
                <a:latin typeface="Times New Roman"/>
                <a:cs typeface="Times New Roman"/>
              </a:rPr>
              <a:t>Ridge </a:t>
            </a:r>
          </a:p>
          <a:p>
            <a:pPr marL="342900" indent="-342900">
              <a:lnSpc>
                <a:spcPct val="100000"/>
              </a:lnSpc>
              <a:spcBef>
                <a:spcPts val="0"/>
              </a:spcBef>
              <a:buFont typeface="Arial"/>
              <a:buChar char="•"/>
            </a:pPr>
            <a:r>
              <a:rPr lang="en-US" err="1">
                <a:latin typeface="Times New Roman"/>
                <a:cs typeface="Times New Roman"/>
              </a:rPr>
              <a:t>XGBoost</a:t>
            </a:r>
            <a:endParaRPr lang="en-US">
              <a:latin typeface="Times New Roman"/>
              <a:cs typeface="Times New Roman"/>
            </a:endParaRPr>
          </a:p>
          <a:p>
            <a:pPr>
              <a:lnSpc>
                <a:spcPct val="100000"/>
              </a:lnSpc>
              <a:spcBef>
                <a:spcPts val="0"/>
              </a:spcBef>
            </a:pPr>
            <a:endParaRPr lang="en-US" dirty="0">
              <a:latin typeface="Times New Roman"/>
              <a:cs typeface="Times New Roman"/>
            </a:endParaRPr>
          </a:p>
        </p:txBody>
      </p:sp>
      <p:sp>
        <p:nvSpPr>
          <p:cNvPr id="8" name="Text Placeholder 7">
            <a:extLst>
              <a:ext uri="{FF2B5EF4-FFF2-40B4-BE49-F238E27FC236}">
                <a16:creationId xmlns:a16="http://schemas.microsoft.com/office/drawing/2014/main" id="{FA509FD4-556F-09FF-78DF-6085489684A0}"/>
              </a:ext>
            </a:extLst>
          </p:cNvPr>
          <p:cNvSpPr>
            <a:spLocks noGrp="1"/>
          </p:cNvSpPr>
          <p:nvPr>
            <p:ph type="body" sz="quarter" idx="3"/>
          </p:nvPr>
        </p:nvSpPr>
        <p:spPr>
          <a:xfrm>
            <a:off x="7315535" y="1616111"/>
            <a:ext cx="2439476" cy="478515"/>
          </a:xfrm>
        </p:spPr>
        <p:txBody>
          <a:bodyPr>
            <a:normAutofit/>
          </a:bodyPr>
          <a:lstStyle/>
          <a:p>
            <a:r>
              <a:rPr lang="en-US" sz="2400" b="1" dirty="0"/>
              <a:t>Model Training</a:t>
            </a:r>
          </a:p>
        </p:txBody>
      </p:sp>
      <p:sp>
        <p:nvSpPr>
          <p:cNvPr id="10" name="Content Placeholder 2">
            <a:extLst>
              <a:ext uri="{FF2B5EF4-FFF2-40B4-BE49-F238E27FC236}">
                <a16:creationId xmlns:a16="http://schemas.microsoft.com/office/drawing/2014/main" id="{E9FD564A-848E-CA6E-F8AB-A29D83EA83D0}"/>
              </a:ext>
            </a:extLst>
          </p:cNvPr>
          <p:cNvSpPr txBox="1">
            <a:spLocks/>
          </p:cNvSpPr>
          <p:nvPr/>
        </p:nvSpPr>
        <p:spPr>
          <a:xfrm>
            <a:off x="6103015" y="2325469"/>
            <a:ext cx="4845387" cy="86200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a:cs typeface="Times New Roman"/>
              </a:rPr>
              <a:t>All </a:t>
            </a:r>
            <a:r>
              <a:rPr lang="en-US" dirty="0">
                <a:latin typeface="Times New Roman"/>
                <a:ea typeface="+mn-lt"/>
                <a:cs typeface="Times New Roman"/>
              </a:rPr>
              <a:t>model trained on </a:t>
            </a:r>
            <a:r>
              <a:rPr lang="en-US" dirty="0">
                <a:latin typeface="Times New Roman"/>
                <a:cs typeface="Times New Roman"/>
              </a:rPr>
              <a:t>the data and used for predictions.</a:t>
            </a:r>
          </a:p>
          <a:p>
            <a:pPr>
              <a:lnSpc>
                <a:spcPct val="100000"/>
              </a:lnSpc>
              <a:spcBef>
                <a:spcPts val="0"/>
              </a:spcBef>
            </a:pPr>
            <a:endParaRPr lang="en-US" dirty="0">
              <a:latin typeface="Times New Roman"/>
              <a:cs typeface="Times New Roman"/>
            </a:endParaRPr>
          </a:p>
        </p:txBody>
      </p:sp>
      <p:sp>
        <p:nvSpPr>
          <p:cNvPr id="14" name="Text Placeholder 7">
            <a:extLst>
              <a:ext uri="{FF2B5EF4-FFF2-40B4-BE49-F238E27FC236}">
                <a16:creationId xmlns:a16="http://schemas.microsoft.com/office/drawing/2014/main" id="{B41F1C64-F5CD-1D6E-E058-694B4DEE09AF}"/>
              </a:ext>
            </a:extLst>
          </p:cNvPr>
          <p:cNvSpPr txBox="1">
            <a:spLocks/>
          </p:cNvSpPr>
          <p:nvPr/>
        </p:nvSpPr>
        <p:spPr>
          <a:xfrm>
            <a:off x="7237897" y="3076850"/>
            <a:ext cx="2597626" cy="478515"/>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b="1" dirty="0"/>
              <a:t>Evaluation Metrics</a:t>
            </a:r>
            <a:endParaRPr lang="en-US" dirty="0"/>
          </a:p>
        </p:txBody>
      </p:sp>
      <p:sp>
        <p:nvSpPr>
          <p:cNvPr id="15" name="TextBox 14">
            <a:extLst>
              <a:ext uri="{FF2B5EF4-FFF2-40B4-BE49-F238E27FC236}">
                <a16:creationId xmlns:a16="http://schemas.microsoft.com/office/drawing/2014/main" id="{E1A75585-D946-0CB3-62E8-F1CA945226DE}"/>
              </a:ext>
            </a:extLst>
          </p:cNvPr>
          <p:cNvSpPr txBox="1"/>
          <p:nvPr/>
        </p:nvSpPr>
        <p:spPr>
          <a:xfrm>
            <a:off x="6090249" y="3933646"/>
            <a:ext cx="48710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Segoe UI"/>
              </a:rPr>
              <a:t>The key metrics for the model evaluation Root Mean Squared Error.</a:t>
            </a:r>
            <a:endParaRPr lang="en-US" dirty="0"/>
          </a:p>
          <a:p>
            <a:r>
              <a:rPr lang="en-US" dirty="0">
                <a:latin typeface="Times New Roman"/>
                <a:cs typeface="Segoe UI"/>
              </a:rPr>
              <a:t>Random Forest Regressor outperform all other models developed.</a:t>
            </a:r>
          </a:p>
        </p:txBody>
      </p:sp>
    </p:spTree>
    <p:extLst>
      <p:ext uri="{BB962C8B-B14F-4D97-AF65-F5344CB8AC3E}">
        <p14:creationId xmlns:p14="http://schemas.microsoft.com/office/powerpoint/2010/main" val="298858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F04F-F62D-3217-ECC0-CD3FE92DCF4F}"/>
              </a:ext>
            </a:extLst>
          </p:cNvPr>
          <p:cNvSpPr>
            <a:spLocks noGrp="1"/>
          </p:cNvSpPr>
          <p:nvPr>
            <p:ph type="title"/>
          </p:nvPr>
        </p:nvSpPr>
        <p:spPr>
          <a:xfrm>
            <a:off x="3765258" y="312613"/>
            <a:ext cx="4681413" cy="649828"/>
          </a:xfrm>
        </p:spPr>
        <p:txBody>
          <a:bodyPr>
            <a:normAutofit fontScale="90000"/>
          </a:bodyPr>
          <a:lstStyle/>
          <a:p>
            <a:r>
              <a:rPr lang="en-US" b="1" u="sng" dirty="0">
                <a:ea typeface="+mj-lt"/>
                <a:cs typeface="+mj-lt"/>
              </a:rPr>
              <a:t>Comparative Analysis</a:t>
            </a:r>
            <a:endParaRPr lang="en-US" dirty="0"/>
          </a:p>
        </p:txBody>
      </p:sp>
      <p:sp>
        <p:nvSpPr>
          <p:cNvPr id="7" name="Text Placeholder 6">
            <a:extLst>
              <a:ext uri="{FF2B5EF4-FFF2-40B4-BE49-F238E27FC236}">
                <a16:creationId xmlns:a16="http://schemas.microsoft.com/office/drawing/2014/main" id="{03456B89-7491-F82F-5C9B-46ECCE4203C6}"/>
              </a:ext>
            </a:extLst>
          </p:cNvPr>
          <p:cNvSpPr>
            <a:spLocks noGrp="1"/>
          </p:cNvSpPr>
          <p:nvPr>
            <p:ph type="body" idx="1"/>
          </p:nvPr>
        </p:nvSpPr>
        <p:spPr>
          <a:xfrm>
            <a:off x="386578" y="983507"/>
            <a:ext cx="4845387" cy="780439"/>
          </a:xfrm>
        </p:spPr>
        <p:txBody>
          <a:bodyPr>
            <a:normAutofit/>
          </a:bodyPr>
          <a:lstStyle/>
          <a:p>
            <a:r>
              <a:rPr lang="en-US" sz="2400" b="1" dirty="0"/>
              <a:t>Model Development</a:t>
            </a:r>
            <a:endParaRPr lang="en-US" sz="2400"/>
          </a:p>
        </p:txBody>
      </p:sp>
      <p:sp>
        <p:nvSpPr>
          <p:cNvPr id="3" name="Content Placeholder 2">
            <a:extLst>
              <a:ext uri="{FF2B5EF4-FFF2-40B4-BE49-F238E27FC236}">
                <a16:creationId xmlns:a16="http://schemas.microsoft.com/office/drawing/2014/main" id="{F3CE480C-A947-9EC2-05E4-8D0A9B0A1865}"/>
              </a:ext>
            </a:extLst>
          </p:cNvPr>
          <p:cNvSpPr>
            <a:spLocks noGrp="1"/>
          </p:cNvSpPr>
          <p:nvPr>
            <p:ph sz="half" idx="2"/>
          </p:nvPr>
        </p:nvSpPr>
        <p:spPr>
          <a:xfrm>
            <a:off x="386578" y="1842390"/>
            <a:ext cx="4845387" cy="1710269"/>
          </a:xfrm>
        </p:spPr>
        <p:txBody>
          <a:bodyPr vert="horz" lIns="91440" tIns="45720" rIns="91440" bIns="45720" rtlCol="0" anchor="t">
            <a:noAutofit/>
          </a:bodyPr>
          <a:lstStyle/>
          <a:p>
            <a:pPr>
              <a:lnSpc>
                <a:spcPct val="100000"/>
              </a:lnSpc>
              <a:spcBef>
                <a:spcPts val="0"/>
              </a:spcBef>
            </a:pPr>
            <a:r>
              <a:rPr lang="en-US" dirty="0">
                <a:latin typeface="Times New Roman"/>
                <a:cs typeface="Times New Roman"/>
              </a:rPr>
              <a:t>Random Forest Regressor achieved </a:t>
            </a:r>
            <a:r>
              <a:rPr lang="en-US" dirty="0">
                <a:latin typeface="Times New Roman"/>
                <a:ea typeface="+mn-lt"/>
                <a:cs typeface="Times New Roman"/>
              </a:rPr>
              <a:t>the highest Root</a:t>
            </a:r>
            <a:r>
              <a:rPr lang="en-US" dirty="0">
                <a:latin typeface="Times New Roman"/>
                <a:cs typeface="Times New Roman"/>
              </a:rPr>
              <a:t> Mean Squared Error , which make it stands out among other models.</a:t>
            </a:r>
          </a:p>
          <a:p>
            <a:pPr>
              <a:lnSpc>
                <a:spcPct val="100000"/>
              </a:lnSpc>
              <a:spcBef>
                <a:spcPts val="0"/>
              </a:spcBef>
            </a:pPr>
            <a:endParaRPr lang="en-US" dirty="0">
              <a:latin typeface="Times New Roman"/>
              <a:cs typeface="Times New Roman"/>
            </a:endParaRPr>
          </a:p>
          <a:p>
            <a:pPr>
              <a:lnSpc>
                <a:spcPct val="100000"/>
              </a:lnSpc>
              <a:spcBef>
                <a:spcPts val="0"/>
              </a:spcBef>
            </a:pPr>
            <a:r>
              <a:rPr lang="en-US" dirty="0" err="1">
                <a:latin typeface="Times New Roman"/>
                <a:cs typeface="Times New Roman"/>
              </a:rPr>
              <a:t>XGBoost</a:t>
            </a:r>
            <a:r>
              <a:rPr lang="en-US" dirty="0">
                <a:latin typeface="Times New Roman"/>
                <a:cs typeface="Times New Roman"/>
              </a:rPr>
              <a:t> also perform well follow by Decision Tree Regressor and Ridge.</a:t>
            </a:r>
          </a:p>
          <a:p>
            <a:pPr>
              <a:lnSpc>
                <a:spcPct val="100000"/>
              </a:lnSpc>
              <a:spcBef>
                <a:spcPts val="0"/>
              </a:spcBef>
            </a:pPr>
            <a:endParaRPr lang="en-US" dirty="0">
              <a:latin typeface="Times New Roman"/>
              <a:cs typeface="Times New Roman"/>
            </a:endParaRPr>
          </a:p>
        </p:txBody>
      </p:sp>
      <p:sp>
        <p:nvSpPr>
          <p:cNvPr id="10" name="Content Placeholder 2">
            <a:extLst>
              <a:ext uri="{FF2B5EF4-FFF2-40B4-BE49-F238E27FC236}">
                <a16:creationId xmlns:a16="http://schemas.microsoft.com/office/drawing/2014/main" id="{E9FD564A-848E-CA6E-F8AB-A29D83EA83D0}"/>
              </a:ext>
            </a:extLst>
          </p:cNvPr>
          <p:cNvSpPr txBox="1">
            <a:spLocks/>
          </p:cNvSpPr>
          <p:nvPr/>
        </p:nvSpPr>
        <p:spPr>
          <a:xfrm>
            <a:off x="6778751" y="1405318"/>
            <a:ext cx="4845387" cy="86200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solidFill>
                  <a:srgbClr val="222222"/>
                </a:solidFill>
                <a:latin typeface="Times New Roman"/>
                <a:cs typeface="Arial"/>
              </a:rPr>
              <a:t>Weaknesses</a:t>
            </a:r>
            <a:r>
              <a:rPr lang="en-US" dirty="0">
                <a:solidFill>
                  <a:srgbClr val="222222"/>
                </a:solidFill>
                <a:latin typeface="Times New Roman"/>
                <a:cs typeface="Arial"/>
              </a:rPr>
              <a:t>:</a:t>
            </a:r>
            <a:br>
              <a:rPr lang="en-US" dirty="0">
                <a:latin typeface="Times New Roman"/>
                <a:cs typeface="Arial"/>
              </a:rPr>
            </a:br>
            <a:r>
              <a:rPr lang="en-US" dirty="0">
                <a:solidFill>
                  <a:srgbClr val="222222"/>
                </a:solidFill>
                <a:latin typeface="Times New Roman"/>
                <a:cs typeface="Arial"/>
              </a:rPr>
              <a:t>     - Can be </a:t>
            </a:r>
            <a:r>
              <a:rPr lang="en-US" dirty="0">
                <a:solidFill>
                  <a:srgbClr val="222222"/>
                </a:solidFill>
                <a:latin typeface="Times New Roman"/>
                <a:ea typeface="+mn-lt"/>
                <a:cs typeface="Arial"/>
              </a:rPr>
              <a:t>computationally </a:t>
            </a:r>
            <a:r>
              <a:rPr lang="en-US" dirty="0">
                <a:solidFill>
                  <a:srgbClr val="222222"/>
                </a:solidFill>
                <a:latin typeface="Times New Roman"/>
                <a:cs typeface="Arial"/>
              </a:rPr>
              <a:t>expensive due to training multiple trees.</a:t>
            </a:r>
          </a:p>
          <a:p>
            <a:endParaRPr lang="en-US" dirty="0">
              <a:solidFill>
                <a:srgbClr val="222222"/>
              </a:solidFill>
              <a:latin typeface="Times New Roman"/>
              <a:cs typeface="Arial"/>
            </a:endParaRPr>
          </a:p>
          <a:p>
            <a:r>
              <a:rPr lang="en-US" b="1" dirty="0">
                <a:solidFill>
                  <a:srgbClr val="222222"/>
                </a:solidFill>
                <a:latin typeface="Times New Roman"/>
                <a:cs typeface="Arial"/>
              </a:rPr>
              <a:t>Decision Tree Regressor:</a:t>
            </a:r>
          </a:p>
          <a:p>
            <a:r>
              <a:rPr lang="en-US" b="1" u="sng" dirty="0">
                <a:solidFill>
                  <a:srgbClr val="222222"/>
                </a:solidFill>
                <a:latin typeface="Times New Roman"/>
                <a:cs typeface="Arial"/>
              </a:rPr>
              <a:t>Strengths</a:t>
            </a:r>
            <a:r>
              <a:rPr lang="en-US" dirty="0">
                <a:solidFill>
                  <a:srgbClr val="222222"/>
                </a:solidFill>
                <a:latin typeface="Times New Roman"/>
                <a:cs typeface="Arial"/>
              </a:rPr>
              <a:t>:</a:t>
            </a:r>
            <a:br>
              <a:rPr lang="en-US" dirty="0">
                <a:latin typeface="Times New Roman"/>
                <a:cs typeface="Arial"/>
              </a:rPr>
            </a:br>
            <a:r>
              <a:rPr lang="en-US" dirty="0">
                <a:solidFill>
                  <a:srgbClr val="222222"/>
                </a:solidFill>
                <a:latin typeface="Times New Roman"/>
                <a:cs typeface="Arial"/>
              </a:rPr>
              <a:t>     - Interpretable and easy to understand.</a:t>
            </a:r>
            <a:br>
              <a:rPr lang="en-US" dirty="0">
                <a:latin typeface="Times New Roman"/>
                <a:cs typeface="Arial"/>
              </a:rPr>
            </a:br>
            <a:r>
              <a:rPr lang="en-US" dirty="0">
                <a:solidFill>
                  <a:srgbClr val="222222"/>
                </a:solidFill>
                <a:latin typeface="Times New Roman"/>
                <a:cs typeface="Arial"/>
              </a:rPr>
              <a:t>     - Captures complex relationships in data.</a:t>
            </a:r>
            <a:br>
              <a:rPr lang="en-US" dirty="0">
                <a:latin typeface="Times New Roman"/>
                <a:cs typeface="Arial"/>
              </a:rPr>
            </a:br>
            <a:endParaRPr lang="en-US" dirty="0">
              <a:solidFill>
                <a:srgbClr val="222222"/>
              </a:solidFill>
              <a:latin typeface="Times New Roman"/>
              <a:cs typeface="Arial"/>
            </a:endParaRPr>
          </a:p>
          <a:p>
            <a:r>
              <a:rPr lang="en-US" b="1" u="sng" dirty="0">
                <a:solidFill>
                  <a:srgbClr val="222222"/>
                </a:solidFill>
                <a:latin typeface="Times New Roman"/>
                <a:cs typeface="Arial"/>
              </a:rPr>
              <a:t>Weaknesses</a:t>
            </a:r>
            <a:r>
              <a:rPr lang="en-US" dirty="0">
                <a:solidFill>
                  <a:srgbClr val="222222"/>
                </a:solidFill>
                <a:latin typeface="Times New Roman"/>
                <a:cs typeface="Arial"/>
              </a:rPr>
              <a:t>:</a:t>
            </a:r>
            <a:endParaRPr lang="en-US" dirty="0">
              <a:solidFill>
                <a:srgbClr val="000000"/>
              </a:solidFill>
              <a:latin typeface="Times New Roman"/>
              <a:cs typeface="Arial"/>
            </a:endParaRPr>
          </a:p>
          <a:p>
            <a:pPr marL="285750" indent="-285750">
              <a:buFont typeface="Calibri" panose="020B0604020202020204" pitchFamily="34" charset="0"/>
              <a:buChar char="-"/>
            </a:pPr>
            <a:r>
              <a:rPr lang="en-US" dirty="0">
                <a:solidFill>
                  <a:srgbClr val="222222"/>
                </a:solidFill>
                <a:latin typeface="Times New Roman"/>
                <a:cs typeface="Arial"/>
              </a:rPr>
              <a:t>Likely higher RMSE compared to Random Forest and </a:t>
            </a:r>
            <a:r>
              <a:rPr lang="en-US" dirty="0" err="1">
                <a:solidFill>
                  <a:srgbClr val="222222"/>
                </a:solidFill>
                <a:latin typeface="Times New Roman"/>
                <a:cs typeface="Arial"/>
              </a:rPr>
              <a:t>XGBoost</a:t>
            </a:r>
            <a:r>
              <a:rPr lang="en-US" dirty="0">
                <a:solidFill>
                  <a:srgbClr val="222222"/>
                </a:solidFill>
                <a:latin typeface="Times New Roman"/>
                <a:cs typeface="Arial"/>
              </a:rPr>
              <a:t>, indicating potentially inferior predictive accuracy.</a:t>
            </a:r>
            <a:endParaRPr lang="en-US">
              <a:solidFill>
                <a:srgbClr val="000000"/>
              </a:solidFill>
              <a:latin typeface="Times New Roman"/>
              <a:cs typeface="Arial"/>
            </a:endParaRPr>
          </a:p>
          <a:p>
            <a:pPr marL="285750" indent="-285750">
              <a:buFont typeface="Calibri" panose="020B0604020202020204" pitchFamily="34" charset="0"/>
              <a:buChar char="-"/>
            </a:pPr>
            <a:r>
              <a:rPr lang="en-US" dirty="0">
                <a:solidFill>
                  <a:srgbClr val="222222"/>
                </a:solidFill>
                <a:latin typeface="Times New Roman"/>
                <a:cs typeface="Arial"/>
              </a:rPr>
              <a:t>Prone to overfitting and sensitive to noisy data.</a:t>
            </a:r>
            <a:endParaRPr lang="en-US">
              <a:latin typeface="Times New Roman"/>
              <a:cs typeface="Times New Roman"/>
            </a:endParaRPr>
          </a:p>
          <a:p>
            <a:endParaRPr lang="en-US" b="1" dirty="0">
              <a:solidFill>
                <a:srgbClr val="222222"/>
              </a:solidFill>
              <a:latin typeface="Times New Roman"/>
              <a:cs typeface="Arial"/>
            </a:endParaRPr>
          </a:p>
        </p:txBody>
      </p:sp>
      <p:sp>
        <p:nvSpPr>
          <p:cNvPr id="4" name="TextBox 3">
            <a:extLst>
              <a:ext uri="{FF2B5EF4-FFF2-40B4-BE49-F238E27FC236}">
                <a16:creationId xmlns:a16="http://schemas.microsoft.com/office/drawing/2014/main" id="{8133868E-779C-8284-D9A7-90E6696DB802}"/>
              </a:ext>
            </a:extLst>
          </p:cNvPr>
          <p:cNvSpPr txBox="1"/>
          <p:nvPr/>
        </p:nvSpPr>
        <p:spPr>
          <a:xfrm>
            <a:off x="382437" y="3717984"/>
            <a:ext cx="5316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Models Strengths and Weaknesses</a:t>
            </a:r>
          </a:p>
        </p:txBody>
      </p:sp>
      <p:sp>
        <p:nvSpPr>
          <p:cNvPr id="5" name="TextBox 4">
            <a:extLst>
              <a:ext uri="{FF2B5EF4-FFF2-40B4-BE49-F238E27FC236}">
                <a16:creationId xmlns:a16="http://schemas.microsoft.com/office/drawing/2014/main" id="{774540AA-5B12-B781-85C1-2EA648337979}"/>
              </a:ext>
            </a:extLst>
          </p:cNvPr>
          <p:cNvSpPr txBox="1"/>
          <p:nvPr/>
        </p:nvSpPr>
        <p:spPr>
          <a:xfrm>
            <a:off x="382437" y="4178060"/>
            <a:ext cx="55755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22222"/>
                </a:solidFill>
                <a:latin typeface="Times New Roman"/>
                <a:cs typeface="Arial"/>
              </a:rPr>
              <a:t>Random Forest Regressor</a:t>
            </a:r>
            <a:endParaRPr lang="en-US" dirty="0">
              <a:solidFill>
                <a:srgbClr val="000000"/>
              </a:solidFill>
              <a:latin typeface="Times New Roman"/>
              <a:cs typeface="Arial"/>
            </a:endParaRPr>
          </a:p>
          <a:p>
            <a:br>
              <a:rPr lang="en-US" b="1" dirty="0">
                <a:latin typeface="Times New Roman"/>
              </a:rPr>
            </a:br>
            <a:r>
              <a:rPr lang="en-US" b="1" u="sng" dirty="0">
                <a:solidFill>
                  <a:srgbClr val="222222"/>
                </a:solidFill>
                <a:latin typeface="Times New Roman"/>
                <a:cs typeface="Arial"/>
              </a:rPr>
              <a:t>Strengths</a:t>
            </a:r>
            <a:r>
              <a:rPr lang="en-US" dirty="0">
                <a:solidFill>
                  <a:srgbClr val="222222"/>
                </a:solidFill>
                <a:latin typeface="Times New Roman"/>
                <a:cs typeface="Arial"/>
              </a:rPr>
              <a:t>:</a:t>
            </a:r>
            <a:endParaRPr lang="en-US">
              <a:solidFill>
                <a:srgbClr val="000000"/>
              </a:solidFill>
              <a:latin typeface="Times New Roman"/>
              <a:cs typeface="Arial"/>
            </a:endParaRPr>
          </a:p>
          <a:p>
            <a:pPr marL="285750" indent="-285750">
              <a:buFont typeface="Calibri"/>
              <a:buChar char="-"/>
            </a:pPr>
            <a:r>
              <a:rPr lang="en-US" dirty="0">
                <a:solidFill>
                  <a:srgbClr val="222222"/>
                </a:solidFill>
                <a:latin typeface="Times New Roman"/>
                <a:cs typeface="Arial"/>
              </a:rPr>
              <a:t>It achieves the lowest RMSE among the models listed, indicating superior predictive accuracy in your </a:t>
            </a:r>
            <a:r>
              <a:rPr lang="en-US">
                <a:solidFill>
                  <a:srgbClr val="222222"/>
                </a:solidFill>
                <a:latin typeface="Times New Roman"/>
                <a:cs typeface="Arial"/>
              </a:rPr>
              <a:t>context.</a:t>
            </a:r>
            <a:endParaRPr lang="en-US">
              <a:solidFill>
                <a:srgbClr val="000000"/>
              </a:solidFill>
              <a:latin typeface="Times New Roman"/>
              <a:cs typeface="Times New Roman"/>
            </a:endParaRPr>
          </a:p>
          <a:p>
            <a:pPr marL="285750" indent="-285750">
              <a:buFont typeface="Calibri"/>
              <a:buChar char="-"/>
            </a:pPr>
            <a:r>
              <a:rPr lang="en-US" dirty="0">
                <a:solidFill>
                  <a:srgbClr val="222222"/>
                </a:solidFill>
                <a:latin typeface="Times New Roman"/>
                <a:cs typeface="Arial"/>
              </a:rPr>
              <a:t>It reduces overfitting compared to a single decision tree by averaging multiple trees.</a:t>
            </a:r>
            <a:endParaRPr lang="en-US">
              <a:latin typeface="Times New Roman"/>
              <a:cs typeface="Times New Roman"/>
            </a:endParaRPr>
          </a:p>
        </p:txBody>
      </p:sp>
    </p:spTree>
    <p:extLst>
      <p:ext uri="{BB962C8B-B14F-4D97-AF65-F5344CB8AC3E}">
        <p14:creationId xmlns:p14="http://schemas.microsoft.com/office/powerpoint/2010/main" val="3721869340"/>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RocaVTI</vt:lpstr>
      <vt:lpstr>Presentation On AirQo African Air Quality Prediction</vt:lpstr>
      <vt:lpstr>Introduction</vt:lpstr>
      <vt:lpstr>Data Inspection</vt:lpstr>
      <vt:lpstr>Data Cleaning</vt:lpstr>
      <vt:lpstr>Exploratory Data Analysis</vt:lpstr>
      <vt:lpstr>PowerPoint Presentation</vt:lpstr>
      <vt:lpstr>Feature Engineering</vt:lpstr>
      <vt:lpstr>Machine Learning</vt:lpstr>
      <vt:lpstr>Comparative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Emmanuel Ejifolabi</cp:lastModifiedBy>
  <cp:revision>674</cp:revision>
  <dcterms:created xsi:type="dcterms:W3CDTF">2024-06-30T05:47:36Z</dcterms:created>
  <dcterms:modified xsi:type="dcterms:W3CDTF">2024-06-30T09:42:30Z</dcterms:modified>
</cp:coreProperties>
</file>