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3" r:id="rId7"/>
    <p:sldId id="262" r:id="rId8"/>
    <p:sldId id="264" r:id="rId9"/>
    <p:sldId id="265" r:id="rId10"/>
    <p:sldId id="267" r:id="rId11"/>
    <p:sldId id="266" r:id="rId12"/>
    <p:sldId id="269"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64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181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89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68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45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973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303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72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888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76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059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206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5.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E356-249E-6D3F-ED23-601E1D256FD5}"/>
              </a:ext>
            </a:extLst>
          </p:cNvPr>
          <p:cNvSpPr>
            <a:spLocks noGrp="1"/>
          </p:cNvSpPr>
          <p:nvPr>
            <p:ph type="ctrTitle"/>
          </p:nvPr>
        </p:nvSpPr>
        <p:spPr>
          <a:xfrm>
            <a:off x="2667000" y="745541"/>
            <a:ext cx="8650942" cy="2541517"/>
          </a:xfrm>
        </p:spPr>
        <p:txBody>
          <a:bodyPr>
            <a:normAutofit fontScale="90000"/>
          </a:bodyPr>
          <a:lstStyle/>
          <a:p>
            <a:r>
              <a:rPr lang="en-US" dirty="0"/>
              <a:t>Presentation On </a:t>
            </a:r>
            <a:r>
              <a:rPr lang="en-US" dirty="0" err="1"/>
              <a:t>Xente</a:t>
            </a:r>
            <a:r>
              <a:rPr lang="en-US" dirty="0"/>
              <a:t> Fraud Detection project</a:t>
            </a:r>
          </a:p>
        </p:txBody>
      </p:sp>
      <p:sp>
        <p:nvSpPr>
          <p:cNvPr id="3" name="Subtitle 2">
            <a:extLst>
              <a:ext uri="{FF2B5EF4-FFF2-40B4-BE49-F238E27FC236}">
                <a16:creationId xmlns:a16="http://schemas.microsoft.com/office/drawing/2014/main" id="{CDDC3A54-155D-424C-64E5-12B17A6C78B7}"/>
              </a:ext>
            </a:extLst>
          </p:cNvPr>
          <p:cNvSpPr>
            <a:spLocks noGrp="1"/>
          </p:cNvSpPr>
          <p:nvPr>
            <p:ph type="subTitle" idx="1"/>
          </p:nvPr>
        </p:nvSpPr>
        <p:spPr>
          <a:xfrm>
            <a:off x="2667000" y="3880948"/>
            <a:ext cx="6858000" cy="1241822"/>
          </a:xfrm>
        </p:spPr>
        <p:txBody>
          <a:bodyPr>
            <a:normAutofit/>
          </a:bodyPr>
          <a:lstStyle/>
          <a:p>
            <a:r>
              <a:rPr lang="en-US" i="1" dirty="0"/>
              <a:t>Presented By:</a:t>
            </a:r>
            <a:endParaRPr lang="en-US" dirty="0"/>
          </a:p>
          <a:p>
            <a:r>
              <a:rPr lang="en-US" b="1" dirty="0" err="1"/>
              <a:t>Ejifolabi</a:t>
            </a:r>
            <a:r>
              <a:rPr lang="en-US" b="1" dirty="0"/>
              <a:t> Emmanuel </a:t>
            </a:r>
            <a:r>
              <a:rPr lang="en-US" b="1" dirty="0" err="1"/>
              <a:t>Oludare</a:t>
            </a:r>
            <a:r>
              <a:rPr lang="en-US" dirty="0"/>
              <a:t> </a:t>
            </a:r>
          </a:p>
        </p:txBody>
      </p:sp>
    </p:spTree>
    <p:extLst>
      <p:ext uri="{BB962C8B-B14F-4D97-AF65-F5344CB8AC3E}">
        <p14:creationId xmlns:p14="http://schemas.microsoft.com/office/powerpoint/2010/main" val="288301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3284E-0C68-5122-2251-B19A99EA5ACB}"/>
              </a:ext>
            </a:extLst>
          </p:cNvPr>
          <p:cNvSpPr txBox="1"/>
          <p:nvPr/>
        </p:nvSpPr>
        <p:spPr>
          <a:xfrm rot="10800000" flipV="1">
            <a:off x="3397553" y="169896"/>
            <a:ext cx="5396893" cy="584775"/>
          </a:xfrm>
          <a:prstGeom prst="rect">
            <a:avLst/>
          </a:prstGeom>
          <a:noFill/>
        </p:spPr>
        <p:txBody>
          <a:bodyPr wrap="square" rtlCol="0">
            <a:spAutoFit/>
          </a:bodyPr>
          <a:lstStyle/>
          <a:p>
            <a:pPr algn="l"/>
            <a:r>
              <a:rPr lang="en-US" sz="3200" b="1" dirty="0"/>
              <a:t>MACHINE LEARNING </a:t>
            </a:r>
          </a:p>
        </p:txBody>
      </p:sp>
      <p:sp>
        <p:nvSpPr>
          <p:cNvPr id="4" name="TextBox 3">
            <a:extLst>
              <a:ext uri="{FF2B5EF4-FFF2-40B4-BE49-F238E27FC236}">
                <a16:creationId xmlns:a16="http://schemas.microsoft.com/office/drawing/2014/main" id="{C08F4BC0-EF3D-ABC0-E7A0-59677D485DE8}"/>
              </a:ext>
            </a:extLst>
          </p:cNvPr>
          <p:cNvSpPr txBox="1"/>
          <p:nvPr/>
        </p:nvSpPr>
        <p:spPr>
          <a:xfrm>
            <a:off x="1634423" y="1344016"/>
            <a:ext cx="3057570"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Model Development </a:t>
            </a:r>
          </a:p>
        </p:txBody>
      </p:sp>
      <p:sp>
        <p:nvSpPr>
          <p:cNvPr id="6" name="TextBox 5">
            <a:extLst>
              <a:ext uri="{FF2B5EF4-FFF2-40B4-BE49-F238E27FC236}">
                <a16:creationId xmlns:a16="http://schemas.microsoft.com/office/drawing/2014/main" id="{BCF76910-FC77-4B89-7841-81C169E7E18A}"/>
              </a:ext>
            </a:extLst>
          </p:cNvPr>
          <p:cNvSpPr txBox="1"/>
          <p:nvPr/>
        </p:nvSpPr>
        <p:spPr>
          <a:xfrm>
            <a:off x="457572" y="1814595"/>
            <a:ext cx="5396893" cy="3785652"/>
          </a:xfrm>
          <a:prstGeom prst="rect">
            <a:avLst/>
          </a:prstGeom>
          <a:noFill/>
        </p:spPr>
        <p:txBody>
          <a:bodyPr wrap="square" lIns="91440" tIns="45720" rIns="91440" bIns="45720" rtlCol="0" anchor="t">
            <a:spAutoFit/>
          </a:bodyPr>
          <a:lstStyle/>
          <a:p>
            <a:r>
              <a:rPr lang="en-US" sz="2400" dirty="0">
                <a:latin typeface="Times New Roman"/>
                <a:cs typeface="Times New Roman"/>
              </a:rPr>
              <a:t>Developing a machine learning model that will be capable of detecting fraudulent transactions is the objective of the project. In order to achieve it, the following Classifiers are selected for the model development:</a:t>
            </a:r>
          </a:p>
          <a:p>
            <a:pPr marL="342900" indent="-342900" algn="l">
              <a:buFontTx/>
              <a:buChar char="-"/>
            </a:pPr>
            <a:r>
              <a:rPr lang="en-US" sz="2400" dirty="0">
                <a:latin typeface="Times New Roman" panose="02020603050405020304" pitchFamily="18" charset="0"/>
                <a:cs typeface="Times New Roman" panose="02020603050405020304" pitchFamily="18" charset="0"/>
              </a:rPr>
              <a:t>Decision Tree Classifier </a:t>
            </a:r>
          </a:p>
          <a:p>
            <a:pPr marL="342900" indent="-342900" algn="l">
              <a:buFontTx/>
              <a:buChar char="-"/>
            </a:pPr>
            <a:r>
              <a:rPr lang="en-US" sz="2400" dirty="0">
                <a:latin typeface="Times New Roman" panose="02020603050405020304" pitchFamily="18" charset="0"/>
                <a:cs typeface="Times New Roman" panose="02020603050405020304" pitchFamily="18" charset="0"/>
              </a:rPr>
              <a:t>Random Forest Classifier </a:t>
            </a:r>
          </a:p>
          <a:p>
            <a:pPr marL="342900" indent="-342900" algn="l">
              <a:buFontTx/>
              <a:buChar char="-"/>
            </a:pPr>
            <a:r>
              <a:rPr lang="en-US" sz="2400" dirty="0">
                <a:latin typeface="Times New Roman" panose="02020603050405020304" pitchFamily="18" charset="0"/>
                <a:cs typeface="Times New Roman" panose="02020603050405020304" pitchFamily="18" charset="0"/>
              </a:rPr>
              <a:t>K-Nearest Neighbor Classifier </a:t>
            </a:r>
          </a:p>
          <a:p>
            <a:pPr marL="342900" indent="-342900" algn="l">
              <a:buFontTx/>
              <a:buChar char="-"/>
            </a:pPr>
            <a:r>
              <a:rPr lang="en-US" sz="2400" dirty="0">
                <a:latin typeface="Times New Roman" panose="02020603050405020304" pitchFamily="18" charset="0"/>
                <a:cs typeface="Times New Roman" panose="02020603050405020304" pitchFamily="18" charset="0"/>
              </a:rPr>
              <a:t>Support Vector Machine (SVM)</a:t>
            </a:r>
          </a:p>
        </p:txBody>
      </p:sp>
      <p:sp>
        <p:nvSpPr>
          <p:cNvPr id="5" name="TextBox 4">
            <a:extLst>
              <a:ext uri="{FF2B5EF4-FFF2-40B4-BE49-F238E27FC236}">
                <a16:creationId xmlns:a16="http://schemas.microsoft.com/office/drawing/2014/main" id="{9B2F07F9-D09A-07F2-BE67-897F0B8DDB6A}"/>
              </a:ext>
            </a:extLst>
          </p:cNvPr>
          <p:cNvSpPr txBox="1"/>
          <p:nvPr/>
        </p:nvSpPr>
        <p:spPr>
          <a:xfrm>
            <a:off x="7517264" y="1344015"/>
            <a:ext cx="3028815" cy="461665"/>
          </a:xfrm>
          <a:prstGeom prst="rect">
            <a:avLst/>
          </a:prstGeom>
          <a:noFill/>
        </p:spPr>
        <p:txBody>
          <a:bodyPr wrap="square" lIns="91440" tIns="45720" rIns="91440" bIns="45720" rtlCol="0" anchor="t">
            <a:spAutoFit/>
          </a:bodyPr>
          <a:lstStyle/>
          <a:p>
            <a:pPr algn="l"/>
            <a:r>
              <a:rPr lang="en-US" sz="2400" b="1" dirty="0">
                <a:latin typeface="Times New Roman"/>
                <a:cs typeface="Times New Roman"/>
              </a:rPr>
              <a:t>Model Training</a:t>
            </a: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C1DFBC-E1FE-7FAC-1E41-637DEA1E558E}"/>
              </a:ext>
            </a:extLst>
          </p:cNvPr>
          <p:cNvSpPr txBox="1"/>
          <p:nvPr/>
        </p:nvSpPr>
        <p:spPr>
          <a:xfrm>
            <a:off x="6337537" y="1814595"/>
            <a:ext cx="5396893" cy="830997"/>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All model trained on the data and used for predictions.</a:t>
            </a:r>
          </a:p>
        </p:txBody>
      </p:sp>
      <p:sp>
        <p:nvSpPr>
          <p:cNvPr id="10" name="TextBox 9">
            <a:extLst>
              <a:ext uri="{FF2B5EF4-FFF2-40B4-BE49-F238E27FC236}">
                <a16:creationId xmlns:a16="http://schemas.microsoft.com/office/drawing/2014/main" id="{BAF47B6A-BBAD-048B-F595-152A69672877}"/>
              </a:ext>
            </a:extLst>
          </p:cNvPr>
          <p:cNvSpPr txBox="1"/>
          <p:nvPr/>
        </p:nvSpPr>
        <p:spPr>
          <a:xfrm>
            <a:off x="7387868" y="2740770"/>
            <a:ext cx="2813155"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Evaluation Metrics</a:t>
            </a:r>
          </a:p>
        </p:txBody>
      </p:sp>
      <p:sp>
        <p:nvSpPr>
          <p:cNvPr id="12" name="TextBox 11">
            <a:extLst>
              <a:ext uri="{FF2B5EF4-FFF2-40B4-BE49-F238E27FC236}">
                <a16:creationId xmlns:a16="http://schemas.microsoft.com/office/drawing/2014/main" id="{DDAC5A04-2AB6-A8A6-87F6-561EDCF2A4C9}"/>
              </a:ext>
            </a:extLst>
          </p:cNvPr>
          <p:cNvSpPr txBox="1"/>
          <p:nvPr/>
        </p:nvSpPr>
        <p:spPr>
          <a:xfrm>
            <a:off x="6337537" y="3240067"/>
            <a:ext cx="5396893" cy="2677656"/>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The key metrics for the model evaluation are:</a:t>
            </a:r>
          </a:p>
          <a:p>
            <a:pPr marL="342900" indent="-342900" algn="l">
              <a:buFontTx/>
              <a:buChar char="-"/>
            </a:pPr>
            <a:r>
              <a:rPr lang="en-US" sz="2400" dirty="0">
                <a:latin typeface="Times New Roman" panose="02020603050405020304" pitchFamily="18" charset="0"/>
                <a:cs typeface="Times New Roman" panose="02020603050405020304" pitchFamily="18" charset="0"/>
              </a:rPr>
              <a:t>F1 Score </a:t>
            </a:r>
          </a:p>
          <a:p>
            <a:pPr marL="342900" indent="-342900" algn="l">
              <a:buFontTx/>
              <a:buChar char="-"/>
            </a:pPr>
            <a:r>
              <a:rPr lang="en-US" sz="2400" dirty="0">
                <a:latin typeface="Times New Roman" panose="02020603050405020304" pitchFamily="18" charset="0"/>
                <a:cs typeface="Times New Roman" panose="02020603050405020304" pitchFamily="18" charset="0"/>
              </a:rPr>
              <a:t>Precision </a:t>
            </a:r>
          </a:p>
          <a:p>
            <a:pPr marL="342900" indent="-342900" algn="l">
              <a:buFontTx/>
              <a:buChar char="-"/>
            </a:pPr>
            <a:r>
              <a:rPr lang="en-US" sz="2400" dirty="0">
                <a:latin typeface="Times New Roman" panose="02020603050405020304" pitchFamily="18" charset="0"/>
                <a:cs typeface="Times New Roman" panose="02020603050405020304" pitchFamily="18" charset="0"/>
              </a:rPr>
              <a:t>Recall</a:t>
            </a:r>
          </a:p>
          <a:p>
            <a:pPr algn="l"/>
            <a:r>
              <a:rPr lang="en-US" sz="2400" dirty="0">
                <a:latin typeface="Times New Roman" panose="02020603050405020304" pitchFamily="18" charset="0"/>
                <a:cs typeface="Times New Roman" panose="02020603050405020304" pitchFamily="18" charset="0"/>
              </a:rPr>
              <a:t>Random Forest Classifier outperform all other models in all aspect.</a:t>
            </a:r>
          </a:p>
        </p:txBody>
      </p:sp>
    </p:spTree>
    <p:extLst>
      <p:ext uri="{BB962C8B-B14F-4D97-AF65-F5344CB8AC3E}">
        <p14:creationId xmlns:p14="http://schemas.microsoft.com/office/powerpoint/2010/main" val="144716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3284E-0C68-5122-2251-B19A99EA5ACB}"/>
              </a:ext>
            </a:extLst>
          </p:cNvPr>
          <p:cNvSpPr txBox="1"/>
          <p:nvPr/>
        </p:nvSpPr>
        <p:spPr>
          <a:xfrm rot="10800000" flipV="1">
            <a:off x="3397552" y="139588"/>
            <a:ext cx="6034065" cy="584775"/>
          </a:xfrm>
          <a:prstGeom prst="rect">
            <a:avLst/>
          </a:prstGeom>
          <a:noFill/>
        </p:spPr>
        <p:txBody>
          <a:bodyPr wrap="square" rtlCol="0">
            <a:spAutoFit/>
          </a:bodyPr>
          <a:lstStyle/>
          <a:p>
            <a:pPr algn="l"/>
            <a:r>
              <a:rPr lang="en-US" sz="3200" b="1" dirty="0"/>
              <a:t>COMPARATIVE ANALYSIS </a:t>
            </a:r>
          </a:p>
        </p:txBody>
      </p:sp>
      <p:sp>
        <p:nvSpPr>
          <p:cNvPr id="4" name="TextBox 3">
            <a:extLst>
              <a:ext uri="{FF2B5EF4-FFF2-40B4-BE49-F238E27FC236}">
                <a16:creationId xmlns:a16="http://schemas.microsoft.com/office/drawing/2014/main" id="{C08F4BC0-EF3D-ABC0-E7A0-59677D485DE8}"/>
              </a:ext>
            </a:extLst>
          </p:cNvPr>
          <p:cNvSpPr txBox="1"/>
          <p:nvPr/>
        </p:nvSpPr>
        <p:spPr>
          <a:xfrm>
            <a:off x="861970" y="970883"/>
            <a:ext cx="4588095"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Model Performance Comparison </a:t>
            </a:r>
          </a:p>
        </p:txBody>
      </p:sp>
      <p:sp>
        <p:nvSpPr>
          <p:cNvPr id="6" name="TextBox 5">
            <a:extLst>
              <a:ext uri="{FF2B5EF4-FFF2-40B4-BE49-F238E27FC236}">
                <a16:creationId xmlns:a16="http://schemas.microsoft.com/office/drawing/2014/main" id="{BCF76910-FC77-4B89-7841-81C169E7E18A}"/>
              </a:ext>
            </a:extLst>
          </p:cNvPr>
          <p:cNvSpPr txBox="1"/>
          <p:nvPr/>
        </p:nvSpPr>
        <p:spPr>
          <a:xfrm>
            <a:off x="457570" y="1520550"/>
            <a:ext cx="5396893" cy="2677656"/>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Random Forest Classifier achieved the highest F1 score, precision and accuracy, which make it stands out among other models.</a:t>
            </a:r>
          </a:p>
          <a:p>
            <a:pPr algn="l"/>
            <a:r>
              <a:rPr lang="en-US" sz="2400" dirty="0">
                <a:latin typeface="Times New Roman" panose="02020603050405020304" pitchFamily="18" charset="0"/>
                <a:cs typeface="Times New Roman" panose="02020603050405020304" pitchFamily="18" charset="0"/>
              </a:rPr>
              <a:t>Support Vector Machine achieved the highest recall of 1. It stands out among all other models.</a:t>
            </a:r>
          </a:p>
        </p:txBody>
      </p:sp>
      <p:sp>
        <p:nvSpPr>
          <p:cNvPr id="5" name="TextBox 4">
            <a:extLst>
              <a:ext uri="{FF2B5EF4-FFF2-40B4-BE49-F238E27FC236}">
                <a16:creationId xmlns:a16="http://schemas.microsoft.com/office/drawing/2014/main" id="{9B2F07F9-D09A-07F2-BE67-897F0B8DDB6A}"/>
              </a:ext>
            </a:extLst>
          </p:cNvPr>
          <p:cNvSpPr txBox="1"/>
          <p:nvPr/>
        </p:nvSpPr>
        <p:spPr>
          <a:xfrm>
            <a:off x="6633917" y="970883"/>
            <a:ext cx="4804132"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Models Strengths and Weaknesses </a:t>
            </a:r>
          </a:p>
        </p:txBody>
      </p:sp>
      <p:sp>
        <p:nvSpPr>
          <p:cNvPr id="8" name="TextBox 7">
            <a:extLst>
              <a:ext uri="{FF2B5EF4-FFF2-40B4-BE49-F238E27FC236}">
                <a16:creationId xmlns:a16="http://schemas.microsoft.com/office/drawing/2014/main" id="{B9C1DFBC-E1FE-7FAC-1E41-637DEA1E558E}"/>
              </a:ext>
            </a:extLst>
          </p:cNvPr>
          <p:cNvSpPr txBox="1"/>
          <p:nvPr/>
        </p:nvSpPr>
        <p:spPr>
          <a:xfrm>
            <a:off x="6337535" y="1520550"/>
            <a:ext cx="5396893" cy="4154984"/>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Decision Tree Classifier:</a:t>
            </a:r>
          </a:p>
          <a:p>
            <a:pPr algn="l"/>
            <a:r>
              <a:rPr lang="en-US" sz="2400" dirty="0">
                <a:latin typeface="Times New Roman" panose="02020603050405020304" pitchFamily="18" charset="0"/>
                <a:cs typeface="Times New Roman" panose="02020603050405020304" pitchFamily="18" charset="0"/>
              </a:rPr>
              <a:t>Strength:- It’s very good at making correct predictions (almost 100% accuracy).</a:t>
            </a:r>
          </a:p>
          <a:p>
            <a:pPr algn="l"/>
            <a:r>
              <a:rPr lang="en-US" sz="2400" dirty="0">
                <a:latin typeface="Times New Roman" panose="02020603050405020304" pitchFamily="18" charset="0"/>
                <a:cs typeface="Times New Roman" panose="02020603050405020304" pitchFamily="18" charset="0"/>
              </a:rPr>
              <a:t>Weakness:- It might learn well and might not perform well on new data.</a:t>
            </a:r>
          </a:p>
          <a:p>
            <a:pPr algn="l"/>
            <a:endParaRPr lang="en-US" sz="2400" dirty="0">
              <a:latin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Random Forest Classifier:</a:t>
            </a:r>
          </a:p>
          <a:p>
            <a:pPr algn="l"/>
            <a:r>
              <a:rPr lang="en-US" sz="2400" dirty="0">
                <a:latin typeface="Times New Roman" panose="02020603050405020304" pitchFamily="18" charset="0"/>
                <a:cs typeface="Times New Roman" panose="02020603050405020304" pitchFamily="18" charset="0"/>
              </a:rPr>
              <a:t>Strengths:</a:t>
            </a:r>
          </a:p>
          <a:p>
            <a:pPr marL="342900" indent="-342900" algn="l">
              <a:buFontTx/>
              <a:buChar char="-"/>
            </a:pPr>
            <a:r>
              <a:rPr lang="en-US" sz="2400" dirty="0">
                <a:latin typeface="Times New Roman" panose="02020603050405020304" pitchFamily="18" charset="0"/>
                <a:cs typeface="Times New Roman" panose="02020603050405020304" pitchFamily="18" charset="0"/>
              </a:rPr>
              <a:t>It’s the best at making correct predictions.</a:t>
            </a:r>
          </a:p>
          <a:p>
            <a:pPr marL="342900" indent="-342900" algn="l">
              <a:buFontTx/>
              <a:buChar char="-"/>
            </a:pPr>
            <a:r>
              <a:rPr lang="en-US" sz="2400" dirty="0">
                <a:latin typeface="Times New Roman" panose="02020603050405020304" pitchFamily="18" charset="0"/>
                <a:cs typeface="Times New Roman" panose="02020603050405020304" pitchFamily="18" charset="0"/>
              </a:rPr>
              <a:t>It’s very reliable in finding fraud</a:t>
            </a:r>
          </a:p>
        </p:txBody>
      </p:sp>
    </p:spTree>
    <p:extLst>
      <p:ext uri="{BB962C8B-B14F-4D97-AF65-F5344CB8AC3E}">
        <p14:creationId xmlns:p14="http://schemas.microsoft.com/office/powerpoint/2010/main" val="117130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D0AE5-16C4-3D35-9F4F-0965405DE8DB}"/>
              </a:ext>
            </a:extLst>
          </p:cNvPr>
          <p:cNvSpPr txBox="1"/>
          <p:nvPr/>
        </p:nvSpPr>
        <p:spPr>
          <a:xfrm rot="10800000" flipV="1">
            <a:off x="3320504" y="388312"/>
            <a:ext cx="6034065" cy="584775"/>
          </a:xfrm>
          <a:prstGeom prst="rect">
            <a:avLst/>
          </a:prstGeom>
          <a:noFill/>
        </p:spPr>
        <p:txBody>
          <a:bodyPr wrap="square" rtlCol="0">
            <a:spAutoFit/>
          </a:bodyPr>
          <a:lstStyle/>
          <a:p>
            <a:pPr algn="l"/>
            <a:r>
              <a:rPr lang="en-US" sz="3200" b="1" dirty="0"/>
              <a:t>COMPARATIVE ANALYSIS </a:t>
            </a:r>
          </a:p>
        </p:txBody>
      </p:sp>
      <p:sp>
        <p:nvSpPr>
          <p:cNvPr id="5" name="TextBox 4">
            <a:extLst>
              <a:ext uri="{FF2B5EF4-FFF2-40B4-BE49-F238E27FC236}">
                <a16:creationId xmlns:a16="http://schemas.microsoft.com/office/drawing/2014/main" id="{BD73DE8A-D6CD-4DC2-D59A-E792C4E95FEA}"/>
              </a:ext>
            </a:extLst>
          </p:cNvPr>
          <p:cNvSpPr txBox="1"/>
          <p:nvPr/>
        </p:nvSpPr>
        <p:spPr>
          <a:xfrm>
            <a:off x="457570" y="1520550"/>
            <a:ext cx="5396893" cy="3416320"/>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Weakness:- It takes longer time to train on data than decision tree.</a:t>
            </a:r>
          </a:p>
          <a:p>
            <a:pPr algn="l"/>
            <a:endParaRPr lang="en-US" sz="2400" dirty="0">
              <a:latin typeface="Times New Roman" panose="02020603050405020304" pitchFamily="18" charset="0"/>
              <a:cs typeface="Times New Roman" panose="02020603050405020304" pitchFamily="18" charset="0"/>
            </a:endParaRPr>
          </a:p>
          <a:p>
            <a:pPr algn="l"/>
            <a:r>
              <a:rPr lang="en-US" sz="2400" b="1" dirty="0">
                <a:latin typeface="Times New Roman" panose="02020603050405020304" pitchFamily="18" charset="0"/>
                <a:cs typeface="Times New Roman" panose="02020603050405020304" pitchFamily="18" charset="0"/>
              </a:rPr>
              <a:t>K-Nearest Neighbor Classifier:</a:t>
            </a:r>
          </a:p>
          <a:p>
            <a:pPr algn="l"/>
            <a:r>
              <a:rPr lang="en-US" sz="2400" dirty="0">
                <a:latin typeface="Times New Roman" panose="02020603050405020304" pitchFamily="18" charset="0"/>
                <a:cs typeface="Times New Roman" panose="02020603050405020304" pitchFamily="18" charset="0"/>
              </a:rPr>
              <a:t>Strength: It catches all the fraud cases (100% recall.</a:t>
            </a:r>
          </a:p>
          <a:p>
            <a:pPr algn="l"/>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Weakness: It’s slow in making predictions.</a:t>
            </a:r>
          </a:p>
        </p:txBody>
      </p:sp>
      <p:sp>
        <p:nvSpPr>
          <p:cNvPr id="7" name="TextBox 6">
            <a:extLst>
              <a:ext uri="{FF2B5EF4-FFF2-40B4-BE49-F238E27FC236}">
                <a16:creationId xmlns:a16="http://schemas.microsoft.com/office/drawing/2014/main" id="{94CE9465-F463-83DD-A967-FFE5805E9AFC}"/>
              </a:ext>
            </a:extLst>
          </p:cNvPr>
          <p:cNvSpPr txBox="1"/>
          <p:nvPr/>
        </p:nvSpPr>
        <p:spPr>
          <a:xfrm>
            <a:off x="6337537" y="1520550"/>
            <a:ext cx="5396893" cy="4154984"/>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Support Vector Machine (SVC):</a:t>
            </a:r>
          </a:p>
          <a:p>
            <a:pPr algn="l"/>
            <a:r>
              <a:rPr lang="en-US" sz="2400" dirty="0">
                <a:latin typeface="Times New Roman" panose="02020603050405020304" pitchFamily="18" charset="0"/>
                <a:cs typeface="Times New Roman" panose="02020603050405020304" pitchFamily="18" charset="0"/>
              </a:rPr>
              <a:t>Strength: </a:t>
            </a:r>
          </a:p>
          <a:p>
            <a:pPr marL="342900" indent="-342900" algn="l">
              <a:buFontTx/>
              <a:buChar char="-"/>
            </a:pPr>
            <a:r>
              <a:rPr lang="en-US" sz="2400" dirty="0">
                <a:latin typeface="Times New Roman" panose="02020603050405020304" pitchFamily="18" charset="0"/>
                <a:cs typeface="Times New Roman" panose="02020603050405020304" pitchFamily="18" charset="0"/>
              </a:rPr>
              <a:t>It’s very good at making correct predictions and catches all the fraud cases (100% recall).</a:t>
            </a:r>
          </a:p>
          <a:p>
            <a:pPr marL="342900" indent="-342900" algn="l">
              <a:buFontTx/>
              <a:buChar char="-"/>
            </a:pPr>
            <a:r>
              <a:rPr lang="en-US" sz="2400" dirty="0">
                <a:latin typeface="Times New Roman" panose="02020603050405020304" pitchFamily="18" charset="0"/>
                <a:cs typeface="Times New Roman" panose="02020603050405020304" pitchFamily="18" charset="0"/>
              </a:rPr>
              <a:t>It’s good at separating fraudulent transactions from non fraudulent transactions.</a:t>
            </a:r>
          </a:p>
          <a:p>
            <a:pPr marL="342900" indent="-342900" algn="l">
              <a:buFontTx/>
              <a:buChar char="-"/>
            </a:pP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Weakness: It takes longer to train because of its complexity.</a:t>
            </a:r>
          </a:p>
        </p:txBody>
      </p:sp>
    </p:spTree>
    <p:extLst>
      <p:ext uri="{BB962C8B-B14F-4D97-AF65-F5344CB8AC3E}">
        <p14:creationId xmlns:p14="http://schemas.microsoft.com/office/powerpoint/2010/main" val="4290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80B81-B459-1A04-E236-ECFDBCEB2BBD}"/>
              </a:ext>
            </a:extLst>
          </p:cNvPr>
          <p:cNvSpPr txBox="1"/>
          <p:nvPr/>
        </p:nvSpPr>
        <p:spPr>
          <a:xfrm rot="10800000" flipV="1">
            <a:off x="4441178" y="390260"/>
            <a:ext cx="3309643" cy="584775"/>
          </a:xfrm>
          <a:prstGeom prst="rect">
            <a:avLst/>
          </a:prstGeom>
          <a:noFill/>
        </p:spPr>
        <p:txBody>
          <a:bodyPr wrap="square" rtlCol="0">
            <a:spAutoFit/>
          </a:bodyPr>
          <a:lstStyle/>
          <a:p>
            <a:pPr algn="l"/>
            <a:r>
              <a:rPr lang="en-US" sz="3200" b="1" dirty="0"/>
              <a:t>CONCLUSION</a:t>
            </a:r>
          </a:p>
        </p:txBody>
      </p:sp>
      <p:sp>
        <p:nvSpPr>
          <p:cNvPr id="2" name="TextBox 1">
            <a:extLst>
              <a:ext uri="{FF2B5EF4-FFF2-40B4-BE49-F238E27FC236}">
                <a16:creationId xmlns:a16="http://schemas.microsoft.com/office/drawing/2014/main" id="{A67C4302-EAF3-092E-133A-60E1680F0788}"/>
              </a:ext>
            </a:extLst>
          </p:cNvPr>
          <p:cNvSpPr txBox="1"/>
          <p:nvPr/>
        </p:nvSpPr>
        <p:spPr>
          <a:xfrm>
            <a:off x="2062254" y="1270747"/>
            <a:ext cx="8067489" cy="3139321"/>
          </a:xfrm>
          <a:prstGeom prst="rect">
            <a:avLst/>
          </a:prstGeom>
          <a:noFill/>
        </p:spPr>
        <p:txBody>
          <a:bodyPr wrap="square" rtlCol="0">
            <a:spAutoFit/>
          </a:bodyPr>
          <a:lstStyle/>
          <a:p>
            <a:pPr algn="l"/>
            <a:r>
              <a:rPr lang="en-US" dirty="0"/>
              <a:t>Among all the model evaluated, </a:t>
            </a:r>
            <a:r>
              <a:rPr lang="en-US" b="1" dirty="0"/>
              <a:t>Random Forest </a:t>
            </a:r>
            <a:r>
              <a:rPr lang="en-US" dirty="0"/>
              <a:t>perform the best.  It achieved the highest accuracy and maintained perfect balance between precision and recall. It ability to perform more than other models make it suitable for fraud detection. </a:t>
            </a:r>
          </a:p>
          <a:p>
            <a:pPr algn="l"/>
            <a:endParaRPr lang="en-US" dirty="0"/>
          </a:p>
          <a:p>
            <a:pPr algn="l"/>
            <a:r>
              <a:rPr lang="en-US" b="1" dirty="0"/>
              <a:t>Recommendation:</a:t>
            </a:r>
          </a:p>
          <a:p>
            <a:pPr algn="l"/>
            <a:r>
              <a:rPr lang="en-US" dirty="0"/>
              <a:t>For the best performance in fraud detection, Random Forest is the recommended model due to superior accuracy and reliability. If computational resources or speed are in concern, Decision Tree are simpler and faster alternative while still performed well.</a:t>
            </a:r>
          </a:p>
          <a:p>
            <a:pPr algn="l"/>
            <a:r>
              <a:rPr lang="en-US" dirty="0"/>
              <a:t>Choosing </a:t>
            </a:r>
            <a:r>
              <a:rPr lang="en-US" dirty="0" err="1"/>
              <a:t>RandomForest</a:t>
            </a:r>
            <a:r>
              <a:rPr lang="en-US" dirty="0"/>
              <a:t> Classifier will provide the best balance of accuracy, reliability and robustness for the fraud detection needs.</a:t>
            </a:r>
          </a:p>
        </p:txBody>
      </p:sp>
    </p:spTree>
    <p:extLst>
      <p:ext uri="{BB962C8B-B14F-4D97-AF65-F5344CB8AC3E}">
        <p14:creationId xmlns:p14="http://schemas.microsoft.com/office/powerpoint/2010/main" val="407881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8A9A5-8803-0437-5E2C-7C7BCADB5420}"/>
              </a:ext>
            </a:extLst>
          </p:cNvPr>
          <p:cNvSpPr txBox="1"/>
          <p:nvPr/>
        </p:nvSpPr>
        <p:spPr>
          <a:xfrm rot="10800000" flipV="1">
            <a:off x="5268589" y="3136612"/>
            <a:ext cx="1654822" cy="584775"/>
          </a:xfrm>
          <a:prstGeom prst="rect">
            <a:avLst/>
          </a:prstGeom>
          <a:noFill/>
        </p:spPr>
        <p:txBody>
          <a:bodyPr wrap="square" rtlCol="0">
            <a:spAutoFit/>
          </a:bodyPr>
          <a:lstStyle/>
          <a:p>
            <a:pPr algn="l"/>
            <a:r>
              <a:rPr lang="en-US" sz="3200" b="1" dirty="0"/>
              <a:t>Thanks</a:t>
            </a:r>
          </a:p>
        </p:txBody>
      </p:sp>
    </p:spTree>
    <p:extLst>
      <p:ext uri="{BB962C8B-B14F-4D97-AF65-F5344CB8AC3E}">
        <p14:creationId xmlns:p14="http://schemas.microsoft.com/office/powerpoint/2010/main" val="140018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846C-0454-0620-FE2D-C1C24B7FECD3}"/>
              </a:ext>
            </a:extLst>
          </p:cNvPr>
          <p:cNvSpPr>
            <a:spLocks noGrp="1"/>
          </p:cNvSpPr>
          <p:nvPr>
            <p:ph type="title" idx="4294967295"/>
          </p:nvPr>
        </p:nvSpPr>
        <p:spPr>
          <a:xfrm>
            <a:off x="1293812" y="495077"/>
            <a:ext cx="9604375" cy="727075"/>
          </a:xfrm>
        </p:spPr>
        <p:txBody>
          <a:bodyPr/>
          <a:lstStyle/>
          <a:p>
            <a:pPr algn="ctr"/>
            <a:r>
              <a:rPr lang="en-US" b="1" dirty="0"/>
              <a:t>INTRODUCTION </a:t>
            </a:r>
          </a:p>
        </p:txBody>
      </p:sp>
      <p:sp>
        <p:nvSpPr>
          <p:cNvPr id="5" name="Title 1">
            <a:extLst>
              <a:ext uri="{FF2B5EF4-FFF2-40B4-BE49-F238E27FC236}">
                <a16:creationId xmlns:a16="http://schemas.microsoft.com/office/drawing/2014/main" id="{298E7C75-4C18-2BA3-69F2-628DA61673C0}"/>
              </a:ext>
            </a:extLst>
          </p:cNvPr>
          <p:cNvSpPr>
            <a:spLocks noGrp="1"/>
          </p:cNvSpPr>
          <p:nvPr>
            <p:ph type="title" idx="4294967295"/>
          </p:nvPr>
        </p:nvSpPr>
        <p:spPr>
          <a:xfrm>
            <a:off x="1142306" y="1228939"/>
            <a:ext cx="3820553" cy="511128"/>
          </a:xfrm>
        </p:spPr>
        <p:txBody>
          <a:bodyPr>
            <a:normAutofit/>
          </a:bodyPr>
          <a:lstStyle/>
          <a:p>
            <a:pPr algn="ctr"/>
            <a:r>
              <a:rPr lang="en-US" sz="2400" b="1" dirty="0"/>
              <a:t>Objective:</a:t>
            </a:r>
          </a:p>
        </p:txBody>
      </p:sp>
      <p:sp>
        <p:nvSpPr>
          <p:cNvPr id="3" name="TextBox 2">
            <a:extLst>
              <a:ext uri="{FF2B5EF4-FFF2-40B4-BE49-F238E27FC236}">
                <a16:creationId xmlns:a16="http://schemas.microsoft.com/office/drawing/2014/main" id="{06C90B63-0768-B17A-6744-228F76084CF4}"/>
              </a:ext>
            </a:extLst>
          </p:cNvPr>
          <p:cNvSpPr txBox="1"/>
          <p:nvPr/>
        </p:nvSpPr>
        <p:spPr>
          <a:xfrm>
            <a:off x="276416" y="1940563"/>
            <a:ext cx="5552331" cy="1569660"/>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The objective of this project is to create a machine learning model to detect fraudulent transactions.
Fraud detection is an important application of machine learning in the financial services sector. This solution will help </a:t>
            </a:r>
            <a:r>
              <a:rPr lang="en-US" sz="1600" dirty="0" err="1">
                <a:latin typeface="Times New Roman" panose="02020603050405020304" pitchFamily="18" charset="0"/>
                <a:cs typeface="Times New Roman" panose="02020603050405020304" pitchFamily="18" charset="0"/>
              </a:rPr>
              <a:t>Xente</a:t>
            </a:r>
            <a:r>
              <a:rPr lang="en-US" sz="1600" dirty="0">
                <a:latin typeface="Times New Roman" panose="02020603050405020304" pitchFamily="18" charset="0"/>
                <a:cs typeface="Times New Roman" panose="02020603050405020304" pitchFamily="18" charset="0"/>
              </a:rPr>
              <a:t> provide improved and safer service to its customer</a:t>
            </a:r>
          </a:p>
        </p:txBody>
      </p:sp>
      <p:sp>
        <p:nvSpPr>
          <p:cNvPr id="6" name="Title 1">
            <a:extLst>
              <a:ext uri="{FF2B5EF4-FFF2-40B4-BE49-F238E27FC236}">
                <a16:creationId xmlns:a16="http://schemas.microsoft.com/office/drawing/2014/main" id="{B6B5ECF7-B122-9BFC-EF54-7615C68E7F84}"/>
              </a:ext>
            </a:extLst>
          </p:cNvPr>
          <p:cNvSpPr>
            <a:spLocks noGrp="1"/>
          </p:cNvSpPr>
          <p:nvPr>
            <p:ph type="title" idx="4294967295"/>
          </p:nvPr>
        </p:nvSpPr>
        <p:spPr>
          <a:xfrm>
            <a:off x="7072462" y="1387090"/>
            <a:ext cx="3820553" cy="539096"/>
          </a:xfrm>
        </p:spPr>
        <p:txBody>
          <a:bodyPr>
            <a:normAutofit/>
          </a:bodyPr>
          <a:lstStyle/>
          <a:p>
            <a:pPr algn="ctr"/>
            <a:r>
              <a:rPr lang="en-US" sz="2400" b="1" dirty="0"/>
              <a:t>Evaluation:</a:t>
            </a:r>
          </a:p>
        </p:txBody>
      </p:sp>
      <p:sp>
        <p:nvSpPr>
          <p:cNvPr id="7" name="TextBox 6">
            <a:extLst>
              <a:ext uri="{FF2B5EF4-FFF2-40B4-BE49-F238E27FC236}">
                <a16:creationId xmlns:a16="http://schemas.microsoft.com/office/drawing/2014/main" id="{3BEB0132-FF8A-96DA-57EB-72853064A493}"/>
              </a:ext>
            </a:extLst>
          </p:cNvPr>
          <p:cNvSpPr txBox="1"/>
          <p:nvPr/>
        </p:nvSpPr>
        <p:spPr>
          <a:xfrm>
            <a:off x="6310393" y="1940563"/>
            <a:ext cx="5344693" cy="3785652"/>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The error metric for this competition is the F1 score, which ranges from 0 (total failure) to 1 (perfect score). Hence, the closer the score is to 1, the better the model.
F1 Score: A performance score that combines both precision and recall. It is a harmonic mean of these two variables. Formula is given as: 2*Precision*Recall/(Precision + Recall)
Precision: This is an indicator of the number of items correctly identified as positive out of total items identified as positive. Formula is given as: TP/(TP+FP)
Recall / Sensitivity / True Positive Rate (TPR): This is an indicator of the number of items correctly identified as positive out of total actual positives.</a:t>
            </a:r>
          </a:p>
        </p:txBody>
      </p:sp>
    </p:spTree>
    <p:extLst>
      <p:ext uri="{BB962C8B-B14F-4D97-AF65-F5344CB8AC3E}">
        <p14:creationId xmlns:p14="http://schemas.microsoft.com/office/powerpoint/2010/main" val="305019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664C0-D39F-3721-4F8A-1F983687B042}"/>
              </a:ext>
            </a:extLst>
          </p:cNvPr>
          <p:cNvSpPr txBox="1"/>
          <p:nvPr/>
        </p:nvSpPr>
        <p:spPr>
          <a:xfrm rot="10800000" flipV="1">
            <a:off x="3761813" y="404363"/>
            <a:ext cx="4668373" cy="584775"/>
          </a:xfrm>
          <a:prstGeom prst="rect">
            <a:avLst/>
          </a:prstGeom>
          <a:noFill/>
        </p:spPr>
        <p:txBody>
          <a:bodyPr wrap="square" rtlCol="0">
            <a:spAutoFit/>
          </a:bodyPr>
          <a:lstStyle/>
          <a:p>
            <a:pPr algn="l"/>
            <a:r>
              <a:rPr lang="en-US" sz="3200" b="1" dirty="0"/>
              <a:t>DATA INSPECTION</a:t>
            </a:r>
          </a:p>
        </p:txBody>
      </p:sp>
      <p:sp>
        <p:nvSpPr>
          <p:cNvPr id="3" name="TextBox 2">
            <a:extLst>
              <a:ext uri="{FF2B5EF4-FFF2-40B4-BE49-F238E27FC236}">
                <a16:creationId xmlns:a16="http://schemas.microsoft.com/office/drawing/2014/main" id="{7C8A4D9F-5196-DD11-7319-24013F55CC1A}"/>
              </a:ext>
            </a:extLst>
          </p:cNvPr>
          <p:cNvSpPr txBox="1"/>
          <p:nvPr/>
        </p:nvSpPr>
        <p:spPr>
          <a:xfrm>
            <a:off x="2031998" y="1351026"/>
            <a:ext cx="2445871" cy="461665"/>
          </a:xfrm>
          <a:prstGeom prst="rect">
            <a:avLst/>
          </a:prstGeom>
          <a:noFill/>
        </p:spPr>
        <p:txBody>
          <a:bodyPr wrap="square" rtlCol="0">
            <a:spAutoFit/>
          </a:bodyPr>
          <a:lstStyle/>
          <a:p>
            <a:pPr algn="l"/>
            <a:r>
              <a:rPr lang="en-US" sz="2400" b="1"/>
              <a:t>Data Overview:</a:t>
            </a:r>
          </a:p>
        </p:txBody>
      </p:sp>
      <p:sp>
        <p:nvSpPr>
          <p:cNvPr id="4" name="TextBox 3">
            <a:extLst>
              <a:ext uri="{FF2B5EF4-FFF2-40B4-BE49-F238E27FC236}">
                <a16:creationId xmlns:a16="http://schemas.microsoft.com/office/drawing/2014/main" id="{C66A9A24-C4C0-E271-E55E-15DAE12C4F02}"/>
              </a:ext>
            </a:extLst>
          </p:cNvPr>
          <p:cNvSpPr txBox="1"/>
          <p:nvPr/>
        </p:nvSpPr>
        <p:spPr>
          <a:xfrm>
            <a:off x="375767" y="1812691"/>
            <a:ext cx="5758331" cy="2862322"/>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After Importing all necessary libraries and loading the dataset, it was observed that:</a:t>
            </a:r>
          </a:p>
          <a:p>
            <a:pPr marL="285750" indent="-285750" algn="l">
              <a:buFontTx/>
              <a:buChar char="-"/>
            </a:pPr>
            <a:r>
              <a:rPr lang="en-US" dirty="0">
                <a:latin typeface="Times New Roman" panose="02020603050405020304" pitchFamily="18" charset="0"/>
                <a:cs typeface="Times New Roman" panose="02020603050405020304" pitchFamily="18" charset="0"/>
              </a:rPr>
              <a:t>The dataset contain 95,662 numbers of rows or entries.</a:t>
            </a:r>
          </a:p>
          <a:p>
            <a:pPr marL="285750" indent="-285750" algn="l">
              <a:buFontTx/>
              <a:buChar char="-"/>
            </a:pPr>
            <a:r>
              <a:rPr lang="en-US" dirty="0">
                <a:latin typeface="Times New Roman" panose="02020603050405020304" pitchFamily="18" charset="0"/>
                <a:cs typeface="Times New Roman" panose="02020603050405020304" pitchFamily="18" charset="0"/>
              </a:rPr>
              <a:t> The dataset has 16 numbers of Columns.</a:t>
            </a:r>
          </a:p>
          <a:p>
            <a:pPr marL="285750" indent="-285750" algn="l">
              <a:buFontTx/>
              <a:buChar char="-"/>
            </a:pPr>
            <a:r>
              <a:rPr lang="en-US" dirty="0">
                <a:latin typeface="Times New Roman" panose="02020603050405020304" pitchFamily="18" charset="0"/>
                <a:cs typeface="Times New Roman" panose="02020603050405020304" pitchFamily="18" charset="0"/>
              </a:rPr>
              <a:t>The features are 15 in numbers e.g. </a:t>
            </a:r>
            <a:r>
              <a:rPr lang="en-US" dirty="0" err="1">
                <a:latin typeface="Times New Roman" panose="02020603050405020304" pitchFamily="18" charset="0"/>
                <a:cs typeface="Times New Roman" panose="02020603050405020304" pitchFamily="18" charset="0"/>
              </a:rPr>
              <a:t>TransactionId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AccountId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BatchId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CountryCode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CurrencyCode</a:t>
            </a:r>
            <a:r>
              <a:rPr lang="en-US" dirty="0">
                <a:latin typeface="Times New Roman" panose="02020603050405020304" pitchFamily="18" charset="0"/>
                <a:cs typeface="Times New Roman" panose="02020603050405020304" pitchFamily="18" charset="0"/>
              </a:rPr>
              <a:t>, Pricing Strategy, </a:t>
            </a:r>
            <a:r>
              <a:rPr lang="en-US" dirty="0" err="1">
                <a:latin typeface="Times New Roman" panose="02020603050405020304" pitchFamily="18" charset="0"/>
                <a:cs typeface="Times New Roman" panose="02020603050405020304" pitchFamily="18" charset="0"/>
              </a:rPr>
              <a:t>ProductId,Product</a:t>
            </a:r>
            <a:r>
              <a:rPr lang="en-US" dirty="0">
                <a:latin typeface="Times New Roman" panose="02020603050405020304" pitchFamily="18" charset="0"/>
                <a:cs typeface="Times New Roman" panose="02020603050405020304" pitchFamily="18" charset="0"/>
              </a:rPr>
              <a:t> category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pPr marL="285750" indent="-285750" algn="l">
              <a:buFontTx/>
              <a:buChar char="-"/>
            </a:pPr>
            <a:r>
              <a:rPr lang="en-US" dirty="0">
                <a:latin typeface="Times New Roman" panose="02020603050405020304" pitchFamily="18" charset="0"/>
                <a:cs typeface="Times New Roman" panose="02020603050405020304" pitchFamily="18" charset="0"/>
              </a:rPr>
              <a:t>The target variable is </a:t>
            </a:r>
            <a:r>
              <a:rPr lang="en-US" dirty="0" err="1">
                <a:latin typeface="Times New Roman" panose="02020603050405020304" pitchFamily="18" charset="0"/>
                <a:cs typeface="Times New Roman" panose="02020603050405020304" pitchFamily="18" charset="0"/>
              </a:rPr>
              <a:t>FraudResult</a:t>
            </a:r>
            <a:r>
              <a:rPr lang="en-US" dirty="0">
                <a:latin typeface="Times New Roman" panose="02020603050405020304" pitchFamily="18" charset="0"/>
                <a:cs typeface="Times New Roman" panose="02020603050405020304" pitchFamily="18" charset="0"/>
              </a:rPr>
              <a:t> and is contains only two categories of values which are 0 (Non-Fraud) and 1 (Fraud).</a:t>
            </a:r>
          </a:p>
        </p:txBody>
      </p:sp>
      <p:sp>
        <p:nvSpPr>
          <p:cNvPr id="6" name="TextBox 5">
            <a:extLst>
              <a:ext uri="{FF2B5EF4-FFF2-40B4-BE49-F238E27FC236}">
                <a16:creationId xmlns:a16="http://schemas.microsoft.com/office/drawing/2014/main" id="{CEEC7319-EE17-08AA-3465-42B68204376A}"/>
              </a:ext>
            </a:extLst>
          </p:cNvPr>
          <p:cNvSpPr txBox="1"/>
          <p:nvPr/>
        </p:nvSpPr>
        <p:spPr>
          <a:xfrm flipH="1">
            <a:off x="2031998" y="4675013"/>
            <a:ext cx="2445871" cy="461665"/>
          </a:xfrm>
          <a:prstGeom prst="rect">
            <a:avLst/>
          </a:prstGeom>
          <a:noFill/>
        </p:spPr>
        <p:txBody>
          <a:bodyPr wrap="square" rtlCol="0">
            <a:spAutoFit/>
          </a:bodyPr>
          <a:lstStyle/>
          <a:p>
            <a:pPr algn="l"/>
            <a:r>
              <a:rPr lang="en-US" sz="2400" b="1" dirty="0"/>
              <a:t>Initial Insights:</a:t>
            </a:r>
          </a:p>
        </p:txBody>
      </p:sp>
      <p:sp>
        <p:nvSpPr>
          <p:cNvPr id="8" name="TextBox 7">
            <a:extLst>
              <a:ext uri="{FF2B5EF4-FFF2-40B4-BE49-F238E27FC236}">
                <a16:creationId xmlns:a16="http://schemas.microsoft.com/office/drawing/2014/main" id="{131CED60-C223-8F1E-1B47-917EBC1F3421}"/>
              </a:ext>
            </a:extLst>
          </p:cNvPr>
          <p:cNvSpPr txBox="1"/>
          <p:nvPr/>
        </p:nvSpPr>
        <p:spPr>
          <a:xfrm>
            <a:off x="375767" y="5137642"/>
            <a:ext cx="5758331" cy="646331"/>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dataset focuses on Ugandan Currency Transactions.</a:t>
            </a:r>
          </a:p>
          <a:p>
            <a:pPr algn="l"/>
            <a:r>
              <a:rPr lang="en-US" dirty="0">
                <a:latin typeface="Times New Roman" panose="02020603050405020304" pitchFamily="18" charset="0"/>
                <a:cs typeface="Times New Roman" panose="02020603050405020304" pitchFamily="18" charset="0"/>
              </a:rPr>
              <a:t>Non Fraud category dominate the dataset</a:t>
            </a:r>
          </a:p>
        </p:txBody>
      </p:sp>
      <p:sp>
        <p:nvSpPr>
          <p:cNvPr id="10" name="TextBox 9">
            <a:extLst>
              <a:ext uri="{FF2B5EF4-FFF2-40B4-BE49-F238E27FC236}">
                <a16:creationId xmlns:a16="http://schemas.microsoft.com/office/drawing/2014/main" id="{E580FA56-A317-AA54-FD97-F577EE6ED74F}"/>
              </a:ext>
            </a:extLst>
          </p:cNvPr>
          <p:cNvSpPr txBox="1"/>
          <p:nvPr/>
        </p:nvSpPr>
        <p:spPr>
          <a:xfrm>
            <a:off x="7790329" y="1351026"/>
            <a:ext cx="3135406" cy="461665"/>
          </a:xfrm>
          <a:prstGeom prst="rect">
            <a:avLst/>
          </a:prstGeom>
          <a:noFill/>
        </p:spPr>
        <p:txBody>
          <a:bodyPr wrap="square" rtlCol="0">
            <a:spAutoFit/>
          </a:bodyPr>
          <a:lstStyle/>
          <a:p>
            <a:pPr algn="l"/>
            <a:r>
              <a:rPr lang="en-US" sz="2400" b="1" dirty="0"/>
              <a:t>Summary Statistics:</a:t>
            </a:r>
          </a:p>
        </p:txBody>
      </p:sp>
      <p:sp>
        <p:nvSpPr>
          <p:cNvPr id="12" name="TextBox 11">
            <a:extLst>
              <a:ext uri="{FF2B5EF4-FFF2-40B4-BE49-F238E27FC236}">
                <a16:creationId xmlns:a16="http://schemas.microsoft.com/office/drawing/2014/main" id="{3DD49E29-5136-9FCB-93A7-8867B78F05CF}"/>
              </a:ext>
            </a:extLst>
          </p:cNvPr>
          <p:cNvSpPr txBox="1"/>
          <p:nvPr/>
        </p:nvSpPr>
        <p:spPr>
          <a:xfrm>
            <a:off x="6134098" y="1816799"/>
            <a:ext cx="5758331" cy="3139321"/>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Statistical Analysis shows that :</a:t>
            </a:r>
          </a:p>
          <a:p>
            <a:pPr marL="285750" indent="-285750" algn="l">
              <a:buFontTx/>
              <a:buChar char="-"/>
            </a:pPr>
            <a:r>
              <a:rPr lang="en-US" dirty="0">
                <a:latin typeface="Times New Roman" panose="02020603050405020304" pitchFamily="18" charset="0"/>
                <a:cs typeface="Times New Roman" panose="02020603050405020304" pitchFamily="18" charset="0"/>
              </a:rPr>
              <a:t>The mean transaction recorded on the dataset is seen to be 6717 UGX.</a:t>
            </a:r>
          </a:p>
          <a:p>
            <a:pPr marL="285750" indent="-285750" algn="l">
              <a:buFontTx/>
              <a:buChar char="-"/>
            </a:pPr>
            <a:r>
              <a:rPr lang="en-US" dirty="0">
                <a:latin typeface="Times New Roman" panose="02020603050405020304" pitchFamily="18" charset="0"/>
                <a:cs typeface="Times New Roman" panose="02020603050405020304" pitchFamily="18" charset="0"/>
              </a:rPr>
              <a:t>The values on the “Value” column is closely aligned with the values in the “Amount” column.</a:t>
            </a:r>
          </a:p>
          <a:p>
            <a:pPr marL="285750" indent="-285750" algn="l">
              <a:buFontTx/>
              <a:buChar char="-"/>
            </a:pPr>
            <a:r>
              <a:rPr lang="en-US" dirty="0">
                <a:latin typeface="Times New Roman" panose="02020603050405020304" pitchFamily="18" charset="0"/>
                <a:cs typeface="Times New Roman" panose="02020603050405020304" pitchFamily="18" charset="0"/>
              </a:rPr>
              <a:t>The pricing strategy used for transactions is set to be 0, 1, 2 and 4. Pricing Strategy 2 recorded the highest transactions.</a:t>
            </a:r>
          </a:p>
          <a:p>
            <a:pPr marL="285750" indent="-285750" algn="l">
              <a:buFontTx/>
              <a:buChar char="-"/>
            </a:pPr>
            <a:r>
              <a:rPr lang="en-US" dirty="0">
                <a:latin typeface="Times New Roman" panose="02020603050405020304" pitchFamily="18" charset="0"/>
                <a:cs typeface="Times New Roman" panose="02020603050405020304" pitchFamily="18" charset="0"/>
              </a:rPr>
              <a:t>The statistics shown that notable outliers are present in the data.</a:t>
            </a:r>
          </a:p>
          <a:p>
            <a:pPr marL="285750" indent="-285750" algn="l">
              <a:buFontTx/>
              <a:buChar char="-"/>
            </a:pPr>
            <a:r>
              <a:rPr lang="en-US" dirty="0">
                <a:latin typeface="Times New Roman" panose="02020603050405020304" pitchFamily="18" charset="0"/>
                <a:cs typeface="Times New Roman" panose="02020603050405020304" pitchFamily="18" charset="0"/>
              </a:rPr>
              <a:t>The dataset has zero missing values.</a:t>
            </a:r>
          </a:p>
        </p:txBody>
      </p:sp>
    </p:spTree>
    <p:extLst>
      <p:ext uri="{BB962C8B-B14F-4D97-AF65-F5344CB8AC3E}">
        <p14:creationId xmlns:p14="http://schemas.microsoft.com/office/powerpoint/2010/main" val="80852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664C0-D39F-3721-4F8A-1F983687B042}"/>
              </a:ext>
            </a:extLst>
          </p:cNvPr>
          <p:cNvSpPr txBox="1"/>
          <p:nvPr/>
        </p:nvSpPr>
        <p:spPr>
          <a:xfrm rot="10800000" flipV="1">
            <a:off x="3761813" y="404363"/>
            <a:ext cx="4668373" cy="584775"/>
          </a:xfrm>
          <a:prstGeom prst="rect">
            <a:avLst/>
          </a:prstGeom>
          <a:noFill/>
        </p:spPr>
        <p:txBody>
          <a:bodyPr wrap="square" rtlCol="0">
            <a:spAutoFit/>
          </a:bodyPr>
          <a:lstStyle/>
          <a:p>
            <a:pPr algn="l"/>
            <a:r>
              <a:rPr lang="en-US" sz="3200" b="1" dirty="0"/>
              <a:t>DATA CLEANING</a:t>
            </a:r>
          </a:p>
        </p:txBody>
      </p:sp>
      <p:sp>
        <p:nvSpPr>
          <p:cNvPr id="3" name="TextBox 2">
            <a:extLst>
              <a:ext uri="{FF2B5EF4-FFF2-40B4-BE49-F238E27FC236}">
                <a16:creationId xmlns:a16="http://schemas.microsoft.com/office/drawing/2014/main" id="{7C8A4D9F-5196-DD11-7319-24013F55CC1A}"/>
              </a:ext>
            </a:extLst>
          </p:cNvPr>
          <p:cNvSpPr txBox="1"/>
          <p:nvPr/>
        </p:nvSpPr>
        <p:spPr>
          <a:xfrm>
            <a:off x="1478799" y="1350544"/>
            <a:ext cx="3552267" cy="461665"/>
          </a:xfrm>
          <a:prstGeom prst="rect">
            <a:avLst/>
          </a:prstGeom>
          <a:noFill/>
        </p:spPr>
        <p:txBody>
          <a:bodyPr wrap="square" rtlCol="0">
            <a:spAutoFit/>
          </a:bodyPr>
          <a:lstStyle/>
          <a:p>
            <a:pPr algn="l"/>
            <a:r>
              <a:rPr lang="en-US" sz="2400" b="1" dirty="0"/>
              <a:t>Data Integrity Check:</a:t>
            </a:r>
          </a:p>
        </p:txBody>
      </p:sp>
      <p:sp>
        <p:nvSpPr>
          <p:cNvPr id="4" name="TextBox 3">
            <a:extLst>
              <a:ext uri="{FF2B5EF4-FFF2-40B4-BE49-F238E27FC236}">
                <a16:creationId xmlns:a16="http://schemas.microsoft.com/office/drawing/2014/main" id="{C66A9A24-C4C0-E271-E55E-15DAE12C4F02}"/>
              </a:ext>
            </a:extLst>
          </p:cNvPr>
          <p:cNvSpPr txBox="1"/>
          <p:nvPr/>
        </p:nvSpPr>
        <p:spPr>
          <a:xfrm>
            <a:off x="375767" y="1812691"/>
            <a:ext cx="5758331" cy="1477328"/>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integrity of the data was checked thoroughly and it was observed that:</a:t>
            </a:r>
          </a:p>
          <a:p>
            <a:pPr algn="l"/>
            <a:endParaRPr lang="en-US" dirty="0">
              <a:latin typeface="Times New Roman" panose="02020603050405020304" pitchFamily="18" charset="0"/>
              <a:cs typeface="Times New Roman" panose="02020603050405020304" pitchFamily="18" charset="0"/>
            </a:endParaRPr>
          </a:p>
          <a:p>
            <a:pPr marL="285750" indent="-285750" algn="l">
              <a:buFontTx/>
              <a:buChar char="-"/>
            </a:pPr>
            <a:r>
              <a:rPr lang="en-US" dirty="0">
                <a:latin typeface="Times New Roman" panose="02020603050405020304" pitchFamily="18" charset="0"/>
                <a:cs typeface="Times New Roman" panose="02020603050405020304" pitchFamily="18" charset="0"/>
              </a:rPr>
              <a:t>The dataset contain zero </a:t>
            </a:r>
            <a:r>
              <a:rPr lang="en-US" dirty="0" err="1">
                <a:latin typeface="Times New Roman" panose="02020603050405020304" pitchFamily="18" charset="0"/>
                <a:cs typeface="Times New Roman" panose="02020603050405020304" pitchFamily="18" charset="0"/>
              </a:rPr>
              <a:t>NonNull</a:t>
            </a:r>
            <a:r>
              <a:rPr lang="en-US" dirty="0">
                <a:latin typeface="Times New Roman" panose="02020603050405020304" pitchFamily="18" charset="0"/>
                <a:cs typeface="Times New Roman" panose="02020603050405020304" pitchFamily="18" charset="0"/>
              </a:rPr>
              <a:t> or missing values</a:t>
            </a:r>
          </a:p>
          <a:p>
            <a:pPr marL="285750" indent="-285750" algn="l">
              <a:buFontTx/>
              <a:buChar char="-"/>
            </a:pPr>
            <a:r>
              <a:rPr lang="en-US" dirty="0">
                <a:latin typeface="Times New Roman" panose="02020603050405020304" pitchFamily="18" charset="0"/>
                <a:cs typeface="Times New Roman" panose="02020603050405020304" pitchFamily="18" charset="0"/>
              </a:rPr>
              <a:t>No duplicate record was found on the dataset.</a:t>
            </a:r>
          </a:p>
        </p:txBody>
      </p:sp>
      <p:sp>
        <p:nvSpPr>
          <p:cNvPr id="6" name="TextBox 5">
            <a:extLst>
              <a:ext uri="{FF2B5EF4-FFF2-40B4-BE49-F238E27FC236}">
                <a16:creationId xmlns:a16="http://schemas.microsoft.com/office/drawing/2014/main" id="{CEEC7319-EE17-08AA-3465-42B68204376A}"/>
              </a:ext>
            </a:extLst>
          </p:cNvPr>
          <p:cNvSpPr txBox="1"/>
          <p:nvPr/>
        </p:nvSpPr>
        <p:spPr>
          <a:xfrm flipH="1">
            <a:off x="1478799" y="3290019"/>
            <a:ext cx="3440209" cy="461665"/>
          </a:xfrm>
          <a:prstGeom prst="rect">
            <a:avLst/>
          </a:prstGeom>
          <a:noFill/>
        </p:spPr>
        <p:txBody>
          <a:bodyPr wrap="square" rtlCol="0">
            <a:spAutoFit/>
          </a:bodyPr>
          <a:lstStyle/>
          <a:p>
            <a:pPr algn="l"/>
            <a:r>
              <a:rPr lang="en-US" sz="2400" b="1" dirty="0"/>
              <a:t>Datatype Conversion:</a:t>
            </a:r>
          </a:p>
        </p:txBody>
      </p:sp>
      <p:sp>
        <p:nvSpPr>
          <p:cNvPr id="8" name="TextBox 7">
            <a:extLst>
              <a:ext uri="{FF2B5EF4-FFF2-40B4-BE49-F238E27FC236}">
                <a16:creationId xmlns:a16="http://schemas.microsoft.com/office/drawing/2014/main" id="{131CED60-C223-8F1E-1B47-917EBC1F3421}"/>
              </a:ext>
            </a:extLst>
          </p:cNvPr>
          <p:cNvSpPr txBox="1"/>
          <p:nvPr/>
        </p:nvSpPr>
        <p:spPr>
          <a:xfrm>
            <a:off x="375767" y="3698318"/>
            <a:ext cx="5758331" cy="2308324"/>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Data Columns were subsect to be assigned to variable that will contain each of the datatype and the columns were subsect as below:</a:t>
            </a:r>
          </a:p>
          <a:p>
            <a:pPr marL="285750" indent="-285750" algn="l">
              <a:buFontTx/>
              <a:buChar char="-"/>
            </a:pPr>
            <a:r>
              <a:rPr lang="en-US" dirty="0">
                <a:latin typeface="Times New Roman" panose="02020603050405020304" pitchFamily="18" charset="0"/>
                <a:cs typeface="Times New Roman" panose="02020603050405020304" pitchFamily="18" charset="0"/>
              </a:rPr>
              <a:t>Variable name “date” for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datatype.</a:t>
            </a:r>
          </a:p>
          <a:p>
            <a:pPr marL="285750" indent="-285750" algn="l">
              <a:buFontTx/>
              <a:buChar char="-"/>
            </a:pPr>
            <a:r>
              <a:rPr lang="en-US" dirty="0">
                <a:latin typeface="Times New Roman" panose="02020603050405020304" pitchFamily="18" charset="0"/>
                <a:cs typeface="Times New Roman" panose="02020603050405020304" pitchFamily="18" charset="0"/>
              </a:rPr>
              <a:t>Variable name “cat” for Categorical datatype.</a:t>
            </a:r>
          </a:p>
          <a:p>
            <a:pPr marL="285750" indent="-285750" algn="l">
              <a:buFontTx/>
              <a:buChar char="-"/>
            </a:pPr>
            <a:r>
              <a:rPr lang="en-US" dirty="0">
                <a:latin typeface="Times New Roman" panose="02020603050405020304" pitchFamily="18" charset="0"/>
                <a:cs typeface="Times New Roman" panose="02020603050405020304" pitchFamily="18" charset="0"/>
              </a:rPr>
              <a:t>Variable name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for Numerical datatype.</a:t>
            </a:r>
          </a:p>
          <a:p>
            <a:pPr marL="285750" indent="-285750" algn="l">
              <a:buFontTx/>
              <a:buChar char="-"/>
            </a:pPr>
            <a:r>
              <a:rPr lang="en-US" dirty="0">
                <a:latin typeface="Times New Roman" panose="02020603050405020304" pitchFamily="18" charset="0"/>
                <a:cs typeface="Times New Roman" panose="02020603050405020304" pitchFamily="18" charset="0"/>
              </a:rPr>
              <a:t>Iterative approach was used to convert columns to its respective datatypes.</a:t>
            </a:r>
          </a:p>
        </p:txBody>
      </p:sp>
      <p:sp>
        <p:nvSpPr>
          <p:cNvPr id="10" name="TextBox 9">
            <a:extLst>
              <a:ext uri="{FF2B5EF4-FFF2-40B4-BE49-F238E27FC236}">
                <a16:creationId xmlns:a16="http://schemas.microsoft.com/office/drawing/2014/main" id="{E580FA56-A317-AA54-FD97-F577EE6ED74F}"/>
              </a:ext>
            </a:extLst>
          </p:cNvPr>
          <p:cNvSpPr txBox="1"/>
          <p:nvPr/>
        </p:nvSpPr>
        <p:spPr>
          <a:xfrm>
            <a:off x="7790329" y="1351026"/>
            <a:ext cx="3135406" cy="461665"/>
          </a:xfrm>
          <a:prstGeom prst="rect">
            <a:avLst/>
          </a:prstGeom>
          <a:noFill/>
        </p:spPr>
        <p:txBody>
          <a:bodyPr wrap="square" rtlCol="0">
            <a:spAutoFit/>
          </a:bodyPr>
          <a:lstStyle/>
          <a:p>
            <a:pPr algn="l"/>
            <a:r>
              <a:rPr lang="en-US" sz="2400" b="1" dirty="0"/>
              <a:t>Handling Outliers:</a:t>
            </a:r>
          </a:p>
        </p:txBody>
      </p:sp>
      <p:sp>
        <p:nvSpPr>
          <p:cNvPr id="12" name="TextBox 11">
            <a:extLst>
              <a:ext uri="{FF2B5EF4-FFF2-40B4-BE49-F238E27FC236}">
                <a16:creationId xmlns:a16="http://schemas.microsoft.com/office/drawing/2014/main" id="{3DD49E29-5136-9FCB-93A7-8867B78F05CF}"/>
              </a:ext>
            </a:extLst>
          </p:cNvPr>
          <p:cNvSpPr txBox="1"/>
          <p:nvPr/>
        </p:nvSpPr>
        <p:spPr>
          <a:xfrm>
            <a:off x="6134098" y="1816799"/>
            <a:ext cx="5758331" cy="3139321"/>
          </a:xfrm>
          <a:prstGeom prst="rect">
            <a:avLst/>
          </a:prstGeom>
          <a:noFill/>
        </p:spPr>
        <p:txBody>
          <a:bodyPr wrap="square" lIns="91440" tIns="45720" rIns="91440" bIns="45720" rtlCol="0" anchor="t">
            <a:spAutoFit/>
          </a:bodyPr>
          <a:lstStyle/>
          <a:p>
            <a:pPr algn="l"/>
            <a:r>
              <a:rPr lang="en-US" dirty="0">
                <a:latin typeface="Times New Roman"/>
                <a:cs typeface="Times New Roman"/>
              </a:rPr>
              <a:t>It was observed that Amount and Value columns have very high amount of outliers and it was known by plotting a boxplot for the visualization.</a:t>
            </a:r>
          </a:p>
          <a:p>
            <a:pPr algn="l"/>
            <a:r>
              <a:rPr lang="en-US" dirty="0">
                <a:latin typeface="Times New Roman" panose="02020603050405020304" pitchFamily="18" charset="0"/>
                <a:cs typeface="Times New Roman" panose="02020603050405020304" pitchFamily="18" charset="0"/>
              </a:rPr>
              <a:t>The technique used to deals with the outliers was Inter-Quartile Range. The value lesser than the lower limit was replaced with the lower limit and the values greater than the upper limit was replaced with the upper limit.</a:t>
            </a:r>
          </a:p>
          <a:p>
            <a:pPr algn="l"/>
            <a:r>
              <a:rPr lang="en-US" dirty="0">
                <a:latin typeface="Times New Roman" panose="02020603050405020304" pitchFamily="18" charset="0"/>
                <a:cs typeface="Times New Roman" panose="02020603050405020304" pitchFamily="18" charset="0"/>
              </a:rPr>
              <a:t>Boxplot was used again to confirm if the outliers are gone .</a:t>
            </a: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Keynote: the outliers on Pricing strategy and </a:t>
            </a:r>
            <a:r>
              <a:rPr lang="en-US" dirty="0" err="1">
                <a:latin typeface="Times New Roman" panose="02020603050405020304" pitchFamily="18" charset="0"/>
                <a:cs typeface="Times New Roman" panose="02020603050405020304" pitchFamily="18" charset="0"/>
              </a:rPr>
              <a:t>FraudResult</a:t>
            </a:r>
            <a:r>
              <a:rPr lang="en-US" dirty="0">
                <a:latin typeface="Times New Roman" panose="02020603050405020304" pitchFamily="18" charset="0"/>
                <a:cs typeface="Times New Roman" panose="02020603050405020304" pitchFamily="18" charset="0"/>
              </a:rPr>
              <a:t> were not clean because, they were not outliers in real sense.</a:t>
            </a:r>
          </a:p>
        </p:txBody>
      </p:sp>
    </p:spTree>
    <p:extLst>
      <p:ext uri="{BB962C8B-B14F-4D97-AF65-F5344CB8AC3E}">
        <p14:creationId xmlns:p14="http://schemas.microsoft.com/office/powerpoint/2010/main" val="421847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664C0-D39F-3721-4F8A-1F983687B042}"/>
              </a:ext>
            </a:extLst>
          </p:cNvPr>
          <p:cNvSpPr txBox="1"/>
          <p:nvPr/>
        </p:nvSpPr>
        <p:spPr>
          <a:xfrm rot="10800000" flipV="1">
            <a:off x="2030692" y="357470"/>
            <a:ext cx="8130616" cy="584775"/>
          </a:xfrm>
          <a:prstGeom prst="rect">
            <a:avLst/>
          </a:prstGeom>
          <a:noFill/>
        </p:spPr>
        <p:txBody>
          <a:bodyPr wrap="square" rtlCol="0">
            <a:spAutoFit/>
          </a:bodyPr>
          <a:lstStyle/>
          <a:p>
            <a:pPr algn="l"/>
            <a:r>
              <a:rPr lang="en-US" sz="3200" b="1" dirty="0"/>
              <a:t>EXPLORATORY DATA ANALYSIS (EDA)</a:t>
            </a:r>
          </a:p>
        </p:txBody>
      </p:sp>
      <p:sp>
        <p:nvSpPr>
          <p:cNvPr id="3" name="TextBox 2">
            <a:extLst>
              <a:ext uri="{FF2B5EF4-FFF2-40B4-BE49-F238E27FC236}">
                <a16:creationId xmlns:a16="http://schemas.microsoft.com/office/drawing/2014/main" id="{7C8A4D9F-5196-DD11-7319-24013F55CC1A}"/>
              </a:ext>
            </a:extLst>
          </p:cNvPr>
          <p:cNvSpPr txBox="1"/>
          <p:nvPr/>
        </p:nvSpPr>
        <p:spPr>
          <a:xfrm>
            <a:off x="1080803" y="1350545"/>
            <a:ext cx="4348260" cy="461665"/>
          </a:xfrm>
          <a:prstGeom prst="rect">
            <a:avLst/>
          </a:prstGeom>
          <a:noFill/>
        </p:spPr>
        <p:txBody>
          <a:bodyPr wrap="square" rtlCol="0">
            <a:spAutoFit/>
          </a:bodyPr>
          <a:lstStyle/>
          <a:p>
            <a:pPr algn="l"/>
            <a:r>
              <a:rPr lang="en-US" sz="2400" b="1" dirty="0"/>
              <a:t>Target Variable Distribution:</a:t>
            </a:r>
          </a:p>
        </p:txBody>
      </p:sp>
      <p:sp>
        <p:nvSpPr>
          <p:cNvPr id="4" name="TextBox 3">
            <a:extLst>
              <a:ext uri="{FF2B5EF4-FFF2-40B4-BE49-F238E27FC236}">
                <a16:creationId xmlns:a16="http://schemas.microsoft.com/office/drawing/2014/main" id="{C66A9A24-C4C0-E271-E55E-15DAE12C4F02}"/>
              </a:ext>
            </a:extLst>
          </p:cNvPr>
          <p:cNvSpPr txBox="1"/>
          <p:nvPr/>
        </p:nvSpPr>
        <p:spPr>
          <a:xfrm>
            <a:off x="375767" y="1812691"/>
            <a:ext cx="5758331" cy="1477328"/>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plot shown below shows that</a:t>
            </a:r>
          </a:p>
          <a:p>
            <a:pPr marL="285750" indent="-285750" algn="l">
              <a:buFontTx/>
              <a:buChar char="-"/>
            </a:pPr>
            <a:r>
              <a:rPr lang="en-US" dirty="0">
                <a:latin typeface="Times New Roman" panose="02020603050405020304" pitchFamily="18" charset="0"/>
                <a:cs typeface="Times New Roman" panose="02020603050405020304" pitchFamily="18" charset="0"/>
              </a:rPr>
              <a:t>Exactly 99.98% of the target variable values are Non-Fraud.</a:t>
            </a:r>
          </a:p>
          <a:p>
            <a:pPr marL="285750" indent="-285750" algn="l">
              <a:buFontTx/>
              <a:buChar char="-"/>
            </a:pPr>
            <a:r>
              <a:rPr lang="en-US" dirty="0">
                <a:latin typeface="Times New Roman" panose="02020603050405020304" pitchFamily="18" charset="0"/>
                <a:cs typeface="Times New Roman" panose="02020603050405020304" pitchFamily="18" charset="0"/>
              </a:rPr>
              <a:t>Very small values which is 0.2% of the transactions are Fraud.</a:t>
            </a:r>
          </a:p>
        </p:txBody>
      </p:sp>
      <p:sp>
        <p:nvSpPr>
          <p:cNvPr id="10" name="TextBox 9">
            <a:extLst>
              <a:ext uri="{FF2B5EF4-FFF2-40B4-BE49-F238E27FC236}">
                <a16:creationId xmlns:a16="http://schemas.microsoft.com/office/drawing/2014/main" id="{E580FA56-A317-AA54-FD97-F577EE6ED74F}"/>
              </a:ext>
            </a:extLst>
          </p:cNvPr>
          <p:cNvSpPr txBox="1"/>
          <p:nvPr/>
        </p:nvSpPr>
        <p:spPr>
          <a:xfrm>
            <a:off x="7790329" y="1351026"/>
            <a:ext cx="3135406" cy="461665"/>
          </a:xfrm>
          <a:prstGeom prst="rect">
            <a:avLst/>
          </a:prstGeom>
          <a:noFill/>
        </p:spPr>
        <p:txBody>
          <a:bodyPr wrap="square" rtlCol="0">
            <a:spAutoFit/>
          </a:bodyPr>
          <a:lstStyle/>
          <a:p>
            <a:pPr algn="l"/>
            <a:r>
              <a:rPr lang="en-US" sz="2400" b="1" dirty="0"/>
              <a:t>Feature Variables:</a:t>
            </a:r>
          </a:p>
        </p:txBody>
      </p:sp>
      <p:sp>
        <p:nvSpPr>
          <p:cNvPr id="12" name="TextBox 11">
            <a:extLst>
              <a:ext uri="{FF2B5EF4-FFF2-40B4-BE49-F238E27FC236}">
                <a16:creationId xmlns:a16="http://schemas.microsoft.com/office/drawing/2014/main" id="{3DD49E29-5136-9FCB-93A7-8867B78F05CF}"/>
              </a:ext>
            </a:extLst>
          </p:cNvPr>
          <p:cNvSpPr txBox="1"/>
          <p:nvPr/>
        </p:nvSpPr>
        <p:spPr>
          <a:xfrm>
            <a:off x="6134098" y="1816799"/>
            <a:ext cx="5758331" cy="4247317"/>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plot  from the EDA also confirmed that, </a:t>
            </a:r>
          </a:p>
          <a:p>
            <a:pPr marL="285750" indent="-285750" algn="l">
              <a:buFontTx/>
              <a:buChar char="-"/>
            </a:pPr>
            <a:r>
              <a:rPr lang="en-US" dirty="0">
                <a:latin typeface="Times New Roman" panose="02020603050405020304" pitchFamily="18" charset="0"/>
                <a:cs typeface="Times New Roman" panose="02020603050405020304" pitchFamily="18" charset="0"/>
              </a:rPr>
              <a:t>Product with ID 3  recorded approximately 60% of the transactions.</a:t>
            </a:r>
          </a:p>
          <a:p>
            <a:pPr marL="285750" indent="-285750" algn="l">
              <a:buFontTx/>
              <a:buChar char="-"/>
            </a:pPr>
            <a:r>
              <a:rPr lang="en-US" dirty="0">
                <a:latin typeface="Times New Roman" panose="02020603050405020304" pitchFamily="18" charset="0"/>
                <a:cs typeface="Times New Roman" panose="02020603050405020304" pitchFamily="18" charset="0"/>
              </a:rPr>
              <a:t>Base on the Product Category, Product name “Transport” and “Ticket” has the highest price tag.</a:t>
            </a:r>
          </a:p>
          <a:p>
            <a:pPr marL="285750" indent="-285750" algn="l">
              <a:buFontTx/>
              <a:buChar char="-"/>
            </a:pPr>
            <a:r>
              <a:rPr lang="en-US" dirty="0">
                <a:latin typeface="Times New Roman" panose="02020603050405020304" pitchFamily="18" charset="0"/>
                <a:cs typeface="Times New Roman" panose="02020603050405020304" pitchFamily="18" charset="0"/>
              </a:rPr>
              <a:t>Based of transaction deals with by Providers, Provider_3 deals with the highest number of transaction which Provider_1 is relatively closed to Provider_3. The plot shown that Provider_4 is likely to be in-charge of providing Pay On Credit transactions.</a:t>
            </a:r>
          </a:p>
          <a:p>
            <a:pPr marL="285750" indent="-285750" algn="l">
              <a:buFontTx/>
              <a:buChar char="-"/>
            </a:pPr>
            <a:r>
              <a:rPr lang="en-US" dirty="0">
                <a:latin typeface="Times New Roman" panose="02020603050405020304" pitchFamily="18" charset="0"/>
                <a:cs typeface="Times New Roman" panose="02020603050405020304" pitchFamily="18" charset="0"/>
              </a:rPr>
              <a:t>Based on Customer’s transaction, </a:t>
            </a:r>
            <a:r>
              <a:rPr lang="en-US" dirty="0" err="1">
                <a:latin typeface="Times New Roman" panose="02020603050405020304" pitchFamily="18" charset="0"/>
                <a:cs typeface="Times New Roman" panose="02020603050405020304" pitchFamily="18" charset="0"/>
              </a:rPr>
              <a:t>Customers_Id</a:t>
            </a:r>
            <a:r>
              <a:rPr lang="en-US" dirty="0">
                <a:latin typeface="Times New Roman" panose="02020603050405020304" pitchFamily="18" charset="0"/>
                <a:cs typeface="Times New Roman" panose="02020603050405020304" pitchFamily="18" charset="0"/>
              </a:rPr>
              <a:t> 4841 recorded the highest number of transactions with about 39893 transactions.</a:t>
            </a:r>
          </a:p>
          <a:p>
            <a:pPr algn="l"/>
            <a:r>
              <a:rPr lang="en-US" dirty="0">
                <a:latin typeface="Times New Roman" panose="02020603050405020304" pitchFamily="18" charset="0"/>
                <a:cs typeface="Times New Roman" panose="02020603050405020304" pitchFamily="18" charset="0"/>
              </a:rPr>
              <a:t>The next slide will show part of the plot achieved from the EDA section of the project.</a:t>
            </a:r>
          </a:p>
        </p:txBody>
      </p:sp>
      <p:pic>
        <p:nvPicPr>
          <p:cNvPr id="5" name="Picture 4">
            <a:extLst>
              <a:ext uri="{FF2B5EF4-FFF2-40B4-BE49-F238E27FC236}">
                <a16:creationId xmlns:a16="http://schemas.microsoft.com/office/drawing/2014/main" id="{94A2D042-4106-BA7D-A68D-16C520D1D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36" y="3290019"/>
            <a:ext cx="4600015" cy="2689021"/>
          </a:xfrm>
          <a:prstGeom prst="rect">
            <a:avLst/>
          </a:prstGeom>
        </p:spPr>
      </p:pic>
    </p:spTree>
    <p:extLst>
      <p:ext uri="{BB962C8B-B14F-4D97-AF65-F5344CB8AC3E}">
        <p14:creationId xmlns:p14="http://schemas.microsoft.com/office/powerpoint/2010/main" val="155395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84815-5531-934D-1465-09A5132D4742}"/>
              </a:ext>
            </a:extLst>
          </p:cNvPr>
          <p:cNvSpPr txBox="1"/>
          <p:nvPr/>
        </p:nvSpPr>
        <p:spPr>
          <a:xfrm rot="10800000" flipV="1">
            <a:off x="4763107" y="182307"/>
            <a:ext cx="2665786" cy="584775"/>
          </a:xfrm>
          <a:prstGeom prst="rect">
            <a:avLst/>
          </a:prstGeom>
          <a:noFill/>
        </p:spPr>
        <p:txBody>
          <a:bodyPr wrap="square" rtlCol="0">
            <a:spAutoFit/>
          </a:bodyPr>
          <a:lstStyle/>
          <a:p>
            <a:pPr algn="l"/>
            <a:r>
              <a:rPr lang="en-US" sz="3200" b="1" dirty="0"/>
              <a:t>EDA PLOTS</a:t>
            </a:r>
          </a:p>
        </p:txBody>
      </p:sp>
      <p:pic>
        <p:nvPicPr>
          <p:cNvPr id="8" name="Picture 7">
            <a:extLst>
              <a:ext uri="{FF2B5EF4-FFF2-40B4-BE49-F238E27FC236}">
                <a16:creationId xmlns:a16="http://schemas.microsoft.com/office/drawing/2014/main" id="{968AA621-9B13-6498-3692-59DA3BE42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24" y="890191"/>
            <a:ext cx="4404464" cy="2959577"/>
          </a:xfrm>
          <a:prstGeom prst="rect">
            <a:avLst/>
          </a:prstGeom>
        </p:spPr>
      </p:pic>
      <p:sp>
        <p:nvSpPr>
          <p:cNvPr id="10" name="TextBox 9">
            <a:extLst>
              <a:ext uri="{FF2B5EF4-FFF2-40B4-BE49-F238E27FC236}">
                <a16:creationId xmlns:a16="http://schemas.microsoft.com/office/drawing/2014/main" id="{048B6AC7-598B-F30C-BBB3-6357ED19FB47}"/>
              </a:ext>
            </a:extLst>
          </p:cNvPr>
          <p:cNvSpPr txBox="1"/>
          <p:nvPr/>
        </p:nvSpPr>
        <p:spPr>
          <a:xfrm rot="10800000" flipV="1">
            <a:off x="2236740" y="551637"/>
            <a:ext cx="2526367" cy="338554"/>
          </a:xfrm>
          <a:prstGeom prst="rect">
            <a:avLst/>
          </a:prstGeom>
          <a:noFill/>
        </p:spPr>
        <p:txBody>
          <a:bodyPr wrap="square" rtlCol="0">
            <a:spAutoFit/>
          </a:bodyPr>
          <a:lstStyle/>
          <a:p>
            <a:pPr algn="l"/>
            <a:r>
              <a:rPr lang="en-US" sz="1600" b="1" dirty="0"/>
              <a:t>Product ID</a:t>
            </a:r>
          </a:p>
        </p:txBody>
      </p:sp>
      <p:pic>
        <p:nvPicPr>
          <p:cNvPr id="11" name="Picture 10">
            <a:extLst>
              <a:ext uri="{FF2B5EF4-FFF2-40B4-BE49-F238E27FC236}">
                <a16:creationId xmlns:a16="http://schemas.microsoft.com/office/drawing/2014/main" id="{C398467A-ADEE-33C0-3403-5DCA0CCB4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913" y="890191"/>
            <a:ext cx="4345049" cy="2959577"/>
          </a:xfrm>
          <a:prstGeom prst="rect">
            <a:avLst/>
          </a:prstGeom>
        </p:spPr>
      </p:pic>
      <p:pic>
        <p:nvPicPr>
          <p:cNvPr id="13" name="Picture 12">
            <a:extLst>
              <a:ext uri="{FF2B5EF4-FFF2-40B4-BE49-F238E27FC236}">
                <a16:creationId xmlns:a16="http://schemas.microsoft.com/office/drawing/2014/main" id="{E945F87A-A484-1F48-E50F-24022DED5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624" y="4027563"/>
            <a:ext cx="2838263" cy="2278801"/>
          </a:xfrm>
          <a:prstGeom prst="rect">
            <a:avLst/>
          </a:prstGeom>
        </p:spPr>
      </p:pic>
      <p:pic>
        <p:nvPicPr>
          <p:cNvPr id="14" name="Picture 13">
            <a:extLst>
              <a:ext uri="{FF2B5EF4-FFF2-40B4-BE49-F238E27FC236}">
                <a16:creationId xmlns:a16="http://schemas.microsoft.com/office/drawing/2014/main" id="{2CD9B74D-C773-4460-F6D2-D8130167ED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133" y="4027563"/>
            <a:ext cx="3015029" cy="2278801"/>
          </a:xfrm>
          <a:prstGeom prst="rect">
            <a:avLst/>
          </a:prstGeom>
        </p:spPr>
      </p:pic>
      <p:pic>
        <p:nvPicPr>
          <p:cNvPr id="15" name="Picture 14">
            <a:extLst>
              <a:ext uri="{FF2B5EF4-FFF2-40B4-BE49-F238E27FC236}">
                <a16:creationId xmlns:a16="http://schemas.microsoft.com/office/drawing/2014/main" id="{77E854D6-F378-08A5-2A48-AF9971E435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9042" y="4027563"/>
            <a:ext cx="2949920" cy="2278801"/>
          </a:xfrm>
          <a:prstGeom prst="rect">
            <a:avLst/>
          </a:prstGeom>
        </p:spPr>
      </p:pic>
    </p:spTree>
    <p:extLst>
      <p:ext uri="{BB962C8B-B14F-4D97-AF65-F5344CB8AC3E}">
        <p14:creationId xmlns:p14="http://schemas.microsoft.com/office/powerpoint/2010/main" val="406887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3284E-0C68-5122-2251-B19A99EA5ACB}"/>
              </a:ext>
            </a:extLst>
          </p:cNvPr>
          <p:cNvSpPr txBox="1"/>
          <p:nvPr/>
        </p:nvSpPr>
        <p:spPr>
          <a:xfrm rot="10800000" flipV="1">
            <a:off x="3397553" y="169896"/>
            <a:ext cx="5396893" cy="584775"/>
          </a:xfrm>
          <a:prstGeom prst="rect">
            <a:avLst/>
          </a:prstGeom>
          <a:noFill/>
        </p:spPr>
        <p:txBody>
          <a:bodyPr wrap="square" rtlCol="0">
            <a:spAutoFit/>
          </a:bodyPr>
          <a:lstStyle/>
          <a:p>
            <a:pPr algn="l"/>
            <a:r>
              <a:rPr lang="en-US" sz="3200" b="1" dirty="0"/>
              <a:t>FEATURE ENGINEERING </a:t>
            </a:r>
          </a:p>
        </p:txBody>
      </p:sp>
      <p:sp>
        <p:nvSpPr>
          <p:cNvPr id="4" name="TextBox 3">
            <a:extLst>
              <a:ext uri="{FF2B5EF4-FFF2-40B4-BE49-F238E27FC236}">
                <a16:creationId xmlns:a16="http://schemas.microsoft.com/office/drawing/2014/main" id="{C08F4BC0-EF3D-ABC0-E7A0-59677D485DE8}"/>
              </a:ext>
            </a:extLst>
          </p:cNvPr>
          <p:cNvSpPr txBox="1"/>
          <p:nvPr/>
        </p:nvSpPr>
        <p:spPr>
          <a:xfrm>
            <a:off x="1866695" y="816227"/>
            <a:ext cx="2520576"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Feature Creation</a:t>
            </a:r>
          </a:p>
        </p:txBody>
      </p:sp>
      <p:sp>
        <p:nvSpPr>
          <p:cNvPr id="6" name="TextBox 5">
            <a:extLst>
              <a:ext uri="{FF2B5EF4-FFF2-40B4-BE49-F238E27FC236}">
                <a16:creationId xmlns:a16="http://schemas.microsoft.com/office/drawing/2014/main" id="{BCF76910-FC77-4B89-7841-81C169E7E18A}"/>
              </a:ext>
            </a:extLst>
          </p:cNvPr>
          <p:cNvSpPr txBox="1"/>
          <p:nvPr/>
        </p:nvSpPr>
        <p:spPr>
          <a:xfrm>
            <a:off x="576320" y="1277892"/>
            <a:ext cx="5101327" cy="5262979"/>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Five new features were created from existing features. The Feature from which the five new features were created  from is the </a:t>
            </a:r>
            <a:r>
              <a:rPr lang="en-US" sz="2400" dirty="0" err="1">
                <a:latin typeface="Times New Roman" panose="02020603050405020304" pitchFamily="18" charset="0"/>
                <a:cs typeface="Times New Roman" panose="02020603050405020304" pitchFamily="18" charset="0"/>
              </a:rPr>
              <a:t>TransactionStartTime</a:t>
            </a:r>
            <a:r>
              <a:rPr lang="en-US" sz="2400" dirty="0">
                <a:latin typeface="Times New Roman" panose="02020603050405020304" pitchFamily="18" charset="0"/>
                <a:cs typeface="Times New Roman" panose="02020603050405020304" pitchFamily="18" charset="0"/>
              </a:rPr>
              <a:t>. The Features created are:</a:t>
            </a:r>
          </a:p>
          <a:p>
            <a:pPr algn="l"/>
            <a:endParaRPr lang="en-US" sz="2400" dirty="0">
              <a:latin typeface="Times New Roman" panose="02020603050405020304" pitchFamily="18" charset="0"/>
              <a:cs typeface="Times New Roman" panose="02020603050405020304" pitchFamily="18" charset="0"/>
            </a:endParaRPr>
          </a:p>
          <a:p>
            <a:pPr marL="342900" indent="-342900" algn="l">
              <a:buFontTx/>
              <a:buChar char="-"/>
            </a:pPr>
            <a:r>
              <a:rPr lang="en-US" sz="2400" dirty="0" err="1">
                <a:latin typeface="Times New Roman" panose="02020603050405020304" pitchFamily="18" charset="0"/>
                <a:cs typeface="Times New Roman" panose="02020603050405020304" pitchFamily="18" charset="0"/>
              </a:rPr>
              <a:t>TransactionYear</a:t>
            </a:r>
            <a:endParaRPr lang="en-US" sz="2400" dirty="0">
              <a:latin typeface="Times New Roman" panose="02020603050405020304" pitchFamily="18" charset="0"/>
              <a:cs typeface="Times New Roman" panose="02020603050405020304" pitchFamily="18" charset="0"/>
            </a:endParaRPr>
          </a:p>
          <a:p>
            <a:pPr marL="342900" indent="-342900" algn="l">
              <a:buFontTx/>
              <a:buChar char="-"/>
            </a:pPr>
            <a:r>
              <a:rPr lang="en-US" sz="2400" dirty="0" err="1">
                <a:latin typeface="Times New Roman" panose="02020603050405020304" pitchFamily="18" charset="0"/>
                <a:cs typeface="Times New Roman" panose="02020603050405020304" pitchFamily="18" charset="0"/>
              </a:rPr>
              <a:t>TransactionMonth</a:t>
            </a:r>
            <a:endParaRPr lang="en-US" sz="2400" dirty="0">
              <a:latin typeface="Times New Roman" panose="02020603050405020304" pitchFamily="18" charset="0"/>
              <a:cs typeface="Times New Roman" panose="02020603050405020304" pitchFamily="18" charset="0"/>
            </a:endParaRPr>
          </a:p>
          <a:p>
            <a:pPr marL="342900" indent="-342900" algn="l">
              <a:buFontTx/>
              <a:buChar char="-"/>
            </a:pPr>
            <a:r>
              <a:rPr lang="en-US" sz="2400" dirty="0" err="1">
                <a:latin typeface="Times New Roman" panose="02020603050405020304" pitchFamily="18" charset="0"/>
                <a:cs typeface="Times New Roman" panose="02020603050405020304" pitchFamily="18" charset="0"/>
              </a:rPr>
              <a:t>TransactionDay</a:t>
            </a:r>
            <a:endParaRPr lang="en-US" sz="2400" dirty="0">
              <a:latin typeface="Times New Roman" panose="02020603050405020304" pitchFamily="18" charset="0"/>
              <a:cs typeface="Times New Roman" panose="02020603050405020304" pitchFamily="18" charset="0"/>
            </a:endParaRPr>
          </a:p>
          <a:p>
            <a:pPr marL="342900" indent="-342900" algn="l">
              <a:buFontTx/>
              <a:buChar char="-"/>
            </a:pPr>
            <a:r>
              <a:rPr lang="en-US" sz="2400" dirty="0" err="1">
                <a:latin typeface="Times New Roman" panose="02020603050405020304" pitchFamily="18" charset="0"/>
                <a:cs typeface="Times New Roman" panose="02020603050405020304" pitchFamily="18" charset="0"/>
              </a:rPr>
              <a:t>TransactionHour</a:t>
            </a:r>
            <a:r>
              <a:rPr lang="en-US" sz="2400" dirty="0">
                <a:latin typeface="Times New Roman" panose="02020603050405020304" pitchFamily="18" charset="0"/>
                <a:cs typeface="Times New Roman" panose="02020603050405020304" pitchFamily="18" charset="0"/>
              </a:rPr>
              <a:t> and </a:t>
            </a:r>
          </a:p>
          <a:p>
            <a:pPr marL="342900" indent="-342900" algn="l">
              <a:buFontTx/>
              <a:buChar char="-"/>
            </a:pPr>
            <a:r>
              <a:rPr lang="en-US" sz="2400" dirty="0">
                <a:latin typeface="Times New Roman" panose="02020603050405020304" pitchFamily="18" charset="0"/>
                <a:cs typeface="Times New Roman" panose="02020603050405020304" pitchFamily="18" charset="0"/>
              </a:rPr>
              <a:t>Transaction </a:t>
            </a:r>
            <a:r>
              <a:rPr lang="en-US" sz="2400" dirty="0" err="1">
                <a:latin typeface="Times New Roman" panose="02020603050405020304" pitchFamily="18" charset="0"/>
                <a:cs typeface="Times New Roman" panose="02020603050405020304" pitchFamily="18" charset="0"/>
              </a:rPr>
              <a:t>DayOfWeek</a:t>
            </a:r>
            <a:endParaRPr lang="en-US" sz="2400" dirty="0">
              <a:latin typeface="Times New Roman" panose="02020603050405020304" pitchFamily="18" charset="0"/>
              <a:cs typeface="Times New Roman" panose="02020603050405020304" pitchFamily="18" charset="0"/>
            </a:endParaRPr>
          </a:p>
          <a:p>
            <a:pPr marL="342900" indent="-342900" algn="l">
              <a:buFontTx/>
              <a:buChar char="-"/>
            </a:pP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4430DC-598E-083C-12BD-011F43341920}"/>
              </a:ext>
            </a:extLst>
          </p:cNvPr>
          <p:cNvSpPr txBox="1"/>
          <p:nvPr/>
        </p:nvSpPr>
        <p:spPr>
          <a:xfrm>
            <a:off x="7804729" y="816227"/>
            <a:ext cx="2520576"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Feature Selection</a:t>
            </a:r>
          </a:p>
        </p:txBody>
      </p:sp>
      <p:sp>
        <p:nvSpPr>
          <p:cNvPr id="10" name="TextBox 9">
            <a:extLst>
              <a:ext uri="{FF2B5EF4-FFF2-40B4-BE49-F238E27FC236}">
                <a16:creationId xmlns:a16="http://schemas.microsoft.com/office/drawing/2014/main" id="{DFD655FF-698B-837C-0AB1-36670CAE5729}"/>
              </a:ext>
            </a:extLst>
          </p:cNvPr>
          <p:cNvSpPr txBox="1"/>
          <p:nvPr/>
        </p:nvSpPr>
        <p:spPr>
          <a:xfrm>
            <a:off x="6476594" y="1277892"/>
            <a:ext cx="5249109" cy="4154984"/>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In order to have a good model performance, some feature are irrelevant to the model and was dropped. The feature are:</a:t>
            </a:r>
          </a:p>
          <a:p>
            <a:pPr marL="342900" indent="-342900" algn="l">
              <a:buFontTx/>
              <a:buChar char="-"/>
            </a:pPr>
            <a:r>
              <a:rPr lang="en-US" sz="2400" dirty="0" err="1">
                <a:latin typeface="Times New Roman" panose="02020603050405020304" pitchFamily="18" charset="0"/>
                <a:cs typeface="Times New Roman" panose="02020603050405020304" pitchFamily="18" charset="0"/>
              </a:rPr>
              <a:t>TransactionId</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r>
              <a:rPr lang="en-US" sz="2400" dirty="0" err="1">
                <a:latin typeface="Times New Roman" panose="02020603050405020304" pitchFamily="18" charset="0"/>
                <a:cs typeface="Times New Roman" panose="02020603050405020304" pitchFamily="18" charset="0"/>
              </a:rPr>
              <a:t>SubscriptionId</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r>
              <a:rPr lang="en-US" sz="2400" dirty="0" err="1">
                <a:latin typeface="Times New Roman" panose="02020603050405020304" pitchFamily="18" charset="0"/>
                <a:cs typeface="Times New Roman" panose="02020603050405020304" pitchFamily="18" charset="0"/>
              </a:rPr>
              <a:t>CurrencyCode</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r>
              <a:rPr lang="en-US" sz="2400" dirty="0" err="1">
                <a:latin typeface="Times New Roman" panose="02020603050405020304" pitchFamily="18" charset="0"/>
                <a:cs typeface="Times New Roman" panose="02020603050405020304" pitchFamily="18" charset="0"/>
              </a:rPr>
              <a:t>CountryCode</a:t>
            </a:r>
            <a:r>
              <a:rPr lang="en-US" sz="2400" dirty="0">
                <a:latin typeface="Times New Roman" panose="02020603050405020304" pitchFamily="18" charset="0"/>
                <a:cs typeface="Times New Roman" panose="02020603050405020304" pitchFamily="18" charset="0"/>
              </a:rPr>
              <a:t>, </a:t>
            </a:r>
          </a:p>
          <a:p>
            <a:pPr marL="342900" indent="-342900" algn="l">
              <a:buFontTx/>
              <a:buChar char="-"/>
            </a:pPr>
            <a:r>
              <a:rPr lang="en-US" sz="2400" dirty="0" err="1">
                <a:latin typeface="Times New Roman" panose="02020603050405020304" pitchFamily="18" charset="0"/>
                <a:cs typeface="Times New Roman" panose="02020603050405020304" pitchFamily="18" charset="0"/>
              </a:rPr>
              <a:t>TransactionStartTime</a:t>
            </a:r>
            <a:r>
              <a:rPr lang="en-US" sz="2400" dirty="0">
                <a:latin typeface="Times New Roman" panose="02020603050405020304" pitchFamily="18" charset="0"/>
                <a:cs typeface="Times New Roman" panose="02020603050405020304" pitchFamily="18" charset="0"/>
              </a:rPr>
              <a:t>.</a:t>
            </a:r>
          </a:p>
          <a:p>
            <a:pPr marL="342900" indent="-342900" algn="l">
              <a:buFontTx/>
              <a:buChar char="-"/>
            </a:pPr>
            <a:endParaRPr lang="en-US" sz="2400"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86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3284E-0C68-5122-2251-B19A99EA5ACB}"/>
              </a:ext>
            </a:extLst>
          </p:cNvPr>
          <p:cNvSpPr txBox="1"/>
          <p:nvPr/>
        </p:nvSpPr>
        <p:spPr>
          <a:xfrm rot="10800000" flipV="1">
            <a:off x="3397553" y="169896"/>
            <a:ext cx="5396893" cy="584775"/>
          </a:xfrm>
          <a:prstGeom prst="rect">
            <a:avLst/>
          </a:prstGeom>
          <a:noFill/>
        </p:spPr>
        <p:txBody>
          <a:bodyPr wrap="square" rtlCol="0">
            <a:spAutoFit/>
          </a:bodyPr>
          <a:lstStyle/>
          <a:p>
            <a:pPr algn="l"/>
            <a:r>
              <a:rPr lang="en-US" sz="3200" b="1" dirty="0"/>
              <a:t>DATA PREPROCESSING </a:t>
            </a:r>
          </a:p>
        </p:txBody>
      </p:sp>
      <p:sp>
        <p:nvSpPr>
          <p:cNvPr id="4" name="TextBox 3">
            <a:extLst>
              <a:ext uri="{FF2B5EF4-FFF2-40B4-BE49-F238E27FC236}">
                <a16:creationId xmlns:a16="http://schemas.microsoft.com/office/drawing/2014/main" id="{C08F4BC0-EF3D-ABC0-E7A0-59677D485DE8}"/>
              </a:ext>
            </a:extLst>
          </p:cNvPr>
          <p:cNvSpPr txBox="1"/>
          <p:nvPr/>
        </p:nvSpPr>
        <p:spPr>
          <a:xfrm>
            <a:off x="4190522" y="1096234"/>
            <a:ext cx="3810952"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Transformation Techniques</a:t>
            </a:r>
          </a:p>
        </p:txBody>
      </p:sp>
      <p:sp>
        <p:nvSpPr>
          <p:cNvPr id="6" name="TextBox 5">
            <a:extLst>
              <a:ext uri="{FF2B5EF4-FFF2-40B4-BE49-F238E27FC236}">
                <a16:creationId xmlns:a16="http://schemas.microsoft.com/office/drawing/2014/main" id="{BCF76910-FC77-4B89-7841-81C169E7E18A}"/>
              </a:ext>
            </a:extLst>
          </p:cNvPr>
          <p:cNvSpPr txBox="1"/>
          <p:nvPr/>
        </p:nvSpPr>
        <p:spPr>
          <a:xfrm>
            <a:off x="898911" y="1899461"/>
            <a:ext cx="10394173" cy="2677656"/>
          </a:xfrm>
          <a:prstGeom prst="rect">
            <a:avLst/>
          </a:prstGeom>
          <a:noFill/>
        </p:spPr>
        <p:txBody>
          <a:bodyPr wrap="square" lIns="91440" tIns="45720" rIns="91440" bIns="45720" rtlCol="0" anchor="t">
            <a:spAutoFit/>
          </a:bodyPr>
          <a:lstStyle/>
          <a:p>
            <a:pPr algn="l"/>
            <a:r>
              <a:rPr lang="en-US" sz="2400" dirty="0">
                <a:latin typeface="Times New Roman" panose="02020603050405020304" pitchFamily="18" charset="0"/>
                <a:cs typeface="Times New Roman" panose="02020603050405020304" pitchFamily="18" charset="0"/>
              </a:rPr>
              <a:t>In other to have good data on which the model can train:</a:t>
            </a:r>
          </a:p>
          <a:p>
            <a:pPr marL="342900" indent="-342900" algn="l">
              <a:buFontTx/>
              <a:buChar char="-"/>
            </a:pPr>
            <a:r>
              <a:rPr lang="en-US" sz="2400" dirty="0">
                <a:latin typeface="Times New Roman"/>
                <a:cs typeface="Times New Roman"/>
              </a:rPr>
              <a:t>The categorical datatype were converted to numerical values. The technique used was </a:t>
            </a:r>
            <a:r>
              <a:rPr lang="en-US" sz="2400" b="1" err="1">
                <a:latin typeface="Times New Roman"/>
                <a:cs typeface="Times New Roman"/>
              </a:rPr>
              <a:t>LabelEncoder</a:t>
            </a:r>
            <a:r>
              <a:rPr lang="en-US" sz="2400" dirty="0">
                <a:latin typeface="Times New Roman"/>
                <a:cs typeface="Times New Roman"/>
              </a:rPr>
              <a:t>.</a:t>
            </a:r>
          </a:p>
          <a:p>
            <a:pPr marL="342900" indent="-342900" algn="l">
              <a:buFontTx/>
              <a:buChar char="-"/>
            </a:pPr>
            <a:r>
              <a:rPr lang="en-US" sz="2400" dirty="0">
                <a:latin typeface="Times New Roman"/>
                <a:cs typeface="Times New Roman"/>
              </a:rPr>
              <a:t>In order to have a dataset which follow the same scale, </a:t>
            </a:r>
            <a:r>
              <a:rPr lang="en-US" sz="2400" b="1" err="1">
                <a:latin typeface="Times New Roman"/>
                <a:cs typeface="Times New Roman"/>
              </a:rPr>
              <a:t>MinMaxScaler</a:t>
            </a:r>
            <a:r>
              <a:rPr lang="en-US" sz="2400" b="1" dirty="0">
                <a:latin typeface="Times New Roman"/>
                <a:cs typeface="Times New Roman"/>
              </a:rPr>
              <a:t> </a:t>
            </a:r>
            <a:r>
              <a:rPr lang="en-US" sz="2400" dirty="0">
                <a:latin typeface="Times New Roman"/>
                <a:cs typeface="Times New Roman"/>
              </a:rPr>
              <a:t>was used to set the minimum value to 0 and maximum value to 1</a:t>
            </a:r>
          </a:p>
          <a:p>
            <a:pPr marL="342900" indent="-342900" algn="l">
              <a:buFontTx/>
              <a:buChar char="-"/>
            </a:pPr>
            <a:r>
              <a:rPr lang="en-US" sz="2400" dirty="0">
                <a:latin typeface="Times New Roman" panose="02020603050405020304" pitchFamily="18" charset="0"/>
                <a:cs typeface="Times New Roman" panose="02020603050405020304" pitchFamily="18" charset="0"/>
              </a:rPr>
              <a:t>The dataset is divided into features and target.</a:t>
            </a: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88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3284E-0C68-5122-2251-B19A99EA5ACB}"/>
              </a:ext>
            </a:extLst>
          </p:cNvPr>
          <p:cNvSpPr txBox="1"/>
          <p:nvPr/>
        </p:nvSpPr>
        <p:spPr>
          <a:xfrm rot="10800000" flipV="1">
            <a:off x="3397553" y="169896"/>
            <a:ext cx="5396893" cy="584775"/>
          </a:xfrm>
          <a:prstGeom prst="rect">
            <a:avLst/>
          </a:prstGeom>
          <a:noFill/>
        </p:spPr>
        <p:txBody>
          <a:bodyPr wrap="square" rtlCol="0">
            <a:spAutoFit/>
          </a:bodyPr>
          <a:lstStyle/>
          <a:p>
            <a:pPr algn="l"/>
            <a:r>
              <a:rPr lang="en-US" sz="3200" b="1" dirty="0"/>
              <a:t>DATA IMBALANCING </a:t>
            </a:r>
          </a:p>
        </p:txBody>
      </p:sp>
      <p:sp>
        <p:nvSpPr>
          <p:cNvPr id="4" name="TextBox 3">
            <a:extLst>
              <a:ext uri="{FF2B5EF4-FFF2-40B4-BE49-F238E27FC236}">
                <a16:creationId xmlns:a16="http://schemas.microsoft.com/office/drawing/2014/main" id="{C08F4BC0-EF3D-ABC0-E7A0-59677D485DE8}"/>
              </a:ext>
            </a:extLst>
          </p:cNvPr>
          <p:cNvSpPr txBox="1"/>
          <p:nvPr/>
        </p:nvSpPr>
        <p:spPr>
          <a:xfrm>
            <a:off x="4190521" y="1096234"/>
            <a:ext cx="3810952" cy="461665"/>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Class Imbalance Handling</a:t>
            </a:r>
          </a:p>
        </p:txBody>
      </p:sp>
      <p:sp>
        <p:nvSpPr>
          <p:cNvPr id="6" name="TextBox 5">
            <a:extLst>
              <a:ext uri="{FF2B5EF4-FFF2-40B4-BE49-F238E27FC236}">
                <a16:creationId xmlns:a16="http://schemas.microsoft.com/office/drawing/2014/main" id="{BCF76910-FC77-4B89-7841-81C169E7E18A}"/>
              </a:ext>
            </a:extLst>
          </p:cNvPr>
          <p:cNvSpPr txBox="1"/>
          <p:nvPr/>
        </p:nvSpPr>
        <p:spPr>
          <a:xfrm>
            <a:off x="898911" y="1899461"/>
            <a:ext cx="10394173" cy="3416320"/>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For a model to train well in all aspect of the dataset, all data must be balanced. Since it was observed earlier that the target variable contains 99.98% of 0 and just 0.2% of 1, it is a must to balance the data points so that the model can learn on both cases. The technique used was oversampling techniques and it was done by using SMOTE imported from </a:t>
            </a:r>
            <a:r>
              <a:rPr lang="en-US" sz="2400" dirty="0" err="1">
                <a:latin typeface="Times New Roman" panose="02020603050405020304" pitchFamily="18" charset="0"/>
                <a:cs typeface="Times New Roman" panose="02020603050405020304" pitchFamily="18" charset="0"/>
              </a:rPr>
              <a:t>Imblearn</a:t>
            </a:r>
            <a:r>
              <a:rPr lang="en-US" sz="2400" dirty="0">
                <a:latin typeface="Times New Roman" panose="02020603050405020304" pitchFamily="18" charset="0"/>
                <a:cs typeface="Times New Roman" panose="02020603050405020304" pitchFamily="18" charset="0"/>
              </a:rPr>
              <a:t> module. The minority was oversampled to have equal values with the majority.</a:t>
            </a:r>
          </a:p>
          <a:p>
            <a:pPr algn="l"/>
            <a:r>
              <a:rPr lang="en-US" sz="2400" dirty="0">
                <a:latin typeface="Times New Roman" panose="02020603050405020304" pitchFamily="18" charset="0"/>
                <a:cs typeface="Times New Roman" panose="02020603050405020304" pitchFamily="18" charset="0"/>
              </a:rPr>
              <a:t>The data was then divided to training and testing after the sampling:</a:t>
            </a:r>
          </a:p>
          <a:p>
            <a:pPr marL="342900" indent="-342900" algn="l">
              <a:buFontTx/>
              <a:buChar char="-"/>
            </a:pPr>
            <a:r>
              <a:rPr lang="en-US" sz="2400" dirty="0">
                <a:latin typeface="Times New Roman" panose="02020603050405020304" pitchFamily="18" charset="0"/>
                <a:cs typeface="Times New Roman" panose="02020603050405020304" pitchFamily="18" charset="0"/>
              </a:rPr>
              <a:t>70% for training and</a:t>
            </a:r>
          </a:p>
          <a:p>
            <a:pPr marL="342900" indent="-342900" algn="l">
              <a:buFontTx/>
              <a:buChar char="-"/>
            </a:pPr>
            <a:r>
              <a:rPr lang="en-US" sz="2400" dirty="0">
                <a:latin typeface="Times New Roman" panose="02020603050405020304" pitchFamily="18" charset="0"/>
                <a:cs typeface="Times New Roman" panose="02020603050405020304" pitchFamily="18" charset="0"/>
              </a:rPr>
              <a:t>30% for testing.</a:t>
            </a:r>
          </a:p>
        </p:txBody>
      </p:sp>
    </p:spTree>
    <p:extLst>
      <p:ext uri="{BB962C8B-B14F-4D97-AF65-F5344CB8AC3E}">
        <p14:creationId xmlns:p14="http://schemas.microsoft.com/office/powerpoint/2010/main" val="1962659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Presentation On Xente Fraud Detection project</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Xente Fraud Detection </dc:title>
  <dc:creator>Guest User</dc:creator>
  <cp:lastModifiedBy>Emmanuel Ejifolabi</cp:lastModifiedBy>
  <cp:revision>32</cp:revision>
  <dcterms:created xsi:type="dcterms:W3CDTF">2024-06-21T07:44:14Z</dcterms:created>
  <dcterms:modified xsi:type="dcterms:W3CDTF">2024-06-30T09:43:42Z</dcterms:modified>
</cp:coreProperties>
</file>