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Source Code Pro"/>
      <p:regular r:id="rId28"/>
      <p:bold r:id="rId29"/>
      <p:italic r:id="rId30"/>
      <p:boldItalic r:id="rId31"/>
    </p:embeddedFont>
    <p:embeddedFont>
      <p:font typeface="Average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CD6C0D-0E94-4D75-BD0A-250F23EEADC2}">
  <a:tblStyle styleId="{D8CD6C0D-0E94-4D75-BD0A-250F23EEAD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SourceCodePro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boldItalic.fntdata"/><Relationship Id="rId30" Type="http://schemas.openxmlformats.org/officeDocument/2006/relationships/font" Target="fonts/SourceCodePr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Average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6e598312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6e598312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6e598312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6e598312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b35be181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b35be18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b35be181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eb35be181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b35be181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eb35be181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eb35be181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eb35be181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eb35be181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eb35be181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b4a44fc4a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eb4a44fc4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b101f17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b101f17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b101f174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b101f174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b101f174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b101f174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b101f1743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b101f1743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b101f1743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b101f1743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b101f1743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b101f1743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6e598312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6e598312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6e598312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6e598312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Times New Roman"/>
                <a:ea typeface="Times New Roman"/>
                <a:cs typeface="Times New Roman"/>
                <a:sym typeface="Times New Roman"/>
              </a:rPr>
              <a:t>Reddit Submissions Analysis Using Web APIs &amp; NLP</a:t>
            </a:r>
            <a:endParaRPr b="1" sz="3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A Comparison of Classifiers on Text Data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Ayodeji Ejigbo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158750" y="409850"/>
            <a:ext cx="2194500" cy="27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Exploratory Data Analysis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850" y="583650"/>
            <a:ext cx="6728751" cy="4234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900">
        <p:fade thruBlk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283600" y="1293675"/>
            <a:ext cx="1703700" cy="12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 Selection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1906050" y="968700"/>
            <a:ext cx="5756100" cy="23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Logistic Regression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Random Forest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SVM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Used GridSearchCV for hyperparameter tuning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Evaluated using cross-validation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mc:AlternateContent>
    <mc:Choice Requires="p14">
      <p:transition spd="slow" p14:dur="900">
        <p14:flip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/>
        </p:nvSpPr>
        <p:spPr>
          <a:xfrm>
            <a:off x="2131450" y="147625"/>
            <a:ext cx="53979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Logistic Regression</a:t>
            </a:r>
            <a:endParaRPr b="1"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382850" y="1270000"/>
            <a:ext cx="68262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Cross-validation Mean Accuracy:</a:t>
            </a: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94.51%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Standard Deviation:</a:t>
            </a: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1.50%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Brief Evaluation of Performance:</a:t>
            </a:r>
            <a:endParaRPr b="1"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Logistic Regression performed well, with a mean accuracy of 94.51%. It is a simple and interpretable model, but it has a high standard deviation.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67" name="Google Shape;167;p24"/>
          <p:cNvGraphicFramePr/>
          <p:nvPr/>
        </p:nvGraphicFramePr>
        <p:xfrm>
          <a:off x="382850" y="331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{D8CD6C0D-0E94-4D75-BD0A-250F23EEADC2}</a:tableStyleId>
              </a:tblPr>
              <a:tblGrid>
                <a:gridCol w="1102400"/>
                <a:gridCol w="1102400"/>
                <a:gridCol w="1102400"/>
                <a:gridCol w="1102400"/>
              </a:tblGrid>
              <a:tr h="31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F1-score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1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Soccer (0)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Tennis (1)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8" name="Google Shape;168;p24"/>
          <p:cNvSpPr txBox="1"/>
          <p:nvPr/>
        </p:nvSpPr>
        <p:spPr>
          <a:xfrm>
            <a:off x="382850" y="2701850"/>
            <a:ext cx="46149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Logistic Regression Model Evaluation:</a:t>
            </a:r>
            <a:endParaRPr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69" name="Google Shape;169;p24"/>
          <p:cNvGraphicFramePr/>
          <p:nvPr/>
        </p:nvGraphicFramePr>
        <p:xfrm>
          <a:off x="6372400" y="427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{D8CD6C0D-0E94-4D75-BD0A-250F23EEADC2}</a:tableStyleId>
              </a:tblPr>
              <a:tblGrid>
                <a:gridCol w="1346600"/>
              </a:tblGrid>
              <a:tr h="32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Accuracy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2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96.1%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0" name="Google Shape;170;p24"/>
          <p:cNvSpPr txBox="1"/>
          <p:nvPr/>
        </p:nvSpPr>
        <p:spPr>
          <a:xfrm>
            <a:off x="4183525" y="2577350"/>
            <a:ext cx="497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5998875" y="2527550"/>
            <a:ext cx="26820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Confusion Matrix:</a:t>
            </a:r>
            <a:endParaRPr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72" name="Google Shape;172;p24"/>
          <p:cNvGraphicFramePr/>
          <p:nvPr/>
        </p:nvGraphicFramePr>
        <p:xfrm>
          <a:off x="5322825" y="2963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{D8CD6C0D-0E94-4D75-BD0A-250F23EEADC2}</a:tableStyleId>
              </a:tblPr>
              <a:tblGrid>
                <a:gridCol w="1865550"/>
                <a:gridCol w="898200"/>
                <a:gridCol w="870625"/>
              </a:tblGrid>
              <a:tr h="45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Predicted: Soccer (0)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Predicted: Tennis  (1)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4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Actual</a:t>
                      </a:r>
                      <a:r>
                        <a:rPr lang="en" sz="1100"/>
                        <a:t>: Soccer (0)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382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 sz="500"/>
                    </a:p>
                  </a:txBody>
                  <a:tcPr marT="91425" marB="91425" marR="91425" marL="91425"/>
                </a:tc>
              </a:tr>
              <a:tr h="34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Actual</a:t>
                      </a:r>
                      <a:r>
                        <a:rPr lang="en" sz="1100"/>
                        <a:t>: Tennis (0)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249</a:t>
                      </a:r>
                      <a:endParaRPr sz="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/>
        </p:nvSpPr>
        <p:spPr>
          <a:xfrm>
            <a:off x="2131450" y="147625"/>
            <a:ext cx="53979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Random Forests Model</a:t>
            </a:r>
            <a:endParaRPr b="1"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382850" y="1270000"/>
            <a:ext cx="68262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Cross-validation Mean Accuracy:</a:t>
            </a: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93.90%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Standard Deviation:</a:t>
            </a: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1.47%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Brief Evaluation of Performance:</a:t>
            </a:r>
            <a:endParaRPr b="1"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Random Forest showed strong performance with a mean accuracy of 93.90%. It is robust and handles overfitting well due to its ensemble nature. The standard deviation of 1.47% indicates consistent performance across folds.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79" name="Google Shape;179;p25"/>
          <p:cNvGraphicFramePr/>
          <p:nvPr/>
        </p:nvGraphicFramePr>
        <p:xfrm>
          <a:off x="382900" y="358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{D8CD6C0D-0E94-4D75-BD0A-250F23EEADC2}</a:tableStyleId>
              </a:tblPr>
              <a:tblGrid>
                <a:gridCol w="1102400"/>
                <a:gridCol w="1102400"/>
                <a:gridCol w="1102400"/>
                <a:gridCol w="1102400"/>
              </a:tblGrid>
              <a:tr h="31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F1-score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1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Soccer (0)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Tennis (1)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0" name="Google Shape;180;p25"/>
          <p:cNvSpPr txBox="1"/>
          <p:nvPr/>
        </p:nvSpPr>
        <p:spPr>
          <a:xfrm>
            <a:off x="382850" y="3015325"/>
            <a:ext cx="46149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Logistic Regression Model Evaluation:</a:t>
            </a:r>
            <a:endParaRPr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4183525" y="2577350"/>
            <a:ext cx="497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82" name="Google Shape;182;p25"/>
          <p:cNvGraphicFramePr/>
          <p:nvPr/>
        </p:nvGraphicFramePr>
        <p:xfrm>
          <a:off x="6372400" y="427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{D8CD6C0D-0E94-4D75-BD0A-250F23EEADC2}</a:tableStyleId>
              </a:tblPr>
              <a:tblGrid>
                <a:gridCol w="1156950"/>
              </a:tblGrid>
              <a:tr h="26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Accuracy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26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95.6%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3" name="Google Shape;183;p25"/>
          <p:cNvSpPr txBox="1"/>
          <p:nvPr/>
        </p:nvSpPr>
        <p:spPr>
          <a:xfrm>
            <a:off x="4183525" y="2577350"/>
            <a:ext cx="497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5998875" y="2527550"/>
            <a:ext cx="26820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Confusion Matrix:</a:t>
            </a:r>
            <a:endParaRPr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85" name="Google Shape;185;p25"/>
          <p:cNvGraphicFramePr/>
          <p:nvPr/>
        </p:nvGraphicFramePr>
        <p:xfrm>
          <a:off x="5322825" y="2963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{D8CD6C0D-0E94-4D75-BD0A-250F23EEADC2}</a:tableStyleId>
              </a:tblPr>
              <a:tblGrid>
                <a:gridCol w="1865550"/>
                <a:gridCol w="898200"/>
                <a:gridCol w="870625"/>
              </a:tblGrid>
              <a:tr h="45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Predicted: Soccer (0)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Predicted: Tennis  (1)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4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Actual: Soccer (0)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359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 sz="500"/>
                    </a:p>
                  </a:txBody>
                  <a:tcPr marT="91425" marB="91425" marR="91425" marL="91425"/>
                </a:tc>
              </a:tr>
              <a:tr h="34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Actual: Tennis (0)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268</a:t>
                      </a:r>
                      <a:endParaRPr sz="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900">
        <p:push dir="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/>
        </p:nvSpPr>
        <p:spPr>
          <a:xfrm>
            <a:off x="2131450" y="147625"/>
            <a:ext cx="53979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Support Vector Machine (SVM)</a:t>
            </a:r>
            <a:endParaRPr b="1"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382850" y="1270000"/>
            <a:ext cx="68262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Cross-validation Mean Accuracy: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96.57%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Standard Deviation: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0.75%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Brief Evaluation of Performance:</a:t>
            </a:r>
            <a:endParaRPr b="1"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SVM outperformed the other models with a mean accuracy of 96.57%. It demonstrated the most consistent performance, as shown by the lowest standard deviation of 0.75%. SVM effectively handles high-dimensional data and performs exceptionally well with text classification tasks.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92" name="Google Shape;192;p26"/>
          <p:cNvGraphicFramePr/>
          <p:nvPr/>
        </p:nvGraphicFramePr>
        <p:xfrm>
          <a:off x="326275" y="347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{D8CD6C0D-0E94-4D75-BD0A-250F23EEADC2}</a:tableStyleId>
              </a:tblPr>
              <a:tblGrid>
                <a:gridCol w="1102400"/>
                <a:gridCol w="1102400"/>
                <a:gridCol w="1102400"/>
                <a:gridCol w="1102400"/>
              </a:tblGrid>
              <a:tr h="31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F1-score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1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Soccer (0)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Tennis (1)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3" name="Google Shape;193;p26"/>
          <p:cNvSpPr txBox="1"/>
          <p:nvPr/>
        </p:nvSpPr>
        <p:spPr>
          <a:xfrm>
            <a:off x="382850" y="2958663"/>
            <a:ext cx="46149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Logistic Regression Model Evaluation:</a:t>
            </a:r>
            <a:endParaRPr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4183525" y="2577350"/>
            <a:ext cx="497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5714975" y="2639600"/>
            <a:ext cx="26820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Confusion Matrix:</a:t>
            </a:r>
            <a:endParaRPr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96" name="Google Shape;196;p26"/>
          <p:cNvGraphicFramePr/>
          <p:nvPr/>
        </p:nvGraphicFramePr>
        <p:xfrm>
          <a:off x="6382675" y="427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{D8CD6C0D-0E94-4D75-BD0A-250F23EEADC2}</a:tableStyleId>
              </a:tblPr>
              <a:tblGrid>
                <a:gridCol w="1346600"/>
              </a:tblGrid>
              <a:tr h="32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Accuracy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2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97.4%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7" name="Google Shape;197;p26"/>
          <p:cNvGraphicFramePr/>
          <p:nvPr/>
        </p:nvGraphicFramePr>
        <p:xfrm>
          <a:off x="5322825" y="2963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{D8CD6C0D-0E94-4D75-BD0A-250F23EEADC2}</a:tableStyleId>
              </a:tblPr>
              <a:tblGrid>
                <a:gridCol w="1865550"/>
                <a:gridCol w="898200"/>
                <a:gridCol w="870625"/>
              </a:tblGrid>
              <a:tr h="45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Predicted: Soccer (0)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Predicted: Tennis  (1)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4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Actual: Soccer (0)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381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 sz="500"/>
                    </a:p>
                  </a:txBody>
                  <a:tcPr marT="91425" marB="91425" marR="91425" marL="91425"/>
                </a:tc>
              </a:tr>
              <a:tr h="34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Actual: Tennis (0)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258</a:t>
                      </a:r>
                      <a:endParaRPr sz="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900">
        <p:push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 COMPARISON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03" name="Google Shape;203;p27"/>
          <p:cNvGraphicFramePr/>
          <p:nvPr/>
        </p:nvGraphicFramePr>
        <p:xfrm>
          <a:off x="5658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{D8CD6C0D-0E94-4D75-BD0A-250F23EEADC2}</a:tableStyleId>
              </a:tblPr>
              <a:tblGrid>
                <a:gridCol w="1906425"/>
                <a:gridCol w="1906425"/>
                <a:gridCol w="1906425"/>
                <a:gridCol w="1906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Mean Accuracy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Standard Deviation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Logistic Regression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94.51%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96.1%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Random Forest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93.90%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1.47%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95.6%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SVM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96.57%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97.4%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04" name="Google Shape;204;p27"/>
          <p:cNvSpPr txBox="1"/>
          <p:nvPr/>
        </p:nvSpPr>
        <p:spPr>
          <a:xfrm>
            <a:off x="622425" y="3696825"/>
            <a:ext cx="76200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Summary</a:t>
            </a:r>
            <a:r>
              <a:rPr lang="en" sz="1100"/>
              <a:t>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SVM achieved the highest accuracy and demonstrated the most consistent performance.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Logistic Regression and Random Forest also performed well but were slightly less accurate and consistent compared to SVM.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311700" y="32535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Conclusion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VM outperforms other models for this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applications for classifying Reddit posts.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Expanding to more subreddits.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Exploring additional features.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5400"/>
            <a:ext cx="8839201" cy="2952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2509075" y="129650"/>
            <a:ext cx="4182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Table of Content</a:t>
            </a:r>
            <a:endParaRPr b="1" sz="2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360950" y="1138525"/>
            <a:ext cx="2231700" cy="579000"/>
          </a:xfrm>
          <a:prstGeom prst="flowChartAlternateProcess">
            <a:avLst/>
          </a:prstGeom>
          <a:solidFill>
            <a:srgbClr val="D9D9D9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Introduction</a:t>
            </a:r>
            <a:endParaRPr b="1"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A9999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3554125" y="1138525"/>
            <a:ext cx="2091900" cy="523800"/>
          </a:xfrm>
          <a:prstGeom prst="flowChartAlternateProcess">
            <a:avLst/>
          </a:prstGeom>
          <a:solidFill>
            <a:srgbClr val="D9D9D9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Data Collection</a:t>
            </a:r>
            <a:endParaRPr b="1"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A9999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3456150" y="2142988"/>
            <a:ext cx="2231700" cy="579000"/>
          </a:xfrm>
          <a:prstGeom prst="flowChartAlternateProcess">
            <a:avLst/>
          </a:prstGeom>
          <a:solidFill>
            <a:srgbClr val="D9D9D9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Model Selection</a:t>
            </a:r>
            <a:endParaRPr b="1"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A9999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3456150" y="3333400"/>
            <a:ext cx="2231700" cy="579000"/>
          </a:xfrm>
          <a:prstGeom prst="flowChartAlternateProcess">
            <a:avLst/>
          </a:prstGeom>
          <a:solidFill>
            <a:srgbClr val="D9D9D9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Conclusion</a:t>
            </a:r>
            <a:endParaRPr b="1"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A9999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360950" y="2100350"/>
            <a:ext cx="2231700" cy="579000"/>
          </a:xfrm>
          <a:prstGeom prst="flowChartAlternateProcess">
            <a:avLst/>
          </a:prstGeom>
          <a:solidFill>
            <a:srgbClr val="D9D9D9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Exploratory Data Analysis</a:t>
            </a:r>
            <a:endParaRPr b="1"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A9999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6551350" y="2100350"/>
            <a:ext cx="2231700" cy="579000"/>
          </a:xfrm>
          <a:prstGeom prst="flowChartAlternateProcess">
            <a:avLst/>
          </a:prstGeom>
          <a:solidFill>
            <a:srgbClr val="D9D9D9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Model Comparison</a:t>
            </a:r>
            <a:endParaRPr b="1"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A9999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6550900" y="1138525"/>
            <a:ext cx="2231700" cy="523800"/>
          </a:xfrm>
          <a:prstGeom prst="flowChartAlternateProcess">
            <a:avLst/>
          </a:prstGeom>
          <a:solidFill>
            <a:srgbClr val="D9D9D9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Data Cleaning &amp; Preprocessing</a:t>
            </a:r>
            <a:endParaRPr b="1"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A9999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mc:AlternateContent>
    <mc:Choice Requires="p14">
      <p:transition spd="slow" p14:dur="900">
        <p:pu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5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Introduction</a:t>
            </a:r>
            <a:endParaRPr b="1" sz="3555">
              <a:solidFill>
                <a:schemeClr val="dk1"/>
              </a:solidFill>
            </a:endParaRPr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Overview: </a:t>
            </a:r>
            <a:r>
              <a:rPr lang="en"/>
              <a:t>The project involves using NLP and machine learning to classify Reddit posts.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Goal</a:t>
            </a:r>
            <a:r>
              <a:rPr lang="en"/>
              <a:t>: Classify posts from two subreddits using Natural Language Processing (NLP) and machine learning.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Subreddits chosen: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Soccer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Tennis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900">
        <p14:flip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73150" y="17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44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Data Collection</a:t>
            </a:r>
            <a:endParaRPr b="1" sz="3444">
              <a:solidFill>
                <a:schemeClr val="dk1"/>
              </a:solidFill>
            </a:endParaRPr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Source: Reddit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Method: PRAW API </a:t>
            </a:r>
            <a:r>
              <a:rPr lang="en"/>
              <a:t>(Python Reddit API Wrapper)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Collected posts from Soccer and Tennis subreddits.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posts: 3000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900">
        <p14:prism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Data Cleaning &amp; Preprocessing</a:t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313725" y="1439425"/>
            <a:ext cx="64845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Code Pro"/>
              <a:buChar char="●"/>
            </a:pP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Feature Engineering ( 'text' = 'title' + 'self_text')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696675" y="1919250"/>
            <a:ext cx="49686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Code Pro"/>
              <a:buChar char="●"/>
            </a:pP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Duplicate Rows (Uniqueness)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1033650" y="2364150"/>
            <a:ext cx="7316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Code Pro"/>
              <a:buChar char="●"/>
            </a:pP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Tokenization and removal of stop words.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1509025" y="2809050"/>
            <a:ext cx="6952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Code Pro"/>
              <a:buChar char="●"/>
            </a:pP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Vectorized Text Data Using Inverse Document Frequency (TF-IDF) 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(TfidfVectorizer)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mc:AlternateContent>
    <mc:Choice Requires="p14">
      <p:transition spd="slow" p14:dur="900">
        <p:pu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02350" y="409850"/>
            <a:ext cx="2377800" cy="27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Exploratory Data Analysis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2937800" y="0"/>
            <a:ext cx="55656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Most Common Words In Each Subreddit</a:t>
            </a:r>
            <a:endParaRPr b="1"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26" name="Google Shape;126;p18"/>
          <p:cNvGraphicFramePr/>
          <p:nvPr/>
        </p:nvGraphicFramePr>
        <p:xfrm>
          <a:off x="3090950" y="83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{D8CD6C0D-0E94-4D75-BD0A-250F23EEADC2}</a:tableStyleId>
              </a:tblPr>
              <a:tblGrid>
                <a:gridCol w="1041600"/>
                <a:gridCol w="766500"/>
              </a:tblGrid>
              <a:tr h="3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Word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Count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40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goal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444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0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432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0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substitution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425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right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358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match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348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0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club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player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box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league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286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0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replaces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279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7" name="Google Shape;127;p18"/>
          <p:cNvGraphicFramePr/>
          <p:nvPr/>
        </p:nvGraphicFramePr>
        <p:xfrm>
          <a:off x="5587250" y="83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{D8CD6C0D-0E94-4D75-BD0A-250F23EEADC2}</a:tableStyleId>
              </a:tblPr>
              <a:tblGrid>
                <a:gridCol w="1020000"/>
                <a:gridCol w="750600"/>
              </a:tblGrid>
              <a:tr h="37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Word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Count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9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http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576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wimbledon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571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match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443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def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349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319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296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player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win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289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tennis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think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8" name="Google Shape;128;p18"/>
          <p:cNvSpPr txBox="1"/>
          <p:nvPr/>
        </p:nvSpPr>
        <p:spPr>
          <a:xfrm>
            <a:off x="3090950" y="466900"/>
            <a:ext cx="17706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SOCCER</a:t>
            </a:r>
            <a:endParaRPr b="1"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5587225" y="466900"/>
            <a:ext cx="17706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TENNIS</a:t>
            </a:r>
            <a:endParaRPr b="1"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mc:AlternateContent>
    <mc:Choice Requires="p14">
      <p:transition spd="slow" p14:dur="9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65375" y="401550"/>
            <a:ext cx="2197500" cy="28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Exploratory Data Analysis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850" y="152400"/>
            <a:ext cx="6461726" cy="45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9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65375" y="409850"/>
            <a:ext cx="2169600" cy="27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Exploratory Data Analysis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850" y="189750"/>
            <a:ext cx="6559176" cy="459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9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121400" y="409850"/>
            <a:ext cx="2241300" cy="27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Exploratory Data Analysis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375" y="1586950"/>
            <a:ext cx="5571925" cy="355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2950" y="142800"/>
            <a:ext cx="4599150" cy="135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9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