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58" r:id="rId3"/>
    <p:sldId id="273" r:id="rId4"/>
    <p:sldId id="294" r:id="rId5"/>
    <p:sldId id="295" r:id="rId6"/>
    <p:sldId id="298" r:id="rId7"/>
    <p:sldId id="299" r:id="rId8"/>
    <p:sldId id="300" r:id="rId9"/>
    <p:sldId id="274" r:id="rId10"/>
    <p:sldId id="275" r:id="rId11"/>
    <p:sldId id="276" r:id="rId12"/>
    <p:sldId id="279" r:id="rId13"/>
    <p:sldId id="280" r:id="rId14"/>
    <p:sldId id="282" r:id="rId15"/>
    <p:sldId id="284" r:id="rId16"/>
    <p:sldId id="286" r:id="rId17"/>
    <p:sldId id="287" r:id="rId18"/>
    <p:sldId id="288" r:id="rId19"/>
    <p:sldId id="289" r:id="rId20"/>
    <p:sldId id="290" r:id="rId21"/>
    <p:sldId id="285" r:id="rId22"/>
    <p:sldId id="291" r:id="rId23"/>
    <p:sldId id="292" r:id="rId24"/>
    <p:sldId id="281" r:id="rId25"/>
    <p:sldId id="293" r:id="rId26"/>
    <p:sldId id="296" r:id="rId27"/>
    <p:sldId id="297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-31750"/>
            <a:ext cx="3851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Font typeface="Calibri"/>
              <a:buNone/>
              <a:defRPr sz="20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498850" y="1339850"/>
            <a:ext cx="5111700" cy="54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66666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66666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66666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UT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jimenezdelgado/shopadvisor_utn_webII_2016.gi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archive/2011/01/06/razor-syntax-quick-reference.aspx/" TargetMode="External"/><Relationship Id="rId2" Type="http://schemas.openxmlformats.org/officeDocument/2006/relationships/hyperlink" Target="http://respag.net/sint%C3%A1xis-razor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2068282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s-MX" b="1" dirty="0"/>
              <a:t>PROGRAMACIÓN EN AMBIENTE WEB II</a:t>
            </a: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2016</a:t>
            </a: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LINQ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1026" name="Picture 2" descr="Que es lin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347" y="1939277"/>
            <a:ext cx="6011306" cy="384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08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cap="small" dirty="0"/>
              <a:t>Operadores Lambda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400" dirty="0"/>
              <a:t>Aparte del método anterior para acceder a las operaciones de LINQ, podemos hacer uso de una sintaxis más directa a la hora de interactuar con LINQ. Esto puede hacerse mediante expresiones de métodos apoyados por operadores lambda. </a:t>
            </a:r>
          </a:p>
          <a:p>
            <a:endParaRPr lang="es-ES" sz="2400" dirty="0"/>
          </a:p>
          <a:p>
            <a:r>
              <a:rPr lang="es-ES" sz="2400" dirty="0"/>
              <a:t>Con ella, podemos llamar directamente a funciones </a:t>
            </a:r>
            <a:r>
              <a:rPr lang="es-ES" sz="2400" dirty="0" err="1"/>
              <a:t>where</a:t>
            </a:r>
            <a:r>
              <a:rPr lang="es-ES" sz="2400" dirty="0"/>
              <a:t>, </a:t>
            </a:r>
            <a:r>
              <a:rPr lang="es-ES" sz="2400" dirty="0" err="1"/>
              <a:t>join</a:t>
            </a:r>
            <a:r>
              <a:rPr lang="es-ES" sz="2400" dirty="0"/>
              <a:t>, </a:t>
            </a:r>
            <a:r>
              <a:rPr lang="es-ES" sz="2400" dirty="0" err="1"/>
              <a:t>select</a:t>
            </a:r>
            <a:r>
              <a:rPr lang="es-ES" sz="2400" dirty="0"/>
              <a:t>, directamente desde el objeto.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42643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cap="small" dirty="0"/>
              <a:t>Operadores Lambda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51" y="2954216"/>
            <a:ext cx="7463307" cy="305708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04" y="2033498"/>
            <a:ext cx="8229600" cy="5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62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33" y="2757269"/>
            <a:ext cx="6799755" cy="2124221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Filtering</a:t>
            </a:r>
            <a:r>
              <a:rPr lang="es-ES" dirty="0"/>
              <a:t> </a:t>
            </a:r>
            <a:r>
              <a:rPr lang="es-ES" dirty="0" err="1"/>
              <a:t>Operators</a:t>
            </a:r>
            <a:endParaRPr lang="es-E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3078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Join</a:t>
            </a:r>
            <a:r>
              <a:rPr lang="es-ES" dirty="0"/>
              <a:t> </a:t>
            </a:r>
            <a:r>
              <a:rPr lang="es-ES" dirty="0" err="1"/>
              <a:t>Operators</a:t>
            </a:r>
            <a:endParaRPr lang="es-ES" dirty="0"/>
          </a:p>
          <a:p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91" y="2681873"/>
            <a:ext cx="6684352" cy="23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9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Projection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385" y="2583015"/>
            <a:ext cx="6669230" cy="28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8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Sorting</a:t>
            </a:r>
            <a:r>
              <a:rPr lang="es-ES" dirty="0"/>
              <a:t> </a:t>
            </a:r>
            <a:r>
              <a:rPr lang="es-ES" dirty="0" err="1"/>
              <a:t>Operators</a:t>
            </a:r>
            <a:endParaRPr lang="es-ES" dirty="0"/>
          </a:p>
          <a:p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73" y="2297250"/>
            <a:ext cx="5990053" cy="400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0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Grouping</a:t>
            </a:r>
            <a:r>
              <a:rPr lang="es-ES" dirty="0"/>
              <a:t> </a:t>
            </a:r>
            <a:r>
              <a:rPr lang="es-ES" dirty="0" err="1"/>
              <a:t>Operators</a:t>
            </a:r>
            <a:endParaRPr lang="es-ES" dirty="0"/>
          </a:p>
          <a:p>
            <a:endParaRPr lang="es-ES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85" y="2603694"/>
            <a:ext cx="6911183" cy="29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70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Conversions</a:t>
            </a:r>
            <a:endParaRPr lang="es-ES" dirty="0"/>
          </a:p>
          <a:p>
            <a:endParaRPr lang="es-ES" dirty="0"/>
          </a:p>
          <a:p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283" y="1600200"/>
            <a:ext cx="4276578" cy="523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95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Aggregation</a:t>
            </a:r>
            <a:endParaRPr lang="es-ES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94" y="2455325"/>
            <a:ext cx="4357122" cy="401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3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Agenda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400" dirty="0" err="1"/>
              <a:t>Razor</a:t>
            </a:r>
            <a:endParaRPr lang="es-CR" sz="2400" dirty="0"/>
          </a:p>
          <a:p>
            <a:r>
              <a:rPr lang="es-CR" sz="2400" dirty="0"/>
              <a:t>LINQ</a:t>
            </a:r>
          </a:p>
          <a:p>
            <a:r>
              <a:rPr lang="es-CR" sz="2400" dirty="0"/>
              <a:t>Taller</a:t>
            </a:r>
          </a:p>
          <a:p>
            <a:r>
              <a:rPr lang="es-CR" sz="2400" dirty="0"/>
              <a:t>Bibliografía</a:t>
            </a:r>
          </a:p>
          <a:p>
            <a:endParaRPr lang="es-CR" sz="2400" dirty="0"/>
          </a:p>
          <a:p>
            <a:endParaRPr lang="es-CR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dirty="0"/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61416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Quantifier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  <a:p>
            <a:endParaRPr lang="es-ES" dirty="0"/>
          </a:p>
          <a:p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2410044"/>
            <a:ext cx="57816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11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Partition</a:t>
            </a:r>
            <a:r>
              <a:rPr lang="es-ES" dirty="0"/>
              <a:t> </a:t>
            </a:r>
            <a:r>
              <a:rPr lang="es-ES" dirty="0" err="1"/>
              <a:t>Operators</a:t>
            </a:r>
            <a:endParaRPr lang="es-ES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2323441"/>
            <a:ext cx="57721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30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Generation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2430600"/>
            <a:ext cx="57626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51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Set </a:t>
            </a:r>
            <a:r>
              <a:rPr lang="es-ES" dirty="0" err="1"/>
              <a:t>Operations</a:t>
            </a:r>
            <a:endParaRPr lang="es-ES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97" y="2371298"/>
            <a:ext cx="5225855" cy="375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61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Equality</a:t>
            </a:r>
            <a:endParaRPr lang="es-ES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42" y="2756389"/>
            <a:ext cx="7041316" cy="18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37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Element</a:t>
            </a:r>
            <a:r>
              <a:rPr lang="es-ES" dirty="0"/>
              <a:t> </a:t>
            </a:r>
            <a:r>
              <a:rPr lang="es-ES" dirty="0" err="1"/>
              <a:t>Operators</a:t>
            </a:r>
            <a:endParaRPr lang="es-ES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025" y="1473591"/>
            <a:ext cx="3520413" cy="525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97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Taller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Elaboraremos consultas avanzadas con LINQ y luego realizaremos las vistas con su respectiva impresión.</a:t>
            </a:r>
          </a:p>
          <a:p>
            <a:r>
              <a:rPr lang="es-CR" dirty="0"/>
              <a:t>Utilizaremos el proyecto </a:t>
            </a:r>
            <a:r>
              <a:rPr lang="es-CR" dirty="0" err="1"/>
              <a:t>shopAdvisor</a:t>
            </a:r>
            <a:r>
              <a:rPr lang="es-CR" dirty="0"/>
              <a:t> como pruebas.</a:t>
            </a:r>
          </a:p>
          <a:p>
            <a:r>
              <a:rPr lang="es-CR" dirty="0"/>
              <a:t>Lo pueden encontrar en el siguiente repositorio.</a:t>
            </a:r>
          </a:p>
          <a:p>
            <a:r>
              <a:rPr lang="es-CR" dirty="0">
                <a:hlinkClick r:id="rId2"/>
              </a:rPr>
              <a:t>https://github.com/ejimenezdelgado/shopadvisor_utn_webII_2016.git</a:t>
            </a: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93230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Bibliografía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>
                <a:hlinkClick r:id="rId2"/>
              </a:rPr>
              <a:t>http://respag.net/sint%C3%A1xis-razor.aspx</a:t>
            </a:r>
            <a:endParaRPr lang="es-CR" dirty="0"/>
          </a:p>
          <a:p>
            <a:r>
              <a:rPr lang="es-CR" dirty="0">
                <a:hlinkClick r:id="rId3"/>
              </a:rPr>
              <a:t>http://haacked.com/archive/2011/01/06/razor-syntax-quick-reference.aspx/</a:t>
            </a: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2856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Razor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400" dirty="0"/>
              <a:t>Es la primera gran actualización que se ha hecho desde que se liberó ASP.NET 1.0, hace ya una década, para "</a:t>
            </a:r>
            <a:r>
              <a:rPr lang="es-ES" sz="2400" dirty="0" err="1"/>
              <a:t>renderizar</a:t>
            </a:r>
            <a:r>
              <a:rPr lang="es-ES" sz="2400" dirty="0"/>
              <a:t>" HTML. </a:t>
            </a:r>
          </a:p>
          <a:p>
            <a:endParaRPr lang="es-ES" sz="2400" dirty="0"/>
          </a:p>
          <a:p>
            <a:r>
              <a:rPr lang="es-ES" sz="2400" dirty="0"/>
              <a:t>El motor de vista por defecto usado tanto en MVC 1 como en MVC 2 fue </a:t>
            </a:r>
            <a:r>
              <a:rPr lang="es-ES" sz="2400" dirty="0" err="1"/>
              <a:t>comunmente</a:t>
            </a:r>
            <a:r>
              <a:rPr lang="es-ES" sz="2400" dirty="0"/>
              <a:t> llamado el motor de vista "Web </a:t>
            </a:r>
            <a:r>
              <a:rPr lang="es-ES" sz="2400" dirty="0" err="1"/>
              <a:t>Forms</a:t>
            </a:r>
            <a:r>
              <a:rPr lang="es-ES" sz="2400" dirty="0"/>
              <a:t>", debido a que él usa los mismos archivos ASPX/ASCX/MASTER y la misma </a:t>
            </a:r>
            <a:r>
              <a:rPr lang="es-ES" sz="2400" dirty="0" err="1"/>
              <a:t>sintáxis</a:t>
            </a:r>
            <a:r>
              <a:rPr lang="es-ES" sz="2400" dirty="0"/>
              <a:t> usada en Web </a:t>
            </a:r>
            <a:r>
              <a:rPr lang="es-ES" sz="2400" dirty="0" err="1"/>
              <a:t>Forms</a:t>
            </a:r>
            <a:r>
              <a:rPr lang="es-ES" sz="2400" dirty="0"/>
              <a:t>. </a:t>
            </a:r>
          </a:p>
          <a:p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8886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</a:t>
            </a:r>
            <a:r>
              <a:rPr lang="es-ES" dirty="0" err="1"/>
              <a:t>Razor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/>
              <a:t>Compacto, expresivo, y fluido.</a:t>
            </a:r>
          </a:p>
          <a:p>
            <a:endParaRPr lang="es-ES" sz="2400" dirty="0"/>
          </a:p>
          <a:p>
            <a:r>
              <a:rPr lang="es-ES" sz="2400" dirty="0"/>
              <a:t>Fácil de aprender.</a:t>
            </a:r>
          </a:p>
          <a:p>
            <a:endParaRPr lang="es-ES" sz="2400" dirty="0"/>
          </a:p>
          <a:p>
            <a:r>
              <a:rPr lang="es-ES" sz="2400" dirty="0"/>
              <a:t>No es un nuevo lenguaje.</a:t>
            </a:r>
          </a:p>
          <a:p>
            <a:endParaRPr lang="es-ES" sz="2400" dirty="0"/>
          </a:p>
          <a:p>
            <a:r>
              <a:rPr lang="es-ES" sz="2400" dirty="0"/>
              <a:t>Funciona con cualquier editor de texto.</a:t>
            </a:r>
          </a:p>
          <a:p>
            <a:endParaRPr lang="es-ES" sz="2400" dirty="0"/>
          </a:p>
          <a:p>
            <a:r>
              <a:rPr lang="es-ES" sz="2400" dirty="0"/>
              <a:t>Adecuado para </a:t>
            </a:r>
            <a:r>
              <a:rPr lang="es-ES" sz="2400" dirty="0" err="1"/>
              <a:t>Unit</a:t>
            </a:r>
            <a:r>
              <a:rPr lang="es-ES" sz="2400" dirty="0"/>
              <a:t> </a:t>
            </a:r>
            <a:r>
              <a:rPr lang="es-ES" sz="2400" dirty="0" err="1"/>
              <a:t>Testing</a:t>
            </a:r>
            <a:r>
              <a:rPr lang="es-ES" sz="2400" dirty="0"/>
              <a:t>.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234805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dirty="0"/>
              <a:t>Reglas de Sintaxis de </a:t>
            </a:r>
            <a:r>
              <a:rPr lang="es-ES" sz="4000" b="1" dirty="0" err="1"/>
              <a:t>Razor</a:t>
            </a:r>
            <a:endParaRPr lang="es-CR" sz="4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400" dirty="0"/>
              <a:t>Los bloques de código </a:t>
            </a:r>
            <a:r>
              <a:rPr lang="es-ES" sz="2400" dirty="0" err="1"/>
              <a:t>Razor</a:t>
            </a:r>
            <a:r>
              <a:rPr lang="es-ES" sz="2400" dirty="0"/>
              <a:t> son encerrados entre </a:t>
            </a:r>
            <a:r>
              <a:rPr lang="es-ES" sz="2400" b="1" dirty="0"/>
              <a:t>@{ ... }</a:t>
            </a:r>
            <a:r>
              <a:rPr lang="es-ES" sz="2400" dirty="0"/>
              <a:t>.</a:t>
            </a:r>
          </a:p>
          <a:p>
            <a:endParaRPr lang="es-ES" sz="2400" dirty="0"/>
          </a:p>
          <a:p>
            <a:r>
              <a:rPr lang="es-ES" sz="2400" dirty="0"/>
              <a:t>Las expresiones en línea (variables y funciones) comienzan con </a:t>
            </a:r>
            <a:r>
              <a:rPr lang="es-ES" sz="2400" b="1" dirty="0"/>
              <a:t>@</a:t>
            </a:r>
            <a:r>
              <a:rPr lang="es-ES" sz="2400" dirty="0"/>
              <a:t>.</a:t>
            </a:r>
          </a:p>
          <a:p>
            <a:endParaRPr lang="es-ES" sz="2400" dirty="0"/>
          </a:p>
          <a:p>
            <a:r>
              <a:rPr lang="es-ES" sz="2400" dirty="0"/>
              <a:t>Las sentencias de código terminan con punto y coma (</a:t>
            </a:r>
            <a:r>
              <a:rPr lang="es-ES" sz="2400" b="1" dirty="0"/>
              <a:t>;</a:t>
            </a:r>
            <a:r>
              <a:rPr lang="es-ES" sz="2400" dirty="0"/>
              <a:t>).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3176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Reglas de Sintaxis de </a:t>
            </a:r>
            <a:r>
              <a:rPr lang="es-ES" b="1" dirty="0" err="1"/>
              <a:t>Razor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/>
              <a:t>Las variables son declaradas con la palabra clave </a:t>
            </a:r>
            <a:r>
              <a:rPr lang="es-ES" sz="2400" b="1" dirty="0" err="1"/>
              <a:t>var</a:t>
            </a:r>
            <a:r>
              <a:rPr lang="es-ES" sz="2400" dirty="0"/>
              <a:t>.</a:t>
            </a:r>
          </a:p>
          <a:p>
            <a:endParaRPr lang="es-ES" sz="2400" dirty="0"/>
          </a:p>
          <a:p>
            <a:r>
              <a:rPr lang="es-ES" sz="2400" dirty="0"/>
              <a:t>Las cadenas de caracteres (</a:t>
            </a:r>
            <a:r>
              <a:rPr lang="es-ES" sz="2400" dirty="0" err="1"/>
              <a:t>strings</a:t>
            </a:r>
            <a:r>
              <a:rPr lang="es-ES" sz="2400" dirty="0"/>
              <a:t>) son encerradas entre comillas.</a:t>
            </a:r>
          </a:p>
          <a:p>
            <a:endParaRPr lang="es-ES" sz="2400" dirty="0"/>
          </a:p>
          <a:p>
            <a:r>
              <a:rPr lang="es-ES" sz="2400" dirty="0"/>
              <a:t>El código C# es sensitivo a mayúsculas y minúsculas.</a:t>
            </a:r>
          </a:p>
          <a:p>
            <a:endParaRPr lang="es-ES" sz="2400" dirty="0"/>
          </a:p>
          <a:p>
            <a:r>
              <a:rPr lang="es-ES" sz="2400" dirty="0"/>
              <a:t>Los archivos de C# tiene la </a:t>
            </a:r>
            <a:r>
              <a:rPr lang="es-ES" sz="2400" dirty="0" err="1"/>
              <a:t>extencion</a:t>
            </a:r>
            <a:r>
              <a:rPr lang="es-ES" sz="2400" dirty="0"/>
              <a:t> </a:t>
            </a:r>
            <a:r>
              <a:rPr lang="es-ES" sz="2400" b="1" dirty="0"/>
              <a:t>.</a:t>
            </a:r>
            <a:r>
              <a:rPr lang="es-ES" sz="2400" b="1" dirty="0" err="1"/>
              <a:t>cshtml</a:t>
            </a:r>
            <a:r>
              <a:rPr lang="es-ES" sz="2400" dirty="0"/>
              <a:t>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2506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333" y="1276643"/>
            <a:ext cx="3457334" cy="538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1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696312"/>
            <a:ext cx="45529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4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LINQ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sz="2400" dirty="0"/>
          </a:p>
          <a:p>
            <a:r>
              <a:rPr lang="es-ES" sz="2400" dirty="0"/>
              <a:t>LINQ nace en el Framework 3.5 y pronto coge una gran aceptación entre el mundo de </a:t>
            </a:r>
            <a:r>
              <a:rPr lang="es-ES" sz="2400" dirty="0" err="1"/>
              <a:t>.net</a:t>
            </a:r>
            <a:r>
              <a:rPr lang="es-ES" sz="2400" dirty="0"/>
              <a:t>, tanto es </a:t>
            </a:r>
            <a:r>
              <a:rPr lang="es-ES" sz="2400" dirty="0" err="1"/>
              <a:t>asi</a:t>
            </a:r>
            <a:r>
              <a:rPr lang="es-ES" sz="2400" dirty="0"/>
              <a:t>, que enseguida salen proveedores de terceros, para el uso de este lenguaje con JSON, </a:t>
            </a:r>
            <a:r>
              <a:rPr lang="es-ES" sz="2400" dirty="0" err="1"/>
              <a:t>CSVs</a:t>
            </a:r>
            <a:r>
              <a:rPr lang="es-ES" sz="2400" dirty="0"/>
              <a:t>, o inclusos </a:t>
            </a:r>
            <a:r>
              <a:rPr lang="es-ES" sz="2400" dirty="0" err="1"/>
              <a:t>APIs</a:t>
            </a:r>
            <a:r>
              <a:rPr lang="es-ES" sz="2400" dirty="0"/>
              <a:t> como la de Twitter y Wikipedia.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01975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346</Words>
  <Application>Microsoft Office PowerPoint</Application>
  <PresentationFormat>Presentación en pantalla (4:3)</PresentationFormat>
  <Paragraphs>92</Paragraphs>
  <Slides>27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Calibri</vt:lpstr>
      <vt:lpstr>Tema de Office</vt:lpstr>
      <vt:lpstr>PROGRAMACIÓN EN AMBIENTE WEB II</vt:lpstr>
      <vt:lpstr>Agenda</vt:lpstr>
      <vt:lpstr>Razor</vt:lpstr>
      <vt:lpstr>Características de Razor</vt:lpstr>
      <vt:lpstr>Reglas de Sintaxis de Razor</vt:lpstr>
      <vt:lpstr>Reglas de Sintaxis de Razor</vt:lpstr>
      <vt:lpstr>Ejemplos</vt:lpstr>
      <vt:lpstr>Ejemplos</vt:lpstr>
      <vt:lpstr>LINQ</vt:lpstr>
      <vt:lpstr>LINQ</vt:lpstr>
      <vt:lpstr>Operadores Lambda</vt:lpstr>
      <vt:lpstr>Operadores Lambda</vt:lpstr>
      <vt:lpstr>Operadores</vt:lpstr>
      <vt:lpstr>Operadores</vt:lpstr>
      <vt:lpstr>Operadores</vt:lpstr>
      <vt:lpstr>Operadores</vt:lpstr>
      <vt:lpstr>Operadores</vt:lpstr>
      <vt:lpstr>Operadores</vt:lpstr>
      <vt:lpstr>Operadores</vt:lpstr>
      <vt:lpstr>Operadores</vt:lpstr>
      <vt:lpstr>Operadores</vt:lpstr>
      <vt:lpstr>Operadores</vt:lpstr>
      <vt:lpstr>Operadores</vt:lpstr>
      <vt:lpstr>Operadores</vt:lpstr>
      <vt:lpstr>Operadores</vt:lpstr>
      <vt:lpstr>Taller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AMBIENTE WEB II</dc:title>
  <dc:creator>Efren</dc:creator>
  <cp:lastModifiedBy>Efren</cp:lastModifiedBy>
  <cp:revision>28</cp:revision>
  <dcterms:modified xsi:type="dcterms:W3CDTF">2016-05-24T05:49:38Z</dcterms:modified>
</cp:coreProperties>
</file>