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24"/>
  </p:notesMasterIdLst>
  <p:handoutMasterIdLst>
    <p:handoutMasterId r:id="rId25"/>
  </p:handoutMasterIdLst>
  <p:sldIdLst>
    <p:sldId id="332" r:id="rId5"/>
    <p:sldId id="260" r:id="rId6"/>
    <p:sldId id="402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20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E2"/>
    <a:srgbClr val="65ACDD"/>
    <a:srgbClr val="69BFFF"/>
    <a:srgbClr val="5DBAFF"/>
    <a:srgbClr val="A3C9FF"/>
    <a:srgbClr val="A3C2FF"/>
    <a:srgbClr val="4B87FF"/>
    <a:srgbClr val="3366FF"/>
    <a:srgbClr val="3291FA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15/3/2017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15/3/2017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Aplicación de bases de datos</a:t>
            </a:r>
            <a:br>
              <a:rPr lang="es-CR" dirty="0"/>
            </a:br>
            <a:r>
              <a:rPr lang="es-CR" dirty="0"/>
              <a:t>ISW­-413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Es un tipo de procedimiento almacenado asocia a un evento que se ejecuta cuando se intenta modificar los datos de una tabla. Se definen para una tabla específica y se crean para conservar la integridad referencial y la coherencia entre los datos entre distintas tablas.</a:t>
            </a:r>
          </a:p>
          <a:p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4987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Los disparadores se ejecutan después o antes de la ejecución de una instrucción "</a:t>
            </a:r>
            <a:r>
              <a:rPr lang="es-ES" dirty="0" err="1"/>
              <a:t>insert</a:t>
            </a:r>
            <a:r>
              <a:rPr lang="es-ES" dirty="0"/>
              <a:t>", "</a:t>
            </a:r>
            <a:r>
              <a:rPr lang="es-ES" dirty="0" err="1"/>
              <a:t>update</a:t>
            </a:r>
            <a:r>
              <a:rPr lang="es-ES" dirty="0"/>
              <a:t>" o "</a:t>
            </a:r>
            <a:r>
              <a:rPr lang="es-ES" dirty="0" err="1"/>
              <a:t>delete</a:t>
            </a:r>
            <a:r>
              <a:rPr lang="es-ES" dirty="0"/>
              <a:t>" en la tabla en la que fueron definidos. Las restricciones se comprueban antes de la ejecución de una instrucción "</a:t>
            </a:r>
            <a:r>
              <a:rPr lang="es-ES" dirty="0" err="1"/>
              <a:t>insert</a:t>
            </a:r>
            <a:r>
              <a:rPr lang="es-ES" dirty="0"/>
              <a:t>", "</a:t>
            </a:r>
            <a:r>
              <a:rPr lang="es-ES" dirty="0" err="1"/>
              <a:t>update</a:t>
            </a:r>
            <a:r>
              <a:rPr lang="es-ES" dirty="0"/>
              <a:t>" o "</a:t>
            </a:r>
            <a:r>
              <a:rPr lang="es-ES" dirty="0" err="1"/>
              <a:t>delete</a:t>
            </a:r>
            <a:r>
              <a:rPr lang="es-ES" dirty="0"/>
              <a:t>". Por lo tanto, las restricciones se comprueba primero, si se infringe alguna restricción, el desencadenador no llega a ejecutarse.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1582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  <p:pic>
        <p:nvPicPr>
          <p:cNvPr id="4" name="Shape 74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7439" y="1375845"/>
            <a:ext cx="6709118" cy="5210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77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>
                <a:solidFill>
                  <a:srgbClr val="002060"/>
                </a:solidFill>
              </a:rPr>
              <a:t>CREATE TRIGGER </a:t>
            </a:r>
            <a:r>
              <a:rPr lang="es-ES" dirty="0" err="1"/>
              <a:t>nombre_del_trigger</a:t>
            </a:r>
            <a:endParaRPr lang="es-E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/>
              <a:t> {</a:t>
            </a:r>
            <a:r>
              <a:rPr lang="es-ES" dirty="0">
                <a:solidFill>
                  <a:srgbClr val="002060"/>
                </a:solidFill>
              </a:rPr>
              <a:t>BEFORE | AFTER</a:t>
            </a:r>
            <a:r>
              <a:rPr lang="es-ES" dirty="0"/>
              <a:t>} {evento [OR ... ] }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>
                <a:solidFill>
                  <a:srgbClr val="002060"/>
                </a:solidFill>
              </a:rPr>
              <a:t>ON</a:t>
            </a:r>
            <a:r>
              <a:rPr lang="es-ES" dirty="0">
                <a:solidFill>
                  <a:srgbClr val="4A86E8"/>
                </a:solidFill>
              </a:rPr>
              <a:t> </a:t>
            </a:r>
            <a:r>
              <a:rPr lang="es-ES" dirty="0"/>
              <a:t>tabla [ </a:t>
            </a:r>
            <a:r>
              <a:rPr lang="es-ES" dirty="0">
                <a:solidFill>
                  <a:srgbClr val="002060"/>
                </a:solidFill>
              </a:rPr>
              <a:t>FOR [ EACH ] { ROW | STATEMENT </a:t>
            </a:r>
            <a:r>
              <a:rPr lang="es-ES" dirty="0"/>
              <a:t>} ] </a:t>
            </a:r>
            <a:r>
              <a:rPr lang="es-ES" dirty="0">
                <a:solidFill>
                  <a:srgbClr val="002060"/>
                </a:solidFill>
              </a:rPr>
              <a:t>EXECUTE PROCEDURE</a:t>
            </a:r>
            <a:r>
              <a:rPr lang="es-ES" dirty="0"/>
              <a:t> </a:t>
            </a:r>
            <a:r>
              <a:rPr lang="es-ES" dirty="0" err="1"/>
              <a:t>funcion</a:t>
            </a:r>
            <a:r>
              <a:rPr lang="es-ES" dirty="0"/>
              <a:t> ( argumentos ) </a:t>
            </a:r>
          </a:p>
          <a:p>
            <a:pPr lvl="0">
              <a:spcBef>
                <a:spcPts val="0"/>
              </a:spcBef>
              <a:buNone/>
            </a:pPr>
            <a:endParaRPr lang="es-E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s-ES" dirty="0"/>
              <a:t>Evento se refiere cualquiera de las siguientes instrucciones: </a:t>
            </a:r>
            <a:r>
              <a:rPr lang="es-ES" b="1" dirty="0"/>
              <a:t>UPDATE</a:t>
            </a:r>
            <a:r>
              <a:rPr lang="es-ES" dirty="0"/>
              <a:t>, </a:t>
            </a:r>
            <a:r>
              <a:rPr lang="es-ES" b="1" dirty="0"/>
              <a:t>DELETE</a:t>
            </a:r>
            <a:r>
              <a:rPr lang="es-ES" dirty="0"/>
              <a:t>, </a:t>
            </a:r>
            <a:r>
              <a:rPr lang="es-ES" b="1" dirty="0"/>
              <a:t>TRUNCATE</a:t>
            </a:r>
            <a:r>
              <a:rPr lang="es-ES" dirty="0"/>
              <a:t>, </a:t>
            </a:r>
            <a:r>
              <a:rPr lang="es-ES" b="1" dirty="0"/>
              <a:t>INSERT</a:t>
            </a:r>
          </a:p>
          <a:p>
            <a:pPr marL="0" indent="0">
              <a:buNone/>
            </a:pPr>
            <a:r>
              <a:rPr lang="es-ES" dirty="0"/>
              <a:t> FOR EACH ROW</a:t>
            </a:r>
          </a:p>
          <a:p>
            <a:pPr marL="0" indent="0">
              <a:buNone/>
            </a:pPr>
            <a:r>
              <a:rPr lang="es-ES" dirty="0"/>
              <a:t> FOR EACH STATEMENT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Especifica si el </a:t>
            </a:r>
            <a:r>
              <a:rPr lang="es-ES" dirty="0" err="1"/>
              <a:t>trigger</a:t>
            </a:r>
            <a:r>
              <a:rPr lang="es-ES" dirty="0"/>
              <a:t> debe ser lanzado una vez por cada fila afectada por el evento o sólo una por cada instrucción </a:t>
            </a:r>
            <a:r>
              <a:rPr lang="es-ES" dirty="0" err="1"/>
              <a:t>sql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>
                <a:latin typeface="Calibri Light" panose="020F0302020204030204" pitchFamily="34" charset="0"/>
              </a:rPr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8633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Cuando una función escrita en PL/</a:t>
            </a:r>
            <a:r>
              <a:rPr lang="es-ES" dirty="0" err="1"/>
              <a:t>pgSQL</a:t>
            </a:r>
            <a:r>
              <a:rPr lang="es-ES" dirty="0"/>
              <a:t> es llamada por un disparador tenemos ciertas variable especiales disponibles en dicha función. Estas variables son las siguientes:</a:t>
            </a:r>
          </a:p>
          <a:p>
            <a:endParaRPr lang="es-ES" dirty="0"/>
          </a:p>
          <a:p>
            <a:pPr lvl="1"/>
            <a:r>
              <a:rPr lang="es-ES" b="1" dirty="0"/>
              <a:t>NEW</a:t>
            </a:r>
            <a:r>
              <a:rPr lang="es-ES" dirty="0"/>
              <a:t> Tipo de dato RECORD; Variable que contiene la nueva fila de la tabla para las operaciones </a:t>
            </a:r>
            <a:r>
              <a:rPr lang="es-ES" b="1" dirty="0"/>
              <a:t>INSERT/UPDATE </a:t>
            </a:r>
            <a:r>
              <a:rPr lang="es-ES" dirty="0"/>
              <a:t>en disparadores del tipo </a:t>
            </a:r>
            <a:r>
              <a:rPr lang="es-ES" dirty="0" err="1"/>
              <a:t>row-level</a:t>
            </a:r>
            <a:r>
              <a:rPr lang="es-ES" dirty="0"/>
              <a:t>. Esta variable es NULL en disparadores del tipo </a:t>
            </a:r>
            <a:r>
              <a:rPr lang="es-ES" dirty="0" err="1"/>
              <a:t>statement-level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OLD</a:t>
            </a:r>
            <a:r>
              <a:rPr lang="es-ES" dirty="0"/>
              <a:t> Tipo de dato RECORD; Variable que contiene la antigua fila de la tabla para las operaciones </a:t>
            </a:r>
            <a:r>
              <a:rPr lang="es-ES" b="1" dirty="0"/>
              <a:t>UPDATE/DELETE </a:t>
            </a:r>
            <a:r>
              <a:rPr lang="es-ES" dirty="0"/>
              <a:t>en disparadores del tipo </a:t>
            </a:r>
            <a:r>
              <a:rPr lang="es-ES" dirty="0" err="1"/>
              <a:t>row-level</a:t>
            </a:r>
            <a:r>
              <a:rPr lang="es-ES" dirty="0"/>
              <a:t>. Esta variable es NULL en disparadores del tipo </a:t>
            </a:r>
            <a:r>
              <a:rPr lang="es-ES" dirty="0" err="1"/>
              <a:t>statement-level</a:t>
            </a:r>
            <a:r>
              <a:rPr lang="es-ES" dirty="0"/>
              <a:t>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6928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TG_NAME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variable que contiene el nombre del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TG_WHEN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BEFORE o AFTER dependiendo de como el disparador que está usando la función actualmente ha sido definido.</a:t>
            </a:r>
          </a:p>
          <a:p>
            <a:endParaRPr lang="es-ES" dirty="0"/>
          </a:p>
          <a:p>
            <a:r>
              <a:rPr lang="es-ES" b="1" dirty="0"/>
              <a:t>TG_LEVEL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ROW o STATEMENT dependiendo de como el disparador que está usando la función actualmente ha sido definido.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2081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TG_OP 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INSERT, UPDATE o DELETE dependiendo de la operación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TG_RELID </a:t>
            </a:r>
            <a:r>
              <a:rPr lang="es-ES" dirty="0"/>
              <a:t>:Tipo de dato </a:t>
            </a:r>
            <a:r>
              <a:rPr lang="es-ES" dirty="0" err="1"/>
              <a:t>oid</a:t>
            </a:r>
            <a:r>
              <a:rPr lang="es-ES" dirty="0"/>
              <a:t>; el identificador de objeto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TG_RELNAME </a:t>
            </a:r>
            <a:r>
              <a:rPr lang="es-ES" dirty="0"/>
              <a:t>:Tipo de dato </a:t>
            </a:r>
            <a:r>
              <a:rPr lang="es-ES" dirty="0" err="1"/>
              <a:t>name</a:t>
            </a:r>
            <a:r>
              <a:rPr lang="es-ES" dirty="0"/>
              <a:t>; el nombre de la tabla que ha activado el disparador que está usando la función actualmente. Esta variable es obsoleta y puede </a:t>
            </a:r>
            <a:r>
              <a:rPr lang="es-ES" dirty="0" err="1"/>
              <a:t>desaparacer</a:t>
            </a:r>
            <a:r>
              <a:rPr lang="es-ES" dirty="0"/>
              <a:t> en el futuro. Usar TG_TABLE_NAME.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6265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TG_TABLE_NAME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el nombre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TG_TABLE_SCHEMA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el nombre de la </a:t>
            </a:r>
            <a:r>
              <a:rPr lang="es-ES" dirty="0" err="1"/>
              <a:t>schema</a:t>
            </a:r>
            <a:r>
              <a:rPr lang="es-ES" dirty="0"/>
              <a:t>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TG_NARGS</a:t>
            </a:r>
            <a:r>
              <a:rPr lang="es-ES" dirty="0"/>
              <a:t>: Tipo de dato </a:t>
            </a:r>
            <a:r>
              <a:rPr lang="es-ES" dirty="0" err="1"/>
              <a:t>integer</a:t>
            </a:r>
            <a:r>
              <a:rPr lang="es-ES" dirty="0"/>
              <a:t>; el número de argumentos dados al procedimiento en la sentencia CREATE TRIGGER.</a:t>
            </a:r>
          </a:p>
          <a:p>
            <a:endParaRPr lang="es-ES" dirty="0"/>
          </a:p>
          <a:p>
            <a:r>
              <a:rPr lang="es-ES" b="1" dirty="0"/>
              <a:t>TG_ARGV[]: </a:t>
            </a:r>
            <a:r>
              <a:rPr lang="es-ES" dirty="0"/>
              <a:t>Tipo de dato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; los argumentos de la sentencia CREATE TRIGGER. El índice empieza a contar desde 0. </a:t>
            </a:r>
            <a:r>
              <a:rPr lang="es-ES" dirty="0" err="1"/>
              <a:t>Indices</a:t>
            </a:r>
            <a:r>
              <a:rPr lang="es-ES" dirty="0"/>
              <a:t> inválidos (menores que 0 </a:t>
            </a:r>
            <a:r>
              <a:rPr lang="es-ES" dirty="0" err="1"/>
              <a:t>ó</a:t>
            </a:r>
            <a:r>
              <a:rPr lang="es-ES" dirty="0"/>
              <a:t> mayores/iguales que </a:t>
            </a:r>
            <a:r>
              <a:rPr lang="es-ES" dirty="0" err="1"/>
              <a:t>tg_nargs</a:t>
            </a:r>
            <a:r>
              <a:rPr lang="es-ES" dirty="0"/>
              <a:t>) resultan en valores nulos.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866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Taller</a:t>
            </a:r>
          </a:p>
        </p:txBody>
      </p:sp>
      <p:pic>
        <p:nvPicPr>
          <p:cNvPr id="6" name="Shape 101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6182" y="230016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9"/>
          <p:cNvSpPr txBox="1">
            <a:spLocks/>
          </p:cNvSpPr>
          <p:nvPr/>
        </p:nvSpPr>
        <p:spPr>
          <a:xfrm>
            <a:off x="1789486" y="1821365"/>
            <a:ext cx="3994500" cy="3725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" dirty="0"/>
              <a:t>Taller SQL</a:t>
            </a:r>
          </a:p>
        </p:txBody>
      </p:sp>
      <p:sp>
        <p:nvSpPr>
          <p:cNvPr id="9" name="Shape 100"/>
          <p:cNvSpPr txBox="1">
            <a:spLocks/>
          </p:cNvSpPr>
          <p:nvPr/>
        </p:nvSpPr>
        <p:spPr>
          <a:xfrm>
            <a:off x="5783986" y="1842260"/>
            <a:ext cx="3994500" cy="3725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" dirty="0"/>
              <a:t>Práctica SQL</a:t>
            </a:r>
          </a:p>
        </p:txBody>
      </p:sp>
      <p:sp>
        <p:nvSpPr>
          <p:cNvPr id="10" name="Shape 102"/>
          <p:cNvSpPr/>
          <p:nvPr/>
        </p:nvSpPr>
        <p:spPr>
          <a:xfrm>
            <a:off x="3786736" y="1821365"/>
            <a:ext cx="137010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894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la </a:t>
            </a:r>
            <a:r>
              <a:rPr lang="es-ES" b="1" dirty="0"/>
              <a:t>base de datos </a:t>
            </a:r>
            <a:r>
              <a:rPr lang="es-ES" dirty="0"/>
              <a:t>pedidos, con un esquema </a:t>
            </a:r>
            <a:r>
              <a:rPr lang="es-ES" dirty="0" err="1"/>
              <a:t>esquema_pedidos</a:t>
            </a: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Utilizar el script “</a:t>
            </a:r>
            <a:r>
              <a:rPr lang="es-ES" dirty="0" err="1"/>
              <a:t>practica.sql</a:t>
            </a:r>
            <a:r>
              <a:rPr lang="es-ES" dirty="0"/>
              <a:t>” y realizar una tabla llamada pedidos con los atributos código, articulo, </a:t>
            </a:r>
            <a:r>
              <a:rPr lang="es-ES" dirty="0" err="1"/>
              <a:t>cantidad,precio_excepto,precio_gravado.Realizar</a:t>
            </a:r>
            <a:r>
              <a:rPr lang="es-ES" dirty="0"/>
              <a:t> las restricciones respectivas.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Según lo visto en la clase, realice una función que inserte un nuevo pedido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al insertar un nuevo pedido </a:t>
            </a:r>
            <a:r>
              <a:rPr lang="es-ES" dirty="0"/>
              <a:t>envié</a:t>
            </a:r>
            <a:r>
              <a:rPr lang="es-ES" dirty="0"/>
              <a:t> un mensaje que indique que la inserción fue satisfactoria.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se active al cambiar el estado de un artículo, la función debe cambiar el estado del artículo.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se active al agregar nuevas existencias de un artículo  que se encuentra en la base de datos, la función debe actualizar el campo existencias y enviar un mensaje que indique que se ha agregado “XX” existencias más del articulo “XXXXXXX”.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>
                <a:latin typeface="Calibri Light" panose="020F0302020204030204" pitchFamily="34" charset="0"/>
              </a:rPr>
              <a:t>Práctica 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9626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Funciones </a:t>
            </a:r>
            <a:r>
              <a:rPr lang="es-ES" dirty="0"/>
              <a:t>y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2017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  <a:p>
            <a:r>
              <a:rPr lang="es-ES" dirty="0" err="1"/>
              <a:t>Triggers</a:t>
            </a:r>
            <a:endParaRPr lang="es-ES" dirty="0"/>
          </a:p>
          <a:p>
            <a:r>
              <a:rPr lang="es-ES" dirty="0"/>
              <a:t>Taller SQL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15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 err="1"/>
              <a:t>PostgreSQL</a:t>
            </a:r>
            <a:r>
              <a:rPr lang="es-ES" dirty="0"/>
              <a:t> nos brinda un conjunto de funciones para el manejo de fechas, </a:t>
            </a:r>
            <a:r>
              <a:rPr lang="es-ES" dirty="0" err="1"/>
              <a:t>string</a:t>
            </a:r>
            <a:r>
              <a:rPr lang="es-ES" dirty="0"/>
              <a:t>, números etc. pero además nos permite crear funciones propias.</a:t>
            </a:r>
          </a:p>
          <a:p>
            <a:endParaRPr lang="es-ES" dirty="0"/>
          </a:p>
          <a:p>
            <a:r>
              <a:rPr lang="es-ES" dirty="0"/>
              <a:t>La creación de una función es muy útil cuando queremos reutilizar un algoritmo. Podemos crear una función y luego llamarla en diferentes situaciones.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293380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La sintaxis básica para crear una función es:</a:t>
            </a:r>
          </a:p>
          <a:p>
            <a:endParaRPr lang="es-ES" dirty="0"/>
          </a:p>
          <a:p>
            <a:pPr marL="300038" lvl="1" indent="0">
              <a:buNone/>
            </a:pPr>
            <a:r>
              <a:rPr lang="es-ES" sz="2400" dirty="0" err="1">
                <a:solidFill>
                  <a:srgbClr val="002060"/>
                </a:solidFill>
              </a:rPr>
              <a:t>create</a:t>
            </a:r>
            <a:r>
              <a:rPr lang="es-ES" sz="2400" dirty="0">
                <a:solidFill>
                  <a:srgbClr val="002060"/>
                </a:solidFill>
              </a:rPr>
              <a:t> </a:t>
            </a:r>
            <a:r>
              <a:rPr lang="es-ES" sz="2400" dirty="0" err="1">
                <a:solidFill>
                  <a:srgbClr val="002060"/>
                </a:solidFill>
              </a:rPr>
              <a:t>or</a:t>
            </a:r>
            <a:r>
              <a:rPr lang="es-ES" sz="2400" dirty="0">
                <a:solidFill>
                  <a:srgbClr val="002060"/>
                </a:solidFill>
              </a:rPr>
              <a:t> </a:t>
            </a:r>
            <a:r>
              <a:rPr lang="es-ES" sz="2400" dirty="0" err="1">
                <a:solidFill>
                  <a:srgbClr val="002060"/>
                </a:solidFill>
              </a:rPr>
              <a:t>replace</a:t>
            </a:r>
            <a:r>
              <a:rPr lang="es-ES" sz="2400" dirty="0">
                <a:solidFill>
                  <a:srgbClr val="002060"/>
                </a:solidFill>
              </a:rPr>
              <a:t> </a:t>
            </a:r>
            <a:r>
              <a:rPr lang="es-ES" sz="2400" dirty="0" err="1">
                <a:solidFill>
                  <a:srgbClr val="002060"/>
                </a:solidFill>
              </a:rPr>
              <a:t>function</a:t>
            </a:r>
            <a:r>
              <a:rPr lang="es-ES" sz="2400" dirty="0">
                <a:solidFill>
                  <a:srgbClr val="002060"/>
                </a:solidFill>
              </a:rPr>
              <a:t> [nombre de la función]([parámetros]) </a:t>
            </a:r>
            <a:r>
              <a:rPr lang="es-ES" sz="2400" dirty="0" err="1">
                <a:solidFill>
                  <a:srgbClr val="002060"/>
                </a:solidFill>
              </a:rPr>
              <a:t>returns</a:t>
            </a:r>
            <a:r>
              <a:rPr lang="es-ES" sz="2400" dirty="0">
                <a:solidFill>
                  <a:srgbClr val="002060"/>
                </a:solidFill>
              </a:rPr>
              <a:t> [tipo de dato que retorna]</a:t>
            </a:r>
          </a:p>
          <a:p>
            <a:pPr marL="300038" lvl="1" indent="0">
              <a:buNone/>
            </a:pPr>
            <a:r>
              <a:rPr lang="es-ES" sz="2400" dirty="0">
                <a:solidFill>
                  <a:srgbClr val="002060"/>
                </a:solidFill>
              </a:rPr>
              <a:t>as</a:t>
            </a:r>
            <a:br>
              <a:rPr lang="es-ES" sz="2400" dirty="0">
                <a:solidFill>
                  <a:srgbClr val="002060"/>
                </a:solidFill>
              </a:rPr>
            </a:br>
            <a:r>
              <a:rPr lang="es-ES" sz="2400" dirty="0">
                <a:solidFill>
                  <a:srgbClr val="002060"/>
                </a:solidFill>
              </a:rPr>
              <a:t> [definición de la función]</a:t>
            </a:r>
            <a:br>
              <a:rPr lang="es-ES" sz="2400" dirty="0">
                <a:solidFill>
                  <a:srgbClr val="002060"/>
                </a:solidFill>
              </a:rPr>
            </a:br>
            <a:r>
              <a:rPr lang="es-ES" sz="2400" dirty="0" err="1">
                <a:solidFill>
                  <a:srgbClr val="002060"/>
                </a:solidFill>
              </a:rPr>
              <a:t>language</a:t>
            </a:r>
            <a:r>
              <a:rPr lang="es-ES" sz="2400" dirty="0">
                <a:solidFill>
                  <a:srgbClr val="002060"/>
                </a:solidFill>
              </a:rPr>
              <a:t> [lenguaje utilizado]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5468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" dirty="0">
              <a:latin typeface="Calibri Light" panose="020F0302020204030204" pitchFamily="34" charset="0"/>
            </a:endParaRPr>
          </a:p>
          <a:p>
            <a:r>
              <a:rPr lang="es" dirty="0"/>
              <a:t>Como primer problema implementaremos una función que reciba dos enteros y retorne la suma de los mismos:</a:t>
            </a:r>
          </a:p>
          <a:p>
            <a:endParaRPr lang="es-CR" dirty="0"/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CREATE OR REPLACE FUNCTION </a:t>
            </a:r>
            <a:r>
              <a:rPr lang="en-US" sz="2400" dirty="0" err="1">
                <a:solidFill>
                  <a:srgbClr val="002060"/>
                </a:solidFill>
              </a:rPr>
              <a:t>sumar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dirty="0" err="1">
                <a:solidFill>
                  <a:srgbClr val="002060"/>
                </a:solidFill>
              </a:rPr>
              <a:t>integer,integer</a:t>
            </a:r>
            <a:r>
              <a:rPr lang="en-US" sz="2400" dirty="0">
                <a:solidFill>
                  <a:srgbClr val="002060"/>
                </a:solidFill>
              </a:rPr>
              <a:t>) RETURNS integer AS $</a:t>
            </a:r>
            <a:r>
              <a:rPr lang="en-US" sz="2400" dirty="0" err="1">
                <a:solidFill>
                  <a:srgbClr val="002060"/>
                </a:solidFill>
              </a:rPr>
              <a:t>func</a:t>
            </a:r>
            <a:r>
              <a:rPr lang="en-US" sz="2400" dirty="0">
                <a:solidFill>
                  <a:srgbClr val="002060"/>
                </a:solidFill>
              </a:rPr>
              <a:t>$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BEGIN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SELECT $1+$2;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END</a:t>
            </a:r>
          </a:p>
          <a:p>
            <a:pPr marL="300038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$</a:t>
            </a:r>
            <a:r>
              <a:rPr lang="en-US" sz="2400" dirty="0" err="1">
                <a:solidFill>
                  <a:srgbClr val="002060"/>
                </a:solidFill>
              </a:rPr>
              <a:t>func</a:t>
            </a:r>
            <a:r>
              <a:rPr lang="en-US" sz="2400" dirty="0">
                <a:solidFill>
                  <a:srgbClr val="002060"/>
                </a:solidFill>
              </a:rPr>
              <a:t>$ LANGUAGE </a:t>
            </a:r>
            <a:r>
              <a:rPr lang="en-US" sz="2400" dirty="0" err="1">
                <a:solidFill>
                  <a:srgbClr val="002060"/>
                </a:solidFill>
              </a:rPr>
              <a:t>plpgsql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  <a:endParaRPr lang="es" dirty="0"/>
          </a:p>
          <a:p>
            <a:pPr marL="0" indent="0">
              <a:buNone/>
            </a:pPr>
            <a:endParaRPr lang="es-CR" dirty="0">
              <a:solidFill>
                <a:srgbClr val="00206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7738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Cada parámetro se lo accede luego mediante la posición que ocupa y se le antecede el </a:t>
            </a:r>
            <a:r>
              <a:rPr lang="es-ES" dirty="0" err="1"/>
              <a:t>caracter</a:t>
            </a:r>
            <a:r>
              <a:rPr lang="es-ES" dirty="0"/>
              <a:t> </a:t>
            </a:r>
            <a:r>
              <a:rPr lang="es-ES" b="1" dirty="0"/>
              <a:t>$</a:t>
            </a:r>
            <a:r>
              <a:rPr lang="es-ES" dirty="0"/>
              <a:t>. El o los comandos SQL en algunos SGBD deben de ir entre simples comillas, las sentencias deben de ir separados por punto y coma. Luego indicamos al final que se trata de una función SQL.</a:t>
            </a:r>
          </a:p>
          <a:p>
            <a:endParaRPr lang="es-ES" dirty="0"/>
          </a:p>
          <a:p>
            <a:r>
              <a:rPr lang="es-ES" dirty="0"/>
              <a:t>Para llamar luego a esta función lo hacemos por ejemplo en un </a:t>
            </a:r>
            <a:r>
              <a:rPr lang="es-ES" dirty="0" err="1"/>
              <a:t>select</a:t>
            </a:r>
            <a:r>
              <a:rPr lang="es-ES" dirty="0"/>
              <a:t>:</a:t>
            </a:r>
          </a:p>
          <a:p>
            <a:endParaRPr lang="es" dirty="0"/>
          </a:p>
          <a:p>
            <a:pPr marL="300038" lvl="1" indent="0">
              <a:buNone/>
            </a:pPr>
            <a:r>
              <a:rPr lang="es-ES" sz="2400" dirty="0">
                <a:solidFill>
                  <a:srgbClr val="002060"/>
                </a:solidFill>
              </a:rPr>
              <a:t>SELECT</a:t>
            </a:r>
            <a:r>
              <a:rPr lang="es" sz="2400" dirty="0">
                <a:solidFill>
                  <a:srgbClr val="002060"/>
                </a:solidFill>
              </a:rPr>
              <a:t> sumar(3,4);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6634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28650" y="1211586"/>
            <a:ext cx="7886700" cy="508319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Podemos acceder perfectamente a una o más tablas en la función.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Función que acceda a la tabla usuarios: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 err="1">
                <a:solidFill>
                  <a:srgbClr val="002060"/>
                </a:solidFill>
              </a:rPr>
              <a:t>create</a:t>
            </a:r>
            <a:r>
              <a:rPr lang="es-ES" dirty="0">
                <a:solidFill>
                  <a:srgbClr val="002060"/>
                </a:solidFill>
              </a:rPr>
              <a:t> table usuarios (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  nombre </a:t>
            </a:r>
            <a:r>
              <a:rPr lang="es-ES" dirty="0" err="1">
                <a:solidFill>
                  <a:srgbClr val="002060"/>
                </a:solidFill>
              </a:rPr>
              <a:t>varchar</a:t>
            </a:r>
            <a:r>
              <a:rPr lang="es-ES" dirty="0">
                <a:solidFill>
                  <a:srgbClr val="002060"/>
                </a:solidFill>
              </a:rPr>
              <a:t>(30),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  clave </a:t>
            </a:r>
            <a:r>
              <a:rPr lang="es-ES" dirty="0" err="1">
                <a:solidFill>
                  <a:srgbClr val="002060"/>
                </a:solidFill>
              </a:rPr>
              <a:t>varchar</a:t>
            </a:r>
            <a:r>
              <a:rPr lang="es-ES" dirty="0">
                <a:solidFill>
                  <a:srgbClr val="002060"/>
                </a:solidFill>
              </a:rPr>
              <a:t>(10)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9759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Esta función nos devolverá la clave de un usuario que le pasamos como parámetro: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 err="1">
                <a:solidFill>
                  <a:srgbClr val="002060"/>
                </a:solidFill>
              </a:rPr>
              <a:t>create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or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replace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function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retornarclave</a:t>
            </a:r>
            <a:r>
              <a:rPr lang="es-ES" dirty="0">
                <a:solidFill>
                  <a:srgbClr val="002060"/>
                </a:solidFill>
              </a:rPr>
              <a:t>(</a:t>
            </a:r>
            <a:r>
              <a:rPr lang="es-ES" dirty="0" err="1">
                <a:solidFill>
                  <a:srgbClr val="002060"/>
                </a:solidFill>
              </a:rPr>
              <a:t>varchar</a:t>
            </a:r>
            <a:r>
              <a:rPr lang="es-ES" dirty="0">
                <a:solidFill>
                  <a:srgbClr val="002060"/>
                </a:solidFill>
              </a:rPr>
              <a:t>) </a:t>
            </a:r>
            <a:r>
              <a:rPr lang="es-ES" dirty="0" err="1">
                <a:solidFill>
                  <a:srgbClr val="002060"/>
                </a:solidFill>
              </a:rPr>
              <a:t>returns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varchar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as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  '</a:t>
            </a:r>
            <a:r>
              <a:rPr lang="es-ES" dirty="0" err="1">
                <a:solidFill>
                  <a:srgbClr val="002060"/>
                </a:solidFill>
              </a:rPr>
              <a:t>select</a:t>
            </a:r>
            <a:r>
              <a:rPr lang="es-ES" dirty="0">
                <a:solidFill>
                  <a:srgbClr val="002060"/>
                </a:solidFill>
              </a:rPr>
              <a:t> clave </a:t>
            </a:r>
            <a:r>
              <a:rPr lang="es-ES" dirty="0" err="1">
                <a:solidFill>
                  <a:srgbClr val="002060"/>
                </a:solidFill>
              </a:rPr>
              <a:t>from</a:t>
            </a:r>
            <a:r>
              <a:rPr lang="es-ES" dirty="0">
                <a:solidFill>
                  <a:srgbClr val="002060"/>
                </a:solidFill>
              </a:rPr>
              <a:t> usuarios </a:t>
            </a:r>
            <a:r>
              <a:rPr lang="es-ES" dirty="0" err="1">
                <a:solidFill>
                  <a:srgbClr val="002060"/>
                </a:solidFill>
              </a:rPr>
              <a:t>where</a:t>
            </a:r>
            <a:r>
              <a:rPr lang="es-ES" dirty="0">
                <a:solidFill>
                  <a:srgbClr val="002060"/>
                </a:solidFill>
              </a:rPr>
              <a:t> nombre=$1;'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language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sql</a:t>
            </a:r>
            <a:r>
              <a:rPr lang="es-ES" dirty="0">
                <a:solidFill>
                  <a:srgbClr val="002060"/>
                </a:solidFill>
              </a:rPr>
              <a:t>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>
              <a:solidFill>
                <a:srgbClr val="0000FF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Luego para probar la función </a:t>
            </a:r>
            <a:r>
              <a:rPr lang="es-ES" dirty="0" err="1"/>
              <a:t>retornarclave</a:t>
            </a:r>
            <a:r>
              <a:rPr lang="es-ES" dirty="0"/>
              <a:t> debemos llamarla por ejemplo desde un </a:t>
            </a:r>
            <a:r>
              <a:rPr lang="es-ES" dirty="0" err="1"/>
              <a:t>select</a:t>
            </a:r>
            <a:r>
              <a:rPr lang="es-ES" dirty="0"/>
              <a:t>: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>
              <a:solidFill>
                <a:srgbClr val="002060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 err="1">
                <a:solidFill>
                  <a:srgbClr val="002060"/>
                </a:solidFill>
              </a:rPr>
              <a:t>select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retornarclave</a:t>
            </a:r>
            <a:r>
              <a:rPr lang="es-ES" dirty="0">
                <a:solidFill>
                  <a:srgbClr val="002060"/>
                </a:solidFill>
              </a:rPr>
              <a:t> ('Susana');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601317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Words>1112</Words>
  <Application>Microsoft Office PowerPoint</Application>
  <PresentationFormat>Presentación en pantalla (4:3)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Funciones y Triggers</vt:lpstr>
      <vt:lpstr>Agenda</vt:lpstr>
      <vt:lpstr>Funciones</vt:lpstr>
      <vt:lpstr>Funciones</vt:lpstr>
      <vt:lpstr>Funciones</vt:lpstr>
      <vt:lpstr>Funciones</vt:lpstr>
      <vt:lpstr>Funciones</vt:lpstr>
      <vt:lpstr>Funciones</vt:lpstr>
      <vt:lpstr>Trigger</vt:lpstr>
      <vt:lpstr>Trigger</vt:lpstr>
      <vt:lpstr>Trigger</vt:lpstr>
      <vt:lpstr>Trigger</vt:lpstr>
      <vt:lpstr>Variables especiales en PL/pgSQL</vt:lpstr>
      <vt:lpstr>Variables especiales en PL/pgSQL</vt:lpstr>
      <vt:lpstr>Variables especiales en PL/pgSQL</vt:lpstr>
      <vt:lpstr>Variables especiales en PL/pgSQL</vt:lpstr>
      <vt:lpstr>Taller</vt:lpstr>
      <vt:lpstr>Práctica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</cp:lastModifiedBy>
  <cp:revision>34</cp:revision>
  <dcterms:created xsi:type="dcterms:W3CDTF">2016-01-04T17:43:21Z</dcterms:created>
  <dcterms:modified xsi:type="dcterms:W3CDTF">2017-03-16T20:01:32Z</dcterms:modified>
</cp:coreProperties>
</file>