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773" r:id="rId3"/>
    <p:sldMasterId id="2147483785" r:id="rId4"/>
  </p:sldMasterIdLst>
  <p:notesMasterIdLst>
    <p:notesMasterId r:id="rId33"/>
  </p:notesMasterIdLst>
  <p:handoutMasterIdLst>
    <p:handoutMasterId r:id="rId34"/>
  </p:handoutMasterIdLst>
  <p:sldIdLst>
    <p:sldId id="332" r:id="rId5"/>
    <p:sldId id="449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5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46" r:id="rId3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CDD"/>
    <a:srgbClr val="69BFFF"/>
    <a:srgbClr val="5DBAFF"/>
    <a:srgbClr val="A3C9FF"/>
    <a:srgbClr val="A3C2FF"/>
    <a:srgbClr val="4B87FF"/>
    <a:srgbClr val="3366FF"/>
    <a:srgbClr val="3291FA"/>
    <a:srgbClr val="66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40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BD41-8F30-499F-8836-9A8B592EDCF2}" type="datetimeFigureOut">
              <a:rPr lang="es-CR" smtClean="0"/>
              <a:t>30/1/2018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69406-47BA-43AA-90A8-77A1A0E5417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173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4BE3-AD0D-43FB-97B9-68E31F3243AC}" type="datetimeFigureOut">
              <a:rPr lang="es-CR" smtClean="0"/>
              <a:t>30/1/2018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9E84-1C9A-4632-8076-8FDB37D2EC0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3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4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46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3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14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4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0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71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5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311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89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37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45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54696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3742681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7"/>
            <a:ext cx="7886700" cy="495446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643"/>
            <a:ext cx="9143997" cy="96635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1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034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44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2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4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24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290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673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200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000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das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4" name="CuadroTexto 3"/>
          <p:cNvSpPr txBox="1"/>
          <p:nvPr userDrawn="1"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0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7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55" y="-1570"/>
            <a:ext cx="9304546" cy="692949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lang="en-US" sz="4000" dirty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AA6-12A8-4B45-AB18-A83908A3A2E6}" type="datetimeFigureOut">
              <a:rPr lang="es-ES" smtClean="0"/>
              <a:t>30/01/2018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4A9D2-140E-DB46-9445-82A29F13C1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5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0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Aplicación de bases de datos</a:t>
            </a:r>
            <a:br>
              <a:rPr lang="es-CR" dirty="0"/>
            </a:br>
            <a:r>
              <a:rPr lang="es-CR" dirty="0"/>
              <a:t>ISW</a:t>
            </a:r>
            <a:r>
              <a:rPr lang="es-CR"/>
              <a:t>­-413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7880" y="274645"/>
            <a:ext cx="5741120" cy="694200"/>
          </a:xfrm>
        </p:spPr>
        <p:txBody>
          <a:bodyPr>
            <a:normAutofit fontScale="90000"/>
          </a:bodyPr>
          <a:lstStyle/>
          <a:p>
            <a:r>
              <a:rPr lang="es-ES" sz="3200" dirty="0"/>
              <a:t>Recuperación de datos </a:t>
            </a:r>
            <a:r>
              <a:rPr lang="es-ES" sz="3200" dirty="0" err="1"/>
              <a:t>PostgreSQL</a:t>
            </a:r>
            <a:endParaRPr lang="es-CR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Con </a:t>
            </a:r>
            <a:r>
              <a:rPr lang="es-ES" dirty="0" err="1"/>
              <a:t>psql</a:t>
            </a:r>
            <a:r>
              <a:rPr lang="es-ES" dirty="0"/>
              <a:t> a partir de un fichero SQL </a:t>
            </a:r>
          </a:p>
          <a:p>
            <a:r>
              <a:rPr lang="es-ES" dirty="0"/>
              <a:t>Con </a:t>
            </a:r>
            <a:r>
              <a:rPr lang="es-ES" dirty="0" err="1"/>
              <a:t>pg_restore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Directamente a una base de datos </a:t>
            </a:r>
          </a:p>
          <a:p>
            <a:pPr lvl="1"/>
            <a:r>
              <a:rPr lang="es-ES" dirty="0"/>
              <a:t>Volcando a fichero SQL </a:t>
            </a:r>
          </a:p>
          <a:p>
            <a:r>
              <a:rPr lang="es-ES" dirty="0"/>
              <a:t>Volcado en línea y recuperación PITR </a:t>
            </a:r>
          </a:p>
          <a:p>
            <a:pPr lvl="1"/>
            <a:r>
              <a:rPr lang="es-ES" dirty="0"/>
              <a:t>Habilitar archivado WAL</a:t>
            </a:r>
          </a:p>
          <a:p>
            <a:pPr lvl="1"/>
            <a:r>
              <a:rPr lang="es-ES" dirty="0"/>
              <a:t> Copias de seguridad en línea </a:t>
            </a:r>
          </a:p>
          <a:p>
            <a:pPr lvl="1"/>
            <a:r>
              <a:rPr lang="es-ES" dirty="0"/>
              <a:t>Recuperación PITR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9133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432" y="274645"/>
            <a:ext cx="5563567" cy="694200"/>
          </a:xfrm>
        </p:spPr>
        <p:txBody>
          <a:bodyPr/>
          <a:lstStyle/>
          <a:p>
            <a:r>
              <a:rPr lang="es-ES" sz="2800" dirty="0"/>
              <a:t>Recuperación de datos </a:t>
            </a:r>
            <a:r>
              <a:rPr lang="es-ES" sz="2800" dirty="0" err="1"/>
              <a:t>PostgreSQL</a:t>
            </a:r>
            <a:endParaRPr lang="es-C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000" dirty="0"/>
          </a:p>
          <a:p>
            <a:r>
              <a:rPr lang="es-ES" sz="2000" dirty="0"/>
              <a:t>Habilitar archivado WAL </a:t>
            </a:r>
          </a:p>
          <a:p>
            <a:pPr lvl="1"/>
            <a:r>
              <a:rPr lang="es-ES" sz="1800" dirty="0"/>
              <a:t>Parámetro </a:t>
            </a:r>
            <a:r>
              <a:rPr lang="es-ES" sz="1800" dirty="0" err="1"/>
              <a:t>archive_command</a:t>
            </a:r>
            <a:r>
              <a:rPr lang="es-ES" sz="1800" dirty="0"/>
              <a:t> </a:t>
            </a:r>
          </a:p>
          <a:p>
            <a:r>
              <a:rPr lang="es-ES" sz="2000" dirty="0"/>
              <a:t>Copias de seguridad en línea </a:t>
            </a:r>
          </a:p>
          <a:p>
            <a:pPr lvl="1"/>
            <a:r>
              <a:rPr lang="es-ES" sz="1800" dirty="0" err="1"/>
              <a:t>Select</a:t>
            </a:r>
            <a:r>
              <a:rPr lang="es-ES" sz="1800" dirty="0"/>
              <a:t> </a:t>
            </a:r>
            <a:r>
              <a:rPr lang="es-ES" sz="1800" dirty="0" err="1"/>
              <a:t>pg_start_backup</a:t>
            </a:r>
            <a:r>
              <a:rPr lang="es-ES" sz="1800" dirty="0"/>
              <a:t>('</a:t>
            </a:r>
            <a:r>
              <a:rPr lang="es-ES" sz="1800" dirty="0" err="1"/>
              <a:t>nombre_backup</a:t>
            </a:r>
            <a:r>
              <a:rPr lang="es-ES" sz="1800" dirty="0"/>
              <a:t>'); </a:t>
            </a:r>
          </a:p>
          <a:p>
            <a:pPr lvl="1"/>
            <a:r>
              <a:rPr lang="es-ES" sz="1800" dirty="0"/>
              <a:t>Copia física </a:t>
            </a:r>
          </a:p>
          <a:p>
            <a:pPr lvl="1"/>
            <a:r>
              <a:rPr lang="es-ES" sz="1800" dirty="0" err="1"/>
              <a:t>Select</a:t>
            </a:r>
            <a:r>
              <a:rPr lang="es-ES" sz="1800" dirty="0"/>
              <a:t> </a:t>
            </a:r>
            <a:r>
              <a:rPr lang="es-ES" sz="1800" dirty="0" err="1"/>
              <a:t>pg_stop_backup</a:t>
            </a:r>
            <a:r>
              <a:rPr lang="es-ES" sz="1800" dirty="0"/>
              <a:t>(); </a:t>
            </a:r>
          </a:p>
          <a:p>
            <a:r>
              <a:rPr lang="es-ES" sz="2000" dirty="0"/>
              <a:t>Recuperación PITR </a:t>
            </a:r>
          </a:p>
          <a:p>
            <a:pPr lvl="1"/>
            <a:r>
              <a:rPr lang="es-ES" sz="1800" dirty="0"/>
              <a:t>Parar base datos </a:t>
            </a:r>
          </a:p>
          <a:p>
            <a:pPr lvl="1"/>
            <a:r>
              <a:rPr lang="es-ES" sz="1800" dirty="0"/>
              <a:t>Recuperar copia física </a:t>
            </a:r>
          </a:p>
          <a:p>
            <a:pPr lvl="1"/>
            <a:r>
              <a:rPr lang="es-ES" sz="1800" dirty="0"/>
              <a:t>Copiar ficheros WAL de la copia </a:t>
            </a:r>
          </a:p>
          <a:p>
            <a:pPr lvl="1"/>
            <a:r>
              <a:rPr lang="es-ES" sz="1800" dirty="0"/>
              <a:t>Fichero </a:t>
            </a:r>
            <a:r>
              <a:rPr lang="es-ES" sz="1800" dirty="0" err="1"/>
              <a:t>recovery.conf</a:t>
            </a:r>
            <a:endParaRPr lang="es-ES" sz="1800" dirty="0"/>
          </a:p>
          <a:p>
            <a:pPr lvl="1"/>
            <a:r>
              <a:rPr lang="es-ES" sz="1800" dirty="0"/>
              <a:t>Arrancar base datos</a:t>
            </a:r>
            <a:endParaRPr lang="es-CR" sz="1800" dirty="0"/>
          </a:p>
        </p:txBody>
      </p:sp>
    </p:spTree>
    <p:extLst>
      <p:ext uri="{BB962C8B-B14F-4D97-AF65-F5344CB8AC3E}">
        <p14:creationId xmlns:p14="http://schemas.microsoft.com/office/powerpoint/2010/main" val="347333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4FE6996-8D99-4B90-8BC3-A5EA5F07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600" dirty="0"/>
              <a:t>Almacenamiento </a:t>
            </a:r>
            <a:br>
              <a:rPr lang="es-ES" sz="3600" dirty="0"/>
            </a:br>
            <a:r>
              <a:rPr lang="es-ES" sz="3600" dirty="0" err="1"/>
              <a:t>Copy</a:t>
            </a:r>
            <a:r>
              <a:rPr lang="es-ES" sz="3600" dirty="0"/>
              <a:t> </a:t>
            </a:r>
            <a:r>
              <a:rPr lang="es-ES" sz="3600" dirty="0" err="1"/>
              <a:t>to</a:t>
            </a:r>
            <a:r>
              <a:rPr lang="es-ES" sz="3600" dirty="0"/>
              <a:t> / </a:t>
            </a:r>
            <a:r>
              <a:rPr lang="es-ES" sz="3600" dirty="0" err="1"/>
              <a:t>Copy</a:t>
            </a:r>
            <a:r>
              <a:rPr lang="es-ES" sz="3600" dirty="0"/>
              <a:t> </a:t>
            </a:r>
            <a:r>
              <a:rPr lang="es-ES" sz="3600" dirty="0" err="1"/>
              <a:t>from</a:t>
            </a:r>
            <a:endParaRPr lang="es-C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884D96-226C-4081-8D7C-D77B71C20D3C}"/>
              </a:ext>
            </a:extLst>
          </p:cNvPr>
          <p:cNvSpPr txBox="1">
            <a:spLocks/>
          </p:cNvSpPr>
          <p:nvPr/>
        </p:nvSpPr>
        <p:spPr>
          <a:xfrm>
            <a:off x="623888" y="1535113"/>
            <a:ext cx="3867150" cy="639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/>
              <a:t>Copiar datos de una consulta a un fichero </a:t>
            </a:r>
            <a:endParaRPr lang="es-CR" sz="1800" dirty="0"/>
          </a:p>
        </p:txBody>
      </p:sp>
      <p:sp>
        <p:nvSpPr>
          <p:cNvPr id="5" name="Marcador de texto 5">
            <a:extLst>
              <a:ext uri="{FF2B5EF4-FFF2-40B4-BE49-F238E27FC236}">
                <a16:creationId xmlns:a16="http://schemas.microsoft.com/office/drawing/2014/main" id="{62259F8E-5E58-4514-B987-0DF52943AD27}"/>
              </a:ext>
            </a:extLst>
          </p:cNvPr>
          <p:cNvSpPr txBox="1">
            <a:spLocks/>
          </p:cNvSpPr>
          <p:nvPr/>
        </p:nvSpPr>
        <p:spPr>
          <a:xfrm>
            <a:off x="4642248" y="1535113"/>
            <a:ext cx="3868340" cy="63976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/>
              <a:t>Copiar datos de un fichero a una tabla </a:t>
            </a:r>
            <a:endParaRPr lang="es-CR" sz="20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8F03AD1-E66D-4AE7-AD2F-6699AE153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738" y="2710552"/>
            <a:ext cx="3924300" cy="24003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8EA9410-75BE-4D3A-BA09-4C2179457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248" y="2710552"/>
            <a:ext cx="42957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10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197632" y="256890"/>
            <a:ext cx="6961800" cy="694200"/>
          </a:xfrm>
        </p:spPr>
        <p:txBody>
          <a:bodyPr/>
          <a:lstStyle/>
          <a:p>
            <a:r>
              <a:rPr lang="es-CR" dirty="0"/>
              <a:t>Diccionario de datos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639192" y="1793289"/>
            <a:ext cx="8078680" cy="4048218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Un </a:t>
            </a:r>
            <a:r>
              <a:rPr lang="es-ES" b="1" dirty="0"/>
              <a:t>diccionario de datos</a:t>
            </a:r>
            <a:r>
              <a:rPr lang="es-ES" dirty="0"/>
              <a:t> es un conjunto de metadatos que contiene las características lógicas y puntuales de los datos que se van a utilizar en el sistema que se programa, incluyendo nombre, descripción, alias, contenido y organización.</a:t>
            </a:r>
          </a:p>
          <a:p>
            <a:endParaRPr lang="es-ES" dirty="0"/>
          </a:p>
          <a:p>
            <a:r>
              <a:rPr lang="es-ES" dirty="0"/>
              <a:t>Es un catálogo, un depósito, de los elementos en un sistema. </a:t>
            </a:r>
          </a:p>
          <a:p>
            <a:endParaRPr lang="es-ES" dirty="0"/>
          </a:p>
          <a:p>
            <a:r>
              <a:rPr lang="es-ES" dirty="0"/>
              <a:t>En un diccionario de datos se encuentra la lista de todos los elementos que forman parte del flujo de datos en todo el sistema.</a:t>
            </a:r>
          </a:p>
          <a:p>
            <a:endParaRPr lang="es-ES" dirty="0"/>
          </a:p>
          <a:p>
            <a:r>
              <a:rPr lang="es-ES" dirty="0"/>
              <a:t>Los elementos más importantes son flujos de datos, almacenes de datos y procesos.</a:t>
            </a:r>
          </a:p>
          <a:p>
            <a:endParaRPr lang="es-ES" dirty="0"/>
          </a:p>
          <a:p>
            <a:r>
              <a:rPr lang="es-ES" dirty="0"/>
              <a:t>El diccionario guarda los detalles y descripciones de todos estos elementos.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8231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2916" y="292401"/>
            <a:ext cx="6961800" cy="694200"/>
          </a:xfrm>
        </p:spPr>
        <p:txBody>
          <a:bodyPr/>
          <a:lstStyle/>
          <a:p>
            <a:r>
              <a:rPr lang="es-CR" dirty="0"/>
              <a:t>Diccionario de datos</a:t>
            </a:r>
          </a:p>
        </p:txBody>
      </p:sp>
      <p:pic>
        <p:nvPicPr>
          <p:cNvPr id="7170" name="Picture 2" descr="OracleDiccionarioDat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216" y="1833925"/>
            <a:ext cx="4636966" cy="3713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915222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1100" y="310155"/>
            <a:ext cx="6961800" cy="694200"/>
          </a:xfrm>
        </p:spPr>
        <p:txBody>
          <a:bodyPr/>
          <a:lstStyle/>
          <a:p>
            <a:r>
              <a:rPr lang="es-CR" cap="none" dirty="0"/>
              <a:t>Metadatos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s-PE" dirty="0"/>
          </a:p>
          <a:p>
            <a:pPr lvl="0"/>
            <a:r>
              <a:rPr lang="es-PE" dirty="0"/>
              <a:t>Los metadatos son datos altamente estructurados que describen información, describen el contenido, la calidad, la condición y otras características de los datos.</a:t>
            </a:r>
          </a:p>
          <a:p>
            <a:endParaRPr lang="es-PE" dirty="0"/>
          </a:p>
          <a:p>
            <a:r>
              <a:rPr lang="es-PE" dirty="0"/>
              <a:t>Es "Información sobre información" o "datos sobre los datos".</a:t>
            </a:r>
            <a:endParaRPr lang="es-CR" dirty="0"/>
          </a:p>
          <a:p>
            <a:pPr lvl="0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13601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1100" y="248012"/>
            <a:ext cx="6961800" cy="694200"/>
          </a:xfrm>
        </p:spPr>
        <p:txBody>
          <a:bodyPr/>
          <a:lstStyle/>
          <a:p>
            <a:r>
              <a:rPr lang="es-ES" sz="2000" dirty="0"/>
              <a:t>Vistas y tablas de sistema internas en </a:t>
            </a:r>
            <a:r>
              <a:rPr lang="es-ES" sz="2000" dirty="0" err="1"/>
              <a:t>PostgreSQL</a:t>
            </a:r>
            <a:endParaRPr lang="es-CR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400" dirty="0"/>
          </a:p>
          <a:p>
            <a:r>
              <a:rPr lang="es-ES" sz="2400" dirty="0"/>
              <a:t>Para que muchas de estas vistas/tablas funcionen debemos tener activados estos parámetros en nuestro sistema, </a:t>
            </a:r>
            <a:r>
              <a:rPr lang="es-ES" sz="2400" b="1" dirty="0"/>
              <a:t>track_counts</a:t>
            </a:r>
            <a:r>
              <a:rPr lang="es-ES" sz="2400" dirty="0"/>
              <a:t>, </a:t>
            </a:r>
            <a:r>
              <a:rPr lang="es-ES" sz="2400" b="1" dirty="0"/>
              <a:t>track_functions</a:t>
            </a:r>
            <a:r>
              <a:rPr lang="es-ES" sz="2400" dirty="0"/>
              <a:t>, </a:t>
            </a:r>
            <a:r>
              <a:rPr lang="es-ES" sz="2400" b="1" dirty="0"/>
              <a:t>track_activities</a:t>
            </a:r>
            <a:r>
              <a:rPr lang="es-ES" sz="2400" dirty="0"/>
              <a:t>, bien en el fichero postgresql.conf o definidos con SET / ALTER DATABASE en la sesión o base de datos de la que queremos obtener información.</a:t>
            </a:r>
          </a:p>
          <a:p>
            <a:endParaRPr lang="es-PE" sz="2400" dirty="0"/>
          </a:p>
          <a:p>
            <a:r>
              <a:rPr lang="es-PE" sz="2400" dirty="0"/>
              <a:t>Existen muchas vistas y tablas internas para obtener información de </a:t>
            </a:r>
            <a:r>
              <a:rPr lang="es-ES" sz="2400" dirty="0" err="1"/>
              <a:t>postgreSQL</a:t>
            </a:r>
            <a:r>
              <a:rPr lang="es-PE" sz="2400" dirty="0"/>
              <a:t>.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320870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1100" y="283523"/>
            <a:ext cx="6961800" cy="694200"/>
          </a:xfrm>
        </p:spPr>
        <p:txBody>
          <a:bodyPr/>
          <a:lstStyle/>
          <a:p>
            <a:r>
              <a:rPr lang="es-PE" sz="2800" dirty="0"/>
              <a:t>Vistas y tablas internas </a:t>
            </a:r>
            <a:r>
              <a:rPr lang="es-ES" sz="2800" dirty="0" err="1"/>
              <a:t>PostgreSQL</a:t>
            </a:r>
            <a:r>
              <a:rPr lang="es-PE" sz="2800" dirty="0"/>
              <a:t> </a:t>
            </a:r>
            <a:endParaRPr lang="es-C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endParaRPr lang="es-PE" sz="2600" b="1" dirty="0"/>
          </a:p>
          <a:p>
            <a:pPr lvl="0"/>
            <a:r>
              <a:rPr lang="es-PE" sz="2600" b="1" dirty="0" err="1"/>
              <a:t>pg_roles</a:t>
            </a:r>
            <a:r>
              <a:rPr lang="es-PE" sz="2600" dirty="0"/>
              <a:t>:</a:t>
            </a:r>
            <a:r>
              <a:rPr lang="es-CR" sz="2600" dirty="0"/>
              <a:t> </a:t>
            </a:r>
            <a:r>
              <a:rPr lang="es-PE" sz="2600" dirty="0"/>
              <a:t>Información sobre todos los roles y usuarios definidos en la base de datos.</a:t>
            </a:r>
          </a:p>
          <a:p>
            <a:pPr lvl="0"/>
            <a:endParaRPr lang="es-PE" sz="2600" dirty="0"/>
          </a:p>
          <a:p>
            <a:pPr lvl="0"/>
            <a:r>
              <a:rPr lang="es-PE" sz="2600" b="1" dirty="0" err="1"/>
              <a:t>pg_database</a:t>
            </a:r>
            <a:r>
              <a:rPr lang="es-PE" sz="2600" dirty="0"/>
              <a:t>: Información sobre todas las bases de datos definidas en nuestro sistema.</a:t>
            </a:r>
          </a:p>
          <a:p>
            <a:pPr lvl="0"/>
            <a:endParaRPr lang="es-PE" sz="2600" dirty="0"/>
          </a:p>
          <a:p>
            <a:pPr lvl="0"/>
            <a:r>
              <a:rPr lang="es-PE" sz="2600" b="1" dirty="0" err="1"/>
              <a:t>pg_locks</a:t>
            </a:r>
            <a:r>
              <a:rPr lang="es-PE" sz="2600" dirty="0"/>
              <a:t>: Información sobre los bloqueos activos en nuestras bases de datos. Vista complicada de entender pero muy valiosa en ciertas situaciones.</a:t>
            </a:r>
          </a:p>
          <a:p>
            <a:pPr lvl="0"/>
            <a:endParaRPr lang="es-PE" sz="2600" dirty="0"/>
          </a:p>
          <a:p>
            <a:pPr lvl="0"/>
            <a:r>
              <a:rPr lang="es-PE" sz="2600" b="1" dirty="0" err="1"/>
              <a:t>pg_stat_activity</a:t>
            </a:r>
            <a:r>
              <a:rPr lang="es-PE" sz="2600" dirty="0"/>
              <a:t>:  Información sobre todos los procesos clientes conectados a la base de datos.</a:t>
            </a:r>
          </a:p>
          <a:p>
            <a:pPr lvl="0"/>
            <a:endParaRPr lang="es-PE" sz="2600" dirty="0"/>
          </a:p>
          <a:p>
            <a:pPr lvl="0"/>
            <a:r>
              <a:rPr lang="es-PE" sz="2600" b="1" dirty="0" err="1"/>
              <a:t>pg_stat_database</a:t>
            </a:r>
            <a:r>
              <a:rPr lang="es-PE" sz="2600" dirty="0"/>
              <a:t>: Información global de uso de todas las bases de datos.</a:t>
            </a:r>
            <a:endParaRPr lang="es-CR" sz="2600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82901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1100" y="319033"/>
            <a:ext cx="6961800" cy="694200"/>
          </a:xfrm>
        </p:spPr>
        <p:txBody>
          <a:bodyPr/>
          <a:lstStyle/>
          <a:p>
            <a:r>
              <a:rPr lang="es-PE" sz="2800" dirty="0"/>
              <a:t>Vistas y tablas internas </a:t>
            </a:r>
            <a:r>
              <a:rPr lang="es-ES" sz="2800" dirty="0" err="1"/>
              <a:t>PostgreSQL</a:t>
            </a:r>
            <a:r>
              <a:rPr lang="es-PE" sz="2800" dirty="0"/>
              <a:t> </a:t>
            </a:r>
            <a:endParaRPr lang="es-C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endParaRPr lang="es-PE" sz="3500" b="1" dirty="0"/>
          </a:p>
          <a:p>
            <a:pPr lvl="0"/>
            <a:r>
              <a:rPr lang="es-PE" sz="3500" b="1" dirty="0" err="1"/>
              <a:t>pg_stat_user_tables</a:t>
            </a:r>
            <a:r>
              <a:rPr lang="es-PE" sz="3500" dirty="0"/>
              <a:t>: Información de uso de todas las tablas de usuario en una base de datos.</a:t>
            </a:r>
          </a:p>
          <a:p>
            <a:pPr lvl="0"/>
            <a:endParaRPr lang="es-PE" sz="3500" dirty="0"/>
          </a:p>
          <a:p>
            <a:pPr lvl="0"/>
            <a:r>
              <a:rPr lang="es-PE" sz="3500" b="1" dirty="0"/>
              <a:t>pg_stat_user_indexes</a:t>
            </a:r>
            <a:r>
              <a:rPr lang="es-PE" sz="3500" dirty="0"/>
              <a:t>: Información de uso de todos los índices de usuarios en una base de datos.</a:t>
            </a:r>
          </a:p>
          <a:p>
            <a:pPr lvl="0"/>
            <a:endParaRPr lang="es-PE" sz="3500" dirty="0"/>
          </a:p>
          <a:p>
            <a:pPr lvl="0"/>
            <a:r>
              <a:rPr lang="es-PE" sz="3500" b="1" dirty="0"/>
              <a:t>pg_stat_user_functions</a:t>
            </a:r>
            <a:r>
              <a:rPr lang="es-PE" sz="3500" dirty="0"/>
              <a:t>: Información sobre estadísticas de uso de las funciones en uso.</a:t>
            </a:r>
          </a:p>
          <a:p>
            <a:pPr lvl="0"/>
            <a:endParaRPr lang="es-PE" sz="3500" dirty="0"/>
          </a:p>
          <a:p>
            <a:r>
              <a:rPr lang="es-PE" sz="3500" b="1" dirty="0"/>
              <a:t>pg_statio_user_tables</a:t>
            </a:r>
            <a:r>
              <a:rPr lang="es-PE" sz="3500" dirty="0"/>
              <a:t>: Información de acceso a disco y memoria cache de todas las tablas de usuario en una base de datos.</a:t>
            </a:r>
            <a:endParaRPr lang="es-CR" sz="3500" dirty="0"/>
          </a:p>
          <a:p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80328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1100" y="274645"/>
            <a:ext cx="6961800" cy="694200"/>
          </a:xfrm>
        </p:spPr>
        <p:txBody>
          <a:bodyPr/>
          <a:lstStyle/>
          <a:p>
            <a:r>
              <a:rPr lang="es-PE" sz="2800" dirty="0"/>
              <a:t>Vistas y tablas internas </a:t>
            </a:r>
            <a:r>
              <a:rPr lang="es-ES" sz="2800" dirty="0" err="1"/>
              <a:t>PostgreSQL</a:t>
            </a:r>
            <a:r>
              <a:rPr lang="es-PE" sz="2800" dirty="0"/>
              <a:t> </a:t>
            </a:r>
            <a:endParaRPr lang="es-C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s-PE" b="1" dirty="0"/>
          </a:p>
          <a:p>
            <a:pPr lvl="0"/>
            <a:r>
              <a:rPr lang="es-PE" b="1" dirty="0" err="1"/>
              <a:t>pg_statio_user_indexes</a:t>
            </a:r>
            <a:r>
              <a:rPr lang="es-PE" dirty="0"/>
              <a:t>: Información de acceso a disco y memoria cache de todos los índices de usuario en una base de datos.</a:t>
            </a:r>
          </a:p>
          <a:p>
            <a:pPr lvl="0"/>
            <a:endParaRPr lang="es-PE" b="1" dirty="0"/>
          </a:p>
          <a:p>
            <a:pPr lvl="0"/>
            <a:r>
              <a:rPr lang="es-PE" b="1" dirty="0" err="1"/>
              <a:t>pg_stat_bgwriter</a:t>
            </a:r>
            <a:r>
              <a:rPr lang="es-PE" dirty="0"/>
              <a:t>: Información global sobre el proceso "background writer".</a:t>
            </a:r>
          </a:p>
          <a:p>
            <a:pPr lvl="0"/>
            <a:endParaRPr lang="es-CR" dirty="0"/>
          </a:p>
          <a:p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1080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050" dirty="0">
                <a:latin typeface="Calibri (Títulos)"/>
              </a:rPr>
              <a:t>Diccionario de datos</a:t>
            </a: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</a:pPr>
            <a:r>
              <a:rPr lang="es-CR" sz="2400" dirty="0"/>
              <a:t>2018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1" y="-27644"/>
            <a:ext cx="9144000" cy="9663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-1" y="920904"/>
            <a:ext cx="9144000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8" name="CuadroTexto 7"/>
          <p:cNvSpPr txBox="1"/>
          <p:nvPr/>
        </p:nvSpPr>
        <p:spPr>
          <a:xfrm>
            <a:off x="-3" y="1021288"/>
            <a:ext cx="9144000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085789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1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6712" y="301277"/>
            <a:ext cx="6961800" cy="694200"/>
          </a:xfrm>
        </p:spPr>
        <p:txBody>
          <a:bodyPr/>
          <a:lstStyle/>
          <a:p>
            <a:r>
              <a:rPr lang="es-PE" sz="2000" dirty="0"/>
              <a:t>Catálogo del sistema </a:t>
            </a:r>
            <a:r>
              <a:rPr lang="es-ES" sz="2000" dirty="0" err="1"/>
              <a:t>PostgreSQL</a:t>
            </a:r>
            <a:r>
              <a:rPr lang="es-PE" sz="2000" dirty="0"/>
              <a:t> por base de datos</a:t>
            </a:r>
            <a:endParaRPr lang="es-CR" sz="20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852256" y="1802168"/>
          <a:ext cx="7350712" cy="4500981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675356">
                  <a:extLst>
                    <a:ext uri="{9D8B030D-6E8A-4147-A177-3AD203B41FA5}">
                      <a16:colId xmlns:a16="http://schemas.microsoft.com/office/drawing/2014/main" val="537644968"/>
                    </a:ext>
                  </a:extLst>
                </a:gridCol>
                <a:gridCol w="3675356">
                  <a:extLst>
                    <a:ext uri="{9D8B030D-6E8A-4147-A177-3AD203B41FA5}">
                      <a16:colId xmlns:a16="http://schemas.microsoft.com/office/drawing/2014/main" val="1964445207"/>
                    </a:ext>
                  </a:extLst>
                </a:gridCol>
              </a:tblGrid>
              <a:tr h="3145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Nombre del catálogo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Descripción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3945845976"/>
                  </a:ext>
                </a:extLst>
              </a:tr>
              <a:tr h="296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pg_database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Bases de datos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346519938"/>
                  </a:ext>
                </a:extLst>
              </a:tr>
              <a:tr h="3145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pg_class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Clases o tablas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2513151502"/>
                  </a:ext>
                </a:extLst>
              </a:tr>
              <a:tr h="296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pg_attribute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Atributos o campos de la clase o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464459933"/>
                  </a:ext>
                </a:extLst>
              </a:tr>
              <a:tr h="3145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pg_index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Índices secundarios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2647884507"/>
                  </a:ext>
                </a:extLst>
              </a:tr>
              <a:tr h="296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pg_proc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Procedimientos (en C y en SQL)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2680201105"/>
                  </a:ext>
                </a:extLst>
              </a:tr>
              <a:tr h="439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pg_type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Tipos de datos (del sistema y definidos por el usuario)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3788066932"/>
                  </a:ext>
                </a:extLst>
              </a:tr>
              <a:tr h="439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pg_operator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Operadores (del sistema y definidos por el usuario)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1303125004"/>
                  </a:ext>
                </a:extLst>
              </a:tr>
              <a:tr h="296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pg_aggregate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Agregados y funciones agregadas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691736542"/>
                  </a:ext>
                </a:extLst>
              </a:tr>
              <a:tr h="3145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pg_am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Métodos de acceso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2322780689"/>
                  </a:ext>
                </a:extLst>
              </a:tr>
              <a:tr h="2969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pg_amop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Operadores de métodos de acceso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1751680490"/>
                  </a:ext>
                </a:extLst>
              </a:tr>
              <a:tr h="439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pg_amproc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Funciones de soporte para métodos de acceso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1158178479"/>
                  </a:ext>
                </a:extLst>
              </a:tr>
              <a:tr h="439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pg_opclass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Clases de operadores de métodos de acceso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33" marR="49133" marT="0" marB="0"/>
                </a:tc>
                <a:extLst>
                  <a:ext uri="{0D108BD9-81ED-4DB2-BD59-A6C34878D82A}">
                    <a16:rowId xmlns:a16="http://schemas.microsoft.com/office/drawing/2014/main" val="621669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276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4429" y="274645"/>
            <a:ext cx="5722041" cy="694200"/>
          </a:xfrm>
        </p:spPr>
        <p:txBody>
          <a:bodyPr/>
          <a:lstStyle/>
          <a:p>
            <a:r>
              <a:rPr lang="es-PE" sz="1800" dirty="0"/>
              <a:t>Catálogo del sistema </a:t>
            </a:r>
            <a:r>
              <a:rPr lang="es-ES" sz="1800" dirty="0" err="1"/>
              <a:t>PostgreSQL</a:t>
            </a:r>
            <a:r>
              <a:rPr lang="es-PE" sz="1800" dirty="0"/>
              <a:t> que contienen todas las tabla del sistema</a:t>
            </a:r>
            <a:endParaRPr lang="es-CR" sz="18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1744430" y="2343705"/>
          <a:ext cx="5722041" cy="2468484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061000">
                  <a:extLst>
                    <a:ext uri="{9D8B030D-6E8A-4147-A177-3AD203B41FA5}">
                      <a16:colId xmlns:a16="http://schemas.microsoft.com/office/drawing/2014/main" val="691014428"/>
                    </a:ext>
                  </a:extLst>
                </a:gridCol>
                <a:gridCol w="761153">
                  <a:extLst>
                    <a:ext uri="{9D8B030D-6E8A-4147-A177-3AD203B41FA5}">
                      <a16:colId xmlns:a16="http://schemas.microsoft.com/office/drawing/2014/main" val="1598809046"/>
                    </a:ext>
                  </a:extLst>
                </a:gridCol>
                <a:gridCol w="723358">
                  <a:extLst>
                    <a:ext uri="{9D8B030D-6E8A-4147-A177-3AD203B41FA5}">
                      <a16:colId xmlns:a16="http://schemas.microsoft.com/office/drawing/2014/main" val="49945182"/>
                    </a:ext>
                  </a:extLst>
                </a:gridCol>
                <a:gridCol w="3176530">
                  <a:extLst>
                    <a:ext uri="{9D8B030D-6E8A-4147-A177-3AD203B41FA5}">
                      <a16:colId xmlns:a16="http://schemas.microsoft.com/office/drawing/2014/main" val="1246640338"/>
                    </a:ext>
                  </a:extLst>
                </a:gridCol>
              </a:tblGrid>
              <a:tr h="494145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Table = pg_database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89247"/>
                  </a:ext>
                </a:extLst>
              </a:tr>
              <a:tr h="466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Field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Type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Length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Description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789057481"/>
                  </a:ext>
                </a:extLst>
              </a:tr>
              <a:tr h="546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datname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name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32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Nombre de la base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185813918"/>
                  </a:ext>
                </a:extLst>
              </a:tr>
              <a:tr h="466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datdba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Uid del database admin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398854990"/>
                  </a:ext>
                </a:extLst>
              </a:tr>
              <a:tr h="4941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datpath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text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var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El path para llegar hasta la base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838165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534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3188" y="292400"/>
            <a:ext cx="5495278" cy="694200"/>
          </a:xfrm>
        </p:spPr>
        <p:txBody>
          <a:bodyPr>
            <a:noAutofit/>
          </a:bodyPr>
          <a:lstStyle/>
          <a:p>
            <a:r>
              <a:rPr lang="es-PE" sz="1600" dirty="0"/>
              <a:t>Catálogo del sistema </a:t>
            </a:r>
            <a:r>
              <a:rPr lang="es-ES" sz="1600" dirty="0" err="1"/>
              <a:t>PostgreSQL</a:t>
            </a:r>
            <a:r>
              <a:rPr lang="es-PE" sz="1600" dirty="0"/>
              <a:t> que contiene todas las tablas en la base de datos actual.</a:t>
            </a:r>
            <a:endParaRPr lang="es-CR" sz="16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887767" y="1695635"/>
          <a:ext cx="7412855" cy="4492099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212786">
                  <a:extLst>
                    <a:ext uri="{9D8B030D-6E8A-4147-A177-3AD203B41FA5}">
                      <a16:colId xmlns:a16="http://schemas.microsoft.com/office/drawing/2014/main" val="3700193018"/>
                    </a:ext>
                  </a:extLst>
                </a:gridCol>
                <a:gridCol w="1212786">
                  <a:extLst>
                    <a:ext uri="{9D8B030D-6E8A-4147-A177-3AD203B41FA5}">
                      <a16:colId xmlns:a16="http://schemas.microsoft.com/office/drawing/2014/main" val="2372142113"/>
                    </a:ext>
                  </a:extLst>
                </a:gridCol>
                <a:gridCol w="1212786">
                  <a:extLst>
                    <a:ext uri="{9D8B030D-6E8A-4147-A177-3AD203B41FA5}">
                      <a16:colId xmlns:a16="http://schemas.microsoft.com/office/drawing/2014/main" val="1952316564"/>
                    </a:ext>
                  </a:extLst>
                </a:gridCol>
                <a:gridCol w="3774497">
                  <a:extLst>
                    <a:ext uri="{9D8B030D-6E8A-4147-A177-3AD203B41FA5}">
                      <a16:colId xmlns:a16="http://schemas.microsoft.com/office/drawing/2014/main" val="2665583711"/>
                    </a:ext>
                  </a:extLst>
                </a:gridCol>
              </a:tblGrid>
              <a:tr h="238849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Table = pg_class</a:t>
                      </a:r>
                      <a:endParaRPr lang="es-CR" sz="12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924618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Field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Type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Length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Description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3681428771"/>
                  </a:ext>
                </a:extLst>
              </a:tr>
              <a:tr h="2388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relname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name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32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Nombre de la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1487634755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reltype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El Objecto Id de la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3477249564"/>
                  </a:ext>
                </a:extLst>
              </a:tr>
              <a:tr h="47769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relowner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4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El UID (postgres) del dueño de la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2207662369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relam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2685358116"/>
                  </a:ext>
                </a:extLst>
              </a:tr>
              <a:tr h="47769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relpages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Número de páginas ocupadas por la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1686667799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reltuples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Número de tuplas en la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399773864"/>
                  </a:ext>
                </a:extLst>
              </a:tr>
              <a:tr h="47769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Relhasindex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Verdadero si tiene al menos un índice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2413791668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relisshared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3688869677"/>
                  </a:ext>
                </a:extLst>
              </a:tr>
              <a:tr h="2388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relkind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char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1765083155"/>
                  </a:ext>
                </a:extLst>
              </a:tr>
              <a:tr h="2388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relnatts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Número de atributos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413472907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relchecks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3085702597"/>
                  </a:ext>
                </a:extLst>
              </a:tr>
              <a:tr h="2388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reltriggers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Número de triggers asociados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3995974234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relhasrules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Verdadero si tiene reglas asociadas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2179806143"/>
                  </a:ext>
                </a:extLst>
              </a:tr>
              <a:tr h="2330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relacl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aclitem[]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var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650" marR="48650" marT="0" marB="0"/>
                </a:tc>
                <a:extLst>
                  <a:ext uri="{0D108BD9-81ED-4DB2-BD59-A6C34878D82A}">
                    <a16:rowId xmlns:a16="http://schemas.microsoft.com/office/drawing/2014/main" val="2440710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18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433" y="226644"/>
            <a:ext cx="5610687" cy="786926"/>
          </a:xfrm>
        </p:spPr>
        <p:txBody>
          <a:bodyPr>
            <a:noAutofit/>
          </a:bodyPr>
          <a:lstStyle/>
          <a:p>
            <a:r>
              <a:rPr lang="es-PE" sz="2000" dirty="0"/>
              <a:t>Catálogo del sistema </a:t>
            </a:r>
            <a:r>
              <a:rPr lang="es-ES" sz="2000" dirty="0" err="1"/>
              <a:t>PostgreSQL</a:t>
            </a:r>
            <a:r>
              <a:rPr lang="es-PE" sz="2000" dirty="0"/>
              <a:t> que contiene los atributos de todas las tablas en la base actual</a:t>
            </a:r>
            <a:endParaRPr lang="es-CR" sz="20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695658" y="1704514"/>
          <a:ext cx="7930235" cy="4592785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272675">
                  <a:extLst>
                    <a:ext uri="{9D8B030D-6E8A-4147-A177-3AD203B41FA5}">
                      <a16:colId xmlns:a16="http://schemas.microsoft.com/office/drawing/2014/main" val="1974094429"/>
                    </a:ext>
                  </a:extLst>
                </a:gridCol>
                <a:gridCol w="1272675">
                  <a:extLst>
                    <a:ext uri="{9D8B030D-6E8A-4147-A177-3AD203B41FA5}">
                      <a16:colId xmlns:a16="http://schemas.microsoft.com/office/drawing/2014/main" val="3829109711"/>
                    </a:ext>
                  </a:extLst>
                </a:gridCol>
                <a:gridCol w="1272675">
                  <a:extLst>
                    <a:ext uri="{9D8B030D-6E8A-4147-A177-3AD203B41FA5}">
                      <a16:colId xmlns:a16="http://schemas.microsoft.com/office/drawing/2014/main" val="786924704"/>
                    </a:ext>
                  </a:extLst>
                </a:gridCol>
                <a:gridCol w="4112210">
                  <a:extLst>
                    <a:ext uri="{9D8B030D-6E8A-4147-A177-3AD203B41FA5}">
                      <a16:colId xmlns:a16="http://schemas.microsoft.com/office/drawing/2014/main" val="3868989866"/>
                    </a:ext>
                  </a:extLst>
                </a:gridCol>
              </a:tblGrid>
              <a:tr h="254886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Table = pg_attribute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96928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Field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Type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Length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Description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030387884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attrelid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 del atributo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288815965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attname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name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32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Nombre del atributo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774003118"/>
                  </a:ext>
                </a:extLst>
              </a:tr>
              <a:tr h="5016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atttypid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4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 del tipo definido para el atributo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748362114"/>
                  </a:ext>
                </a:extLst>
              </a:tr>
              <a:tr h="522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attdisbursion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float4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4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323408508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attlen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Longitud en bytes del atributo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112512765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attnum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500027408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attnelems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888561298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attcacheoff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587972761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atttypmod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915935080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attbyval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244096669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attisset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709957528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attalign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char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121071641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attnotnull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887005543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atthasdef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14066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009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4310" y="274645"/>
            <a:ext cx="5317725" cy="694200"/>
          </a:xfrm>
        </p:spPr>
        <p:txBody>
          <a:bodyPr>
            <a:noAutofit/>
          </a:bodyPr>
          <a:lstStyle/>
          <a:p>
            <a:pPr lvl="0"/>
            <a:r>
              <a:rPr lang="es-PE" sz="2400" dirty="0"/>
              <a:t>Para saber que bases de datos hay en el sistema</a:t>
            </a:r>
            <a:endParaRPr lang="es-CR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64" y="2414726"/>
            <a:ext cx="8076815" cy="1399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0860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8699" y="274645"/>
            <a:ext cx="5468646" cy="694200"/>
          </a:xfrm>
        </p:spPr>
        <p:txBody>
          <a:bodyPr>
            <a:noAutofit/>
          </a:bodyPr>
          <a:lstStyle/>
          <a:p>
            <a:pPr lvl="0"/>
            <a:r>
              <a:rPr lang="es-PE" sz="3200" dirty="0"/>
              <a:t>Para saber que tablas tengo en la base de datos actual:</a:t>
            </a:r>
            <a:endParaRPr lang="es-CR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21831"/>
            <a:ext cx="8192289" cy="23703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29892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9820" y="274645"/>
            <a:ext cx="5519179" cy="694200"/>
          </a:xfrm>
        </p:spPr>
        <p:txBody>
          <a:bodyPr>
            <a:noAutofit/>
          </a:bodyPr>
          <a:lstStyle/>
          <a:p>
            <a:pPr lvl="0"/>
            <a:r>
              <a:rPr lang="es-PE" sz="2400" dirty="0"/>
              <a:t>Lo mismo, pero sólo las definidas por el usuario, excluyendo las del sistema:</a:t>
            </a:r>
            <a:endParaRPr lang="es-CR" sz="240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21" y="2815720"/>
            <a:ext cx="7617958" cy="186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49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432" y="274645"/>
            <a:ext cx="5563567" cy="694200"/>
          </a:xfrm>
        </p:spPr>
        <p:txBody>
          <a:bodyPr>
            <a:noAutofit/>
          </a:bodyPr>
          <a:lstStyle/>
          <a:p>
            <a:pPr lvl="0"/>
            <a:r>
              <a:rPr lang="es-PE" sz="2400" dirty="0"/>
              <a:t>Si sólo queremos saber cuántos registros tiene una tabla, basta con preguntar:</a:t>
            </a:r>
            <a:endParaRPr lang="es-CR" sz="2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632" y="2599791"/>
            <a:ext cx="8247165" cy="17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10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Taller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sz="2800" dirty="0"/>
              <a:t>Ejecute el script se encuentra asociado a esta presentación.</a:t>
            </a:r>
          </a:p>
          <a:p>
            <a:endParaRPr lang="es-CR" sz="2800" dirty="0"/>
          </a:p>
          <a:p>
            <a:r>
              <a:rPr lang="es-CR" sz="2800" dirty="0"/>
              <a:t>Siga cada uno de los pasos para comprender la utilidad del diccionario de datos.</a:t>
            </a:r>
          </a:p>
          <a:p>
            <a:endParaRPr lang="es-CR" sz="2800" dirty="0"/>
          </a:p>
          <a:p>
            <a:r>
              <a:rPr lang="es-CR" sz="2800" dirty="0"/>
              <a:t>Luego de realizar el taller comente con sus compañeros la experiencia de utilizar el diccionario de datos.</a:t>
            </a:r>
          </a:p>
        </p:txBody>
      </p:sp>
    </p:spTree>
    <p:extLst>
      <p:ext uri="{BB962C8B-B14F-4D97-AF65-F5344CB8AC3E}">
        <p14:creationId xmlns:p14="http://schemas.microsoft.com/office/powerpoint/2010/main" val="259136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757" y="256890"/>
            <a:ext cx="6961800" cy="694200"/>
          </a:xfrm>
        </p:spPr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1651246"/>
            <a:ext cx="8242917" cy="3338712"/>
          </a:xfrm>
        </p:spPr>
        <p:txBody>
          <a:bodyPr/>
          <a:lstStyle/>
          <a:p>
            <a:r>
              <a:rPr lang="es-ES" dirty="0"/>
              <a:t>Respaldo y recuperación de datos </a:t>
            </a:r>
            <a:r>
              <a:rPr lang="es-ES" dirty="0" err="1"/>
              <a:t>PostgreSQL</a:t>
            </a:r>
            <a:endParaRPr lang="es-CR" dirty="0"/>
          </a:p>
          <a:p>
            <a:r>
              <a:rPr lang="es-CR" dirty="0"/>
              <a:t>Diccionario de datos</a:t>
            </a:r>
          </a:p>
          <a:p>
            <a:r>
              <a:rPr lang="es-CR" dirty="0"/>
              <a:t>Metadatos</a:t>
            </a:r>
          </a:p>
          <a:p>
            <a:r>
              <a:rPr lang="es-ES" dirty="0"/>
              <a:t>Vistas y tablas de sistema internas en PostgreSQL</a:t>
            </a:r>
          </a:p>
          <a:p>
            <a:r>
              <a:rPr lang="es-ES" dirty="0"/>
              <a:t>Taller</a:t>
            </a:r>
            <a:endParaRPr lang="es-CR" dirty="0"/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0825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6756" y="274645"/>
            <a:ext cx="5732243" cy="694200"/>
          </a:xfrm>
        </p:spPr>
        <p:txBody>
          <a:bodyPr/>
          <a:lstStyle/>
          <a:p>
            <a:r>
              <a:rPr lang="es-ES" sz="2400" dirty="0"/>
              <a:t>Respaldo de datos </a:t>
            </a:r>
            <a:r>
              <a:rPr lang="es-ES" sz="2400" dirty="0" err="1"/>
              <a:t>PostgreSQL</a:t>
            </a:r>
            <a:endParaRPr lang="es-CR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Copia de seguridad de ficheros del S.O. </a:t>
            </a:r>
          </a:p>
          <a:p>
            <a:pPr lvl="1"/>
            <a:r>
              <a:rPr lang="es-ES" dirty="0"/>
              <a:t>Base de datos parada</a:t>
            </a:r>
          </a:p>
          <a:p>
            <a:pPr lvl="1"/>
            <a:r>
              <a:rPr lang="es-ES" dirty="0"/>
              <a:t>No se pueden recuperar partes </a:t>
            </a:r>
          </a:p>
          <a:p>
            <a:r>
              <a:rPr lang="es-ES" dirty="0"/>
              <a:t>Volcado SQL </a:t>
            </a:r>
          </a:p>
          <a:p>
            <a:pPr lvl="1"/>
            <a:r>
              <a:rPr lang="es-ES" dirty="0" err="1"/>
              <a:t>pg_dump</a:t>
            </a:r>
            <a:r>
              <a:rPr lang="es-ES" dirty="0"/>
              <a:t> </a:t>
            </a:r>
          </a:p>
          <a:p>
            <a:pPr lvl="1"/>
            <a:r>
              <a:rPr lang="es-ES" dirty="0" err="1"/>
              <a:t>pg_dumpall</a:t>
            </a:r>
            <a:r>
              <a:rPr lang="es-ES" dirty="0"/>
              <a:t> </a:t>
            </a:r>
          </a:p>
          <a:p>
            <a:r>
              <a:rPr lang="es-ES" dirty="0"/>
              <a:t>Volcado en línea y recuperación PITR </a:t>
            </a:r>
          </a:p>
          <a:p>
            <a:r>
              <a:rPr lang="es-ES" dirty="0"/>
              <a:t>Conviene automatizar: cron, scripts ...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7070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6756" y="274645"/>
            <a:ext cx="5732243" cy="694200"/>
          </a:xfrm>
        </p:spPr>
        <p:txBody>
          <a:bodyPr/>
          <a:lstStyle/>
          <a:p>
            <a:r>
              <a:rPr lang="es-ES" sz="3200" dirty="0" err="1"/>
              <a:t>pg_dump</a:t>
            </a:r>
            <a:endParaRPr lang="es-CR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Volcar una </a:t>
            </a:r>
            <a:r>
              <a:rPr lang="es-ES" dirty="0" err="1"/>
              <a:t>bd</a:t>
            </a:r>
            <a:r>
              <a:rPr lang="es-ES" dirty="0"/>
              <a:t> o parte de ella. </a:t>
            </a:r>
          </a:p>
          <a:p>
            <a:r>
              <a:rPr lang="es-ES" dirty="0"/>
              <a:t>En texto plano: </a:t>
            </a:r>
          </a:p>
          <a:p>
            <a:pPr lvl="1"/>
            <a:r>
              <a:rPr lang="es-ES" dirty="0"/>
              <a:t>Fichero de texto con instrucciones SQL </a:t>
            </a:r>
          </a:p>
          <a:p>
            <a:pPr lvl="1"/>
            <a:r>
              <a:rPr lang="es-ES" dirty="0"/>
              <a:t>Uso de </a:t>
            </a:r>
            <a:r>
              <a:rPr lang="es-ES" dirty="0" err="1"/>
              <a:t>psql</a:t>
            </a:r>
            <a:r>
              <a:rPr lang="es-ES" dirty="0"/>
              <a:t> para restaurar</a:t>
            </a:r>
          </a:p>
          <a:p>
            <a:pPr lvl="1"/>
            <a:r>
              <a:rPr lang="es-ES" dirty="0"/>
              <a:t>Portable a servidores SQL </a:t>
            </a:r>
          </a:p>
          <a:p>
            <a:r>
              <a:rPr lang="es-ES" dirty="0"/>
              <a:t>En formato propio de </a:t>
            </a:r>
            <a:r>
              <a:rPr lang="es-ES" dirty="0" err="1"/>
              <a:t>PostgreSQL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Se usa </a:t>
            </a:r>
            <a:r>
              <a:rPr lang="es-ES" dirty="0" err="1"/>
              <a:t>pg_restore</a:t>
            </a:r>
            <a:r>
              <a:rPr lang="es-ES" dirty="0"/>
              <a:t> para restaurar </a:t>
            </a:r>
          </a:p>
          <a:p>
            <a:pPr lvl="1"/>
            <a:r>
              <a:rPr lang="es-ES" dirty="0"/>
              <a:t>Más flexible </a:t>
            </a:r>
          </a:p>
          <a:p>
            <a:pPr lvl="1"/>
            <a:r>
              <a:rPr lang="es-ES" dirty="0"/>
              <a:t>Con </a:t>
            </a:r>
            <a:r>
              <a:rPr lang="es-ES" dirty="0" err="1"/>
              <a:t>pg_restore</a:t>
            </a:r>
            <a:r>
              <a:rPr lang="es-ES" dirty="0"/>
              <a:t> se puede crear archivo SQL.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7808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432" y="274645"/>
            <a:ext cx="5563567" cy="694200"/>
          </a:xfrm>
        </p:spPr>
        <p:txBody>
          <a:bodyPr/>
          <a:lstStyle/>
          <a:p>
            <a:r>
              <a:rPr lang="es-ES" dirty="0" err="1"/>
              <a:t>pg_dump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28" y="1813264"/>
            <a:ext cx="607818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9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35332" y="274645"/>
            <a:ext cx="5483668" cy="694200"/>
          </a:xfrm>
        </p:spPr>
        <p:txBody>
          <a:bodyPr/>
          <a:lstStyle/>
          <a:p>
            <a:r>
              <a:rPr lang="es-ES" dirty="0" err="1"/>
              <a:t>pg_dump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727" y="2546743"/>
            <a:ext cx="77628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0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5534" y="274645"/>
            <a:ext cx="5643466" cy="694200"/>
          </a:xfrm>
        </p:spPr>
        <p:txBody>
          <a:bodyPr/>
          <a:lstStyle/>
          <a:p>
            <a:r>
              <a:rPr lang="es-ES" dirty="0" err="1"/>
              <a:t>pg_dumpall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Diferencias con </a:t>
            </a:r>
            <a:r>
              <a:rPr lang="es-ES" dirty="0" err="1"/>
              <a:t>pg_dump</a:t>
            </a:r>
            <a:r>
              <a:rPr lang="es-ES" dirty="0"/>
              <a:t> </a:t>
            </a:r>
          </a:p>
          <a:p>
            <a:r>
              <a:rPr lang="es-ES" dirty="0"/>
              <a:t>No permite fichero de salida: uso de redirección </a:t>
            </a:r>
          </a:p>
          <a:p>
            <a:r>
              <a:rPr lang="es-ES" dirty="0"/>
              <a:t>No permite formatos: siempre texto plano</a:t>
            </a:r>
          </a:p>
          <a:p>
            <a:r>
              <a:rPr lang="es-ES" dirty="0"/>
              <a:t>Opción '-g': exportar objetos globales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3149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6656" y="274645"/>
            <a:ext cx="5652344" cy="694200"/>
          </a:xfrm>
        </p:spPr>
        <p:txBody>
          <a:bodyPr/>
          <a:lstStyle/>
          <a:p>
            <a:r>
              <a:rPr lang="es-ES" dirty="0" err="1"/>
              <a:t>pg_dumpall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731" y="1807954"/>
            <a:ext cx="81534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4310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1127</Words>
  <Application>Microsoft Office PowerPoint</Application>
  <PresentationFormat>Presentación en pantalla (4:3)</PresentationFormat>
  <Paragraphs>305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(Títulos)</vt:lpstr>
      <vt:lpstr>Calibri Light</vt:lpstr>
      <vt:lpstr>Times New Roman</vt:lpstr>
      <vt:lpstr>Wingdings 2</vt:lpstr>
      <vt:lpstr>HDOfficeLightV0</vt:lpstr>
      <vt:lpstr>1_HDOfficeLightV0</vt:lpstr>
      <vt:lpstr>Blank</vt:lpstr>
      <vt:lpstr>Storyboard Layouts</vt:lpstr>
      <vt:lpstr>Presentación de PowerPoint</vt:lpstr>
      <vt:lpstr>Diccionario de datos</vt:lpstr>
      <vt:lpstr>Agenda</vt:lpstr>
      <vt:lpstr>Respaldo de datos PostgreSQL</vt:lpstr>
      <vt:lpstr>pg_dump</vt:lpstr>
      <vt:lpstr>pg_dump</vt:lpstr>
      <vt:lpstr>pg_dump</vt:lpstr>
      <vt:lpstr>pg_dumpall</vt:lpstr>
      <vt:lpstr>pg_dumpall</vt:lpstr>
      <vt:lpstr>Recuperación de datos PostgreSQL</vt:lpstr>
      <vt:lpstr>Recuperación de datos PostgreSQL</vt:lpstr>
      <vt:lpstr>Almacenamiento  Copy to / Copy from</vt:lpstr>
      <vt:lpstr>Diccionario de datos</vt:lpstr>
      <vt:lpstr>Diccionario de datos</vt:lpstr>
      <vt:lpstr>Metadatos</vt:lpstr>
      <vt:lpstr>Vistas y tablas de sistema internas en PostgreSQL</vt:lpstr>
      <vt:lpstr>Vistas y tablas internas PostgreSQL </vt:lpstr>
      <vt:lpstr>Vistas y tablas internas PostgreSQL </vt:lpstr>
      <vt:lpstr>Vistas y tablas internas PostgreSQL </vt:lpstr>
      <vt:lpstr>Catálogo del sistema PostgreSQL por base de datos</vt:lpstr>
      <vt:lpstr>Catálogo del sistema PostgreSQL que contienen todas las tabla del sistema</vt:lpstr>
      <vt:lpstr>Catálogo del sistema PostgreSQL que contiene todas las tablas en la base de datos actual.</vt:lpstr>
      <vt:lpstr>Catálogo del sistema PostgreSQL que contiene los atributos de todas las tablas en la base actual</vt:lpstr>
      <vt:lpstr>Para saber que bases de datos hay en el sistema</vt:lpstr>
      <vt:lpstr>Para saber que tablas tengo en la base de datos actual:</vt:lpstr>
      <vt:lpstr>Lo mismo, pero sólo las definidas por el usuario, excluyendo las del sistema:</vt:lpstr>
      <vt:lpstr>Si sólo queremos saber cuántos registros tiene una tabla, basta con preguntar:</vt:lpstr>
      <vt:lpstr>Taller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cbarquero</dc:creator>
  <cp:lastModifiedBy>Efrén Jiménez Delgado</cp:lastModifiedBy>
  <cp:revision>23</cp:revision>
  <dcterms:created xsi:type="dcterms:W3CDTF">2016-01-04T17:43:21Z</dcterms:created>
  <dcterms:modified xsi:type="dcterms:W3CDTF">2018-01-30T16:25:09Z</dcterms:modified>
</cp:coreProperties>
</file>