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68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9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89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88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396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11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45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just" rtl="0">
              <a:spcBef>
                <a:spcPts val="0"/>
              </a:spcBef>
              <a:defRPr/>
            </a:lvl1pPr>
            <a:lvl2pPr lvl="1" algn="just" rtl="0">
              <a:spcBef>
                <a:spcPts val="0"/>
              </a:spcBef>
              <a:defRPr/>
            </a:lvl2pPr>
            <a:lvl3pPr lvl="2" algn="just" rtl="0">
              <a:spcBef>
                <a:spcPts val="0"/>
              </a:spcBef>
              <a:defRPr/>
            </a:lvl3pPr>
            <a:lvl4pPr lvl="3" algn="just" rtl="0">
              <a:spcBef>
                <a:spcPts val="0"/>
              </a:spcBef>
              <a:defRPr/>
            </a:lvl4pPr>
            <a:lvl5pPr lvl="4" algn="just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56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Fundamentos de bases de datos</a:t>
            </a:r>
            <a:br>
              <a:rPr lang="es-MX" b="1" dirty="0"/>
            </a:br>
            <a:r>
              <a:rPr lang="es-ES" dirty="0"/>
              <a:t>ISW­-413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2017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001915" y="125027"/>
            <a:ext cx="559737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dirty="0"/>
              <a:t>Taller SQL- Aeropuerto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21689" y="1523051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Obtener el diagrama E/R para un sistema de control de vuelos adaptado a las siguientes reglas de negocio (indicar las entidades, relaciones, atributos, claves primarias que se deducen de cada una de las reglas):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a) De cada aeropuerto se conoce su código, nombre, ciudad y país.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b) En cada aeropuerto pueden tomar tierra diversos modelos de aviones (el modelo de un avión determina su capacidad, es decir, el número de plazas.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c) En cada aeropuerto existe una colección de programas de vuelo. En cada programa de vuelo se indica el número de vuelo, línea aérea y días de la semana en que existe dicho vuelo.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d) Cada programa de vuelo despega de un aeropuerto y aterriza en otro.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e) Los números de vuelo son únicos para todo el mundo.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f) En cada aeropuerto hay múltiples aterrizajes y despegues. Todos los aeropuertos contemplados están en activo, es decir, tienen algún aterrizaje y algún despegue.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g) Cada vuelo realizado pertenece a un cierto programa de vuelo. Para cada vuelo se quiere conocer su fecha, plazas vacías y el modelo de avión utilizado.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h) Algunos programas de vuelo incorporan escalas técnicas intermedias entre los aeropuertos de salida y de llegada. Se entiende por escala técnica a un aterrizaje y despegue consecutivos sin altas </a:t>
            </a:r>
            <a:r>
              <a:rPr lang="es-419" sz="1400" dirty="0" err="1"/>
              <a:t>ó</a:t>
            </a:r>
            <a:r>
              <a:rPr lang="es-419" sz="1400" dirty="0"/>
              <a:t> bajas de pasajeros.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i) De cada vuelo se quieren conocer las escalas técnicas ordenadas asignándole a cada una un número de orden.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Por ejemplo, el programa de vuelo 555 de Iberia con vuelos los lunes y jueves despega de Barajas- Madrid-España y aterriza en </a:t>
            </a:r>
            <a:r>
              <a:rPr lang="es-419" sz="1400" dirty="0" err="1"/>
              <a:t>Caudell</a:t>
            </a:r>
            <a:r>
              <a:rPr lang="es-419" sz="1400" dirty="0"/>
              <a:t>-</a:t>
            </a:r>
            <a:r>
              <a:rPr lang="es-419" sz="1400" dirty="0" err="1"/>
              <a:t>Sydney</a:t>
            </a:r>
            <a:r>
              <a:rPr lang="es-419" sz="1400" dirty="0"/>
              <a:t>-Australia teniendo las siguientes escalas técnicas: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400" dirty="0"/>
              <a:t>1- Los </a:t>
            </a:r>
            <a:r>
              <a:rPr lang="es-419" sz="1400" dirty="0" err="1"/>
              <a:t>Pradiños</a:t>
            </a:r>
            <a:r>
              <a:rPr lang="es-419" sz="1400" dirty="0"/>
              <a:t>-Sao Paulo-Brasil,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400" dirty="0"/>
              <a:t>2-El Emperador-Santiago-Chile y </a:t>
            </a:r>
          </a:p>
          <a:p>
            <a:pPr marL="1554480" lvl="0" indent="-53340">
              <a:spcBef>
                <a:spcPts val="0"/>
              </a:spcBef>
              <a:buNone/>
            </a:pPr>
            <a:r>
              <a:rPr lang="es-419" sz="1400" dirty="0"/>
              <a:t>3-Saint </a:t>
            </a:r>
            <a:r>
              <a:rPr lang="es-419" sz="1400" dirty="0" err="1"/>
              <a:t>Kitts</a:t>
            </a:r>
            <a:r>
              <a:rPr lang="es-419" sz="1400" dirty="0"/>
              <a:t>-Auckland-Nueva Zelanda.</a:t>
            </a:r>
          </a:p>
        </p:txBody>
      </p:sp>
    </p:spTree>
    <p:extLst>
      <p:ext uri="{BB962C8B-B14F-4D97-AF65-F5344CB8AC3E}">
        <p14:creationId xmlns:p14="http://schemas.microsoft.com/office/powerpoint/2010/main" val="276765947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dirty="0"/>
              <a:t>Taller SQL- Aeropuerto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 base en el diagrama diseñado, desarrolle: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Modelado relacional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Normalización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Script BD con sus respectivas relaciones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209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700073" y="203926"/>
            <a:ext cx="5863702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419" sz="3200" dirty="0"/>
              <a:t>Paso 1- Diagrama Entidad Relación (E/R)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070875" y="5687125"/>
            <a:ext cx="1307700" cy="1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461" y="1508874"/>
            <a:ext cx="6812925" cy="5109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10537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944210" y="151660"/>
            <a:ext cx="5459767" cy="94917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3200" dirty="0"/>
              <a:t>Paso 2 - Modelado relacional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59167" y="2052961"/>
            <a:ext cx="8029852" cy="401936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800" dirty="0"/>
              <a:t>Aeropuerto (</a:t>
            </a:r>
            <a:r>
              <a:rPr lang="es-419" sz="1800" dirty="0" err="1"/>
              <a:t>A_codigo</a:t>
            </a:r>
            <a:r>
              <a:rPr lang="es-419" sz="1800" dirty="0"/>
              <a:t>, </a:t>
            </a:r>
            <a:r>
              <a:rPr lang="es-419" sz="1800" dirty="0" err="1"/>
              <a:t>A_nombre</a:t>
            </a:r>
            <a:r>
              <a:rPr lang="es-419" sz="1800" dirty="0"/>
              <a:t>, </a:t>
            </a:r>
            <a:r>
              <a:rPr lang="es-419" sz="1800" dirty="0" err="1"/>
              <a:t>A_ciudad</a:t>
            </a:r>
            <a:r>
              <a:rPr lang="es-419" sz="1800" dirty="0"/>
              <a:t>, </a:t>
            </a:r>
            <a:r>
              <a:rPr lang="es-419" sz="1800" dirty="0" err="1"/>
              <a:t>A_pais</a:t>
            </a:r>
            <a:r>
              <a:rPr lang="es-419" sz="1800" dirty="0"/>
              <a:t>, </a:t>
            </a:r>
            <a:r>
              <a:rPr lang="es-419" sz="1800" dirty="0" err="1"/>
              <a:t>A_estado</a:t>
            </a:r>
            <a:r>
              <a:rPr lang="es-419" sz="18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 dirty="0"/>
              <a:t>Escalas (</a:t>
            </a:r>
            <a:r>
              <a:rPr lang="es-419" sz="1800" dirty="0" err="1"/>
              <a:t>A_codigo</a:t>
            </a:r>
            <a:r>
              <a:rPr lang="es-419" sz="1800" dirty="0"/>
              <a:t>, </a:t>
            </a:r>
            <a:r>
              <a:rPr lang="es-419" sz="1800" dirty="0" err="1"/>
              <a:t>P_número</a:t>
            </a:r>
            <a:r>
              <a:rPr lang="es-419" sz="1800" dirty="0"/>
              <a:t>, </a:t>
            </a:r>
            <a:r>
              <a:rPr lang="es-419" sz="1800" dirty="0" err="1">
                <a:solidFill>
                  <a:srgbClr val="FF0000"/>
                </a:solidFill>
              </a:rPr>
              <a:t>E_linea</a:t>
            </a:r>
            <a:r>
              <a:rPr lang="es-419" sz="18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 dirty="0"/>
              <a:t>Programas (</a:t>
            </a:r>
            <a:r>
              <a:rPr lang="es-419" sz="1800" dirty="0" err="1"/>
              <a:t>P_numero</a:t>
            </a:r>
            <a:r>
              <a:rPr lang="es-419" sz="1800" dirty="0"/>
              <a:t>, </a:t>
            </a:r>
            <a:r>
              <a:rPr lang="es-419" sz="1800" dirty="0" err="1"/>
              <a:t>P_aterriza</a:t>
            </a:r>
            <a:r>
              <a:rPr lang="es-419" sz="1800" dirty="0"/>
              <a:t>, </a:t>
            </a:r>
            <a:r>
              <a:rPr lang="es-419" sz="1800" dirty="0" err="1"/>
              <a:t>P_lineaerea</a:t>
            </a:r>
            <a:r>
              <a:rPr lang="es-419" sz="1800" dirty="0"/>
              <a:t>, </a:t>
            </a:r>
            <a:r>
              <a:rPr lang="es-419" sz="1800" dirty="0" err="1"/>
              <a:t>P_despega</a:t>
            </a:r>
            <a:r>
              <a:rPr lang="es-419" sz="1800" dirty="0"/>
              <a:t>, </a:t>
            </a:r>
            <a:r>
              <a:rPr lang="es-419" sz="1800" b="1" dirty="0" err="1">
                <a:solidFill>
                  <a:srgbClr val="741B47"/>
                </a:solidFill>
              </a:rPr>
              <a:t>P_dias</a:t>
            </a:r>
            <a:r>
              <a:rPr lang="es-419" sz="18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 dirty="0"/>
              <a:t>Vuelos (</a:t>
            </a:r>
            <a:r>
              <a:rPr lang="es-419" sz="1800" dirty="0" err="1"/>
              <a:t>P_numero</a:t>
            </a:r>
            <a:r>
              <a:rPr lang="es-419" sz="1800" dirty="0"/>
              <a:t>,  </a:t>
            </a:r>
            <a:r>
              <a:rPr lang="es-419" sz="1800" dirty="0" err="1"/>
              <a:t>AV_codigo</a:t>
            </a:r>
            <a:r>
              <a:rPr lang="es-419" sz="1800" dirty="0"/>
              <a:t>, </a:t>
            </a:r>
            <a:r>
              <a:rPr lang="es-419" sz="1800" dirty="0" err="1"/>
              <a:t>V_fecha</a:t>
            </a:r>
            <a:r>
              <a:rPr lang="es-419" sz="1800" dirty="0"/>
              <a:t>, </a:t>
            </a:r>
            <a:r>
              <a:rPr lang="es-419" sz="1800" dirty="0" err="1"/>
              <a:t>V_disponibilidad</a:t>
            </a:r>
            <a:r>
              <a:rPr lang="es-419" sz="1800" dirty="0"/>
              <a:t>, </a:t>
            </a:r>
            <a:r>
              <a:rPr lang="es-419" sz="1800" dirty="0" err="1">
                <a:solidFill>
                  <a:srgbClr val="FF0000"/>
                </a:solidFill>
              </a:rPr>
              <a:t>V_linea</a:t>
            </a:r>
            <a:r>
              <a:rPr lang="es-419" sz="18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 dirty="0" err="1"/>
              <a:t>Avion</a:t>
            </a:r>
            <a:r>
              <a:rPr lang="es-419" sz="1800" dirty="0"/>
              <a:t> (</a:t>
            </a:r>
            <a:r>
              <a:rPr lang="es-419" sz="1800" dirty="0" err="1"/>
              <a:t>AV_codigo</a:t>
            </a:r>
            <a:r>
              <a:rPr lang="es-419" sz="1800" dirty="0"/>
              <a:t>, </a:t>
            </a:r>
            <a:r>
              <a:rPr lang="es-419" sz="1800" dirty="0" err="1"/>
              <a:t>AV_capacidad</a:t>
            </a:r>
            <a:r>
              <a:rPr lang="es-419" sz="18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s-419" sz="1800" dirty="0"/>
          </a:p>
          <a:p>
            <a:pPr lvl="0" rtl="0">
              <a:spcBef>
                <a:spcPts val="0"/>
              </a:spcBef>
              <a:buNone/>
            </a:pPr>
            <a:r>
              <a:rPr lang="es-419" sz="1800" dirty="0"/>
              <a:t>Seleccionar las llaves candidatas y de estas las primarias.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s-419" sz="1800" dirty="0"/>
              <a:t>Aeropuerto (</a:t>
            </a:r>
            <a:r>
              <a:rPr lang="es-419" sz="1800" dirty="0" err="1">
                <a:solidFill>
                  <a:srgbClr val="1155CC"/>
                </a:solidFill>
              </a:rPr>
              <a:t>A_codigo</a:t>
            </a:r>
            <a:r>
              <a:rPr lang="es-419" sz="1800" dirty="0"/>
              <a:t>, </a:t>
            </a:r>
            <a:r>
              <a:rPr lang="es-419" sz="1800" dirty="0" err="1"/>
              <a:t>A_nombre</a:t>
            </a:r>
            <a:r>
              <a:rPr lang="es-419" sz="1800" dirty="0"/>
              <a:t>, </a:t>
            </a:r>
            <a:r>
              <a:rPr lang="es-419" sz="1800" dirty="0" err="1"/>
              <a:t>A_ciudad</a:t>
            </a:r>
            <a:r>
              <a:rPr lang="es-419" sz="1800" dirty="0"/>
              <a:t>, </a:t>
            </a:r>
            <a:r>
              <a:rPr lang="es-419" sz="1800" dirty="0" err="1"/>
              <a:t>A_pais</a:t>
            </a:r>
            <a:r>
              <a:rPr lang="es-419" sz="1800" dirty="0"/>
              <a:t>, </a:t>
            </a:r>
            <a:r>
              <a:rPr lang="es-419" sz="1800" dirty="0" err="1"/>
              <a:t>A_estado</a:t>
            </a:r>
            <a:r>
              <a:rPr lang="es-419" sz="18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 dirty="0"/>
              <a:t>Escalas (</a:t>
            </a:r>
            <a:r>
              <a:rPr lang="es-419" sz="1800" dirty="0" err="1">
                <a:solidFill>
                  <a:srgbClr val="1155CC"/>
                </a:solidFill>
              </a:rPr>
              <a:t>A_codigo</a:t>
            </a:r>
            <a:r>
              <a:rPr lang="es-419" sz="1800" dirty="0"/>
              <a:t>, </a:t>
            </a:r>
            <a:r>
              <a:rPr lang="es-419" sz="1800" dirty="0" err="1"/>
              <a:t>P_número</a:t>
            </a:r>
            <a:r>
              <a:rPr lang="es-419" sz="1800" dirty="0"/>
              <a:t>, </a:t>
            </a:r>
            <a:r>
              <a:rPr lang="es-419" sz="1800" dirty="0" err="1">
                <a:solidFill>
                  <a:srgbClr val="1155CC"/>
                </a:solidFill>
              </a:rPr>
              <a:t>E_linea</a:t>
            </a:r>
            <a:r>
              <a:rPr lang="es-419" sz="18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 dirty="0"/>
              <a:t>Programas (</a:t>
            </a:r>
            <a:r>
              <a:rPr lang="es-419" sz="1800" dirty="0" err="1">
                <a:solidFill>
                  <a:srgbClr val="1155CC"/>
                </a:solidFill>
              </a:rPr>
              <a:t>P_numero</a:t>
            </a:r>
            <a:r>
              <a:rPr lang="es-419" sz="1800" dirty="0"/>
              <a:t>, </a:t>
            </a:r>
            <a:r>
              <a:rPr lang="es-419" sz="1800" dirty="0" err="1"/>
              <a:t>P_aterriza</a:t>
            </a:r>
            <a:r>
              <a:rPr lang="es-419" sz="1800" dirty="0"/>
              <a:t>, </a:t>
            </a:r>
            <a:r>
              <a:rPr lang="es-419" sz="1800" dirty="0" err="1"/>
              <a:t>P_lineaerea</a:t>
            </a:r>
            <a:r>
              <a:rPr lang="es-419" sz="1800" dirty="0"/>
              <a:t>, </a:t>
            </a:r>
            <a:r>
              <a:rPr lang="es-419" sz="1800" dirty="0" err="1"/>
              <a:t>P_despega</a:t>
            </a:r>
            <a:r>
              <a:rPr lang="es-419" sz="1800" dirty="0"/>
              <a:t>, </a:t>
            </a:r>
            <a:r>
              <a:rPr lang="es-419" sz="1800" dirty="0" err="1"/>
              <a:t>P_dias</a:t>
            </a:r>
            <a:r>
              <a:rPr lang="es-419" sz="18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 dirty="0"/>
              <a:t> Vuelos (</a:t>
            </a:r>
            <a:r>
              <a:rPr lang="es-419" sz="1800" dirty="0" err="1">
                <a:solidFill>
                  <a:srgbClr val="1155CC"/>
                </a:solidFill>
              </a:rPr>
              <a:t>P_numero</a:t>
            </a:r>
            <a:r>
              <a:rPr lang="es-419" sz="1800" dirty="0"/>
              <a:t>,  </a:t>
            </a:r>
            <a:r>
              <a:rPr lang="es-419" sz="1800" dirty="0" err="1"/>
              <a:t>AV_codigo</a:t>
            </a:r>
            <a:r>
              <a:rPr lang="es-419" sz="1800" dirty="0"/>
              <a:t>, </a:t>
            </a:r>
            <a:r>
              <a:rPr lang="es-419" sz="1800" dirty="0" err="1">
                <a:solidFill>
                  <a:srgbClr val="1155CC"/>
                </a:solidFill>
              </a:rPr>
              <a:t>V_fecha</a:t>
            </a:r>
            <a:r>
              <a:rPr lang="es-419" sz="1800" dirty="0"/>
              <a:t>, </a:t>
            </a:r>
            <a:r>
              <a:rPr lang="es-419" sz="1800" dirty="0" err="1"/>
              <a:t>V_disponibilidad</a:t>
            </a:r>
            <a:r>
              <a:rPr lang="es-419" sz="1800" dirty="0"/>
              <a:t>, </a:t>
            </a:r>
            <a:r>
              <a:rPr lang="es-419" sz="1800" dirty="0" err="1">
                <a:solidFill>
                  <a:srgbClr val="1155CC"/>
                </a:solidFill>
              </a:rPr>
              <a:t>V_linea</a:t>
            </a:r>
            <a:r>
              <a:rPr lang="es-419" sz="1800" dirty="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s-419" sz="1800" dirty="0" err="1"/>
              <a:t>Avion</a:t>
            </a:r>
            <a:r>
              <a:rPr lang="es-419" sz="1800" dirty="0"/>
              <a:t> (</a:t>
            </a:r>
            <a:r>
              <a:rPr lang="es-419" sz="1800" dirty="0" err="1">
                <a:solidFill>
                  <a:srgbClr val="1155CC"/>
                </a:solidFill>
              </a:rPr>
              <a:t>AV_codigo</a:t>
            </a:r>
            <a:r>
              <a:rPr lang="es-419" sz="1800" dirty="0"/>
              <a:t>, </a:t>
            </a:r>
            <a:r>
              <a:rPr lang="es-419" sz="1800" dirty="0" err="1"/>
              <a:t>AV_capacidad</a:t>
            </a:r>
            <a:r>
              <a:rPr lang="es-419" sz="1800" dirty="0"/>
              <a:t>)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3365978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828800" y="142782"/>
            <a:ext cx="5655076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3200" dirty="0"/>
              <a:t>Paso 3 - Validar Normalización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41538" y="1724488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Aeropuerto (</a:t>
            </a:r>
            <a:r>
              <a:rPr lang="es-419" sz="1400" dirty="0" err="1">
                <a:solidFill>
                  <a:srgbClr val="1155CC"/>
                </a:solidFill>
              </a:rPr>
              <a:t>A_codigo</a:t>
            </a:r>
            <a:r>
              <a:rPr lang="es-419" sz="1400" dirty="0"/>
              <a:t>, </a:t>
            </a:r>
            <a:r>
              <a:rPr lang="es-419" sz="1400" dirty="0" err="1"/>
              <a:t>A_nombre</a:t>
            </a:r>
            <a:r>
              <a:rPr lang="es-419" sz="1400" dirty="0"/>
              <a:t>, </a:t>
            </a:r>
            <a:r>
              <a:rPr lang="es-419" sz="1400" dirty="0" err="1"/>
              <a:t>A_ciudad</a:t>
            </a:r>
            <a:r>
              <a:rPr lang="es-419" sz="1400" dirty="0"/>
              <a:t>, </a:t>
            </a:r>
            <a:r>
              <a:rPr lang="es-419" sz="1400" dirty="0" err="1"/>
              <a:t>A_pais</a:t>
            </a:r>
            <a:r>
              <a:rPr lang="es-419" sz="1400" dirty="0"/>
              <a:t>, </a:t>
            </a:r>
            <a:r>
              <a:rPr lang="es-419" sz="1400" dirty="0" err="1"/>
              <a:t>A_estado</a:t>
            </a:r>
            <a:r>
              <a:rPr lang="es-419" sz="14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>
                <a:solidFill>
                  <a:srgbClr val="FF0000"/>
                </a:solidFill>
              </a:rPr>
              <a:t>R/</a:t>
            </a:r>
            <a:r>
              <a:rPr lang="es-419" sz="1400" dirty="0"/>
              <a:t> Se encuentra en 3N, todos los atributos dependen funcionalmente de la llave primaria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    Escalas (</a:t>
            </a:r>
            <a:r>
              <a:rPr lang="es-419" sz="1400" dirty="0" err="1">
                <a:solidFill>
                  <a:srgbClr val="1155CC"/>
                </a:solidFill>
              </a:rPr>
              <a:t>A_codigo</a:t>
            </a:r>
            <a:r>
              <a:rPr lang="es-419" sz="1400" dirty="0"/>
              <a:t>, </a:t>
            </a:r>
            <a:r>
              <a:rPr lang="es-419" sz="1400" dirty="0" err="1"/>
              <a:t>P_número</a:t>
            </a:r>
            <a:r>
              <a:rPr lang="es-419" sz="1400" dirty="0"/>
              <a:t>, </a:t>
            </a:r>
            <a:r>
              <a:rPr lang="es-419" sz="1400" dirty="0" err="1">
                <a:solidFill>
                  <a:srgbClr val="1155CC"/>
                </a:solidFill>
              </a:rPr>
              <a:t>E_linea</a:t>
            </a:r>
            <a:r>
              <a:rPr lang="es-419" sz="14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>
                <a:solidFill>
                  <a:srgbClr val="FF0000"/>
                </a:solidFill>
              </a:rPr>
              <a:t>R/</a:t>
            </a:r>
            <a:r>
              <a:rPr lang="es-419" sz="1400" dirty="0"/>
              <a:t> Se encuentra en 3N, todos los atributos dependen funcionalmente de la llave primaria.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Programas (</a:t>
            </a:r>
            <a:r>
              <a:rPr lang="es-419" sz="1400" dirty="0" err="1">
                <a:solidFill>
                  <a:srgbClr val="1155CC"/>
                </a:solidFill>
              </a:rPr>
              <a:t>P_numero</a:t>
            </a:r>
            <a:r>
              <a:rPr lang="es-419" sz="1400" dirty="0"/>
              <a:t>, </a:t>
            </a:r>
            <a:r>
              <a:rPr lang="es-419" sz="1400" dirty="0" err="1"/>
              <a:t>P_aterriza</a:t>
            </a:r>
            <a:r>
              <a:rPr lang="es-419" sz="1400" dirty="0"/>
              <a:t>, </a:t>
            </a:r>
            <a:r>
              <a:rPr lang="es-419" sz="1400" dirty="0" err="1"/>
              <a:t>P_lineaerea</a:t>
            </a:r>
            <a:r>
              <a:rPr lang="es-419" sz="1400" dirty="0"/>
              <a:t>, </a:t>
            </a:r>
            <a:r>
              <a:rPr lang="es-419" sz="1400" dirty="0" err="1"/>
              <a:t>P_despega</a:t>
            </a:r>
            <a:r>
              <a:rPr lang="es-419" sz="14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   </a:t>
            </a:r>
            <a:r>
              <a:rPr lang="es-419" sz="1400" dirty="0" err="1"/>
              <a:t>Programa_dia</a:t>
            </a:r>
            <a:r>
              <a:rPr lang="es-419" sz="1400" dirty="0"/>
              <a:t> (</a:t>
            </a:r>
            <a:r>
              <a:rPr lang="es-419" sz="1400" dirty="0" err="1">
                <a:solidFill>
                  <a:srgbClr val="1155CC"/>
                </a:solidFill>
              </a:rPr>
              <a:t>P_linea,P_número,P_dias</a:t>
            </a:r>
            <a:r>
              <a:rPr lang="es-419" sz="14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>
                <a:solidFill>
                  <a:srgbClr val="FF0000"/>
                </a:solidFill>
              </a:rPr>
              <a:t>R/ </a:t>
            </a:r>
            <a:r>
              <a:rPr lang="es-419" sz="1400" dirty="0"/>
              <a:t>Se encuentra 1N, se eliminaron los atributos </a:t>
            </a:r>
            <a:r>
              <a:rPr lang="es-419" sz="1400" dirty="0" err="1"/>
              <a:t>multivalorados</a:t>
            </a:r>
            <a:r>
              <a:rPr lang="es-419" sz="1400" dirty="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Se encuentra en 3N, todos los atributos dependen funcionalmente de la llave primaria.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    Vuelos (</a:t>
            </a:r>
            <a:r>
              <a:rPr lang="es-419" sz="1400" dirty="0" err="1">
                <a:solidFill>
                  <a:srgbClr val="1155CC"/>
                </a:solidFill>
              </a:rPr>
              <a:t>P_numero</a:t>
            </a:r>
            <a:r>
              <a:rPr lang="es-419" sz="1400" dirty="0"/>
              <a:t>,  </a:t>
            </a:r>
            <a:r>
              <a:rPr lang="es-419" sz="1400" dirty="0" err="1"/>
              <a:t>AV_codigo</a:t>
            </a:r>
            <a:r>
              <a:rPr lang="es-419" sz="1400" dirty="0"/>
              <a:t>, </a:t>
            </a:r>
            <a:r>
              <a:rPr lang="es-419" sz="1400" dirty="0" err="1">
                <a:solidFill>
                  <a:srgbClr val="1155CC"/>
                </a:solidFill>
              </a:rPr>
              <a:t>V_fecha</a:t>
            </a:r>
            <a:r>
              <a:rPr lang="es-419" sz="1400" dirty="0"/>
              <a:t>, </a:t>
            </a:r>
            <a:r>
              <a:rPr lang="es-419" sz="1400" dirty="0" err="1"/>
              <a:t>V_disponibilidad</a:t>
            </a:r>
            <a:r>
              <a:rPr lang="es-419" sz="1400" dirty="0"/>
              <a:t>, </a:t>
            </a:r>
            <a:r>
              <a:rPr lang="es-419" sz="1400" dirty="0" err="1">
                <a:solidFill>
                  <a:srgbClr val="1155CC"/>
                </a:solidFill>
              </a:rPr>
              <a:t>V_linea</a:t>
            </a:r>
            <a:r>
              <a:rPr lang="es-419" sz="14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>
                <a:solidFill>
                  <a:srgbClr val="FF0000"/>
                </a:solidFill>
              </a:rPr>
              <a:t>R/</a:t>
            </a:r>
            <a:r>
              <a:rPr lang="es-419" sz="1400" dirty="0"/>
              <a:t> Se encuentra en 3N, todos los atributos dependen funcionalmente de la llave primaria.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s-419" sz="1400" dirty="0" err="1"/>
              <a:t>Avion</a:t>
            </a:r>
            <a:r>
              <a:rPr lang="es-419" sz="1400" dirty="0"/>
              <a:t> (</a:t>
            </a:r>
            <a:r>
              <a:rPr lang="es-419" sz="1400" dirty="0" err="1">
                <a:solidFill>
                  <a:srgbClr val="1155CC"/>
                </a:solidFill>
              </a:rPr>
              <a:t>AV_codigo</a:t>
            </a:r>
            <a:r>
              <a:rPr lang="es-419" sz="1400" dirty="0"/>
              <a:t>, </a:t>
            </a:r>
            <a:r>
              <a:rPr lang="es-419" sz="1400" dirty="0" err="1"/>
              <a:t>AV_capacidad</a:t>
            </a:r>
            <a:r>
              <a:rPr lang="es-419" sz="1400" dirty="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s-419" sz="1400" dirty="0">
                <a:solidFill>
                  <a:srgbClr val="FF0000"/>
                </a:solidFill>
              </a:rPr>
              <a:t>R/</a:t>
            </a:r>
            <a:r>
              <a:rPr lang="es-419" sz="1400" dirty="0"/>
              <a:t> Se encuentra en 3N, todos los atributos dependen funcionalmente de la llave primaria</a:t>
            </a:r>
          </a:p>
        </p:txBody>
      </p:sp>
    </p:spTree>
    <p:extLst>
      <p:ext uri="{BB962C8B-B14F-4D97-AF65-F5344CB8AC3E}">
        <p14:creationId xmlns:p14="http://schemas.microsoft.com/office/powerpoint/2010/main" val="194277900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545976" y="196048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 sz="3600" dirty="0"/>
              <a:t>Paso 4 - Script BD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Aeropuerto (</a:t>
            </a:r>
            <a:r>
              <a:rPr lang="es-419" sz="1400" dirty="0" err="1"/>
              <a:t>A_codigo</a:t>
            </a:r>
            <a:r>
              <a:rPr lang="es-419" sz="1400" dirty="0"/>
              <a:t>, </a:t>
            </a:r>
            <a:r>
              <a:rPr lang="es-419" sz="1400" dirty="0" err="1"/>
              <a:t>A_nombre</a:t>
            </a:r>
            <a:r>
              <a:rPr lang="es-419" sz="1400" dirty="0"/>
              <a:t>, </a:t>
            </a:r>
            <a:r>
              <a:rPr lang="es-419" sz="1400" dirty="0" err="1"/>
              <a:t>A_ciudad</a:t>
            </a:r>
            <a:r>
              <a:rPr lang="es-419" sz="1400" dirty="0"/>
              <a:t>, </a:t>
            </a:r>
            <a:r>
              <a:rPr lang="es-419" sz="1400" dirty="0" err="1"/>
              <a:t>A_pais</a:t>
            </a:r>
            <a:r>
              <a:rPr lang="es-419" sz="1400" dirty="0"/>
              <a:t>, </a:t>
            </a:r>
            <a:r>
              <a:rPr lang="es-419" sz="1400" dirty="0" err="1"/>
              <a:t>A_estado</a:t>
            </a:r>
            <a:r>
              <a:rPr lang="es-419" sz="14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s-419" sz="1400" dirty="0">
                <a:solidFill>
                  <a:srgbClr val="1155CC"/>
                </a:solidFill>
              </a:rPr>
              <a:t>CREATE DATABASE  AEROLINEA;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1155CC"/>
              </a:solidFill>
            </a:endParaRP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1155CC"/>
                </a:solidFill>
              </a:rPr>
              <a:t>CREATE TABLE AEROPUERTO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1155CC"/>
                </a:solidFill>
              </a:rPr>
              <a:t>(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1155CC"/>
                </a:solidFill>
              </a:rPr>
              <a:t>A_CODIGO INT PRIMARY KEY,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1155CC"/>
                </a:solidFill>
              </a:rPr>
              <a:t>A_NOMBRE VARCHAR(20) NOT NULL,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1155CC"/>
                </a:solidFill>
              </a:rPr>
              <a:t>A_CIUDAD VARCHAR(20) NOT NULL,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1155CC"/>
                </a:solidFill>
              </a:rPr>
              <a:t>A_PAIS VARCHAR(20) NOT NULL,</a:t>
            </a:r>
          </a:p>
          <a:p>
            <a:pPr marL="182880" marR="0" lvl="0" indent="-5333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1155CC"/>
                </a:solidFill>
              </a:rPr>
              <a:t>A_ESTADO VARCHAR(10) NOT NULL,</a:t>
            </a:r>
            <a:br>
              <a:rPr lang="es-419" sz="1400" dirty="0">
                <a:solidFill>
                  <a:srgbClr val="1155CC"/>
                </a:solidFill>
              </a:rPr>
            </a:br>
            <a:endParaRPr lang="es-419" sz="1400" dirty="0">
              <a:solidFill>
                <a:srgbClr val="1155CC"/>
              </a:solidFill>
            </a:endParaRP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1155CC"/>
                </a:solidFill>
              </a:rPr>
              <a:t>);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400" dirty="0"/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 sz="1400" dirty="0"/>
              <a:t>Ejemplo de llave foránea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>
                <a:solidFill>
                  <a:srgbClr val="1155CC"/>
                </a:solidFill>
              </a:rPr>
              <a:t>CONSTRAINT </a:t>
            </a:r>
            <a:r>
              <a:rPr lang="es-419" sz="1400" dirty="0" err="1">
                <a:solidFill>
                  <a:srgbClr val="1155CC"/>
                </a:solidFill>
              </a:rPr>
              <a:t>fk</a:t>
            </a:r>
            <a:r>
              <a:rPr lang="es-419" sz="1400" dirty="0">
                <a:solidFill>
                  <a:srgbClr val="1155CC"/>
                </a:solidFill>
              </a:rPr>
              <a:t>_&lt;nombre de la </a:t>
            </a:r>
            <a:r>
              <a:rPr lang="es-419" sz="1400" dirty="0" err="1">
                <a:solidFill>
                  <a:srgbClr val="1155CC"/>
                </a:solidFill>
              </a:rPr>
              <a:t>relacion</a:t>
            </a:r>
            <a:r>
              <a:rPr lang="es-419" sz="1400" dirty="0">
                <a:solidFill>
                  <a:srgbClr val="1155CC"/>
                </a:solidFill>
              </a:rPr>
              <a:t>&gt; </a:t>
            </a:r>
            <a:r>
              <a:rPr lang="es-419" sz="1400" dirty="0" err="1">
                <a:solidFill>
                  <a:srgbClr val="1155CC"/>
                </a:solidFill>
              </a:rPr>
              <a:t>foreign</a:t>
            </a:r>
            <a:r>
              <a:rPr lang="es-419" sz="1400" dirty="0">
                <a:solidFill>
                  <a:srgbClr val="1155CC"/>
                </a:solidFill>
              </a:rPr>
              <a:t> </a:t>
            </a:r>
            <a:r>
              <a:rPr lang="es-419" sz="1400" dirty="0" err="1">
                <a:solidFill>
                  <a:srgbClr val="1155CC"/>
                </a:solidFill>
              </a:rPr>
              <a:t>key</a:t>
            </a:r>
            <a:r>
              <a:rPr lang="es-419" sz="1400" dirty="0">
                <a:solidFill>
                  <a:srgbClr val="1155CC"/>
                </a:solidFill>
              </a:rPr>
              <a:t> (&lt;nombre del campo&gt;) </a:t>
            </a:r>
            <a:r>
              <a:rPr lang="es-419" sz="1400" dirty="0" err="1">
                <a:solidFill>
                  <a:srgbClr val="1155CC"/>
                </a:solidFill>
              </a:rPr>
              <a:t>references</a:t>
            </a:r>
            <a:r>
              <a:rPr lang="es-419" sz="1400" dirty="0">
                <a:solidFill>
                  <a:srgbClr val="1155CC"/>
                </a:solidFill>
              </a:rPr>
              <a:t> &lt;nombre de la tabla&gt; (&lt;nombre del campo&gt;)</a:t>
            </a:r>
          </a:p>
        </p:txBody>
      </p:sp>
    </p:spTree>
    <p:extLst>
      <p:ext uri="{BB962C8B-B14F-4D97-AF65-F5344CB8AC3E}">
        <p14:creationId xmlns:p14="http://schemas.microsoft.com/office/powerpoint/2010/main" val="92455477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837677" y="107272"/>
            <a:ext cx="5708343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 sz="3600" dirty="0"/>
              <a:t>Paso 5 - Diagrama Relacional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73" y="1967499"/>
            <a:ext cx="6915150" cy="40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2118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847</Words>
  <Application>Microsoft Office PowerPoint</Application>
  <PresentationFormat>Presentación en pantalla (4:3)</PresentationFormat>
  <Paragraphs>75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Fundamentos de bases de datos ISW­-413 </vt:lpstr>
      <vt:lpstr>Taller SQL- Aeropuerto</vt:lpstr>
      <vt:lpstr>Taller SQL- Aeropuerto </vt:lpstr>
      <vt:lpstr>Paso 1- Diagrama Entidad Relación (E/R)</vt:lpstr>
      <vt:lpstr>Paso 2 - Modelado relacional</vt:lpstr>
      <vt:lpstr>Paso 3 - Validar Normalización</vt:lpstr>
      <vt:lpstr>Paso 4 - Script BD</vt:lpstr>
      <vt:lpstr>Paso 5 - Diagrama 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56</cp:revision>
  <dcterms:modified xsi:type="dcterms:W3CDTF">2017-02-02T15:17:01Z</dcterms:modified>
</cp:coreProperties>
</file>