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45"/>
  </p:notesMasterIdLst>
  <p:sldIdLst>
    <p:sldId id="256" r:id="rId2"/>
    <p:sldId id="271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28" r:id="rId27"/>
    <p:sldId id="329" r:id="rId28"/>
    <p:sldId id="330" r:id="rId29"/>
    <p:sldId id="331" r:id="rId30"/>
    <p:sldId id="332" r:id="rId31"/>
    <p:sldId id="333" r:id="rId32"/>
    <p:sldId id="334" r:id="rId33"/>
    <p:sldId id="335" r:id="rId34"/>
    <p:sldId id="336" r:id="rId35"/>
    <p:sldId id="337" r:id="rId36"/>
    <p:sldId id="338" r:id="rId37"/>
    <p:sldId id="339" r:id="rId38"/>
    <p:sldId id="340" r:id="rId39"/>
    <p:sldId id="341" r:id="rId40"/>
    <p:sldId id="342" r:id="rId41"/>
    <p:sldId id="343" r:id="rId42"/>
    <p:sldId id="344" r:id="rId43"/>
    <p:sldId id="345" r:id="rId4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4660"/>
  </p:normalViewPr>
  <p:slideViewPr>
    <p:cSldViewPr snapToGrid="0">
      <p:cViewPr varScale="1">
        <p:scale>
          <a:sx n="68" d="100"/>
          <a:sy n="68" d="100"/>
        </p:scale>
        <p:origin x="147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4738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939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7879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84190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81934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127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96640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43432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07836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697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38635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21838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44727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23008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53874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21445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1587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9213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01320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51781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0963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6296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1" name="Shape 3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22930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19202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52554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6" name="Shape 4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92592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2" name="Shape 4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20914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1" name="Shape 4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93625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48206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44248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1" name="Shape 4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93633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1147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400356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Shape 4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8382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4192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5139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5391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04155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2449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2pPr>
            <a:lvl3pPr lvl="2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3pPr>
            <a:lvl4pPr lvl="3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4pPr>
            <a:lvl5pPr lvl="4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5pPr>
            <a:lvl6pPr lvl="5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6pPr>
            <a:lvl7pPr lvl="6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7pPr>
            <a:lvl8pPr lvl="7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8pPr>
            <a:lvl9pPr lvl="8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00" cy="63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900" cy="63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-31750"/>
            <a:ext cx="3851400" cy="116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Font typeface="Calibri"/>
              <a:buNone/>
              <a:defRPr sz="2000" b="1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2pPr>
            <a:lvl3pPr lvl="2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3pPr>
            <a:lvl4pPr lvl="3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4pPr>
            <a:lvl5pPr lvl="4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5pPr>
            <a:lvl6pPr lvl="5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6pPr>
            <a:lvl7pPr lvl="6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7pPr>
            <a:lvl8pPr lvl="7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8pPr>
            <a:lvl9pPr lvl="8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498850" y="1339850"/>
            <a:ext cx="5111700" cy="54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666666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666666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666666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UT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Font typeface="Calibri"/>
              <a:buNone/>
              <a:defRPr sz="44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5" r:id="rId5"/>
    <p:sldLayoutId id="2147483656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es.wikipedia.org/wiki/Forma_norma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ctrTitle"/>
          </p:nvPr>
        </p:nvSpPr>
        <p:spPr>
          <a:xfrm>
            <a:off x="685800" y="2068282"/>
            <a:ext cx="7772400" cy="147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s-MX" b="1" dirty="0"/>
              <a:t>Aplicación de bases de datos</a:t>
            </a:r>
            <a:br>
              <a:rPr lang="es-MX" b="1" dirty="0"/>
            </a:br>
            <a:r>
              <a:rPr lang="es-ES" dirty="0"/>
              <a:t>ISW­-413 </a:t>
            </a:r>
            <a:endParaRPr lang="es-MX" b="1" dirty="0"/>
          </a:p>
        </p:txBody>
      </p:sp>
      <p:sp>
        <p:nvSpPr>
          <p:cNvPr id="77" name="Shape 7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CR" sz="2400" dirty="0"/>
              <a:t>Universidad Técnica Nacional</a:t>
            </a:r>
          </a:p>
          <a:p>
            <a:pPr lvl="0">
              <a:spcBef>
                <a:spcPts val="0"/>
              </a:spcBef>
              <a:buNone/>
            </a:pPr>
            <a:r>
              <a:rPr lang="es-CR" sz="2400" dirty="0"/>
              <a:t>Por: Efrén Jiménez Delgado</a:t>
            </a:r>
          </a:p>
          <a:p>
            <a:pPr lvl="0">
              <a:spcBef>
                <a:spcPts val="0"/>
              </a:spcBef>
              <a:buNone/>
            </a:pPr>
            <a:r>
              <a:rPr lang="es-CR" sz="2400" dirty="0"/>
              <a:t>2017</a:t>
            </a:r>
            <a:endParaRPr sz="2400"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2400" dirty="0">
                <a:sym typeface="Arial"/>
              </a:rPr>
              <a:t>Transformación de Entidades Débiles</a:t>
            </a:r>
            <a:br>
              <a:rPr lang="es-419" sz="2400" dirty="0">
                <a:sym typeface="Arial"/>
              </a:rPr>
            </a:br>
            <a:r>
              <a:rPr lang="es-419" sz="2400" dirty="0">
                <a:sym typeface="Arial"/>
              </a:rPr>
              <a:t>(Paso 3)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12646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20040" marR="0" lvl="0" indent="-320040" algn="just" rtl="0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r>
              <a:rPr lang="es-419" sz="2800" dirty="0">
                <a:sym typeface="Arial"/>
              </a:rPr>
              <a:t>Entidad débil</a:t>
            </a:r>
          </a:p>
          <a:p>
            <a:pPr marL="320040" marR="0" lvl="0" indent="-320040" algn="just" rtl="0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endParaRPr lang="es-419" sz="2800" dirty="0">
              <a:sym typeface="Arial"/>
            </a:endParaRPr>
          </a:p>
          <a:p>
            <a:pPr marL="640080" marR="0" lvl="1" indent="-284480" algn="just" rtl="0">
              <a:lnSpc>
                <a:spcPct val="90000"/>
              </a:lnSpc>
              <a:spcBef>
                <a:spcPts val="550"/>
              </a:spcBef>
              <a:buClr>
                <a:schemeClr val="accent1"/>
              </a:buClr>
              <a:buSzPct val="70000"/>
              <a:buFont typeface="Noto Symbol"/>
              <a:buChar char="⬜"/>
            </a:pPr>
            <a:r>
              <a:rPr lang="es-419" sz="2400" dirty="0">
                <a:sym typeface="Arial"/>
              </a:rPr>
              <a:t>Para cada entidad débil D del modelo ER y su respectiva relación con su entidad propietaria E se define una tabla R. </a:t>
            </a:r>
          </a:p>
          <a:p>
            <a:pPr marL="640080" marR="0" lvl="1" indent="-284480" algn="just" rtl="0">
              <a:lnSpc>
                <a:spcPct val="90000"/>
              </a:lnSpc>
              <a:spcBef>
                <a:spcPts val="550"/>
              </a:spcBef>
              <a:buClr>
                <a:schemeClr val="accent1"/>
              </a:buClr>
              <a:buSzPct val="70000"/>
              <a:buFont typeface="Noto Symbol"/>
              <a:buChar char="⬜"/>
            </a:pPr>
            <a:endParaRPr lang="es-419" sz="2400" dirty="0">
              <a:sym typeface="Arial"/>
            </a:endParaRPr>
          </a:p>
          <a:p>
            <a:pPr marL="640080" marR="0" lvl="1" indent="-284480" algn="just" rtl="0">
              <a:lnSpc>
                <a:spcPct val="90000"/>
              </a:lnSpc>
              <a:spcBef>
                <a:spcPts val="550"/>
              </a:spcBef>
              <a:buClr>
                <a:schemeClr val="accent1"/>
              </a:buClr>
              <a:buSzPct val="70000"/>
              <a:buFont typeface="Noto Symbol"/>
              <a:buChar char="⬜"/>
            </a:pPr>
            <a:r>
              <a:rPr lang="es-419" sz="2400" dirty="0">
                <a:sym typeface="Arial"/>
              </a:rPr>
              <a:t>La tabla R tiene todos los atributos de la entidad débil D más los atributos que conforman la clave primaria de la entidad propietaria E.</a:t>
            </a:r>
          </a:p>
          <a:p>
            <a:pPr marL="640080" marR="0" lvl="1" indent="-284480" algn="just" rtl="0">
              <a:lnSpc>
                <a:spcPct val="90000"/>
              </a:lnSpc>
              <a:spcBef>
                <a:spcPts val="550"/>
              </a:spcBef>
              <a:buClr>
                <a:schemeClr val="accent1"/>
              </a:buClr>
              <a:buSzPct val="70000"/>
              <a:buFont typeface="Noto Symbol"/>
              <a:buChar char="⬜"/>
            </a:pPr>
            <a:endParaRPr lang="es-419" sz="2400" dirty="0">
              <a:sym typeface="Arial"/>
            </a:endParaRPr>
          </a:p>
          <a:p>
            <a:pPr marL="640080" marR="0" lvl="1" indent="-284480" algn="just" rtl="0">
              <a:lnSpc>
                <a:spcPct val="90000"/>
              </a:lnSpc>
              <a:spcBef>
                <a:spcPts val="550"/>
              </a:spcBef>
              <a:buClr>
                <a:schemeClr val="accent1"/>
              </a:buClr>
              <a:buSzPct val="70000"/>
              <a:buFont typeface="Noto Symbol"/>
              <a:buChar char="⬜"/>
            </a:pPr>
            <a:r>
              <a:rPr lang="es-419" sz="2400" dirty="0">
                <a:sym typeface="Arial"/>
              </a:rPr>
              <a:t>La clave primaria de la tabla R está formada por los atributos de la clave primaria de la entidad propietaria E más los atributos de la clave parcial de D.</a:t>
            </a:r>
          </a:p>
        </p:txBody>
      </p:sp>
    </p:spTree>
    <p:extLst>
      <p:ext uri="{BB962C8B-B14F-4D97-AF65-F5344CB8AC3E}">
        <p14:creationId xmlns:p14="http://schemas.microsoft.com/office/powerpoint/2010/main" val="4156741154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612647" y="166456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2800" dirty="0">
                <a:sym typeface="Arial"/>
              </a:rPr>
              <a:t>Transformación de Entidades Débiles</a:t>
            </a:r>
            <a:br>
              <a:rPr lang="es-419" sz="2800" dirty="0">
                <a:sym typeface="Arial"/>
              </a:rPr>
            </a:br>
            <a:r>
              <a:rPr lang="es-419" sz="2800" dirty="0">
                <a:sym typeface="Arial"/>
              </a:rPr>
              <a:t>(Paso 3)</a:t>
            </a:r>
          </a:p>
        </p:txBody>
      </p:sp>
      <p:pic>
        <p:nvPicPr>
          <p:cNvPr id="239" name="Shape 2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817" y="1516121"/>
            <a:ext cx="9144000" cy="5341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7520138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612647" y="175334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2400" dirty="0">
                <a:sym typeface="Arial"/>
              </a:rPr>
              <a:t>Transformación de Relaciones 1:1</a:t>
            </a:r>
            <a:br>
              <a:rPr lang="es-419" sz="2400" dirty="0">
                <a:sym typeface="Arial"/>
              </a:rPr>
            </a:br>
            <a:r>
              <a:rPr lang="es-419" sz="2400" dirty="0">
                <a:sym typeface="Arial"/>
              </a:rPr>
              <a:t>(Paso 4)</a:t>
            </a:r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20040" marR="0" lvl="0" indent="-320040" algn="just" rtl="0">
              <a:spcBef>
                <a:spcPts val="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r>
              <a:rPr lang="es-419" sz="2800" dirty="0">
                <a:sym typeface="Arial"/>
              </a:rPr>
              <a:t> Para cada relación 1:1 entre dos entidades (no débiles) E y F se añade a la tabla de alguna de las entidades, a modo de clave foránea, la clave primaria de la otra entidad relacionada. </a:t>
            </a:r>
          </a:p>
          <a:p>
            <a:pPr marL="320040" marR="0" lvl="0" indent="-320040" algn="just" rtl="0">
              <a:spcBef>
                <a:spcPts val="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endParaRPr lang="es-419" sz="2800" dirty="0">
              <a:sym typeface="Arial"/>
            </a:endParaRPr>
          </a:p>
          <a:p>
            <a:pPr marL="320040" marR="0" lvl="0" indent="-320040" algn="just" rtl="0">
              <a:spcBef>
                <a:spcPts val="70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r>
              <a:rPr lang="es-419" sz="2800" dirty="0">
                <a:sym typeface="Arial"/>
              </a:rPr>
              <a:t>Se especifica una restricción que define que la clave foránea añadida debe ser única (no se puede repetir, porque de hacerlo entonces sería una relación 1:N</a:t>
            </a:r>
          </a:p>
        </p:txBody>
      </p:sp>
    </p:spTree>
    <p:extLst>
      <p:ext uri="{BB962C8B-B14F-4D97-AF65-F5344CB8AC3E}">
        <p14:creationId xmlns:p14="http://schemas.microsoft.com/office/powerpoint/2010/main" val="139389621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621525" y="139824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2800" dirty="0">
                <a:sym typeface="Arial"/>
              </a:rPr>
              <a:t>Transformación de Relaciones 1:1</a:t>
            </a:r>
            <a:br>
              <a:rPr lang="es-419" sz="2800" dirty="0">
                <a:sym typeface="Arial"/>
              </a:rPr>
            </a:br>
            <a:r>
              <a:rPr lang="es-419" sz="2800" dirty="0">
                <a:sym typeface="Arial"/>
              </a:rPr>
              <a:t>(Paso 4)</a:t>
            </a:r>
          </a:p>
        </p:txBody>
      </p:sp>
      <p:pic>
        <p:nvPicPr>
          <p:cNvPr id="251" name="Shape 2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96566"/>
            <a:ext cx="9144000" cy="53612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1386577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2800" dirty="0">
                <a:sym typeface="Arial"/>
              </a:rPr>
              <a:t>Transformación de Relaciones N:M</a:t>
            </a:r>
            <a:br>
              <a:rPr lang="es-419" sz="2800" dirty="0">
                <a:sym typeface="Arial"/>
              </a:rPr>
            </a:br>
            <a:r>
              <a:rPr lang="es-419" sz="2800" dirty="0">
                <a:sym typeface="Arial"/>
              </a:rPr>
              <a:t>(Paso 5)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20040" marR="0" lvl="0" indent="-320040" algn="just" rtl="0">
              <a:spcBef>
                <a:spcPts val="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r>
              <a:rPr lang="es-419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cada relación M:N entre dos entidades se crea una tabla R.</a:t>
            </a:r>
          </a:p>
          <a:p>
            <a:pPr marL="320040" marR="0" lvl="0" indent="-320040" algn="just" rtl="0">
              <a:spcBef>
                <a:spcPts val="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endParaRPr lang="es-419"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" marR="0" lvl="0" indent="-320040" algn="just" rtl="0">
              <a:spcBef>
                <a:spcPts val="70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r>
              <a:rPr lang="es-419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atributos de la tabla R serán las claves primarias de las entidades relacionadas más los atributos propios de la relación.</a:t>
            </a:r>
          </a:p>
          <a:p>
            <a:pPr marL="320040" marR="0" lvl="0" indent="-320040" algn="just" rtl="0">
              <a:spcBef>
                <a:spcPts val="70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endParaRPr lang="es-419"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" marR="0" lvl="0" indent="-320040" algn="just" rtl="0">
              <a:spcBef>
                <a:spcPts val="70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r>
              <a:rPr lang="es-419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clave primaria de la tabla R será el conjunto de todos los atributos que sean claves primarias de las entidades relacionadas.</a:t>
            </a:r>
          </a:p>
        </p:txBody>
      </p:sp>
    </p:spTree>
    <p:extLst>
      <p:ext uri="{BB962C8B-B14F-4D97-AF65-F5344CB8AC3E}">
        <p14:creationId xmlns:p14="http://schemas.microsoft.com/office/powerpoint/2010/main" val="1840503904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Shape 2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84783"/>
            <a:ext cx="9144000" cy="537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630402" y="166456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2400" dirty="0">
                <a:sym typeface="Arial"/>
              </a:rPr>
              <a:t>Transformación de Relaciones N:M</a:t>
            </a:r>
            <a:br>
              <a:rPr lang="es-419" sz="2400" dirty="0">
                <a:sym typeface="Arial"/>
              </a:rPr>
            </a:br>
            <a:r>
              <a:rPr lang="es-419" sz="2400" dirty="0">
                <a:sym typeface="Arial"/>
              </a:rPr>
              <a:t>(Paso 5)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-2" y="3725121"/>
            <a:ext cx="2203499" cy="2592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Clr>
                <a:schemeClr val="accent2"/>
              </a:buClr>
              <a:buSzPct val="25000"/>
              <a:buFont typeface="Noto Symbol"/>
              <a:buNone/>
            </a:pPr>
            <a:r>
              <a:rPr lang="es-419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¿Cuantas veces puede un empleado trabajar en un proyecto? O bien, ¿Cuántos registros puedo tener en </a:t>
            </a:r>
            <a:r>
              <a:rPr lang="es-419" sz="18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Trabaja_En</a:t>
            </a:r>
            <a:r>
              <a:rPr lang="es-419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para un mismo empleado y proyecto?</a:t>
            </a:r>
          </a:p>
        </p:txBody>
      </p:sp>
    </p:spTree>
    <p:extLst>
      <p:ext uri="{BB962C8B-B14F-4D97-AF65-F5344CB8AC3E}">
        <p14:creationId xmlns:p14="http://schemas.microsoft.com/office/powerpoint/2010/main" val="1496373789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20040" marR="0" lvl="0" indent="-320040" algn="just" rtl="0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endParaRPr lang="es-419" sz="2400" dirty="0">
              <a:sym typeface="Arial"/>
            </a:endParaRPr>
          </a:p>
          <a:p>
            <a:pPr marL="320040" marR="0" lvl="0" indent="-320040" algn="just" rtl="0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r>
              <a:rPr lang="es-419" sz="2400" dirty="0">
                <a:sym typeface="Arial"/>
              </a:rPr>
              <a:t>Para cada atributo </a:t>
            </a:r>
            <a:r>
              <a:rPr lang="es-419" sz="2400" dirty="0" err="1">
                <a:sym typeface="Arial"/>
              </a:rPr>
              <a:t>multivalorado</a:t>
            </a:r>
            <a:r>
              <a:rPr lang="es-419" sz="2400" dirty="0">
                <a:sym typeface="Arial"/>
              </a:rPr>
              <a:t> se creará una tabla R.</a:t>
            </a:r>
          </a:p>
          <a:p>
            <a:pPr marL="320040" marR="0" lvl="0" indent="-320040" algn="just" rtl="0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endParaRPr lang="es-419" sz="2400" dirty="0">
              <a:sym typeface="Arial"/>
            </a:endParaRPr>
          </a:p>
          <a:p>
            <a:pPr marL="320040" marR="0" lvl="0" indent="-320040" algn="just" rtl="0">
              <a:lnSpc>
                <a:spcPct val="90000"/>
              </a:lnSpc>
              <a:spcBef>
                <a:spcPts val="70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r>
              <a:rPr lang="es-419" sz="2400" dirty="0">
                <a:sym typeface="Arial"/>
              </a:rPr>
              <a:t>Los atributos de la tabla R serán la clave primaria de la entidad a la cual pertenece el atributo </a:t>
            </a:r>
            <a:r>
              <a:rPr lang="es-419" sz="2400" dirty="0" err="1">
                <a:sym typeface="Arial"/>
              </a:rPr>
              <a:t>multivalorado</a:t>
            </a:r>
            <a:r>
              <a:rPr lang="es-419" sz="2400" dirty="0">
                <a:sym typeface="Arial"/>
              </a:rPr>
              <a:t> más el (o los) atributos correspondientes al atributo </a:t>
            </a:r>
            <a:r>
              <a:rPr lang="es-419" sz="2400" dirty="0" err="1">
                <a:sym typeface="Arial"/>
              </a:rPr>
              <a:t>multivalorado</a:t>
            </a:r>
            <a:r>
              <a:rPr lang="es-419" sz="2400" dirty="0">
                <a:sym typeface="Arial"/>
              </a:rPr>
              <a:t>.</a:t>
            </a:r>
          </a:p>
          <a:p>
            <a:pPr marL="320040" marR="0" lvl="0" indent="-320040" algn="just" rtl="0">
              <a:lnSpc>
                <a:spcPct val="90000"/>
              </a:lnSpc>
              <a:spcBef>
                <a:spcPts val="70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endParaRPr lang="es-419" sz="2400" dirty="0">
              <a:sym typeface="Arial"/>
            </a:endParaRPr>
          </a:p>
          <a:p>
            <a:pPr marL="320040" marR="0" lvl="0" indent="-320040" algn="just" rtl="0">
              <a:lnSpc>
                <a:spcPct val="90000"/>
              </a:lnSpc>
              <a:spcBef>
                <a:spcPts val="70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r>
              <a:rPr lang="es-419" sz="2400" dirty="0">
                <a:sym typeface="Arial"/>
              </a:rPr>
              <a:t>La clave primaria de la tabla R será la clave primaria de la entidad a la cual pertenece el atributo </a:t>
            </a:r>
            <a:r>
              <a:rPr lang="es-419" sz="2400" dirty="0" err="1">
                <a:sym typeface="Arial"/>
              </a:rPr>
              <a:t>multivalorado</a:t>
            </a:r>
            <a:r>
              <a:rPr lang="es-419" sz="2400" dirty="0">
                <a:sym typeface="Arial"/>
              </a:rPr>
              <a:t> más el (o los) atributos correspondientes al atributo </a:t>
            </a:r>
            <a:r>
              <a:rPr lang="es-419" sz="2400" dirty="0" err="1">
                <a:sym typeface="Arial"/>
              </a:rPr>
              <a:t>multivalorado</a:t>
            </a:r>
            <a:endParaRPr lang="es-419" sz="2400" dirty="0">
              <a:sym typeface="Arial"/>
            </a:endParaRPr>
          </a:p>
        </p:txBody>
      </p:sp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612646" y="175334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2400" dirty="0">
                <a:sym typeface="Arial"/>
              </a:rPr>
              <a:t>Transformación de Atributos Multivalorados</a:t>
            </a:r>
            <a:br>
              <a:rPr lang="es-419" sz="2400" dirty="0">
                <a:sym typeface="Arial"/>
              </a:rPr>
            </a:br>
            <a:r>
              <a:rPr lang="es-419" sz="2400" dirty="0">
                <a:sym typeface="Arial"/>
              </a:rPr>
              <a:t>(Paso 6)</a:t>
            </a:r>
          </a:p>
        </p:txBody>
      </p:sp>
    </p:spTree>
    <p:extLst>
      <p:ext uri="{BB962C8B-B14F-4D97-AF65-F5344CB8AC3E}">
        <p14:creationId xmlns:p14="http://schemas.microsoft.com/office/powerpoint/2010/main" val="2921179452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541625" y="193089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2400" dirty="0">
                <a:sym typeface="Arial"/>
              </a:rPr>
              <a:t>Transformación de Atributos Multivalorados</a:t>
            </a:r>
            <a:br>
              <a:rPr lang="es-419" sz="2400" dirty="0">
                <a:sym typeface="Arial"/>
              </a:rPr>
            </a:br>
            <a:r>
              <a:rPr lang="es-419" sz="2400" dirty="0">
                <a:sym typeface="Arial"/>
              </a:rPr>
              <a:t>(Paso 6)</a:t>
            </a:r>
          </a:p>
        </p:txBody>
      </p:sp>
      <p:pic>
        <p:nvPicPr>
          <p:cNvPr id="276" name="Shape 2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84700"/>
            <a:ext cx="9180599" cy="5373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6457894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20040" marR="0" lvl="0" indent="-320040" algn="just" rtl="0">
              <a:spcBef>
                <a:spcPts val="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r>
              <a:rPr lang="es-419" sz="2800" dirty="0">
                <a:sym typeface="Arial"/>
              </a:rPr>
              <a:t>Para cada relación M:N entre tres o más entidades se crea una tabla R.</a:t>
            </a:r>
          </a:p>
          <a:p>
            <a:pPr marL="320040" marR="0" lvl="0" indent="-320040" algn="just" rtl="0">
              <a:spcBef>
                <a:spcPts val="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endParaRPr lang="es-419" sz="2800" dirty="0">
              <a:sym typeface="Arial"/>
            </a:endParaRPr>
          </a:p>
          <a:p>
            <a:pPr marL="320040" marR="0" lvl="0" indent="-320040" algn="just" rtl="0">
              <a:spcBef>
                <a:spcPts val="70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r>
              <a:rPr lang="es-419" sz="2800" dirty="0">
                <a:sym typeface="Arial"/>
              </a:rPr>
              <a:t>Los atributos de la tabla R serán las claves primarias de todas las entidades relacionadas más los atributos propios de la relación.</a:t>
            </a:r>
          </a:p>
          <a:p>
            <a:pPr marL="320040" marR="0" lvl="0" indent="-320040" algn="just" rtl="0">
              <a:spcBef>
                <a:spcPts val="70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endParaRPr lang="es-419" sz="2800" dirty="0">
              <a:sym typeface="Arial"/>
            </a:endParaRPr>
          </a:p>
          <a:p>
            <a:pPr marL="320040" marR="0" lvl="0" indent="-320040" algn="just" rtl="0">
              <a:spcBef>
                <a:spcPts val="70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r>
              <a:rPr lang="es-419" sz="2800" dirty="0">
                <a:sym typeface="Arial"/>
              </a:rPr>
              <a:t>La clave primaria de la relación R será el conjunto de todos los atributos que sean claves primarias de todas las entidades relacionadas.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470605" y="148701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2800" dirty="0">
                <a:sym typeface="Arial"/>
              </a:rPr>
              <a:t>Transformación de Relaciones n-arios </a:t>
            </a:r>
            <a:br>
              <a:rPr lang="es-419" sz="2800" dirty="0">
                <a:sym typeface="Arial"/>
              </a:rPr>
            </a:br>
            <a:r>
              <a:rPr lang="es-419" sz="2800" dirty="0">
                <a:sym typeface="Arial"/>
              </a:rPr>
              <a:t>(paso 7)</a:t>
            </a:r>
          </a:p>
        </p:txBody>
      </p:sp>
    </p:spTree>
    <p:extLst>
      <p:ext uri="{BB962C8B-B14F-4D97-AF65-F5344CB8AC3E}">
        <p14:creationId xmlns:p14="http://schemas.microsoft.com/office/powerpoint/2010/main" val="175532020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577136" y="184212"/>
            <a:ext cx="8153399" cy="8633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2800" dirty="0">
                <a:sym typeface="Arial"/>
              </a:rPr>
              <a:t>Transformación de Relaciones n-arios </a:t>
            </a:r>
            <a:br>
              <a:rPr lang="es-419" sz="2800" dirty="0">
                <a:sym typeface="Arial"/>
              </a:rPr>
            </a:br>
            <a:r>
              <a:rPr lang="es-419" sz="2800" dirty="0">
                <a:sym typeface="Arial"/>
              </a:rPr>
              <a:t>(paso 7)</a:t>
            </a:r>
          </a:p>
        </p:txBody>
      </p:sp>
      <p:pic>
        <p:nvPicPr>
          <p:cNvPr id="288" name="Shape 2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11" y="1484783"/>
            <a:ext cx="9237600" cy="5373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5972990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Agenda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Lineamientos Generales</a:t>
            </a:r>
          </a:p>
          <a:p>
            <a:r>
              <a:rPr lang="es-ES" dirty="0"/>
              <a:t>Dependencia funcional</a:t>
            </a:r>
          </a:p>
          <a:p>
            <a:r>
              <a:rPr lang="es-ES" dirty="0"/>
              <a:t>Normalización</a:t>
            </a:r>
          </a:p>
          <a:p>
            <a:r>
              <a:rPr lang="es-ES" dirty="0"/>
              <a:t>Modelado Relacional</a:t>
            </a:r>
          </a:p>
        </p:txBody>
      </p:sp>
    </p:spTree>
    <p:extLst>
      <p:ext uri="{BB962C8B-B14F-4D97-AF65-F5344CB8AC3E}">
        <p14:creationId xmlns:p14="http://schemas.microsoft.com/office/powerpoint/2010/main" val="737968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title"/>
          </p:nvPr>
        </p:nvSpPr>
        <p:spPr>
          <a:xfrm>
            <a:off x="608120" y="98394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dirty="0">
                <a:sym typeface="Arial"/>
              </a:rPr>
              <a:t>Dependencia Funcional</a:t>
            </a:r>
          </a:p>
        </p:txBody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just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endParaRPr lang="es-419"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just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Dependencia funcional</a:t>
            </a:r>
          </a:p>
          <a:p>
            <a:pPr marL="457200" marR="0" lvl="1" indent="-190500" algn="just" rtl="0">
              <a:lnSpc>
                <a:spcPct val="90000"/>
              </a:lnSpc>
              <a:spcBef>
                <a:spcPts val="44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Son </a:t>
            </a:r>
            <a:r>
              <a:rPr lang="es-419" sz="2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restricciones</a:t>
            </a:r>
            <a:r>
              <a:rPr lang="es-419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que se aplican sobre el conjunto de relaciones </a:t>
            </a:r>
          </a:p>
          <a:p>
            <a:pPr marL="182880" marR="0" lvl="0" indent="-182880" algn="just" rtl="0">
              <a:lnSpc>
                <a:spcPct val="90000"/>
              </a:lnSpc>
              <a:spcBef>
                <a:spcPts val="44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 dependencia funcional es una conexión entre uno o más atributos. Por ejemplo si se conoce el valor de </a:t>
            </a:r>
            <a:r>
              <a:rPr lang="es-419" sz="22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s-419" sz="2200" i="1" dirty="0">
                <a:solidFill>
                  <a:schemeClr val="dk1"/>
                </a:solidFill>
              </a:rPr>
              <a:t>D</a:t>
            </a:r>
            <a:r>
              <a:rPr lang="es-419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tiene una conexión con </a:t>
            </a:r>
            <a:r>
              <a:rPr lang="es-419" sz="22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Apellido</a:t>
            </a:r>
            <a:r>
              <a:rPr lang="es-419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o </a:t>
            </a:r>
            <a:r>
              <a:rPr lang="es-419" sz="22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Nombre</a:t>
            </a:r>
            <a:r>
              <a:rPr lang="es-419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.</a:t>
            </a:r>
          </a:p>
          <a:p>
            <a:pPr marL="182880" marR="0" lvl="0" indent="-182880" algn="just" rtl="0">
              <a:lnSpc>
                <a:spcPct val="90000"/>
              </a:lnSpc>
              <a:spcBef>
                <a:spcPts val="440"/>
              </a:spcBef>
              <a:buClr>
                <a:schemeClr val="accent1"/>
              </a:buClr>
              <a:buSzPct val="85000"/>
              <a:buFont typeface="Arial"/>
              <a:buNone/>
            </a:pP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90500" algn="just" rtl="0">
              <a:lnSpc>
                <a:spcPct val="90000"/>
              </a:lnSpc>
              <a:spcBef>
                <a:spcPts val="36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dependencias funcionales del sistema se escriben:</a:t>
            </a:r>
          </a:p>
          <a:p>
            <a:pPr marL="1005839" marR="0" lvl="3" indent="-193039" algn="just" rtl="0">
              <a:lnSpc>
                <a:spcPct val="90000"/>
              </a:lnSpc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s-419" sz="1400" b="0" i="1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FechaDeNacimiento</a:t>
            </a:r>
            <a:r>
              <a:rPr lang="es-419" sz="1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s-419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r>
              <a:rPr lang="es-419" sz="1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Edad</a:t>
            </a:r>
          </a:p>
          <a:p>
            <a:pPr marL="1005839" marR="0" lvl="3" indent="-193039" algn="just" rtl="0">
              <a:lnSpc>
                <a:spcPct val="90000"/>
              </a:lnSpc>
              <a:spcBef>
                <a:spcPts val="280"/>
              </a:spcBef>
              <a:buClr>
                <a:schemeClr val="accent1"/>
              </a:buClr>
              <a:buSzPct val="250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just" rtl="0">
              <a:lnSpc>
                <a:spcPct val="90000"/>
              </a:lnSpc>
              <a:spcBef>
                <a:spcPts val="44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la normalización (lógica) a la implementación (física o real) puede ser </a:t>
            </a:r>
            <a:r>
              <a:rPr lang="es-419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surgerible</a:t>
            </a:r>
            <a:r>
              <a:rPr lang="es-419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tener éstas dependencias funcionales para lograr la eficiencia en las tablas.</a:t>
            </a:r>
          </a:p>
          <a:p>
            <a:pPr marL="457200" marR="0" lvl="1" indent="-190499" algn="just" rtl="0">
              <a:lnSpc>
                <a:spcPct val="90000"/>
              </a:lnSpc>
              <a:spcBef>
                <a:spcPts val="560"/>
              </a:spcBef>
              <a:buClr>
                <a:schemeClr val="accent1"/>
              </a:buClr>
              <a:buSzPct val="85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5" name="Shape 295"/>
          <p:cNvCxnSpPr/>
          <p:nvPr/>
        </p:nvCxnSpPr>
        <p:spPr>
          <a:xfrm>
            <a:off x="3261400" y="4619841"/>
            <a:ext cx="304799" cy="1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4133115099"/>
      </p:ext>
    </p:extLst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1753340" y="98394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dirty="0">
                <a:sym typeface="Arial"/>
              </a:rPr>
              <a:t>Dependencia Funcional</a:t>
            </a:r>
          </a:p>
        </p:txBody>
      </p:sp>
      <p:graphicFrame>
        <p:nvGraphicFramePr>
          <p:cNvPr id="301" name="Shape 301"/>
          <p:cNvGraphicFramePr/>
          <p:nvPr/>
        </p:nvGraphicFramePr>
        <p:xfrm>
          <a:off x="1105995" y="2060848"/>
          <a:ext cx="6666400" cy="36577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0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5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1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3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Cédula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Fecha Nacimiento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Sexo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Código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Departamento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9.980.623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06/01/73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M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01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Computación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FF0000"/>
                          </a:solidFill>
                        </a:rPr>
                        <a:t>10.334.890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FF0000"/>
                          </a:solidFill>
                        </a:rPr>
                        <a:t>06/01/76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01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s-419" sz="1400" u="none" strike="noStrike" cap="none"/>
                        <a:t>Computación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70C0"/>
                          </a:solidFill>
                        </a:rPr>
                        <a:t>17.544.672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70C0"/>
                          </a:solidFill>
                        </a:rPr>
                        <a:t>06/01/84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70C0"/>
                          </a:solidFill>
                        </a:rPr>
                        <a:t>M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03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Investigación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FFC000"/>
                          </a:solidFill>
                        </a:rPr>
                        <a:t>12.334.222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FFC000"/>
                          </a:solidFill>
                        </a:rPr>
                        <a:t>06/01/77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FFC000"/>
                          </a:solidFill>
                        </a:rPr>
                        <a:t>M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02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Control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B050"/>
                          </a:solidFill>
                        </a:rPr>
                        <a:t>13.566.002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B050"/>
                          </a:solidFill>
                        </a:rPr>
                        <a:t>12/01/78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02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Control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FF0000"/>
                          </a:solidFill>
                        </a:rPr>
                        <a:t>10.334.890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Arial"/>
                        <a:buNone/>
                      </a:pPr>
                      <a:r>
                        <a:rPr lang="es-419" sz="1400" u="none" strike="noStrike" cap="none">
                          <a:solidFill>
                            <a:srgbClr val="FF0000"/>
                          </a:solidFill>
                        </a:rPr>
                        <a:t>06/01/76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02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Control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FFC000"/>
                          </a:solidFill>
                        </a:rPr>
                        <a:t>12.334.222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FFC000"/>
                          </a:solidFill>
                        </a:rPr>
                        <a:t>06/01/77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FFC000"/>
                          </a:solidFill>
                        </a:rPr>
                        <a:t>M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01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s-419" sz="1400" u="none" strike="noStrike" cap="none"/>
                        <a:t>Computación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3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13.434.122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06/01/78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F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03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Investigación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3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B050"/>
                          </a:solidFill>
                        </a:rPr>
                        <a:t>13.566.002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B050"/>
                          </a:solidFill>
                        </a:rPr>
                        <a:t>12/01/78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03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Investigación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3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70C0"/>
                          </a:solidFill>
                        </a:rPr>
                        <a:t>17.544.672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ct val="25000"/>
                        <a:buFont typeface="Arial"/>
                        <a:buNone/>
                      </a:pPr>
                      <a:r>
                        <a:rPr lang="es-419" sz="1400" u="none" strike="noStrike" cap="none">
                          <a:solidFill>
                            <a:srgbClr val="0070C0"/>
                          </a:solidFill>
                        </a:rPr>
                        <a:t>06/01/84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70C0"/>
                          </a:solidFill>
                        </a:rPr>
                        <a:t>M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02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Control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3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18.244.670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06/01/85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M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01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Computación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02" name="Shape 302"/>
          <p:cNvSpPr/>
          <p:nvPr/>
        </p:nvSpPr>
        <p:spPr>
          <a:xfrm>
            <a:off x="467543" y="1412775"/>
            <a:ext cx="8208899" cy="64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resultado de una consulta cualquiera (por ejemplo, de un producto entre la tabla profesor y departamento):</a:t>
            </a:r>
          </a:p>
        </p:txBody>
      </p:sp>
      <p:pic>
        <p:nvPicPr>
          <p:cNvPr id="303" name="Shape 3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8662" y="5756101"/>
            <a:ext cx="7686600" cy="105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6138757"/>
      </p:ext>
    </p:extLst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1907703" y="125027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dirty="0">
                <a:sym typeface="Arial"/>
              </a:rPr>
              <a:t>Dependencia Funcional</a:t>
            </a:r>
          </a:p>
        </p:txBody>
      </p:sp>
      <p:graphicFrame>
        <p:nvGraphicFramePr>
          <p:cNvPr id="309" name="Shape 309"/>
          <p:cNvGraphicFramePr/>
          <p:nvPr/>
        </p:nvGraphicFramePr>
        <p:xfrm>
          <a:off x="1105995" y="2060848"/>
          <a:ext cx="6850400" cy="36577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4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4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Cédula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Fecha Nacimiento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Sexo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Código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Departamento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9.980.623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06/01/73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M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B050"/>
                          </a:solidFill>
                        </a:rPr>
                        <a:t>01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B050"/>
                          </a:solidFill>
                        </a:rPr>
                        <a:t>Computación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FF0000"/>
                          </a:solidFill>
                        </a:rPr>
                        <a:t>10.334.890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FF0000"/>
                          </a:solidFill>
                        </a:rPr>
                        <a:t>06/01/76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B050"/>
                          </a:solidFill>
                        </a:rPr>
                        <a:t>01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25000"/>
                        <a:buFont typeface="Arial"/>
                        <a:buNone/>
                      </a:pPr>
                      <a:r>
                        <a:rPr lang="es-419" sz="1400" u="none" strike="noStrike" cap="none">
                          <a:solidFill>
                            <a:srgbClr val="00B050"/>
                          </a:solidFill>
                        </a:rPr>
                        <a:t>Computación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70C0"/>
                          </a:solidFill>
                        </a:rPr>
                        <a:t>17.544.672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70C0"/>
                          </a:solidFill>
                        </a:rPr>
                        <a:t>06/01/84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70C0"/>
                          </a:solidFill>
                        </a:rPr>
                        <a:t>M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70C0"/>
                          </a:solidFill>
                        </a:rPr>
                        <a:t>03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70C0"/>
                          </a:solidFill>
                        </a:rPr>
                        <a:t>Investigación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FFC000"/>
                          </a:solidFill>
                        </a:rPr>
                        <a:t>12.334.222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FFC000"/>
                          </a:solidFill>
                        </a:rPr>
                        <a:t>06/01/77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FFC000"/>
                          </a:solidFill>
                        </a:rPr>
                        <a:t>M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C00000"/>
                          </a:solidFill>
                        </a:rPr>
                        <a:t>02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C00000"/>
                          </a:solidFill>
                        </a:rPr>
                        <a:t>Control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B050"/>
                          </a:solidFill>
                        </a:rPr>
                        <a:t>13.566.002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B050"/>
                          </a:solidFill>
                        </a:rPr>
                        <a:t>12/01/78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C00000"/>
                          </a:solidFill>
                        </a:rPr>
                        <a:t>02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C00000"/>
                          </a:solidFill>
                        </a:rPr>
                        <a:t>Control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FF0000"/>
                          </a:solidFill>
                        </a:rPr>
                        <a:t>10.334.890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Arial"/>
                        <a:buNone/>
                      </a:pPr>
                      <a:r>
                        <a:rPr lang="es-419" sz="1400" u="none" strike="noStrike" cap="none">
                          <a:solidFill>
                            <a:srgbClr val="FF0000"/>
                          </a:solidFill>
                        </a:rPr>
                        <a:t>06/01/76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C00000"/>
                          </a:solidFill>
                        </a:rPr>
                        <a:t>02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C00000"/>
                          </a:solidFill>
                        </a:rPr>
                        <a:t>Control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4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FFC000"/>
                          </a:solidFill>
                        </a:rPr>
                        <a:t>12.334.222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FFC000"/>
                          </a:solidFill>
                        </a:rPr>
                        <a:t>06/01/77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FFC000"/>
                          </a:solidFill>
                        </a:rPr>
                        <a:t>M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B050"/>
                          </a:solidFill>
                        </a:rPr>
                        <a:t>01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25000"/>
                        <a:buFont typeface="Arial"/>
                        <a:buNone/>
                      </a:pPr>
                      <a:r>
                        <a:rPr lang="es-419" sz="1400" u="none" strike="noStrike" cap="none">
                          <a:solidFill>
                            <a:srgbClr val="00B050"/>
                          </a:solidFill>
                        </a:rPr>
                        <a:t>Computación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4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13.434.122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06/01/78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F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70C0"/>
                          </a:solidFill>
                        </a:rPr>
                        <a:t>03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70C0"/>
                          </a:solidFill>
                        </a:rPr>
                        <a:t>Investigación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4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B050"/>
                          </a:solidFill>
                        </a:rPr>
                        <a:t>13.566.002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B050"/>
                          </a:solidFill>
                        </a:rPr>
                        <a:t>12/01/78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70C0"/>
                          </a:solidFill>
                        </a:rPr>
                        <a:t>03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70C0"/>
                          </a:solidFill>
                        </a:rPr>
                        <a:t>Investigación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4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70C0"/>
                          </a:solidFill>
                        </a:rPr>
                        <a:t>17.544.672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ct val="25000"/>
                        <a:buFont typeface="Arial"/>
                        <a:buNone/>
                      </a:pPr>
                      <a:r>
                        <a:rPr lang="es-419" sz="1400" u="none" strike="noStrike" cap="none">
                          <a:solidFill>
                            <a:srgbClr val="0070C0"/>
                          </a:solidFill>
                        </a:rPr>
                        <a:t>06/01/84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70C0"/>
                          </a:solidFill>
                        </a:rPr>
                        <a:t>M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C00000"/>
                          </a:solidFill>
                        </a:rPr>
                        <a:t>02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C00000"/>
                          </a:solidFill>
                        </a:rPr>
                        <a:t>Control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4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18.244.670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06/01/85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M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B050"/>
                          </a:solidFill>
                        </a:rPr>
                        <a:t>01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B050"/>
                          </a:solidFill>
                        </a:rPr>
                        <a:t>Computación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10" name="Shape 310"/>
          <p:cNvSpPr/>
          <p:nvPr/>
        </p:nvSpPr>
        <p:spPr>
          <a:xfrm>
            <a:off x="467543" y="1412775"/>
            <a:ext cx="8208899" cy="64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resultado de una consulta cualquiera (por ejemplo, de un producto entre la tabla profesor y departamento):</a:t>
            </a:r>
          </a:p>
        </p:txBody>
      </p:sp>
      <p:sp>
        <p:nvSpPr>
          <p:cNvPr id="311" name="Shape 311"/>
          <p:cNvSpPr/>
          <p:nvPr/>
        </p:nvSpPr>
        <p:spPr>
          <a:xfrm>
            <a:off x="1907703" y="5818037"/>
            <a:ext cx="5238299" cy="92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419" sz="18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Cédula → Fecha Nacimiento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419" sz="18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Cédula → Sexo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419" sz="18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Código → Departamento</a:t>
            </a:r>
          </a:p>
        </p:txBody>
      </p:sp>
    </p:spTree>
    <p:extLst>
      <p:ext uri="{BB962C8B-B14F-4D97-AF65-F5344CB8AC3E}">
        <p14:creationId xmlns:p14="http://schemas.microsoft.com/office/powerpoint/2010/main" val="4117957948"/>
      </p:ext>
    </p:extLst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2170590" y="80639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dirty="0">
                <a:sym typeface="Arial"/>
              </a:rPr>
              <a:t>Normalización: Pasos</a:t>
            </a:r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414997" y="1881554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just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proceso de normalización consiste en:</a:t>
            </a:r>
          </a:p>
          <a:p>
            <a:pPr marL="457200" marR="0" lvl="1" indent="-190500" algn="just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Comprobar que cada tabla tiene un número fijo de columnas y las variables son sencillas o simples (atómicas)</a:t>
            </a:r>
          </a:p>
          <a:p>
            <a:pPr marL="457200" marR="0" lvl="1" indent="-190500" algn="just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Identificar la clave primaria</a:t>
            </a:r>
          </a:p>
          <a:p>
            <a:pPr marL="457200" marR="0" lvl="1" indent="-190500" algn="just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Comprobar que todos los atributos (menos la clave primaria) depende de TODA la clave no de PARTE de ella.</a:t>
            </a:r>
          </a:p>
          <a:p>
            <a:pPr marL="457200" marR="0" lvl="1" indent="-190500" algn="just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existe dependencia parcial rompe la relación en varias </a:t>
            </a:r>
            <a:r>
              <a:rPr lang="es-419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subrelaciones</a:t>
            </a:r>
            <a:r>
              <a:rPr lang="es-419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457200" marR="0" lvl="1" indent="-190500" algn="just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Comprobar que todos los atributos dependen de la clave y no de otros atributos (dependencias transitivas)</a:t>
            </a:r>
          </a:p>
          <a:p>
            <a:pPr marL="457200" marR="0" lvl="1" indent="-190500" algn="just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existe dependencias no relacionadas con la clave primaria subdivide las tablas</a:t>
            </a:r>
          </a:p>
        </p:txBody>
      </p:sp>
    </p:spTree>
    <p:extLst>
      <p:ext uri="{BB962C8B-B14F-4D97-AF65-F5344CB8AC3E}">
        <p14:creationId xmlns:p14="http://schemas.microsoft.com/office/powerpoint/2010/main" val="2580097774"/>
      </p:ext>
    </p:extLst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title"/>
          </p:nvPr>
        </p:nvSpPr>
        <p:spPr>
          <a:xfrm>
            <a:off x="1833239" y="142783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2800" dirty="0">
                <a:sym typeface="Arial"/>
              </a:rPr>
              <a:t>Normalización: Primera Forma Normal</a:t>
            </a:r>
          </a:p>
        </p:txBody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457200" y="2390900"/>
            <a:ext cx="8229600" cy="2733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just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esquema de relación está en primera forma normal (1FN) si, y sólo si, los dominios de todos los atributos de la relación son </a:t>
            </a:r>
            <a:r>
              <a:rPr lang="es-419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atómicos</a:t>
            </a:r>
          </a:p>
          <a:p>
            <a:pPr marL="182880" marR="0" lvl="0" indent="-182880" algn="just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endParaRPr lang="es-419"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just" rtl="0">
              <a:lnSpc>
                <a:spcPct val="90000"/>
              </a:lnSpc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lang="es-419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dominio es atómico </a:t>
            </a:r>
            <a:r>
              <a:rPr lang="es-419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se considera que los elementos del dominio son unidades </a:t>
            </a:r>
            <a:r>
              <a:rPr lang="es-419" sz="2400" b="0" i="0" u="none" strike="noStrike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indivisibles.</a:t>
            </a:r>
          </a:p>
        </p:txBody>
      </p:sp>
    </p:spTree>
    <p:extLst>
      <p:ext uri="{BB962C8B-B14F-4D97-AF65-F5344CB8AC3E}">
        <p14:creationId xmlns:p14="http://schemas.microsoft.com/office/powerpoint/2010/main" val="2189069823"/>
      </p:ext>
    </p:extLst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1708952" y="169415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2800" dirty="0">
                <a:sym typeface="Arial"/>
              </a:rPr>
              <a:t>Normalización: Primera Forma Normal</a:t>
            </a:r>
          </a:p>
        </p:txBody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just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primera formal normal se definió para </a:t>
            </a:r>
            <a:r>
              <a:rPr lang="es-419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prohibir </a:t>
            </a:r>
            <a:r>
              <a:rPr lang="es-419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</a:t>
            </a:r>
            <a:r>
              <a:rPr lang="es-419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atributos </a:t>
            </a:r>
            <a:r>
              <a:rPr lang="es-419" sz="24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multivalorados</a:t>
            </a:r>
            <a:r>
              <a:rPr lang="es-419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los </a:t>
            </a:r>
            <a:r>
              <a:rPr lang="es-419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atributos compuestos </a:t>
            </a:r>
            <a:r>
              <a:rPr lang="es-419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sus combinaciones</a:t>
            </a:r>
          </a:p>
          <a:p>
            <a:pPr marL="182880" marR="0" lvl="0" indent="-182880" algn="just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endParaRPr lang="es-419"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just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Cuando un esquema de relación </a:t>
            </a:r>
            <a:r>
              <a:rPr lang="es-419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está en primera forma normal</a:t>
            </a:r>
            <a:r>
              <a:rPr lang="es-419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se deben seguir los siguientes </a:t>
            </a:r>
            <a:r>
              <a:rPr lang="es-419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pasos para convertir una relación en 1NF</a:t>
            </a:r>
            <a:r>
              <a:rPr lang="es-419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457200" marR="0" lvl="1" indent="-190500" algn="just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 una nueva relación con el grupo que se repite</a:t>
            </a:r>
          </a:p>
          <a:p>
            <a:pPr marL="457200" marR="0" lvl="1" indent="-190500" algn="just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Añade a esta nueva relación la clave primaria de la relación que originalmente la contenía</a:t>
            </a:r>
          </a:p>
          <a:p>
            <a:pPr marL="457200" marR="0" lvl="1" indent="-190500" algn="just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Darle un nombre a la nueva entidad</a:t>
            </a:r>
          </a:p>
          <a:p>
            <a:pPr marL="457200" marR="0" lvl="1" indent="-190500" algn="just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Determina la clave primaria de la nueva entidad</a:t>
            </a:r>
          </a:p>
          <a:p>
            <a:pPr marL="457200" marR="0" lvl="1" indent="-190500" algn="just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Repetir hasta que no queden más atributos no atómicos</a:t>
            </a:r>
          </a:p>
        </p:txBody>
      </p:sp>
    </p:spTree>
    <p:extLst>
      <p:ext uri="{BB962C8B-B14F-4D97-AF65-F5344CB8AC3E}">
        <p14:creationId xmlns:p14="http://schemas.microsoft.com/office/powerpoint/2010/main" val="89456830"/>
      </p:ext>
    </p:extLst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1771095" y="20061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2800" dirty="0">
                <a:sym typeface="Arial"/>
              </a:rPr>
              <a:t>Normalización: Primera Forma Normal</a:t>
            </a:r>
          </a:p>
        </p:txBody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just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</a:t>
            </a:r>
          </a:p>
        </p:txBody>
      </p:sp>
      <p:graphicFrame>
        <p:nvGraphicFramePr>
          <p:cNvPr id="336" name="Shape 336"/>
          <p:cNvGraphicFramePr/>
          <p:nvPr/>
        </p:nvGraphicFramePr>
        <p:xfrm>
          <a:off x="251519" y="2222872"/>
          <a:ext cx="8681700" cy="18542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1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0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2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Nombre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Código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Fecha de creación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highlight>
                            <a:srgbClr val="666666"/>
                          </a:highlight>
                        </a:rPr>
                        <a:t>Teléfonos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Informática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A1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01/03/2002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{6354929,6282276,2262875}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Mercadeo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A2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s-419" sz="1400" u="none" strike="noStrike" cap="none"/>
                        <a:t>01/01/2002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{6316651,2775331}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Ventas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A3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s-419" sz="1400" u="none" strike="noStrike" cap="none"/>
                        <a:t>01/01/2001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{6382276}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Recursos humanos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A4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s-419" sz="1400" u="none" strike="noStrike" cap="none"/>
                        <a:t>01/01/2003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{2775331}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37" name="Shape 337"/>
          <p:cNvSpPr txBox="1"/>
          <p:nvPr/>
        </p:nvSpPr>
        <p:spPr>
          <a:xfrm>
            <a:off x="3419871" y="1772816"/>
            <a:ext cx="2376300" cy="36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Departamento</a:t>
            </a:r>
          </a:p>
        </p:txBody>
      </p:sp>
    </p:spTree>
    <p:extLst>
      <p:ext uri="{BB962C8B-B14F-4D97-AF65-F5344CB8AC3E}">
        <p14:creationId xmlns:p14="http://schemas.microsoft.com/office/powerpoint/2010/main" val="313405741"/>
      </p:ext>
    </p:extLst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title"/>
          </p:nvPr>
        </p:nvSpPr>
        <p:spPr>
          <a:xfrm>
            <a:off x="1779972" y="134195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2800" dirty="0">
                <a:sym typeface="Arial"/>
              </a:rPr>
              <a:t>Normalización: Primera Forma Normal</a:t>
            </a:r>
          </a:p>
        </p:txBody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just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</a:t>
            </a:r>
          </a:p>
        </p:txBody>
      </p:sp>
      <p:graphicFrame>
        <p:nvGraphicFramePr>
          <p:cNvPr id="344" name="Shape 344"/>
          <p:cNvGraphicFramePr/>
          <p:nvPr/>
        </p:nvGraphicFramePr>
        <p:xfrm>
          <a:off x="251519" y="2222872"/>
          <a:ext cx="8681700" cy="18542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1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0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2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Nombre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Código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Fecha de creación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highlight>
                            <a:srgbClr val="666666"/>
                          </a:highlight>
                        </a:rPr>
                        <a:t>Teléfonos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Informática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A1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01/03/2002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{6354929,6282276,2262875}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Mercadeo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A2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s-419" sz="1400" u="none" strike="noStrike" cap="none"/>
                        <a:t>01/01/2002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{6316651,2775331}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Ventas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A3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s-419" sz="1400" u="none" strike="noStrike" cap="none"/>
                        <a:t>01/01/2001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{6382276}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Recursos humanos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A4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s-419" sz="1400" u="none" strike="noStrike" cap="none"/>
                        <a:t>01/01/2003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{2775331}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5" name="Shape 345"/>
          <p:cNvSpPr txBox="1"/>
          <p:nvPr/>
        </p:nvSpPr>
        <p:spPr>
          <a:xfrm>
            <a:off x="3419871" y="1772816"/>
            <a:ext cx="2376300" cy="36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Departamento</a:t>
            </a:r>
          </a:p>
        </p:txBody>
      </p:sp>
      <p:sp>
        <p:nvSpPr>
          <p:cNvPr id="346" name="Shape 346"/>
          <p:cNvSpPr/>
          <p:nvPr/>
        </p:nvSpPr>
        <p:spPr>
          <a:xfrm>
            <a:off x="166976" y="4725144"/>
            <a:ext cx="3888300" cy="1569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1" indent="-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 una nueva relación con el grupo que se repite</a:t>
            </a:r>
          </a:p>
          <a:p>
            <a:pPr marL="228600" marR="0" lvl="1" indent="-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Añade a esta nueva relación la clave primaria de la relación que originalmente la contenía</a:t>
            </a:r>
          </a:p>
          <a:p>
            <a:pPr marL="228600" marR="0" lvl="1" indent="-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Darle un nombre a la nueva entidad</a:t>
            </a:r>
          </a:p>
          <a:p>
            <a:pPr marL="228600" marR="0" lvl="1" indent="-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Determina la clave primaria de la nueva entidad</a:t>
            </a:r>
          </a:p>
          <a:p>
            <a:pPr marL="228600" marR="0" lvl="1" indent="-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Repetir hasta que no queden más atributos no atómicos</a:t>
            </a:r>
          </a:p>
        </p:txBody>
      </p:sp>
      <p:graphicFrame>
        <p:nvGraphicFramePr>
          <p:cNvPr id="347" name="Shape 347"/>
          <p:cNvGraphicFramePr/>
          <p:nvPr/>
        </p:nvGraphicFramePr>
        <p:xfrm>
          <a:off x="6516216" y="4285837"/>
          <a:ext cx="2380050" cy="24482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8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5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6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ID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Código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Teléfono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A1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6354929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A1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6282276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A1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2262875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A2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6316651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A2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2775331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A3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6382276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A4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2775331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48" name="Shape 348"/>
          <p:cNvSpPr txBox="1"/>
          <p:nvPr/>
        </p:nvSpPr>
        <p:spPr>
          <a:xfrm>
            <a:off x="7020275" y="4005073"/>
            <a:ext cx="1872300" cy="280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419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Teléfono</a:t>
            </a:r>
          </a:p>
        </p:txBody>
      </p:sp>
    </p:spTree>
    <p:extLst>
      <p:ext uri="{BB962C8B-B14F-4D97-AF65-F5344CB8AC3E}">
        <p14:creationId xmlns:p14="http://schemas.microsoft.com/office/powerpoint/2010/main" val="2541144608"/>
      </p:ext>
    </p:extLst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title"/>
          </p:nvPr>
        </p:nvSpPr>
        <p:spPr>
          <a:xfrm>
            <a:off x="2170590" y="178293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2400" dirty="0">
                <a:sym typeface="Arial"/>
              </a:rPr>
              <a:t>Normalización: Segunda Forma Normal</a:t>
            </a:r>
          </a:p>
        </p:txBody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just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esquema de relación está en segunda forma normal (2FN) si, y sólo si, está en </a:t>
            </a:r>
            <a:r>
              <a:rPr lang="es-419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primera forma normal (1FN)</a:t>
            </a:r>
            <a:r>
              <a:rPr lang="es-419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y, además </a:t>
            </a:r>
            <a:r>
              <a:rPr lang="es-419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cada atributo del esquema de relación que no está en la clave primaria </a:t>
            </a:r>
            <a:r>
              <a:rPr lang="es-419" sz="20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depende funcionalmente </a:t>
            </a:r>
            <a:r>
              <a:rPr lang="es-419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la clave primaria completa</a:t>
            </a:r>
            <a:r>
              <a:rPr lang="es-419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 no sólo de una parte de esta</a:t>
            </a:r>
          </a:p>
          <a:p>
            <a:pPr marL="182880" marR="0" lvl="0" indent="-182880" algn="just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endParaRPr lang="es-419"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just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segunda forma normal (2FN) </a:t>
            </a:r>
            <a:r>
              <a:rPr lang="es-419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sólo se aplica a los esquemas de relación que tienen claves primarias compuestas </a:t>
            </a:r>
            <a:r>
              <a:rPr lang="es-419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 dos o más atributos</a:t>
            </a:r>
          </a:p>
          <a:p>
            <a:pPr marL="182880" marR="0" lvl="0" indent="-182880" algn="just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endParaRPr lang="es-419"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just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un esquema de relación está en primera forma normal (1FN) y su clave primaria es simple (un solo atributo) entonces está en segunda forma normal (2FN)</a:t>
            </a:r>
          </a:p>
        </p:txBody>
      </p:sp>
    </p:spTree>
    <p:extLst>
      <p:ext uri="{BB962C8B-B14F-4D97-AF65-F5344CB8AC3E}">
        <p14:creationId xmlns:p14="http://schemas.microsoft.com/office/powerpoint/2010/main" val="1806228620"/>
      </p:ext>
    </p:extLst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title"/>
          </p:nvPr>
        </p:nvSpPr>
        <p:spPr>
          <a:xfrm>
            <a:off x="1700074" y="160537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2800" dirty="0">
                <a:sym typeface="Arial"/>
              </a:rPr>
              <a:t>Normalización: Segunda Forma Normal</a:t>
            </a:r>
          </a:p>
        </p:txBody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just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endParaRPr lang="es-419"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just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endParaRPr lang="es-419" sz="2400" b="1" dirty="0"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just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Pasos para convertir una relación 1NF a 2NF</a:t>
            </a:r>
            <a:r>
              <a:rPr lang="es-419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457200" marR="0" lvl="1" indent="-190500" algn="just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Elimina los atributos que dependen parcialmente de la clave primaria y crea con ellos una nueva relación.</a:t>
            </a:r>
          </a:p>
          <a:p>
            <a:pPr marL="457200" marR="0" lvl="1" indent="-190500" algn="just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Añade a esta relación una copia del atributo/s del cual dependen (será la clave primaria de la nueva relación)</a:t>
            </a:r>
          </a:p>
          <a:p>
            <a:pPr marL="457200" marR="0" lvl="1" indent="-190500" algn="just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Nombra a la nueva entidad </a:t>
            </a:r>
            <a:r>
              <a:rPr lang="es-419" sz="20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(añade un 2 para indicar 2NF)</a:t>
            </a:r>
          </a:p>
          <a:p>
            <a:pPr marL="457200" marR="0" lvl="1" indent="-190500" algn="just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Renombra a la entidad original </a:t>
            </a:r>
            <a:r>
              <a:rPr lang="es-419" sz="20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(añade un 2 para indicar2NF)</a:t>
            </a:r>
          </a:p>
        </p:txBody>
      </p:sp>
    </p:spTree>
    <p:extLst>
      <p:ext uri="{BB962C8B-B14F-4D97-AF65-F5344CB8AC3E}">
        <p14:creationId xmlns:p14="http://schemas.microsoft.com/office/powerpoint/2010/main" val="3889401988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Presentación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sz="2400" dirty="0"/>
              <a:t>Ingeniero en Software.</a:t>
            </a:r>
          </a:p>
          <a:p>
            <a:r>
              <a:rPr lang="es-CR" sz="2400" dirty="0"/>
              <a:t>Profesor en el Tecnológico de Costa Rica y la Universidad Técnica Nacional.</a:t>
            </a:r>
          </a:p>
          <a:p>
            <a:r>
              <a:rPr lang="es-CR" sz="2400" dirty="0"/>
              <a:t>Maestría en base de datos.</a:t>
            </a:r>
          </a:p>
          <a:p>
            <a:r>
              <a:rPr lang="es-CR" sz="2400" dirty="0"/>
              <a:t>Innovation Manager en Go-Labs.</a:t>
            </a:r>
          </a:p>
          <a:p>
            <a:r>
              <a:rPr lang="es-CR" sz="2400" dirty="0"/>
              <a:t>8 años de experiencia como ingeniero en software.</a:t>
            </a:r>
          </a:p>
          <a:p>
            <a:r>
              <a:rPr lang="es-CR" sz="2400" dirty="0"/>
              <a:t>Correo: ejimenez@utn.ac.cr</a:t>
            </a:r>
          </a:p>
          <a:p>
            <a:r>
              <a:rPr lang="es-CR" sz="2400" dirty="0"/>
              <a:t>Skype: ejimenezdelgado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7765274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title"/>
          </p:nvPr>
        </p:nvSpPr>
        <p:spPr>
          <a:xfrm>
            <a:off x="2108447" y="20061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2400" dirty="0">
                <a:sym typeface="Arial"/>
              </a:rPr>
              <a:t>Normalización: Segunda Forma Normal</a:t>
            </a:r>
          </a:p>
        </p:txBody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just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</a:t>
            </a:r>
          </a:p>
        </p:txBody>
      </p:sp>
      <p:graphicFrame>
        <p:nvGraphicFramePr>
          <p:cNvPr id="367" name="Shape 367"/>
          <p:cNvGraphicFramePr/>
          <p:nvPr/>
        </p:nvGraphicFramePr>
        <p:xfrm>
          <a:off x="277687" y="2204864"/>
          <a:ext cx="8686775" cy="18542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4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4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4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0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1" u="sng" strike="noStrike" cap="none">
                          <a:highlight>
                            <a:srgbClr val="666666"/>
                          </a:highlight>
                        </a:rPr>
                        <a:t>Número Orden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1" u="sng" strike="noStrike" cap="none">
                          <a:highlight>
                            <a:srgbClr val="666666"/>
                          </a:highlight>
                        </a:rPr>
                        <a:t>Número de producto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Descripción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Precio Unitario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Cantidad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Banano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50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3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Manzana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500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Pera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600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Banano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50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5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68" name="Shape 368"/>
          <p:cNvSpPr txBox="1"/>
          <p:nvPr/>
        </p:nvSpPr>
        <p:spPr>
          <a:xfrm>
            <a:off x="3419871" y="1772816"/>
            <a:ext cx="2376300" cy="36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Orden Detalle</a:t>
            </a:r>
          </a:p>
        </p:txBody>
      </p:sp>
    </p:spTree>
    <p:extLst>
      <p:ext uri="{BB962C8B-B14F-4D97-AF65-F5344CB8AC3E}">
        <p14:creationId xmlns:p14="http://schemas.microsoft.com/office/powerpoint/2010/main" val="53629370"/>
      </p:ext>
    </p:extLst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xfrm>
            <a:off x="1602419" y="142882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2800" dirty="0">
                <a:sym typeface="Arial"/>
              </a:rPr>
              <a:t>Normalización: Segunda Forma Normal</a:t>
            </a:r>
          </a:p>
        </p:txBody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just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</a:t>
            </a:r>
          </a:p>
        </p:txBody>
      </p:sp>
      <p:graphicFrame>
        <p:nvGraphicFramePr>
          <p:cNvPr id="375" name="Shape 375"/>
          <p:cNvGraphicFramePr/>
          <p:nvPr/>
        </p:nvGraphicFramePr>
        <p:xfrm>
          <a:off x="277687" y="2204864"/>
          <a:ext cx="8686775" cy="18542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4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4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4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0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1" u="none" strike="noStrike" cap="none"/>
                        <a:t>Número Orden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1" u="none" strike="noStrike" cap="none"/>
                        <a:t>Número de producto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Descripción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Precio Unitario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Cantidad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Banano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50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3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Manzana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500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Pera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600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Banano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50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5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76" name="Shape 376"/>
          <p:cNvSpPr txBox="1"/>
          <p:nvPr/>
        </p:nvSpPr>
        <p:spPr>
          <a:xfrm>
            <a:off x="3419871" y="1772816"/>
            <a:ext cx="2376300" cy="36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Orden Detalle</a:t>
            </a:r>
          </a:p>
        </p:txBody>
      </p:sp>
      <p:sp>
        <p:nvSpPr>
          <p:cNvPr id="377" name="Shape 377"/>
          <p:cNvSpPr/>
          <p:nvPr/>
        </p:nvSpPr>
        <p:spPr>
          <a:xfrm rot="-5400000">
            <a:off x="2267828" y="548635"/>
            <a:ext cx="359999" cy="4248600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Shape 378"/>
          <p:cNvSpPr/>
          <p:nvPr/>
        </p:nvSpPr>
        <p:spPr>
          <a:xfrm>
            <a:off x="64488" y="2924943"/>
            <a:ext cx="4795500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419" sz="24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LLAVE PRIMARIA COMPUESTA</a:t>
            </a:r>
          </a:p>
        </p:txBody>
      </p:sp>
    </p:spTree>
    <p:extLst>
      <p:ext uri="{BB962C8B-B14F-4D97-AF65-F5344CB8AC3E}">
        <p14:creationId xmlns:p14="http://schemas.microsoft.com/office/powerpoint/2010/main" val="3481659804"/>
      </p:ext>
    </p:extLst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title"/>
          </p:nvPr>
        </p:nvSpPr>
        <p:spPr>
          <a:xfrm>
            <a:off x="1611297" y="20061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2800" dirty="0">
                <a:sym typeface="Arial"/>
              </a:rPr>
              <a:t>Normalización: Segunda Forma Normal</a:t>
            </a:r>
          </a:p>
        </p:txBody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just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</a:t>
            </a:r>
          </a:p>
        </p:txBody>
      </p:sp>
      <p:graphicFrame>
        <p:nvGraphicFramePr>
          <p:cNvPr id="385" name="Shape 385"/>
          <p:cNvGraphicFramePr/>
          <p:nvPr/>
        </p:nvGraphicFramePr>
        <p:xfrm>
          <a:off x="277687" y="2204864"/>
          <a:ext cx="8686775" cy="18542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4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4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4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0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1" u="sng" strike="noStrike" cap="none"/>
                        <a:t>Número Orden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1" u="sng" strike="noStrike" cap="none"/>
                        <a:t>Número de producto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Descripción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Precio Unitario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Cantidad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Banano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50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3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Manzana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500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Pera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600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Banano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50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5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6" name="Shape 386"/>
          <p:cNvSpPr txBox="1"/>
          <p:nvPr/>
        </p:nvSpPr>
        <p:spPr>
          <a:xfrm>
            <a:off x="3419871" y="1772816"/>
            <a:ext cx="2376300" cy="36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Orden Detalle</a:t>
            </a:r>
          </a:p>
        </p:txBody>
      </p:sp>
      <p:sp>
        <p:nvSpPr>
          <p:cNvPr id="387" name="Shape 387"/>
          <p:cNvSpPr/>
          <p:nvPr/>
        </p:nvSpPr>
        <p:spPr>
          <a:xfrm>
            <a:off x="166976" y="4725144"/>
            <a:ext cx="3888300" cy="1938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Elimina los atributos que dependen parcialmente de la clave primaria y crea con ellos una nueva relación.</a:t>
            </a:r>
          </a:p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Añade a esta relación una copia del atributo/s del cual dependen (será la clave primaria de la nueva relación)</a:t>
            </a:r>
          </a:p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Nombra a la nueva entidad (añade un 2 para indicar 2NF)</a:t>
            </a:r>
          </a:p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Renombra a la entidad original (añade un 2 para indicar2NF)</a:t>
            </a:r>
          </a:p>
        </p:txBody>
      </p:sp>
      <p:sp>
        <p:nvSpPr>
          <p:cNvPr id="388" name="Shape 388"/>
          <p:cNvSpPr/>
          <p:nvPr/>
        </p:nvSpPr>
        <p:spPr>
          <a:xfrm>
            <a:off x="4716016" y="5013176"/>
            <a:ext cx="3960299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419" sz="16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Número de producto → Descripción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419" sz="16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Número de producto → Precio Unitario</a:t>
            </a:r>
          </a:p>
        </p:txBody>
      </p:sp>
    </p:spTree>
    <p:extLst>
      <p:ext uri="{BB962C8B-B14F-4D97-AF65-F5344CB8AC3E}">
        <p14:creationId xmlns:p14="http://schemas.microsoft.com/office/powerpoint/2010/main" val="3658201141"/>
      </p:ext>
    </p:extLst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title"/>
          </p:nvPr>
        </p:nvSpPr>
        <p:spPr>
          <a:xfrm>
            <a:off x="1681371" y="155943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2800" dirty="0">
                <a:sym typeface="Arial"/>
              </a:rPr>
              <a:t>Normalización: Segunda Forma Normal</a:t>
            </a:r>
          </a:p>
        </p:txBody>
      </p:sp>
      <p:sp>
        <p:nvSpPr>
          <p:cNvPr id="394" name="Shape 39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just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</a:t>
            </a:r>
          </a:p>
        </p:txBody>
      </p:sp>
      <p:graphicFrame>
        <p:nvGraphicFramePr>
          <p:cNvPr id="395" name="Shape 395"/>
          <p:cNvGraphicFramePr/>
          <p:nvPr/>
        </p:nvGraphicFramePr>
        <p:xfrm>
          <a:off x="277687" y="2204864"/>
          <a:ext cx="8686775" cy="18542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4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4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4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0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1" u="none" strike="noStrike" cap="none">
                          <a:highlight>
                            <a:srgbClr val="666666"/>
                          </a:highlight>
                        </a:rPr>
                        <a:t>Número Orden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1" u="none" strike="noStrike" cap="none">
                          <a:highlight>
                            <a:srgbClr val="666666"/>
                          </a:highlight>
                        </a:rPr>
                        <a:t>Número de producto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Descripción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Precio Unitario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Cantidad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Banano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50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3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Manzana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500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Pera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600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Banano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50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5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96" name="Shape 396"/>
          <p:cNvSpPr txBox="1"/>
          <p:nvPr/>
        </p:nvSpPr>
        <p:spPr>
          <a:xfrm>
            <a:off x="3419871" y="1772816"/>
            <a:ext cx="2376300" cy="36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Orden Detalle</a:t>
            </a:r>
          </a:p>
        </p:txBody>
      </p:sp>
      <p:sp>
        <p:nvSpPr>
          <p:cNvPr id="397" name="Shape 397"/>
          <p:cNvSpPr/>
          <p:nvPr/>
        </p:nvSpPr>
        <p:spPr>
          <a:xfrm>
            <a:off x="166976" y="4725144"/>
            <a:ext cx="3888300" cy="1938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Elimina los atributos que dependen parcialmente de la clave primaria y crea con ellos una nueva relación.</a:t>
            </a:r>
          </a:p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Añade a esta relación una copia del atributo/s del cual dependen (será la clave primaria de la nueva relación)</a:t>
            </a:r>
          </a:p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Nombra a la nueva entidad (añade un 2 para indicar 2NF)</a:t>
            </a:r>
          </a:p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Renombra a la entidad original (añade un 2 para indicar2NF)</a:t>
            </a:r>
          </a:p>
        </p:txBody>
      </p:sp>
      <p:graphicFrame>
        <p:nvGraphicFramePr>
          <p:cNvPr id="398" name="Shape 398"/>
          <p:cNvGraphicFramePr/>
          <p:nvPr/>
        </p:nvGraphicFramePr>
        <p:xfrm>
          <a:off x="4499992" y="4437112"/>
          <a:ext cx="4391975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7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1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b="1" u="none" strike="noStrike" cap="none">
                          <a:highlight>
                            <a:srgbClr val="666666"/>
                          </a:highlight>
                        </a:rPr>
                        <a:t>Número Orden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b="1" u="none" strike="noStrike" cap="none">
                          <a:highlight>
                            <a:srgbClr val="666666"/>
                          </a:highlight>
                        </a:rPr>
                        <a:t>Número de producto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b="0" u="none" strike="noStrike" cap="none"/>
                        <a:t>Cantidad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9" name="Shape 399"/>
          <p:cNvGraphicFramePr/>
          <p:nvPr/>
        </p:nvGraphicFramePr>
        <p:xfrm>
          <a:off x="4499992" y="5157192"/>
          <a:ext cx="3450275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7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b="0" u="none" strike="noStrike" cap="none"/>
                        <a:t>Descripción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b="0" u="none" strike="noStrike" cap="none"/>
                        <a:t>Precio Unitario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0" name="Shape 400"/>
          <p:cNvSpPr txBox="1"/>
          <p:nvPr/>
        </p:nvSpPr>
        <p:spPr>
          <a:xfrm>
            <a:off x="5436096" y="4077071"/>
            <a:ext cx="2376300" cy="33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419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Orden Detalle</a:t>
            </a:r>
          </a:p>
        </p:txBody>
      </p:sp>
    </p:spTree>
    <p:extLst>
      <p:ext uri="{BB962C8B-B14F-4D97-AF65-F5344CB8AC3E}">
        <p14:creationId xmlns:p14="http://schemas.microsoft.com/office/powerpoint/2010/main" val="2753096551"/>
      </p:ext>
    </p:extLst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title"/>
          </p:nvPr>
        </p:nvSpPr>
        <p:spPr>
          <a:xfrm>
            <a:off x="1681371" y="155943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2800" dirty="0">
                <a:sym typeface="Arial"/>
              </a:rPr>
              <a:t>Normalización: Segunda Forma Normal</a:t>
            </a:r>
          </a:p>
        </p:txBody>
      </p:sp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just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</a:t>
            </a:r>
          </a:p>
        </p:txBody>
      </p:sp>
      <p:graphicFrame>
        <p:nvGraphicFramePr>
          <p:cNvPr id="407" name="Shape 407"/>
          <p:cNvGraphicFramePr/>
          <p:nvPr/>
        </p:nvGraphicFramePr>
        <p:xfrm>
          <a:off x="277687" y="2204864"/>
          <a:ext cx="8686775" cy="18542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4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4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4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0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1" u="none" strike="noStrike" cap="none"/>
                        <a:t>Número Orden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1" u="none" strike="noStrike" cap="none"/>
                        <a:t>Número de producto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Descripción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Precio Unitario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Cantidad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Banano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50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3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Manzana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500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Pera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600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Banano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50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5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08" name="Shape 408"/>
          <p:cNvSpPr txBox="1"/>
          <p:nvPr/>
        </p:nvSpPr>
        <p:spPr>
          <a:xfrm>
            <a:off x="3419871" y="1772816"/>
            <a:ext cx="2376300" cy="36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Orden Detalle</a:t>
            </a:r>
          </a:p>
        </p:txBody>
      </p:sp>
      <p:sp>
        <p:nvSpPr>
          <p:cNvPr id="409" name="Shape 409"/>
          <p:cNvSpPr/>
          <p:nvPr/>
        </p:nvSpPr>
        <p:spPr>
          <a:xfrm>
            <a:off x="166976" y="4725144"/>
            <a:ext cx="3888300" cy="1938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Elimina los atributos que dependen parcialmente de la clave primaria y crea con ellos una nueva relación.</a:t>
            </a:r>
          </a:p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Añade a esta relación una copia del atributo/s del cual dependen (será la clave primaria de la nueva relación)</a:t>
            </a:r>
          </a:p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Nombra a la nueva entidad (añade un 2 para indicar 2NF)</a:t>
            </a:r>
          </a:p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Renombra a la entidad original (añade un 2 para indicar2NF)</a:t>
            </a:r>
          </a:p>
        </p:txBody>
      </p:sp>
      <p:graphicFrame>
        <p:nvGraphicFramePr>
          <p:cNvPr id="410" name="Shape 410"/>
          <p:cNvGraphicFramePr/>
          <p:nvPr/>
        </p:nvGraphicFramePr>
        <p:xfrm>
          <a:off x="4499992" y="4437112"/>
          <a:ext cx="4391975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7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1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b="1" u="none" strike="noStrike" cap="none">
                          <a:highlight>
                            <a:srgbClr val="666666"/>
                          </a:highlight>
                        </a:rPr>
                        <a:t>Número Orden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b="1" u="none" strike="noStrike" cap="none">
                          <a:highlight>
                            <a:srgbClr val="666666"/>
                          </a:highlight>
                        </a:rPr>
                        <a:t>Número de producto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b="0" u="none" strike="noStrike" cap="none"/>
                        <a:t>Cantidad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1" name="Shape 411"/>
          <p:cNvGraphicFramePr/>
          <p:nvPr/>
        </p:nvGraphicFramePr>
        <p:xfrm>
          <a:off x="4499992" y="5157192"/>
          <a:ext cx="4518000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7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s-419" sz="1400" b="1" u="none" strike="noStrike" cap="none">
                          <a:highlight>
                            <a:srgbClr val="666666"/>
                          </a:highlight>
                        </a:rPr>
                        <a:t>Número de producto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b="0" u="none" strike="noStrike" cap="none"/>
                        <a:t>Descripción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b="0" u="none" strike="noStrike" cap="none"/>
                        <a:t>Precio Unitario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2" name="Shape 412"/>
          <p:cNvSpPr txBox="1"/>
          <p:nvPr/>
        </p:nvSpPr>
        <p:spPr>
          <a:xfrm>
            <a:off x="5436096" y="4869160"/>
            <a:ext cx="2376300" cy="33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419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Producto Detalle2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5436096" y="4077071"/>
            <a:ext cx="2376300" cy="33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419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Orden Detalle2</a:t>
            </a:r>
          </a:p>
        </p:txBody>
      </p:sp>
    </p:spTree>
    <p:extLst>
      <p:ext uri="{BB962C8B-B14F-4D97-AF65-F5344CB8AC3E}">
        <p14:creationId xmlns:p14="http://schemas.microsoft.com/office/powerpoint/2010/main" val="746131260"/>
      </p:ext>
    </p:extLst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title"/>
          </p:nvPr>
        </p:nvSpPr>
        <p:spPr>
          <a:xfrm>
            <a:off x="2223857" y="125027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2400" dirty="0">
                <a:sym typeface="Arial"/>
              </a:rPr>
              <a:t>Normalización: Tercera Forma Normal</a:t>
            </a:r>
          </a:p>
        </p:txBody>
      </p:sp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just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endParaRPr lang="es-419"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just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endParaRPr lang="es-419" sz="2400" dirty="0"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just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esquema de relación está en tercera forma normal (3FN) si, y sólo si, está en </a:t>
            </a:r>
            <a:r>
              <a:rPr lang="es-419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segunda forma normal (2FN)</a:t>
            </a:r>
            <a:r>
              <a:rPr lang="es-419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y, además </a:t>
            </a:r>
            <a:r>
              <a:rPr lang="es-419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cada atributo del esquema de relación que no está en la clave primaria sólo depende funcionalmente de la clave primaria, y no de ningún otro atributo</a:t>
            </a:r>
          </a:p>
        </p:txBody>
      </p:sp>
    </p:spTree>
    <p:extLst>
      <p:ext uri="{BB962C8B-B14F-4D97-AF65-F5344CB8AC3E}">
        <p14:creationId xmlns:p14="http://schemas.microsoft.com/office/powerpoint/2010/main" val="1459496880"/>
      </p:ext>
    </p:extLst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>
            <a:spLocks noGrp="1"/>
          </p:cNvSpPr>
          <p:nvPr>
            <p:ph type="title"/>
          </p:nvPr>
        </p:nvSpPr>
        <p:spPr>
          <a:xfrm>
            <a:off x="1762218" y="128455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2800" dirty="0">
                <a:sym typeface="Arial"/>
              </a:rPr>
              <a:t>Normalización: Tercera Forma Normal</a:t>
            </a:r>
          </a:p>
        </p:txBody>
      </p:sp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just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</a:t>
            </a:r>
          </a:p>
        </p:txBody>
      </p:sp>
      <p:sp>
        <p:nvSpPr>
          <p:cNvPr id="426" name="Shape 426"/>
          <p:cNvSpPr txBox="1"/>
          <p:nvPr/>
        </p:nvSpPr>
        <p:spPr>
          <a:xfrm>
            <a:off x="3203848" y="1772816"/>
            <a:ext cx="2808300" cy="36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Empleado Departamento</a:t>
            </a:r>
          </a:p>
        </p:txBody>
      </p:sp>
      <p:sp>
        <p:nvSpPr>
          <p:cNvPr id="427" name="Shape 427"/>
          <p:cNvSpPr/>
          <p:nvPr/>
        </p:nvSpPr>
        <p:spPr>
          <a:xfrm>
            <a:off x="166976" y="4365103"/>
            <a:ext cx="3888300" cy="230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Elimina los atributos que presentan dependencias transitivas y crea una nueva relación con ellos</a:t>
            </a:r>
          </a:p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Añade a esta nueva relación una copia de los atributos con los que están relacionados (son determinantes) los atributos eliminados. Estos atributos serán la clave primaria de a nueva relación.</a:t>
            </a:r>
          </a:p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Nombra a la nueva entidad (añade un 3 para indicar 3NF)</a:t>
            </a:r>
          </a:p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Renombra a la entidad original (añade un 3 para indicar 3NF)</a:t>
            </a:r>
          </a:p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28" name="Shape 428"/>
          <p:cNvGraphicFramePr/>
          <p:nvPr/>
        </p:nvGraphicFramePr>
        <p:xfrm>
          <a:off x="323528" y="2204864"/>
          <a:ext cx="8443975" cy="57913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91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4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0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5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05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600" b="1" u="none" strike="noStrike" cap="none"/>
                        <a:t>Cédula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600" b="0" u="none" strike="noStrike" cap="none"/>
                        <a:t>Nombre Empleado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600" b="0" u="none" strike="noStrike" cap="none"/>
                        <a:t>Fecha Nacimiento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600" b="0" u="none" strike="noStrike" cap="none"/>
                        <a:t>Dirección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600" b="0" u="none" strike="noStrike" cap="none"/>
                        <a:t>Código Dep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600" b="0" u="none" strike="noStrike" cap="none"/>
                        <a:t>Cédula Gerente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600" b="0" u="none" strike="noStrike" cap="none"/>
                        <a:t>Nombre Dep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097276"/>
      </p:ext>
    </p:extLst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>
            <a:spLocks noGrp="1"/>
          </p:cNvSpPr>
          <p:nvPr>
            <p:ph type="title"/>
          </p:nvPr>
        </p:nvSpPr>
        <p:spPr>
          <a:xfrm>
            <a:off x="1789347" y="162926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2800" dirty="0">
                <a:sym typeface="Arial"/>
              </a:rPr>
              <a:t>Normalización: Tercera Forma Normal</a:t>
            </a:r>
          </a:p>
        </p:txBody>
      </p:sp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just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</a:t>
            </a:r>
          </a:p>
        </p:txBody>
      </p:sp>
      <p:graphicFrame>
        <p:nvGraphicFramePr>
          <p:cNvPr id="435" name="Shape 435"/>
          <p:cNvGraphicFramePr/>
          <p:nvPr/>
        </p:nvGraphicFramePr>
        <p:xfrm>
          <a:off x="323528" y="2204864"/>
          <a:ext cx="8443975" cy="57913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91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4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0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5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05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600" b="1" u="none" strike="noStrike" cap="none"/>
                        <a:t>Cédula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600" b="0" u="none" strike="noStrike" cap="none"/>
                        <a:t>Nombre Empleado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600" b="0" u="none" strike="noStrike" cap="none"/>
                        <a:t>Fecha Nacimiento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600" b="0" u="none" strike="noStrike" cap="none"/>
                        <a:t>Dirección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600" b="0" u="none" strike="noStrike" cap="none"/>
                        <a:t>Código Dep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600" b="0" u="none" strike="noStrike" cap="none"/>
                        <a:t>Cédula Gerente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600" b="0" u="none" strike="noStrike" cap="none"/>
                        <a:t>Nombre Dep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6" name="Shape 436"/>
          <p:cNvSpPr txBox="1"/>
          <p:nvPr/>
        </p:nvSpPr>
        <p:spPr>
          <a:xfrm>
            <a:off x="3203848" y="1772816"/>
            <a:ext cx="2808300" cy="36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Empleado Departamento</a:t>
            </a:r>
          </a:p>
        </p:txBody>
      </p:sp>
      <p:sp>
        <p:nvSpPr>
          <p:cNvPr id="437" name="Shape 437"/>
          <p:cNvSpPr/>
          <p:nvPr/>
        </p:nvSpPr>
        <p:spPr>
          <a:xfrm>
            <a:off x="166976" y="4365103"/>
            <a:ext cx="3888300" cy="230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Elimina los atributos que presentan dependencias transitivas y crea una nueva relación con ellos</a:t>
            </a:r>
          </a:p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Añade a esta nueva relación una copia de los atributos con los que están relacionados (son determinantes) los atributos eliminados. Estos atributos serán la clave primaria de a nueva relación.</a:t>
            </a:r>
          </a:p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Nombra a la nueva entidad (añade un 3 para indicar 3NF)</a:t>
            </a:r>
          </a:p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Renombra a la entidad original (añade un 3 para indicar 3NF)</a:t>
            </a:r>
          </a:p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Shape 438"/>
          <p:cNvSpPr/>
          <p:nvPr/>
        </p:nvSpPr>
        <p:spPr>
          <a:xfrm>
            <a:off x="4499992" y="5013176"/>
            <a:ext cx="4608600" cy="107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419" sz="16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Cédula → Código Dep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419" sz="16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Código Dep → Cédula Gerente, Nombre Dep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419" sz="16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Código Dep  → Cédula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600" b="1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9" name="Shape 439"/>
          <p:cNvCxnSpPr/>
          <p:nvPr/>
        </p:nvCxnSpPr>
        <p:spPr>
          <a:xfrm rot="10800000" flipH="1">
            <a:off x="5904148" y="5604999"/>
            <a:ext cx="72000" cy="14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76759482"/>
      </p:ext>
    </p:extLst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title"/>
          </p:nvPr>
        </p:nvSpPr>
        <p:spPr>
          <a:xfrm>
            <a:off x="1771095" y="137211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2800" dirty="0">
                <a:sym typeface="Arial"/>
              </a:rPr>
              <a:t>Normalización: Tercera Forma Normal</a:t>
            </a:r>
          </a:p>
        </p:txBody>
      </p:sp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just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</a:t>
            </a:r>
          </a:p>
        </p:txBody>
      </p:sp>
      <p:graphicFrame>
        <p:nvGraphicFramePr>
          <p:cNvPr id="446" name="Shape 446"/>
          <p:cNvGraphicFramePr/>
          <p:nvPr/>
        </p:nvGraphicFramePr>
        <p:xfrm>
          <a:off x="323528" y="2204864"/>
          <a:ext cx="8443975" cy="57913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91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4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0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5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05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600" b="1" u="none" strike="noStrike" cap="none"/>
                        <a:t>Cédula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600" b="0" u="none" strike="noStrike" cap="none"/>
                        <a:t>Nombre Empleado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600" b="0" u="none" strike="noStrike" cap="none"/>
                        <a:t>Fecha Nacimiento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600" b="0" u="none" strike="noStrike" cap="none"/>
                        <a:t>Dirección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600" b="0" u="none" strike="noStrike" cap="none"/>
                        <a:t>Código Dep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600" b="0" u="none" strike="noStrike" cap="none"/>
                        <a:t>Cédula Gerente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600" b="0" u="none" strike="noStrike" cap="none"/>
                        <a:t>Nombre Dep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7" name="Shape 447"/>
          <p:cNvSpPr txBox="1"/>
          <p:nvPr/>
        </p:nvSpPr>
        <p:spPr>
          <a:xfrm>
            <a:off x="3203848" y="1772816"/>
            <a:ext cx="2808300" cy="36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Empleado Departamento</a:t>
            </a:r>
          </a:p>
        </p:txBody>
      </p:sp>
      <p:sp>
        <p:nvSpPr>
          <p:cNvPr id="448" name="Shape 448"/>
          <p:cNvSpPr/>
          <p:nvPr/>
        </p:nvSpPr>
        <p:spPr>
          <a:xfrm>
            <a:off x="166976" y="4365103"/>
            <a:ext cx="3888300" cy="2492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Elimina los atributos que presentan dependencias transitivas y crea una nueva relación con ellos</a:t>
            </a:r>
          </a:p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Añade a esta nueva relación una copia de los atributos con los que están relacionados (son determinantes) los atributos eliminados. Estos atributos serán la clave primaria de a nueva relación.</a:t>
            </a:r>
          </a:p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Nombra a la nueva entidad (añade un 3 para indicar 3NF)</a:t>
            </a:r>
          </a:p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Renombra a la entidad original (añade un 3 para indicar 3NF)</a:t>
            </a:r>
          </a:p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49" name="Shape 449"/>
          <p:cNvGraphicFramePr/>
          <p:nvPr/>
        </p:nvGraphicFramePr>
        <p:xfrm>
          <a:off x="3463408" y="3429000"/>
          <a:ext cx="5501100" cy="5181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95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0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4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b="1" u="none" strike="noStrike" cap="none"/>
                        <a:t>Cédula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b="0" u="none" strike="noStrike" cap="none"/>
                        <a:t>Nombre Empleado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b="0" u="none" strike="noStrike" cap="none"/>
                        <a:t>Fecha Nacimiento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b="0" u="none" strike="noStrike" cap="none"/>
                        <a:t>Dirección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b="0" u="none" strike="noStrike" cap="none"/>
                        <a:t>Código Dep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0" name="Shape 450"/>
          <p:cNvGraphicFramePr/>
          <p:nvPr/>
        </p:nvGraphicFramePr>
        <p:xfrm>
          <a:off x="6084167" y="4674612"/>
          <a:ext cx="2877275" cy="5181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68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2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s-419" sz="1400" b="0" u="none" strike="noStrike" cap="none"/>
                        <a:t>Código Dep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b="0" u="none" strike="noStrike" cap="none"/>
                        <a:t>Cédula Gerente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b="0" u="none" strike="noStrike" cap="none"/>
                        <a:t>Nombre Dep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1" name="Shape 451"/>
          <p:cNvSpPr txBox="1"/>
          <p:nvPr/>
        </p:nvSpPr>
        <p:spPr>
          <a:xfrm>
            <a:off x="5618405" y="4335930"/>
            <a:ext cx="3024300" cy="33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419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Departamento3</a:t>
            </a:r>
          </a:p>
        </p:txBody>
      </p:sp>
      <p:sp>
        <p:nvSpPr>
          <p:cNvPr id="452" name="Shape 452"/>
          <p:cNvSpPr txBox="1"/>
          <p:nvPr/>
        </p:nvSpPr>
        <p:spPr>
          <a:xfrm>
            <a:off x="5076055" y="3018438"/>
            <a:ext cx="3024300" cy="33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419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Empleado Departamento3</a:t>
            </a:r>
          </a:p>
        </p:txBody>
      </p:sp>
    </p:spTree>
    <p:extLst>
      <p:ext uri="{BB962C8B-B14F-4D97-AF65-F5344CB8AC3E}">
        <p14:creationId xmlns:p14="http://schemas.microsoft.com/office/powerpoint/2010/main" val="2394723700"/>
      </p:ext>
    </p:extLst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xfrm>
            <a:off x="2117323" y="142782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4000" dirty="0">
                <a:sym typeface="Arial"/>
              </a:rPr>
              <a:t>Normalización: Ejemplos</a:t>
            </a:r>
          </a:p>
        </p:txBody>
      </p:sp>
      <p:sp>
        <p:nvSpPr>
          <p:cNvPr id="458" name="Shape 45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just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000" dirty="0" err="1">
                <a:sym typeface="Arial"/>
              </a:rPr>
              <a:t>vacacion</a:t>
            </a:r>
            <a:r>
              <a:rPr lang="es-419" sz="2000" dirty="0">
                <a:sym typeface="Arial"/>
              </a:rPr>
              <a:t>(</a:t>
            </a:r>
            <a:r>
              <a:rPr lang="es-419" sz="2000" dirty="0" err="1">
                <a:sym typeface="Arial"/>
              </a:rPr>
              <a:t>Lugar_id</a:t>
            </a:r>
            <a:r>
              <a:rPr lang="es-419" sz="2000" dirty="0">
                <a:sym typeface="Arial"/>
              </a:rPr>
              <a:t>, </a:t>
            </a:r>
            <a:r>
              <a:rPr lang="es-419" sz="2000" dirty="0" err="1">
                <a:sym typeface="Arial"/>
              </a:rPr>
              <a:t>Lugar_Nombre</a:t>
            </a:r>
            <a:r>
              <a:rPr lang="es-419" sz="2000" dirty="0">
                <a:sym typeface="Arial"/>
              </a:rPr>
              <a:t>, </a:t>
            </a:r>
            <a:r>
              <a:rPr lang="es-419" sz="2000" dirty="0" err="1">
                <a:sym typeface="Arial"/>
              </a:rPr>
              <a:t>cliente_id</a:t>
            </a:r>
            <a:r>
              <a:rPr lang="es-419" sz="2000" dirty="0">
                <a:sym typeface="Arial"/>
              </a:rPr>
              <a:t>, </a:t>
            </a:r>
            <a:r>
              <a:rPr lang="es-419" sz="2000" dirty="0" err="1">
                <a:sym typeface="Arial"/>
              </a:rPr>
              <a:t>cliente_Nombre</a:t>
            </a:r>
            <a:r>
              <a:rPr lang="es-419" sz="2000" dirty="0">
                <a:sym typeface="Arial"/>
              </a:rPr>
              <a:t>, fecha)</a:t>
            </a:r>
          </a:p>
          <a:p>
            <a:pPr marL="182880" marR="0" lvl="0" indent="-182880" algn="just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endParaRPr lang="es-419" sz="2000" dirty="0">
              <a:sym typeface="Arial"/>
            </a:endParaRPr>
          </a:p>
          <a:p>
            <a:pPr marL="182880" marR="0" lvl="0" indent="-182880" algn="just" rtl="0">
              <a:lnSpc>
                <a:spcPct val="90000"/>
              </a:lnSpc>
              <a:spcBef>
                <a:spcPts val="44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000" dirty="0">
                <a:sym typeface="Arial"/>
              </a:rPr>
              <a:t>¿Atributos atómicos?</a:t>
            </a:r>
          </a:p>
          <a:p>
            <a:pPr marL="457200" marR="0" lvl="1" indent="-190500" algn="just" rtl="0">
              <a:lnSpc>
                <a:spcPct val="90000"/>
              </a:lnSpc>
              <a:spcBef>
                <a:spcPts val="370"/>
              </a:spcBef>
              <a:buClr>
                <a:schemeClr val="accent1"/>
              </a:buClr>
              <a:buSzPct val="82763"/>
              <a:buFont typeface="Arial"/>
              <a:buChar char="•"/>
            </a:pPr>
            <a:r>
              <a:rPr lang="es-419" sz="1800" dirty="0">
                <a:sym typeface="Arial"/>
              </a:rPr>
              <a:t>Sí, es 1FN</a:t>
            </a:r>
          </a:p>
          <a:p>
            <a:pPr marL="457200" marR="0" lvl="1" indent="-190500" algn="just" rtl="0">
              <a:lnSpc>
                <a:spcPct val="90000"/>
              </a:lnSpc>
              <a:spcBef>
                <a:spcPts val="370"/>
              </a:spcBef>
              <a:buClr>
                <a:schemeClr val="accent1"/>
              </a:buClr>
              <a:buSzPct val="82763"/>
              <a:buFont typeface="Arial"/>
              <a:buChar char="•"/>
            </a:pPr>
            <a:endParaRPr lang="es-419" sz="1800" dirty="0">
              <a:sym typeface="Arial"/>
            </a:endParaRPr>
          </a:p>
          <a:p>
            <a:pPr marL="182880" marR="0" lvl="0" indent="-182880" algn="just" rtl="0">
              <a:lnSpc>
                <a:spcPct val="90000"/>
              </a:lnSpc>
              <a:spcBef>
                <a:spcPts val="44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000" dirty="0">
                <a:sym typeface="Arial"/>
              </a:rPr>
              <a:t>¿</a:t>
            </a:r>
            <a:r>
              <a:rPr lang="es-419" sz="2000" dirty="0" err="1">
                <a:sym typeface="Arial"/>
              </a:rPr>
              <a:t>Cúal</a:t>
            </a:r>
            <a:r>
              <a:rPr lang="es-419" sz="2000" dirty="0">
                <a:sym typeface="Arial"/>
              </a:rPr>
              <a:t> es la clave?</a:t>
            </a:r>
          </a:p>
          <a:p>
            <a:pPr marL="457200" marR="0" lvl="1" indent="-190500" algn="just" rtl="0">
              <a:lnSpc>
                <a:spcPct val="90000"/>
              </a:lnSpc>
              <a:spcBef>
                <a:spcPts val="370"/>
              </a:spcBef>
              <a:buClr>
                <a:schemeClr val="accent1"/>
              </a:buClr>
              <a:buSzPct val="82763"/>
              <a:buFont typeface="Arial"/>
              <a:buChar char="•"/>
            </a:pPr>
            <a:r>
              <a:rPr lang="es-419" sz="1800" dirty="0" err="1">
                <a:sym typeface="Arial"/>
              </a:rPr>
              <a:t>vacacion</a:t>
            </a:r>
            <a:r>
              <a:rPr lang="es-419" sz="1800" dirty="0">
                <a:sym typeface="Arial"/>
              </a:rPr>
              <a:t>(</a:t>
            </a:r>
            <a:r>
              <a:rPr lang="es-419" sz="1800" dirty="0" err="1">
                <a:sym typeface="Arial"/>
              </a:rPr>
              <a:t>Lugar_id</a:t>
            </a:r>
            <a:r>
              <a:rPr lang="es-419" sz="1800" dirty="0">
                <a:sym typeface="Arial"/>
              </a:rPr>
              <a:t>, </a:t>
            </a:r>
            <a:r>
              <a:rPr lang="es-419" sz="1800" dirty="0" err="1">
                <a:sym typeface="Arial"/>
              </a:rPr>
              <a:t>Lugar_Nombre</a:t>
            </a:r>
            <a:r>
              <a:rPr lang="es-419" sz="1800" dirty="0">
                <a:sym typeface="Arial"/>
              </a:rPr>
              <a:t>, </a:t>
            </a:r>
            <a:r>
              <a:rPr lang="es-419" sz="1800" dirty="0" err="1">
                <a:sym typeface="Arial"/>
              </a:rPr>
              <a:t>cliente_id</a:t>
            </a:r>
            <a:r>
              <a:rPr lang="es-419" sz="1800" dirty="0">
                <a:sym typeface="Arial"/>
              </a:rPr>
              <a:t>, </a:t>
            </a:r>
            <a:r>
              <a:rPr lang="es-419" sz="1800" dirty="0" err="1">
                <a:sym typeface="Arial"/>
              </a:rPr>
              <a:t>cliente_Nombre</a:t>
            </a:r>
            <a:r>
              <a:rPr lang="es-419" sz="1800" dirty="0">
                <a:sym typeface="Arial"/>
              </a:rPr>
              <a:t>, fecha)</a:t>
            </a:r>
          </a:p>
          <a:p>
            <a:pPr marL="457200" marR="0" lvl="1" indent="-190500" algn="just" rtl="0">
              <a:lnSpc>
                <a:spcPct val="90000"/>
              </a:lnSpc>
              <a:spcBef>
                <a:spcPts val="370"/>
              </a:spcBef>
              <a:buClr>
                <a:schemeClr val="accent1"/>
              </a:buClr>
              <a:buSzPct val="82763"/>
              <a:buFont typeface="Arial"/>
              <a:buChar char="•"/>
            </a:pPr>
            <a:endParaRPr lang="es-419" sz="1800" dirty="0">
              <a:sym typeface="Arial"/>
            </a:endParaRPr>
          </a:p>
          <a:p>
            <a:pPr marL="182880" marR="0" lvl="0" indent="-182880" algn="just" rtl="0">
              <a:lnSpc>
                <a:spcPct val="90000"/>
              </a:lnSpc>
              <a:spcBef>
                <a:spcPts val="44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000" dirty="0">
                <a:sym typeface="Arial"/>
              </a:rPr>
              <a:t>2FN – ¿Todos los atributos (que no sean clave primaria) dependen de toda la clave?</a:t>
            </a:r>
          </a:p>
          <a:p>
            <a:pPr marL="457200" marR="0" lvl="1" indent="-190500" algn="just" rtl="0">
              <a:lnSpc>
                <a:spcPct val="90000"/>
              </a:lnSpc>
              <a:spcBef>
                <a:spcPts val="370"/>
              </a:spcBef>
              <a:buClr>
                <a:schemeClr val="accent1"/>
              </a:buClr>
              <a:buSzPct val="82763"/>
              <a:buFont typeface="Arial"/>
              <a:buChar char="•"/>
            </a:pPr>
            <a:r>
              <a:rPr lang="es-419" sz="1800" dirty="0" err="1">
                <a:sym typeface="Arial"/>
              </a:rPr>
              <a:t>Lugar_Nombre</a:t>
            </a:r>
            <a:r>
              <a:rPr lang="es-419" sz="1800" dirty="0">
                <a:sym typeface="Arial"/>
              </a:rPr>
              <a:t> depende de </a:t>
            </a:r>
            <a:r>
              <a:rPr lang="es-419" sz="1800" dirty="0" err="1">
                <a:sym typeface="Arial"/>
              </a:rPr>
              <a:t>Lugar_id</a:t>
            </a:r>
            <a:r>
              <a:rPr lang="es-419" sz="1800" dirty="0">
                <a:sym typeface="Arial"/>
              </a:rPr>
              <a:t> crea: Lugar_2(</a:t>
            </a:r>
            <a:r>
              <a:rPr lang="es-419" sz="1800" dirty="0" err="1">
                <a:sym typeface="Arial"/>
              </a:rPr>
              <a:t>Lugar_id</a:t>
            </a:r>
            <a:r>
              <a:rPr lang="es-419" sz="1800" dirty="0">
                <a:sym typeface="Arial"/>
              </a:rPr>
              <a:t>, </a:t>
            </a:r>
            <a:r>
              <a:rPr lang="es-419" sz="1800" dirty="0" err="1">
                <a:sym typeface="Arial"/>
              </a:rPr>
              <a:t>Lugar_Nombre</a:t>
            </a:r>
            <a:r>
              <a:rPr lang="es-419" sz="1800" dirty="0">
                <a:sym typeface="Arial"/>
              </a:rPr>
              <a:t>)</a:t>
            </a:r>
          </a:p>
          <a:p>
            <a:pPr marL="457200" marR="0" lvl="1" indent="-190500" algn="just" rtl="0">
              <a:lnSpc>
                <a:spcPct val="90000"/>
              </a:lnSpc>
              <a:spcBef>
                <a:spcPts val="370"/>
              </a:spcBef>
              <a:buClr>
                <a:schemeClr val="accent1"/>
              </a:buClr>
              <a:buSzPct val="82763"/>
              <a:buFont typeface="Arial"/>
              <a:buChar char="•"/>
            </a:pPr>
            <a:r>
              <a:rPr lang="es-419" sz="1800" dirty="0" err="1">
                <a:sym typeface="Arial"/>
              </a:rPr>
              <a:t>cliente_Nombre</a:t>
            </a:r>
            <a:r>
              <a:rPr lang="es-419" sz="1800" dirty="0">
                <a:sym typeface="Arial"/>
              </a:rPr>
              <a:t> depende de </a:t>
            </a:r>
            <a:r>
              <a:rPr lang="es-419" sz="1800" dirty="0" err="1">
                <a:sym typeface="Arial"/>
              </a:rPr>
              <a:t>cliente_id</a:t>
            </a:r>
            <a:r>
              <a:rPr lang="es-419" sz="1800" dirty="0">
                <a:sym typeface="Arial"/>
              </a:rPr>
              <a:t> crea: cliente_2 (</a:t>
            </a:r>
            <a:r>
              <a:rPr lang="es-419" sz="1800" dirty="0" err="1">
                <a:sym typeface="Arial"/>
              </a:rPr>
              <a:t>cliente_id</a:t>
            </a:r>
            <a:r>
              <a:rPr lang="es-419" sz="1800" dirty="0">
                <a:sym typeface="Arial"/>
              </a:rPr>
              <a:t>, </a:t>
            </a:r>
            <a:r>
              <a:rPr lang="es-419" sz="1800" dirty="0" err="1">
                <a:sym typeface="Arial"/>
              </a:rPr>
              <a:t>cliente_Nombre</a:t>
            </a:r>
            <a:r>
              <a:rPr lang="es-419" sz="1800" dirty="0">
                <a:sym typeface="Arial"/>
              </a:rPr>
              <a:t>)</a:t>
            </a:r>
          </a:p>
          <a:p>
            <a:pPr marL="457200" marR="0" lvl="1" indent="-190500" algn="just" rtl="0">
              <a:lnSpc>
                <a:spcPct val="90000"/>
              </a:lnSpc>
              <a:spcBef>
                <a:spcPts val="370"/>
              </a:spcBef>
              <a:buClr>
                <a:schemeClr val="accent1"/>
              </a:buClr>
              <a:buSzPct val="82763"/>
              <a:buFont typeface="Arial"/>
              <a:buChar char="•"/>
            </a:pPr>
            <a:r>
              <a:rPr lang="es-419" sz="1800" dirty="0">
                <a:sym typeface="Arial"/>
              </a:rPr>
              <a:t>y nos queda: vacacion_2 (</a:t>
            </a:r>
            <a:r>
              <a:rPr lang="es-419" sz="1800" dirty="0" err="1">
                <a:sym typeface="Arial"/>
              </a:rPr>
              <a:t>Lugar_id</a:t>
            </a:r>
            <a:r>
              <a:rPr lang="es-419" sz="1800" dirty="0">
                <a:sym typeface="Arial"/>
              </a:rPr>
              <a:t>, </a:t>
            </a:r>
            <a:r>
              <a:rPr lang="es-419" sz="1800" dirty="0" err="1">
                <a:sym typeface="Arial"/>
              </a:rPr>
              <a:t>cliente_id</a:t>
            </a:r>
            <a:r>
              <a:rPr lang="es-419" sz="1800" dirty="0">
                <a:sym typeface="Arial"/>
              </a:rPr>
              <a:t>, fecha)</a:t>
            </a:r>
          </a:p>
          <a:p>
            <a:pPr marL="457200" marR="0" lvl="1" indent="-190500" algn="just" rtl="0">
              <a:lnSpc>
                <a:spcPct val="90000"/>
              </a:lnSpc>
              <a:spcBef>
                <a:spcPts val="370"/>
              </a:spcBef>
              <a:buClr>
                <a:schemeClr val="accent1"/>
              </a:buClr>
              <a:buSzPct val="82763"/>
              <a:buFont typeface="Arial"/>
              <a:buNone/>
            </a:pPr>
            <a:endParaRPr sz="1800" dirty="0">
              <a:sym typeface="Arial"/>
            </a:endParaRPr>
          </a:p>
          <a:p>
            <a:pPr marL="457200" marR="0" lvl="1" indent="-190500" algn="just" rtl="0">
              <a:lnSpc>
                <a:spcPct val="90000"/>
              </a:lnSpc>
              <a:spcBef>
                <a:spcPts val="370"/>
              </a:spcBef>
              <a:buClr>
                <a:schemeClr val="accent1"/>
              </a:buClr>
              <a:buSzPct val="82763"/>
              <a:buFont typeface="Arial"/>
              <a:buChar char="•"/>
            </a:pPr>
            <a:r>
              <a:rPr lang="es-419" sz="1800" dirty="0">
                <a:sym typeface="Arial"/>
              </a:rPr>
              <a:t>Ahora ya satisfacemos los requerimientos de la 2FN</a:t>
            </a:r>
          </a:p>
        </p:txBody>
      </p:sp>
    </p:spTree>
    <p:extLst>
      <p:ext uri="{BB962C8B-B14F-4D97-AF65-F5344CB8AC3E}">
        <p14:creationId xmlns:p14="http://schemas.microsoft.com/office/powerpoint/2010/main" val="2980079255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1895382" y="116149"/>
            <a:ext cx="5353235" cy="9580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3200" dirty="0">
                <a:sym typeface="Arial"/>
              </a:rPr>
              <a:t>Normalización: Importancia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just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400" dirty="0">
                <a:sym typeface="Arial"/>
              </a:rPr>
              <a:t>Las bases de datos mal diseñadas tienen problemas de:</a:t>
            </a:r>
          </a:p>
          <a:p>
            <a:pPr marL="182880" marR="0" lvl="0" indent="-182880" algn="just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None/>
            </a:pPr>
            <a:endParaRPr sz="2400" dirty="0">
              <a:sym typeface="Arial"/>
            </a:endParaRPr>
          </a:p>
          <a:p>
            <a:pPr marL="457200" marR="0" lvl="1" indent="-190499" algn="just" rtl="0">
              <a:spcBef>
                <a:spcPts val="56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000" dirty="0">
                <a:sym typeface="Arial"/>
              </a:rPr>
              <a:t>Almacenamiento redundante (varias copias de la misma información)</a:t>
            </a:r>
          </a:p>
          <a:p>
            <a:pPr marL="457200" marR="0" lvl="1" indent="-190499" algn="just" rtl="0">
              <a:spcBef>
                <a:spcPts val="56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endParaRPr lang="es-419" sz="2000" dirty="0">
              <a:sym typeface="Arial"/>
            </a:endParaRPr>
          </a:p>
          <a:p>
            <a:pPr marL="457200" marR="0" lvl="1" indent="-190499" algn="just" rtl="0">
              <a:spcBef>
                <a:spcPts val="56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000" dirty="0">
                <a:sym typeface="Arial"/>
              </a:rPr>
              <a:t>Pérdidas no deseadas de información al modificar Registros.</a:t>
            </a:r>
          </a:p>
          <a:p>
            <a:pPr marL="457200" marR="0" lvl="1" indent="-190499" algn="just" rtl="0">
              <a:spcBef>
                <a:spcPts val="56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endParaRPr lang="es-419" sz="2000" dirty="0">
              <a:sym typeface="Arial"/>
            </a:endParaRPr>
          </a:p>
          <a:p>
            <a:pPr marL="457200" marR="0" lvl="1" indent="-190499" algn="just" rtl="0">
              <a:spcBef>
                <a:spcPts val="56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000" dirty="0">
                <a:sym typeface="Arial"/>
              </a:rPr>
              <a:t>La base entra en un estado no consistente al borrar un Registro.</a:t>
            </a:r>
          </a:p>
          <a:p>
            <a:pPr marL="457200" marR="0" lvl="1" indent="-190499" algn="just" rtl="0">
              <a:spcBef>
                <a:spcPts val="56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endParaRPr lang="es-419" sz="2000" dirty="0">
              <a:sym typeface="Arial"/>
            </a:endParaRPr>
          </a:p>
          <a:p>
            <a:pPr marL="457200" marR="0" lvl="1" indent="-190499" algn="just" rtl="0">
              <a:spcBef>
                <a:spcPts val="56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000" dirty="0">
                <a:sym typeface="Arial"/>
              </a:rPr>
              <a:t>Imposibilidad de almacenar cierta información.</a:t>
            </a:r>
          </a:p>
        </p:txBody>
      </p:sp>
    </p:spTree>
    <p:extLst>
      <p:ext uri="{BB962C8B-B14F-4D97-AF65-F5344CB8AC3E}">
        <p14:creationId xmlns:p14="http://schemas.microsoft.com/office/powerpoint/2010/main" val="714044332"/>
      </p:ext>
    </p:extLst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>
            <a:spLocks noGrp="1"/>
          </p:cNvSpPr>
          <p:nvPr>
            <p:ph type="title"/>
          </p:nvPr>
        </p:nvSpPr>
        <p:spPr>
          <a:xfrm>
            <a:off x="1852838" y="136190"/>
            <a:ext cx="87128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1600" dirty="0">
                <a:sym typeface="Arial"/>
              </a:rPr>
              <a:t>¿Es importante transformar del diagrama ER al modelo Relacional?</a:t>
            </a:r>
          </a:p>
        </p:txBody>
      </p:sp>
      <p:pic>
        <p:nvPicPr>
          <p:cNvPr id="464" name="Shape 4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84783"/>
            <a:ext cx="9135299" cy="4968600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Shape 465"/>
          <p:cNvSpPr/>
          <p:nvPr/>
        </p:nvSpPr>
        <p:spPr>
          <a:xfrm>
            <a:off x="4355973" y="2780927"/>
            <a:ext cx="1302900" cy="576000"/>
          </a:xfrm>
          <a:prstGeom prst="rightArrow">
            <a:avLst>
              <a:gd name="adj1" fmla="val 40523"/>
              <a:gd name="adj2" fmla="val 64215"/>
            </a:avLst>
          </a:prstGeom>
          <a:solidFill>
            <a:schemeClr val="accent1"/>
          </a:solidFill>
          <a:ln w="19050" cap="flat" cmpd="sng">
            <a:solidFill>
              <a:srgbClr val="6C859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Shape 466"/>
          <p:cNvSpPr/>
          <p:nvPr/>
        </p:nvSpPr>
        <p:spPr>
          <a:xfrm rot="10800000">
            <a:off x="6660343" y="4509255"/>
            <a:ext cx="1007999" cy="122399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accent1"/>
          </a:solidFill>
          <a:ln w="19050" cap="flat" cmpd="sng">
            <a:solidFill>
              <a:srgbClr val="6C859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2641908"/>
      </p:ext>
    </p:extLst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xfrm>
            <a:off x="2108446" y="125027"/>
            <a:ext cx="8229600" cy="990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s-419" dirty="0"/>
              <a:t>Taller SQL- Aeropuerto</a:t>
            </a:r>
          </a:p>
        </p:txBody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483833" y="1567439"/>
            <a:ext cx="8229600" cy="4876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1400" dirty="0"/>
              <a:t>Obtener el diagrama E/R para un sistema de control de vuelos adaptado a las siguientes reglas de negocio (indicar las entidades, relaciones, atributos, claves primarias que se deducen de cada una de las reglas): 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400" dirty="0"/>
              <a:t>a) De cada aeropuerto se conoce su código, nombre, ciudad y país. 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400" dirty="0"/>
              <a:t>b) En cada aeropuerto pueden tomar tierra diversos modelos de aviones (el modelo de un avión determina su capacidad, es decir, el número de plazas. 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400" dirty="0"/>
              <a:t>c) En cada aeropuerto existe una colección de programas de vuelo. En cada programa de vuelo se indica el número de vuelo, línea aérea y días de la semana en que existe dicho vuelo. 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400" dirty="0"/>
              <a:t>d) Cada programa de vuelo despega de un aeropuerto y aterriza en otro. 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400" dirty="0"/>
              <a:t>e) Los números de vuelo son únicos para todo el mundo. 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400" dirty="0"/>
              <a:t>f) En cada aeropuerto hay múltiples aterrizajes y despegues. Todos los aeropuertos contemplados están en activo, es decir, tienen algún aterrizaje y algún despegue. 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400" dirty="0"/>
              <a:t>g) Cada vuelo realizado pertenece a un cierto programa de vuelo. Para cada vuelo se quiere conocer su fecha, plazas vacías y el modelo de avión utilizado. 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400" dirty="0"/>
              <a:t>h) Algunos programas de vuelo incorporan escalas técnicas intermedias entre los aeropuertos de salida y de llegada. Se entiende por escala técnica a un aterrizaje y despegue consecutivos sin altas </a:t>
            </a:r>
            <a:r>
              <a:rPr lang="es-419" sz="1400" dirty="0" err="1"/>
              <a:t>ó</a:t>
            </a:r>
            <a:r>
              <a:rPr lang="es-419" sz="1400" dirty="0"/>
              <a:t> bajas de pasajeros. 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400" dirty="0"/>
              <a:t>i) De cada vuelo se quieren conocer las escalas técnicas ordenadas asignándole a cada una un número de orden. 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400" dirty="0"/>
              <a:t>Por ejemplo, el programa de vuelo 555 de Iberia con vuelos los lunes y jueves despega de Barajas- Madrid-España y aterriza en </a:t>
            </a:r>
            <a:r>
              <a:rPr lang="es-419" sz="1400" dirty="0" err="1"/>
              <a:t>Caudell</a:t>
            </a:r>
            <a:r>
              <a:rPr lang="es-419" sz="1400" dirty="0"/>
              <a:t>-</a:t>
            </a:r>
            <a:r>
              <a:rPr lang="es-419" sz="1400" dirty="0" err="1"/>
              <a:t>Sydney</a:t>
            </a:r>
            <a:r>
              <a:rPr lang="es-419" sz="1400" dirty="0"/>
              <a:t>-Australia teniendo las siguientes escalas técnicas: </a:t>
            </a:r>
          </a:p>
          <a:p>
            <a:pPr marL="1554480" lvl="0" indent="-53340" rtl="0">
              <a:spcBef>
                <a:spcPts val="0"/>
              </a:spcBef>
              <a:buNone/>
            </a:pPr>
            <a:r>
              <a:rPr lang="es-419" sz="1400" dirty="0"/>
              <a:t>1- Los </a:t>
            </a:r>
            <a:r>
              <a:rPr lang="es-419" sz="1400" dirty="0" err="1"/>
              <a:t>Pradiños</a:t>
            </a:r>
            <a:r>
              <a:rPr lang="es-419" sz="1400" dirty="0"/>
              <a:t>-Sao Paulo-Brasil, </a:t>
            </a:r>
          </a:p>
          <a:p>
            <a:pPr marL="1554480" lvl="0" indent="-53340" rtl="0">
              <a:spcBef>
                <a:spcPts val="0"/>
              </a:spcBef>
              <a:buNone/>
            </a:pPr>
            <a:r>
              <a:rPr lang="es-419" sz="1400" dirty="0"/>
              <a:t>2-El Emperador-Santiago-Chile y </a:t>
            </a:r>
          </a:p>
          <a:p>
            <a:pPr marL="1554480" lvl="0" indent="-53340">
              <a:spcBef>
                <a:spcPts val="0"/>
              </a:spcBef>
              <a:buNone/>
            </a:pPr>
            <a:r>
              <a:rPr lang="es-419" sz="1400" dirty="0"/>
              <a:t>3-Saint </a:t>
            </a:r>
            <a:r>
              <a:rPr lang="es-419" sz="1400" dirty="0" err="1"/>
              <a:t>Kitts</a:t>
            </a:r>
            <a:r>
              <a:rPr lang="es-419" sz="1400" dirty="0"/>
              <a:t>-Auckland-Nueva Zelanda.</a:t>
            </a:r>
          </a:p>
        </p:txBody>
      </p:sp>
    </p:spTree>
    <p:extLst>
      <p:ext uri="{BB962C8B-B14F-4D97-AF65-F5344CB8AC3E}">
        <p14:creationId xmlns:p14="http://schemas.microsoft.com/office/powerpoint/2010/main" val="1278430254"/>
      </p:ext>
    </p:extLst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dirty="0"/>
              <a:t>Taller SQL- Aeropuerto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dirty="0"/>
              <a:t>Con base en el diagrama diseñado, desarrolle: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228600" rtl="0">
              <a:spcBef>
                <a:spcPts val="0"/>
              </a:spcBef>
            </a:pPr>
            <a:r>
              <a:rPr lang="es-419" dirty="0"/>
              <a:t>Modelado relacional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s-419" dirty="0"/>
              <a:t>Normalización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s-419" dirty="0"/>
              <a:t>Script BD con sus respectivas relaciones 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9184533"/>
      </p:ext>
    </p:extLst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3277" y="251715"/>
            <a:ext cx="6794400" cy="617700"/>
          </a:xfrm>
        </p:spPr>
        <p:txBody>
          <a:bodyPr/>
          <a:lstStyle/>
          <a:p>
            <a:r>
              <a:rPr lang="es-CR" dirty="0"/>
              <a:t>Otras formas normales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Forma normal</a:t>
            </a:r>
          </a:p>
          <a:p>
            <a:pPr lvl="1"/>
            <a:r>
              <a:rPr lang="es-CR" dirty="0">
                <a:hlinkClick r:id="rId2"/>
              </a:rPr>
              <a:t>https://es.wikipedia.org/wiki/Forma_normal</a:t>
            </a:r>
            <a:endParaRPr lang="es-CR" dirty="0"/>
          </a:p>
          <a:p>
            <a:pPr lvl="1"/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389211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585110" y="34889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2000" dirty="0">
                <a:sym typeface="Arial"/>
              </a:rPr>
              <a:t>Transformación del Modelo ER al Modelo Relacional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179511" y="1484783"/>
            <a:ext cx="8964599" cy="5373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2"/>
              </a:buClr>
              <a:buSzPct val="25000"/>
              <a:buFont typeface="Noto Symbol"/>
              <a:buNone/>
            </a:pPr>
            <a:endParaRPr lang="es-419"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accent2"/>
              </a:buClr>
              <a:buSzPct val="25000"/>
              <a:buFont typeface="Noto Symbol"/>
              <a:buNone/>
            </a:pPr>
            <a:r>
              <a:rPr lang="es-419" sz="2800" dirty="0">
                <a:sym typeface="Arial"/>
              </a:rPr>
              <a:t>Modelo Entidad Relación (Básico), transformación al modelo Relacional de: </a:t>
            </a:r>
          </a:p>
          <a:p>
            <a:pPr marL="320040" marR="0" lvl="0" indent="-320040" algn="just" rtl="0">
              <a:spcBef>
                <a:spcPts val="700"/>
              </a:spcBef>
              <a:buClr>
                <a:schemeClr val="accent2"/>
              </a:buClr>
              <a:buSzPct val="59999"/>
              <a:buFont typeface="Arial"/>
              <a:buChar char="•"/>
            </a:pPr>
            <a:r>
              <a:rPr lang="es-419" sz="2800" dirty="0">
                <a:sym typeface="Arial"/>
              </a:rPr>
              <a:t>Entidades (no débiles) </a:t>
            </a:r>
          </a:p>
          <a:p>
            <a:pPr marL="320040" marR="0" lvl="0" indent="-320040" algn="just" rtl="0">
              <a:spcBef>
                <a:spcPts val="700"/>
              </a:spcBef>
              <a:buClr>
                <a:schemeClr val="accent2"/>
              </a:buClr>
              <a:buSzPct val="59999"/>
              <a:buFont typeface="Arial"/>
              <a:buChar char="•"/>
            </a:pPr>
            <a:r>
              <a:rPr lang="es-419" sz="2800" dirty="0">
                <a:sym typeface="Arial"/>
              </a:rPr>
              <a:t>Entidades Débiles </a:t>
            </a:r>
          </a:p>
          <a:p>
            <a:pPr marL="320040" marR="0" lvl="0" indent="-320040" algn="just" rtl="0">
              <a:spcBef>
                <a:spcPts val="700"/>
              </a:spcBef>
              <a:buClr>
                <a:schemeClr val="accent2"/>
              </a:buClr>
              <a:buSzPct val="59999"/>
              <a:buFont typeface="Arial"/>
              <a:buChar char="•"/>
            </a:pPr>
            <a:r>
              <a:rPr lang="es-419" sz="2800" dirty="0">
                <a:sym typeface="Arial"/>
              </a:rPr>
              <a:t>Relaciones 1:N </a:t>
            </a:r>
          </a:p>
          <a:p>
            <a:pPr marL="320040" marR="0" lvl="0" indent="-320040" algn="just" rtl="0">
              <a:spcBef>
                <a:spcPts val="700"/>
              </a:spcBef>
              <a:buClr>
                <a:schemeClr val="accent2"/>
              </a:buClr>
              <a:buSzPct val="59999"/>
              <a:buFont typeface="Arial"/>
              <a:buChar char="•"/>
            </a:pPr>
            <a:r>
              <a:rPr lang="es-419" sz="2800" dirty="0">
                <a:sym typeface="Arial"/>
              </a:rPr>
              <a:t>Relaciones 1:1 </a:t>
            </a:r>
          </a:p>
          <a:p>
            <a:pPr marL="320040" marR="0" lvl="0" indent="-320040" algn="just" rtl="0">
              <a:spcBef>
                <a:spcPts val="700"/>
              </a:spcBef>
              <a:buClr>
                <a:schemeClr val="accent2"/>
              </a:buClr>
              <a:buSzPct val="59999"/>
              <a:buFont typeface="Arial"/>
              <a:buChar char="•"/>
            </a:pPr>
            <a:r>
              <a:rPr lang="es-419" sz="2800" dirty="0">
                <a:sym typeface="Arial"/>
              </a:rPr>
              <a:t>Relaciones M:N </a:t>
            </a:r>
          </a:p>
          <a:p>
            <a:pPr marL="320040" marR="0" lvl="0" indent="-320040" algn="just" rtl="0">
              <a:spcBef>
                <a:spcPts val="700"/>
              </a:spcBef>
              <a:buClr>
                <a:schemeClr val="accent2"/>
              </a:buClr>
              <a:buSzPct val="59999"/>
              <a:buFont typeface="Arial"/>
              <a:buChar char="•"/>
            </a:pPr>
            <a:r>
              <a:rPr lang="es-419" sz="2800" dirty="0">
                <a:sym typeface="Arial"/>
              </a:rPr>
              <a:t>Atributos Multivalorados</a:t>
            </a:r>
          </a:p>
          <a:p>
            <a:pPr marL="320040" marR="0" lvl="0" indent="-320040" algn="just" rtl="0">
              <a:spcBef>
                <a:spcPts val="700"/>
              </a:spcBef>
              <a:buClr>
                <a:schemeClr val="accent2"/>
              </a:buClr>
              <a:buSzPct val="59999"/>
              <a:buFont typeface="Arial"/>
              <a:buChar char="•"/>
            </a:pPr>
            <a:r>
              <a:rPr lang="es-419" sz="2800" dirty="0">
                <a:sym typeface="Arial"/>
              </a:rPr>
              <a:t>Relaciones n-arios </a:t>
            </a:r>
          </a:p>
        </p:txBody>
      </p:sp>
      <p:sp>
        <p:nvSpPr>
          <p:cNvPr id="201" name="Shape 201"/>
          <p:cNvSpPr/>
          <p:nvPr/>
        </p:nvSpPr>
        <p:spPr>
          <a:xfrm>
            <a:off x="4932039" y="2492896"/>
            <a:ext cx="719999" cy="3384300"/>
          </a:xfrm>
          <a:prstGeom prst="rightBrace">
            <a:avLst>
              <a:gd name="adj1" fmla="val 53821"/>
              <a:gd name="adj2" fmla="val 50000"/>
            </a:avLst>
          </a:prstGeom>
          <a:noFill/>
          <a:ln w="476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Shape 202"/>
          <p:cNvSpPr txBox="1"/>
          <p:nvPr/>
        </p:nvSpPr>
        <p:spPr>
          <a:xfrm>
            <a:off x="5868144" y="3429000"/>
            <a:ext cx="2952299" cy="1815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419" sz="2800" dirty="0"/>
              <a:t>Definir una serie de esquemas de relaciones equivalentes</a:t>
            </a:r>
          </a:p>
        </p:txBody>
      </p:sp>
    </p:spTree>
    <p:extLst>
      <p:ext uri="{BB962C8B-B14F-4D97-AF65-F5344CB8AC3E}">
        <p14:creationId xmlns:p14="http://schemas.microsoft.com/office/powerpoint/2010/main" val="4243162809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495300" y="104313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2800" dirty="0">
                <a:sym typeface="Arial"/>
              </a:rPr>
              <a:t>Transformación de Entidades (Paso 1)</a:t>
            </a:r>
          </a:p>
        </p:txBody>
      </p:sp>
      <p:pic>
        <p:nvPicPr>
          <p:cNvPr id="208" name="Shape 2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84784"/>
            <a:ext cx="9144000" cy="5373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4672941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Shape 2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972" y="2276872"/>
            <a:ext cx="9173099" cy="4580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2027421" y="166457"/>
            <a:ext cx="5060184" cy="81896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2400" dirty="0">
                <a:sym typeface="Arial"/>
              </a:rPr>
              <a:t>Transformación de Entidades (Paso 1)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480814" y="1484783"/>
            <a:ext cx="8153399" cy="96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SzPct val="25000"/>
              <a:buFont typeface="Noto Symbol"/>
              <a:buNone/>
            </a:pPr>
            <a:r>
              <a:rPr lang="es-419" sz="2800" dirty="0">
                <a:sym typeface="Arial"/>
              </a:rPr>
              <a:t>En caso de que más de un atributo sea parte de la clave primaria:</a:t>
            </a:r>
          </a:p>
        </p:txBody>
      </p:sp>
    </p:spTree>
    <p:extLst>
      <p:ext uri="{BB962C8B-B14F-4D97-AF65-F5344CB8AC3E}">
        <p14:creationId xmlns:p14="http://schemas.microsoft.com/office/powerpoint/2010/main" val="2886104126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612647" y="7768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2800" dirty="0">
                <a:sym typeface="Arial"/>
              </a:rPr>
              <a:t>Transformación de Relaciones 1:N</a:t>
            </a:r>
            <a:br>
              <a:rPr lang="es-419" sz="2800" dirty="0">
                <a:sym typeface="Arial"/>
              </a:rPr>
            </a:br>
            <a:r>
              <a:rPr lang="es-419" sz="2800" dirty="0">
                <a:sym typeface="Arial"/>
              </a:rPr>
              <a:t>(Paso 2)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12647" y="2292658"/>
            <a:ext cx="8153399" cy="290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20040" marR="0" lvl="0" indent="-320040" algn="just" rtl="0">
              <a:spcBef>
                <a:spcPts val="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r>
              <a:rPr lang="es-419" sz="2800" dirty="0">
                <a:sym typeface="Arial"/>
              </a:rPr>
              <a:t>Para cada relación 1:N entre dos entidades (no débiles) E y F donde F está del lado N de la relación, se añade a la tabla correspondiente a la entidad F de alguna de las entidades la clave primaria de la otra entidad relacionada.</a:t>
            </a:r>
          </a:p>
        </p:txBody>
      </p:sp>
    </p:spTree>
    <p:extLst>
      <p:ext uri="{BB962C8B-B14F-4D97-AF65-F5344CB8AC3E}">
        <p14:creationId xmlns:p14="http://schemas.microsoft.com/office/powerpoint/2010/main" val="298893868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2800" dirty="0">
                <a:sym typeface="Arial"/>
              </a:rPr>
              <a:t>Transformación de Relaciones 1:N</a:t>
            </a:r>
            <a:br>
              <a:rPr lang="es-419" sz="2800" dirty="0">
                <a:sym typeface="Arial"/>
              </a:rPr>
            </a:br>
            <a:r>
              <a:rPr lang="es-419" sz="2800" dirty="0">
                <a:sym typeface="Arial"/>
              </a:rPr>
              <a:t>(Paso 2)</a:t>
            </a:r>
          </a:p>
        </p:txBody>
      </p:sp>
      <p:pic>
        <p:nvPicPr>
          <p:cNvPr id="227" name="Shape 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2" y="1484783"/>
            <a:ext cx="9124500" cy="5373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9833776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</TotalTime>
  <Words>2785</Words>
  <Application>Microsoft Office PowerPoint</Application>
  <PresentationFormat>Presentación en pantalla (4:3)</PresentationFormat>
  <Paragraphs>598</Paragraphs>
  <Slides>43</Slides>
  <Notes>40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47" baseType="lpstr">
      <vt:lpstr>Arial</vt:lpstr>
      <vt:lpstr>Calibri</vt:lpstr>
      <vt:lpstr>Noto Symbol</vt:lpstr>
      <vt:lpstr>Tema de Office</vt:lpstr>
      <vt:lpstr>Aplicación de bases de datos ISW­-413 </vt:lpstr>
      <vt:lpstr>Agenda</vt:lpstr>
      <vt:lpstr>Presentación</vt:lpstr>
      <vt:lpstr>Normalización: Importancia</vt:lpstr>
      <vt:lpstr>Transformación del Modelo ER al Modelo Relacional</vt:lpstr>
      <vt:lpstr>Transformación de Entidades (Paso 1)</vt:lpstr>
      <vt:lpstr>Transformación de Entidades (Paso 1)</vt:lpstr>
      <vt:lpstr>Transformación de Relaciones 1:N (Paso 2)</vt:lpstr>
      <vt:lpstr>Transformación de Relaciones 1:N (Paso 2)</vt:lpstr>
      <vt:lpstr>Transformación de Entidades Débiles (Paso 3)</vt:lpstr>
      <vt:lpstr>Transformación de Entidades Débiles (Paso 3)</vt:lpstr>
      <vt:lpstr>Transformación de Relaciones 1:1 (Paso 4)</vt:lpstr>
      <vt:lpstr>Transformación de Relaciones 1:1 (Paso 4)</vt:lpstr>
      <vt:lpstr>Transformación de Relaciones N:M (Paso 5)</vt:lpstr>
      <vt:lpstr>Transformación de Relaciones N:M (Paso 5)</vt:lpstr>
      <vt:lpstr>Transformación de Atributos Multivalorados (Paso 6)</vt:lpstr>
      <vt:lpstr>Transformación de Atributos Multivalorados (Paso 6)</vt:lpstr>
      <vt:lpstr>Transformación de Relaciones n-arios  (paso 7)</vt:lpstr>
      <vt:lpstr>Transformación de Relaciones n-arios  (paso 7)</vt:lpstr>
      <vt:lpstr>Dependencia Funcional</vt:lpstr>
      <vt:lpstr>Dependencia Funcional</vt:lpstr>
      <vt:lpstr>Dependencia Funcional</vt:lpstr>
      <vt:lpstr>Normalización: Pasos</vt:lpstr>
      <vt:lpstr>Normalización: Primera Forma Normal</vt:lpstr>
      <vt:lpstr>Normalización: Primera Forma Normal</vt:lpstr>
      <vt:lpstr>Normalización: Primera Forma Normal</vt:lpstr>
      <vt:lpstr>Normalización: Primera Forma Normal</vt:lpstr>
      <vt:lpstr>Normalización: Segunda Forma Normal</vt:lpstr>
      <vt:lpstr>Normalización: Segunda Forma Normal</vt:lpstr>
      <vt:lpstr>Normalización: Segunda Forma Normal</vt:lpstr>
      <vt:lpstr>Normalización: Segunda Forma Normal</vt:lpstr>
      <vt:lpstr>Normalización: Segunda Forma Normal</vt:lpstr>
      <vt:lpstr>Normalización: Segunda Forma Normal</vt:lpstr>
      <vt:lpstr>Normalización: Segunda Forma Normal</vt:lpstr>
      <vt:lpstr>Normalización: Tercera Forma Normal</vt:lpstr>
      <vt:lpstr>Normalización: Tercera Forma Normal</vt:lpstr>
      <vt:lpstr>Normalización: Tercera Forma Normal</vt:lpstr>
      <vt:lpstr>Normalización: Tercera Forma Normal</vt:lpstr>
      <vt:lpstr>Normalización: Ejemplos</vt:lpstr>
      <vt:lpstr>¿Es importante transformar del diagrama ER al modelo Relacional?</vt:lpstr>
      <vt:lpstr>Taller SQL- Aeropuerto</vt:lpstr>
      <vt:lpstr>Taller SQL- Aeropuerto </vt:lpstr>
      <vt:lpstr>Otras formas normales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EN AMBIENTE WEB II</dc:title>
  <dc:creator>Efren</dc:creator>
  <cp:lastModifiedBy>Efren</cp:lastModifiedBy>
  <cp:revision>57</cp:revision>
  <dcterms:modified xsi:type="dcterms:W3CDTF">2017-01-21T00:11:16Z</dcterms:modified>
</cp:coreProperties>
</file>