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5"/>
  </p:notesMasterIdLst>
  <p:sldIdLst>
    <p:sldId id="256" r:id="rId2"/>
    <p:sldId id="284" r:id="rId3"/>
    <p:sldId id="289" r:id="rId4"/>
    <p:sldId id="290" r:id="rId5"/>
    <p:sldId id="291" r:id="rId6"/>
    <p:sldId id="292" r:id="rId7"/>
    <p:sldId id="293" r:id="rId8"/>
    <p:sldId id="294" r:id="rId9"/>
    <p:sldId id="295" r:id="rId10"/>
    <p:sldId id="296" r:id="rId11"/>
    <p:sldId id="297" r:id="rId12"/>
    <p:sldId id="298" r:id="rId13"/>
    <p:sldId id="299"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p:cViewPr varScale="1">
        <p:scale>
          <a:sx n="68" d="100"/>
          <a:sy n="68" d="100"/>
        </p:scale>
        <p:origin x="147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‹Nº›</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74" name="Shape 7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89271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81332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3322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5436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076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31063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09703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38653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4541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47367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71823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671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31750"/>
            <a:ext cx="3851400" cy="1161900"/>
          </a:xfrm>
          <a:prstGeom prst="rect">
            <a:avLst/>
          </a:prstGeom>
          <a:noFill/>
          <a:ln>
            <a:noFill/>
          </a:ln>
        </p:spPr>
        <p:txBody>
          <a:bodyPr lIns="91425" tIns="91425" rIns="91425" bIns="91425" anchor="b" anchorCtr="0"/>
          <a:lstStyle>
            <a:lvl1pPr marL="0" marR="0" lvl="0" indent="0" algn="l" rtl="0">
              <a:spcBef>
                <a:spcPts val="0"/>
              </a:spcBef>
              <a:buFont typeface="Calibri"/>
              <a:buNone/>
              <a:defRPr sz="2000" b="1" i="0" u="none" strike="noStrike" cap="none">
                <a:latin typeface="Calibri"/>
                <a:ea typeface="Calibri"/>
                <a:cs typeface="Calibri"/>
                <a:sym typeface="Calibri"/>
              </a:defRPr>
            </a:lvl1pPr>
            <a:lvl2pPr lvl="1" indent="0" rtl="0">
              <a:spcBef>
                <a:spcPts val="0"/>
              </a:spcBef>
              <a:buClr>
                <a:srgbClr val="FFFFFF"/>
              </a:buClr>
              <a:buNone/>
              <a:defRPr sz="1800">
                <a:solidFill>
                  <a:srgbClr val="FFFFFF"/>
                </a:solidFill>
              </a:defRPr>
            </a:lvl2pPr>
            <a:lvl3pPr lvl="2" indent="0" rtl="0">
              <a:spcBef>
                <a:spcPts val="0"/>
              </a:spcBef>
              <a:buClr>
                <a:srgbClr val="FFFFFF"/>
              </a:buClr>
              <a:buNone/>
              <a:defRPr sz="1800">
                <a:solidFill>
                  <a:srgbClr val="FFFFFF"/>
                </a:solidFill>
              </a:defRPr>
            </a:lvl3pPr>
            <a:lvl4pPr lvl="3" indent="0" rtl="0">
              <a:spcBef>
                <a:spcPts val="0"/>
              </a:spcBef>
              <a:buClr>
                <a:srgbClr val="FFFFFF"/>
              </a:buClr>
              <a:buNone/>
              <a:defRPr sz="1800">
                <a:solidFill>
                  <a:srgbClr val="FFFFFF"/>
                </a:solidFill>
              </a:defRPr>
            </a:lvl4pPr>
            <a:lvl5pPr lvl="4" indent="0" rtl="0">
              <a:spcBef>
                <a:spcPts val="0"/>
              </a:spcBef>
              <a:buClr>
                <a:srgbClr val="FFFFFF"/>
              </a:buClr>
              <a:buNone/>
              <a:defRPr sz="1800">
                <a:solidFill>
                  <a:srgbClr val="FFFFFF"/>
                </a:solidFill>
              </a:defRPr>
            </a:lvl5pPr>
            <a:lvl6pPr lvl="5" indent="0" rtl="0">
              <a:spcBef>
                <a:spcPts val="0"/>
              </a:spcBef>
              <a:buClr>
                <a:srgbClr val="FFFFFF"/>
              </a:buClr>
              <a:buNone/>
              <a:defRPr sz="1800">
                <a:solidFill>
                  <a:srgbClr val="FFFFFF"/>
                </a:solidFill>
              </a:defRPr>
            </a:lvl6pPr>
            <a:lvl7pPr lvl="6" indent="0" rtl="0">
              <a:spcBef>
                <a:spcPts val="0"/>
              </a:spcBef>
              <a:buClr>
                <a:srgbClr val="FFFFFF"/>
              </a:buClr>
              <a:buNone/>
              <a:defRPr sz="1800">
                <a:solidFill>
                  <a:srgbClr val="FFFFFF"/>
                </a:solidFill>
              </a:defRPr>
            </a:lvl7pPr>
            <a:lvl8pPr lvl="7" indent="0" rtl="0">
              <a:spcBef>
                <a:spcPts val="0"/>
              </a:spcBef>
              <a:buClr>
                <a:srgbClr val="FFFFFF"/>
              </a:buClr>
              <a:buNone/>
              <a:defRPr sz="1800">
                <a:solidFill>
                  <a:srgbClr val="FFFFFF"/>
                </a:solidFill>
              </a:defRPr>
            </a:lvl8pPr>
            <a:lvl9pPr lvl="8" indent="0" rtl="0">
              <a:spcBef>
                <a:spcPts val="0"/>
              </a:spcBef>
              <a:buClr>
                <a:srgbClr val="FFFFFF"/>
              </a:buClr>
              <a:buNone/>
              <a:defRPr sz="1800">
                <a:solidFill>
                  <a:srgbClr val="FFFFFF"/>
                </a:solidFill>
              </a:defRPr>
            </a:lvl9pPr>
          </a:lstStyle>
          <a:p>
            <a:endParaRPr/>
          </a:p>
        </p:txBody>
      </p:sp>
      <p:sp>
        <p:nvSpPr>
          <p:cNvPr id="60" name="Shape 60"/>
          <p:cNvSpPr txBox="1">
            <a:spLocks noGrp="1"/>
          </p:cNvSpPr>
          <p:nvPr>
            <p:ph type="body" idx="1"/>
          </p:nvPr>
        </p:nvSpPr>
        <p:spPr>
          <a:xfrm>
            <a:off x="3498850" y="1339850"/>
            <a:ext cx="5111700" cy="5478900"/>
          </a:xfrm>
          <a:prstGeom prst="rect">
            <a:avLst/>
          </a:prstGeom>
          <a:noFill/>
          <a:ln>
            <a:noFill/>
          </a:ln>
        </p:spPr>
        <p:txBody>
          <a:bodyPr lIns="91425" tIns="91425" rIns="91425" bIns="91425" anchor="t" anchorCtr="0"/>
          <a:lstStyle>
            <a:lvl1pPr marL="342900" marR="0" lvl="0" indent="-139700" algn="l" rtl="0">
              <a:spcBef>
                <a:spcPts val="640"/>
              </a:spcBef>
              <a:buClr>
                <a:srgbClr val="666666"/>
              </a:buClr>
              <a:buSzPct val="100000"/>
              <a:buFont typeface="Arial"/>
              <a:buChar char="•"/>
              <a:defRPr sz="3200" b="0" i="0" u="none" strike="noStrike" cap="none">
                <a:solidFill>
                  <a:srgbClr val="666666"/>
                </a:solidFill>
                <a:latin typeface="Calibri"/>
                <a:ea typeface="Calibri"/>
                <a:cs typeface="Calibri"/>
                <a:sym typeface="Calibri"/>
              </a:defRPr>
            </a:lvl1pPr>
            <a:lvl2pPr marL="742950" marR="0" lvl="1" indent="-107950" algn="l" rtl="0">
              <a:spcBef>
                <a:spcPts val="560"/>
              </a:spcBef>
              <a:buClr>
                <a:srgbClr val="666666"/>
              </a:buClr>
              <a:buSzPct val="100000"/>
              <a:buFont typeface="Arial"/>
              <a:buChar char="–"/>
              <a:defRPr sz="2800" b="0" i="0" u="none" strike="noStrike" cap="none">
                <a:solidFill>
                  <a:srgbClr val="666666"/>
                </a:solidFill>
                <a:latin typeface="Calibri"/>
                <a:ea typeface="Calibri"/>
                <a:cs typeface="Calibri"/>
                <a:sym typeface="Calibri"/>
              </a:defRPr>
            </a:lvl2pPr>
            <a:lvl3pPr marL="1143000" marR="0" lvl="2" indent="-76200" algn="l" rtl="0">
              <a:spcBef>
                <a:spcPts val="480"/>
              </a:spcBef>
              <a:buClr>
                <a:srgbClr val="666666"/>
              </a:buClr>
              <a:buSzPct val="100000"/>
              <a:buFont typeface="Arial"/>
              <a:buChar char="•"/>
              <a:defRPr sz="2400" b="0" i="0" u="none" strike="noStrike" cap="none">
                <a:solidFill>
                  <a:srgbClr val="666666"/>
                </a:solidFill>
                <a:latin typeface="Calibri"/>
                <a:ea typeface="Calibri"/>
                <a:cs typeface="Calibri"/>
                <a:sym typeface="Calibri"/>
              </a:defRPr>
            </a:lvl3pPr>
            <a:lvl4pPr marL="1600200" marR="0" lvl="3"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4pPr>
            <a:lvl5pPr marL="2057400" marR="0" lvl="4"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5pPr>
            <a:lvl6pPr marL="2514600" marR="0" lvl="5"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6pPr>
            <a:lvl7pPr marL="2971800" marR="0" lvl="6"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7pPr>
            <a:lvl8pPr marL="3429000" marR="0" lvl="7"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8pPr>
            <a:lvl9pPr marL="3886200" marR="0" lvl="8"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400" cy="46911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UT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Font typeface="Calibri"/>
              <a:buNone/>
              <a:defRPr sz="4400" b="0" i="0" u="none" strike="noStrike" cap="none">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7" name="Shape 67"/>
          <p:cNvSpPr txBox="1">
            <a:spLocks noGrp="1"/>
          </p:cNvSpPr>
          <p:nvPr>
            <p:ph type="body" idx="1"/>
          </p:nvPr>
        </p:nvSpPr>
        <p:spPr>
          <a:xfrm rot="5400000">
            <a:off x="2308950" y="-251550"/>
            <a:ext cx="4526100"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067868D-83B4-4CE3-8B5A-5A84B6388E5A}" type="datetimeFigureOut">
              <a:rPr lang="es-CR" smtClean="0"/>
              <a:t>10/2/2017</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391989D-7D8A-40BD-B39D-E99F3E9F28EA}" type="slidenum">
              <a:rPr lang="es-CR" smtClean="0"/>
              <a:t>‹Nº›</a:t>
            </a:fld>
            <a:endParaRPr lang="es-CR"/>
          </a:p>
        </p:txBody>
      </p:sp>
    </p:spTree>
    <p:extLst>
      <p:ext uri="{BB962C8B-B14F-4D97-AF65-F5344CB8AC3E}">
        <p14:creationId xmlns:p14="http://schemas.microsoft.com/office/powerpoint/2010/main" val="427743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lvl="0" algn="l" rtl="0">
              <a:spcBef>
                <a:spcPts val="0"/>
              </a:spcBef>
              <a:buClr>
                <a:schemeClr val="dk2"/>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 name="Shape 35"/>
          <p:cNvSpPr txBox="1">
            <a:spLocks noGrp="1"/>
          </p:cNvSpPr>
          <p:nvPr>
            <p:ph type="body" idx="1"/>
          </p:nvPr>
        </p:nvSpPr>
        <p:spPr>
          <a:xfrm>
            <a:off x="457200" y="1673351"/>
            <a:ext cx="4038599" cy="4718303"/>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 name="Shape 36"/>
          <p:cNvSpPr txBox="1">
            <a:spLocks noGrp="1"/>
          </p:cNvSpPr>
          <p:nvPr>
            <p:ph type="body" idx="2"/>
          </p:nvPr>
        </p:nvSpPr>
        <p:spPr>
          <a:xfrm>
            <a:off x="4648200" y="1673351"/>
            <a:ext cx="4038599" cy="4718303"/>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8" name="Shape 38"/>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9" name="Shape 39"/>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419" sz="1400" b="1" i="0" u="none" strike="noStrike" cap="none">
                <a:solidFill>
                  <a:srgbClr val="FFFFFF"/>
                </a:solidFill>
                <a:latin typeface="Arial"/>
                <a:ea typeface="Arial"/>
                <a:cs typeface="Arial"/>
                <a:sym typeface="Arial"/>
              </a:rPr>
              <a:t>‹Nº›</a:t>
            </a:fld>
            <a:endParaRPr lang="es-419" sz="1400" b="1"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15742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 name="Shape 11"/>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6"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685800" y="2068282"/>
            <a:ext cx="7772400" cy="1470000"/>
          </a:xfrm>
          <a:prstGeom prst="rect">
            <a:avLst/>
          </a:prstGeom>
        </p:spPr>
        <p:txBody>
          <a:bodyPr lIns="91425" tIns="91425" rIns="91425" bIns="91425" anchor="ctr" anchorCtr="0">
            <a:noAutofit/>
          </a:bodyPr>
          <a:lstStyle/>
          <a:p>
            <a:r>
              <a:rPr lang="es-MX" b="1" dirty="0"/>
              <a:t>Aplicación de bases de datos</a:t>
            </a:r>
            <a:br>
              <a:rPr lang="es-MX" b="1" dirty="0"/>
            </a:br>
            <a:r>
              <a:rPr lang="es-ES" dirty="0"/>
              <a:t>ISW­-413 </a:t>
            </a:r>
            <a:endParaRPr lang="es-MX" b="1" dirty="0"/>
          </a:p>
        </p:txBody>
      </p:sp>
      <p:sp>
        <p:nvSpPr>
          <p:cNvPr id="77" name="Shape 77"/>
          <p:cNvSpPr txBox="1">
            <a:spLocks noGrp="1"/>
          </p:cNvSpPr>
          <p:nvPr>
            <p:ph type="subTitle" idx="1"/>
          </p:nvPr>
        </p:nvSpPr>
        <p:spPr>
          <a:xfrm>
            <a:off x="1371600" y="3886200"/>
            <a:ext cx="6400800" cy="1752600"/>
          </a:xfrm>
          <a:prstGeom prst="rect">
            <a:avLst/>
          </a:prstGeom>
        </p:spPr>
        <p:txBody>
          <a:bodyPr lIns="91425" tIns="91425" rIns="91425" bIns="91425" anchor="t" anchorCtr="0">
            <a:noAutofit/>
          </a:bodyPr>
          <a:lstStyle/>
          <a:p>
            <a:pPr lvl="0">
              <a:spcBef>
                <a:spcPts val="0"/>
              </a:spcBef>
              <a:buNone/>
            </a:pPr>
            <a:r>
              <a:rPr lang="es-CR" sz="2400" dirty="0"/>
              <a:t>Universidad Técnica Nacional</a:t>
            </a:r>
          </a:p>
          <a:p>
            <a:pPr lvl="0">
              <a:spcBef>
                <a:spcPts val="0"/>
              </a:spcBef>
              <a:buNone/>
            </a:pPr>
            <a:r>
              <a:rPr lang="es-CR" sz="2400" dirty="0"/>
              <a:t>Por: Efrén Jiménez Delgado</a:t>
            </a:r>
          </a:p>
          <a:p>
            <a:pPr lvl="0">
              <a:spcBef>
                <a:spcPts val="0"/>
              </a:spcBef>
              <a:buNone/>
            </a:pPr>
            <a:r>
              <a:rPr lang="es-CR" sz="2400" dirty="0"/>
              <a:t>2017</a:t>
            </a:r>
            <a:endParaRPr sz="2400"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1695634" y="142782"/>
            <a:ext cx="6063449" cy="990599"/>
          </a:xfrm>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Clr>
                <a:schemeClr val="dk2"/>
              </a:buClr>
              <a:buSzPct val="25000"/>
              <a:buFont typeface="Arial"/>
              <a:buNone/>
            </a:pPr>
            <a:r>
              <a:rPr lang="es-419" dirty="0"/>
              <a:t>Schemas</a:t>
            </a:r>
          </a:p>
        </p:txBody>
      </p:sp>
      <p:sp>
        <p:nvSpPr>
          <p:cNvPr id="179" name="Shape 179"/>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indent="-342900">
              <a:lnSpc>
                <a:spcPct val="138000"/>
              </a:lnSpc>
              <a:spcBef>
                <a:spcPts val="600"/>
              </a:spcBef>
            </a:pPr>
            <a:r>
              <a:rPr lang="es-419" sz="2000" dirty="0"/>
              <a:t>El esquema de una base de datos (en inglés, </a:t>
            </a:r>
            <a:r>
              <a:rPr lang="es-419" sz="2000" dirty="0" err="1"/>
              <a:t>database</a:t>
            </a:r>
            <a:r>
              <a:rPr lang="es-419" sz="2000" dirty="0"/>
              <a:t> </a:t>
            </a:r>
            <a:r>
              <a:rPr lang="es-419" sz="2000" dirty="0" err="1"/>
              <a:t>schema</a:t>
            </a:r>
            <a:r>
              <a:rPr lang="es-419" sz="2000" dirty="0"/>
              <a:t>) describe la estructura de una base de datos, en un lenguaje formal soportado por un sistema de gestión de base de datos (DBMS). En una base de datos relacional, el esquema define sus tablas, sus campos en cada tabla y las relaciones entre cada campo y cada tabla.</a:t>
            </a:r>
          </a:p>
          <a:p>
            <a:pPr indent="-342900">
              <a:lnSpc>
                <a:spcPct val="115000"/>
              </a:lnSpc>
              <a:spcBef>
                <a:spcPts val="0"/>
              </a:spcBef>
            </a:pPr>
            <a:endParaRPr sz="2000" dirty="0"/>
          </a:p>
          <a:p>
            <a:pPr indent="-342900">
              <a:lnSpc>
                <a:spcPct val="138000"/>
              </a:lnSpc>
              <a:spcBef>
                <a:spcPts val="600"/>
              </a:spcBef>
            </a:pPr>
            <a:r>
              <a:rPr lang="es-419" sz="2000" dirty="0"/>
              <a:t>El esquema es generalmente almacenado en un diccionario de datos. Aunque generalmente el esquema es definido en un lenguaje de base de datos, el término se usa a menudo para referirse a una representación gráfica de la estructura de base de datos.</a:t>
            </a:r>
          </a:p>
          <a:p>
            <a:pPr lvl="0">
              <a:spcBef>
                <a:spcPts val="0"/>
              </a:spcBef>
              <a:buNone/>
            </a:pPr>
            <a:endParaRPr dirty="0"/>
          </a:p>
        </p:txBody>
      </p:sp>
    </p:spTree>
    <p:extLst>
      <p:ext uri="{BB962C8B-B14F-4D97-AF65-F5344CB8AC3E}">
        <p14:creationId xmlns:p14="http://schemas.microsoft.com/office/powerpoint/2010/main" val="1220613142"/>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784411" y="125027"/>
            <a:ext cx="5797119" cy="990599"/>
          </a:xfrm>
          <a:prstGeom prst="rect">
            <a:avLst/>
          </a:prstGeom>
        </p:spPr>
        <p:txBody>
          <a:bodyPr lIns="91425" tIns="91425" rIns="91425" bIns="91425" anchor="ctr" anchorCtr="0">
            <a:noAutofit/>
          </a:bodyPr>
          <a:lstStyle/>
          <a:p>
            <a:pPr lvl="0">
              <a:spcBef>
                <a:spcPts val="0"/>
              </a:spcBef>
              <a:buNone/>
            </a:pPr>
            <a:r>
              <a:rPr lang="es-419" dirty="0"/>
              <a:t>Schemas</a:t>
            </a:r>
            <a:endParaRPr lang="es-419" sz="4000" dirty="0">
              <a:solidFill>
                <a:schemeClr val="dk2"/>
              </a:solidFill>
            </a:endParaRPr>
          </a:p>
        </p:txBody>
      </p:sp>
      <p:sp>
        <p:nvSpPr>
          <p:cNvPr id="185" name="Shape 185"/>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285750" indent="-285750">
              <a:lnSpc>
                <a:spcPct val="163800"/>
              </a:lnSpc>
              <a:spcBef>
                <a:spcPts val="0"/>
              </a:spcBef>
            </a:pPr>
            <a:r>
              <a:rPr lang="es-419" sz="1800" dirty="0"/>
              <a:t>Los esquemas son usados en las bases de datos para separarlas de manera lógica dándonos la opción de tener en un momento determinado corriendo un sistema real y uno de prueba dentro de la misma base pero separados mediante esquemas, podemos también tener en dos esquemas distintos los mismos nombres de tablas sin que esto nos represente un error.</a:t>
            </a:r>
          </a:p>
          <a:p>
            <a:pPr marL="0" lvl="0" indent="1016000" algn="l" rtl="0">
              <a:lnSpc>
                <a:spcPct val="115000"/>
              </a:lnSpc>
              <a:spcBef>
                <a:spcPts val="0"/>
              </a:spcBef>
              <a:buNone/>
            </a:pPr>
            <a:endParaRPr sz="1800" dirty="0"/>
          </a:p>
          <a:p>
            <a:pPr lvl="0">
              <a:spcBef>
                <a:spcPts val="0"/>
              </a:spcBef>
              <a:buNone/>
            </a:pPr>
            <a:endParaRPr dirty="0"/>
          </a:p>
        </p:txBody>
      </p:sp>
    </p:spTree>
    <p:extLst>
      <p:ext uri="{BB962C8B-B14F-4D97-AF65-F5344CB8AC3E}">
        <p14:creationId xmlns:p14="http://schemas.microsoft.com/office/powerpoint/2010/main" val="1289274142"/>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629052" y="116149"/>
            <a:ext cx="5979111" cy="990599"/>
          </a:xfrm>
          <a:prstGeom prst="rect">
            <a:avLst/>
          </a:prstGeom>
        </p:spPr>
        <p:txBody>
          <a:bodyPr lIns="91425" tIns="91425" rIns="91425" bIns="91425" anchor="ctr" anchorCtr="0">
            <a:noAutofit/>
          </a:bodyPr>
          <a:lstStyle/>
          <a:p>
            <a:pPr lvl="0">
              <a:spcBef>
                <a:spcPts val="0"/>
              </a:spcBef>
              <a:buNone/>
            </a:pPr>
            <a:r>
              <a:rPr lang="es-419" dirty="0"/>
              <a:t>Schemas</a:t>
            </a:r>
          </a:p>
        </p:txBody>
      </p:sp>
      <p:sp>
        <p:nvSpPr>
          <p:cNvPr id="191" name="Shape 191"/>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1016000" rtl="0">
              <a:lnSpc>
                <a:spcPct val="163800"/>
              </a:lnSpc>
              <a:spcBef>
                <a:spcPts val="0"/>
              </a:spcBef>
              <a:buNone/>
            </a:pPr>
            <a:r>
              <a:rPr lang="es-419" sz="1800" dirty="0"/>
              <a:t>Si queremos crear una tabla en nuestro nuevo esquema haremos lo siguiente:</a:t>
            </a:r>
          </a:p>
          <a:p>
            <a:pPr marL="0" lvl="0" indent="1016000" algn="l" rtl="0">
              <a:lnSpc>
                <a:spcPct val="115000"/>
              </a:lnSpc>
              <a:spcBef>
                <a:spcPts val="0"/>
              </a:spcBef>
              <a:buNone/>
            </a:pPr>
            <a:endParaRPr sz="1800" dirty="0"/>
          </a:p>
          <a:p>
            <a:pPr marL="0" lvl="0" indent="1016000" rtl="0">
              <a:lnSpc>
                <a:spcPct val="163800"/>
              </a:lnSpc>
              <a:spcBef>
                <a:spcPts val="0"/>
              </a:spcBef>
              <a:buNone/>
            </a:pPr>
            <a:r>
              <a:rPr lang="es-419" sz="1800" dirty="0"/>
              <a:t>CREATE TABLE esquema1.tabla1(id_tabla1 </a:t>
            </a:r>
            <a:r>
              <a:rPr lang="es-419" sz="1800" dirty="0" err="1"/>
              <a:t>integer,nombre</a:t>
            </a:r>
            <a:r>
              <a:rPr lang="es-419" sz="1800" dirty="0"/>
              <a:t> </a:t>
            </a:r>
            <a:r>
              <a:rPr lang="es-419" sz="1800" dirty="0" err="1"/>
              <a:t>text</a:t>
            </a:r>
            <a:r>
              <a:rPr lang="es-419" sz="1800" dirty="0"/>
              <a:t>);</a:t>
            </a:r>
          </a:p>
          <a:p>
            <a:pPr lvl="0">
              <a:spcBef>
                <a:spcPts val="0"/>
              </a:spcBef>
              <a:buNone/>
            </a:pPr>
            <a:endParaRPr dirty="0"/>
          </a:p>
        </p:txBody>
      </p:sp>
      <p:pic>
        <p:nvPicPr>
          <p:cNvPr id="192" name="Shape 192"/>
          <p:cNvPicPr preferRelativeResize="0"/>
          <p:nvPr/>
        </p:nvPicPr>
        <p:blipFill>
          <a:blip r:embed="rId3">
            <a:alphaModFix/>
          </a:blip>
          <a:stretch>
            <a:fillRect/>
          </a:stretch>
        </p:blipFill>
        <p:spPr>
          <a:xfrm>
            <a:off x="914400" y="3838750"/>
            <a:ext cx="7315199" cy="981074"/>
          </a:xfrm>
          <a:prstGeom prst="rect">
            <a:avLst/>
          </a:prstGeom>
          <a:noFill/>
          <a:ln>
            <a:noFill/>
          </a:ln>
        </p:spPr>
      </p:pic>
    </p:spTree>
    <p:extLst>
      <p:ext uri="{BB962C8B-B14F-4D97-AF65-F5344CB8AC3E}">
        <p14:creationId xmlns:p14="http://schemas.microsoft.com/office/powerpoint/2010/main" val="2984838355"/>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1984159" y="125027"/>
            <a:ext cx="5606249" cy="9905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es-419" dirty="0"/>
              <a:t>Taller SQL</a:t>
            </a:r>
          </a:p>
        </p:txBody>
      </p:sp>
      <p:pic>
        <p:nvPicPr>
          <p:cNvPr id="198" name="Shape 198"/>
          <p:cNvPicPr preferRelativeResize="0"/>
          <p:nvPr/>
        </p:nvPicPr>
        <p:blipFill>
          <a:blip r:embed="rId3">
            <a:alphaModFix/>
          </a:blip>
          <a:stretch>
            <a:fillRect/>
          </a:stretch>
        </p:blipFill>
        <p:spPr>
          <a:xfrm>
            <a:off x="1984159" y="2121764"/>
            <a:ext cx="5121933" cy="3615257"/>
          </a:xfrm>
          <a:prstGeom prst="rect">
            <a:avLst/>
          </a:prstGeom>
          <a:noFill/>
          <a:ln>
            <a:noFill/>
          </a:ln>
        </p:spPr>
      </p:pic>
    </p:spTree>
    <p:extLst>
      <p:ext uri="{BB962C8B-B14F-4D97-AF65-F5344CB8AC3E}">
        <p14:creationId xmlns:p14="http://schemas.microsoft.com/office/powerpoint/2010/main" val="2725572748"/>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1864312" y="116150"/>
            <a:ext cx="5699464"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419" dirty="0">
                <a:sym typeface="Arial"/>
              </a:rPr>
              <a:t>Agenda</a:t>
            </a:r>
          </a:p>
        </p:txBody>
      </p:sp>
      <p:sp>
        <p:nvSpPr>
          <p:cNvPr id="97" name="Shape 97"/>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419" dirty="0"/>
              <a:t>Creación de Cuentas y Seguridad</a:t>
            </a:r>
          </a:p>
          <a:p>
            <a:pPr marL="182880" marR="0" lvl="0" indent="-182880" algn="just" rtl="0">
              <a:lnSpc>
                <a:spcPct val="100000"/>
              </a:lnSpc>
              <a:spcBef>
                <a:spcPts val="480"/>
              </a:spcBef>
              <a:spcAft>
                <a:spcPts val="0"/>
              </a:spcAft>
              <a:buClr>
                <a:schemeClr val="accent1"/>
              </a:buClr>
              <a:buSzPct val="85000"/>
              <a:buFont typeface="Arial"/>
              <a:buChar char="•"/>
            </a:pPr>
            <a:r>
              <a:rPr lang="es-419" dirty="0"/>
              <a:t>Schemas</a:t>
            </a:r>
          </a:p>
          <a:p>
            <a:pPr marL="182880" marR="0" lvl="0" indent="-182880" algn="just" rtl="0">
              <a:lnSpc>
                <a:spcPct val="100000"/>
              </a:lnSpc>
              <a:spcBef>
                <a:spcPts val="480"/>
              </a:spcBef>
              <a:spcAft>
                <a:spcPts val="0"/>
              </a:spcAft>
              <a:buClr>
                <a:schemeClr val="accent1"/>
              </a:buClr>
              <a:buSzPct val="85000"/>
              <a:buFont typeface="Arial"/>
              <a:buChar char="•"/>
            </a:pPr>
            <a:r>
              <a:rPr lang="es-419" dirty="0"/>
              <a:t>Taller</a:t>
            </a:r>
          </a:p>
          <a:p>
            <a:pPr marL="0" marR="0" lvl="0" indent="0" algn="just" rtl="0">
              <a:lnSpc>
                <a:spcPct val="100000"/>
              </a:lnSpc>
              <a:spcBef>
                <a:spcPts val="480"/>
              </a:spcBef>
              <a:spcAft>
                <a:spcPts val="0"/>
              </a:spcAft>
              <a:buNone/>
            </a:pPr>
            <a:endParaRPr sz="2400" dirty="0">
              <a:solidFill>
                <a:schemeClr val="dk1"/>
              </a:solidFill>
            </a:endParaRPr>
          </a:p>
        </p:txBody>
      </p:sp>
    </p:spTree>
    <p:extLst>
      <p:ext uri="{BB962C8B-B14F-4D97-AF65-F5344CB8AC3E}">
        <p14:creationId xmlns:p14="http://schemas.microsoft.com/office/powerpoint/2010/main" val="2031976807"/>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713389" y="80639"/>
            <a:ext cx="5797119" cy="990599"/>
          </a:xfrm>
          <a:prstGeom prst="rect">
            <a:avLst/>
          </a:prstGeom>
        </p:spPr>
        <p:txBody>
          <a:bodyPr lIns="91425" tIns="91425" rIns="91425" bIns="91425" anchor="ctr" anchorCtr="0">
            <a:noAutofit/>
          </a:bodyPr>
          <a:lstStyle/>
          <a:p>
            <a:pPr lvl="0">
              <a:spcBef>
                <a:spcPts val="0"/>
              </a:spcBef>
              <a:buNone/>
            </a:pPr>
            <a:r>
              <a:rPr lang="es-419" dirty="0"/>
              <a:t>Usuarios y Roles</a:t>
            </a:r>
          </a:p>
        </p:txBody>
      </p:sp>
      <p:sp>
        <p:nvSpPr>
          <p:cNvPr id="134" name="Shape 134"/>
          <p:cNvSpPr txBox="1">
            <a:spLocks noGrp="1"/>
          </p:cNvSpPr>
          <p:nvPr>
            <p:ph type="body" idx="1"/>
          </p:nvPr>
        </p:nvSpPr>
        <p:spPr>
          <a:xfrm>
            <a:off x="343919" y="1523328"/>
            <a:ext cx="8325000" cy="5509500"/>
          </a:xfrm>
          <a:prstGeom prst="rect">
            <a:avLst/>
          </a:prstGeom>
        </p:spPr>
        <p:txBody>
          <a:bodyPr lIns="91425" tIns="91425" rIns="91425" bIns="91425" anchor="t" anchorCtr="0">
            <a:noAutofit/>
          </a:bodyPr>
          <a:lstStyle/>
          <a:p>
            <a:pPr marL="0" lvl="0" indent="0" algn="l" rtl="0">
              <a:lnSpc>
                <a:spcPct val="138000"/>
              </a:lnSpc>
              <a:spcBef>
                <a:spcPts val="1800"/>
              </a:spcBef>
              <a:spcAft>
                <a:spcPts val="400"/>
              </a:spcAft>
              <a:buNone/>
            </a:pPr>
            <a:r>
              <a:rPr lang="es-419" sz="1600" dirty="0"/>
              <a:t>Crear una base de datos con un usuario específico como propietario todas las bases de datos que creamos con un usuario que tenga los privilegios </a:t>
            </a:r>
            <a:r>
              <a:rPr lang="es-419" sz="1600" b="1" dirty="0"/>
              <a:t>CREATE DB </a:t>
            </a:r>
            <a:r>
              <a:rPr lang="es-419" sz="1600" dirty="0"/>
              <a:t>automáticamente asignan como propietario al usuario mismo. Si lo que queremos crear es un usuario limitado, la forma de crearlo con una base de datos específica será:</a:t>
            </a:r>
          </a:p>
          <a:p>
            <a:pPr marL="0" lvl="0" indent="1016000" algn="l" rtl="0">
              <a:lnSpc>
                <a:spcPct val="120000"/>
              </a:lnSpc>
              <a:spcBef>
                <a:spcPts val="600"/>
              </a:spcBef>
              <a:buNone/>
            </a:pPr>
            <a:r>
              <a:rPr lang="es-419" sz="2000" dirty="0">
                <a:solidFill>
                  <a:schemeClr val="bg2">
                    <a:lumMod val="60000"/>
                    <a:lumOff val="40000"/>
                  </a:schemeClr>
                </a:solidFill>
              </a:rPr>
              <a:t>CREATE role </a:t>
            </a:r>
            <a:r>
              <a:rPr lang="es-419" sz="2000" dirty="0" err="1">
                <a:solidFill>
                  <a:schemeClr val="bg2">
                    <a:lumMod val="60000"/>
                    <a:lumOff val="40000"/>
                  </a:schemeClr>
                </a:solidFill>
              </a:rPr>
              <a:t>prueba_role</a:t>
            </a:r>
            <a:r>
              <a:rPr lang="es-419" sz="2000" dirty="0">
                <a:solidFill>
                  <a:schemeClr val="bg2">
                    <a:lumMod val="60000"/>
                    <a:lumOff val="40000"/>
                  </a:schemeClr>
                </a:solidFill>
              </a:rPr>
              <a:t>;</a:t>
            </a:r>
          </a:p>
          <a:p>
            <a:pPr marL="0" indent="1016000">
              <a:lnSpc>
                <a:spcPct val="120000"/>
              </a:lnSpc>
              <a:spcBef>
                <a:spcPts val="600"/>
              </a:spcBef>
              <a:buNone/>
            </a:pPr>
            <a:r>
              <a:rPr lang="es-419" sz="2000" dirty="0">
                <a:solidFill>
                  <a:schemeClr val="bg2">
                    <a:lumMod val="60000"/>
                    <a:lumOff val="40000"/>
                  </a:schemeClr>
                </a:solidFill>
              </a:rPr>
              <a:t>Alter role </a:t>
            </a:r>
            <a:r>
              <a:rPr lang="es-419" sz="2000" dirty="0" err="1">
                <a:solidFill>
                  <a:schemeClr val="bg2">
                    <a:lumMod val="60000"/>
                    <a:lumOff val="40000"/>
                  </a:schemeClr>
                </a:solidFill>
              </a:rPr>
              <a:t>prueba_role</a:t>
            </a:r>
            <a:r>
              <a:rPr lang="es-419" sz="2000" dirty="0">
                <a:solidFill>
                  <a:schemeClr val="bg2">
                    <a:lumMod val="60000"/>
                    <a:lumOff val="40000"/>
                  </a:schemeClr>
                </a:solidFill>
              </a:rPr>
              <a:t>;</a:t>
            </a:r>
          </a:p>
          <a:p>
            <a:pPr marL="0" lvl="0" indent="1016000" algn="l" rtl="0">
              <a:lnSpc>
                <a:spcPct val="120000"/>
              </a:lnSpc>
              <a:spcBef>
                <a:spcPts val="600"/>
              </a:spcBef>
              <a:buNone/>
            </a:pPr>
            <a:endParaRPr lang="es-419" sz="1200" dirty="0"/>
          </a:p>
          <a:p>
            <a:pPr marL="0" lvl="0" indent="0" algn="l" rtl="0">
              <a:lnSpc>
                <a:spcPct val="138000"/>
              </a:lnSpc>
              <a:spcBef>
                <a:spcPts val="0"/>
              </a:spcBef>
              <a:buNone/>
            </a:pPr>
            <a:r>
              <a:rPr lang="es-419" sz="1200" dirty="0"/>
              <a:t>El manejo de roles en </a:t>
            </a:r>
            <a:r>
              <a:rPr lang="es-419" sz="1200" dirty="0" err="1"/>
              <a:t>PostgreSQL</a:t>
            </a:r>
            <a:r>
              <a:rPr lang="es-419" sz="1200" dirty="0"/>
              <a:t> permite diferentes configuraciones, entre ellas </a:t>
            </a:r>
            <a:r>
              <a:rPr lang="es-419" sz="1200" dirty="0" err="1"/>
              <a:t>estan</a:t>
            </a:r>
            <a:r>
              <a:rPr lang="es-419" sz="1200" dirty="0"/>
              <a:t>:</a:t>
            </a:r>
          </a:p>
          <a:p>
            <a:pPr marL="457200" lvl="0" indent="698500" algn="l" rtl="0">
              <a:lnSpc>
                <a:spcPct val="138000"/>
              </a:lnSpc>
              <a:spcBef>
                <a:spcPts val="0"/>
              </a:spcBef>
              <a:buClr>
                <a:srgbClr val="000000"/>
              </a:buClr>
              <a:buSzPct val="100000"/>
              <a:buFont typeface="Arial"/>
              <a:buChar char="●"/>
            </a:pPr>
            <a:r>
              <a:rPr lang="es-419" sz="1200" b="1" dirty="0"/>
              <a:t>SUPERUSER/NOSUPERUSER. </a:t>
            </a:r>
            <a:r>
              <a:rPr lang="es-419" sz="1200" dirty="0" err="1"/>
              <a:t>Super</a:t>
            </a:r>
            <a:r>
              <a:rPr lang="es-419" sz="1200" dirty="0"/>
              <a:t> usuario, privilegios para crear bases de datos y usuarios.</a:t>
            </a:r>
          </a:p>
          <a:p>
            <a:pPr marL="457200" lvl="0" indent="698500" algn="l" rtl="0">
              <a:lnSpc>
                <a:spcPct val="138000"/>
              </a:lnSpc>
              <a:spcBef>
                <a:spcPts val="0"/>
              </a:spcBef>
              <a:buClr>
                <a:srgbClr val="000000"/>
              </a:buClr>
              <a:buSzPct val="100000"/>
              <a:buFont typeface="Arial"/>
              <a:buChar char="●"/>
            </a:pPr>
            <a:r>
              <a:rPr lang="es-419" sz="1200" b="1" dirty="0"/>
              <a:t>CREATEDB/NOCREATEDB. </a:t>
            </a:r>
            <a:r>
              <a:rPr lang="es-419" sz="1200" dirty="0"/>
              <a:t>Permite crear bases de datos.</a:t>
            </a:r>
          </a:p>
          <a:p>
            <a:pPr marL="457200" lvl="0" indent="698500" algn="l" rtl="0">
              <a:lnSpc>
                <a:spcPct val="138000"/>
              </a:lnSpc>
              <a:spcBef>
                <a:spcPts val="0"/>
              </a:spcBef>
              <a:buClr>
                <a:srgbClr val="000000"/>
              </a:buClr>
              <a:buSzPct val="100000"/>
              <a:buFont typeface="Arial"/>
              <a:buChar char="●"/>
            </a:pPr>
            <a:r>
              <a:rPr lang="es-419" sz="1200" b="1" dirty="0"/>
              <a:t>CREATEROLE/NOCREATEROLE. </a:t>
            </a:r>
            <a:r>
              <a:rPr lang="es-419" sz="1200" dirty="0"/>
              <a:t>Permite crear roles.</a:t>
            </a:r>
          </a:p>
          <a:p>
            <a:pPr marL="457200" lvl="0" indent="698500" algn="l" rtl="0">
              <a:lnSpc>
                <a:spcPct val="138000"/>
              </a:lnSpc>
              <a:spcBef>
                <a:spcPts val="0"/>
              </a:spcBef>
              <a:buClr>
                <a:srgbClr val="000000"/>
              </a:buClr>
              <a:buSzPct val="100000"/>
              <a:buFont typeface="Arial"/>
              <a:buChar char="●"/>
            </a:pPr>
            <a:r>
              <a:rPr lang="es-419" sz="1200" b="1" dirty="0"/>
              <a:t>CREATEUSER/NOCREATEUSER. </a:t>
            </a:r>
            <a:r>
              <a:rPr lang="es-419" sz="1200" dirty="0"/>
              <a:t>Permite crear usuarios.</a:t>
            </a:r>
          </a:p>
          <a:p>
            <a:pPr marL="457200" lvl="0" indent="698500" algn="l" rtl="0">
              <a:lnSpc>
                <a:spcPct val="138000"/>
              </a:lnSpc>
              <a:spcBef>
                <a:spcPts val="0"/>
              </a:spcBef>
              <a:buClr>
                <a:srgbClr val="000000"/>
              </a:buClr>
              <a:buSzPct val="100000"/>
              <a:buFont typeface="Arial"/>
              <a:buChar char="●"/>
            </a:pPr>
            <a:r>
              <a:rPr lang="es-419" sz="1200" b="1" dirty="0"/>
              <a:t>LOGIN/NOLOGIN. </a:t>
            </a:r>
            <a:r>
              <a:rPr lang="es-419" sz="1200" dirty="0"/>
              <a:t>Este atributo hace la diferencia entre un rol y usuario. Ya que el usuario tiene permisos para acceder a la base de datos a </a:t>
            </a:r>
            <a:r>
              <a:rPr lang="es-419" sz="1200" dirty="0" err="1"/>
              <a:t>traves</a:t>
            </a:r>
            <a:r>
              <a:rPr lang="es-419" sz="1200" dirty="0"/>
              <a:t> de un cliente.</a:t>
            </a:r>
          </a:p>
          <a:p>
            <a:pPr marL="457200" lvl="0" indent="698500" algn="l" rtl="0">
              <a:lnSpc>
                <a:spcPct val="138000"/>
              </a:lnSpc>
              <a:spcBef>
                <a:spcPts val="0"/>
              </a:spcBef>
              <a:buClr>
                <a:srgbClr val="000000"/>
              </a:buClr>
              <a:buSzPct val="100000"/>
              <a:buFont typeface="Arial"/>
              <a:buChar char="●"/>
            </a:pPr>
            <a:r>
              <a:rPr lang="es-419" sz="1200" b="1" dirty="0"/>
              <a:t>PASSWORD. </a:t>
            </a:r>
            <a:r>
              <a:rPr lang="es-419" sz="1200" dirty="0"/>
              <a:t>Permite alterar la contraseña.</a:t>
            </a:r>
          </a:p>
          <a:p>
            <a:pPr marL="457200" lvl="0" indent="698500" algn="l" rtl="0">
              <a:lnSpc>
                <a:spcPct val="138000"/>
              </a:lnSpc>
              <a:spcBef>
                <a:spcPts val="0"/>
              </a:spcBef>
              <a:buClr>
                <a:srgbClr val="000000"/>
              </a:buClr>
              <a:buSzPct val="100000"/>
              <a:buFont typeface="Arial"/>
              <a:buChar char="●"/>
            </a:pPr>
            <a:r>
              <a:rPr lang="es-419" sz="1200" b="1" dirty="0"/>
              <a:t>VALID UNTIL. </a:t>
            </a:r>
            <a:r>
              <a:rPr lang="es-419" sz="1200" dirty="0"/>
              <a:t>Expiración de usuarios.</a:t>
            </a:r>
          </a:p>
          <a:p>
            <a:pPr lvl="0">
              <a:spcBef>
                <a:spcPts val="0"/>
              </a:spcBef>
              <a:buNone/>
            </a:pPr>
            <a:endParaRPr dirty="0"/>
          </a:p>
        </p:txBody>
      </p:sp>
    </p:spTree>
    <p:extLst>
      <p:ext uri="{BB962C8B-B14F-4D97-AF65-F5344CB8AC3E}">
        <p14:creationId xmlns:p14="http://schemas.microsoft.com/office/powerpoint/2010/main" val="425032975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842116" y="207951"/>
            <a:ext cx="5766047" cy="990599"/>
          </a:xfrm>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None/>
            </a:pPr>
            <a:r>
              <a:rPr lang="es-419" sz="3200" dirty="0"/>
              <a:t>SUPERUSER/NOSUPERUSER</a:t>
            </a:r>
          </a:p>
        </p:txBody>
      </p:sp>
      <p:sp>
        <p:nvSpPr>
          <p:cNvPr id="140" name="Shape 140"/>
          <p:cNvSpPr txBox="1">
            <a:spLocks noGrp="1"/>
          </p:cNvSpPr>
          <p:nvPr>
            <p:ph type="body" idx="1"/>
          </p:nvPr>
        </p:nvSpPr>
        <p:spPr>
          <a:xfrm>
            <a:off x="470517" y="1600200"/>
            <a:ext cx="8416031" cy="4876799"/>
          </a:xfrm>
          <a:prstGeom prst="rect">
            <a:avLst/>
          </a:prstGeom>
        </p:spPr>
        <p:txBody>
          <a:bodyPr lIns="91425" tIns="91425" rIns="91425" bIns="91425" anchor="t" anchorCtr="0">
            <a:noAutofit/>
          </a:bodyPr>
          <a:lstStyle/>
          <a:p>
            <a:pPr>
              <a:spcBef>
                <a:spcPts val="0"/>
              </a:spcBef>
            </a:pPr>
            <a:r>
              <a:rPr lang="es-ES" sz="2400" dirty="0"/>
              <a:t>El status de </a:t>
            </a:r>
            <a:r>
              <a:rPr lang="es-ES" sz="2400" dirty="0" err="1"/>
              <a:t>superusuario</a:t>
            </a:r>
            <a:r>
              <a:rPr lang="es-ES" sz="2400" dirty="0"/>
              <a:t> de base de datos se salta todas las comprobaciones de permisos. Este es un privilegio que no debería ser utilizado con descuido, lo mejor es hacer la mayor parte de su trabajo como un rol que no sea un </a:t>
            </a:r>
            <a:r>
              <a:rPr lang="es-ES" sz="2400" dirty="0" err="1"/>
              <a:t>super</a:t>
            </a:r>
            <a:r>
              <a:rPr lang="es-ES" sz="2400" dirty="0"/>
              <a:t>-usuario. Para crear una nueva base de datos de </a:t>
            </a:r>
            <a:r>
              <a:rPr lang="es-ES" sz="2400" dirty="0" err="1"/>
              <a:t>superusuario</a:t>
            </a:r>
            <a:r>
              <a:rPr lang="es-ES" sz="2400" dirty="0"/>
              <a:t>, use CREATE ROLE nombre SUPERUSER. Debe hacer esto como un rol que ya sea un </a:t>
            </a:r>
            <a:r>
              <a:rPr lang="es-ES" sz="2400" dirty="0" err="1"/>
              <a:t>super</a:t>
            </a:r>
            <a:r>
              <a:rPr lang="es-ES" sz="2400" dirty="0"/>
              <a:t>-usuario.</a:t>
            </a:r>
            <a:endParaRPr lang="es-419" sz="2400" dirty="0"/>
          </a:p>
        </p:txBody>
      </p:sp>
      <p:pic>
        <p:nvPicPr>
          <p:cNvPr id="141" name="Shape 141"/>
          <p:cNvPicPr preferRelativeResize="0"/>
          <p:nvPr/>
        </p:nvPicPr>
        <p:blipFill>
          <a:blip r:embed="rId3">
            <a:alphaModFix/>
          </a:blip>
          <a:stretch>
            <a:fillRect/>
          </a:stretch>
        </p:blipFill>
        <p:spPr>
          <a:xfrm>
            <a:off x="3691373" y="4408631"/>
            <a:ext cx="1974317" cy="2068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908739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896122" y="187171"/>
            <a:ext cx="5948039" cy="990599"/>
          </a:xfrm>
          <a:prstGeom prst="rect">
            <a:avLst/>
          </a:prstGeom>
        </p:spPr>
        <p:txBody>
          <a:bodyPr lIns="91425" tIns="91425" rIns="91425" bIns="91425" anchor="ctr" anchorCtr="0">
            <a:noAutofit/>
          </a:bodyPr>
          <a:lstStyle/>
          <a:p>
            <a:pPr lvl="0" algn="ctr">
              <a:lnSpc>
                <a:spcPct val="150000"/>
              </a:lnSpc>
              <a:spcBef>
                <a:spcPts val="400"/>
              </a:spcBef>
              <a:spcAft>
                <a:spcPts val="600"/>
              </a:spcAft>
              <a:buNone/>
            </a:pPr>
            <a:r>
              <a:rPr lang="es-419" sz="2800" dirty="0" err="1"/>
              <a:t>Database</a:t>
            </a:r>
            <a:r>
              <a:rPr lang="es-419" sz="2800" dirty="0"/>
              <a:t> </a:t>
            </a:r>
            <a:r>
              <a:rPr lang="es-419" sz="2800" dirty="0" err="1"/>
              <a:t>creation</a:t>
            </a:r>
            <a:r>
              <a:rPr lang="es-419" sz="2800" dirty="0"/>
              <a:t> &amp; Role </a:t>
            </a:r>
            <a:r>
              <a:rPr lang="es-419" sz="2800" dirty="0" err="1"/>
              <a:t>creation</a:t>
            </a:r>
            <a:endParaRPr lang="es-419" sz="2800" dirty="0"/>
          </a:p>
        </p:txBody>
      </p:sp>
      <p:sp>
        <p:nvSpPr>
          <p:cNvPr id="147" name="Shape 147"/>
          <p:cNvSpPr txBox="1">
            <a:spLocks noGrp="1"/>
          </p:cNvSpPr>
          <p:nvPr>
            <p:ph type="body" idx="1"/>
          </p:nvPr>
        </p:nvSpPr>
        <p:spPr>
          <a:xfrm>
            <a:off x="457200" y="1673350"/>
            <a:ext cx="4038599" cy="2783240"/>
          </a:xfrm>
          <a:prstGeom prst="rect">
            <a:avLst/>
          </a:prstGeom>
        </p:spPr>
        <p:txBody>
          <a:bodyPr lIns="91425" tIns="91425" rIns="91425" bIns="91425" anchor="t" anchorCtr="0">
            <a:noAutofit/>
          </a:bodyPr>
          <a:lstStyle/>
          <a:p>
            <a:pPr marL="0" lvl="0" indent="0" algn="l" rtl="0">
              <a:lnSpc>
                <a:spcPct val="150000"/>
              </a:lnSpc>
              <a:spcBef>
                <a:spcPts val="400"/>
              </a:spcBef>
              <a:spcAft>
                <a:spcPts val="600"/>
              </a:spcAft>
              <a:buNone/>
            </a:pPr>
            <a:r>
              <a:rPr lang="es-419" sz="1800" dirty="0"/>
              <a:t>Debe ser explícitamente dado para crear bases de datos (con excepción de los </a:t>
            </a:r>
            <a:r>
              <a:rPr lang="es-419" sz="1800" dirty="0" err="1"/>
              <a:t>superusuarios</a:t>
            </a:r>
            <a:r>
              <a:rPr lang="es-419" sz="1800" dirty="0"/>
              <a:t>, ya que pasan por alto todos los controles de permiso). Para crear este role, usar de CREATE ROLE nombre CREATEDB.</a:t>
            </a:r>
          </a:p>
          <a:p>
            <a:pPr lvl="0">
              <a:spcBef>
                <a:spcPts val="0"/>
              </a:spcBef>
              <a:buNone/>
            </a:pPr>
            <a:endParaRPr dirty="0"/>
          </a:p>
        </p:txBody>
      </p:sp>
      <p:sp>
        <p:nvSpPr>
          <p:cNvPr id="148" name="Shape 148"/>
          <p:cNvSpPr txBox="1">
            <a:spLocks noGrp="1"/>
          </p:cNvSpPr>
          <p:nvPr>
            <p:ph type="body" idx="2"/>
          </p:nvPr>
        </p:nvSpPr>
        <p:spPr>
          <a:xfrm>
            <a:off x="4648200" y="1673350"/>
            <a:ext cx="4038599" cy="2438399"/>
          </a:xfrm>
          <a:prstGeom prst="rect">
            <a:avLst/>
          </a:prstGeom>
        </p:spPr>
        <p:txBody>
          <a:bodyPr lIns="91425" tIns="91425" rIns="91425" bIns="91425" anchor="t" anchorCtr="0">
            <a:noAutofit/>
          </a:bodyPr>
          <a:lstStyle/>
          <a:p>
            <a:pPr marL="0" lvl="0" indent="0" rtl="0">
              <a:lnSpc>
                <a:spcPct val="150000"/>
              </a:lnSpc>
              <a:spcBef>
                <a:spcPts val="400"/>
              </a:spcBef>
              <a:spcAft>
                <a:spcPts val="600"/>
              </a:spcAft>
              <a:buNone/>
            </a:pPr>
            <a:r>
              <a:rPr lang="es-419" sz="1200" dirty="0"/>
              <a:t>Debe ser explícitamente dado para crear más roles (a excepción de los </a:t>
            </a:r>
            <a:r>
              <a:rPr lang="es-419" sz="1200" dirty="0" err="1"/>
              <a:t>superusuarios</a:t>
            </a:r>
            <a:r>
              <a:rPr lang="es-419" sz="1200" dirty="0"/>
              <a:t>, ya que pasan por alto todos los controles de permiso). Para crear esa función, usar CREATE ROLE nombre CREATEROLE. Un role con el privilegio CREATEROLE puede modificar y colocar otros roles, también, así como de conceder o revocar la pertenencia a ellas. Sin embargo, para crear, modificar, eliminar o cambiar roles de </a:t>
            </a:r>
            <a:r>
              <a:rPr lang="es-419" sz="1200" dirty="0" err="1"/>
              <a:t>super</a:t>
            </a:r>
            <a:r>
              <a:rPr lang="es-419" sz="1200" dirty="0"/>
              <a:t>-usuario, el estado de </a:t>
            </a:r>
            <a:r>
              <a:rPr lang="es-419" sz="1200" dirty="0" err="1"/>
              <a:t>superusuario</a:t>
            </a:r>
            <a:r>
              <a:rPr lang="es-419" sz="1200" dirty="0"/>
              <a:t> es imprescindible; CREATEROLE no es suficiente para eso.</a:t>
            </a:r>
          </a:p>
          <a:p>
            <a:pPr lvl="0">
              <a:spcBef>
                <a:spcPts val="0"/>
              </a:spcBef>
              <a:buNone/>
            </a:pPr>
            <a:endParaRPr dirty="0"/>
          </a:p>
        </p:txBody>
      </p:sp>
      <p:pic>
        <p:nvPicPr>
          <p:cNvPr id="149" name="Shape 149"/>
          <p:cNvPicPr preferRelativeResize="0"/>
          <p:nvPr/>
        </p:nvPicPr>
        <p:blipFill>
          <a:blip r:embed="rId3">
            <a:alphaModFix/>
          </a:blip>
          <a:stretch>
            <a:fillRect/>
          </a:stretch>
        </p:blipFill>
        <p:spPr>
          <a:xfrm>
            <a:off x="3190291" y="4340143"/>
            <a:ext cx="2438400" cy="2438400"/>
          </a:xfrm>
          <a:prstGeom prst="rect">
            <a:avLst/>
          </a:prstGeom>
          <a:noFill/>
          <a:ln>
            <a:noFill/>
          </a:ln>
        </p:spPr>
      </p:pic>
    </p:spTree>
    <p:extLst>
      <p:ext uri="{BB962C8B-B14F-4D97-AF65-F5344CB8AC3E}">
        <p14:creationId xmlns:p14="http://schemas.microsoft.com/office/powerpoint/2010/main" val="720938310"/>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811045" y="133905"/>
            <a:ext cx="5814873" cy="990599"/>
          </a:xfrm>
          <a:prstGeom prst="rect">
            <a:avLst/>
          </a:prstGeom>
        </p:spPr>
        <p:txBody>
          <a:bodyPr lIns="91425" tIns="91425" rIns="91425" bIns="91425" anchor="ctr" anchorCtr="0">
            <a:noAutofit/>
          </a:bodyPr>
          <a:lstStyle/>
          <a:p>
            <a:pPr lvl="0" rtl="0">
              <a:spcBef>
                <a:spcPts val="0"/>
              </a:spcBef>
              <a:buNone/>
            </a:pPr>
            <a:r>
              <a:rPr lang="es-419" dirty="0"/>
              <a:t>Usuarios y Roles</a:t>
            </a:r>
            <a:endParaRPr dirty="0"/>
          </a:p>
        </p:txBody>
      </p:sp>
      <p:sp>
        <p:nvSpPr>
          <p:cNvPr id="155" name="Shape 155"/>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0" algn="l" rtl="0">
              <a:lnSpc>
                <a:spcPct val="138000"/>
              </a:lnSpc>
              <a:spcBef>
                <a:spcPts val="0"/>
              </a:spcBef>
              <a:buNone/>
            </a:pPr>
            <a:r>
              <a:rPr lang="es-419" sz="1600" dirty="0"/>
              <a:t>Cambiar permisos de </a:t>
            </a:r>
            <a:r>
              <a:rPr lang="es-419" sz="1600" dirty="0" err="1"/>
              <a:t>superusuario</a:t>
            </a:r>
            <a:r>
              <a:rPr lang="es-419" sz="1600" dirty="0"/>
              <a:t> a un usuario</a:t>
            </a:r>
          </a:p>
          <a:p>
            <a:pPr marL="0" lvl="0" indent="0" algn="l" rtl="0">
              <a:lnSpc>
                <a:spcPct val="138000"/>
              </a:lnSpc>
              <a:spcBef>
                <a:spcPts val="0"/>
              </a:spcBef>
              <a:buNone/>
            </a:pPr>
            <a:r>
              <a:rPr lang="es-419" sz="1600" dirty="0"/>
              <a:t>Para cambiar la configuración de un usuario o rol debemos ejecutar el siguiente comando.</a:t>
            </a:r>
          </a:p>
          <a:p>
            <a:pPr marL="0" lvl="0" indent="1016000" algn="l" rtl="0">
              <a:lnSpc>
                <a:spcPct val="120000"/>
              </a:lnSpc>
              <a:spcBef>
                <a:spcPts val="600"/>
              </a:spcBef>
              <a:buNone/>
            </a:pPr>
            <a:r>
              <a:rPr lang="es-419" sz="1600">
                <a:solidFill>
                  <a:srgbClr val="0000FF"/>
                </a:solidFill>
              </a:rPr>
              <a:t>ALTER </a:t>
            </a:r>
            <a:r>
              <a:rPr lang="es-419" sz="1600" dirty="0">
                <a:solidFill>
                  <a:srgbClr val="0000FF"/>
                </a:solidFill>
              </a:rPr>
              <a:t>ROLE &lt;nombre del rol&gt; WITH &lt;opciones&gt;</a:t>
            </a:r>
          </a:p>
          <a:p>
            <a:pPr marL="0" lvl="0" indent="0" algn="l" rtl="0">
              <a:lnSpc>
                <a:spcPct val="138000"/>
              </a:lnSpc>
              <a:spcBef>
                <a:spcPts val="1800"/>
              </a:spcBef>
              <a:spcAft>
                <a:spcPts val="400"/>
              </a:spcAft>
              <a:buNone/>
            </a:pPr>
            <a:r>
              <a:rPr lang="es-419" sz="1600" dirty="0"/>
              <a:t>Asignar permisos de </a:t>
            </a:r>
            <a:r>
              <a:rPr lang="es-419" sz="1600" dirty="0" err="1"/>
              <a:t>superusuario</a:t>
            </a:r>
            <a:r>
              <a:rPr lang="es-419" sz="1600" dirty="0"/>
              <a:t> a un usuario</a:t>
            </a:r>
          </a:p>
          <a:p>
            <a:pPr marL="0" lvl="0" indent="0" algn="l" rtl="0">
              <a:lnSpc>
                <a:spcPct val="138000"/>
              </a:lnSpc>
              <a:spcBef>
                <a:spcPts val="0"/>
              </a:spcBef>
              <a:buNone/>
            </a:pPr>
            <a:r>
              <a:rPr lang="es-419" sz="1600" dirty="0"/>
              <a:t>El permiso de </a:t>
            </a:r>
            <a:r>
              <a:rPr lang="es-419" sz="1600" dirty="0" err="1"/>
              <a:t>superusuario</a:t>
            </a:r>
            <a:r>
              <a:rPr lang="es-419" sz="1600" dirty="0"/>
              <a:t> es el más alto. Con este usuario se podrán administrar todos los objetos del motor de base de datos.</a:t>
            </a:r>
          </a:p>
          <a:p>
            <a:pPr marL="0" lvl="0" indent="0" algn="l" rtl="0">
              <a:lnSpc>
                <a:spcPct val="120000"/>
              </a:lnSpc>
              <a:spcBef>
                <a:spcPts val="600"/>
              </a:spcBef>
              <a:buNone/>
            </a:pPr>
            <a:r>
              <a:rPr lang="es-419" sz="1600" dirty="0"/>
              <a:t>Para asignar este privilegio a un rol lo hacemos con el siguiente comando:</a:t>
            </a:r>
          </a:p>
          <a:p>
            <a:pPr marL="0" lvl="0" indent="1016000" algn="l" rtl="0">
              <a:lnSpc>
                <a:spcPct val="120000"/>
              </a:lnSpc>
              <a:spcBef>
                <a:spcPts val="600"/>
              </a:spcBef>
              <a:buNone/>
            </a:pPr>
            <a:r>
              <a:rPr lang="es-419" sz="1600" dirty="0">
                <a:solidFill>
                  <a:srgbClr val="0000FF"/>
                </a:solidFill>
              </a:rPr>
              <a:t>ALTER ROLE </a:t>
            </a:r>
            <a:r>
              <a:rPr lang="es-419" sz="1600" dirty="0" err="1">
                <a:solidFill>
                  <a:srgbClr val="4A86E8"/>
                </a:solidFill>
              </a:rPr>
              <a:t>prueba_role</a:t>
            </a:r>
            <a:r>
              <a:rPr lang="es-419" sz="1600" dirty="0">
                <a:solidFill>
                  <a:srgbClr val="0000FF"/>
                </a:solidFill>
              </a:rPr>
              <a:t> WITH SUPERUSER;</a:t>
            </a:r>
          </a:p>
          <a:p>
            <a:pPr marL="0" lvl="0" indent="0" algn="l" rtl="0">
              <a:lnSpc>
                <a:spcPct val="138000"/>
              </a:lnSpc>
              <a:spcBef>
                <a:spcPts val="1800"/>
              </a:spcBef>
              <a:spcAft>
                <a:spcPts val="400"/>
              </a:spcAft>
              <a:buNone/>
            </a:pPr>
            <a:r>
              <a:rPr lang="es-419" sz="1600" dirty="0"/>
              <a:t>Cambiar la contraseña de un usuario</a:t>
            </a:r>
          </a:p>
          <a:p>
            <a:pPr marL="0" lvl="0" indent="0" algn="l" rtl="0">
              <a:lnSpc>
                <a:spcPct val="138000"/>
              </a:lnSpc>
              <a:spcBef>
                <a:spcPts val="0"/>
              </a:spcBef>
              <a:buNone/>
            </a:pPr>
            <a:r>
              <a:rPr lang="es-419" sz="1600" dirty="0"/>
              <a:t>Para cambiar la contraseña de un usuario es necesario ejecutar el siguiente comando:</a:t>
            </a:r>
          </a:p>
          <a:p>
            <a:pPr marL="0" lvl="0" indent="1016000" algn="l" rtl="0">
              <a:lnSpc>
                <a:spcPct val="120000"/>
              </a:lnSpc>
              <a:spcBef>
                <a:spcPts val="600"/>
              </a:spcBef>
              <a:buNone/>
            </a:pPr>
            <a:r>
              <a:rPr lang="es-419" sz="1600" dirty="0">
                <a:solidFill>
                  <a:srgbClr val="0000FF"/>
                </a:solidFill>
              </a:rPr>
              <a:t>ALTER ROLE </a:t>
            </a:r>
            <a:r>
              <a:rPr lang="es-419" sz="1600" dirty="0" err="1">
                <a:solidFill>
                  <a:srgbClr val="4A86E8"/>
                </a:solidFill>
              </a:rPr>
              <a:t>prueba_role</a:t>
            </a:r>
            <a:r>
              <a:rPr lang="es-419" sz="1600" dirty="0">
                <a:solidFill>
                  <a:srgbClr val="0000FF"/>
                </a:solidFill>
              </a:rPr>
              <a:t> WITH PASSWORD 'prueba123';</a:t>
            </a:r>
          </a:p>
          <a:p>
            <a:pPr marL="0" lvl="0" indent="1016000" algn="l" rtl="0">
              <a:lnSpc>
                <a:spcPct val="115000"/>
              </a:lnSpc>
              <a:spcBef>
                <a:spcPts val="0"/>
              </a:spcBef>
              <a:buNone/>
            </a:pPr>
            <a:endParaRPr sz="800" dirty="0">
              <a:solidFill>
                <a:srgbClr val="0000FF"/>
              </a:solidFill>
            </a:endParaRPr>
          </a:p>
          <a:p>
            <a:pPr lvl="0">
              <a:spcBef>
                <a:spcPts val="0"/>
              </a:spcBef>
              <a:buNone/>
            </a:pPr>
            <a:endParaRPr dirty="0"/>
          </a:p>
        </p:txBody>
      </p:sp>
    </p:spTree>
    <p:extLst>
      <p:ext uri="{BB962C8B-B14F-4D97-AF65-F5344CB8AC3E}">
        <p14:creationId xmlns:p14="http://schemas.microsoft.com/office/powerpoint/2010/main" val="604459875"/>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571348" y="125027"/>
            <a:ext cx="6143347" cy="990599"/>
          </a:xfrm>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None/>
            </a:pPr>
            <a:r>
              <a:rPr lang="es-419" dirty="0"/>
              <a:t>Privilegios</a:t>
            </a:r>
          </a:p>
        </p:txBody>
      </p:sp>
      <p:sp>
        <p:nvSpPr>
          <p:cNvPr id="161" name="Shape 161"/>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0" algn="l" rtl="0">
              <a:lnSpc>
                <a:spcPct val="150000"/>
              </a:lnSpc>
              <a:spcBef>
                <a:spcPts val="400"/>
              </a:spcBef>
              <a:spcAft>
                <a:spcPts val="600"/>
              </a:spcAft>
              <a:buNone/>
            </a:pPr>
            <a:r>
              <a:rPr lang="es-419" sz="1200" dirty="0">
                <a:solidFill>
                  <a:schemeClr val="tx1"/>
                </a:solidFill>
              </a:rPr>
              <a:t>Cuando se crea un objeto, se le asigna un propietario. El propietario es normalmente el rol que ejecutó la sentencia de creación. Para la mayoría de los tipos de objetos, el estado inicial es que sólo el propietario (o un </a:t>
            </a:r>
            <a:r>
              <a:rPr lang="es-419" sz="1200" dirty="0" err="1">
                <a:solidFill>
                  <a:schemeClr val="tx1"/>
                </a:solidFill>
              </a:rPr>
              <a:t>super</a:t>
            </a:r>
            <a:r>
              <a:rPr lang="es-419" sz="1200" dirty="0">
                <a:solidFill>
                  <a:schemeClr val="tx1"/>
                </a:solidFill>
              </a:rPr>
              <a:t>-usuario) puede hacer cualquier cosa con el objeto. Para permitir que otros roles puedan usarla, deben otorgarse privilegios. Hay varios tipos diferentes de privilegio: SELECT, INSERT, </a:t>
            </a:r>
            <a:r>
              <a:rPr lang="es-419" dirty="0">
                <a:solidFill>
                  <a:schemeClr val="tx1"/>
                </a:solidFill>
              </a:rPr>
              <a:t>UPDATE,</a:t>
            </a:r>
            <a:r>
              <a:rPr lang="es-419" sz="1200" dirty="0">
                <a:solidFill>
                  <a:schemeClr val="tx1"/>
                </a:solidFill>
              </a:rPr>
              <a:t> DELETE, TRUNCATE, REFERENCES, TRIGGER, CREATE, CONNECT, TEMPORARY, EXECUTE, and USAGE. </a:t>
            </a:r>
          </a:p>
          <a:p>
            <a:pPr marL="0" marR="0" lvl="0" indent="0" algn="l" rtl="0">
              <a:lnSpc>
                <a:spcPct val="150000"/>
              </a:lnSpc>
              <a:spcBef>
                <a:spcPts val="400"/>
              </a:spcBef>
              <a:spcAft>
                <a:spcPts val="600"/>
              </a:spcAft>
              <a:buNone/>
            </a:pPr>
            <a:r>
              <a:rPr lang="es-419" sz="1200" dirty="0">
                <a:solidFill>
                  <a:schemeClr val="tx1"/>
                </a:solidFill>
              </a:rPr>
              <a:t>Para asignar privilegios, se utiliza el comando GRANT. Así que, si </a:t>
            </a:r>
            <a:r>
              <a:rPr lang="es-419" dirty="0" err="1">
                <a:solidFill>
                  <a:schemeClr val="tx1"/>
                </a:solidFill>
              </a:rPr>
              <a:t>prueba_role</a:t>
            </a:r>
            <a:r>
              <a:rPr lang="es-419" dirty="0">
                <a:solidFill>
                  <a:schemeClr val="tx1"/>
                </a:solidFill>
              </a:rPr>
              <a:t> </a:t>
            </a:r>
            <a:r>
              <a:rPr lang="es-419" sz="1200" dirty="0">
                <a:solidFill>
                  <a:schemeClr val="tx1"/>
                </a:solidFill>
              </a:rPr>
              <a:t>es un ROLE existente, y </a:t>
            </a:r>
            <a:r>
              <a:rPr lang="es-419" dirty="0">
                <a:solidFill>
                  <a:schemeClr val="tx1"/>
                </a:solidFill>
              </a:rPr>
              <a:t>cuentas </a:t>
            </a:r>
            <a:r>
              <a:rPr lang="es-419" sz="1200" dirty="0">
                <a:solidFill>
                  <a:schemeClr val="tx1"/>
                </a:solidFill>
              </a:rPr>
              <a:t>es una tabla existente, el privilegio de </a:t>
            </a:r>
            <a:r>
              <a:rPr lang="es-419" dirty="0">
                <a:solidFill>
                  <a:schemeClr val="tx1"/>
                </a:solidFill>
              </a:rPr>
              <a:t>actualizar </a:t>
            </a:r>
            <a:r>
              <a:rPr lang="es-419" sz="1200" dirty="0">
                <a:solidFill>
                  <a:schemeClr val="tx1"/>
                </a:solidFill>
              </a:rPr>
              <a:t>la tabla puede ser concedido con:</a:t>
            </a:r>
          </a:p>
          <a:p>
            <a:pPr marL="0" lvl="0" indent="0" algn="l" rtl="0">
              <a:lnSpc>
                <a:spcPct val="150000"/>
              </a:lnSpc>
              <a:spcBef>
                <a:spcPts val="400"/>
              </a:spcBef>
              <a:spcAft>
                <a:spcPts val="600"/>
              </a:spcAft>
              <a:buNone/>
            </a:pPr>
            <a:endParaRPr sz="1200" dirty="0">
              <a:solidFill>
                <a:schemeClr val="tx1"/>
              </a:solidFill>
            </a:endParaRPr>
          </a:p>
          <a:p>
            <a:pPr marL="0" lvl="0" indent="0" algn="ctr" rtl="0">
              <a:lnSpc>
                <a:spcPct val="110000"/>
              </a:lnSpc>
              <a:spcBef>
                <a:spcPts val="0"/>
              </a:spcBef>
              <a:buNone/>
            </a:pPr>
            <a:r>
              <a:rPr lang="es-419" dirty="0">
                <a:solidFill>
                  <a:schemeClr val="tx1"/>
                </a:solidFill>
              </a:rPr>
              <a:t>GRANT UPDATE ON cuentas TO </a:t>
            </a:r>
            <a:r>
              <a:rPr lang="es-419" dirty="0" err="1">
                <a:solidFill>
                  <a:schemeClr val="tx1"/>
                </a:solidFill>
              </a:rPr>
              <a:t>prueba_role</a:t>
            </a:r>
            <a:r>
              <a:rPr lang="es-419" dirty="0">
                <a:solidFill>
                  <a:schemeClr val="tx1"/>
                </a:solidFill>
              </a:rPr>
              <a:t> ;</a:t>
            </a:r>
          </a:p>
          <a:p>
            <a:pPr marL="0" lvl="0" indent="0" algn="l" rtl="0">
              <a:lnSpc>
                <a:spcPct val="150000"/>
              </a:lnSpc>
              <a:spcBef>
                <a:spcPts val="400"/>
              </a:spcBef>
              <a:spcAft>
                <a:spcPts val="600"/>
              </a:spcAft>
              <a:buNone/>
            </a:pPr>
            <a:endParaRPr sz="1200" dirty="0">
              <a:highlight>
                <a:srgbClr val="FFFFFF"/>
              </a:highlight>
            </a:endParaRPr>
          </a:p>
          <a:p>
            <a:pPr lvl="0">
              <a:spcBef>
                <a:spcPts val="0"/>
              </a:spcBef>
              <a:buNone/>
            </a:pPr>
            <a:endParaRPr dirty="0"/>
          </a:p>
        </p:txBody>
      </p:sp>
    </p:spTree>
    <p:extLst>
      <p:ext uri="{BB962C8B-B14F-4D97-AF65-F5344CB8AC3E}">
        <p14:creationId xmlns:p14="http://schemas.microsoft.com/office/powerpoint/2010/main" val="600892153"/>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855433" y="107272"/>
            <a:ext cx="5752730" cy="990599"/>
          </a:xfrm>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None/>
            </a:pPr>
            <a:r>
              <a:rPr lang="es-419" dirty="0"/>
              <a:t>Revocar privilegios</a:t>
            </a:r>
          </a:p>
        </p:txBody>
      </p:sp>
      <p:sp>
        <p:nvSpPr>
          <p:cNvPr id="167" name="Shape 167"/>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0" rtl="0">
              <a:lnSpc>
                <a:spcPct val="150000"/>
              </a:lnSpc>
              <a:spcBef>
                <a:spcPts val="400"/>
              </a:spcBef>
              <a:spcAft>
                <a:spcPts val="600"/>
              </a:spcAft>
              <a:buNone/>
            </a:pPr>
            <a:r>
              <a:rPr lang="es-419" sz="1800" dirty="0"/>
              <a:t>El nombre especial </a:t>
            </a:r>
            <a:r>
              <a:rPr lang="es-419" sz="1800" dirty="0" err="1"/>
              <a:t>public</a:t>
            </a:r>
            <a:r>
              <a:rPr lang="es-419" sz="1800" dirty="0"/>
              <a:t> puede ser utilizado para conceder un privilegio a todos los roles en el sistema. Escrito ALL en lugar de un privilegio específico establece que todos los privilegios que se aplican al objeto serán concedidos.</a:t>
            </a:r>
          </a:p>
          <a:p>
            <a:pPr marL="0" lvl="0" indent="0" algn="l" rtl="0">
              <a:lnSpc>
                <a:spcPct val="150000"/>
              </a:lnSpc>
              <a:spcBef>
                <a:spcPts val="400"/>
              </a:spcBef>
              <a:spcAft>
                <a:spcPts val="600"/>
              </a:spcAft>
              <a:buNone/>
            </a:pPr>
            <a:r>
              <a:rPr lang="es-419" sz="1800" dirty="0"/>
              <a:t>Para revocar el privilegio, utilice el comando </a:t>
            </a:r>
            <a:r>
              <a:rPr lang="es-419" sz="1800" b="1" dirty="0"/>
              <a:t>REVOKE</a:t>
            </a:r>
            <a:r>
              <a:rPr lang="es-419" sz="1800" dirty="0"/>
              <a:t>:</a:t>
            </a:r>
          </a:p>
          <a:p>
            <a:pPr marL="0" lvl="0" indent="0" algn="l" rtl="0">
              <a:lnSpc>
                <a:spcPct val="150000"/>
              </a:lnSpc>
              <a:spcBef>
                <a:spcPts val="400"/>
              </a:spcBef>
              <a:spcAft>
                <a:spcPts val="600"/>
              </a:spcAft>
              <a:buNone/>
            </a:pPr>
            <a:endParaRPr sz="1800" dirty="0"/>
          </a:p>
          <a:p>
            <a:pPr marL="0" lvl="0" indent="0" algn="l" rtl="0">
              <a:lnSpc>
                <a:spcPct val="120000"/>
              </a:lnSpc>
              <a:spcBef>
                <a:spcPts val="600"/>
              </a:spcBef>
              <a:buNone/>
            </a:pPr>
            <a:r>
              <a:rPr lang="es-419" sz="1800" dirty="0"/>
              <a:t>Revocar todos los privilegios a todos los roles en la tabla cuentas:</a:t>
            </a:r>
          </a:p>
          <a:p>
            <a:pPr marL="0" marR="0" lvl="0" indent="1016000" algn="ctr" rtl="0">
              <a:lnSpc>
                <a:spcPct val="120000"/>
              </a:lnSpc>
              <a:spcBef>
                <a:spcPts val="600"/>
              </a:spcBef>
              <a:spcAft>
                <a:spcPts val="0"/>
              </a:spcAft>
              <a:buNone/>
            </a:pPr>
            <a:r>
              <a:rPr lang="es-419" sz="1800" dirty="0">
                <a:solidFill>
                  <a:srgbClr val="0000FF"/>
                </a:solidFill>
              </a:rPr>
              <a:t>REVOKE ALL </a:t>
            </a:r>
            <a:r>
              <a:rPr lang="es-419" sz="1800" dirty="0">
                <a:solidFill>
                  <a:schemeClr val="hlink"/>
                </a:solidFill>
              </a:rPr>
              <a:t>PRIVILEGES  </a:t>
            </a:r>
            <a:r>
              <a:rPr lang="es-419" sz="1800" dirty="0">
                <a:solidFill>
                  <a:srgbClr val="0000FF"/>
                </a:solidFill>
              </a:rPr>
              <a:t>ON cuentas to </a:t>
            </a:r>
            <a:r>
              <a:rPr lang="es-419" sz="1800" dirty="0">
                <a:solidFill>
                  <a:schemeClr val="hlink"/>
                </a:solidFill>
              </a:rPr>
              <a:t>PUBLIC</a:t>
            </a:r>
            <a:r>
              <a:rPr lang="es-419" sz="1800" dirty="0">
                <a:solidFill>
                  <a:srgbClr val="0000FF"/>
                </a:solidFill>
              </a:rPr>
              <a:t>;</a:t>
            </a:r>
          </a:p>
          <a:p>
            <a:pPr marL="0" marR="0" lvl="0" indent="1016000" algn="l" rtl="0">
              <a:lnSpc>
                <a:spcPct val="120000"/>
              </a:lnSpc>
              <a:spcBef>
                <a:spcPts val="600"/>
              </a:spcBef>
              <a:spcAft>
                <a:spcPts val="0"/>
              </a:spcAft>
              <a:buNone/>
            </a:pPr>
            <a:endParaRPr sz="1800" dirty="0">
              <a:solidFill>
                <a:srgbClr val="0000FF"/>
              </a:solidFill>
            </a:endParaRPr>
          </a:p>
          <a:p>
            <a:pPr marL="0" marR="0" lvl="0" indent="0" algn="l" rtl="0">
              <a:lnSpc>
                <a:spcPct val="120000"/>
              </a:lnSpc>
              <a:spcBef>
                <a:spcPts val="600"/>
              </a:spcBef>
              <a:spcAft>
                <a:spcPts val="0"/>
              </a:spcAft>
              <a:buNone/>
            </a:pPr>
            <a:r>
              <a:rPr lang="es-419" sz="1800" dirty="0"/>
              <a:t>Revocar privilegio de </a:t>
            </a:r>
            <a:r>
              <a:rPr lang="es-419" sz="1800" dirty="0" err="1"/>
              <a:t>insert</a:t>
            </a:r>
            <a:r>
              <a:rPr lang="es-419" sz="1800" dirty="0"/>
              <a:t> a todos los roles en la tabla cuentas:</a:t>
            </a:r>
          </a:p>
          <a:p>
            <a:pPr marL="0" marR="0" lvl="0" indent="1016000" algn="ctr" rtl="0">
              <a:lnSpc>
                <a:spcPct val="120000"/>
              </a:lnSpc>
              <a:spcBef>
                <a:spcPts val="600"/>
              </a:spcBef>
              <a:spcAft>
                <a:spcPts val="0"/>
              </a:spcAft>
              <a:buNone/>
            </a:pPr>
            <a:r>
              <a:rPr lang="es-419" sz="1800" dirty="0">
                <a:solidFill>
                  <a:srgbClr val="0000FF"/>
                </a:solidFill>
              </a:rPr>
              <a:t>REVOKE INSERT ON cuentas FROM PUBLIC;</a:t>
            </a:r>
          </a:p>
          <a:p>
            <a:pPr marL="0" marR="0" lvl="0" indent="1016000" algn="l" rtl="0">
              <a:lnSpc>
                <a:spcPct val="120000"/>
              </a:lnSpc>
              <a:spcBef>
                <a:spcPts val="600"/>
              </a:spcBef>
              <a:spcAft>
                <a:spcPts val="0"/>
              </a:spcAft>
              <a:buNone/>
            </a:pPr>
            <a:endParaRPr sz="1800" dirty="0">
              <a:solidFill>
                <a:srgbClr val="0000FF"/>
              </a:solidFill>
            </a:endParaRPr>
          </a:p>
          <a:p>
            <a:pPr marL="0" marR="0" lvl="0" indent="0" algn="l" rtl="0">
              <a:lnSpc>
                <a:spcPct val="120000"/>
              </a:lnSpc>
              <a:spcBef>
                <a:spcPts val="600"/>
              </a:spcBef>
              <a:spcAft>
                <a:spcPts val="0"/>
              </a:spcAft>
              <a:buNone/>
            </a:pPr>
            <a:endParaRPr sz="1050" dirty="0"/>
          </a:p>
          <a:p>
            <a:pPr marL="190500" lvl="0" indent="0" algn="l" rtl="0">
              <a:lnSpc>
                <a:spcPct val="115000"/>
              </a:lnSpc>
              <a:spcBef>
                <a:spcPts val="1500"/>
              </a:spcBef>
              <a:spcAft>
                <a:spcPts val="1500"/>
              </a:spcAft>
              <a:buNone/>
            </a:pPr>
            <a:endParaRPr sz="1050" dirty="0"/>
          </a:p>
          <a:p>
            <a:pPr marL="0" lvl="0" indent="0" algn="l" rtl="0">
              <a:lnSpc>
                <a:spcPct val="150000"/>
              </a:lnSpc>
              <a:spcBef>
                <a:spcPts val="400"/>
              </a:spcBef>
              <a:spcAft>
                <a:spcPts val="600"/>
              </a:spcAft>
              <a:buNone/>
            </a:pPr>
            <a:endParaRPr sz="600" dirty="0">
              <a:latin typeface="Verdana"/>
              <a:ea typeface="Verdana"/>
              <a:cs typeface="Verdana"/>
              <a:sym typeface="Verdana"/>
            </a:endParaRPr>
          </a:p>
          <a:p>
            <a:pPr lvl="0">
              <a:spcBef>
                <a:spcPts val="0"/>
              </a:spcBef>
              <a:buNone/>
            </a:pPr>
            <a:endParaRPr dirty="0"/>
          </a:p>
        </p:txBody>
      </p:sp>
    </p:spTree>
    <p:extLst>
      <p:ext uri="{BB962C8B-B14F-4D97-AF65-F5344CB8AC3E}">
        <p14:creationId xmlns:p14="http://schemas.microsoft.com/office/powerpoint/2010/main" val="3911671568"/>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1558030" y="160537"/>
            <a:ext cx="6027939" cy="990599"/>
          </a:xfrm>
          <a:prstGeom prst="rect">
            <a:avLst/>
          </a:prstGeom>
        </p:spPr>
        <p:txBody>
          <a:bodyPr lIns="91425" tIns="91425" rIns="91425" bIns="91425" anchor="ctr" anchorCtr="0">
            <a:noAutofit/>
          </a:bodyPr>
          <a:lstStyle/>
          <a:p>
            <a:pPr lvl="0" rtl="0">
              <a:spcBef>
                <a:spcPts val="0"/>
              </a:spcBef>
              <a:buNone/>
            </a:pPr>
            <a:r>
              <a:rPr lang="es-419" sz="4000" dirty="0"/>
              <a:t>Usuarios y Roles</a:t>
            </a:r>
          </a:p>
        </p:txBody>
      </p:sp>
      <p:sp>
        <p:nvSpPr>
          <p:cNvPr id="173" name="Shape 173"/>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0" algn="l" rtl="0">
              <a:lnSpc>
                <a:spcPct val="138000"/>
              </a:lnSpc>
              <a:spcBef>
                <a:spcPts val="1800"/>
              </a:spcBef>
              <a:spcAft>
                <a:spcPts val="400"/>
              </a:spcAft>
              <a:buNone/>
            </a:pPr>
            <a:r>
              <a:rPr lang="es-419" sz="2400" dirty="0"/>
              <a:t>Asignar todos los permisos a un usuario a una base de datos existente.</a:t>
            </a:r>
          </a:p>
          <a:p>
            <a:pPr marL="0" lvl="0" indent="0" algn="l" rtl="0">
              <a:lnSpc>
                <a:spcPct val="138000"/>
              </a:lnSpc>
              <a:spcBef>
                <a:spcPts val="0"/>
              </a:spcBef>
              <a:buNone/>
            </a:pPr>
            <a:r>
              <a:rPr lang="es-419" sz="2400" dirty="0"/>
              <a:t>Cuando recién hemos creado un usuario y queremos darle permisos a una base de datos existente, podemos utilizar el siguiente comando:</a:t>
            </a:r>
          </a:p>
          <a:p>
            <a:pPr marL="0" lvl="0" indent="0" algn="l" rtl="0">
              <a:lnSpc>
                <a:spcPct val="138000"/>
              </a:lnSpc>
              <a:spcBef>
                <a:spcPts val="0"/>
              </a:spcBef>
              <a:buNone/>
            </a:pPr>
            <a:endParaRPr sz="2400" dirty="0"/>
          </a:p>
          <a:p>
            <a:pPr lvl="0" algn="ctr">
              <a:spcBef>
                <a:spcPts val="0"/>
              </a:spcBef>
              <a:buNone/>
            </a:pPr>
            <a:r>
              <a:rPr lang="es-419" sz="2400" dirty="0">
                <a:solidFill>
                  <a:srgbClr val="0000FF"/>
                </a:solidFill>
              </a:rPr>
              <a:t>GRANT ALL PRIVILEGES ON DATABASE </a:t>
            </a:r>
            <a:r>
              <a:rPr lang="es-419" sz="2400" dirty="0" err="1">
                <a:solidFill>
                  <a:srgbClr val="0000FF"/>
                </a:solidFill>
              </a:rPr>
              <a:t>Prueba_BD</a:t>
            </a:r>
            <a:r>
              <a:rPr lang="es-419" sz="2400" dirty="0">
                <a:solidFill>
                  <a:srgbClr val="0000FF"/>
                </a:solidFill>
              </a:rPr>
              <a:t> TO </a:t>
            </a:r>
            <a:r>
              <a:rPr lang="es-419" sz="2400" dirty="0" err="1">
                <a:solidFill>
                  <a:srgbClr val="4A86E8"/>
                </a:solidFill>
              </a:rPr>
              <a:t>prueba_role</a:t>
            </a:r>
            <a:r>
              <a:rPr lang="es-419" sz="2400" dirty="0">
                <a:solidFill>
                  <a:srgbClr val="0000FF"/>
                </a:solidFill>
              </a:rPr>
              <a:t>;</a:t>
            </a:r>
          </a:p>
        </p:txBody>
      </p:sp>
    </p:spTree>
    <p:extLst>
      <p:ext uri="{BB962C8B-B14F-4D97-AF65-F5344CB8AC3E}">
        <p14:creationId xmlns:p14="http://schemas.microsoft.com/office/powerpoint/2010/main" val="3642130088"/>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1747</TotalTime>
  <Words>1033</Words>
  <Application>Microsoft Office PowerPoint</Application>
  <PresentationFormat>Presentación en pantalla (4:3)</PresentationFormat>
  <Paragraphs>71</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Verdana</vt:lpstr>
      <vt:lpstr>Tema de Office</vt:lpstr>
      <vt:lpstr>Aplicación de bases de datos ISW­-413 </vt:lpstr>
      <vt:lpstr>Agenda</vt:lpstr>
      <vt:lpstr>Usuarios y Roles</vt:lpstr>
      <vt:lpstr>SUPERUSER/NOSUPERUSER</vt:lpstr>
      <vt:lpstr>Database creation &amp; Role creation</vt:lpstr>
      <vt:lpstr>Usuarios y Roles</vt:lpstr>
      <vt:lpstr>Privilegios</vt:lpstr>
      <vt:lpstr>Revocar privilegios</vt:lpstr>
      <vt:lpstr>Usuarios y Roles</vt:lpstr>
      <vt:lpstr>Schemas</vt:lpstr>
      <vt:lpstr>Schemas</vt:lpstr>
      <vt:lpstr>Schemas</vt:lpstr>
      <vt:lpstr>Taller 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AMBIENTE WEB II</dc:title>
  <dc:creator>Efren</dc:creator>
  <cp:lastModifiedBy>Efren</cp:lastModifiedBy>
  <cp:revision>66</cp:revision>
  <dcterms:modified xsi:type="dcterms:W3CDTF">2017-02-11T06:50:15Z</dcterms:modified>
</cp:coreProperties>
</file>