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27"/>
  </p:notesMasterIdLst>
  <p:handoutMasterIdLst>
    <p:handoutMasterId r:id="rId28"/>
  </p:handoutMasterIdLst>
  <p:sldIdLst>
    <p:sldId id="332" r:id="rId5"/>
    <p:sldId id="260" r:id="rId6"/>
    <p:sldId id="281" r:id="rId7"/>
    <p:sldId id="282" r:id="rId8"/>
    <p:sldId id="333" r:id="rId9"/>
    <p:sldId id="334" r:id="rId10"/>
    <p:sldId id="335" r:id="rId11"/>
    <p:sldId id="336" r:id="rId12"/>
    <p:sldId id="337" r:id="rId13"/>
    <p:sldId id="338" r:id="rId14"/>
    <p:sldId id="339" r:id="rId15"/>
    <p:sldId id="340" r:id="rId16"/>
    <p:sldId id="341" r:id="rId17"/>
    <p:sldId id="346" r:id="rId18"/>
    <p:sldId id="347" r:id="rId19"/>
    <p:sldId id="348" r:id="rId20"/>
    <p:sldId id="349" r:id="rId21"/>
    <p:sldId id="342" r:id="rId22"/>
    <p:sldId id="343" r:id="rId23"/>
    <p:sldId id="344" r:id="rId24"/>
    <p:sldId id="345" r:id="rId25"/>
    <p:sldId id="280" r:id="rId2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p:scale>
          <a:sx n="100" d="100"/>
          <a:sy n="100" d="100"/>
        </p:scale>
        <p:origin x="883"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27/6/2018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27/6/2018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27/06/2018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27/06/2018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27/06/2018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27/06/2018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27/06/2018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27/06/2018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27/06/2018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6/27/2018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6/27/2018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6/27/2018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hyperlink" Target="https://autoprefixer.github.io/" TargetMode="Externa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D165FEA-9B57-437A-8FA0-A7BDD82F00F5}"/>
              </a:ext>
            </a:extLst>
          </p:cNvPr>
          <p:cNvSpPr>
            <a:spLocks noGrp="1"/>
          </p:cNvSpPr>
          <p:nvPr>
            <p:ph idx="1"/>
          </p:nvPr>
        </p:nvSpPr>
        <p:spPr/>
        <p:txBody>
          <a:bodyPr/>
          <a:lstStyle/>
          <a:p>
            <a:r>
              <a:rPr lang="es-CR" dirty="0"/>
              <a:t>Ayuda a crear código compatible con todos los navegadores, lo que supone una gran ayuda para los diseñadores de sitios web</a:t>
            </a:r>
          </a:p>
          <a:p>
            <a:r>
              <a:rPr lang="es-CR" dirty="0"/>
              <a:t>Se crea una capa de abstracción, donde no trabajaremos directamente sobre nuestro archivo CSS, ofreciendo una mayor seguridad </a:t>
            </a:r>
          </a:p>
          <a:p>
            <a:r>
              <a:rPr lang="es-CR" dirty="0"/>
              <a:t>Posibilidad de separación absoluta del proceso de desarrollo y producción</a:t>
            </a:r>
          </a:p>
        </p:txBody>
      </p:sp>
      <p:sp>
        <p:nvSpPr>
          <p:cNvPr id="3" name="Título 2">
            <a:extLst>
              <a:ext uri="{FF2B5EF4-FFF2-40B4-BE49-F238E27FC236}">
                <a16:creationId xmlns:a16="http://schemas.microsoft.com/office/drawing/2014/main" id="{BD2E4A41-F91C-4084-8A0A-086CA155C7AA}"/>
              </a:ext>
            </a:extLst>
          </p:cNvPr>
          <p:cNvSpPr>
            <a:spLocks noGrp="1"/>
          </p:cNvSpPr>
          <p:nvPr>
            <p:ph type="title"/>
          </p:nvPr>
        </p:nvSpPr>
        <p:spPr>
          <a:xfrm>
            <a:off x="1325461" y="-27643"/>
            <a:ext cx="7818536" cy="966354"/>
          </a:xfrm>
        </p:spPr>
        <p:txBody>
          <a:bodyPr>
            <a:normAutofit fontScale="90000"/>
          </a:bodyPr>
          <a:lstStyle/>
          <a:p>
            <a:r>
              <a:rPr lang="es-CR" dirty="0"/>
              <a:t>Principales beneficios de utilizar preprocesadores de CSS</a:t>
            </a:r>
          </a:p>
        </p:txBody>
      </p:sp>
    </p:spTree>
    <p:extLst>
      <p:ext uri="{BB962C8B-B14F-4D97-AF65-F5344CB8AC3E}">
        <p14:creationId xmlns:p14="http://schemas.microsoft.com/office/powerpoint/2010/main" val="154036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33CD9D2-0770-471F-9E34-2022319B077B}"/>
              </a:ext>
            </a:extLst>
          </p:cNvPr>
          <p:cNvSpPr>
            <a:spLocks noGrp="1"/>
          </p:cNvSpPr>
          <p:nvPr>
            <p:ph idx="1"/>
          </p:nvPr>
        </p:nvSpPr>
        <p:spPr/>
        <p:txBody>
          <a:bodyPr/>
          <a:lstStyle/>
          <a:p>
            <a:endParaRPr lang="es-CR" dirty="0"/>
          </a:p>
          <a:p>
            <a:r>
              <a:rPr lang="es-CR" dirty="0"/>
              <a:t>Variables</a:t>
            </a:r>
          </a:p>
          <a:p>
            <a:r>
              <a:rPr lang="es-CR" dirty="0"/>
              <a:t>Funciones, </a:t>
            </a:r>
            <a:r>
              <a:rPr lang="es-CR" dirty="0" err="1"/>
              <a:t>mixins</a:t>
            </a:r>
            <a:r>
              <a:rPr lang="es-CR" dirty="0"/>
              <a:t> y </a:t>
            </a:r>
            <a:r>
              <a:rPr lang="es-CR" dirty="0" err="1"/>
              <a:t>prefixing</a:t>
            </a:r>
            <a:endParaRPr lang="es-CR" dirty="0"/>
          </a:p>
          <a:p>
            <a:r>
              <a:rPr lang="es-CR" dirty="0" err="1"/>
              <a:t>Modularización</a:t>
            </a:r>
            <a:r>
              <a:rPr lang="es-CR" dirty="0"/>
              <a:t> del código</a:t>
            </a:r>
          </a:p>
        </p:txBody>
      </p:sp>
      <p:sp>
        <p:nvSpPr>
          <p:cNvPr id="3" name="Título 2">
            <a:extLst>
              <a:ext uri="{FF2B5EF4-FFF2-40B4-BE49-F238E27FC236}">
                <a16:creationId xmlns:a16="http://schemas.microsoft.com/office/drawing/2014/main" id="{A15BDBAB-CC52-4683-8052-948C481C44F2}"/>
              </a:ext>
            </a:extLst>
          </p:cNvPr>
          <p:cNvSpPr>
            <a:spLocks noGrp="1"/>
          </p:cNvSpPr>
          <p:nvPr>
            <p:ph type="title"/>
          </p:nvPr>
        </p:nvSpPr>
        <p:spPr>
          <a:xfrm>
            <a:off x="1257297" y="-27643"/>
            <a:ext cx="7886700" cy="966354"/>
          </a:xfrm>
        </p:spPr>
        <p:txBody>
          <a:bodyPr>
            <a:normAutofit fontScale="90000"/>
          </a:bodyPr>
          <a:lstStyle/>
          <a:p>
            <a:r>
              <a:rPr lang="es-CR" dirty="0"/>
              <a:t>Las características principales y más importantes de los preprocesadores</a:t>
            </a:r>
          </a:p>
        </p:txBody>
      </p:sp>
    </p:spTree>
    <p:extLst>
      <p:ext uri="{BB962C8B-B14F-4D97-AF65-F5344CB8AC3E}">
        <p14:creationId xmlns:p14="http://schemas.microsoft.com/office/powerpoint/2010/main" val="116157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5548035-FC19-4E87-94CC-93F3BF26F3D3}"/>
              </a:ext>
            </a:extLst>
          </p:cNvPr>
          <p:cNvSpPr>
            <a:spLocks noGrp="1"/>
          </p:cNvSpPr>
          <p:nvPr>
            <p:ph idx="1"/>
          </p:nvPr>
        </p:nvSpPr>
        <p:spPr/>
        <p:txBody>
          <a:bodyPr/>
          <a:lstStyle/>
          <a:p>
            <a:endParaRPr lang="es-CR" dirty="0"/>
          </a:p>
        </p:txBody>
      </p:sp>
      <p:sp>
        <p:nvSpPr>
          <p:cNvPr id="3" name="Título 2">
            <a:extLst>
              <a:ext uri="{FF2B5EF4-FFF2-40B4-BE49-F238E27FC236}">
                <a16:creationId xmlns:a16="http://schemas.microsoft.com/office/drawing/2014/main" id="{1272EEA2-F2FB-46EE-9420-724DFC4BE59D}"/>
              </a:ext>
            </a:extLst>
          </p:cNvPr>
          <p:cNvSpPr>
            <a:spLocks noGrp="1"/>
          </p:cNvSpPr>
          <p:nvPr>
            <p:ph type="title"/>
          </p:nvPr>
        </p:nvSpPr>
        <p:spPr/>
        <p:txBody>
          <a:bodyPr/>
          <a:lstStyle/>
          <a:p>
            <a:r>
              <a:rPr lang="es-CR" dirty="0"/>
              <a:t>Principales preprocesadores CSS</a:t>
            </a:r>
          </a:p>
        </p:txBody>
      </p:sp>
      <p:pic>
        <p:nvPicPr>
          <p:cNvPr id="4" name="Imagen 3">
            <a:extLst>
              <a:ext uri="{FF2B5EF4-FFF2-40B4-BE49-F238E27FC236}">
                <a16:creationId xmlns:a16="http://schemas.microsoft.com/office/drawing/2014/main" id="{4AAF7522-DDB7-4634-A4A3-44A18AA4C240}"/>
              </a:ext>
            </a:extLst>
          </p:cNvPr>
          <p:cNvPicPr>
            <a:picLocks noChangeAspect="1"/>
          </p:cNvPicPr>
          <p:nvPr/>
        </p:nvPicPr>
        <p:blipFill>
          <a:blip r:embed="rId2"/>
          <a:stretch>
            <a:fillRect/>
          </a:stretch>
        </p:blipFill>
        <p:spPr>
          <a:xfrm>
            <a:off x="1729224" y="2509837"/>
            <a:ext cx="5819775" cy="1838325"/>
          </a:xfrm>
          <a:prstGeom prst="rect">
            <a:avLst/>
          </a:prstGeom>
        </p:spPr>
      </p:pic>
    </p:spTree>
    <p:extLst>
      <p:ext uri="{BB962C8B-B14F-4D97-AF65-F5344CB8AC3E}">
        <p14:creationId xmlns:p14="http://schemas.microsoft.com/office/powerpoint/2010/main" val="406895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6496EDFC-9106-4567-98B2-E706D8553577}"/>
              </a:ext>
            </a:extLst>
          </p:cNvPr>
          <p:cNvSpPr>
            <a:spLocks noGrp="1"/>
          </p:cNvSpPr>
          <p:nvPr>
            <p:ph idx="1"/>
          </p:nvPr>
        </p:nvSpPr>
        <p:spPr/>
        <p:txBody>
          <a:bodyPr/>
          <a:lstStyle/>
          <a:p>
            <a:r>
              <a:rPr lang="es-CR" dirty="0"/>
              <a:t>Se trata del preprocesador más común y más fácil de utilizar. Fue creado en el año 2009 por Alexis </a:t>
            </a:r>
            <a:r>
              <a:rPr lang="es-CR" dirty="0" err="1"/>
              <a:t>Sellier</a:t>
            </a:r>
            <a:r>
              <a:rPr lang="es-CR" dirty="0"/>
              <a:t> y está escrito completamente utilizando el lenguaje JavaScript. Se caracteriza por contar con una sintaxis muy parecida a CSS regular, además de contar con una comunidad de usuarios muy grande y activa. Una de sus ventajas es que tiene una curva de aprendizaje muy rápida, gracias sobre todo a la gran cantidad de material que nos podemos encontrar. </a:t>
            </a:r>
            <a:r>
              <a:rPr lang="es-CR" dirty="0" err="1"/>
              <a:t>Less</a:t>
            </a:r>
            <a:r>
              <a:rPr lang="es-CR" dirty="0"/>
              <a:t> es utilizado en algunos proyectos como Twitter, </a:t>
            </a:r>
            <a:r>
              <a:rPr lang="es-CR" dirty="0" err="1"/>
              <a:t>Boostrap</a:t>
            </a:r>
            <a:r>
              <a:rPr lang="es-CR" dirty="0"/>
              <a:t> y Joomla 3.</a:t>
            </a:r>
          </a:p>
        </p:txBody>
      </p:sp>
      <p:sp>
        <p:nvSpPr>
          <p:cNvPr id="3" name="Título 2">
            <a:extLst>
              <a:ext uri="{FF2B5EF4-FFF2-40B4-BE49-F238E27FC236}">
                <a16:creationId xmlns:a16="http://schemas.microsoft.com/office/drawing/2014/main" id="{B7362D6F-75FC-4C21-BA68-7CB766FF4F46}"/>
              </a:ext>
            </a:extLst>
          </p:cNvPr>
          <p:cNvSpPr>
            <a:spLocks noGrp="1"/>
          </p:cNvSpPr>
          <p:nvPr>
            <p:ph type="title"/>
          </p:nvPr>
        </p:nvSpPr>
        <p:spPr/>
        <p:txBody>
          <a:bodyPr/>
          <a:lstStyle/>
          <a:p>
            <a:r>
              <a:rPr lang="es-CR" dirty="0" err="1"/>
              <a:t>Less</a:t>
            </a:r>
            <a:endParaRPr lang="es-CR" dirty="0"/>
          </a:p>
        </p:txBody>
      </p:sp>
    </p:spTree>
    <p:extLst>
      <p:ext uri="{BB962C8B-B14F-4D97-AF65-F5344CB8AC3E}">
        <p14:creationId xmlns:p14="http://schemas.microsoft.com/office/powerpoint/2010/main" val="43161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8058A81-EFC8-4952-8265-561D0136421E}"/>
              </a:ext>
            </a:extLst>
          </p:cNvPr>
          <p:cNvSpPr>
            <a:spLocks noGrp="1"/>
          </p:cNvSpPr>
          <p:nvPr>
            <p:ph idx="1"/>
          </p:nvPr>
        </p:nvSpPr>
        <p:spPr>
          <a:xfrm>
            <a:off x="628650" y="1211587"/>
            <a:ext cx="7886700" cy="4954464"/>
          </a:xfrm>
        </p:spPr>
        <p:txBody>
          <a:bodyPr/>
          <a:lstStyle/>
          <a:p>
            <a:r>
              <a:rPr lang="es-CR" dirty="0"/>
              <a:t>La manera más fácil de usar LESS es del lado del cliente. En producción y especialmente si el rendimiento es importante, se recomienda pre-compilar el código usando </a:t>
            </a:r>
            <a:r>
              <a:rPr lang="es-CR" dirty="0" err="1"/>
              <a:t>node</a:t>
            </a:r>
            <a:r>
              <a:rPr lang="es-CR" dirty="0"/>
              <a:t> o alguna otra herramienta.</a:t>
            </a:r>
          </a:p>
          <a:p>
            <a:r>
              <a:rPr lang="es-CR" dirty="0"/>
              <a:t>Enlaza la hoja de estilo .</a:t>
            </a:r>
            <a:r>
              <a:rPr lang="es-CR" dirty="0" err="1"/>
              <a:t>less</a:t>
            </a:r>
            <a:r>
              <a:rPr lang="es-CR" dirty="0"/>
              <a:t> con el atributo </a:t>
            </a:r>
            <a:r>
              <a:rPr lang="es-CR" dirty="0" err="1"/>
              <a:t>rel</a:t>
            </a:r>
            <a:r>
              <a:rPr lang="es-CR" dirty="0"/>
              <a:t> especificando el valor “</a:t>
            </a:r>
            <a:r>
              <a:rPr lang="es-CR" dirty="0" err="1"/>
              <a:t>stylesheet</a:t>
            </a:r>
            <a:r>
              <a:rPr lang="es-CR" dirty="0"/>
              <a:t>/</a:t>
            </a:r>
            <a:r>
              <a:rPr lang="es-CR" dirty="0" err="1"/>
              <a:t>less</a:t>
            </a:r>
            <a:r>
              <a:rPr lang="es-CR" dirty="0"/>
              <a:t>”:</a:t>
            </a:r>
          </a:p>
          <a:p>
            <a:pPr marL="0" indent="0">
              <a:buNone/>
            </a:pPr>
            <a:endParaRPr lang="es-CR" dirty="0"/>
          </a:p>
        </p:txBody>
      </p:sp>
      <p:sp>
        <p:nvSpPr>
          <p:cNvPr id="3" name="Título 2">
            <a:extLst>
              <a:ext uri="{FF2B5EF4-FFF2-40B4-BE49-F238E27FC236}">
                <a16:creationId xmlns:a16="http://schemas.microsoft.com/office/drawing/2014/main" id="{EFFC4236-6D11-41DD-A78D-3C36EB31F1A7}"/>
              </a:ext>
            </a:extLst>
          </p:cNvPr>
          <p:cNvSpPr>
            <a:spLocks noGrp="1"/>
          </p:cNvSpPr>
          <p:nvPr>
            <p:ph type="title"/>
          </p:nvPr>
        </p:nvSpPr>
        <p:spPr/>
        <p:txBody>
          <a:bodyPr>
            <a:normAutofit/>
          </a:bodyPr>
          <a:lstStyle/>
          <a:p>
            <a:r>
              <a:rPr lang="es-CR" dirty="0"/>
              <a:t>Uso del lado del cliente</a:t>
            </a:r>
          </a:p>
        </p:txBody>
      </p:sp>
      <p:pic>
        <p:nvPicPr>
          <p:cNvPr id="7" name="Imagen 6">
            <a:extLst>
              <a:ext uri="{FF2B5EF4-FFF2-40B4-BE49-F238E27FC236}">
                <a16:creationId xmlns:a16="http://schemas.microsoft.com/office/drawing/2014/main" id="{F6FA6A3B-915F-4B67-9AAF-7BC6AF29F827}"/>
              </a:ext>
            </a:extLst>
          </p:cNvPr>
          <p:cNvPicPr>
            <a:picLocks noChangeAspect="1"/>
          </p:cNvPicPr>
          <p:nvPr/>
        </p:nvPicPr>
        <p:blipFill>
          <a:blip r:embed="rId2"/>
          <a:stretch>
            <a:fillRect/>
          </a:stretch>
        </p:blipFill>
        <p:spPr>
          <a:xfrm>
            <a:off x="988022" y="4052887"/>
            <a:ext cx="7839075" cy="581025"/>
          </a:xfrm>
          <a:prstGeom prst="rect">
            <a:avLst/>
          </a:prstGeom>
        </p:spPr>
      </p:pic>
    </p:spTree>
    <p:extLst>
      <p:ext uri="{BB962C8B-B14F-4D97-AF65-F5344CB8AC3E}">
        <p14:creationId xmlns:p14="http://schemas.microsoft.com/office/powerpoint/2010/main" val="1295280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F753237-0CD0-4AB4-8DE6-C1FE622822E1}"/>
              </a:ext>
            </a:extLst>
          </p:cNvPr>
          <p:cNvSpPr>
            <a:spLocks noGrp="1"/>
          </p:cNvSpPr>
          <p:nvPr>
            <p:ph idx="1"/>
          </p:nvPr>
        </p:nvSpPr>
        <p:spPr/>
        <p:txBody>
          <a:bodyPr/>
          <a:lstStyle/>
          <a:p>
            <a:r>
              <a:rPr lang="es-CR" dirty="0"/>
              <a:t>A continuación descarga el fichero less.js desde el enlace situado al inicio de la página, e inclúyelo en el elemento &lt;head&gt; de tu página, tal que así:</a:t>
            </a:r>
          </a:p>
        </p:txBody>
      </p:sp>
      <p:sp>
        <p:nvSpPr>
          <p:cNvPr id="3" name="Título 2">
            <a:extLst>
              <a:ext uri="{FF2B5EF4-FFF2-40B4-BE49-F238E27FC236}">
                <a16:creationId xmlns:a16="http://schemas.microsoft.com/office/drawing/2014/main" id="{11ACF7FF-602D-4E49-8E51-A5E99A6B4616}"/>
              </a:ext>
            </a:extLst>
          </p:cNvPr>
          <p:cNvSpPr>
            <a:spLocks noGrp="1"/>
          </p:cNvSpPr>
          <p:nvPr>
            <p:ph type="title"/>
          </p:nvPr>
        </p:nvSpPr>
        <p:spPr/>
        <p:txBody>
          <a:bodyPr/>
          <a:lstStyle/>
          <a:p>
            <a:endParaRPr lang="es-CR"/>
          </a:p>
        </p:txBody>
      </p:sp>
      <p:pic>
        <p:nvPicPr>
          <p:cNvPr id="6" name="Imagen 5">
            <a:extLst>
              <a:ext uri="{FF2B5EF4-FFF2-40B4-BE49-F238E27FC236}">
                <a16:creationId xmlns:a16="http://schemas.microsoft.com/office/drawing/2014/main" id="{EA63CC16-A765-4407-899B-A0361603AD7B}"/>
              </a:ext>
            </a:extLst>
          </p:cNvPr>
          <p:cNvPicPr>
            <a:picLocks noChangeAspect="1"/>
          </p:cNvPicPr>
          <p:nvPr/>
        </p:nvPicPr>
        <p:blipFill>
          <a:blip r:embed="rId2"/>
          <a:stretch>
            <a:fillRect/>
          </a:stretch>
        </p:blipFill>
        <p:spPr>
          <a:xfrm>
            <a:off x="1285875" y="2773435"/>
            <a:ext cx="6572250" cy="723900"/>
          </a:xfrm>
          <a:prstGeom prst="rect">
            <a:avLst/>
          </a:prstGeom>
        </p:spPr>
      </p:pic>
    </p:spTree>
    <p:extLst>
      <p:ext uri="{BB962C8B-B14F-4D97-AF65-F5344CB8AC3E}">
        <p14:creationId xmlns:p14="http://schemas.microsoft.com/office/powerpoint/2010/main" val="304930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C6FCAC3-2753-4B06-9856-4B97CFF316A9}"/>
              </a:ext>
            </a:extLst>
          </p:cNvPr>
          <p:cNvSpPr>
            <a:spLocks noGrp="1"/>
          </p:cNvSpPr>
          <p:nvPr>
            <p:ph idx="1"/>
          </p:nvPr>
        </p:nvSpPr>
        <p:spPr/>
        <p:txBody>
          <a:bodyPr/>
          <a:lstStyle/>
          <a:p>
            <a:r>
              <a:rPr lang="es-CR" b="1" i="1" dirty="0" err="1"/>
              <a:t>modifyVars</a:t>
            </a:r>
            <a:r>
              <a:rPr lang="es-CR" dirty="0"/>
              <a:t> habilita la modificación de variables LESS en tiempo de ejecución. Cuando se ejecuta indicando nuevos valores, el fichero LESS es recompilado sin tener que recargar la página. Un ejemplo simple sería el siguiente:</a:t>
            </a:r>
          </a:p>
        </p:txBody>
      </p:sp>
      <p:sp>
        <p:nvSpPr>
          <p:cNvPr id="3" name="Título 2">
            <a:extLst>
              <a:ext uri="{FF2B5EF4-FFF2-40B4-BE49-F238E27FC236}">
                <a16:creationId xmlns:a16="http://schemas.microsoft.com/office/drawing/2014/main" id="{E8980A48-50BC-4480-BAD2-58393FE51C6C}"/>
              </a:ext>
            </a:extLst>
          </p:cNvPr>
          <p:cNvSpPr>
            <a:spLocks noGrp="1"/>
          </p:cNvSpPr>
          <p:nvPr>
            <p:ph type="title"/>
          </p:nvPr>
        </p:nvSpPr>
        <p:spPr/>
        <p:txBody>
          <a:bodyPr>
            <a:normAutofit/>
          </a:bodyPr>
          <a:lstStyle/>
          <a:p>
            <a:r>
              <a:rPr lang="es-CR" dirty="0"/>
              <a:t>Modificar variables</a:t>
            </a:r>
          </a:p>
        </p:txBody>
      </p:sp>
      <p:pic>
        <p:nvPicPr>
          <p:cNvPr id="4" name="Imagen 3">
            <a:extLst>
              <a:ext uri="{FF2B5EF4-FFF2-40B4-BE49-F238E27FC236}">
                <a16:creationId xmlns:a16="http://schemas.microsoft.com/office/drawing/2014/main" id="{D25AE03E-0449-495A-8AE9-BAA5F65A6767}"/>
              </a:ext>
            </a:extLst>
          </p:cNvPr>
          <p:cNvPicPr>
            <a:picLocks noChangeAspect="1"/>
          </p:cNvPicPr>
          <p:nvPr/>
        </p:nvPicPr>
        <p:blipFill>
          <a:blip r:embed="rId2"/>
          <a:stretch>
            <a:fillRect/>
          </a:stretch>
        </p:blipFill>
        <p:spPr>
          <a:xfrm>
            <a:off x="2719385" y="3210711"/>
            <a:ext cx="3705225" cy="1409700"/>
          </a:xfrm>
          <a:prstGeom prst="rect">
            <a:avLst/>
          </a:prstGeom>
        </p:spPr>
      </p:pic>
    </p:spTree>
    <p:extLst>
      <p:ext uri="{BB962C8B-B14F-4D97-AF65-F5344CB8AC3E}">
        <p14:creationId xmlns:p14="http://schemas.microsoft.com/office/powerpoint/2010/main" val="374257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047807B-008C-4233-A40A-AE6C0806E79B}"/>
              </a:ext>
            </a:extLst>
          </p:cNvPr>
          <p:cNvSpPr>
            <a:spLocks noGrp="1"/>
          </p:cNvSpPr>
          <p:nvPr>
            <p:ph idx="1"/>
          </p:nvPr>
        </p:nvSpPr>
        <p:spPr/>
        <p:txBody>
          <a:bodyPr/>
          <a:lstStyle/>
          <a:p>
            <a:r>
              <a:rPr lang="es-CR" dirty="0"/>
              <a:t>Instalación</a:t>
            </a:r>
          </a:p>
          <a:p>
            <a:r>
              <a:rPr lang="es-CR" dirty="0"/>
              <a:t>La manera más </a:t>
            </a:r>
            <a:r>
              <a:rPr lang="es-CR" dirty="0" err="1"/>
              <a:t>facil</a:t>
            </a:r>
            <a:r>
              <a:rPr lang="es-CR" dirty="0"/>
              <a:t> de instalar LESS en un servidor, es </a:t>
            </a:r>
            <a:r>
              <a:rPr lang="es-CR" dirty="0" err="1"/>
              <a:t>via</a:t>
            </a:r>
            <a:r>
              <a:rPr lang="es-CR" dirty="0"/>
              <a:t> </a:t>
            </a:r>
            <a:r>
              <a:rPr lang="es-CR" dirty="0" err="1"/>
              <a:t>npm</a:t>
            </a:r>
            <a:r>
              <a:rPr lang="es-CR" dirty="0"/>
              <a:t>, el gestor de paquetes de </a:t>
            </a:r>
            <a:r>
              <a:rPr lang="es-CR" dirty="0" err="1"/>
              <a:t>node</a:t>
            </a:r>
            <a:r>
              <a:rPr lang="es-CR" dirty="0"/>
              <a:t>, tal que así:</a:t>
            </a:r>
          </a:p>
          <a:p>
            <a:endParaRPr lang="es-CR" dirty="0"/>
          </a:p>
          <a:p>
            <a:endParaRPr lang="es-CR" dirty="0"/>
          </a:p>
          <a:p>
            <a:r>
              <a:rPr lang="es-CR" dirty="0"/>
              <a:t>Uso de la línea de comando</a:t>
            </a:r>
          </a:p>
          <a:p>
            <a:endParaRPr lang="es-CR" dirty="0"/>
          </a:p>
        </p:txBody>
      </p:sp>
      <p:sp>
        <p:nvSpPr>
          <p:cNvPr id="3" name="Título 2">
            <a:extLst>
              <a:ext uri="{FF2B5EF4-FFF2-40B4-BE49-F238E27FC236}">
                <a16:creationId xmlns:a16="http://schemas.microsoft.com/office/drawing/2014/main" id="{49965F54-BC79-4EEC-8F2E-CAFDE742682D}"/>
              </a:ext>
            </a:extLst>
          </p:cNvPr>
          <p:cNvSpPr>
            <a:spLocks noGrp="1"/>
          </p:cNvSpPr>
          <p:nvPr>
            <p:ph type="title"/>
          </p:nvPr>
        </p:nvSpPr>
        <p:spPr/>
        <p:txBody>
          <a:bodyPr>
            <a:normAutofit/>
          </a:bodyPr>
          <a:lstStyle/>
          <a:p>
            <a:r>
              <a:rPr lang="es-CR" dirty="0"/>
              <a:t>Uso del lado del servidor</a:t>
            </a:r>
          </a:p>
        </p:txBody>
      </p:sp>
      <p:pic>
        <p:nvPicPr>
          <p:cNvPr id="4" name="Imagen 3">
            <a:extLst>
              <a:ext uri="{FF2B5EF4-FFF2-40B4-BE49-F238E27FC236}">
                <a16:creationId xmlns:a16="http://schemas.microsoft.com/office/drawing/2014/main" id="{458FD732-3CFB-4C69-AC52-776005731954}"/>
              </a:ext>
            </a:extLst>
          </p:cNvPr>
          <p:cNvPicPr>
            <a:picLocks noChangeAspect="1"/>
          </p:cNvPicPr>
          <p:nvPr/>
        </p:nvPicPr>
        <p:blipFill>
          <a:blip r:embed="rId2"/>
          <a:stretch>
            <a:fillRect/>
          </a:stretch>
        </p:blipFill>
        <p:spPr>
          <a:xfrm>
            <a:off x="3119435" y="2643187"/>
            <a:ext cx="2905125" cy="523875"/>
          </a:xfrm>
          <a:prstGeom prst="rect">
            <a:avLst/>
          </a:prstGeom>
        </p:spPr>
      </p:pic>
      <p:pic>
        <p:nvPicPr>
          <p:cNvPr id="5" name="Imagen 4">
            <a:extLst>
              <a:ext uri="{FF2B5EF4-FFF2-40B4-BE49-F238E27FC236}">
                <a16:creationId xmlns:a16="http://schemas.microsoft.com/office/drawing/2014/main" id="{C25D2B54-3EA7-41B0-A956-995E6706D9A2}"/>
              </a:ext>
            </a:extLst>
          </p:cNvPr>
          <p:cNvPicPr>
            <a:picLocks noChangeAspect="1"/>
          </p:cNvPicPr>
          <p:nvPr/>
        </p:nvPicPr>
        <p:blipFill>
          <a:blip r:embed="rId3"/>
          <a:stretch>
            <a:fillRect/>
          </a:stretch>
        </p:blipFill>
        <p:spPr>
          <a:xfrm>
            <a:off x="3381372" y="3937894"/>
            <a:ext cx="2381250" cy="485775"/>
          </a:xfrm>
          <a:prstGeom prst="rect">
            <a:avLst/>
          </a:prstGeom>
        </p:spPr>
      </p:pic>
    </p:spTree>
    <p:extLst>
      <p:ext uri="{BB962C8B-B14F-4D97-AF65-F5344CB8AC3E}">
        <p14:creationId xmlns:p14="http://schemas.microsoft.com/office/powerpoint/2010/main" val="71488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F30D49F-478B-4D6B-9C38-3882C0E5BDB5}"/>
              </a:ext>
            </a:extLst>
          </p:cNvPr>
          <p:cNvSpPr>
            <a:spLocks noGrp="1"/>
          </p:cNvSpPr>
          <p:nvPr>
            <p:ph idx="1"/>
          </p:nvPr>
        </p:nvSpPr>
        <p:spPr/>
        <p:txBody>
          <a:bodyPr/>
          <a:lstStyle/>
          <a:p>
            <a:r>
              <a:rPr lang="es-CR" dirty="0"/>
              <a:t>Las variables permiten especificar valores que van a ser utilizados en un único lugar, y además poder reusarlas en otras partes de la hoja de estilo, pudiendo realizar cambios globales modificando una única línea de código.</a:t>
            </a:r>
          </a:p>
        </p:txBody>
      </p:sp>
      <p:sp>
        <p:nvSpPr>
          <p:cNvPr id="3" name="Título 2">
            <a:extLst>
              <a:ext uri="{FF2B5EF4-FFF2-40B4-BE49-F238E27FC236}">
                <a16:creationId xmlns:a16="http://schemas.microsoft.com/office/drawing/2014/main" id="{A117DD30-81CC-4CBB-81A3-8F0777E9E37B}"/>
              </a:ext>
            </a:extLst>
          </p:cNvPr>
          <p:cNvSpPr>
            <a:spLocks noGrp="1"/>
          </p:cNvSpPr>
          <p:nvPr>
            <p:ph type="title"/>
          </p:nvPr>
        </p:nvSpPr>
        <p:spPr/>
        <p:txBody>
          <a:bodyPr>
            <a:normAutofit/>
          </a:bodyPr>
          <a:lstStyle/>
          <a:p>
            <a:r>
              <a:rPr lang="es-CR" dirty="0"/>
              <a:t>Variables</a:t>
            </a:r>
          </a:p>
        </p:txBody>
      </p:sp>
      <p:pic>
        <p:nvPicPr>
          <p:cNvPr id="6" name="Imagen 5">
            <a:extLst>
              <a:ext uri="{FF2B5EF4-FFF2-40B4-BE49-F238E27FC236}">
                <a16:creationId xmlns:a16="http://schemas.microsoft.com/office/drawing/2014/main" id="{BB5A024E-ED8E-4F92-AB22-17776302BE15}"/>
              </a:ext>
            </a:extLst>
          </p:cNvPr>
          <p:cNvPicPr>
            <a:picLocks noChangeAspect="1"/>
          </p:cNvPicPr>
          <p:nvPr/>
        </p:nvPicPr>
        <p:blipFill>
          <a:blip r:embed="rId2"/>
          <a:stretch>
            <a:fillRect/>
          </a:stretch>
        </p:blipFill>
        <p:spPr>
          <a:xfrm>
            <a:off x="952500" y="2931788"/>
            <a:ext cx="7562850" cy="2714625"/>
          </a:xfrm>
          <a:prstGeom prst="rect">
            <a:avLst/>
          </a:prstGeom>
        </p:spPr>
      </p:pic>
    </p:spTree>
    <p:extLst>
      <p:ext uri="{BB962C8B-B14F-4D97-AF65-F5344CB8AC3E}">
        <p14:creationId xmlns:p14="http://schemas.microsoft.com/office/powerpoint/2010/main" val="3846784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F16B0FB-11DF-42A1-946A-B4D9314EF892}"/>
              </a:ext>
            </a:extLst>
          </p:cNvPr>
          <p:cNvSpPr>
            <a:spLocks noGrp="1"/>
          </p:cNvSpPr>
          <p:nvPr>
            <p:ph idx="1"/>
          </p:nvPr>
        </p:nvSpPr>
        <p:spPr/>
        <p:txBody>
          <a:bodyPr/>
          <a:lstStyle/>
          <a:p>
            <a:r>
              <a:rPr lang="es-CR" dirty="0"/>
              <a:t>Los </a:t>
            </a:r>
            <a:r>
              <a:rPr lang="es-CR" dirty="0" err="1"/>
              <a:t>mixins</a:t>
            </a:r>
            <a:r>
              <a:rPr lang="es-CR" dirty="0"/>
              <a:t> permiten incluir todas las propiedades de una clase en otra diferente añadiendo simplemente el nombre de la clase como una propiedad más. El comportamiento es similar al de las variables pero con clases enteras. Los </a:t>
            </a:r>
            <a:r>
              <a:rPr lang="es-CR" dirty="0" err="1"/>
              <a:t>mixins</a:t>
            </a:r>
            <a:r>
              <a:rPr lang="es-CR" dirty="0"/>
              <a:t> pueden comportarse </a:t>
            </a:r>
            <a:r>
              <a:rPr lang="es-CR" dirty="0" err="1"/>
              <a:t>tambien</a:t>
            </a:r>
            <a:r>
              <a:rPr lang="es-CR" dirty="0"/>
              <a:t> como </a:t>
            </a:r>
            <a:r>
              <a:rPr lang="es-CR" dirty="0" err="1"/>
              <a:t>fuciones</a:t>
            </a:r>
            <a:r>
              <a:rPr lang="es-CR" dirty="0"/>
              <a:t>, y tomar argumentos, como se ve en el siguiente ejemplo.</a:t>
            </a:r>
          </a:p>
        </p:txBody>
      </p:sp>
      <p:sp>
        <p:nvSpPr>
          <p:cNvPr id="3" name="Título 2">
            <a:extLst>
              <a:ext uri="{FF2B5EF4-FFF2-40B4-BE49-F238E27FC236}">
                <a16:creationId xmlns:a16="http://schemas.microsoft.com/office/drawing/2014/main" id="{443FD12A-E083-413B-8046-EC1B7527824F}"/>
              </a:ext>
            </a:extLst>
          </p:cNvPr>
          <p:cNvSpPr>
            <a:spLocks noGrp="1"/>
          </p:cNvSpPr>
          <p:nvPr>
            <p:ph type="title"/>
          </p:nvPr>
        </p:nvSpPr>
        <p:spPr/>
        <p:txBody>
          <a:bodyPr>
            <a:normAutofit/>
          </a:bodyPr>
          <a:lstStyle/>
          <a:p>
            <a:r>
              <a:rPr lang="es-CR" dirty="0" err="1"/>
              <a:t>Mixins</a:t>
            </a:r>
            <a:endParaRPr lang="es-CR" dirty="0"/>
          </a:p>
        </p:txBody>
      </p:sp>
      <p:pic>
        <p:nvPicPr>
          <p:cNvPr id="4" name="Imagen 3">
            <a:extLst>
              <a:ext uri="{FF2B5EF4-FFF2-40B4-BE49-F238E27FC236}">
                <a16:creationId xmlns:a16="http://schemas.microsoft.com/office/drawing/2014/main" id="{0B7D0A9B-26BA-4059-A2E9-E942C9FD6379}"/>
              </a:ext>
            </a:extLst>
          </p:cNvPr>
          <p:cNvPicPr>
            <a:picLocks noChangeAspect="1"/>
          </p:cNvPicPr>
          <p:nvPr/>
        </p:nvPicPr>
        <p:blipFill>
          <a:blip r:embed="rId2"/>
          <a:stretch>
            <a:fillRect/>
          </a:stretch>
        </p:blipFill>
        <p:spPr>
          <a:xfrm>
            <a:off x="1405154" y="3681865"/>
            <a:ext cx="6333688" cy="2656828"/>
          </a:xfrm>
          <a:prstGeom prst="rect">
            <a:avLst/>
          </a:prstGeom>
        </p:spPr>
      </p:pic>
    </p:spTree>
    <p:extLst>
      <p:ext uri="{BB962C8B-B14F-4D97-AF65-F5344CB8AC3E}">
        <p14:creationId xmlns:p14="http://schemas.microsoft.com/office/powerpoint/2010/main" val="104909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1142999" y="1254696"/>
            <a:ext cx="7556383" cy="2387600"/>
          </a:xfrm>
        </p:spPr>
        <p:txBody>
          <a:bodyPr>
            <a:normAutofit/>
          </a:bodyPr>
          <a:lstStyle/>
          <a:p>
            <a:r>
              <a:rPr lang="es-CR" dirty="0"/>
              <a:t>Cross-Browser - Pre-Procesadores de CSS</a:t>
            </a:r>
            <a:endParaRPr lang="es-CR" u="none" strike="noStrike" dirty="0">
              <a:effectLst/>
            </a:endParaRP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87AB8F8-782E-4197-AEBD-7D116B20DC99}"/>
              </a:ext>
            </a:extLst>
          </p:cNvPr>
          <p:cNvSpPr>
            <a:spLocks noGrp="1"/>
          </p:cNvSpPr>
          <p:nvPr>
            <p:ph idx="1"/>
          </p:nvPr>
        </p:nvSpPr>
        <p:spPr/>
        <p:txBody>
          <a:bodyPr/>
          <a:lstStyle/>
          <a:p>
            <a:r>
              <a:rPr lang="es-CR" dirty="0"/>
              <a:t>En vez de escribir selectores con nombres largos para especificar una relación de herencia, en </a:t>
            </a:r>
            <a:r>
              <a:rPr lang="es-CR" dirty="0" err="1"/>
              <a:t>Less</a:t>
            </a:r>
            <a:r>
              <a:rPr lang="es-CR" dirty="0"/>
              <a:t> puedes anidar selectores dentro de otros. </a:t>
            </a:r>
            <a:r>
              <a:rPr lang="es-CR" dirty="0" err="1"/>
              <a:t>Ésto</a:t>
            </a:r>
            <a:r>
              <a:rPr lang="es-CR" dirty="0"/>
              <a:t> hace la herencia más clara y reducir el tamaño de la hoja de estilo</a:t>
            </a:r>
          </a:p>
        </p:txBody>
      </p:sp>
      <p:sp>
        <p:nvSpPr>
          <p:cNvPr id="3" name="Título 2">
            <a:extLst>
              <a:ext uri="{FF2B5EF4-FFF2-40B4-BE49-F238E27FC236}">
                <a16:creationId xmlns:a16="http://schemas.microsoft.com/office/drawing/2014/main" id="{D0F1B482-D66F-4F5A-B0F9-CF44965EA50E}"/>
              </a:ext>
            </a:extLst>
          </p:cNvPr>
          <p:cNvSpPr>
            <a:spLocks noGrp="1"/>
          </p:cNvSpPr>
          <p:nvPr>
            <p:ph type="title"/>
          </p:nvPr>
        </p:nvSpPr>
        <p:spPr/>
        <p:txBody>
          <a:bodyPr>
            <a:normAutofit/>
          </a:bodyPr>
          <a:lstStyle/>
          <a:p>
            <a:r>
              <a:rPr lang="es-CR" dirty="0"/>
              <a:t>Reglas internas</a:t>
            </a:r>
          </a:p>
        </p:txBody>
      </p:sp>
      <p:pic>
        <p:nvPicPr>
          <p:cNvPr id="4" name="Imagen 3">
            <a:extLst>
              <a:ext uri="{FF2B5EF4-FFF2-40B4-BE49-F238E27FC236}">
                <a16:creationId xmlns:a16="http://schemas.microsoft.com/office/drawing/2014/main" id="{89D97A07-822E-4693-B261-6CFCF7A9951A}"/>
              </a:ext>
            </a:extLst>
          </p:cNvPr>
          <p:cNvPicPr>
            <a:picLocks noChangeAspect="1"/>
          </p:cNvPicPr>
          <p:nvPr/>
        </p:nvPicPr>
        <p:blipFill>
          <a:blip r:embed="rId2"/>
          <a:stretch>
            <a:fillRect/>
          </a:stretch>
        </p:blipFill>
        <p:spPr>
          <a:xfrm>
            <a:off x="1848700" y="3149791"/>
            <a:ext cx="5446595" cy="2496622"/>
          </a:xfrm>
          <a:prstGeom prst="rect">
            <a:avLst/>
          </a:prstGeom>
        </p:spPr>
      </p:pic>
    </p:spTree>
    <p:extLst>
      <p:ext uri="{BB962C8B-B14F-4D97-AF65-F5344CB8AC3E}">
        <p14:creationId xmlns:p14="http://schemas.microsoft.com/office/powerpoint/2010/main" val="145577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9A8E5B7-DEBC-4982-9B62-2D3927895562}"/>
              </a:ext>
            </a:extLst>
          </p:cNvPr>
          <p:cNvSpPr>
            <a:spLocks noGrp="1"/>
          </p:cNvSpPr>
          <p:nvPr>
            <p:ph idx="1"/>
          </p:nvPr>
        </p:nvSpPr>
        <p:spPr/>
        <p:txBody>
          <a:bodyPr/>
          <a:lstStyle/>
          <a:p>
            <a:r>
              <a:rPr lang="es-CR" sz="2000" dirty="0"/>
              <a:t>Las operaciones te permiten sumar, restar, multiplicar y dividir los valores de las propiedades y colores, dándote el poder de crear relaciones complejas entre propiedades. Las operaciones deberían estar definidas entre paréntesis para asegurar la compatibilidad con CSS. Las funciones se corresponde a funciones JavaScript, permitiéndote modificar valores como quieras.</a:t>
            </a:r>
          </a:p>
          <a:p>
            <a:endParaRPr lang="es-CR" dirty="0"/>
          </a:p>
        </p:txBody>
      </p:sp>
      <p:sp>
        <p:nvSpPr>
          <p:cNvPr id="3" name="Título 2">
            <a:extLst>
              <a:ext uri="{FF2B5EF4-FFF2-40B4-BE49-F238E27FC236}">
                <a16:creationId xmlns:a16="http://schemas.microsoft.com/office/drawing/2014/main" id="{89F74AA9-F831-43C2-8674-4FCAC5AB3F53}"/>
              </a:ext>
            </a:extLst>
          </p:cNvPr>
          <p:cNvSpPr>
            <a:spLocks noGrp="1"/>
          </p:cNvSpPr>
          <p:nvPr>
            <p:ph type="title"/>
          </p:nvPr>
        </p:nvSpPr>
        <p:spPr/>
        <p:txBody>
          <a:bodyPr>
            <a:normAutofit/>
          </a:bodyPr>
          <a:lstStyle/>
          <a:p>
            <a:r>
              <a:rPr lang="es-CR" dirty="0"/>
              <a:t>Funciones &amp; Operaciones</a:t>
            </a:r>
          </a:p>
        </p:txBody>
      </p:sp>
      <p:pic>
        <p:nvPicPr>
          <p:cNvPr id="4" name="Imagen 3">
            <a:extLst>
              <a:ext uri="{FF2B5EF4-FFF2-40B4-BE49-F238E27FC236}">
                <a16:creationId xmlns:a16="http://schemas.microsoft.com/office/drawing/2014/main" id="{1A481AE9-A99D-4060-89FA-CEBAC240D361}"/>
              </a:ext>
            </a:extLst>
          </p:cNvPr>
          <p:cNvPicPr>
            <a:picLocks noChangeAspect="1"/>
          </p:cNvPicPr>
          <p:nvPr/>
        </p:nvPicPr>
        <p:blipFill>
          <a:blip r:embed="rId2"/>
          <a:stretch>
            <a:fillRect/>
          </a:stretch>
        </p:blipFill>
        <p:spPr>
          <a:xfrm>
            <a:off x="1733745" y="3429000"/>
            <a:ext cx="5676506" cy="2590443"/>
          </a:xfrm>
          <a:prstGeom prst="rect">
            <a:avLst/>
          </a:prstGeom>
        </p:spPr>
      </p:pic>
    </p:spTree>
    <p:extLst>
      <p:ext uri="{BB962C8B-B14F-4D97-AF65-F5344CB8AC3E}">
        <p14:creationId xmlns:p14="http://schemas.microsoft.com/office/powerpoint/2010/main" val="1339040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Práctica</a:t>
            </a:r>
          </a:p>
        </p:txBody>
      </p:sp>
      <p:sp>
        <p:nvSpPr>
          <p:cNvPr id="3" name="Marcador de contenido 2"/>
          <p:cNvSpPr>
            <a:spLocks noGrp="1"/>
          </p:cNvSpPr>
          <p:nvPr>
            <p:ph idx="1"/>
          </p:nvPr>
        </p:nvSpPr>
        <p:spPr/>
        <p:txBody>
          <a:bodyPr/>
          <a:lstStyle/>
          <a:p>
            <a:endParaRPr lang="es-CR" dirty="0"/>
          </a:p>
          <a:p>
            <a:r>
              <a:rPr lang="es-CR" dirty="0"/>
              <a:t>Vamos a realizar una pagina web con los conocimientos hasta ahora adquiridos.</a:t>
            </a:r>
          </a:p>
        </p:txBody>
      </p:sp>
    </p:spTree>
    <p:extLst>
      <p:ext uri="{BB962C8B-B14F-4D97-AF65-F5344CB8AC3E}">
        <p14:creationId xmlns:p14="http://schemas.microsoft.com/office/powerpoint/2010/main" val="250164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CR" dirty="0"/>
              <a:t>Cross-Browser</a:t>
            </a:r>
          </a:p>
          <a:p>
            <a:r>
              <a:rPr lang="es-CR" dirty="0"/>
              <a:t>Pre-Procesadores de CSS</a:t>
            </a:r>
          </a:p>
          <a:p>
            <a:pPr lvl="1"/>
            <a:r>
              <a:rPr lang="es-CR" dirty="0" err="1"/>
              <a:t>Less</a:t>
            </a:r>
            <a:endParaRPr lang="es-CR" dirty="0"/>
          </a:p>
        </p:txBody>
      </p:sp>
    </p:spTree>
    <p:extLst>
      <p:ext uri="{BB962C8B-B14F-4D97-AF65-F5344CB8AC3E}">
        <p14:creationId xmlns:p14="http://schemas.microsoft.com/office/powerpoint/2010/main" val="332720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Cross-Browser</a:t>
            </a:r>
          </a:p>
        </p:txBody>
      </p:sp>
      <p:sp>
        <p:nvSpPr>
          <p:cNvPr id="3" name="Marcador de contenido 2"/>
          <p:cNvSpPr>
            <a:spLocks noGrp="1"/>
          </p:cNvSpPr>
          <p:nvPr>
            <p:ph idx="1"/>
          </p:nvPr>
        </p:nvSpPr>
        <p:spPr/>
        <p:txBody>
          <a:bodyPr>
            <a:normAutofit/>
          </a:bodyPr>
          <a:lstStyle/>
          <a:p>
            <a:r>
              <a:rPr lang="es-CR" dirty="0"/>
              <a:t>Un software </a:t>
            </a:r>
            <a:r>
              <a:rPr lang="es-CR" i="1" dirty="0" err="1"/>
              <a:t>cross-platform</a:t>
            </a:r>
            <a:r>
              <a:rPr lang="es-CR" dirty="0"/>
              <a:t> es aquel que puede funcionar sin problemas en esa amplia variedad de soportes. </a:t>
            </a:r>
          </a:p>
          <a:p>
            <a:r>
              <a:rPr lang="es-CR" dirty="0"/>
              <a:t>Esto suele constituir un arduo desafío.</a:t>
            </a:r>
            <a:endParaRPr lang="es-ES" dirty="0"/>
          </a:p>
          <a:p>
            <a:r>
              <a:rPr lang="es-ES" dirty="0"/>
              <a:t>U</a:t>
            </a:r>
            <a:r>
              <a:rPr lang="es-CR" dirty="0"/>
              <a:t>n sitio web pueda verse en distintos navegadores no garantiza una plena accesibilidad: cada web browser interpreta el código fuente a su manera (más allá de los estándares), dando lugar a diferencias de visualización y funcionamiento; y hay lenguajes web que aún no son plenamente soportados.</a:t>
            </a:r>
          </a:p>
        </p:txBody>
      </p:sp>
    </p:spTree>
    <p:extLst>
      <p:ext uri="{BB962C8B-B14F-4D97-AF65-F5344CB8AC3E}">
        <p14:creationId xmlns:p14="http://schemas.microsoft.com/office/powerpoint/2010/main" val="2922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309726F-7CD3-48FF-929C-1A25531A45A3}"/>
              </a:ext>
            </a:extLst>
          </p:cNvPr>
          <p:cNvSpPr>
            <a:spLocks noGrp="1"/>
          </p:cNvSpPr>
          <p:nvPr>
            <p:ph idx="1"/>
          </p:nvPr>
        </p:nvSpPr>
        <p:spPr/>
        <p:txBody>
          <a:bodyPr>
            <a:normAutofit/>
          </a:bodyPr>
          <a:lstStyle/>
          <a:p>
            <a:r>
              <a:rPr lang="es-CR" dirty="0"/>
              <a:t>El </a:t>
            </a:r>
            <a:r>
              <a:rPr lang="es-CR" i="1" dirty="0" err="1"/>
              <a:t>cross</a:t>
            </a:r>
            <a:r>
              <a:rPr lang="es-CR" i="1" dirty="0"/>
              <a:t>-browser </a:t>
            </a:r>
            <a:r>
              <a:rPr lang="es-CR" i="1" dirty="0" err="1"/>
              <a:t>testing</a:t>
            </a:r>
            <a:r>
              <a:rPr lang="es-CR" dirty="0"/>
              <a:t>. Se trata de evaluar un sitio o aplicación en distintas combinaciones de navegador, sistema operativo, resolución de pantalla y dispositivo. Como se observa, a pesar del nombre, el análisis incluye mucho más que diferencias entre navegadores (el examen limitado a esta variable se conoce como </a:t>
            </a:r>
            <a:r>
              <a:rPr lang="es-CR" i="1" dirty="0"/>
              <a:t>multi-browser </a:t>
            </a:r>
            <a:r>
              <a:rPr lang="es-CR" i="1" dirty="0" err="1"/>
              <a:t>testing</a:t>
            </a:r>
            <a:r>
              <a:rPr lang="es-CR" dirty="0"/>
              <a:t>).</a:t>
            </a:r>
          </a:p>
          <a:p>
            <a:r>
              <a:rPr lang="es-CR" dirty="0"/>
              <a:t>Algunos </a:t>
            </a:r>
            <a:r>
              <a:rPr lang="es-CR" i="1" dirty="0"/>
              <a:t>browsers</a:t>
            </a:r>
            <a:r>
              <a:rPr lang="es-CR" dirty="0"/>
              <a:t> diferentes utilizan el mismo motor de renderizado, lo que determina que muestren las páginas de manera similar. </a:t>
            </a:r>
          </a:p>
          <a:p>
            <a:r>
              <a:rPr lang="es-CR" dirty="0">
                <a:hlinkClick r:id="rId2"/>
              </a:rPr>
              <a:t>https://autoprefixer.github.io/</a:t>
            </a:r>
            <a:endParaRPr lang="es-CR" dirty="0"/>
          </a:p>
          <a:p>
            <a:endParaRPr lang="es-CR" dirty="0"/>
          </a:p>
        </p:txBody>
      </p:sp>
      <p:sp>
        <p:nvSpPr>
          <p:cNvPr id="3" name="Título 2">
            <a:extLst>
              <a:ext uri="{FF2B5EF4-FFF2-40B4-BE49-F238E27FC236}">
                <a16:creationId xmlns:a16="http://schemas.microsoft.com/office/drawing/2014/main" id="{B78EFE3A-E029-417A-B24F-8C3B17183363}"/>
              </a:ext>
            </a:extLst>
          </p:cNvPr>
          <p:cNvSpPr>
            <a:spLocks noGrp="1"/>
          </p:cNvSpPr>
          <p:nvPr>
            <p:ph type="title"/>
          </p:nvPr>
        </p:nvSpPr>
        <p:spPr/>
        <p:txBody>
          <a:bodyPr/>
          <a:lstStyle/>
          <a:p>
            <a:r>
              <a:rPr lang="es-CR" dirty="0"/>
              <a:t>Cross-Browser</a:t>
            </a:r>
          </a:p>
        </p:txBody>
      </p:sp>
    </p:spTree>
    <p:extLst>
      <p:ext uri="{BB962C8B-B14F-4D97-AF65-F5344CB8AC3E}">
        <p14:creationId xmlns:p14="http://schemas.microsoft.com/office/powerpoint/2010/main" val="312408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C31EF74-5C72-477E-B370-0296B3C62A5F}"/>
              </a:ext>
            </a:extLst>
          </p:cNvPr>
          <p:cNvSpPr>
            <a:spLocks noGrp="1"/>
          </p:cNvSpPr>
          <p:nvPr>
            <p:ph idx="1"/>
          </p:nvPr>
        </p:nvSpPr>
        <p:spPr/>
        <p:txBody>
          <a:bodyPr>
            <a:normAutofit fontScale="92500"/>
          </a:bodyPr>
          <a:lstStyle/>
          <a:p>
            <a:r>
              <a:rPr lang="es-CR" dirty="0"/>
              <a:t>Por ejemplo, Chrome y Opera usan el motor </a:t>
            </a:r>
            <a:r>
              <a:rPr lang="es-CR" dirty="0" err="1"/>
              <a:t>Blink</a:t>
            </a:r>
            <a:r>
              <a:rPr lang="es-CR" dirty="0"/>
              <a:t>, que a su vez es un desprendimiento del motor WebKit, utilizado actualmente por Safari. Sin embargo, esto no es razón para confiarse, ya que los browsers principales tienden a desarrollar sus propios motores. Así, Firefox usa </a:t>
            </a:r>
            <a:r>
              <a:rPr lang="es-CR" dirty="0" err="1"/>
              <a:t>Gecko</a:t>
            </a:r>
            <a:r>
              <a:rPr lang="es-CR" dirty="0"/>
              <a:t> e Internet Explorer, Trident.</a:t>
            </a:r>
          </a:p>
          <a:p>
            <a:r>
              <a:rPr lang="es-CR" dirty="0"/>
              <a:t>Cada motor suele introducir características de CSS no aceptadas oficialmente, o bien todavía en fase experimental. Sin embargo, otro motor puede no haber introducido estas características, o bien haberlas implementado de manera totalmente diferente. Para evitar conflictos es necesario aclarar, en la sintaxis, para qué motor en particular estamos escribiendo la regla. Esto se logra anteponiéndole a cada propiedad </a:t>
            </a:r>
            <a:r>
              <a:rPr lang="es-CR" b="1" dirty="0"/>
              <a:t>un prefijo que indique el browser o el motor de destino. Estos prefijos son conocidos como </a:t>
            </a:r>
            <a:r>
              <a:rPr lang="es-CR" b="1" i="1" dirty="0" err="1"/>
              <a:t>vendor</a:t>
            </a:r>
            <a:r>
              <a:rPr lang="es-CR" b="1" i="1" dirty="0"/>
              <a:t> </a:t>
            </a:r>
            <a:r>
              <a:rPr lang="es-CR" b="1" i="1" dirty="0" err="1"/>
              <a:t>prefixes</a:t>
            </a:r>
            <a:r>
              <a:rPr lang="es-CR" dirty="0"/>
              <a:t>. </a:t>
            </a:r>
          </a:p>
          <a:p>
            <a:endParaRPr lang="es-CR" dirty="0"/>
          </a:p>
        </p:txBody>
      </p:sp>
      <p:sp>
        <p:nvSpPr>
          <p:cNvPr id="3" name="Título 2">
            <a:extLst>
              <a:ext uri="{FF2B5EF4-FFF2-40B4-BE49-F238E27FC236}">
                <a16:creationId xmlns:a16="http://schemas.microsoft.com/office/drawing/2014/main" id="{AD8DD880-315A-4605-AF0B-ED8B2223BB8A}"/>
              </a:ext>
            </a:extLst>
          </p:cNvPr>
          <p:cNvSpPr>
            <a:spLocks noGrp="1"/>
          </p:cNvSpPr>
          <p:nvPr>
            <p:ph type="title"/>
          </p:nvPr>
        </p:nvSpPr>
        <p:spPr/>
        <p:txBody>
          <a:bodyPr/>
          <a:lstStyle/>
          <a:p>
            <a:r>
              <a:rPr lang="es-CR" dirty="0"/>
              <a:t>Cross-Browser</a:t>
            </a:r>
          </a:p>
        </p:txBody>
      </p:sp>
    </p:spTree>
    <p:extLst>
      <p:ext uri="{BB962C8B-B14F-4D97-AF65-F5344CB8AC3E}">
        <p14:creationId xmlns:p14="http://schemas.microsoft.com/office/powerpoint/2010/main" val="285944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BF9A990-4259-4400-94CC-509968052F1A}"/>
              </a:ext>
            </a:extLst>
          </p:cNvPr>
          <p:cNvSpPr>
            <a:spLocks noGrp="1"/>
          </p:cNvSpPr>
          <p:nvPr>
            <p:ph idx="1"/>
          </p:nvPr>
        </p:nvSpPr>
        <p:spPr/>
        <p:txBody>
          <a:bodyPr/>
          <a:lstStyle/>
          <a:p>
            <a:r>
              <a:rPr lang="es-CR" dirty="0"/>
              <a:t>Por ejemplo, cuando los navegadores todavía no habían adoptado ampliamente los bordes redondeados, era indispensable usar esta propiedad de la siguiente manera:</a:t>
            </a:r>
          </a:p>
        </p:txBody>
      </p:sp>
      <p:sp>
        <p:nvSpPr>
          <p:cNvPr id="3" name="Título 2">
            <a:extLst>
              <a:ext uri="{FF2B5EF4-FFF2-40B4-BE49-F238E27FC236}">
                <a16:creationId xmlns:a16="http://schemas.microsoft.com/office/drawing/2014/main" id="{0317AFA6-A8AC-4539-A8D3-B810E7F12C3C}"/>
              </a:ext>
            </a:extLst>
          </p:cNvPr>
          <p:cNvSpPr>
            <a:spLocks noGrp="1"/>
          </p:cNvSpPr>
          <p:nvPr>
            <p:ph type="title"/>
          </p:nvPr>
        </p:nvSpPr>
        <p:spPr/>
        <p:txBody>
          <a:bodyPr/>
          <a:lstStyle/>
          <a:p>
            <a:r>
              <a:rPr lang="es-CR" dirty="0"/>
              <a:t>Cross-Browser</a:t>
            </a:r>
          </a:p>
        </p:txBody>
      </p:sp>
      <p:pic>
        <p:nvPicPr>
          <p:cNvPr id="5" name="Imagen 4">
            <a:extLst>
              <a:ext uri="{FF2B5EF4-FFF2-40B4-BE49-F238E27FC236}">
                <a16:creationId xmlns:a16="http://schemas.microsoft.com/office/drawing/2014/main" id="{A307186E-FE26-4149-8FD3-9ABF2D91CBB3}"/>
              </a:ext>
            </a:extLst>
          </p:cNvPr>
          <p:cNvPicPr>
            <a:picLocks noChangeAspect="1"/>
          </p:cNvPicPr>
          <p:nvPr/>
        </p:nvPicPr>
        <p:blipFill>
          <a:blip r:embed="rId2"/>
          <a:stretch>
            <a:fillRect/>
          </a:stretch>
        </p:blipFill>
        <p:spPr>
          <a:xfrm>
            <a:off x="1981198" y="2597206"/>
            <a:ext cx="5181600" cy="3724275"/>
          </a:xfrm>
          <a:prstGeom prst="rect">
            <a:avLst/>
          </a:prstGeom>
        </p:spPr>
      </p:pic>
    </p:spTree>
    <p:extLst>
      <p:ext uri="{BB962C8B-B14F-4D97-AF65-F5344CB8AC3E}">
        <p14:creationId xmlns:p14="http://schemas.microsoft.com/office/powerpoint/2010/main" val="139982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223DAA2-1485-449C-BB3A-8551063E8586}"/>
              </a:ext>
            </a:extLst>
          </p:cNvPr>
          <p:cNvSpPr>
            <a:spLocks noGrp="1"/>
          </p:cNvSpPr>
          <p:nvPr>
            <p:ph idx="1"/>
          </p:nvPr>
        </p:nvSpPr>
        <p:spPr/>
        <p:txBody>
          <a:bodyPr/>
          <a:lstStyle/>
          <a:p>
            <a:r>
              <a:rPr lang="es-CR" dirty="0"/>
              <a:t>Un preprocesador de CSS se puede definir como una herramienta que nos permite escribir pseudocódigo CSS que luego será compilado de convertir en CSS tal y como lo conocemos de forma habitual. Este pseudocódigo está formado por variables, condiciones, bucles o funciones, elementos habituales de cualquier lenguaje de programación. </a:t>
            </a:r>
          </a:p>
        </p:txBody>
      </p:sp>
      <p:sp>
        <p:nvSpPr>
          <p:cNvPr id="3" name="Título 2">
            <a:extLst>
              <a:ext uri="{FF2B5EF4-FFF2-40B4-BE49-F238E27FC236}">
                <a16:creationId xmlns:a16="http://schemas.microsoft.com/office/drawing/2014/main" id="{289F2CA2-16BD-42CE-8B68-F9954646E131}"/>
              </a:ext>
            </a:extLst>
          </p:cNvPr>
          <p:cNvSpPr>
            <a:spLocks noGrp="1"/>
          </p:cNvSpPr>
          <p:nvPr>
            <p:ph type="title"/>
          </p:nvPr>
        </p:nvSpPr>
        <p:spPr/>
        <p:txBody>
          <a:bodyPr/>
          <a:lstStyle/>
          <a:p>
            <a:r>
              <a:rPr lang="es-CR" dirty="0"/>
              <a:t>¿Qué es un preprocesador de CSS?</a:t>
            </a:r>
          </a:p>
        </p:txBody>
      </p:sp>
      <p:pic>
        <p:nvPicPr>
          <p:cNvPr id="4" name="Imagen 3">
            <a:extLst>
              <a:ext uri="{FF2B5EF4-FFF2-40B4-BE49-F238E27FC236}">
                <a16:creationId xmlns:a16="http://schemas.microsoft.com/office/drawing/2014/main" id="{F49313D1-AFD8-4E84-A516-EB22754717D3}"/>
              </a:ext>
            </a:extLst>
          </p:cNvPr>
          <p:cNvPicPr>
            <a:picLocks noChangeAspect="1"/>
          </p:cNvPicPr>
          <p:nvPr/>
        </p:nvPicPr>
        <p:blipFill>
          <a:blip r:embed="rId2"/>
          <a:stretch>
            <a:fillRect/>
          </a:stretch>
        </p:blipFill>
        <p:spPr>
          <a:xfrm>
            <a:off x="1970429" y="4031226"/>
            <a:ext cx="5203141" cy="1992692"/>
          </a:xfrm>
          <a:prstGeom prst="rect">
            <a:avLst/>
          </a:prstGeom>
        </p:spPr>
      </p:pic>
    </p:spTree>
    <p:extLst>
      <p:ext uri="{BB962C8B-B14F-4D97-AF65-F5344CB8AC3E}">
        <p14:creationId xmlns:p14="http://schemas.microsoft.com/office/powerpoint/2010/main" val="290579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095E5BC-D4D6-45C7-A1B1-7BCB3ED8B989}"/>
              </a:ext>
            </a:extLst>
          </p:cNvPr>
          <p:cNvSpPr>
            <a:spLocks noGrp="1"/>
          </p:cNvSpPr>
          <p:nvPr>
            <p:ph idx="1"/>
          </p:nvPr>
        </p:nvSpPr>
        <p:spPr/>
        <p:txBody>
          <a:bodyPr/>
          <a:lstStyle/>
          <a:p>
            <a:r>
              <a:rPr lang="es-CR" dirty="0"/>
              <a:t>El uso de preprocesadores en nuestros proyectos aporta una serie de beneficios entre los que podemos destacar. </a:t>
            </a:r>
          </a:p>
          <a:p>
            <a:r>
              <a:rPr lang="es-CR" dirty="0"/>
              <a:t>Posibilidad de añadir funcionalidades adicionales que no son posible de utilizar en archivos CSS tradicionales, como son el uso de variables y lógica condicional </a:t>
            </a:r>
          </a:p>
          <a:p>
            <a:r>
              <a:rPr lang="es-CR" dirty="0"/>
              <a:t>Dispondremos de una hoja de estilos más limpia, consiguiendo a la vez que sea más eficiente y fácil de mantener </a:t>
            </a:r>
          </a:p>
          <a:p>
            <a:r>
              <a:rPr lang="es-CR" dirty="0"/>
              <a:t>Ofrece la posibilidad de reutilizar mucho código, lo que se traduce en un ahorro de tiempo y trabajo </a:t>
            </a:r>
          </a:p>
          <a:p>
            <a:r>
              <a:rPr lang="es-CR" dirty="0"/>
              <a:t>Los cambios serán mucho más rápidos, ya que únicamente deberemos cambiar el valor de alguna variable</a:t>
            </a:r>
          </a:p>
        </p:txBody>
      </p:sp>
      <p:sp>
        <p:nvSpPr>
          <p:cNvPr id="3" name="Título 2">
            <a:extLst>
              <a:ext uri="{FF2B5EF4-FFF2-40B4-BE49-F238E27FC236}">
                <a16:creationId xmlns:a16="http://schemas.microsoft.com/office/drawing/2014/main" id="{0BED19BC-DEFA-4B78-8CAA-D805DBA153FC}"/>
              </a:ext>
            </a:extLst>
          </p:cNvPr>
          <p:cNvSpPr>
            <a:spLocks noGrp="1"/>
          </p:cNvSpPr>
          <p:nvPr>
            <p:ph type="title"/>
          </p:nvPr>
        </p:nvSpPr>
        <p:spPr>
          <a:xfrm>
            <a:off x="1359017" y="-27643"/>
            <a:ext cx="7784980" cy="966354"/>
          </a:xfrm>
        </p:spPr>
        <p:txBody>
          <a:bodyPr>
            <a:normAutofit fontScale="90000"/>
          </a:bodyPr>
          <a:lstStyle/>
          <a:p>
            <a:r>
              <a:rPr lang="es-CR" dirty="0"/>
              <a:t>Principales beneficios de utilizar preprocesadores de CSS</a:t>
            </a:r>
          </a:p>
        </p:txBody>
      </p:sp>
    </p:spTree>
    <p:extLst>
      <p:ext uri="{BB962C8B-B14F-4D97-AF65-F5344CB8AC3E}">
        <p14:creationId xmlns:p14="http://schemas.microsoft.com/office/powerpoint/2010/main" val="1321256312"/>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TotalTime>
  <Words>879</Words>
  <Application>Microsoft Office PowerPoint</Application>
  <PresentationFormat>Presentación en pantalla (4:3)</PresentationFormat>
  <Paragraphs>65</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22</vt:i4>
      </vt:variant>
    </vt:vector>
  </HeadingPairs>
  <TitlesOfParts>
    <vt:vector size="30" baseType="lpstr">
      <vt:lpstr>Arial</vt:lpstr>
      <vt:lpstr>Calibri</vt:lpstr>
      <vt:lpstr>Calibri Light</vt:lpstr>
      <vt:lpstr>Wingdings 2</vt:lpstr>
      <vt:lpstr>HDOfficeLightV0</vt:lpstr>
      <vt:lpstr>1_HDOfficeLightV0</vt:lpstr>
      <vt:lpstr>Blank</vt:lpstr>
      <vt:lpstr>Storyboard Layouts</vt:lpstr>
      <vt:lpstr>Presentación de PowerPoint</vt:lpstr>
      <vt:lpstr>Cross-Browser - Pre-Procesadores de CSS</vt:lpstr>
      <vt:lpstr>Agenda</vt:lpstr>
      <vt:lpstr>Cross-Browser</vt:lpstr>
      <vt:lpstr>Cross-Browser</vt:lpstr>
      <vt:lpstr>Cross-Browser</vt:lpstr>
      <vt:lpstr>Cross-Browser</vt:lpstr>
      <vt:lpstr>¿Qué es un preprocesador de CSS?</vt:lpstr>
      <vt:lpstr>Principales beneficios de utilizar preprocesadores de CSS</vt:lpstr>
      <vt:lpstr>Principales beneficios de utilizar preprocesadores de CSS</vt:lpstr>
      <vt:lpstr>Las características principales y más importantes de los preprocesadores</vt:lpstr>
      <vt:lpstr>Principales preprocesadores CSS</vt:lpstr>
      <vt:lpstr>Less</vt:lpstr>
      <vt:lpstr>Uso del lado del cliente</vt:lpstr>
      <vt:lpstr>Presentación de PowerPoint</vt:lpstr>
      <vt:lpstr>Modificar variables</vt:lpstr>
      <vt:lpstr>Uso del lado del servidor</vt:lpstr>
      <vt:lpstr>Variables</vt:lpstr>
      <vt:lpstr>Mixins</vt:lpstr>
      <vt:lpstr>Reglas internas</vt:lpstr>
      <vt:lpstr>Funciones &amp; Operaciones</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50</cp:revision>
  <dcterms:created xsi:type="dcterms:W3CDTF">2016-01-04T17:43:21Z</dcterms:created>
  <dcterms:modified xsi:type="dcterms:W3CDTF">2018-06-27T19:06:40Z</dcterms:modified>
</cp:coreProperties>
</file>