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5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22/5/2019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22/5/2019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</a:t>
            </a:r>
            <a:r>
              <a:rPr lang="es-CR"/>
              <a:t>­-413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80" y="274645"/>
            <a:ext cx="5741120" cy="69420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Recuperación de datos </a:t>
            </a:r>
            <a:r>
              <a:rPr lang="es-ES" sz="3200" dirty="0" err="1"/>
              <a:t>PostgreSQL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a partir de un fichero SQL </a:t>
            </a:r>
          </a:p>
          <a:p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Directamente a una base de datos </a:t>
            </a:r>
          </a:p>
          <a:p>
            <a:pPr lvl="1"/>
            <a:r>
              <a:rPr lang="es-ES" dirty="0"/>
              <a:t>Volcando a fichero SQL </a:t>
            </a:r>
          </a:p>
          <a:p>
            <a:r>
              <a:rPr lang="es-ES" dirty="0"/>
              <a:t>Volcado en línea y recuperación PITR </a:t>
            </a:r>
          </a:p>
          <a:p>
            <a:pPr lvl="1"/>
            <a:r>
              <a:rPr lang="es-ES" dirty="0"/>
              <a:t>Habilitar archivado WAL</a:t>
            </a:r>
          </a:p>
          <a:p>
            <a:pPr lvl="1"/>
            <a:r>
              <a:rPr lang="es-ES" dirty="0"/>
              <a:t> Copias de seguridad en línea </a:t>
            </a:r>
          </a:p>
          <a:p>
            <a:pPr lvl="1"/>
            <a:r>
              <a:rPr lang="es-ES" dirty="0"/>
              <a:t>Recuperación PITR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sz="2800" dirty="0"/>
              <a:t>Recuperación de datos </a:t>
            </a:r>
            <a:r>
              <a:rPr lang="es-ES" sz="2800" dirty="0" err="1"/>
              <a:t>PostgreSQL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Habilitar archivado WAL </a:t>
            </a:r>
          </a:p>
          <a:p>
            <a:pPr lvl="1"/>
            <a:r>
              <a:rPr lang="es-ES" sz="1800" dirty="0"/>
              <a:t>Parámetro </a:t>
            </a:r>
            <a:r>
              <a:rPr lang="es-ES" sz="1800" dirty="0" err="1"/>
              <a:t>archive_command</a:t>
            </a:r>
            <a:r>
              <a:rPr lang="es-ES" sz="1800" dirty="0"/>
              <a:t> </a:t>
            </a:r>
          </a:p>
          <a:p>
            <a:r>
              <a:rPr lang="es-ES" sz="2000" dirty="0"/>
              <a:t>Copias de seguridad en línea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pg_start_backup</a:t>
            </a:r>
            <a:r>
              <a:rPr lang="es-ES" sz="1800" dirty="0"/>
              <a:t>('</a:t>
            </a:r>
            <a:r>
              <a:rPr lang="es-ES" sz="1800" dirty="0" err="1"/>
              <a:t>nombre_backup</a:t>
            </a:r>
            <a:r>
              <a:rPr lang="es-ES" sz="1800" dirty="0"/>
              <a:t>'); </a:t>
            </a:r>
          </a:p>
          <a:p>
            <a:pPr lvl="1"/>
            <a:r>
              <a:rPr lang="es-ES" sz="1800" dirty="0"/>
              <a:t>Copia física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pg_stop_backup</a:t>
            </a:r>
            <a:r>
              <a:rPr lang="es-ES" sz="1800" dirty="0"/>
              <a:t>(); </a:t>
            </a:r>
          </a:p>
          <a:p>
            <a:r>
              <a:rPr lang="es-ES" sz="2000" dirty="0"/>
              <a:t>Recuperación PITR </a:t>
            </a:r>
          </a:p>
          <a:p>
            <a:pPr lvl="1"/>
            <a:r>
              <a:rPr lang="es-ES" sz="1800" dirty="0"/>
              <a:t>Parar base datos </a:t>
            </a:r>
          </a:p>
          <a:p>
            <a:pPr lvl="1"/>
            <a:r>
              <a:rPr lang="es-ES" sz="1800" dirty="0"/>
              <a:t>Recuperar copia física </a:t>
            </a:r>
          </a:p>
          <a:p>
            <a:pPr lvl="1"/>
            <a:r>
              <a:rPr lang="es-ES" sz="1800" dirty="0"/>
              <a:t>Copiar ficheros WAL de la copia </a:t>
            </a:r>
          </a:p>
          <a:p>
            <a:pPr lvl="1"/>
            <a:r>
              <a:rPr lang="es-ES" sz="1800" dirty="0"/>
              <a:t>Fichero </a:t>
            </a:r>
            <a:r>
              <a:rPr lang="es-ES" sz="1800" dirty="0" err="1"/>
              <a:t>recovery.conf</a:t>
            </a:r>
            <a:endParaRPr lang="es-ES" sz="1800" dirty="0"/>
          </a:p>
          <a:p>
            <a:pPr lvl="1"/>
            <a:r>
              <a:rPr lang="es-ES" sz="1800" dirty="0"/>
              <a:t>Arrancar base datos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4733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FE6996-8D99-4B90-8BC3-A5EA5F0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Almacenamiento </a:t>
            </a:r>
            <a:br>
              <a:rPr lang="es-ES" sz="3600" dirty="0"/>
            </a:b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to</a:t>
            </a:r>
            <a:r>
              <a:rPr lang="es-ES" sz="3600" dirty="0"/>
              <a:t> / </a:t>
            </a: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from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84D96-226C-4081-8D7C-D77B71C20D3C}"/>
              </a:ext>
            </a:extLst>
          </p:cNvPr>
          <p:cNvSpPr txBox="1">
            <a:spLocks/>
          </p:cNvSpPr>
          <p:nvPr/>
        </p:nvSpPr>
        <p:spPr>
          <a:xfrm>
            <a:off x="623888" y="1535113"/>
            <a:ext cx="3867150" cy="639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/>
              <a:t>Copiar datos de una consulta a un fichero </a:t>
            </a:r>
            <a:endParaRPr lang="es-CR" sz="18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62259F8E-5E58-4514-B987-0DF52943AD27}"/>
              </a:ext>
            </a:extLst>
          </p:cNvPr>
          <p:cNvSpPr txBox="1">
            <a:spLocks/>
          </p:cNvSpPr>
          <p:nvPr/>
        </p:nvSpPr>
        <p:spPr>
          <a:xfrm>
            <a:off x="4642248" y="1535113"/>
            <a:ext cx="3868340" cy="639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Copiar datos de un fichero a una tabla </a:t>
            </a:r>
            <a:endParaRPr lang="es-CR" sz="2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8F03AD1-E66D-4AE7-AD2F-6699AE15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2710552"/>
            <a:ext cx="3924300" cy="2400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A9410-75BE-4D3A-BA09-4C21794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48" y="2710552"/>
            <a:ext cx="429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632" y="256890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39192" y="1793289"/>
            <a:ext cx="8078680" cy="404821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endParaRPr lang="es-ES" dirty="0"/>
          </a:p>
          <a:p>
            <a:r>
              <a:rPr lang="es-ES" dirty="0"/>
              <a:t>Es un catálogo, un depósito, de los elementos en un sistema. </a:t>
            </a:r>
          </a:p>
          <a:p>
            <a:endParaRPr lang="es-ES" dirty="0"/>
          </a:p>
          <a:p>
            <a:r>
              <a:rPr lang="es-ES" dirty="0"/>
              <a:t>En un diccionario de datos se encuentra la lista de todos los elementos que forman parte del flujo de datos en todo el sistema.</a:t>
            </a:r>
          </a:p>
          <a:p>
            <a:endParaRPr lang="es-ES" dirty="0"/>
          </a:p>
          <a:p>
            <a:r>
              <a:rPr lang="es-ES" dirty="0"/>
              <a:t>Los elementos más importantes son flujos de datos, almacenes de datos y procesos.</a:t>
            </a:r>
          </a:p>
          <a:p>
            <a:endParaRPr lang="es-ES" dirty="0"/>
          </a:p>
          <a:p>
            <a:r>
              <a:rPr lang="es-ES" dirty="0"/>
              <a:t>El diccionario guarda los detalles y descripciones de todos estos elementos.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916" y="292401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6" y="1833925"/>
            <a:ext cx="4636966" cy="371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0155"/>
            <a:ext cx="6961800" cy="694200"/>
          </a:xfrm>
        </p:spPr>
        <p:txBody>
          <a:bodyPr/>
          <a:lstStyle/>
          <a:p>
            <a:r>
              <a:rPr lang="es-CR" cap="none" dirty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PE" dirty="0"/>
          </a:p>
          <a:p>
            <a:pPr lvl="0"/>
            <a:r>
              <a:rPr lang="es-PE" dirty="0"/>
              <a:t>Los metadatos son datos altamente estructurados que describen información, describen el contenido, la calidad, la condición y otras características de los datos.</a:t>
            </a:r>
          </a:p>
          <a:p>
            <a:endParaRPr lang="es-PE" dirty="0"/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48012"/>
            <a:ext cx="6961800" cy="694200"/>
          </a:xfrm>
        </p:spPr>
        <p:txBody>
          <a:bodyPr/>
          <a:lstStyle/>
          <a:p>
            <a:r>
              <a:rPr lang="es-ES" sz="2000" dirty="0"/>
              <a:t>Vistas y tablas de sistema internas en </a:t>
            </a:r>
            <a:r>
              <a:rPr lang="es-ES" sz="2000" dirty="0" err="1"/>
              <a:t>PostgreSQL</a:t>
            </a:r>
            <a:endParaRPr lang="es-C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Para que muchas de estas vistas/tablas funcionen debemos tener activados estos parámetros en nuestro sistema, </a:t>
            </a:r>
            <a:r>
              <a:rPr lang="es-ES" sz="2400" b="1" dirty="0"/>
              <a:t>track_counts</a:t>
            </a:r>
            <a:r>
              <a:rPr lang="es-ES" sz="2400" dirty="0"/>
              <a:t>, </a:t>
            </a:r>
            <a:r>
              <a:rPr lang="es-ES" sz="2400" b="1" dirty="0"/>
              <a:t>track_functions</a:t>
            </a:r>
            <a:r>
              <a:rPr lang="es-ES" sz="2400" dirty="0"/>
              <a:t>, </a:t>
            </a:r>
            <a:r>
              <a:rPr lang="es-ES" sz="2400" b="1" dirty="0"/>
              <a:t>track_activities</a:t>
            </a:r>
            <a:r>
              <a:rPr lang="es-ES" sz="2400" dirty="0"/>
              <a:t>, bien en el fichero postgresql.conf o definidos con SET / ALTER DATABASE en la sesión o base de datos de la que queremos obtener información.</a:t>
            </a:r>
          </a:p>
          <a:p>
            <a:endParaRPr lang="es-PE" sz="2400" dirty="0"/>
          </a:p>
          <a:p>
            <a:r>
              <a:rPr lang="es-PE" sz="2400" dirty="0"/>
              <a:t>Existen muchas vistas y tablas internas para obtener información de </a:t>
            </a:r>
            <a:r>
              <a:rPr lang="es-ES" sz="2400" dirty="0" err="1"/>
              <a:t>postgreSQL</a:t>
            </a:r>
            <a:r>
              <a:rPr lang="es-PE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8352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2600" b="1" dirty="0"/>
          </a:p>
          <a:p>
            <a:pPr lvl="0"/>
            <a:r>
              <a:rPr lang="es-PE" sz="2600" b="1" dirty="0" err="1"/>
              <a:t>pg_roles</a:t>
            </a:r>
            <a:r>
              <a:rPr lang="es-PE" sz="2600" dirty="0"/>
              <a:t>:</a:t>
            </a:r>
            <a:r>
              <a:rPr lang="es-CR" sz="2600" dirty="0"/>
              <a:t> </a:t>
            </a:r>
            <a:r>
              <a:rPr lang="es-PE" sz="2600" dirty="0"/>
              <a:t>Información sobre todos los roles y usuarios definidos en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pg_database</a:t>
            </a:r>
            <a:r>
              <a:rPr lang="es-PE" sz="2600" dirty="0"/>
              <a:t>: Información sobre todas las bases de datos definidas en nuestro sistema.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pg_locks</a:t>
            </a:r>
            <a:r>
              <a:rPr lang="es-PE" sz="2600" dirty="0"/>
              <a:t>: Información sobre los bloqueos activos en nuestras bases de datos. Vista complicada de entender pero muy valiosa en ciertas situaciones.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pg_stat_activity</a:t>
            </a:r>
            <a:r>
              <a:rPr lang="es-PE" sz="2600" dirty="0"/>
              <a:t>:  Información sobre todos los procesos clientes conectados a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pg_stat_database</a:t>
            </a:r>
            <a:r>
              <a:rPr lang="es-PE" sz="2600" dirty="0"/>
              <a:t>: Información global de uso de todas las bases de datos.</a:t>
            </a:r>
            <a:endParaRPr lang="es-CR" sz="2600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903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3500" b="1" dirty="0"/>
          </a:p>
          <a:p>
            <a:pPr lvl="0"/>
            <a:r>
              <a:rPr lang="es-PE" sz="3500" b="1" dirty="0" err="1"/>
              <a:t>pg_stat_user_tables</a:t>
            </a:r>
            <a:r>
              <a:rPr lang="es-PE" sz="3500" dirty="0"/>
              <a:t>: Información de uso de todas las tablas de usuario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pg_stat_user_indexes</a:t>
            </a:r>
            <a:r>
              <a:rPr lang="es-PE" sz="3500" dirty="0"/>
              <a:t>: Información de uso de todos los índices de usuarios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pg_stat_user_functions</a:t>
            </a:r>
            <a:r>
              <a:rPr lang="es-PE" sz="3500" dirty="0"/>
              <a:t>: Información sobre estadísticas de uso de las funciones en uso.</a:t>
            </a:r>
          </a:p>
          <a:p>
            <a:pPr lvl="0"/>
            <a:endParaRPr lang="es-PE" sz="3500" dirty="0"/>
          </a:p>
          <a:p>
            <a:r>
              <a:rPr lang="es-PE" sz="3500" b="1" dirty="0"/>
              <a:t>pg_statio_user_tables</a:t>
            </a:r>
            <a:r>
              <a:rPr lang="es-PE" sz="3500" dirty="0"/>
              <a:t>: Información de acceso a disco y memoria cache de todas las tablas de usuario en una base de datos.</a:t>
            </a:r>
            <a:endParaRPr lang="es-CR" sz="3500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74645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PE" b="1" dirty="0"/>
          </a:p>
          <a:p>
            <a:pPr lvl="0"/>
            <a:r>
              <a:rPr lang="es-PE" b="1" dirty="0" err="1"/>
              <a:t>pg_statio_user_indexes</a:t>
            </a:r>
            <a:r>
              <a:rPr lang="es-PE" dirty="0"/>
              <a:t>: Información de acceso a disco y memoria cache de todos los índices de usuario en una base de datos.</a:t>
            </a:r>
          </a:p>
          <a:p>
            <a:pPr lvl="0"/>
            <a:endParaRPr lang="es-PE" b="1" dirty="0"/>
          </a:p>
          <a:p>
            <a:pPr lvl="0"/>
            <a:r>
              <a:rPr lang="es-PE" b="1" dirty="0" err="1"/>
              <a:t>pg_stat_bgwriter</a:t>
            </a:r>
            <a:r>
              <a:rPr lang="es-PE" dirty="0"/>
              <a:t>: Información global sobre el proceso "background writer".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50" dirty="0">
                <a:latin typeface="Calibri (Títulos)"/>
              </a:rPr>
              <a:t>Diccionario de datos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712" y="301277"/>
            <a:ext cx="6961800" cy="694200"/>
          </a:xfrm>
        </p:spPr>
        <p:txBody>
          <a:bodyPr/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por base de datos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52256" y="1802168"/>
          <a:ext cx="7350712" cy="45009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75356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3675356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31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429" y="274645"/>
            <a:ext cx="5722041" cy="694200"/>
          </a:xfrm>
        </p:spPr>
        <p:txBody>
          <a:bodyPr/>
          <a:lstStyle/>
          <a:p>
            <a:r>
              <a:rPr lang="es-PE" sz="1800" dirty="0"/>
              <a:t>Catálogo del sistema </a:t>
            </a:r>
            <a:r>
              <a:rPr lang="es-ES" sz="1800" dirty="0" err="1"/>
              <a:t>PostgreSQL</a:t>
            </a:r>
            <a:r>
              <a:rPr lang="es-PE" sz="1800" dirty="0"/>
              <a:t> que contienen todas las tabla del sistema</a:t>
            </a:r>
            <a:endParaRPr lang="es-CR" sz="1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744430" y="2343705"/>
          <a:ext cx="5722041" cy="24684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61000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761153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723358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176530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94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4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datdba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Uid del database admin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datpath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text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path para llegar hasta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188" y="292400"/>
            <a:ext cx="5495278" cy="694200"/>
          </a:xfrm>
        </p:spPr>
        <p:txBody>
          <a:bodyPr>
            <a:noAutofit/>
          </a:bodyPr>
          <a:lstStyle/>
          <a:p>
            <a:r>
              <a:rPr lang="es-PE" sz="1600" dirty="0"/>
              <a:t>Catálogo del sistema </a:t>
            </a:r>
            <a:r>
              <a:rPr lang="es-ES" sz="1600" dirty="0" err="1"/>
              <a:t>PostgreSQL</a:t>
            </a:r>
            <a:r>
              <a:rPr lang="es-PE" sz="1600" dirty="0"/>
              <a:t> que contiene todas las tablas en la base de datos actual.</a:t>
            </a:r>
            <a:endParaRPr lang="es-CR" sz="1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87767" y="1695635"/>
          <a:ext cx="7412855" cy="449209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2786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774497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388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3" y="226644"/>
            <a:ext cx="5610687" cy="786926"/>
          </a:xfrm>
        </p:spPr>
        <p:txBody>
          <a:bodyPr>
            <a:noAutofit/>
          </a:bodyPr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que contiene los atributos de todas las tablas en la base actual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695658" y="1704514"/>
          <a:ext cx="7930235" cy="459278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267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4112210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54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501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52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0" y="274645"/>
            <a:ext cx="5317725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Para saber que bases de datos hay en el sistema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4" y="2414726"/>
            <a:ext cx="8076815" cy="139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699" y="274645"/>
            <a:ext cx="5468646" cy="694200"/>
          </a:xfrm>
        </p:spPr>
        <p:txBody>
          <a:bodyPr>
            <a:noAutofit/>
          </a:bodyPr>
          <a:lstStyle/>
          <a:p>
            <a:pPr lvl="0"/>
            <a:r>
              <a:rPr lang="es-PE" sz="3200" dirty="0"/>
              <a:t>Para saber que tablas tengo en la base de datos actual: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1831"/>
            <a:ext cx="8192289" cy="237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274645"/>
            <a:ext cx="5519179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Lo mismo, pero sólo las definidas por el usuario, excluyendo las del sistema:</a:t>
            </a:r>
            <a:endParaRPr lang="es-CR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1" y="2815720"/>
            <a:ext cx="7617958" cy="18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Si sólo queremos saber cuántos registros tiene una tabla, basta con preguntar: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32" y="2599791"/>
            <a:ext cx="8247165" cy="1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Ejecute el script se encuentra asociado a esta presentación.</a:t>
            </a:r>
          </a:p>
          <a:p>
            <a:endParaRPr lang="es-CR" sz="2800" dirty="0"/>
          </a:p>
          <a:p>
            <a:r>
              <a:rPr lang="es-CR" sz="2800" dirty="0"/>
              <a:t>Siga cada uno de los pasos para comprender la utilidad del diccionario de datos.</a:t>
            </a:r>
          </a:p>
          <a:p>
            <a:endParaRPr lang="es-CR" sz="2800" dirty="0"/>
          </a:p>
          <a:p>
            <a:r>
              <a:rPr lang="es-CR" sz="2800" dirty="0"/>
              <a:t>Luego de realizar el taller comente con sus compañeros la experiencia de utilizar el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757" y="256890"/>
            <a:ext cx="6961800" cy="6942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51246"/>
            <a:ext cx="8242917" cy="3338712"/>
          </a:xfrm>
        </p:spPr>
        <p:txBody>
          <a:bodyPr/>
          <a:lstStyle/>
          <a:p>
            <a:r>
              <a:rPr lang="es-ES" dirty="0"/>
              <a:t>Respaldo y recuperación de datos </a:t>
            </a:r>
            <a:r>
              <a:rPr lang="es-ES" dirty="0" err="1"/>
              <a:t>PostgreSQL</a:t>
            </a:r>
            <a:endParaRPr lang="es-CR" dirty="0"/>
          </a:p>
          <a:p>
            <a:r>
              <a:rPr lang="es-CR" dirty="0"/>
              <a:t>Diccionario de datos</a:t>
            </a:r>
          </a:p>
          <a:p>
            <a:r>
              <a:rPr lang="es-CR" dirty="0"/>
              <a:t>Metadatos</a:t>
            </a:r>
          </a:p>
          <a:p>
            <a:r>
              <a:rPr lang="es-ES" dirty="0"/>
              <a:t>Vistas y tablas de sistema internas en PostgreSQL</a:t>
            </a:r>
          </a:p>
          <a:p>
            <a:r>
              <a:rPr lang="es-ES" dirty="0"/>
              <a:t>Taller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8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2400" dirty="0"/>
              <a:t>Respaldo de datos </a:t>
            </a:r>
            <a:r>
              <a:rPr lang="es-ES" sz="2400" dirty="0" err="1"/>
              <a:t>PostgreSQL</a:t>
            </a:r>
            <a:endParaRPr lang="es-C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Copia de seguridad de ficheros del S.O. </a:t>
            </a:r>
          </a:p>
          <a:p>
            <a:pPr lvl="1"/>
            <a:r>
              <a:rPr lang="es-ES" dirty="0"/>
              <a:t>Base de datos parada</a:t>
            </a:r>
          </a:p>
          <a:p>
            <a:pPr lvl="1"/>
            <a:r>
              <a:rPr lang="es-ES" dirty="0"/>
              <a:t>No se pueden recuperar partes </a:t>
            </a:r>
          </a:p>
          <a:p>
            <a:r>
              <a:rPr lang="es-ES" dirty="0"/>
              <a:t>Volcado SQL </a:t>
            </a:r>
          </a:p>
          <a:p>
            <a:pPr lvl="1"/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pg_dumpall</a:t>
            </a:r>
            <a:r>
              <a:rPr lang="es-ES" dirty="0"/>
              <a:t> </a:t>
            </a:r>
          </a:p>
          <a:p>
            <a:r>
              <a:rPr lang="es-ES" dirty="0"/>
              <a:t>Volcado en línea y recuperación PITR </a:t>
            </a:r>
          </a:p>
          <a:p>
            <a:r>
              <a:rPr lang="es-ES" dirty="0"/>
              <a:t>Conviene automatizar: cron, scripts ...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07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3200" dirty="0" err="1"/>
              <a:t>pg_dump</a:t>
            </a:r>
            <a:endParaRPr lang="es-C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Volcar una </a:t>
            </a:r>
            <a:r>
              <a:rPr lang="es-ES" dirty="0" err="1"/>
              <a:t>bd</a:t>
            </a:r>
            <a:r>
              <a:rPr lang="es-ES" dirty="0"/>
              <a:t> o parte de ella. </a:t>
            </a:r>
          </a:p>
          <a:p>
            <a:r>
              <a:rPr lang="es-ES" dirty="0"/>
              <a:t>En texto plano: </a:t>
            </a:r>
          </a:p>
          <a:p>
            <a:pPr lvl="1"/>
            <a:r>
              <a:rPr lang="es-ES" dirty="0"/>
              <a:t>Fichero de texto con instrucciones SQL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psql</a:t>
            </a:r>
            <a:r>
              <a:rPr lang="es-ES" dirty="0"/>
              <a:t> para restaurar</a:t>
            </a:r>
          </a:p>
          <a:p>
            <a:pPr lvl="1"/>
            <a:r>
              <a:rPr lang="es-ES" dirty="0"/>
              <a:t>Portable a servidores SQL </a:t>
            </a:r>
          </a:p>
          <a:p>
            <a:r>
              <a:rPr lang="es-ES" dirty="0"/>
              <a:t>En formato propio de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usa </a:t>
            </a:r>
            <a:r>
              <a:rPr lang="es-ES" dirty="0" err="1"/>
              <a:t>pg_restore</a:t>
            </a:r>
            <a:r>
              <a:rPr lang="es-ES" dirty="0"/>
              <a:t> para restaurar </a:t>
            </a:r>
          </a:p>
          <a:p>
            <a:pPr lvl="1"/>
            <a:r>
              <a:rPr lang="es-ES" dirty="0"/>
              <a:t>Más flexible 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se puede crear archivo 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0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8" y="1813264"/>
            <a:ext cx="6078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332" y="274645"/>
            <a:ext cx="5483668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7" y="2546743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34" y="274645"/>
            <a:ext cx="5643466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Diferencias con </a:t>
            </a:r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r>
              <a:rPr lang="es-ES" dirty="0"/>
              <a:t>No permite fichero de salida: uso de redirección </a:t>
            </a:r>
          </a:p>
          <a:p>
            <a:r>
              <a:rPr lang="es-ES" dirty="0"/>
              <a:t>No permite formatos: siempre texto plano</a:t>
            </a:r>
          </a:p>
          <a:p>
            <a:r>
              <a:rPr lang="es-ES" dirty="0"/>
              <a:t>Opción '-g': exportar objetos globales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14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6656" y="274645"/>
            <a:ext cx="5652344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1" y="1807954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1127</Words>
  <Application>Microsoft Office PowerPoint</Application>
  <PresentationFormat>Presentación en pantalla (4:3)</PresentationFormat>
  <Paragraphs>305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(Títulos)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Diccionario de datos</vt:lpstr>
      <vt:lpstr>Agenda</vt:lpstr>
      <vt:lpstr>Respaldo de datos PostgreSQL</vt:lpstr>
      <vt:lpstr>pg_dump</vt:lpstr>
      <vt:lpstr>pg_dump</vt:lpstr>
      <vt:lpstr>pg_dump</vt:lpstr>
      <vt:lpstr>pg_dumpall</vt:lpstr>
      <vt:lpstr>pg_dumpall</vt:lpstr>
      <vt:lpstr>Recuperación de datos PostgreSQL</vt:lpstr>
      <vt:lpstr>Recuperación de datos PostgreSQL</vt:lpstr>
      <vt:lpstr>Almacenamiento  Copy to / Copy from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</vt:lpstr>
      <vt:lpstr>Para saber que tablas tengo en la base de datos actual:</vt:lpstr>
      <vt:lpstr>Lo mismo, pero sólo las definidas por el usuario, excluyendo las del sistema:</vt:lpstr>
      <vt:lpstr>Si sólo queremos saber cuántos registros tiene una tabla, basta con preguntar:</vt:lpstr>
      <vt:lpstr>Taller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25</cp:revision>
  <dcterms:created xsi:type="dcterms:W3CDTF">2016-01-04T17:43:21Z</dcterms:created>
  <dcterms:modified xsi:type="dcterms:W3CDTF">2019-05-23T05:59:03Z</dcterms:modified>
</cp:coreProperties>
</file>