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just" rtl="0">
              <a:spcBef>
                <a:spcPts val="0"/>
              </a:spcBef>
              <a:defRPr/>
            </a:lvl1pPr>
            <a:lvl2pPr lvl="1" algn="just" rtl="0">
              <a:spcBef>
                <a:spcPts val="0"/>
              </a:spcBef>
              <a:defRPr/>
            </a:lvl2pPr>
            <a:lvl3pPr lvl="2" algn="just" rtl="0">
              <a:spcBef>
                <a:spcPts val="0"/>
              </a:spcBef>
              <a:defRPr/>
            </a:lvl3pPr>
            <a:lvl4pPr lvl="3" algn="just" rtl="0">
              <a:spcBef>
                <a:spcPts val="0"/>
              </a:spcBef>
              <a:defRPr/>
            </a:lvl4pPr>
            <a:lvl5pPr lvl="4" algn="just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331640" y="1168151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5400">
                <a:solidFill>
                  <a:schemeClr val="dk2"/>
                </a:solidFill>
              </a:rPr>
              <a:t>APLICACIÓN</a:t>
            </a:r>
            <a:r>
              <a:rPr lang="es-419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BASES DE DATOS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11560" y="4052664"/>
            <a:ext cx="7854696" cy="21126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2400" dirty="0" smtClean="0">
                <a:solidFill>
                  <a:srgbClr val="55556F"/>
                </a:solidFill>
              </a:rPr>
              <a:t>Efrén Jiménez Delgado</a:t>
            </a:r>
            <a:endParaRPr lang="es-419" sz="2400" dirty="0">
              <a:solidFill>
                <a:srgbClr val="55556F"/>
              </a:solidFill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Ingeniería del Software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Universidad Técnica Nacional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>
                <a:solidFill>
                  <a:schemeClr val="dk2"/>
                </a:solidFill>
              </a:rPr>
              <a:t>Taller SQL- Aeropuerto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354375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1200"/>
              <a:t>Obtener el diagrama E/R para un sistema de control de vuelos adaptado a las siguientes reglas de negocio (indicar las entidades, relaciones, atributos, claves primarias que se deducen de cada una de las reglas):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a) De cada aeropuerto se conoce su código, nombre, ciudad y país.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b) En cada aeropuerto pueden tomar tierra diversos modelos de aviones (el modelo de un avión determina su capacidad, es decir, el número de plazas.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c) En cada aeropuerto existe una colección de programas de vuelo. En cada programa de vuelo se indica el número de vuelo, línea aérea y días de la semana en que existe dicho vuelo.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d) Cada programa de vuelo despega de un aeropuerto y aterriza en otro.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e) Los números de vuelo son únicos para todo el mundo.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f) En cada aeropuerto hay múltiples aterrizajes y despegues. Todos los aeropuertos contemplados están en activo, es decir, tienen algún aterrizaje y algún despegue.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g) Cada vuelo realizado pertenece a un cierto programa de vuelo. Para cada vuelo se quiere conocer su fecha, plazas vacías y el modelo de avión utilizado.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h) Algunos programas de vuelo incorporan escalas técnicas intermedias entre los aeropuertos de salida y de llegada. Se entiende por escala técnica a un aterrizaje y despegue consecutivos sin altas ó bajas de pasajeros.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i) De cada vuelo se quieren conocer las escalas técnicas ordenadas asignándole a cada una un número de orden.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 sz="1200"/>
              <a:t>Por ejemplo, el programa de vuelo 555 de Iberia con vuelos los lunes y jueves despega de Barajas- Madrid-España y aterriza en Caudell-Sydney-Australia teniendo las siguientes escalas técnicas: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200"/>
              <a:t>1- Los Pradiños-Sao Paulo-Brasil, </a:t>
            </a:r>
          </a:p>
          <a:p>
            <a:pPr marL="1554480" lvl="0" indent="-53340" rtl="0">
              <a:spcBef>
                <a:spcPts val="0"/>
              </a:spcBef>
              <a:buNone/>
            </a:pPr>
            <a:r>
              <a:rPr lang="es-419" sz="1200"/>
              <a:t>2-El Emperador-Santiago-Chile y </a:t>
            </a:r>
          </a:p>
          <a:p>
            <a:pPr marL="1554480" lvl="0" indent="-53340">
              <a:spcBef>
                <a:spcPts val="0"/>
              </a:spcBef>
              <a:buNone/>
            </a:pPr>
            <a:r>
              <a:rPr lang="es-419" sz="1200"/>
              <a:t>3-Saint Kitts-Auckland-Nueva Zelanda.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3600">
                <a:solidFill>
                  <a:schemeClr val="dk2"/>
                </a:solidFill>
              </a:rPr>
              <a:t>Taller SQL- Aeropuerto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Con base en el diagrama diseñado, desarrolle: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Modelado relacional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Normalización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s-419"/>
              <a:t>Script BD con sus respectivas relaciones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3000">
                <a:solidFill>
                  <a:schemeClr val="dk2"/>
                </a:solidFill>
              </a:rPr>
              <a:t>Paso 1- Diagrama Entidad Relación (E/R)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7070875" y="5687125"/>
            <a:ext cx="1307700" cy="121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450" y="1428975"/>
            <a:ext cx="6812925" cy="51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>
                <a:solidFill>
                  <a:schemeClr val="dk2"/>
                </a:solidFill>
              </a:rPr>
              <a:t>Paso 2 - Modelado relacional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Aeropuerto (A_codigo, A_nombre, A_ciudad, A_pais, A_estado)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Escalas (A_codigo, P_número, </a:t>
            </a:r>
            <a:r>
              <a:rPr lang="es-419">
                <a:solidFill>
                  <a:srgbClr val="FF0000"/>
                </a:solidFill>
              </a:rPr>
              <a:t>E_linea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Programas (P_numero, P_aterriza, P_lineaerea, P_despega, </a:t>
            </a:r>
            <a:r>
              <a:rPr lang="es-419" b="1">
                <a:solidFill>
                  <a:srgbClr val="741B47"/>
                </a:solidFill>
              </a:rPr>
              <a:t>P_dias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Vuelos (P_numero,  AV_codigo, V_fecha, V_disponibilidad, </a:t>
            </a:r>
            <a:r>
              <a:rPr lang="es-419">
                <a:solidFill>
                  <a:srgbClr val="FF0000"/>
                </a:solidFill>
              </a:rPr>
              <a:t>V_linea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Avion (AV_codigo, AV_capacidad)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Seleccionar las llaves candidatas y de estas las primarias.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Aeropuerto (</a:t>
            </a:r>
            <a:r>
              <a:rPr lang="es-419">
                <a:solidFill>
                  <a:srgbClr val="1155CC"/>
                </a:solidFill>
              </a:rPr>
              <a:t>A_codigo</a:t>
            </a:r>
            <a:r>
              <a:rPr lang="es-419"/>
              <a:t>, A_nombre, A_ciudad, A_pais, A_estado)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Escalas (</a:t>
            </a:r>
            <a:r>
              <a:rPr lang="es-419">
                <a:solidFill>
                  <a:srgbClr val="1155CC"/>
                </a:solidFill>
              </a:rPr>
              <a:t>A_codigo</a:t>
            </a:r>
            <a:r>
              <a:rPr lang="es-419"/>
              <a:t>, P_número, </a:t>
            </a:r>
            <a:r>
              <a:rPr lang="es-419">
                <a:solidFill>
                  <a:srgbClr val="1155CC"/>
                </a:solidFill>
              </a:rPr>
              <a:t>E_linea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Programas (</a:t>
            </a:r>
            <a:r>
              <a:rPr lang="es-419">
                <a:solidFill>
                  <a:srgbClr val="1155CC"/>
                </a:solidFill>
              </a:rPr>
              <a:t>P_numero</a:t>
            </a:r>
            <a:r>
              <a:rPr lang="es-419"/>
              <a:t>, P_aterriza, P_lineaerea, P_despega, P_dias)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Vuelos (</a:t>
            </a:r>
            <a:r>
              <a:rPr lang="es-419">
                <a:solidFill>
                  <a:srgbClr val="1155CC"/>
                </a:solidFill>
              </a:rPr>
              <a:t>P_numero</a:t>
            </a:r>
            <a:r>
              <a:rPr lang="es-419"/>
              <a:t>,  AV_codigo, </a:t>
            </a:r>
            <a:r>
              <a:rPr lang="es-419">
                <a:solidFill>
                  <a:srgbClr val="1155CC"/>
                </a:solidFill>
              </a:rPr>
              <a:t>V_fecha</a:t>
            </a:r>
            <a:r>
              <a:rPr lang="es-419"/>
              <a:t>, V_disponibilidad, </a:t>
            </a:r>
            <a:r>
              <a:rPr lang="es-419">
                <a:solidFill>
                  <a:srgbClr val="1155CC"/>
                </a:solidFill>
              </a:rPr>
              <a:t>V_linea</a:t>
            </a:r>
            <a:r>
              <a:rPr lang="es-419"/>
              <a:t>)</a:t>
            </a:r>
          </a:p>
          <a:p>
            <a:pPr lvl="0">
              <a:spcBef>
                <a:spcPts val="0"/>
              </a:spcBef>
              <a:buNone/>
            </a:pPr>
            <a:r>
              <a:rPr lang="es-419"/>
              <a:t>Avion (</a:t>
            </a:r>
            <a:r>
              <a:rPr lang="es-419">
                <a:solidFill>
                  <a:srgbClr val="1155CC"/>
                </a:solidFill>
              </a:rPr>
              <a:t>AV_codigo</a:t>
            </a:r>
            <a:r>
              <a:rPr lang="es-419"/>
              <a:t>, AV_capacidad)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3000">
                <a:solidFill>
                  <a:schemeClr val="dk2"/>
                </a:solidFill>
              </a:rPr>
              <a:t>Paso 3 - Validar Normalización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Aeropuerto (</a:t>
            </a:r>
            <a:r>
              <a:rPr lang="es-419">
                <a:solidFill>
                  <a:srgbClr val="1155CC"/>
                </a:solidFill>
              </a:rPr>
              <a:t>A_codigo</a:t>
            </a:r>
            <a:r>
              <a:rPr lang="es-419"/>
              <a:t>, A_nombre, A_ciudad, A_pais, A_estado)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FF0000"/>
                </a:solidFill>
              </a:rPr>
              <a:t>R/</a:t>
            </a:r>
            <a:r>
              <a:rPr lang="es-419"/>
              <a:t> Se encuentra en 3N, todos los atributos dependen funcionalmente de la llave primaria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Escalas (</a:t>
            </a:r>
            <a:r>
              <a:rPr lang="es-419">
                <a:solidFill>
                  <a:srgbClr val="1155CC"/>
                </a:solidFill>
              </a:rPr>
              <a:t>A_codigo</a:t>
            </a:r>
            <a:r>
              <a:rPr lang="es-419"/>
              <a:t>, P_número, </a:t>
            </a:r>
            <a:r>
              <a:rPr lang="es-419">
                <a:solidFill>
                  <a:srgbClr val="1155CC"/>
                </a:solidFill>
              </a:rPr>
              <a:t>E_linea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FF0000"/>
                </a:solidFill>
              </a:rPr>
              <a:t>R/</a:t>
            </a:r>
            <a:r>
              <a:rPr lang="es-419"/>
              <a:t> 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Programas (</a:t>
            </a:r>
            <a:r>
              <a:rPr lang="es-419">
                <a:solidFill>
                  <a:srgbClr val="1155CC"/>
                </a:solidFill>
              </a:rPr>
              <a:t>P_numero</a:t>
            </a:r>
            <a:r>
              <a:rPr lang="es-419"/>
              <a:t>, P_aterriza, P_lineaerea, P_despega)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Programa_dia (</a:t>
            </a:r>
            <a:r>
              <a:rPr lang="es-419">
                <a:solidFill>
                  <a:srgbClr val="1155CC"/>
                </a:solidFill>
              </a:rPr>
              <a:t>P_linea,P_número,P_dias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FF0000"/>
                </a:solidFill>
              </a:rPr>
              <a:t>R/ </a:t>
            </a:r>
            <a:r>
              <a:rPr lang="es-419"/>
              <a:t>Se encuentra 1N, se eliminaron los atributos multivalorados 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/>
              <a:t>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    Vuelos (</a:t>
            </a:r>
            <a:r>
              <a:rPr lang="es-419">
                <a:solidFill>
                  <a:srgbClr val="1155CC"/>
                </a:solidFill>
              </a:rPr>
              <a:t>P_numero</a:t>
            </a:r>
            <a:r>
              <a:rPr lang="es-419"/>
              <a:t>,  AV_codigo, </a:t>
            </a:r>
            <a:r>
              <a:rPr lang="es-419">
                <a:solidFill>
                  <a:srgbClr val="1155CC"/>
                </a:solidFill>
              </a:rPr>
              <a:t>V_fecha</a:t>
            </a:r>
            <a:r>
              <a:rPr lang="es-419"/>
              <a:t>, V_disponibilidad, </a:t>
            </a:r>
            <a:r>
              <a:rPr lang="es-419">
                <a:solidFill>
                  <a:srgbClr val="1155CC"/>
                </a:solidFill>
              </a:rPr>
              <a:t>V_linea</a:t>
            </a:r>
            <a:r>
              <a:rPr lang="es-419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FF0000"/>
                </a:solidFill>
              </a:rPr>
              <a:t>R/</a:t>
            </a:r>
            <a:r>
              <a:rPr lang="es-419"/>
              <a:t> Se encuentra en 3N, todos los atributos dependen funcionalmente de la llave primaria.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/>
              <a:t>Avion (</a:t>
            </a:r>
            <a:r>
              <a:rPr lang="es-419">
                <a:solidFill>
                  <a:srgbClr val="1155CC"/>
                </a:solidFill>
              </a:rPr>
              <a:t>AV_codigo</a:t>
            </a:r>
            <a:r>
              <a:rPr lang="es-419"/>
              <a:t>, AV_capacidad)</a:t>
            </a:r>
          </a:p>
          <a:p>
            <a:pPr lvl="0">
              <a:spcBef>
                <a:spcPts val="0"/>
              </a:spcBef>
              <a:buNone/>
            </a:pPr>
            <a:r>
              <a:rPr lang="es-419">
                <a:solidFill>
                  <a:srgbClr val="FF0000"/>
                </a:solidFill>
              </a:rPr>
              <a:t>R/</a:t>
            </a:r>
            <a:r>
              <a:rPr lang="es-419"/>
              <a:t> Se encuentra en 3N, todos los atributos dependen funcionalmente de la llave primaria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chemeClr val="dk2"/>
                </a:solidFill>
              </a:rPr>
              <a:t>Paso 4 - Script BD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/>
              <a:t>Aeropuerto (A_codigo, A_nombre, A_ciudad, A_pais, A_estado)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1155CC"/>
                </a:solidFill>
              </a:rPr>
              <a:t>CREATE DATABASE  AEROLINEA;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CREATE TABLE AEROPUERTO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(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A_CODIGO INT PRIMARY KEY,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A_NOMBRE VARCHAR(20) NOT NULL,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A_CIUDAD VARCHAR(20) NOT NULL,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A_PAIS VARCHAR(20) NOT NULL,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A_ESTADO VARCHAR(10) NOT NULL,</a:t>
            </a:r>
            <a:br>
              <a:rPr lang="es-419">
                <a:solidFill>
                  <a:srgbClr val="1155CC"/>
                </a:solidFill>
              </a:rPr>
            </a:br>
            <a:endParaRPr lang="es-419">
              <a:solidFill>
                <a:srgbClr val="1155CC"/>
              </a:solidFill>
            </a:endParaRP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1155CC"/>
                </a:solidFill>
              </a:rPr>
              <a:t>);</a:t>
            </a:r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182880" marR="0" lvl="0" indent="-53339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s-419"/>
              <a:t>Ejemplo de llave foránea</a:t>
            </a:r>
          </a:p>
          <a:p>
            <a:pPr lvl="0" rtl="0">
              <a:spcBef>
                <a:spcPts val="0"/>
              </a:spcBef>
              <a:buNone/>
            </a:pPr>
            <a:r>
              <a:rPr lang="es-419">
                <a:solidFill>
                  <a:srgbClr val="1155CC"/>
                </a:solidFill>
              </a:rPr>
              <a:t>CONSTRAINT fk_&lt;nombre de la relacion&gt; foreign key (&lt;nombre del campo&gt;) references &lt;nombre de la tabla&gt; (&lt;nombre del campo&gt;)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3000">
                <a:solidFill>
                  <a:schemeClr val="dk2"/>
                </a:solidFill>
              </a:rPr>
              <a:t>Paso 5 - Diagrama Relacional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25" y="1639025"/>
            <a:ext cx="69151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687</Words>
  <Application>Microsoft Office PowerPoint</Application>
  <PresentationFormat>Presentación en pantalla (4:3)</PresentationFormat>
  <Paragraphs>75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Arial</vt:lpstr>
      <vt:lpstr>Claridad</vt:lpstr>
      <vt:lpstr>APLICACIÓN DE BASES DE DATOS</vt:lpstr>
      <vt:lpstr>Taller SQL- Aeropuerto</vt:lpstr>
      <vt:lpstr>Taller SQL- Aeropuerto </vt:lpstr>
      <vt:lpstr>Paso 1- Diagrama Entidad Relación (E/R)</vt:lpstr>
      <vt:lpstr>Paso 2 - Modelado relacional</vt:lpstr>
      <vt:lpstr>Paso 3 - Validar Normalización</vt:lpstr>
      <vt:lpstr>Paso 4 - Script BD </vt:lpstr>
      <vt:lpstr>Paso 5 - Diagrama Relacional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BASES DE DATOS</dc:title>
  <cp:lastModifiedBy>Efren</cp:lastModifiedBy>
  <cp:revision>1</cp:revision>
  <dcterms:modified xsi:type="dcterms:W3CDTF">2016-01-21T04:47:52Z</dcterms:modified>
</cp:coreProperties>
</file>