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B84EBC-4F1E-4734-9834-90D1E9575EB6}">
  <a:tblStyle styleId="{13B84EBC-4F1E-4734-9834-90D1E9575E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F6F5"/>
          </a:solidFill>
        </a:fill>
      </a:tcStyle>
    </a:wholeTbl>
    <a:band1H>
      <a:tcStyle>
        <a:tcBdr/>
        <a:fill>
          <a:solidFill>
            <a:srgbClr val="E9ECEA"/>
          </a:solidFill>
        </a:fill>
      </a:tcStyle>
    </a:band1H>
    <a:band1V>
      <a:tcStyle>
        <a:tcBdr/>
        <a:fill>
          <a:solidFill>
            <a:srgbClr val="E9ECE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5971032"/>
            <a:ext cx="9144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-9144" y="6053328"/>
            <a:ext cx="22494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359151" y="6044183"/>
            <a:ext cx="67848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lvl="1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lvl="2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lvl="6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lvl="7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lvl="8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just" rtl="0">
              <a:spcBef>
                <a:spcPts val="0"/>
              </a:spcBef>
              <a:defRPr/>
            </a:lvl1pPr>
            <a:lvl2pPr lvl="1" algn="just" rtl="0">
              <a:spcBef>
                <a:spcPts val="0"/>
              </a:spcBef>
              <a:defRPr/>
            </a:lvl2pPr>
            <a:lvl3pPr lvl="2" algn="just" rtl="0">
              <a:spcBef>
                <a:spcPts val="0"/>
              </a:spcBef>
              <a:defRPr/>
            </a:lvl3pPr>
            <a:lvl4pPr lvl="3" algn="just" rtl="0">
              <a:spcBef>
                <a:spcPts val="0"/>
              </a:spcBef>
              <a:defRPr/>
            </a:lvl4pPr>
            <a:lvl5pPr lvl="4" algn="just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blipFill rotWithShape="1">
          <a:blip r:embed="rId2">
            <a:alphaModFix/>
          </a:blip>
          <a:tile tx="0" ty="0" sx="99997" sy="99997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99" cy="16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399" cy="8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199" cy="8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w="50800" cap="sq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just" rtl="0">
              <a:spcBef>
                <a:spcPts val="0"/>
              </a:spcBef>
              <a:defRPr/>
            </a:lvl1pPr>
            <a:lvl2pPr lvl="1" algn="just" rtl="0">
              <a:spcBef>
                <a:spcPts val="0"/>
              </a:spcBef>
              <a:defRPr/>
            </a:lvl2pPr>
            <a:lvl3pPr lvl="2" algn="just" rtl="0">
              <a:spcBef>
                <a:spcPts val="0"/>
              </a:spcBef>
              <a:defRPr/>
            </a:lvl3pPr>
            <a:lvl4pPr lvl="3" algn="just" rtl="0">
              <a:spcBef>
                <a:spcPts val="0"/>
              </a:spcBef>
              <a:defRPr/>
            </a:lvl4pPr>
            <a:lvl5pPr lvl="4" algn="just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bg>
      <p:bgPr>
        <a:blipFill rotWithShape="1">
          <a:blip r:embed="rId2">
            <a:alphaModFix/>
          </a:blip>
          <a:tile tx="0" ty="0" sx="99997" sy="99997" flip="none" algn="tl"/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9144" y="4572000"/>
            <a:ext cx="9144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9144" y="4663439"/>
            <a:ext cx="1463099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545336" y="4654296"/>
            <a:ext cx="75987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447800" y="0"/>
            <a:ext cx="100500" cy="68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0" y="4667248"/>
            <a:ext cx="14478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1600200" y="6248205"/>
            <a:ext cx="457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00" cy="4569000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 rot="5400000">
            <a:off x="2426147" y="-213299"/>
            <a:ext cx="4526400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rot="5400000">
            <a:off x="4823550" y="2339249"/>
            <a:ext cx="55166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480150" y="586649"/>
            <a:ext cx="5516699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457200" y="6248207"/>
            <a:ext cx="5573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096317" y="0"/>
            <a:ext cx="320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 rot="5400000">
            <a:off x="5989626" y="144449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lvl="1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lvl="2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lvl="3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lvl="4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1234440"/>
            <a:ext cx="9144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90550" y="1280159"/>
            <a:ext cx="8553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1331640" y="1168151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5400">
                <a:solidFill>
                  <a:schemeClr val="dk2"/>
                </a:solidFill>
              </a:rPr>
              <a:t>APLICACIÓN</a:t>
            </a:r>
            <a:r>
              <a:rPr lang="es-419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BASES DE DATOS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611560" y="4052664"/>
            <a:ext cx="7854696" cy="211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2400" dirty="0" smtClean="0">
                <a:solidFill>
                  <a:srgbClr val="55556F"/>
                </a:solidFill>
              </a:rPr>
              <a:t>Efrén Jiménez Delgado</a:t>
            </a:r>
            <a:endParaRPr lang="es-419" sz="2400" dirty="0">
              <a:solidFill>
                <a:srgbClr val="55556F"/>
              </a:solidFill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Ingeniería del Software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Universidad Técnica Nacional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Entidades Débiles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3)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17" y="1516121"/>
            <a:ext cx="9144000" cy="53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1:1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cada relación 1:1 entre dos entidades (no débiles) E y F se añade a la tabla de alguna de las entidades, a modo de clave foránea, la clave primaria de la otra entidad relacionada.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especifica una restricción que define que la clave foránea añadida debe ser única (no se puede repetir, porque de hacerlo entonces sería una relación 1:N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1:1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4)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566"/>
            <a:ext cx="9144000" cy="53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N:M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5)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M:N entre dos entidades se crea una tabla R.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las claves primarias de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será el conjunto de todos los atributos que sean claves primarias de las entidades relacionadas.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44000" cy="53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N:M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5)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-2" y="3725121"/>
            <a:ext cx="2203499" cy="259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¿Cuantas veces puede un empleado trabajar en un proyecto? O bien, ¿Cuántos registros puedo tener en Trabaja_En para un mismo empleado y proyecto?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atributo multivalorado se creará una tabla R.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 clave primaria de la entidad a la cual pertenece el atributo multivalorado más el (o los) atributos correspondientes al atributo multivalorado.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será la clave primaria de la entidad a la cual pertenece el atributo multivalorado más el (o los) atributos correspondientes al atributo multivalorado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Atributos Multivalorados</a:t>
            </a:r>
            <a:b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6)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Atributos Multivalorados</a:t>
            </a:r>
            <a:b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6)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1484783"/>
            <a:ext cx="9180599" cy="53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M:N entre tres o más entidades se crea una tabla R.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las claves primarias de todas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relación R será el conjunto de todos los atributos que sean claves primarias de todas las entidades relacionadas.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n-arios 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7)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n-arios 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7)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1484783"/>
            <a:ext cx="9237600" cy="53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s-419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restricciones</a:t>
            </a: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aplican sobre el conjunto de relaciones 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 dependencia funcional es una conexión entre uno o más atributos. Por ejemplo si se conoce el valor de </a:t>
            </a:r>
            <a:r>
              <a:rPr lang="es-419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419" sz="2200" i="1">
                <a:solidFill>
                  <a:schemeClr val="dk1"/>
                </a:solidFill>
              </a:rPr>
              <a:t>D</a:t>
            </a: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tiene una conexión con </a:t>
            </a:r>
            <a:r>
              <a:rPr lang="es-419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lang="es-419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dependencias funcionales del sistema se escriben: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-419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FechaDeNacimiento      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419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normalización (lógica) a la implementación (física o real) puede ser sugerible tener éstas dependencias funcionales para lograr la eficiencia en las tablas.</a:t>
            </a:r>
          </a:p>
          <a:p>
            <a:pPr marL="457200" marR="0" lvl="1" indent="-190499" algn="just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3261400" y="4619841"/>
            <a:ext cx="304799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>
                <a:solidFill>
                  <a:schemeClr val="dk1"/>
                </a:solidFill>
              </a:rPr>
              <a:t>Lineamientos Generales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Normalización</a:t>
            </a:r>
          </a:p>
          <a:p>
            <a:pPr marL="182880" marR="0" lvl="0" indent="-18288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>
                <a:solidFill>
                  <a:schemeClr val="dk1"/>
                </a:solidFill>
              </a:rPr>
              <a:t>Modelado Relacional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1105995" y="2060848"/>
          <a:ext cx="6666400" cy="365772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6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62" y="5756101"/>
            <a:ext cx="7686600" cy="1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1105995" y="2060848"/>
          <a:ext cx="6850400" cy="365772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sp>
        <p:nvSpPr>
          <p:cNvPr id="311" name="Shape 311"/>
          <p:cNvSpPr/>
          <p:nvPr/>
        </p:nvSpPr>
        <p:spPr>
          <a:xfrm>
            <a:off x="1907703" y="5818037"/>
            <a:ext cx="5238299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Fecha Nacimiento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Sexo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→ Departamento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Pasos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normalización consiste en: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cada tabla tiene un número fijo de columnas y las variables son sencillas o simples (atómicas)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la clave primaria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(menos la clave primaria) depende de TODA la clave no de PARTE de ella.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 parcial rompe la relación en varias subrelaciones.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dependen de la clave y no de otros atributos (dependencias transitivas)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dependencias no relacionadas con la clave primaria subdivide las tablas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Primera Forma Normal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2390900"/>
            <a:ext cx="8229600" cy="27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primera forma normal (1FN) si, y sólo si, los dominios de todos los atributos de la relación son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atómicos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dominio es atómico 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considera que los elementos del dominio son unidades </a:t>
            </a:r>
            <a:r>
              <a:rPr lang="es-419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indivisibles.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Primera Forma Normal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formal normal se definió para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multivalorados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los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compuestos 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sus combinaciones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esquema de relación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está en primera forma normal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deben seguir los siguientes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en 1NF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Primera Forma Normal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Primera Forma Normal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  <p:sp>
        <p:nvSpPr>
          <p:cNvPr id="346" name="Shape 346"/>
          <p:cNvSpPr/>
          <p:nvPr/>
        </p:nvSpPr>
        <p:spPr>
          <a:xfrm>
            <a:off x="166976" y="4725144"/>
            <a:ext cx="38883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6516216" y="4285837"/>
          <a:ext cx="2380050" cy="244820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5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Teléfono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6354929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6282276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2262875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6316651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" name="Shape 348"/>
          <p:cNvSpPr txBox="1"/>
          <p:nvPr/>
        </p:nvSpPr>
        <p:spPr>
          <a:xfrm>
            <a:off x="7020275" y="4005073"/>
            <a:ext cx="1872300" cy="2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segunda forma normal (2FN) si, y sólo si, está en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forma normal (1FN)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</a:t>
            </a:r>
            <a:r>
              <a:rPr lang="es-419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 funcionalmente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clave primaria completa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sólo de una parte de esta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segunda forma normal (2FN)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sólo se aplica a los esquemas de relación que tienen claves primarias compuestas 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dos o más atributos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 esquema de relación está en primera forma normal (1FN) y su clave primaria es simple (un solo atributo) entonces está en segunda forma normal (2FN)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relacion 1NF a 2NF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</a:t>
            </a:r>
            <a:r>
              <a:rPr lang="es-419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 2NF)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</a:t>
            </a:r>
            <a:r>
              <a:rPr lang="es-419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indicar2NF)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Importancia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bases de datos mal diseñadas tienen problemas de: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redundante (varias copias de la misma información)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Pérdidas no deseadas de información al modificar Registros.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base entra en un estado no consistente al borrar un Registro.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Imposibilidad de almacenar cierta información.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Shape 37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77" name="Shape 377"/>
          <p:cNvSpPr/>
          <p:nvPr/>
        </p:nvSpPr>
        <p:spPr>
          <a:xfrm rot="-5400000">
            <a:off x="2267828" y="548635"/>
            <a:ext cx="359999" cy="424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4488" y="2924943"/>
            <a:ext cx="4795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LLAVE PRIMARIA COMPUESTA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6" name="Shape 38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87" name="Shape 38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sp>
        <p:nvSpPr>
          <p:cNvPr id="388" name="Shape 388"/>
          <p:cNvSpPr/>
          <p:nvPr/>
        </p:nvSpPr>
        <p:spPr>
          <a:xfrm>
            <a:off x="4716016" y="5013176"/>
            <a:ext cx="39602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Descripción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Precio Unitario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Shape 39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97" name="Shape 39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4499992" y="5157192"/>
          <a:ext cx="3450275" cy="3708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Segunda Forma Normal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409" name="Shape 409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4499992" y="5157192"/>
          <a:ext cx="4518000" cy="37085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9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Shape 412"/>
          <p:cNvSpPr txBox="1"/>
          <p:nvPr/>
        </p:nvSpPr>
        <p:spPr>
          <a:xfrm>
            <a:off x="5436096" y="4869160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 Detalle2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Detalle2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Tercera Forma Normal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tercera forma normal (3FN) si, y sólo si, está en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sólo depende funcionalmente de la clave primaria, y no de ningún otro atributo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Tercera Forma Normal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27" name="Shape 42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Shape 428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Tercera Forma Normal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37" name="Shape 43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99992" y="5013176"/>
            <a:ext cx="46086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Código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→ Cédula Gerente, Nombre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 → Cédula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Shape 439"/>
          <p:cNvCxnSpPr/>
          <p:nvPr/>
        </p:nvCxnSpPr>
        <p:spPr>
          <a:xfrm rot="10800000" flipH="1">
            <a:off x="5904148" y="5604999"/>
            <a:ext cx="72000" cy="14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Tercera Forma Normal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48" name="Shape 448"/>
          <p:cNvSpPr/>
          <p:nvPr/>
        </p:nvSpPr>
        <p:spPr>
          <a:xfrm>
            <a:off x="166976" y="4365103"/>
            <a:ext cx="3888300" cy="249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Shape 449"/>
          <p:cNvGraphicFramePr/>
          <p:nvPr/>
        </p:nvGraphicFramePr>
        <p:xfrm>
          <a:off x="3463408" y="3429000"/>
          <a:ext cx="5501100" cy="51817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9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" name="Shape 450"/>
          <p:cNvGraphicFramePr/>
          <p:nvPr/>
        </p:nvGraphicFramePr>
        <p:xfrm>
          <a:off x="6084167" y="4674612"/>
          <a:ext cx="2877275" cy="518170"/>
        </p:xfrm>
        <a:graphic>
          <a:graphicData uri="http://schemas.openxmlformats.org/drawingml/2006/table">
            <a:tbl>
              <a:tblPr firstRow="1" bandRow="1">
                <a:noFill/>
                <a:tableStyleId>{13B84EBC-4F1E-4734-9834-90D1E9575EB6}</a:tableStyleId>
              </a:tblPr>
              <a:tblGrid>
                <a:gridCol w="11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5618405" y="4335930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Departamento3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076055" y="3018438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Departamento3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Normalización: Ejemplos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vacacion(Lugar_id, Lugar_Nombre, cliente_id, cliente_Nombre, fecha)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¿Atributos atómicos?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Sí, es 1FN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¿Cúal es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vacacion(Lugar_id, Lugar_Nombre, cliente_id, cliente_Nombre, fecha)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2FN – ¿Todos los atributos (que no sean clave primaria) dependen de toda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Lugar_Nombre depende de Lugar_id crea: Lugar_2(Lugar_id, Lugar_Nombre)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cliente_Nombre depende de cliente_id crea: cliente_2 (cliente_id, cliente_Nombre)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nos queda: vacacion_2 (Lugar_id, cliente_id,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 ya satisfacemos los requerimientos de la 2FN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251519" y="228600"/>
            <a:ext cx="871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¿Es importante transformar del diagrama ER al modelo Relacional?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35299" cy="49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4355973" y="2780927"/>
            <a:ext cx="1302900" cy="576000"/>
          </a:xfrm>
          <a:prstGeom prst="rightArrow">
            <a:avLst>
              <a:gd name="adj1" fmla="val 40523"/>
              <a:gd name="adj2" fmla="val 64215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 rot="10800000">
            <a:off x="6660343" y="4509255"/>
            <a:ext cx="1007999" cy="1223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del Modelo ER al Modelo Relacional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79511" y="1484783"/>
            <a:ext cx="8964599" cy="53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Entidad Relación (Básico), transformación al modelo Relacional de: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Entidades (no débiles)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Entidades Débiles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1:N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1:1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M:N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Multivalorados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n-arios </a:t>
            </a:r>
          </a:p>
        </p:txBody>
      </p:sp>
      <p:sp>
        <p:nvSpPr>
          <p:cNvPr id="201" name="Shape 201"/>
          <p:cNvSpPr/>
          <p:nvPr/>
        </p:nvSpPr>
        <p:spPr>
          <a:xfrm>
            <a:off x="4932039" y="2492896"/>
            <a:ext cx="719999" cy="3384300"/>
          </a:xfrm>
          <a:prstGeom prst="rightBrace">
            <a:avLst>
              <a:gd name="adj1" fmla="val 53821"/>
              <a:gd name="adj2" fmla="val 50000"/>
            </a:avLst>
          </a:prstGeom>
          <a:noFill/>
          <a:ln w="476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868144" y="3429000"/>
            <a:ext cx="2952299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 una serie de esquemas de relaciones equivalentes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>
                <a:solidFill>
                  <a:schemeClr val="dk2"/>
                </a:solidFill>
              </a:rPr>
              <a:t>Taller SQL- Aeropuerto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57200" y="1354375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20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h) Algunos programas de vuelo incorporan escalas técnicas intermedias entre los aeropuertos de salida y de llegada. Se entiende por escala técnica a un aterrizaje y despegue consecutivos sin altas ó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Por ejemplo, el programa de vuelo 555 de Iberia con vuelos los lunes y jueves despega de Barajas- Madrid-España y aterriza en Caudell-Sydney-Australia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200"/>
              <a:t>1- Los Pradiños-Sao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20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200"/>
              <a:t>3-Saint Kitts-Auckland-Nueva Zelanda.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>
                <a:solidFill>
                  <a:schemeClr val="dk2"/>
                </a:solidFill>
              </a:rPr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Entidades </a:t>
            </a:r>
            <a:b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1)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4"/>
            <a:ext cx="9144000" cy="53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972" y="2276872"/>
            <a:ext cx="9173099" cy="4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9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Entidades </a:t>
            </a:r>
            <a:br>
              <a:rPr lang="es-419" sz="39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9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1)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80814" y="1484783"/>
            <a:ext cx="8153399" cy="96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caso de que más de un atributo sea parte de la clave primaria: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1:N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2)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29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1:N entre dos entidades (no débiles) E y F donde F está del lado N de la relación, se añade a la tabla correspondiente a la entidad F de alguna de las entidades la clave primaria de la otra entidad relacionada.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Relaciones 1:N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2)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2" y="1484783"/>
            <a:ext cx="9124500" cy="53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Transformación de Entidades Débiles</a:t>
            </a:r>
            <a:b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(Paso 3)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 débil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entidad débil D del modelo ER y su respectiva relación con su entidad propietaria E se define una tabla R. 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R tiene todos los atributos de la entidad débil D más los atributos que conforman la clave primaria de la entidad propietaria E.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está formada por los atributos de la clave primaria de la entidad propietaria E más los atributos de la clave parcial de 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medio">
  <a:themeElements>
    <a:clrScheme name="Intermedio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Microsoft Office PowerPoint</Application>
  <PresentationFormat>Presentación en pantalla (4:3)</PresentationFormat>
  <Paragraphs>559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Noto Symbol</vt:lpstr>
      <vt:lpstr>Claridad</vt:lpstr>
      <vt:lpstr>Intermedio</vt:lpstr>
      <vt:lpstr>APLICACIÓN DE BASES DE DATOS</vt:lpstr>
      <vt:lpstr>Agenda</vt:lpstr>
      <vt:lpstr>Normalización: Importancia</vt:lpstr>
      <vt:lpstr>Transformación del Modelo ER al Modelo Relacional</vt:lpstr>
      <vt:lpstr>Transformación de Entidades  (Paso 1)</vt:lpstr>
      <vt:lpstr>Transformación de Entidades  (Paso 1)</vt:lpstr>
      <vt:lpstr>Transformación de Relaciones 1:N (Paso 2)</vt:lpstr>
      <vt:lpstr>Transformación de Relaciones 1:N (Paso 2)</vt:lpstr>
      <vt:lpstr>Transformación de Entidades Débiles (Paso 3)</vt:lpstr>
      <vt:lpstr>Transformación de Entidades Débiles (Paso 3)</vt:lpstr>
      <vt:lpstr>Transformación de Relaciones 1:1 (Paso 4)</vt:lpstr>
      <vt:lpstr>Transformación de Relaciones 1:1 (Paso 4)</vt:lpstr>
      <vt:lpstr>Transformación de Relaciones N:M (Paso 5)</vt:lpstr>
      <vt:lpstr>Transformación de Relaciones N:M (Paso 5)</vt:lpstr>
      <vt:lpstr>Transformación de Atributos Multivalorados (Paso 6)</vt:lpstr>
      <vt:lpstr>Transformación de Atributos Multivalorados (Paso 6)</vt:lpstr>
      <vt:lpstr>Transformación de Relaciones n-arios  (paso 7)</vt:lpstr>
      <vt:lpstr>Transformación de Relaciones n-arios  (paso 7)</vt:lpstr>
      <vt:lpstr>Dependencia Funcional</vt:lpstr>
      <vt:lpstr>Dependencia Funcional</vt:lpstr>
      <vt:lpstr>Dependencia Funcional</vt:lpstr>
      <vt:lpstr>Normalización: Pasos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Ejemplos</vt:lpstr>
      <vt:lpstr>¿Es importante transformar del diagrama ER al modelo Relacional?</vt:lpstr>
      <vt:lpstr>Taller SQL- Aeropuerto</vt:lpstr>
      <vt:lpstr>Taller SQL- Aeropuerto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BASES DE DATOS</dc:title>
  <cp:lastModifiedBy>Efren</cp:lastModifiedBy>
  <cp:revision>1</cp:revision>
  <dcterms:modified xsi:type="dcterms:W3CDTF">2016-01-14T15:26:45Z</dcterms:modified>
</cp:coreProperties>
</file>