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868D-83B4-4CE3-8B5A-5A84B6388E5A}" type="datetimeFigureOut">
              <a:rPr lang="es-CR" smtClean="0"/>
              <a:t>17/1/2016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391989D-7D8A-40BD-B39D-E99F3E9F28EA}" type="slidenum">
              <a:rPr lang="es-CR" smtClean="0"/>
              <a:t>‹Nº›</a:t>
            </a:fld>
            <a:endParaRPr lang="es-C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0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868D-83B4-4CE3-8B5A-5A84B6388E5A}" type="datetimeFigureOut">
              <a:rPr lang="es-CR" smtClean="0"/>
              <a:t>17/1/2016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989D-7D8A-40BD-B39D-E99F3E9F28EA}" type="slidenum">
              <a:rPr lang="es-CR" smtClean="0"/>
              <a:t>‹Nº›</a:t>
            </a:fld>
            <a:endParaRPr lang="es-C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32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868D-83B4-4CE3-8B5A-5A84B6388E5A}" type="datetimeFigureOut">
              <a:rPr lang="es-CR" smtClean="0"/>
              <a:t>17/1/2016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989D-7D8A-40BD-B39D-E99F3E9F28EA}" type="slidenum">
              <a:rPr lang="es-CR" smtClean="0"/>
              <a:t>‹Nº›</a:t>
            </a:fld>
            <a:endParaRPr lang="es-C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48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868D-83B4-4CE3-8B5A-5A84B6388E5A}" type="datetimeFigureOut">
              <a:rPr lang="es-CR" smtClean="0"/>
              <a:t>17/1/2016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989D-7D8A-40BD-B39D-E99F3E9F28EA}" type="slidenum">
              <a:rPr lang="es-CR" smtClean="0"/>
              <a:t>‹Nº›</a:t>
            </a:fld>
            <a:endParaRPr lang="es-C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860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868D-83B4-4CE3-8B5A-5A84B6388E5A}" type="datetimeFigureOut">
              <a:rPr lang="es-CR" smtClean="0"/>
              <a:t>17/1/2016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989D-7D8A-40BD-B39D-E99F3E9F28EA}" type="slidenum">
              <a:rPr lang="es-CR" smtClean="0"/>
              <a:t>‹Nº›</a:t>
            </a:fld>
            <a:endParaRPr lang="es-C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696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868D-83B4-4CE3-8B5A-5A84B6388E5A}" type="datetimeFigureOut">
              <a:rPr lang="es-CR" smtClean="0"/>
              <a:t>17/1/2016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989D-7D8A-40BD-B39D-E99F3E9F28EA}" type="slidenum">
              <a:rPr lang="es-CR" smtClean="0"/>
              <a:t>‹Nº›</a:t>
            </a:fld>
            <a:endParaRPr lang="es-C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06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868D-83B4-4CE3-8B5A-5A84B6388E5A}" type="datetimeFigureOut">
              <a:rPr lang="es-CR" smtClean="0"/>
              <a:t>17/1/2016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989D-7D8A-40BD-B39D-E99F3E9F28EA}" type="slidenum">
              <a:rPr lang="es-CR" smtClean="0"/>
              <a:t>‹Nº›</a:t>
            </a:fld>
            <a:endParaRPr lang="es-C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62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868D-83B4-4CE3-8B5A-5A84B6388E5A}" type="datetimeFigureOut">
              <a:rPr lang="es-CR" smtClean="0"/>
              <a:t>17/1/2016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989D-7D8A-40BD-B39D-E99F3E9F28EA}" type="slidenum">
              <a:rPr lang="es-CR" smtClean="0"/>
              <a:t>‹Nº›</a:t>
            </a:fld>
            <a:endParaRPr lang="es-C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99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868D-83B4-4CE3-8B5A-5A84B6388E5A}" type="datetimeFigureOut">
              <a:rPr lang="es-CR" smtClean="0"/>
              <a:t>17/1/2016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989D-7D8A-40BD-B39D-E99F3E9F28E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0074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868D-83B4-4CE3-8B5A-5A84B6388E5A}" type="datetimeFigureOut">
              <a:rPr lang="es-CR" smtClean="0"/>
              <a:t>17/1/2016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989D-7D8A-40BD-B39D-E99F3E9F28EA}" type="slidenum">
              <a:rPr lang="es-CR" smtClean="0"/>
              <a:t>‹Nº›</a:t>
            </a:fld>
            <a:endParaRPr lang="es-C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22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067868D-83B4-4CE3-8B5A-5A84B6388E5A}" type="datetimeFigureOut">
              <a:rPr lang="es-CR" smtClean="0"/>
              <a:t>17/1/2016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1989D-7D8A-40BD-B39D-E99F3E9F28EA}" type="slidenum">
              <a:rPr lang="es-CR" smtClean="0"/>
              <a:t>‹Nº›</a:t>
            </a:fld>
            <a:endParaRPr lang="es-C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639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7868D-83B4-4CE3-8B5A-5A84B6388E5A}" type="datetimeFigureOut">
              <a:rPr lang="es-CR" smtClean="0"/>
              <a:t>17/1/2016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391989D-7D8A-40BD-B39D-E99F3E9F28EA}" type="slidenum">
              <a:rPr lang="es-CR" smtClean="0"/>
              <a:t>‹Nº›</a:t>
            </a:fld>
            <a:endParaRPr lang="es-C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12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smtClean="0"/>
              <a:t>Diccionario de datos</a:t>
            </a:r>
            <a:endParaRPr lang="es-C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707002"/>
          </a:xfrm>
        </p:spPr>
        <p:txBody>
          <a:bodyPr>
            <a:normAutofit fontScale="92500" lnSpcReduction="10000"/>
          </a:bodyPr>
          <a:lstStyle/>
          <a:p>
            <a:r>
              <a:rPr lang="es-CR" dirty="0" smtClean="0"/>
              <a:t>Universidad técnica nacional</a:t>
            </a:r>
          </a:p>
          <a:p>
            <a:r>
              <a:rPr lang="es-CR" dirty="0"/>
              <a:t>Aplicación de base de datos</a:t>
            </a:r>
            <a:endParaRPr lang="es-CR" dirty="0" smtClean="0"/>
          </a:p>
          <a:p>
            <a:r>
              <a:rPr lang="es-CR" dirty="0" smtClean="0"/>
              <a:t>Prof. Efren Jiménez Delgado</a:t>
            </a:r>
          </a:p>
          <a:p>
            <a:r>
              <a:rPr lang="es-CR" dirty="0" smtClean="0"/>
              <a:t>ISW 413</a:t>
            </a:r>
          </a:p>
          <a:p>
            <a:endParaRPr lang="es-C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611" y="4913748"/>
            <a:ext cx="908481" cy="6489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17877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Catálogo del sistema </a:t>
            </a:r>
            <a:r>
              <a:rPr lang="es-ES" dirty="0"/>
              <a:t>postgresql</a:t>
            </a:r>
            <a:r>
              <a:rPr lang="es-PE" dirty="0" smtClean="0"/>
              <a:t> por base de datos</a:t>
            </a:r>
            <a:endParaRPr lang="es-C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0656203"/>
              </p:ext>
            </p:extLst>
          </p:nvPr>
        </p:nvGraphicFramePr>
        <p:xfrm>
          <a:off x="3030582" y="1930939"/>
          <a:ext cx="5783574" cy="4077973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2891787">
                  <a:extLst>
                    <a:ext uri="{9D8B030D-6E8A-4147-A177-3AD203B41FA5}">
                      <a16:colId xmlns:a16="http://schemas.microsoft.com/office/drawing/2014/main" val="537644968"/>
                    </a:ext>
                  </a:extLst>
                </a:gridCol>
                <a:gridCol w="2891787">
                  <a:extLst>
                    <a:ext uri="{9D8B030D-6E8A-4147-A177-3AD203B41FA5}">
                      <a16:colId xmlns:a16="http://schemas.microsoft.com/office/drawing/2014/main" val="1964445207"/>
                    </a:ext>
                  </a:extLst>
                </a:gridCol>
              </a:tblGrid>
              <a:tr h="2849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Nombre del catálogo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11" marR="655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Descripción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11" marR="65511" marT="0" marB="0"/>
                </a:tc>
                <a:extLst>
                  <a:ext uri="{0D108BD9-81ED-4DB2-BD59-A6C34878D82A}">
                    <a16:rowId xmlns:a16="http://schemas.microsoft.com/office/drawing/2014/main" val="3945845976"/>
                  </a:ext>
                </a:extLst>
              </a:tr>
              <a:tr h="2690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pg_database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11" marR="655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Bases de datos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11" marR="65511" marT="0" marB="0"/>
                </a:tc>
                <a:extLst>
                  <a:ext uri="{0D108BD9-81ED-4DB2-BD59-A6C34878D82A}">
                    <a16:rowId xmlns:a16="http://schemas.microsoft.com/office/drawing/2014/main" val="346519938"/>
                  </a:ext>
                </a:extLst>
              </a:tr>
              <a:tr h="2849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pg_class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11" marR="655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Clases o tablas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11" marR="65511" marT="0" marB="0"/>
                </a:tc>
                <a:extLst>
                  <a:ext uri="{0D108BD9-81ED-4DB2-BD59-A6C34878D82A}">
                    <a16:rowId xmlns:a16="http://schemas.microsoft.com/office/drawing/2014/main" val="2513151502"/>
                  </a:ext>
                </a:extLst>
              </a:tr>
              <a:tr h="2690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pg_attribute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11" marR="655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Atributos o campos de la clase o tabla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11" marR="65511" marT="0" marB="0"/>
                </a:tc>
                <a:extLst>
                  <a:ext uri="{0D108BD9-81ED-4DB2-BD59-A6C34878D82A}">
                    <a16:rowId xmlns:a16="http://schemas.microsoft.com/office/drawing/2014/main" val="464459933"/>
                  </a:ext>
                </a:extLst>
              </a:tr>
              <a:tr h="2849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pg_index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11" marR="655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Índices secundarios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11" marR="65511" marT="0" marB="0"/>
                </a:tc>
                <a:extLst>
                  <a:ext uri="{0D108BD9-81ED-4DB2-BD59-A6C34878D82A}">
                    <a16:rowId xmlns:a16="http://schemas.microsoft.com/office/drawing/2014/main" val="2647884507"/>
                  </a:ext>
                </a:extLst>
              </a:tr>
              <a:tr h="2690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pg_proc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11" marR="655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Procedimientos (en C y en SQL)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11" marR="65511" marT="0" marB="0"/>
                </a:tc>
                <a:extLst>
                  <a:ext uri="{0D108BD9-81ED-4DB2-BD59-A6C34878D82A}">
                    <a16:rowId xmlns:a16="http://schemas.microsoft.com/office/drawing/2014/main" val="2680201105"/>
                  </a:ext>
                </a:extLst>
              </a:tr>
              <a:tr h="3981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pg_type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11" marR="655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Tipos de datos (del sistema y definidos por el usuario)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11" marR="65511" marT="0" marB="0"/>
                </a:tc>
                <a:extLst>
                  <a:ext uri="{0D108BD9-81ED-4DB2-BD59-A6C34878D82A}">
                    <a16:rowId xmlns:a16="http://schemas.microsoft.com/office/drawing/2014/main" val="3788066932"/>
                  </a:ext>
                </a:extLst>
              </a:tr>
              <a:tr h="3981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pg_operator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11" marR="655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Operadores (del sistema y definidos por el usuario)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11" marR="65511" marT="0" marB="0"/>
                </a:tc>
                <a:extLst>
                  <a:ext uri="{0D108BD9-81ED-4DB2-BD59-A6C34878D82A}">
                    <a16:rowId xmlns:a16="http://schemas.microsoft.com/office/drawing/2014/main" val="1303125004"/>
                  </a:ext>
                </a:extLst>
              </a:tr>
              <a:tr h="2690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 err="1">
                          <a:effectLst/>
                        </a:rPr>
                        <a:t>pg_aggregate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11" marR="655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Agregados y funciones agregadas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11" marR="65511" marT="0" marB="0"/>
                </a:tc>
                <a:extLst>
                  <a:ext uri="{0D108BD9-81ED-4DB2-BD59-A6C34878D82A}">
                    <a16:rowId xmlns:a16="http://schemas.microsoft.com/office/drawing/2014/main" val="691736542"/>
                  </a:ext>
                </a:extLst>
              </a:tr>
              <a:tr h="2849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pg_am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11" marR="655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Métodos de acceso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11" marR="65511" marT="0" marB="0"/>
                </a:tc>
                <a:extLst>
                  <a:ext uri="{0D108BD9-81ED-4DB2-BD59-A6C34878D82A}">
                    <a16:rowId xmlns:a16="http://schemas.microsoft.com/office/drawing/2014/main" val="2322780689"/>
                  </a:ext>
                </a:extLst>
              </a:tr>
              <a:tr h="2690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pg_amop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11" marR="655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Operadores de métodos de acceso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11" marR="65511" marT="0" marB="0"/>
                </a:tc>
                <a:extLst>
                  <a:ext uri="{0D108BD9-81ED-4DB2-BD59-A6C34878D82A}">
                    <a16:rowId xmlns:a16="http://schemas.microsoft.com/office/drawing/2014/main" val="1751680490"/>
                  </a:ext>
                </a:extLst>
              </a:tr>
              <a:tr h="3981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pg_amproc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11" marR="655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Funciones de soporte para métodos de acceso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11" marR="65511" marT="0" marB="0"/>
                </a:tc>
                <a:extLst>
                  <a:ext uri="{0D108BD9-81ED-4DB2-BD59-A6C34878D82A}">
                    <a16:rowId xmlns:a16="http://schemas.microsoft.com/office/drawing/2014/main" val="1158178479"/>
                  </a:ext>
                </a:extLst>
              </a:tr>
              <a:tr h="3981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pg_opclass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11" marR="655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Clases de operadores de métodos de acceso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11" marR="65511" marT="0" marB="0"/>
                </a:tc>
                <a:extLst>
                  <a:ext uri="{0D108BD9-81ED-4DB2-BD59-A6C34878D82A}">
                    <a16:rowId xmlns:a16="http://schemas.microsoft.com/office/drawing/2014/main" val="621669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276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Catálogo del sistema </a:t>
            </a:r>
            <a:r>
              <a:rPr lang="es-ES" dirty="0"/>
              <a:t>postgresql</a:t>
            </a:r>
            <a:r>
              <a:rPr lang="es-PE" dirty="0"/>
              <a:t> </a:t>
            </a:r>
            <a:r>
              <a:rPr lang="es-PE" dirty="0" smtClean="0"/>
              <a:t>que contienen todas las tabla del sistema</a:t>
            </a:r>
            <a:endParaRPr lang="es-C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6523892"/>
              </p:ext>
            </p:extLst>
          </p:nvPr>
        </p:nvGraphicFramePr>
        <p:xfrm>
          <a:off x="2899953" y="2364377"/>
          <a:ext cx="6481295" cy="2364378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1201784">
                  <a:extLst>
                    <a:ext uri="{9D8B030D-6E8A-4147-A177-3AD203B41FA5}">
                      <a16:colId xmlns:a16="http://schemas.microsoft.com/office/drawing/2014/main" val="691014428"/>
                    </a:ext>
                  </a:extLst>
                </a:gridCol>
                <a:gridCol w="862149">
                  <a:extLst>
                    <a:ext uri="{9D8B030D-6E8A-4147-A177-3AD203B41FA5}">
                      <a16:colId xmlns:a16="http://schemas.microsoft.com/office/drawing/2014/main" val="1598809046"/>
                    </a:ext>
                  </a:extLst>
                </a:gridCol>
                <a:gridCol w="819340">
                  <a:extLst>
                    <a:ext uri="{9D8B030D-6E8A-4147-A177-3AD203B41FA5}">
                      <a16:colId xmlns:a16="http://schemas.microsoft.com/office/drawing/2014/main" val="49945182"/>
                    </a:ext>
                  </a:extLst>
                </a:gridCol>
                <a:gridCol w="3598022">
                  <a:extLst>
                    <a:ext uri="{9D8B030D-6E8A-4147-A177-3AD203B41FA5}">
                      <a16:colId xmlns:a16="http://schemas.microsoft.com/office/drawing/2014/main" val="1246640338"/>
                    </a:ext>
                  </a:extLst>
                </a:gridCol>
              </a:tblGrid>
              <a:tr h="473305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</a:rPr>
                        <a:t>Table = pg_database</a:t>
                      </a:r>
                      <a:endParaRPr lang="es-C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389247"/>
                  </a:ext>
                </a:extLst>
              </a:tr>
              <a:tr h="4472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</a:rPr>
                        <a:t>Field</a:t>
                      </a:r>
                      <a:endParaRPr lang="es-C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</a:rPr>
                        <a:t>Type</a:t>
                      </a:r>
                      <a:endParaRPr lang="es-C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</a:rPr>
                        <a:t>Length</a:t>
                      </a:r>
                      <a:endParaRPr lang="es-C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</a:rPr>
                        <a:t>Description</a:t>
                      </a:r>
                      <a:endParaRPr lang="es-C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9057481"/>
                  </a:ext>
                </a:extLst>
              </a:tr>
              <a:tr h="5232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</a:rPr>
                        <a:t>datname</a:t>
                      </a:r>
                      <a:endParaRPr lang="es-C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</a:rPr>
                        <a:t>name</a:t>
                      </a:r>
                      <a:endParaRPr lang="es-C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</a:rPr>
                        <a:t>32</a:t>
                      </a:r>
                      <a:endParaRPr lang="es-C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</a:rPr>
                        <a:t>Nombre de la base</a:t>
                      </a:r>
                      <a:endParaRPr lang="es-C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5813918"/>
                  </a:ext>
                </a:extLst>
              </a:tr>
              <a:tr h="4472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</a:rPr>
                        <a:t>datdba</a:t>
                      </a:r>
                      <a:endParaRPr lang="es-C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</a:rPr>
                        <a:t>int4</a:t>
                      </a:r>
                      <a:endParaRPr lang="es-C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</a:rPr>
                        <a:t>4</a:t>
                      </a:r>
                      <a:endParaRPr lang="es-C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</a:rPr>
                        <a:t>Uid del database admin</a:t>
                      </a:r>
                      <a:endParaRPr lang="es-C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8854990"/>
                  </a:ext>
                </a:extLst>
              </a:tr>
              <a:tr h="4733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</a:rPr>
                        <a:t>datpath</a:t>
                      </a:r>
                      <a:endParaRPr lang="es-C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</a:rPr>
                        <a:t>text</a:t>
                      </a:r>
                      <a:endParaRPr lang="es-C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>
                          <a:effectLst/>
                        </a:rPr>
                        <a:t>var</a:t>
                      </a:r>
                      <a:endParaRPr lang="es-C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600" dirty="0">
                          <a:effectLst/>
                        </a:rPr>
                        <a:t>El path para llegar hasta la base</a:t>
                      </a:r>
                      <a:endParaRPr lang="es-C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8165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534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Catálogo del sistema </a:t>
            </a:r>
            <a:r>
              <a:rPr lang="es-ES" dirty="0"/>
              <a:t>postgresql</a:t>
            </a:r>
            <a:r>
              <a:rPr lang="es-PE" dirty="0"/>
              <a:t> </a:t>
            </a:r>
            <a:r>
              <a:rPr lang="es-PE" dirty="0" smtClean="0"/>
              <a:t>que </a:t>
            </a:r>
            <a:r>
              <a:rPr lang="es-PE" dirty="0"/>
              <a:t>contiene todas las tablas en la base de datos actual.</a:t>
            </a:r>
            <a:endParaRPr lang="es-C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3442708"/>
              </p:ext>
            </p:extLst>
          </p:nvPr>
        </p:nvGraphicFramePr>
        <p:xfrm>
          <a:off x="2416627" y="2024742"/>
          <a:ext cx="6701246" cy="3754931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1096362">
                  <a:extLst>
                    <a:ext uri="{9D8B030D-6E8A-4147-A177-3AD203B41FA5}">
                      <a16:colId xmlns:a16="http://schemas.microsoft.com/office/drawing/2014/main" val="3700193018"/>
                    </a:ext>
                  </a:extLst>
                </a:gridCol>
                <a:gridCol w="1096362">
                  <a:extLst>
                    <a:ext uri="{9D8B030D-6E8A-4147-A177-3AD203B41FA5}">
                      <a16:colId xmlns:a16="http://schemas.microsoft.com/office/drawing/2014/main" val="2372142113"/>
                    </a:ext>
                  </a:extLst>
                </a:gridCol>
                <a:gridCol w="1096362">
                  <a:extLst>
                    <a:ext uri="{9D8B030D-6E8A-4147-A177-3AD203B41FA5}">
                      <a16:colId xmlns:a16="http://schemas.microsoft.com/office/drawing/2014/main" val="1952316564"/>
                    </a:ext>
                  </a:extLst>
                </a:gridCol>
                <a:gridCol w="3412160">
                  <a:extLst>
                    <a:ext uri="{9D8B030D-6E8A-4147-A177-3AD203B41FA5}">
                      <a16:colId xmlns:a16="http://schemas.microsoft.com/office/drawing/2014/main" val="2665583711"/>
                    </a:ext>
                  </a:extLst>
                </a:gridCol>
              </a:tblGrid>
              <a:tr h="200538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Table = pg_class</a:t>
                      </a:r>
                      <a:endParaRPr lang="es-CR" sz="1200" i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66" marR="64866" marT="0" marB="0"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924618"/>
                  </a:ext>
                </a:extLst>
              </a:tr>
              <a:tr h="19468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Field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66" marR="648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Type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66" marR="648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Length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66" marR="648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Description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66" marR="64866" marT="0" marB="0"/>
                </a:tc>
                <a:extLst>
                  <a:ext uri="{0D108BD9-81ED-4DB2-BD59-A6C34878D82A}">
                    <a16:rowId xmlns:a16="http://schemas.microsoft.com/office/drawing/2014/main" val="3681428771"/>
                  </a:ext>
                </a:extLst>
              </a:tr>
              <a:tr h="2005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relname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66" marR="648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name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66" marR="648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32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66" marR="648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Nombre de la tabla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66" marR="64866" marT="0" marB="0"/>
                </a:tc>
                <a:extLst>
                  <a:ext uri="{0D108BD9-81ED-4DB2-BD59-A6C34878D82A}">
                    <a16:rowId xmlns:a16="http://schemas.microsoft.com/office/drawing/2014/main" val="1487634755"/>
                  </a:ext>
                </a:extLst>
              </a:tr>
              <a:tr h="19468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reltype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66" marR="648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oid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66" marR="648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66" marR="648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El Objecto Id de la tabla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66" marR="64866" marT="0" marB="0"/>
                </a:tc>
                <a:extLst>
                  <a:ext uri="{0D108BD9-81ED-4DB2-BD59-A6C34878D82A}">
                    <a16:rowId xmlns:a16="http://schemas.microsoft.com/office/drawing/2014/main" val="3477249564"/>
                  </a:ext>
                </a:extLst>
              </a:tr>
              <a:tr h="40107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relowner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66" marR="648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oid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66" marR="648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4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66" marR="648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El UID (postgres) del dueño de la tabla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66" marR="64866" marT="0" marB="0"/>
                </a:tc>
                <a:extLst>
                  <a:ext uri="{0D108BD9-81ED-4DB2-BD59-A6C34878D82A}">
                    <a16:rowId xmlns:a16="http://schemas.microsoft.com/office/drawing/2014/main" val="2207662369"/>
                  </a:ext>
                </a:extLst>
              </a:tr>
              <a:tr h="19468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relam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66" marR="648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oid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66" marR="648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66" marR="648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66" marR="64866" marT="0" marB="0"/>
                </a:tc>
                <a:extLst>
                  <a:ext uri="{0D108BD9-81ED-4DB2-BD59-A6C34878D82A}">
                    <a16:rowId xmlns:a16="http://schemas.microsoft.com/office/drawing/2014/main" val="2685358116"/>
                  </a:ext>
                </a:extLst>
              </a:tr>
              <a:tr h="40107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relpages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66" marR="648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int4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66" marR="648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66" marR="648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Número de páginas ocupadas por la tabla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66" marR="64866" marT="0" marB="0"/>
                </a:tc>
                <a:extLst>
                  <a:ext uri="{0D108BD9-81ED-4DB2-BD59-A6C34878D82A}">
                    <a16:rowId xmlns:a16="http://schemas.microsoft.com/office/drawing/2014/main" val="1686667799"/>
                  </a:ext>
                </a:extLst>
              </a:tr>
              <a:tr h="19468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reltuples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66" marR="648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int4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66" marR="648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66" marR="648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Número de tuplas en la tabla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66" marR="64866" marT="0" marB="0"/>
                </a:tc>
                <a:extLst>
                  <a:ext uri="{0D108BD9-81ED-4DB2-BD59-A6C34878D82A}">
                    <a16:rowId xmlns:a16="http://schemas.microsoft.com/office/drawing/2014/main" val="399773864"/>
                  </a:ext>
                </a:extLst>
              </a:tr>
              <a:tr h="40107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Relhasindex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66" marR="648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bool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66" marR="648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66" marR="648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Verdadero si tiene al menos un índice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66" marR="64866" marT="0" marB="0"/>
                </a:tc>
                <a:extLst>
                  <a:ext uri="{0D108BD9-81ED-4DB2-BD59-A6C34878D82A}">
                    <a16:rowId xmlns:a16="http://schemas.microsoft.com/office/drawing/2014/main" val="2413791668"/>
                  </a:ext>
                </a:extLst>
              </a:tr>
              <a:tr h="19468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relisshared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66" marR="648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bool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66" marR="648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66" marR="648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66" marR="64866" marT="0" marB="0"/>
                </a:tc>
                <a:extLst>
                  <a:ext uri="{0D108BD9-81ED-4DB2-BD59-A6C34878D82A}">
                    <a16:rowId xmlns:a16="http://schemas.microsoft.com/office/drawing/2014/main" val="3688869677"/>
                  </a:ext>
                </a:extLst>
              </a:tr>
              <a:tr h="2005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relkind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66" marR="648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char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66" marR="648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66" marR="648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66" marR="64866" marT="0" marB="0"/>
                </a:tc>
                <a:extLst>
                  <a:ext uri="{0D108BD9-81ED-4DB2-BD59-A6C34878D82A}">
                    <a16:rowId xmlns:a16="http://schemas.microsoft.com/office/drawing/2014/main" val="1765083155"/>
                  </a:ext>
                </a:extLst>
              </a:tr>
              <a:tr h="2005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relnatts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66" marR="648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int2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66" marR="648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66" marR="648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Número de atributos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66" marR="64866" marT="0" marB="0"/>
                </a:tc>
                <a:extLst>
                  <a:ext uri="{0D108BD9-81ED-4DB2-BD59-A6C34878D82A}">
                    <a16:rowId xmlns:a16="http://schemas.microsoft.com/office/drawing/2014/main" val="413472907"/>
                  </a:ext>
                </a:extLst>
              </a:tr>
              <a:tr h="19468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relchecks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66" marR="648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int2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66" marR="648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66" marR="648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66" marR="64866" marT="0" marB="0"/>
                </a:tc>
                <a:extLst>
                  <a:ext uri="{0D108BD9-81ED-4DB2-BD59-A6C34878D82A}">
                    <a16:rowId xmlns:a16="http://schemas.microsoft.com/office/drawing/2014/main" val="3085702597"/>
                  </a:ext>
                </a:extLst>
              </a:tr>
              <a:tr h="2005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reltriggers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66" marR="648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int2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66" marR="648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66" marR="648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Número de triggers asociados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66" marR="64866" marT="0" marB="0"/>
                </a:tc>
                <a:extLst>
                  <a:ext uri="{0D108BD9-81ED-4DB2-BD59-A6C34878D82A}">
                    <a16:rowId xmlns:a16="http://schemas.microsoft.com/office/drawing/2014/main" val="3995974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relhasrules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66" marR="648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bool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66" marR="648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66" marR="648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Verdadero si tiene reglas asociadas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66" marR="64866" marT="0" marB="0"/>
                </a:tc>
                <a:extLst>
                  <a:ext uri="{0D108BD9-81ED-4DB2-BD59-A6C34878D82A}">
                    <a16:rowId xmlns:a16="http://schemas.microsoft.com/office/drawing/2014/main" val="2179806143"/>
                  </a:ext>
                </a:extLst>
              </a:tr>
              <a:tr h="19468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relacl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66" marR="648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aclitem[]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66" marR="648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var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66" marR="6486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866" marR="64866" marT="0" marB="0"/>
                </a:tc>
                <a:extLst>
                  <a:ext uri="{0D108BD9-81ED-4DB2-BD59-A6C34878D82A}">
                    <a16:rowId xmlns:a16="http://schemas.microsoft.com/office/drawing/2014/main" val="2440710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18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10043735" cy="1049235"/>
          </a:xfrm>
        </p:spPr>
        <p:txBody>
          <a:bodyPr>
            <a:normAutofit fontScale="90000"/>
          </a:bodyPr>
          <a:lstStyle/>
          <a:p>
            <a:r>
              <a:rPr lang="es-PE" dirty="0"/>
              <a:t>Catálogo del sistema </a:t>
            </a:r>
            <a:r>
              <a:rPr lang="es-ES" dirty="0"/>
              <a:t>postgresql</a:t>
            </a:r>
            <a:r>
              <a:rPr lang="es-PE" dirty="0"/>
              <a:t> que </a:t>
            </a:r>
            <a:r>
              <a:rPr lang="es-PE" dirty="0" smtClean="0"/>
              <a:t>contiene </a:t>
            </a:r>
            <a:r>
              <a:rPr lang="es-PE" dirty="0"/>
              <a:t>los atributos </a:t>
            </a:r>
            <a:r>
              <a:rPr lang="es-PE" dirty="0" smtClean="0"/>
              <a:t>de </a:t>
            </a:r>
            <a:r>
              <a:rPr lang="es-PE" dirty="0"/>
              <a:t>todas las tablas en la base actual</a:t>
            </a:r>
            <a:endParaRPr lang="es-CR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5722407"/>
              </p:ext>
            </p:extLst>
          </p:nvPr>
        </p:nvGraphicFramePr>
        <p:xfrm>
          <a:off x="2586447" y="1955003"/>
          <a:ext cx="7075758" cy="3818780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1135545">
                  <a:extLst>
                    <a:ext uri="{9D8B030D-6E8A-4147-A177-3AD203B41FA5}">
                      <a16:colId xmlns:a16="http://schemas.microsoft.com/office/drawing/2014/main" val="1974094429"/>
                    </a:ext>
                  </a:extLst>
                </a:gridCol>
                <a:gridCol w="1135545">
                  <a:extLst>
                    <a:ext uri="{9D8B030D-6E8A-4147-A177-3AD203B41FA5}">
                      <a16:colId xmlns:a16="http://schemas.microsoft.com/office/drawing/2014/main" val="3829109711"/>
                    </a:ext>
                  </a:extLst>
                </a:gridCol>
                <a:gridCol w="1135545">
                  <a:extLst>
                    <a:ext uri="{9D8B030D-6E8A-4147-A177-3AD203B41FA5}">
                      <a16:colId xmlns:a16="http://schemas.microsoft.com/office/drawing/2014/main" val="786924704"/>
                    </a:ext>
                  </a:extLst>
                </a:gridCol>
                <a:gridCol w="3669123">
                  <a:extLst>
                    <a:ext uri="{9D8B030D-6E8A-4147-A177-3AD203B41FA5}">
                      <a16:colId xmlns:a16="http://schemas.microsoft.com/office/drawing/2014/main" val="3868989866"/>
                    </a:ext>
                  </a:extLst>
                </a:gridCol>
              </a:tblGrid>
              <a:tr h="211931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Table = pg_attribute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296928"/>
                  </a:ext>
                </a:extLst>
              </a:tr>
              <a:tr h="2119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Field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Type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Length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Description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0387884"/>
                  </a:ext>
                </a:extLst>
              </a:tr>
              <a:tr h="2119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attrelid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oid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OID del atributo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8815965"/>
                  </a:ext>
                </a:extLst>
              </a:tr>
              <a:tr h="2119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attname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name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32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Nombre del atributo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4003118"/>
                  </a:ext>
                </a:extLst>
              </a:tr>
              <a:tr h="4170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atttypid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oid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4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Oid del tipo definido para el atributo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8362114"/>
                  </a:ext>
                </a:extLst>
              </a:tr>
              <a:tr h="4346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attdisbursion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float4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4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3408508"/>
                  </a:ext>
                </a:extLst>
              </a:tr>
              <a:tr h="2119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attlen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int2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Longitud en bytes del atributo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2512765"/>
                  </a:ext>
                </a:extLst>
              </a:tr>
              <a:tr h="2119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attnum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int2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0027408"/>
                  </a:ext>
                </a:extLst>
              </a:tr>
              <a:tr h="2119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attnelems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int4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8561298"/>
                  </a:ext>
                </a:extLst>
              </a:tr>
              <a:tr h="2119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attcacheoff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int4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4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7972761"/>
                  </a:ext>
                </a:extLst>
              </a:tr>
              <a:tr h="2119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atttypmod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int2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2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5935080"/>
                  </a:ext>
                </a:extLst>
              </a:tr>
              <a:tr h="2119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attbyval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bool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4096669"/>
                  </a:ext>
                </a:extLst>
              </a:tr>
              <a:tr h="2119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attisset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bool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9957528"/>
                  </a:ext>
                </a:extLst>
              </a:tr>
              <a:tr h="2119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attalign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char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1071641"/>
                  </a:ext>
                </a:extLst>
              </a:tr>
              <a:tr h="2119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attnotnull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bool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7005543"/>
                  </a:ext>
                </a:extLst>
              </a:tr>
              <a:tr h="2119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atthasdef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bool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>
                          <a:effectLst/>
                        </a:rPr>
                        <a:t>1</a:t>
                      </a:r>
                      <a:endParaRPr lang="es-C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200" dirty="0">
                          <a:effectLst/>
                        </a:rPr>
                        <a:t> </a:t>
                      </a:r>
                      <a:endParaRPr lang="es-C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0660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009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s-PE" dirty="0"/>
              <a:t>Para saber que bases de datos hay en el </a:t>
            </a:r>
            <a:r>
              <a:rPr lang="es-PE" dirty="0" smtClean="0"/>
              <a:t>sistema</a:t>
            </a:r>
            <a:r>
              <a:rPr lang="es-CR" dirty="0"/>
              <a:t/>
            </a:r>
            <a:br>
              <a:rPr lang="es-CR" dirty="0"/>
            </a:br>
            <a:endParaRPr lang="es-C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54" y="2340701"/>
            <a:ext cx="10952871" cy="18984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90860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s-PE" dirty="0"/>
              <a:t>Para saber que tablas tengo en la base de datos actual:</a:t>
            </a:r>
            <a:r>
              <a:rPr lang="es-CR" dirty="0"/>
              <a:t/>
            </a:r>
            <a:br>
              <a:rPr lang="es-CR" dirty="0"/>
            </a:b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781" y="2086107"/>
            <a:ext cx="10558870" cy="30550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29892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s-PE" dirty="0"/>
              <a:t>Lo mismo, pero sólo las definidas por el usuario, excluyendo las del sistema:</a:t>
            </a:r>
            <a:r>
              <a:rPr lang="es-CR" dirty="0"/>
              <a:t/>
            </a:r>
            <a:br>
              <a:rPr lang="es-CR" dirty="0"/>
            </a:b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256" y="2424252"/>
            <a:ext cx="10567919" cy="284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49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s-PE" dirty="0"/>
              <a:t>Si sólo queremos saber cuántos registros tiene una tabla, basta con preguntar:</a:t>
            </a:r>
            <a:r>
              <a:rPr lang="es-CR" dirty="0"/>
              <a:t/>
            </a:r>
            <a:br>
              <a:rPr lang="es-CR" dirty="0"/>
            </a:b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028" y="2347062"/>
            <a:ext cx="9604375" cy="205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610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Taller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Ejecute el script se encuentra asociado a esta presentación.</a:t>
            </a:r>
          </a:p>
          <a:p>
            <a:r>
              <a:rPr lang="es-CR" dirty="0" smtClean="0"/>
              <a:t>Siga cada uno de los pasos para comprender la utilidad del diccionario de datos.</a:t>
            </a:r>
          </a:p>
          <a:p>
            <a:r>
              <a:rPr lang="es-CR" dirty="0" smtClean="0"/>
              <a:t>Luego de realizar el taller comente con sus compañeros la experiencia de utilizar el diccionario de datos.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59136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Agenda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Diccionario de </a:t>
            </a:r>
            <a:r>
              <a:rPr lang="es-CR" dirty="0" smtClean="0"/>
              <a:t>datos</a:t>
            </a:r>
          </a:p>
          <a:p>
            <a:r>
              <a:rPr lang="es-CR" dirty="0" smtClean="0"/>
              <a:t>Metadatos</a:t>
            </a:r>
          </a:p>
          <a:p>
            <a:r>
              <a:rPr lang="es-ES" dirty="0"/>
              <a:t>V</a:t>
            </a:r>
            <a:r>
              <a:rPr lang="es-ES" dirty="0" smtClean="0"/>
              <a:t>istas y tablas de sistema internas en postgresql</a:t>
            </a:r>
          </a:p>
          <a:p>
            <a:r>
              <a:rPr lang="es-ES" dirty="0" smtClean="0"/>
              <a:t>Taller</a:t>
            </a:r>
            <a:endParaRPr lang="es-CR" dirty="0" smtClean="0"/>
          </a:p>
          <a:p>
            <a:endParaRPr lang="es-CR" dirty="0" smtClean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11549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Diccionario de datos</a:t>
            </a:r>
            <a:endParaRPr lang="es-CR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44988"/>
          </a:xfrm>
        </p:spPr>
        <p:txBody>
          <a:bodyPr>
            <a:normAutofit/>
          </a:bodyPr>
          <a:lstStyle/>
          <a:p>
            <a:r>
              <a:rPr lang="es-ES" dirty="0"/>
              <a:t>Un </a:t>
            </a:r>
            <a:r>
              <a:rPr lang="es-ES" b="1" dirty="0"/>
              <a:t>diccionario de datos</a:t>
            </a:r>
            <a:r>
              <a:rPr lang="es-ES" dirty="0"/>
              <a:t> es un conjunto de metadatos que contiene las características lógicas y puntuales de los datos que se van a utilizar en el sistema que se programa, incluyendo nombre, descripción, alias, contenido y organización.</a:t>
            </a:r>
          </a:p>
          <a:p>
            <a:r>
              <a:rPr lang="es-ES" dirty="0"/>
              <a:t>Es un catálogo, un depósito, de los elementos en un sistema. </a:t>
            </a:r>
            <a:endParaRPr lang="es-ES" dirty="0" smtClean="0"/>
          </a:p>
          <a:p>
            <a:r>
              <a:rPr lang="es-ES" dirty="0"/>
              <a:t>En un diccionario de datos se encuentra la lista de todos los elementos que forman parte del flujo de datos en todo el </a:t>
            </a:r>
            <a:r>
              <a:rPr lang="es-ES" dirty="0" smtClean="0"/>
              <a:t>sistema.</a:t>
            </a:r>
          </a:p>
          <a:p>
            <a:r>
              <a:rPr lang="es-ES" dirty="0"/>
              <a:t>Los elementos más importantes son flujos de datos, almacenes de datos y </a:t>
            </a:r>
            <a:r>
              <a:rPr lang="es-ES" dirty="0" smtClean="0"/>
              <a:t>procesos.</a:t>
            </a:r>
          </a:p>
          <a:p>
            <a:r>
              <a:rPr lang="es-ES" dirty="0"/>
              <a:t>El diccionario guarda los detalles y descripciones de todos estos elementos.</a:t>
            </a:r>
            <a:endParaRPr lang="es-ES" dirty="0" smtClean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82311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Diccionario de datos</a:t>
            </a:r>
          </a:p>
        </p:txBody>
      </p:sp>
      <p:pic>
        <p:nvPicPr>
          <p:cNvPr id="7170" name="Picture 2" descr="OracleDiccionarioDato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475" y="1976936"/>
            <a:ext cx="4480559" cy="35878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222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cap="none" dirty="0" smtClean="0"/>
              <a:t>Metadatos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PE" dirty="0"/>
              <a:t>Los metadatos son datos altamente estructurados que describen información, describen el </a:t>
            </a:r>
            <a:r>
              <a:rPr lang="es-PE" dirty="0" smtClean="0"/>
              <a:t>contenido</a:t>
            </a:r>
            <a:r>
              <a:rPr lang="es-PE" dirty="0"/>
              <a:t>, la calidad, la condición y otras características de los datos</a:t>
            </a:r>
            <a:r>
              <a:rPr lang="es-PE" dirty="0" smtClean="0"/>
              <a:t>.</a:t>
            </a:r>
          </a:p>
          <a:p>
            <a:r>
              <a:rPr lang="es-PE" dirty="0"/>
              <a:t>Es "Información sobre información" o "datos sobre los datos".</a:t>
            </a:r>
            <a:endParaRPr lang="es-CR" dirty="0"/>
          </a:p>
          <a:p>
            <a:pPr lvl="0"/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113601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VISTAS Y TABLAS DE SISTEMA INTERNAS EN postgresql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que muchas de estas vistas/tablas funcionen debemos tener activados estos parámetros en nuestro sistema, track_counts, track_functions, track_activities, bien en el fichero postgresql.conf o definidos con SET / ALTER DATABASE en la sesión o base de datos de la que queremos obtener información</a:t>
            </a:r>
            <a:r>
              <a:rPr lang="es-ES" dirty="0" smtClean="0"/>
              <a:t>.</a:t>
            </a:r>
          </a:p>
          <a:p>
            <a:r>
              <a:rPr lang="es-PE" dirty="0"/>
              <a:t>Existen muchas vistas y tablas internas </a:t>
            </a:r>
            <a:r>
              <a:rPr lang="es-PE" dirty="0" smtClean="0"/>
              <a:t>para </a:t>
            </a:r>
            <a:r>
              <a:rPr lang="es-PE" dirty="0"/>
              <a:t>obtener información de </a:t>
            </a:r>
            <a:r>
              <a:rPr lang="es-PE" dirty="0" smtClean="0"/>
              <a:t>PostgreSQL.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208709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vistas y tablas </a:t>
            </a:r>
            <a:r>
              <a:rPr lang="es-PE" dirty="0"/>
              <a:t>internas </a:t>
            </a:r>
            <a:r>
              <a:rPr lang="es-ES" dirty="0"/>
              <a:t>POSTGRESQL</a:t>
            </a:r>
            <a:r>
              <a:rPr lang="es-PE" dirty="0" smtClean="0"/>
              <a:t> 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PE" b="1" dirty="0" smtClean="0"/>
              <a:t>pg_roles</a:t>
            </a:r>
            <a:r>
              <a:rPr lang="es-PE" dirty="0" smtClean="0"/>
              <a:t>:</a:t>
            </a:r>
            <a:r>
              <a:rPr lang="es-CR" dirty="0"/>
              <a:t> </a:t>
            </a:r>
            <a:r>
              <a:rPr lang="es-PE" dirty="0" smtClean="0"/>
              <a:t>Información </a:t>
            </a:r>
            <a:r>
              <a:rPr lang="es-PE" dirty="0"/>
              <a:t>sobre todos los roles y usuarios definidos en la base de datos</a:t>
            </a:r>
            <a:r>
              <a:rPr lang="es-PE" dirty="0" smtClean="0"/>
              <a:t>.</a:t>
            </a:r>
          </a:p>
          <a:p>
            <a:pPr lvl="0"/>
            <a:r>
              <a:rPr lang="es-PE" b="1" dirty="0" smtClean="0"/>
              <a:t>pg_database</a:t>
            </a:r>
            <a:r>
              <a:rPr lang="es-PE" dirty="0" smtClean="0"/>
              <a:t>: Información </a:t>
            </a:r>
            <a:r>
              <a:rPr lang="es-PE" dirty="0"/>
              <a:t>sobre todas las bases de datos definidas en nuestro sistema</a:t>
            </a:r>
            <a:r>
              <a:rPr lang="es-PE" dirty="0" smtClean="0"/>
              <a:t>.</a:t>
            </a:r>
          </a:p>
          <a:p>
            <a:pPr lvl="0"/>
            <a:r>
              <a:rPr lang="es-PE" b="1" dirty="0"/>
              <a:t>pg_locks</a:t>
            </a:r>
            <a:r>
              <a:rPr lang="es-PE" dirty="0" smtClean="0"/>
              <a:t>: Información </a:t>
            </a:r>
            <a:r>
              <a:rPr lang="es-PE" dirty="0"/>
              <a:t>sobre los bloqueos activos en nuestras bases de datos. Vista complicada de entender pero muy valiosa en ciertas situaciones</a:t>
            </a:r>
            <a:r>
              <a:rPr lang="es-PE" dirty="0" smtClean="0"/>
              <a:t>.</a:t>
            </a:r>
          </a:p>
          <a:p>
            <a:pPr lvl="0"/>
            <a:r>
              <a:rPr lang="es-PE" b="1" dirty="0"/>
              <a:t>pg_stat_activity</a:t>
            </a:r>
            <a:r>
              <a:rPr lang="es-PE" dirty="0" smtClean="0"/>
              <a:t>:  Información </a:t>
            </a:r>
            <a:r>
              <a:rPr lang="es-PE" dirty="0"/>
              <a:t>sobre todos los procesos clientes conectados a la base de datos</a:t>
            </a:r>
            <a:r>
              <a:rPr lang="es-PE" dirty="0" smtClean="0"/>
              <a:t>.</a:t>
            </a:r>
          </a:p>
          <a:p>
            <a:pPr lvl="0"/>
            <a:r>
              <a:rPr lang="es-PE" b="1" dirty="0"/>
              <a:t>pg_stat_database</a:t>
            </a:r>
            <a:r>
              <a:rPr lang="es-PE" dirty="0"/>
              <a:t>: </a:t>
            </a:r>
            <a:r>
              <a:rPr lang="es-PE" dirty="0" smtClean="0"/>
              <a:t>Información </a:t>
            </a:r>
            <a:r>
              <a:rPr lang="es-PE" dirty="0"/>
              <a:t>global de uso de todas las bases de datos.</a:t>
            </a:r>
            <a:endParaRPr lang="es-CR" dirty="0"/>
          </a:p>
          <a:p>
            <a:pPr lvl="0"/>
            <a:endParaRPr lang="es-CR" dirty="0"/>
          </a:p>
          <a:p>
            <a:pPr lvl="0"/>
            <a:endParaRPr lang="es-CR" dirty="0"/>
          </a:p>
          <a:p>
            <a:pPr lvl="0"/>
            <a:endParaRPr lang="es-CR" dirty="0"/>
          </a:p>
          <a:p>
            <a:pPr lvl="0"/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782901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vistas y tablas </a:t>
            </a:r>
            <a:r>
              <a:rPr lang="es-PE" dirty="0"/>
              <a:t>internas </a:t>
            </a:r>
            <a:r>
              <a:rPr lang="es-ES" dirty="0"/>
              <a:t>POSTGRESQL</a:t>
            </a:r>
            <a:r>
              <a:rPr lang="es-PE" dirty="0" smtClean="0"/>
              <a:t> 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PE" b="1" dirty="0"/>
              <a:t>pg_stat_user_tables</a:t>
            </a:r>
            <a:r>
              <a:rPr lang="es-PE" dirty="0"/>
              <a:t>: </a:t>
            </a:r>
            <a:r>
              <a:rPr lang="es-PE" dirty="0" smtClean="0"/>
              <a:t>Información </a:t>
            </a:r>
            <a:r>
              <a:rPr lang="es-PE" dirty="0"/>
              <a:t>de uso de todas las tablas de usuario en una base de datos</a:t>
            </a:r>
            <a:r>
              <a:rPr lang="es-PE" dirty="0" smtClean="0"/>
              <a:t>.</a:t>
            </a:r>
          </a:p>
          <a:p>
            <a:pPr lvl="0"/>
            <a:r>
              <a:rPr lang="es-PE" b="1" dirty="0"/>
              <a:t>pg_stat_user_indexes</a:t>
            </a:r>
            <a:r>
              <a:rPr lang="es-PE" dirty="0"/>
              <a:t>: </a:t>
            </a:r>
            <a:r>
              <a:rPr lang="es-PE" dirty="0" smtClean="0"/>
              <a:t>Información </a:t>
            </a:r>
            <a:r>
              <a:rPr lang="es-PE" dirty="0"/>
              <a:t>de uso de todos los índices de usuarios en una base de datos</a:t>
            </a:r>
            <a:r>
              <a:rPr lang="es-PE" dirty="0" smtClean="0"/>
              <a:t>.</a:t>
            </a:r>
          </a:p>
          <a:p>
            <a:pPr lvl="0"/>
            <a:r>
              <a:rPr lang="es-PE" b="1" dirty="0"/>
              <a:t>pg_stat_user_functions</a:t>
            </a:r>
            <a:r>
              <a:rPr lang="es-PE" dirty="0"/>
              <a:t>: </a:t>
            </a:r>
            <a:r>
              <a:rPr lang="es-PE" dirty="0" smtClean="0"/>
              <a:t>Información </a:t>
            </a:r>
            <a:r>
              <a:rPr lang="es-PE" dirty="0"/>
              <a:t>sobre estadísticas de uso de las funciones en uso</a:t>
            </a:r>
            <a:r>
              <a:rPr lang="es-PE" dirty="0" smtClean="0"/>
              <a:t>.</a:t>
            </a:r>
          </a:p>
          <a:p>
            <a:r>
              <a:rPr lang="es-PE" b="1" dirty="0"/>
              <a:t>pg_statio_user_tables</a:t>
            </a:r>
            <a:r>
              <a:rPr lang="es-PE" dirty="0"/>
              <a:t>: Información de acceso a disco y memoria cache de todas las tablas de usuario en una base de datos.</a:t>
            </a:r>
            <a:endParaRPr lang="es-CR" dirty="0"/>
          </a:p>
          <a:p>
            <a:endParaRPr lang="es-CR" dirty="0"/>
          </a:p>
          <a:p>
            <a:pPr lvl="0"/>
            <a:endParaRPr lang="es-CR" dirty="0"/>
          </a:p>
          <a:p>
            <a:pPr lvl="0"/>
            <a:endParaRPr lang="es-CR" dirty="0"/>
          </a:p>
          <a:p>
            <a:pPr lvl="0"/>
            <a:endParaRPr lang="es-CR" dirty="0"/>
          </a:p>
          <a:p>
            <a:pPr lvl="0"/>
            <a:endParaRPr lang="es-CR" dirty="0"/>
          </a:p>
          <a:p>
            <a:pPr lvl="0"/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980328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vistas y tablas </a:t>
            </a:r>
            <a:r>
              <a:rPr lang="es-PE" dirty="0"/>
              <a:t>internas </a:t>
            </a:r>
            <a:r>
              <a:rPr lang="es-ES" dirty="0" smtClean="0"/>
              <a:t>postgresql</a:t>
            </a:r>
            <a:r>
              <a:rPr lang="es-PE" dirty="0" smtClean="0"/>
              <a:t> 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PE" b="1" dirty="0"/>
              <a:t>pg_statio_user_indexes</a:t>
            </a:r>
            <a:r>
              <a:rPr lang="es-PE" dirty="0" smtClean="0"/>
              <a:t>: Información </a:t>
            </a:r>
            <a:r>
              <a:rPr lang="es-PE" dirty="0"/>
              <a:t>de acceso a disco y memoria cache de todos los índices de usuario en una base de datos</a:t>
            </a:r>
            <a:r>
              <a:rPr lang="es-PE" dirty="0" smtClean="0"/>
              <a:t>.</a:t>
            </a:r>
          </a:p>
          <a:p>
            <a:pPr lvl="0"/>
            <a:r>
              <a:rPr lang="es-PE" b="1" dirty="0"/>
              <a:t>pg_stat_bgwriter</a:t>
            </a:r>
            <a:r>
              <a:rPr lang="es-PE" dirty="0" smtClean="0"/>
              <a:t>: Información </a:t>
            </a:r>
            <a:r>
              <a:rPr lang="es-PE" dirty="0"/>
              <a:t>global sobre el proceso "background writer</a:t>
            </a:r>
            <a:r>
              <a:rPr lang="es-PE" dirty="0" smtClean="0"/>
              <a:t>".</a:t>
            </a:r>
          </a:p>
          <a:p>
            <a:pPr lvl="0"/>
            <a:endParaRPr lang="es-CR" dirty="0"/>
          </a:p>
          <a:p>
            <a:endParaRPr lang="es-CR" dirty="0"/>
          </a:p>
          <a:p>
            <a:pPr lvl="0"/>
            <a:endParaRPr lang="es-CR" dirty="0"/>
          </a:p>
          <a:p>
            <a:pPr lvl="0"/>
            <a:endParaRPr lang="es-CR" dirty="0" smtClean="0"/>
          </a:p>
          <a:p>
            <a:pPr lvl="0"/>
            <a:endParaRPr lang="es-CR" dirty="0"/>
          </a:p>
          <a:p>
            <a:pPr lvl="0"/>
            <a:endParaRPr lang="es-CR" dirty="0"/>
          </a:p>
          <a:p>
            <a:pPr lvl="0"/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81080873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1420</TotalTime>
  <Words>779</Words>
  <Application>Microsoft Office PowerPoint</Application>
  <PresentationFormat>Panorámica</PresentationFormat>
  <Paragraphs>228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Gill Sans MT</vt:lpstr>
      <vt:lpstr>Times New Roman</vt:lpstr>
      <vt:lpstr>Galería</vt:lpstr>
      <vt:lpstr>Diccionario de datos</vt:lpstr>
      <vt:lpstr>Agenda</vt:lpstr>
      <vt:lpstr>Diccionario de datos</vt:lpstr>
      <vt:lpstr>Diccionario de datos</vt:lpstr>
      <vt:lpstr>Metadatos</vt:lpstr>
      <vt:lpstr>VISTAS Y TABLAS DE SISTEMA INTERNAS EN postgresql</vt:lpstr>
      <vt:lpstr>vistas y tablas internas POSTGRESQL </vt:lpstr>
      <vt:lpstr>vistas y tablas internas POSTGRESQL </vt:lpstr>
      <vt:lpstr>vistas y tablas internas postgresql </vt:lpstr>
      <vt:lpstr>Catálogo del sistema postgresql por base de datos</vt:lpstr>
      <vt:lpstr>Catálogo del sistema postgresql que contienen todas las tabla del sistema</vt:lpstr>
      <vt:lpstr>Catálogo del sistema postgresql que contiene todas las tablas en la base de datos actual.</vt:lpstr>
      <vt:lpstr>Catálogo del sistema postgresql que contiene los atributos de todas las tablas en la base actual</vt:lpstr>
      <vt:lpstr>Para saber que bases de datos hay en el sistema </vt:lpstr>
      <vt:lpstr>Para saber que tablas tengo en la base de datos actual: </vt:lpstr>
      <vt:lpstr>Lo mismo, pero sólo las definidas por el usuario, excluyendo las del sistema: </vt:lpstr>
      <vt:lpstr>Si sólo queremos saber cuántos registros tiene una tabla, basta con preguntar: </vt:lpstr>
      <vt:lpstr>Taller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Diccionario de datos</dc:title>
  <dc:creator>Efren</dc:creator>
  <cp:lastModifiedBy>Efren</cp:lastModifiedBy>
  <cp:revision>16</cp:revision>
  <dcterms:created xsi:type="dcterms:W3CDTF">2016-01-17T22:27:00Z</dcterms:created>
  <dcterms:modified xsi:type="dcterms:W3CDTF">2016-01-18T22:07:21Z</dcterms:modified>
</cp:coreProperties>
</file>