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89" r:id="rId4"/>
    <p:sldId id="290" r:id="rId5"/>
    <p:sldId id="291" r:id="rId6"/>
    <p:sldId id="295" r:id="rId7"/>
    <p:sldId id="292" r:id="rId8"/>
    <p:sldId id="296" r:id="rId9"/>
    <p:sldId id="293" r:id="rId10"/>
    <p:sldId id="294" r:id="rId11"/>
    <p:sldId id="297" r:id="rId12"/>
    <p:sldId id="298" r:id="rId13"/>
    <p:sldId id="299" r:id="rId14"/>
    <p:sldId id="300" r:id="rId15"/>
    <p:sldId id="301" r:id="rId16"/>
    <p:sldId id="303" r:id="rId17"/>
    <p:sldId id="302" r:id="rId18"/>
    <p:sldId id="311" r:id="rId19"/>
    <p:sldId id="310" r:id="rId20"/>
    <p:sldId id="309" r:id="rId21"/>
    <p:sldId id="308" r:id="rId22"/>
    <p:sldId id="307" r:id="rId23"/>
    <p:sldId id="312" r:id="rId24"/>
    <p:sldId id="306" r:id="rId25"/>
    <p:sldId id="305" r:id="rId26"/>
    <p:sldId id="313" r:id="rId27"/>
    <p:sldId id="314" r:id="rId28"/>
    <p:sldId id="315" r:id="rId29"/>
    <p:sldId id="304" r:id="rId30"/>
    <p:sldId id="316" r:id="rId31"/>
    <p:sldId id="317" r:id="rId32"/>
    <p:sldId id="318" r:id="rId33"/>
    <p:sldId id="319"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283" r:id="rId60"/>
    <p:sldId id="284" r:id="rId61"/>
    <p:sldId id="285" r:id="rId62"/>
    <p:sldId id="286" r:id="rId63"/>
    <p:sldId id="287" r:id="rId64"/>
    <p:sldId id="288"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22/2/2016</a:t>
            </a:fld>
            <a:endParaRPr lang="es-CR"/>
          </a:p>
        </p:txBody>
      </p:sp>
      <p:sp>
        <p:nvSpPr>
          <p:cNvPr id="5" name="Footer Placeholder 4"/>
          <p:cNvSpPr>
            <a:spLocks noGrp="1"/>
          </p:cNvSpPr>
          <p:nvPr>
            <p:ph type="ftr" sz="quarter" idx="11"/>
          </p:nvPr>
        </p:nvSpPr>
        <p:spPr>
          <a:xfrm>
            <a:off x="2416500" y="329307"/>
            <a:ext cx="4973915" cy="309201"/>
          </a:xfrm>
        </p:spPr>
        <p:txBody>
          <a:bodyPr/>
          <a:lstStyle/>
          <a:p>
            <a:endParaRPr lang="es-CR"/>
          </a:p>
        </p:txBody>
      </p:sp>
      <p:sp>
        <p:nvSpPr>
          <p:cNvPr id="6" name="Slide Number Placeholder 5"/>
          <p:cNvSpPr>
            <a:spLocks noGrp="1"/>
          </p:cNvSpPr>
          <p:nvPr>
            <p:ph type="sldNum" sz="quarter" idx="12"/>
          </p:nvPr>
        </p:nvSpPr>
        <p:spPr>
          <a:xfrm>
            <a:off x="1437664" y="798973"/>
            <a:ext cx="811019" cy="503578"/>
          </a:xfrm>
        </p:spPr>
        <p:txBody>
          <a:bodyPr/>
          <a:lstStyle/>
          <a:p>
            <a:fld id="{1391989D-7D8A-40BD-B39D-E99F3E9F28EA}" type="slidenum">
              <a:rPr lang="es-CR" smtClean="0"/>
              <a:t>‹Nº›</a:t>
            </a:fld>
            <a:endParaRPr lang="es-C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0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22/2/2016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3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22/2/2016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4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22/2/2016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86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67868D-83B4-4CE3-8B5A-5A84B6388E5A}" type="datetimeFigureOut">
              <a:rPr lang="es-CR" smtClean="0"/>
              <a:t>22/2/2016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69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067868D-83B4-4CE3-8B5A-5A84B6388E5A}" type="datetimeFigureOut">
              <a:rPr lang="es-CR" smtClean="0"/>
              <a:t>22/2/2016</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806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067868D-83B4-4CE3-8B5A-5A84B6388E5A}" type="datetimeFigureOut">
              <a:rPr lang="es-CR" smtClean="0"/>
              <a:t>22/2/2016</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391989D-7D8A-40BD-B39D-E99F3E9F28EA}" type="slidenum">
              <a:rPr lang="es-CR" smtClean="0"/>
              <a:t>‹Nº›</a:t>
            </a:fld>
            <a:endParaRPr lang="es-C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462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067868D-83B4-4CE3-8B5A-5A84B6388E5A}" type="datetimeFigureOut">
              <a:rPr lang="es-CR" smtClean="0"/>
              <a:t>22/2/2016</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391989D-7D8A-40BD-B39D-E99F3E9F28EA}" type="slidenum">
              <a:rPr lang="es-CR" smtClean="0"/>
              <a:t>‹Nº›</a:t>
            </a:fld>
            <a:endParaRPr lang="es-C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9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7868D-83B4-4CE3-8B5A-5A84B6388E5A}" type="datetimeFigureOut">
              <a:rPr lang="es-CR" smtClean="0"/>
              <a:t>22/2/2016</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1391989D-7D8A-40BD-B39D-E99F3E9F28EA}" type="slidenum">
              <a:rPr lang="es-CR" smtClean="0"/>
              <a:t>‹Nº›</a:t>
            </a:fld>
            <a:endParaRPr lang="es-CR"/>
          </a:p>
        </p:txBody>
      </p:sp>
    </p:spTree>
    <p:extLst>
      <p:ext uri="{BB962C8B-B14F-4D97-AF65-F5344CB8AC3E}">
        <p14:creationId xmlns:p14="http://schemas.microsoft.com/office/powerpoint/2010/main" val="310074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067868D-83B4-4CE3-8B5A-5A84B6388E5A}" type="datetimeFigureOut">
              <a:rPr lang="es-CR" smtClean="0"/>
              <a:t>22/2/2016</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22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67868D-83B4-4CE3-8B5A-5A84B6388E5A}" type="datetimeFigureOut">
              <a:rPr lang="es-CR" smtClean="0"/>
              <a:t>22/2/2016</a:t>
            </a:fld>
            <a:endParaRPr lang="es-CR"/>
          </a:p>
        </p:txBody>
      </p:sp>
      <p:sp>
        <p:nvSpPr>
          <p:cNvPr id="6" name="Footer Placeholder 5"/>
          <p:cNvSpPr>
            <a:spLocks noGrp="1"/>
          </p:cNvSpPr>
          <p:nvPr>
            <p:ph type="ftr" sz="quarter" idx="11"/>
          </p:nvPr>
        </p:nvSpPr>
        <p:spPr>
          <a:xfrm>
            <a:off x="1447382" y="318640"/>
            <a:ext cx="5541004" cy="320931"/>
          </a:xfrm>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63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67868D-83B4-4CE3-8B5A-5A84B6388E5A}" type="datetimeFigureOut">
              <a:rPr lang="es-CR" smtClean="0"/>
              <a:t>22/2/2016</a:t>
            </a:fld>
            <a:endParaRPr lang="es-C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91989D-7D8A-40BD-B39D-E99F3E9F28EA}" type="slidenum">
              <a:rPr lang="es-CR" smtClean="0"/>
              <a:t>‹Nº›</a:t>
            </a:fld>
            <a:endParaRPr lang="es-C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2126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7779" y="802298"/>
            <a:ext cx="9377981" cy="2541431"/>
          </a:xfrm>
        </p:spPr>
        <p:txBody>
          <a:bodyPr>
            <a:normAutofit fontScale="90000"/>
          </a:bodyPr>
          <a:lstStyle/>
          <a:p>
            <a:r>
              <a:rPr lang="es-ES" dirty="0"/>
              <a:t>Organización Física de </a:t>
            </a:r>
            <a:r>
              <a:rPr lang="es-ES" dirty="0" smtClean="0"/>
              <a:t>Datos y planes de Ejecución</a:t>
            </a:r>
            <a:endParaRPr lang="es-CR" dirty="0"/>
          </a:p>
        </p:txBody>
      </p:sp>
      <p:sp>
        <p:nvSpPr>
          <p:cNvPr id="3" name="Subtítulo 2"/>
          <p:cNvSpPr>
            <a:spLocks noGrp="1"/>
          </p:cNvSpPr>
          <p:nvPr>
            <p:ph type="subTitle" idx="1"/>
          </p:nvPr>
        </p:nvSpPr>
        <p:spPr>
          <a:xfrm>
            <a:off x="2417780" y="3531204"/>
            <a:ext cx="8637072" cy="1707002"/>
          </a:xfrm>
        </p:spPr>
        <p:txBody>
          <a:bodyPr>
            <a:normAutofit fontScale="92500" lnSpcReduction="10000"/>
          </a:bodyPr>
          <a:lstStyle/>
          <a:p>
            <a:r>
              <a:rPr lang="es-CR" dirty="0" smtClean="0"/>
              <a:t>Universidad técnica nacional</a:t>
            </a:r>
          </a:p>
          <a:p>
            <a:r>
              <a:rPr lang="es-CR" dirty="0"/>
              <a:t>Aplicación de base de datos</a:t>
            </a:r>
            <a:endParaRPr lang="es-CR" dirty="0" smtClean="0"/>
          </a:p>
          <a:p>
            <a:r>
              <a:rPr lang="es-CR" dirty="0" smtClean="0"/>
              <a:t>Prof. Efren Jiménez Delgado</a:t>
            </a:r>
          </a:p>
          <a:p>
            <a:r>
              <a:rPr lang="es-CR" dirty="0" smtClean="0"/>
              <a:t>ISW 413</a:t>
            </a:r>
          </a:p>
          <a:p>
            <a:endParaRPr lang="es-CR"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0611" y="4913748"/>
            <a:ext cx="908481" cy="6489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7877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disco</a:t>
            </a:r>
            <a:endParaRPr lang="es-CR" dirty="0"/>
          </a:p>
        </p:txBody>
      </p:sp>
      <p:sp>
        <p:nvSpPr>
          <p:cNvPr id="3" name="Marcador de contenido 2"/>
          <p:cNvSpPr>
            <a:spLocks noGrp="1"/>
          </p:cNvSpPr>
          <p:nvPr>
            <p:ph idx="1"/>
          </p:nvPr>
        </p:nvSpPr>
        <p:spPr/>
        <p:txBody>
          <a:bodyPr/>
          <a:lstStyle/>
          <a:p>
            <a:r>
              <a:rPr lang="es-CR" dirty="0" smtClean="0"/>
              <a:t>Permite al SABD percibir al disco como un conjunto de archivos almacenados.</a:t>
            </a:r>
          </a:p>
          <a:p>
            <a:endParaRPr lang="es-CR" dirty="0" smtClean="0"/>
          </a:p>
          <a:p>
            <a:r>
              <a:rPr lang="es-CR" dirty="0" smtClean="0"/>
              <a:t>Cada conjunto de paginas contendrá uno o mas archivos almacenados.</a:t>
            </a:r>
          </a:p>
          <a:p>
            <a:endParaRPr lang="es-CR" dirty="0" smtClean="0"/>
          </a:p>
          <a:p>
            <a:r>
              <a:rPr lang="es-CR" dirty="0" smtClean="0"/>
              <a:t>El SABD necesita saber cuando dos archivos almacenados comparten el mismo conjunto de paginas o cuando dos registros almacenados comparten la misma pagina.</a:t>
            </a:r>
          </a:p>
          <a:p>
            <a:endParaRPr lang="es-CR" dirty="0"/>
          </a:p>
        </p:txBody>
      </p:sp>
    </p:spTree>
    <p:extLst>
      <p:ext uri="{BB962C8B-B14F-4D97-AF65-F5344CB8AC3E}">
        <p14:creationId xmlns:p14="http://schemas.microsoft.com/office/powerpoint/2010/main" val="42499331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archivos</a:t>
            </a:r>
            <a:endParaRPr lang="es-CR" dirty="0"/>
          </a:p>
        </p:txBody>
      </p:sp>
      <p:sp>
        <p:nvSpPr>
          <p:cNvPr id="3" name="Marcador de contenido 2"/>
          <p:cNvSpPr>
            <a:spLocks noGrp="1"/>
          </p:cNvSpPr>
          <p:nvPr>
            <p:ph idx="1"/>
          </p:nvPr>
        </p:nvSpPr>
        <p:spPr/>
        <p:txBody>
          <a:bodyPr/>
          <a:lstStyle/>
          <a:p>
            <a:r>
              <a:rPr lang="es-CR" dirty="0" smtClean="0"/>
              <a:t>Cada archivo almacenado se identifica mediante un nombre de archivo o identificador de archivo(único por lo menos dentro del conjunto de paginas que lo contiene).</a:t>
            </a:r>
          </a:p>
          <a:p>
            <a:endParaRPr lang="es-CR" dirty="0" smtClean="0"/>
          </a:p>
          <a:p>
            <a:r>
              <a:rPr lang="es-CR" dirty="0" smtClean="0"/>
              <a:t>Cada registro almacenado se identifica mediante un numero de registro o identificador de registro único al menos dentro del archivo almacenado que lo contiene.</a:t>
            </a:r>
            <a:endParaRPr lang="es-CR" dirty="0"/>
          </a:p>
        </p:txBody>
      </p:sp>
    </p:spTree>
    <p:extLst>
      <p:ext uri="{BB962C8B-B14F-4D97-AF65-F5344CB8AC3E}">
        <p14:creationId xmlns:p14="http://schemas.microsoft.com/office/powerpoint/2010/main" val="3619398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archivos</a:t>
            </a:r>
            <a:endParaRPr lang="es-CR" dirty="0"/>
          </a:p>
        </p:txBody>
      </p:sp>
      <p:sp>
        <p:nvSpPr>
          <p:cNvPr id="3" name="Marcador de contenido 2"/>
          <p:cNvSpPr>
            <a:spLocks noGrp="1"/>
          </p:cNvSpPr>
          <p:nvPr>
            <p:ph idx="1"/>
          </p:nvPr>
        </p:nvSpPr>
        <p:spPr/>
        <p:txBody>
          <a:bodyPr/>
          <a:lstStyle/>
          <a:p>
            <a:r>
              <a:rPr lang="es-CR" dirty="0" smtClean="0"/>
              <a:t>Operaciones</a:t>
            </a:r>
          </a:p>
          <a:p>
            <a:pPr lvl="1"/>
            <a:r>
              <a:rPr lang="es-CR" dirty="0" smtClean="0"/>
              <a:t>Leer el registro almacenado r del archivo almacenado a.</a:t>
            </a:r>
          </a:p>
          <a:p>
            <a:pPr lvl="1"/>
            <a:r>
              <a:rPr lang="es-CR" dirty="0" smtClean="0"/>
              <a:t>Reemplazar el registro almacenado r dentro del archivo almacenado a.</a:t>
            </a:r>
          </a:p>
          <a:p>
            <a:pPr lvl="1"/>
            <a:r>
              <a:rPr lang="es-CR" dirty="0" smtClean="0"/>
              <a:t>Añadir al archivo almacenado a un nuevo registro y devolver el nuevo identificador de registro r.</a:t>
            </a:r>
          </a:p>
          <a:p>
            <a:pPr lvl="1"/>
            <a:r>
              <a:rPr lang="es-CR" dirty="0" smtClean="0"/>
              <a:t>Eliminar el registro almacenado r del archivo almacenado a.</a:t>
            </a:r>
          </a:p>
          <a:p>
            <a:pPr lvl="1"/>
            <a:r>
              <a:rPr lang="es-CR" dirty="0" smtClean="0"/>
              <a:t>Crear un nuevo archivo almacenado a.</a:t>
            </a:r>
          </a:p>
          <a:p>
            <a:pPr lvl="1"/>
            <a:r>
              <a:rPr lang="es-CR" dirty="0" smtClean="0"/>
              <a:t>Destruir el archivo almacenado a.</a:t>
            </a:r>
            <a:endParaRPr lang="es-CR" dirty="0"/>
          </a:p>
        </p:txBody>
      </p:sp>
    </p:spTree>
    <p:extLst>
      <p:ext uri="{BB962C8B-B14F-4D97-AF65-F5344CB8AC3E}">
        <p14:creationId xmlns:p14="http://schemas.microsoft.com/office/powerpoint/2010/main" val="859505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Agrupamiento</a:t>
            </a:r>
            <a:endParaRPr lang="es-CR" dirty="0"/>
          </a:p>
        </p:txBody>
      </p:sp>
      <p:sp>
        <p:nvSpPr>
          <p:cNvPr id="3" name="Marcador de contenido 2"/>
          <p:cNvSpPr>
            <a:spLocks noGrp="1"/>
          </p:cNvSpPr>
          <p:nvPr>
            <p:ph idx="1"/>
          </p:nvPr>
        </p:nvSpPr>
        <p:spPr/>
        <p:txBody>
          <a:bodyPr/>
          <a:lstStyle/>
          <a:p>
            <a:r>
              <a:rPr lang="es-CR" dirty="0" smtClean="0"/>
              <a:t>Procura almacenar juntos físicamente los registros que tienen una relación lógica entre si(y que por eso se utilizan con frecuencia al mismo tiempo).</a:t>
            </a:r>
          </a:p>
          <a:p>
            <a:r>
              <a:rPr lang="es-CR" dirty="0" smtClean="0"/>
              <a:t>Representa un factor de importancia extrema ya que se repercute directamente en el desempeño.</a:t>
            </a:r>
          </a:p>
          <a:p>
            <a:endParaRPr lang="es-CR" dirty="0"/>
          </a:p>
        </p:txBody>
      </p:sp>
    </p:spTree>
    <p:extLst>
      <p:ext uri="{BB962C8B-B14F-4D97-AF65-F5344CB8AC3E}">
        <p14:creationId xmlns:p14="http://schemas.microsoft.com/office/powerpoint/2010/main" val="1262873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Agrupamiento</a:t>
            </a:r>
            <a:endParaRPr lang="es-CR" dirty="0"/>
          </a:p>
        </p:txBody>
      </p:sp>
      <p:sp>
        <p:nvSpPr>
          <p:cNvPr id="3" name="Marcador de contenido 2"/>
          <p:cNvSpPr>
            <a:spLocks noGrp="1"/>
          </p:cNvSpPr>
          <p:nvPr>
            <p:ph idx="1"/>
          </p:nvPr>
        </p:nvSpPr>
        <p:spPr/>
        <p:txBody>
          <a:bodyPr/>
          <a:lstStyle/>
          <a:p>
            <a:r>
              <a:rPr lang="es-CR" dirty="0" smtClean="0"/>
              <a:t>Suponga que el registro almacenado de acceso mas reciente es r1, y que a continuación se requerirá el r2.</a:t>
            </a:r>
          </a:p>
          <a:p>
            <a:r>
              <a:rPr lang="es-CR" dirty="0" smtClean="0"/>
              <a:t>Suponga que r1 esta almacenado en la pagina p1, y r2 esta en la pagina p2,entonces:</a:t>
            </a:r>
          </a:p>
          <a:p>
            <a:r>
              <a:rPr lang="es-CR" dirty="0" smtClean="0"/>
              <a:t>Si p1 y p2 son una misma, el acceso a r2 no requerirá E/S física ya que p2 estará en almacenamiento temporal dentro de la memoria principal.</a:t>
            </a:r>
            <a:endParaRPr lang="es-CR" dirty="0"/>
          </a:p>
        </p:txBody>
      </p:sp>
    </p:spTree>
    <p:extLst>
      <p:ext uri="{BB962C8B-B14F-4D97-AF65-F5344CB8AC3E}">
        <p14:creationId xmlns:p14="http://schemas.microsoft.com/office/powerpoint/2010/main" val="3550018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Agrupamiento</a:t>
            </a:r>
            <a:endParaRPr lang="es-CR" dirty="0"/>
          </a:p>
        </p:txBody>
      </p:sp>
      <p:sp>
        <p:nvSpPr>
          <p:cNvPr id="3" name="Marcador de contenido 2"/>
          <p:cNvSpPr>
            <a:spLocks noGrp="1"/>
          </p:cNvSpPr>
          <p:nvPr>
            <p:ph idx="1"/>
          </p:nvPr>
        </p:nvSpPr>
        <p:spPr/>
        <p:txBody>
          <a:bodyPr/>
          <a:lstStyle/>
          <a:p>
            <a:r>
              <a:rPr lang="es-CR" dirty="0" smtClean="0"/>
              <a:t>Si p1 y p2 son distintas pero cercanas físicamente, entonces el acceso a r2 requerirá una E/S física (al menos que p2 estuviera en el buffer de memoria principal),pero el tiempo de búsqueda implicado en es E/S será pequeño pues las cabezas de lectura ya estaban cerca.</a:t>
            </a:r>
          </a:p>
          <a:p>
            <a:r>
              <a:rPr lang="es-CR" dirty="0" smtClean="0"/>
              <a:t>Un SABD deberá permitir especificar diferentes clases de agrupamiento para distintos archivos.</a:t>
            </a:r>
          </a:p>
          <a:p>
            <a:r>
              <a:rPr lang="es-CR" dirty="0" smtClean="0"/>
              <a:t>Tambien deberá permitir la modificación del agrupamiento de un archivo determinado.</a:t>
            </a:r>
            <a:endParaRPr lang="es-CR" dirty="0"/>
          </a:p>
        </p:txBody>
      </p:sp>
    </p:spTree>
    <p:extLst>
      <p:ext uri="{BB962C8B-B14F-4D97-AF65-F5344CB8AC3E}">
        <p14:creationId xmlns:p14="http://schemas.microsoft.com/office/powerpoint/2010/main" val="19960335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El manejador de disco intenta que el manejador de archivos se olvide de todos los detalles es E/S física del disco y piense solo en términos de E/S de paginas.</a:t>
            </a:r>
          </a:p>
          <a:p>
            <a:r>
              <a:rPr lang="es-CR" dirty="0" smtClean="0"/>
              <a:t>Esta función del manejador de disco es conocida como “Administración de pagina”.</a:t>
            </a:r>
          </a:p>
          <a:p>
            <a:r>
              <a:rPr lang="es-CR" dirty="0" smtClean="0"/>
              <a:t>A continuación un ejemplo para ilustrar la forma usual de como se realiza esta función.</a:t>
            </a:r>
            <a:endParaRPr lang="es-CR" dirty="0"/>
          </a:p>
        </p:txBody>
      </p:sp>
    </p:spTree>
    <p:extLst>
      <p:ext uri="{BB962C8B-B14F-4D97-AF65-F5344CB8AC3E}">
        <p14:creationId xmlns:p14="http://schemas.microsoft.com/office/powerpoint/2010/main" val="1163592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Administracion</a:t>
            </a:r>
            <a:r>
              <a:rPr lang="es-CR" dirty="0" smtClean="0"/>
              <a:t> de paginas</a:t>
            </a:r>
            <a:endParaRPr lang="es-CR" dirty="0"/>
          </a:p>
        </p:txBody>
      </p:sp>
      <p:pic>
        <p:nvPicPr>
          <p:cNvPr id="4" name="Marcador de contenido 3"/>
          <p:cNvPicPr>
            <a:picLocks noGrp="1" noChangeAspect="1"/>
          </p:cNvPicPr>
          <p:nvPr>
            <p:ph idx="1"/>
          </p:nvPr>
        </p:nvPicPr>
        <p:blipFill>
          <a:blip r:embed="rId2"/>
          <a:stretch>
            <a:fillRect/>
          </a:stretch>
        </p:blipFill>
        <p:spPr>
          <a:xfrm>
            <a:off x="2577518" y="1960116"/>
            <a:ext cx="7351395" cy="3895226"/>
          </a:xfrm>
          <a:prstGeom prst="rect">
            <a:avLst/>
          </a:prstGeom>
        </p:spPr>
      </p:pic>
    </p:spTree>
    <p:extLst>
      <p:ext uri="{BB962C8B-B14F-4D97-AF65-F5344CB8AC3E}">
        <p14:creationId xmlns:p14="http://schemas.microsoft.com/office/powerpoint/2010/main" val="4098594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Supondremos que el ordenamiento lógico es el mismo según la dispositiva anterior.</a:t>
            </a:r>
          </a:p>
          <a:p>
            <a:r>
              <a:rPr lang="es-CR" dirty="0" smtClean="0"/>
              <a:t>Supondremos que cada archivo almacenado se graba en su propio conjunto de paginas, y que cada registro almacenado requiere una pagina completa.</a:t>
            </a:r>
          </a:p>
          <a:p>
            <a:r>
              <a:rPr lang="es-CR" dirty="0" smtClean="0"/>
              <a:t>Supondremos que el disco contiene un total de 64K= 65536 paginas.</a:t>
            </a:r>
            <a:endParaRPr lang="es-CR" dirty="0"/>
          </a:p>
        </p:txBody>
      </p:sp>
    </p:spTree>
    <p:extLst>
      <p:ext uri="{BB962C8B-B14F-4D97-AF65-F5344CB8AC3E}">
        <p14:creationId xmlns:p14="http://schemas.microsoft.com/office/powerpoint/2010/main" val="1744294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Considere la siguiente secuencia de eventos:</a:t>
            </a:r>
          </a:p>
          <a:p>
            <a:pPr marL="457200" indent="-457200">
              <a:buFont typeface="+mj-lt"/>
              <a:buAutoNum type="arabicPeriod"/>
            </a:pPr>
            <a:r>
              <a:rPr lang="es-CR" dirty="0" smtClean="0"/>
              <a:t>En principio, la base de datos esta vacía. Solo existe un conjunto de paginas, el del espacio libre. Las paginas se numeraran en orden a partir de uno.</a:t>
            </a:r>
          </a:p>
          <a:p>
            <a:pPr marL="457200" indent="-457200">
              <a:buFont typeface="+mj-lt"/>
              <a:buAutoNum type="arabicPeriod"/>
            </a:pPr>
            <a:r>
              <a:rPr lang="es-CR" dirty="0" smtClean="0"/>
              <a:t>El manejador de archivos solicita la creación de un conjunto de paginas para registros de proveedor e inserta 5 registros. El manejador de disco quita las paginas 1 a 5 del conjunto de paginas del espacio libre y les asigna el nombre “conjunto de paginas de proveedores”</a:t>
            </a:r>
            <a:endParaRPr lang="es-CR" dirty="0"/>
          </a:p>
        </p:txBody>
      </p:sp>
    </p:spTree>
    <p:extLst>
      <p:ext uri="{BB962C8B-B14F-4D97-AF65-F5344CB8AC3E}">
        <p14:creationId xmlns:p14="http://schemas.microsoft.com/office/powerpoint/2010/main" val="826010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Agenda</a:t>
            </a:r>
            <a:endParaRPr lang="es-CR" dirty="0"/>
          </a:p>
        </p:txBody>
      </p:sp>
      <p:sp>
        <p:nvSpPr>
          <p:cNvPr id="3" name="Marcador de contenido 2"/>
          <p:cNvSpPr>
            <a:spLocks noGrp="1"/>
          </p:cNvSpPr>
          <p:nvPr>
            <p:ph idx="1"/>
          </p:nvPr>
        </p:nvSpPr>
        <p:spPr/>
        <p:txBody>
          <a:bodyPr/>
          <a:lstStyle/>
          <a:p>
            <a:r>
              <a:rPr lang="es-CR" dirty="0" smtClean="0"/>
              <a:t>Almacenamiento</a:t>
            </a:r>
          </a:p>
          <a:p>
            <a:r>
              <a:rPr lang="es-CR" dirty="0" smtClean="0"/>
              <a:t>Acceso a la información</a:t>
            </a:r>
          </a:p>
          <a:p>
            <a:r>
              <a:rPr lang="es-CR" dirty="0" smtClean="0"/>
              <a:t>Planes de ejecución</a:t>
            </a:r>
          </a:p>
          <a:p>
            <a:pPr marL="0" indent="0">
              <a:buNone/>
            </a:pPr>
            <a:endParaRPr lang="es-CR" dirty="0" smtClean="0"/>
          </a:p>
          <a:p>
            <a:endParaRPr lang="es-CR" dirty="0"/>
          </a:p>
        </p:txBody>
      </p:sp>
    </p:spTree>
    <p:extLst>
      <p:ext uri="{BB962C8B-B14F-4D97-AF65-F5344CB8AC3E}">
        <p14:creationId xmlns:p14="http://schemas.microsoft.com/office/powerpoint/2010/main" val="211549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Lo mismo sucede con las partes y los envíos. Ahora existe cuatro conjuntos de paginas:</a:t>
            </a:r>
          </a:p>
          <a:p>
            <a:pPr lvl="1"/>
            <a:r>
              <a:rPr lang="es-CR" dirty="0" smtClean="0"/>
              <a:t>De proveedores (pág..1 a 5)</a:t>
            </a:r>
          </a:p>
          <a:p>
            <a:pPr lvl="1"/>
            <a:r>
              <a:rPr lang="es-CR" dirty="0" smtClean="0"/>
              <a:t>De partes (</a:t>
            </a:r>
            <a:r>
              <a:rPr lang="es-CR" dirty="0"/>
              <a:t>pág</a:t>
            </a:r>
            <a:r>
              <a:rPr lang="es-CR" dirty="0" smtClean="0"/>
              <a:t>..6 </a:t>
            </a:r>
            <a:r>
              <a:rPr lang="es-CR" dirty="0"/>
              <a:t>a </a:t>
            </a:r>
            <a:r>
              <a:rPr lang="es-CR" dirty="0" smtClean="0"/>
              <a:t>11)</a:t>
            </a:r>
          </a:p>
          <a:p>
            <a:pPr lvl="1"/>
            <a:r>
              <a:rPr lang="es-CR" dirty="0" smtClean="0"/>
              <a:t>De envíos </a:t>
            </a:r>
            <a:r>
              <a:rPr lang="es-CR" dirty="0"/>
              <a:t>(pág</a:t>
            </a:r>
            <a:r>
              <a:rPr lang="es-CR" dirty="0" smtClean="0"/>
              <a:t>..12 </a:t>
            </a:r>
            <a:r>
              <a:rPr lang="es-CR" dirty="0"/>
              <a:t>a </a:t>
            </a:r>
            <a:r>
              <a:rPr lang="es-CR" dirty="0" smtClean="0"/>
              <a:t>23)</a:t>
            </a:r>
          </a:p>
          <a:p>
            <a:pPr lvl="1"/>
            <a:r>
              <a:rPr lang="es-CR" dirty="0"/>
              <a:t>De </a:t>
            </a:r>
            <a:r>
              <a:rPr lang="es-CR" dirty="0" smtClean="0"/>
              <a:t>espacio libre </a:t>
            </a:r>
            <a:r>
              <a:rPr lang="es-CR" dirty="0"/>
              <a:t>(pág</a:t>
            </a:r>
            <a:r>
              <a:rPr lang="es-CR" dirty="0" smtClean="0"/>
              <a:t>..</a:t>
            </a:r>
            <a:r>
              <a:rPr lang="es-CR" dirty="0"/>
              <a:t> </a:t>
            </a:r>
            <a:r>
              <a:rPr lang="es-CR" dirty="0" smtClean="0"/>
              <a:t>24 </a:t>
            </a:r>
            <a:r>
              <a:rPr lang="es-CR" dirty="0"/>
              <a:t>a </a:t>
            </a:r>
            <a:r>
              <a:rPr lang="es-CR" dirty="0" smtClean="0"/>
              <a:t>25)</a:t>
            </a:r>
            <a:endParaRPr lang="es-CR" dirty="0"/>
          </a:p>
          <a:p>
            <a:pPr lvl="1"/>
            <a:endParaRPr lang="es-CR" dirty="0" smtClean="0"/>
          </a:p>
          <a:p>
            <a:pPr lvl="1"/>
            <a:endParaRPr lang="es-CR" dirty="0"/>
          </a:p>
          <a:p>
            <a:pPr lvl="1"/>
            <a:endParaRPr lang="es-CR" dirty="0" smtClean="0"/>
          </a:p>
          <a:p>
            <a:endParaRPr lang="es-CR" dirty="0"/>
          </a:p>
        </p:txBody>
      </p:sp>
    </p:spTree>
    <p:extLst>
      <p:ext uri="{BB962C8B-B14F-4D97-AF65-F5344CB8AC3E}">
        <p14:creationId xmlns:p14="http://schemas.microsoft.com/office/powerpoint/2010/main" val="3627806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Disposición del disco después de la creación y carga inicial de la base de datos.</a:t>
            </a:r>
            <a:endParaRPr lang="es-CR" dirty="0"/>
          </a:p>
        </p:txBody>
      </p:sp>
      <p:pic>
        <p:nvPicPr>
          <p:cNvPr id="4" name="Imagen 3"/>
          <p:cNvPicPr>
            <a:picLocks noChangeAspect="1"/>
          </p:cNvPicPr>
          <p:nvPr/>
        </p:nvPicPr>
        <p:blipFill>
          <a:blip r:embed="rId2"/>
          <a:stretch>
            <a:fillRect/>
          </a:stretch>
        </p:blipFill>
        <p:spPr>
          <a:xfrm>
            <a:off x="3113152" y="2872601"/>
            <a:ext cx="6280128" cy="2593744"/>
          </a:xfrm>
          <a:prstGeom prst="rect">
            <a:avLst/>
          </a:prstGeom>
        </p:spPr>
      </p:pic>
    </p:spTree>
    <p:extLst>
      <p:ext uri="{BB962C8B-B14F-4D97-AF65-F5344CB8AC3E}">
        <p14:creationId xmlns:p14="http://schemas.microsoft.com/office/powerpoint/2010/main" val="718378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En seguida, el manejador de archivos inserta un nuevo registro almacenado de proveedor ( un proveedor nuevo, s6). El manejador de disco localiza la primera pagina libre en el conjunto de paginas del espacio libre (pág. 24) y añade al conjunto de paginas de proveedores.</a:t>
            </a:r>
          </a:p>
          <a:p>
            <a:r>
              <a:rPr lang="es-CR" dirty="0" smtClean="0"/>
              <a:t>El manejador de archivos elimina el registro almacenado del proveedor s2.El manejador de disco devuelve la pagina de ese proveedor (pág. 2) al conjunto de paginas del espacio libre.</a:t>
            </a:r>
            <a:endParaRPr lang="es-CR" dirty="0"/>
          </a:p>
        </p:txBody>
      </p:sp>
    </p:spTree>
    <p:extLst>
      <p:ext uri="{BB962C8B-B14F-4D97-AF65-F5344CB8AC3E}">
        <p14:creationId xmlns:p14="http://schemas.microsoft.com/office/powerpoint/2010/main" val="19293587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El manejador de archivos inserta un nuevo registro almacenado de parte (para la parte P7). El manejador de disco localiza la primer pagina libre en el conjunto de paginas del espacio libre(pág.. 2) y la añade al conjunto de paginas de partes.</a:t>
            </a:r>
          </a:p>
          <a:p>
            <a:r>
              <a:rPr lang="es-CR" dirty="0" smtClean="0"/>
              <a:t>El manejador de archivos elimina el registro almacenado del proveedor s4. El manejador de disco devuelve la pagina de ese proveedor (pág.. 4) al conjunto de pagina del espacio libre.</a:t>
            </a:r>
            <a:endParaRPr lang="es-CR" dirty="0"/>
          </a:p>
        </p:txBody>
      </p:sp>
    </p:spTree>
    <p:extLst>
      <p:ext uri="{BB962C8B-B14F-4D97-AF65-F5344CB8AC3E}">
        <p14:creationId xmlns:p14="http://schemas.microsoft.com/office/powerpoint/2010/main" val="490527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paginas</a:t>
            </a:r>
          </a:p>
        </p:txBody>
      </p:sp>
      <p:pic>
        <p:nvPicPr>
          <p:cNvPr id="4" name="Marcador de contenido 3"/>
          <p:cNvPicPr>
            <a:picLocks noGrp="1" noChangeAspect="1"/>
          </p:cNvPicPr>
          <p:nvPr>
            <p:ph idx="1"/>
          </p:nvPr>
        </p:nvPicPr>
        <p:blipFill>
          <a:blip r:embed="rId2"/>
          <a:stretch>
            <a:fillRect/>
          </a:stretch>
        </p:blipFill>
        <p:spPr>
          <a:xfrm>
            <a:off x="2592339" y="2332802"/>
            <a:ext cx="7321754" cy="3028906"/>
          </a:xfrm>
          <a:prstGeom prst="rect">
            <a:avLst/>
          </a:prstGeom>
        </p:spPr>
      </p:pic>
    </p:spTree>
    <p:extLst>
      <p:ext uri="{BB962C8B-B14F-4D97-AF65-F5344CB8AC3E}">
        <p14:creationId xmlns:p14="http://schemas.microsoft.com/office/powerpoint/2010/main" val="11025450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Luego de que el sistema ha trabajado un buen rato, ya no es posible garantizar que las paginas adyacentes lógicamente sigan siendo adyacentes físicamente(aunque así haya sido al inicio).</a:t>
            </a:r>
          </a:p>
          <a:p>
            <a:r>
              <a:rPr lang="es-CR" dirty="0" smtClean="0"/>
              <a:t>Así es necesario representar la secuencia lógica de paginas en un determinado conjunto de paginas, no mediante la continuidad física, sino mediante apuntadores.</a:t>
            </a:r>
          </a:p>
          <a:p>
            <a:r>
              <a:rPr lang="es-CR" dirty="0" smtClean="0"/>
              <a:t>Cada pagina tendrá una cabecera de pagina, es decir, cierta información de control que incluye, la dirección física en el disco que sigue a esa pagina dentro de la secuencia lógica.</a:t>
            </a:r>
            <a:endParaRPr lang="es-CR" dirty="0"/>
          </a:p>
        </p:txBody>
      </p:sp>
    </p:spTree>
    <p:extLst>
      <p:ext uri="{BB962C8B-B14F-4D97-AF65-F5344CB8AC3E}">
        <p14:creationId xmlns:p14="http://schemas.microsoft.com/office/powerpoint/2010/main" val="2177980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2602283" y="2269927"/>
            <a:ext cx="7301865" cy="2942222"/>
          </a:xfrm>
          <a:prstGeom prst="rect">
            <a:avLst/>
          </a:prstGeom>
        </p:spPr>
      </p:pic>
    </p:spTree>
    <p:extLst>
      <p:ext uri="{BB962C8B-B14F-4D97-AF65-F5344CB8AC3E}">
        <p14:creationId xmlns:p14="http://schemas.microsoft.com/office/powerpoint/2010/main" val="2666946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paginas</a:t>
            </a:r>
            <a:endParaRPr lang="es-CR" dirty="0"/>
          </a:p>
        </p:txBody>
      </p:sp>
      <p:sp>
        <p:nvSpPr>
          <p:cNvPr id="3" name="Marcador de contenido 2"/>
          <p:cNvSpPr>
            <a:spLocks noGrp="1"/>
          </p:cNvSpPr>
          <p:nvPr>
            <p:ph idx="1"/>
          </p:nvPr>
        </p:nvSpPr>
        <p:spPr/>
        <p:txBody>
          <a:bodyPr/>
          <a:lstStyle/>
          <a:p>
            <a:r>
              <a:rPr lang="es-CR" dirty="0" smtClean="0"/>
              <a:t>Surge una pregunta: Como sabe, para cada conjunto de paginas donde esta la primer pagina(en orden lógico) de ese conjunto?</a:t>
            </a:r>
          </a:p>
          <a:p>
            <a:r>
              <a:rPr lang="es-CR" dirty="0" smtClean="0"/>
              <a:t>La respuesta es que en un lugar fijo del disco, se usa para almacenar una pagina que proporciona precisamente esa información.</a:t>
            </a:r>
          </a:p>
          <a:p>
            <a:r>
              <a:rPr lang="es-CR" dirty="0" smtClean="0"/>
              <a:t>Conocida como “Tabla de contenido de disco", “directorio del disco", "directorio de conjuntos de paginas", "pagina cero”.</a:t>
            </a:r>
          </a:p>
          <a:p>
            <a:r>
              <a:rPr lang="es-CR" dirty="0" smtClean="0"/>
              <a:t>Contiene una lista de los conjuntos de paginas que existen de momento en el disco, junto con un apuntador a la primer pagina de cada conjunto.</a:t>
            </a:r>
            <a:endParaRPr lang="es-CR" dirty="0"/>
          </a:p>
        </p:txBody>
      </p:sp>
    </p:spTree>
    <p:extLst>
      <p:ext uri="{BB962C8B-B14F-4D97-AF65-F5344CB8AC3E}">
        <p14:creationId xmlns:p14="http://schemas.microsoft.com/office/powerpoint/2010/main" val="28435418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Administración de registro almacenados</a:t>
            </a:r>
            <a:endParaRPr lang="es-CR" dirty="0"/>
          </a:p>
        </p:txBody>
      </p:sp>
      <p:sp>
        <p:nvSpPr>
          <p:cNvPr id="3" name="Marcador de contenido 2"/>
          <p:cNvSpPr>
            <a:spLocks noGrp="1"/>
          </p:cNvSpPr>
          <p:nvPr>
            <p:ph idx="1"/>
          </p:nvPr>
        </p:nvSpPr>
        <p:spPr/>
        <p:txBody>
          <a:bodyPr/>
          <a:lstStyle/>
          <a:p>
            <a:r>
              <a:rPr lang="es-CR" dirty="0" smtClean="0"/>
              <a:t>El manejador de archivos permite al SABD olvidarse de los detalles de E/S de paginas y pensar casi por completo en términos de archivos y registros almacenados.</a:t>
            </a:r>
          </a:p>
          <a:p>
            <a:r>
              <a:rPr lang="es-CR" dirty="0" smtClean="0"/>
              <a:t>Esa función del manejador de archivos es conocida como “Administración de registros almacenados”.</a:t>
            </a:r>
          </a:p>
          <a:p>
            <a:r>
              <a:rPr lang="es-CR" dirty="0" smtClean="0"/>
              <a:t>Supongamos que en una sola pagina caben varios registros almacenados, y no uno solo como el ejemplo anterior.</a:t>
            </a:r>
          </a:p>
          <a:p>
            <a:r>
              <a:rPr lang="es-CR" dirty="0" smtClean="0"/>
              <a:t>Supongamos que el orden lógico deseado del proveedor es por su llave primaria.</a:t>
            </a:r>
            <a:endParaRPr lang="es-CR" dirty="0"/>
          </a:p>
        </p:txBody>
      </p:sp>
    </p:spTree>
    <p:extLst>
      <p:ext uri="{BB962C8B-B14F-4D97-AF65-F5344CB8AC3E}">
        <p14:creationId xmlns:p14="http://schemas.microsoft.com/office/powerpoint/2010/main" val="387431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smtClean="0"/>
              <a:t>Primero se inserta los 5 registros almacenados de los proveedores s1 a s 5 y se graban junto en alguna pagina p.</a:t>
            </a:r>
          </a:p>
          <a:p>
            <a:endParaRPr lang="es-CR" dirty="0"/>
          </a:p>
          <a:p>
            <a:endParaRPr lang="es-CR" dirty="0"/>
          </a:p>
        </p:txBody>
      </p:sp>
      <p:pic>
        <p:nvPicPr>
          <p:cNvPr id="4" name="Imagen 3"/>
          <p:cNvPicPr>
            <a:picLocks noChangeAspect="1"/>
          </p:cNvPicPr>
          <p:nvPr/>
        </p:nvPicPr>
        <p:blipFill>
          <a:blip r:embed="rId2"/>
          <a:stretch>
            <a:fillRect/>
          </a:stretch>
        </p:blipFill>
        <p:spPr>
          <a:xfrm>
            <a:off x="3357616" y="3003492"/>
            <a:ext cx="5791200" cy="21145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2538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Almacenamiento</a:t>
            </a:r>
            <a:endParaRPr lang="es-CR" dirty="0"/>
          </a:p>
        </p:txBody>
      </p:sp>
      <p:sp>
        <p:nvSpPr>
          <p:cNvPr id="3" name="Marcador de contenido 2"/>
          <p:cNvSpPr>
            <a:spLocks noGrp="1"/>
          </p:cNvSpPr>
          <p:nvPr>
            <p:ph idx="1"/>
          </p:nvPr>
        </p:nvSpPr>
        <p:spPr/>
        <p:txBody>
          <a:bodyPr/>
          <a:lstStyle/>
          <a:p>
            <a:r>
              <a:rPr lang="es-CR" dirty="0" smtClean="0"/>
              <a:t>Físicamente las base de datos almacenan en discos magnéticos de cabeza móvil, tambores, almacenamiento masivo, discos ópticos.</a:t>
            </a:r>
          </a:p>
          <a:p>
            <a:r>
              <a:rPr lang="es-CR" dirty="0" smtClean="0"/>
              <a:t>Para efectos didácticos, utilizaremos el termino “disco” para referirnos en forma genérica a todos los medios.</a:t>
            </a:r>
          </a:p>
          <a:p>
            <a:r>
              <a:rPr lang="es-CR" dirty="0" smtClean="0"/>
              <a:t>Se da por sentado aspectos básicos de arquitectura de discos(tiempo de búsqueda, retardo rotacional, pista, cilindro ,etc.)</a:t>
            </a:r>
          </a:p>
          <a:p>
            <a:r>
              <a:rPr lang="es-CR" dirty="0" smtClean="0"/>
              <a:t>Existen técnicas para organizar los datos almacenados en disco tal que un elemento requerido se pueda localizar con el mínimo esfuerzo.</a:t>
            </a:r>
            <a:endParaRPr lang="es-CR" dirty="0"/>
          </a:p>
        </p:txBody>
      </p:sp>
    </p:spTree>
    <p:extLst>
      <p:ext uri="{BB962C8B-B14F-4D97-AF65-F5344CB8AC3E}">
        <p14:creationId xmlns:p14="http://schemas.microsoft.com/office/powerpoint/2010/main" val="2222225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smtClean="0"/>
              <a:t>Supongamos que el SABD inserta un nuevo registro almacenado de proveedor (nuevo s9). El manejador de archivos graba este registro en la pagina p (pues aun queda espacio), inmediatamente después del registro almacenado del proveedor S5.</a:t>
            </a:r>
          </a:p>
          <a:p>
            <a:r>
              <a:rPr lang="es-CR" dirty="0" smtClean="0"/>
              <a:t>Enseguida el SABD elimina el registro almacenado del proveedor S2.El manejador de archivos borra el registro s2 dela pagina p, y corre hacia los registros de los proveedores S3,S4,S5y S9 para llenar el hueco.</a:t>
            </a:r>
            <a:endParaRPr lang="es-CR" dirty="0"/>
          </a:p>
        </p:txBody>
      </p:sp>
    </p:spTree>
    <p:extLst>
      <p:ext uri="{BB962C8B-B14F-4D97-AF65-F5344CB8AC3E}">
        <p14:creationId xmlns:p14="http://schemas.microsoft.com/office/powerpoint/2010/main" val="614251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smtClean="0"/>
              <a:t>Ahora el SABD inserta un nuevo registro almacenado de proveedor para otro proveedor nuevo,S7. El manejador de archivos graba este archivo en la pagina p(pues aun hay espacio ) y lo coloca inmediatamente después del registro del proveedor S5, corriendo el registro del proveedor S9 hacia abajo para abrir un espacio.</a:t>
            </a:r>
            <a:endParaRPr lang="es-CR" dirty="0"/>
          </a:p>
        </p:txBody>
      </p:sp>
      <p:pic>
        <p:nvPicPr>
          <p:cNvPr id="4" name="Imagen 3"/>
          <p:cNvPicPr>
            <a:picLocks noChangeAspect="1"/>
          </p:cNvPicPr>
          <p:nvPr/>
        </p:nvPicPr>
        <p:blipFill>
          <a:blip r:embed="rId2"/>
          <a:stretch>
            <a:fillRect/>
          </a:stretch>
        </p:blipFill>
        <p:spPr>
          <a:xfrm>
            <a:off x="3388367" y="3799990"/>
            <a:ext cx="5729697" cy="1666355"/>
          </a:xfrm>
          <a:prstGeom prst="rect">
            <a:avLst/>
          </a:prstGeom>
        </p:spPr>
      </p:pic>
    </p:spTree>
    <p:extLst>
      <p:ext uri="{BB962C8B-B14F-4D97-AF65-F5344CB8AC3E}">
        <p14:creationId xmlns:p14="http://schemas.microsoft.com/office/powerpoint/2010/main" val="3421166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Administración de registro almacenados</a:t>
            </a:r>
          </a:p>
        </p:txBody>
      </p:sp>
      <p:sp>
        <p:nvSpPr>
          <p:cNvPr id="3" name="Marcador de contenido 2"/>
          <p:cNvSpPr>
            <a:spLocks noGrp="1"/>
          </p:cNvSpPr>
          <p:nvPr>
            <p:ph idx="1"/>
          </p:nvPr>
        </p:nvSpPr>
        <p:spPr/>
        <p:txBody>
          <a:bodyPr/>
          <a:lstStyle/>
          <a:p>
            <a:r>
              <a:rPr lang="es-CR" dirty="0" smtClean="0"/>
              <a:t>El propósito del ejemplo es mostrar como la secuencia lógica de registros almacenados dentro de cualquier pagina se puede representar mediante la secuencia física dentro de esa pagina.</a:t>
            </a:r>
          </a:p>
          <a:p>
            <a:r>
              <a:rPr lang="es-CR" dirty="0" smtClean="0"/>
              <a:t>El manejador de archivos desplazara registros individuales hacia arriba y hacia abajo con el fin de lograrlo, manteniendo todos los registros de datos en la parte superior de la pagina y todo el espacio libre junto a la parte inferior.</a:t>
            </a:r>
          </a:p>
          <a:p>
            <a:endParaRPr lang="es-CR" dirty="0"/>
          </a:p>
        </p:txBody>
      </p:sp>
    </p:spTree>
    <p:extLst>
      <p:ext uri="{BB962C8B-B14F-4D97-AF65-F5344CB8AC3E}">
        <p14:creationId xmlns:p14="http://schemas.microsoft.com/office/powerpoint/2010/main" val="2159033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Técnicas de Diseño</a:t>
            </a:r>
            <a:endParaRPr lang="es-CR" dirty="0"/>
          </a:p>
        </p:txBody>
      </p:sp>
      <p:sp>
        <p:nvSpPr>
          <p:cNvPr id="3" name="Marcador de contenido 2"/>
          <p:cNvSpPr>
            <a:spLocks noGrp="1"/>
          </p:cNvSpPr>
          <p:nvPr>
            <p:ph idx="1"/>
          </p:nvPr>
        </p:nvSpPr>
        <p:spPr/>
        <p:txBody>
          <a:bodyPr>
            <a:normAutofit fontScale="77500" lnSpcReduction="20000"/>
          </a:bodyPr>
          <a:lstStyle/>
          <a:p>
            <a:r>
              <a:rPr lang="es-CR" dirty="0" smtClean="0"/>
              <a:t>Elementos a tomar en cuenta a la hora del diseño de una base de datos.</a:t>
            </a:r>
          </a:p>
          <a:p>
            <a:pPr lvl="1"/>
            <a:r>
              <a:rPr lang="es-CR" dirty="0" smtClean="0"/>
              <a:t>Registros físicos.</a:t>
            </a:r>
          </a:p>
          <a:p>
            <a:pPr lvl="1"/>
            <a:r>
              <a:rPr lang="es-CR" dirty="0" smtClean="0"/>
              <a:t>Bloques</a:t>
            </a:r>
          </a:p>
          <a:p>
            <a:pPr lvl="1"/>
            <a:r>
              <a:rPr lang="es-CR" dirty="0" smtClean="0"/>
              <a:t>Punteros</a:t>
            </a:r>
          </a:p>
          <a:p>
            <a:pPr lvl="1"/>
            <a:r>
              <a:rPr lang="es-CR" dirty="0" smtClean="0"/>
              <a:t>Gestión del espacio físico</a:t>
            </a:r>
          </a:p>
          <a:p>
            <a:pPr lvl="1"/>
            <a:r>
              <a:rPr lang="es-CR" dirty="0" smtClean="0"/>
              <a:t>Gestión de la memoria intermedia</a:t>
            </a:r>
          </a:p>
          <a:p>
            <a:pPr lvl="1"/>
            <a:r>
              <a:rPr lang="es-CR" dirty="0" smtClean="0"/>
              <a:t>Índices</a:t>
            </a:r>
          </a:p>
          <a:p>
            <a:pPr lvl="1"/>
            <a:r>
              <a:rPr lang="es-CR" dirty="0" smtClean="0"/>
              <a:t>Funciones de dispersión</a:t>
            </a:r>
          </a:p>
          <a:p>
            <a:pPr lvl="1"/>
            <a:r>
              <a:rPr lang="es-CR" dirty="0" smtClean="0"/>
              <a:t>Arboles</a:t>
            </a:r>
          </a:p>
          <a:p>
            <a:pPr lvl="1"/>
            <a:r>
              <a:rPr lang="es-CR" dirty="0" smtClean="0"/>
              <a:t>Agrupamiento de tablas</a:t>
            </a:r>
          </a:p>
          <a:p>
            <a:pPr lvl="1"/>
            <a:r>
              <a:rPr lang="es-CR" dirty="0" smtClean="0"/>
              <a:t>Técnicas de compresión</a:t>
            </a:r>
          </a:p>
          <a:p>
            <a:pPr lvl="1"/>
            <a:r>
              <a:rPr lang="es-CR" dirty="0" smtClean="0"/>
              <a:t>Redundancia de datos.</a:t>
            </a:r>
          </a:p>
          <a:p>
            <a:pPr lvl="1"/>
            <a:endParaRPr lang="es-CR" dirty="0"/>
          </a:p>
        </p:txBody>
      </p:sp>
    </p:spTree>
    <p:extLst>
      <p:ext uri="{BB962C8B-B14F-4D97-AF65-F5344CB8AC3E}">
        <p14:creationId xmlns:p14="http://schemas.microsoft.com/office/powerpoint/2010/main" val="35624458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Lectura </a:t>
            </a:r>
            <a:r>
              <a:rPr lang="es-ES" dirty="0" smtClean="0"/>
              <a:t>básica </a:t>
            </a:r>
            <a:r>
              <a:rPr lang="es-ES" dirty="0"/>
              <a:t>de planes de ejecución</a:t>
            </a:r>
            <a:endParaRPr lang="es-CR" dirty="0"/>
          </a:p>
        </p:txBody>
      </p:sp>
      <p:sp>
        <p:nvSpPr>
          <p:cNvPr id="3" name="Marcador de contenido 2"/>
          <p:cNvSpPr>
            <a:spLocks noGrp="1"/>
          </p:cNvSpPr>
          <p:nvPr>
            <p:ph idx="1"/>
          </p:nvPr>
        </p:nvSpPr>
        <p:spPr/>
        <p:txBody>
          <a:bodyPr/>
          <a:lstStyle/>
          <a:p>
            <a:r>
              <a:rPr lang="es-ES" dirty="0"/>
              <a:t>SELECT * FROM </a:t>
            </a:r>
            <a:r>
              <a:rPr lang="es-ES" dirty="0" err="1"/>
              <a:t>dbo.DatabaseLog</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3147953" y="2729503"/>
            <a:ext cx="6210525" cy="2736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79084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Interpretación de gráficos</a:t>
            </a:r>
          </a:p>
        </p:txBody>
      </p:sp>
      <p:sp>
        <p:nvSpPr>
          <p:cNvPr id="3" name="Marcador de contenido 2"/>
          <p:cNvSpPr>
            <a:spLocks noGrp="1"/>
          </p:cNvSpPr>
          <p:nvPr>
            <p:ph idx="1"/>
          </p:nvPr>
        </p:nvSpPr>
        <p:spPr/>
        <p:txBody>
          <a:bodyPr>
            <a:normAutofit fontScale="92500" lnSpcReduction="10000"/>
          </a:bodyPr>
          <a:lstStyle/>
          <a:p>
            <a:r>
              <a:rPr lang="es-CR" dirty="0"/>
              <a:t>Dirección de la flecha indica dirección del movimiento de datos.</a:t>
            </a:r>
          </a:p>
          <a:p>
            <a:r>
              <a:rPr lang="es-CR" dirty="0"/>
              <a:t>Los “</a:t>
            </a:r>
            <a:r>
              <a:rPr lang="es-CR" dirty="0" err="1"/>
              <a:t>tooltips</a:t>
            </a:r>
            <a:r>
              <a:rPr lang="es-CR" dirty="0"/>
              <a:t>” (cuadros emergentes) dan los detalles de la ejecución.</a:t>
            </a:r>
          </a:p>
          <a:p>
            <a:r>
              <a:rPr lang="es-CR" dirty="0"/>
              <a:t>El ancho de la flecha indica una mayor cantidad de datos.</a:t>
            </a:r>
          </a:p>
          <a:p>
            <a:r>
              <a:rPr lang="es-ES" dirty="0"/>
              <a:t>Pruebe: </a:t>
            </a:r>
            <a:endParaRPr lang="es-ES" dirty="0" smtClean="0"/>
          </a:p>
          <a:p>
            <a:pPr lvl="1"/>
            <a:r>
              <a:rPr lang="es-ES" b="1" dirty="0" smtClean="0"/>
              <a:t>SELECT </a:t>
            </a:r>
            <a:r>
              <a:rPr lang="es-ES" b="1" dirty="0"/>
              <a:t>* FROM </a:t>
            </a:r>
            <a:r>
              <a:rPr lang="es-ES" b="1" dirty="0" err="1"/>
              <a:t>dbo.DatabaseLog</a:t>
            </a:r>
            <a:r>
              <a:rPr lang="es-ES" b="1" dirty="0"/>
              <a:t> A, </a:t>
            </a:r>
            <a:r>
              <a:rPr lang="es-ES" b="1" dirty="0" err="1"/>
              <a:t>dbo.DatabaseLog</a:t>
            </a:r>
            <a:r>
              <a:rPr lang="es-ES" b="1" dirty="0"/>
              <a:t> B, </a:t>
            </a:r>
            <a:r>
              <a:rPr lang="es-ES" b="1" dirty="0" err="1"/>
              <a:t>dbo.DatabaseLog</a:t>
            </a:r>
            <a:r>
              <a:rPr lang="es-ES" b="1" dirty="0"/>
              <a:t> C</a:t>
            </a:r>
            <a:endParaRPr lang="es-CR" b="1" dirty="0"/>
          </a:p>
          <a:p>
            <a:r>
              <a:rPr lang="es-CR" dirty="0"/>
              <a:t>El porcentaje mostrado en cada ícono, indica el costo relativo estimado, no es exacto y no representa que cuando sea cero, una operación no tenga costo.</a:t>
            </a:r>
          </a:p>
          <a:p>
            <a:r>
              <a:rPr lang="es-CR" dirty="0"/>
              <a:t>Generalmente es más fácil entender el plan leyendo de arriba abajo y de derecha a izquierda.</a:t>
            </a:r>
          </a:p>
          <a:p>
            <a:endParaRPr lang="es-CR" dirty="0"/>
          </a:p>
        </p:txBody>
      </p:sp>
    </p:spTree>
    <p:extLst>
      <p:ext uri="{BB962C8B-B14F-4D97-AF65-F5344CB8AC3E}">
        <p14:creationId xmlns:p14="http://schemas.microsoft.com/office/powerpoint/2010/main" val="32048057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SELECT</a:t>
            </a:r>
          </a:p>
        </p:txBody>
      </p:sp>
      <p:sp>
        <p:nvSpPr>
          <p:cNvPr id="3" name="Marcador de contenido 2"/>
          <p:cNvSpPr>
            <a:spLocks noGrp="1"/>
          </p:cNvSpPr>
          <p:nvPr>
            <p:ph idx="1"/>
          </p:nvPr>
        </p:nvSpPr>
        <p:spPr/>
        <p:txBody>
          <a:bodyPr>
            <a:normAutofit fontScale="85000" lnSpcReduction="20000"/>
          </a:bodyPr>
          <a:lstStyle/>
          <a:p>
            <a:r>
              <a:rPr lang="es-ES" b="1" dirty="0" err="1"/>
              <a:t>Cached</a:t>
            </a:r>
            <a:r>
              <a:rPr lang="es-ES" b="1" dirty="0"/>
              <a:t> plan </a:t>
            </a:r>
            <a:r>
              <a:rPr lang="es-ES" b="1" dirty="0" err="1"/>
              <a:t>size</a:t>
            </a:r>
            <a:r>
              <a:rPr lang="es-ES" b="1" dirty="0"/>
              <a:t>:</a:t>
            </a:r>
          </a:p>
          <a:p>
            <a:pPr lvl="1"/>
            <a:r>
              <a:rPr lang="es-CR" dirty="0"/>
              <a:t>Cuanta memoria del caché de planes utiliza este plan.</a:t>
            </a:r>
          </a:p>
          <a:p>
            <a:r>
              <a:rPr lang="es-CR" b="1" dirty="0" err="1"/>
              <a:t>Degree</a:t>
            </a:r>
            <a:r>
              <a:rPr lang="es-CR" b="1" dirty="0"/>
              <a:t> of </a:t>
            </a:r>
            <a:r>
              <a:rPr lang="es-CR" b="1" dirty="0" err="1"/>
              <a:t>Parallelism</a:t>
            </a:r>
            <a:r>
              <a:rPr lang="es-CR" b="1" dirty="0"/>
              <a:t>:</a:t>
            </a:r>
          </a:p>
          <a:p>
            <a:pPr lvl="1"/>
            <a:r>
              <a:rPr lang="es-CR" dirty="0"/>
              <a:t>Dependiendo del número de procesadores asignados a la consulta</a:t>
            </a:r>
          </a:p>
          <a:p>
            <a:r>
              <a:rPr lang="es-CR" b="1" dirty="0" err="1"/>
              <a:t>Estimated</a:t>
            </a:r>
            <a:r>
              <a:rPr lang="es-CR" b="1" dirty="0"/>
              <a:t> </a:t>
            </a:r>
            <a:r>
              <a:rPr lang="es-CR" b="1" dirty="0" err="1"/>
              <a:t>Operator</a:t>
            </a:r>
            <a:r>
              <a:rPr lang="es-CR" b="1" dirty="0"/>
              <a:t> </a:t>
            </a:r>
            <a:r>
              <a:rPr lang="es-CR" b="1" dirty="0" err="1"/>
              <a:t>Cost</a:t>
            </a:r>
            <a:r>
              <a:rPr lang="es-CR" b="1" dirty="0"/>
              <a:t>:</a:t>
            </a:r>
          </a:p>
          <a:p>
            <a:pPr lvl="1"/>
            <a:r>
              <a:rPr lang="es-CR" dirty="0"/>
              <a:t>Costo porcentual del operador</a:t>
            </a:r>
            <a:endParaRPr lang="es-CR" b="1" dirty="0"/>
          </a:p>
          <a:p>
            <a:r>
              <a:rPr lang="es-CR" b="1" dirty="0" err="1"/>
              <a:t>Estimated</a:t>
            </a:r>
            <a:r>
              <a:rPr lang="es-CR" b="1" dirty="0"/>
              <a:t> </a:t>
            </a:r>
            <a:r>
              <a:rPr lang="es-CR" b="1" dirty="0" err="1"/>
              <a:t>Subtree</a:t>
            </a:r>
            <a:r>
              <a:rPr lang="es-CR" b="1" dirty="0"/>
              <a:t> </a:t>
            </a:r>
            <a:r>
              <a:rPr lang="es-CR" b="1" dirty="0" err="1"/>
              <a:t>Cost</a:t>
            </a:r>
            <a:r>
              <a:rPr lang="es-CR" b="1" dirty="0"/>
              <a:t>:</a:t>
            </a:r>
          </a:p>
          <a:p>
            <a:pPr lvl="1"/>
            <a:r>
              <a:rPr lang="es-CR" dirty="0"/>
              <a:t>Costo de las operaciones previas a este operador (a la derecha)</a:t>
            </a:r>
          </a:p>
          <a:p>
            <a:r>
              <a:rPr lang="es-CR" b="1" dirty="0" err="1"/>
              <a:t>Estimated</a:t>
            </a:r>
            <a:r>
              <a:rPr lang="es-CR" b="1" dirty="0"/>
              <a:t> </a:t>
            </a:r>
            <a:r>
              <a:rPr lang="es-CR" b="1" dirty="0" err="1"/>
              <a:t>Number</a:t>
            </a:r>
            <a:r>
              <a:rPr lang="es-CR" b="1" dirty="0"/>
              <a:t> of </a:t>
            </a:r>
            <a:r>
              <a:rPr lang="es-CR" b="1" dirty="0" err="1"/>
              <a:t>Rows</a:t>
            </a:r>
            <a:r>
              <a:rPr lang="es-CR" b="1" dirty="0"/>
              <a:t>: </a:t>
            </a:r>
            <a:endParaRPr lang="es-CR" b="1" dirty="0" smtClean="0"/>
          </a:p>
          <a:p>
            <a:pPr lvl="1"/>
            <a:r>
              <a:rPr lang="es-CR" dirty="0" smtClean="0"/>
              <a:t>Se </a:t>
            </a:r>
            <a:r>
              <a:rPr lang="es-CR" dirty="0"/>
              <a:t>calcula basado en las estadísticas almacenadas por el optimizador.</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979144" y="2298896"/>
            <a:ext cx="3075710" cy="2463069"/>
          </a:xfrm>
          <a:prstGeom prst="rect">
            <a:avLst/>
          </a:prstGeom>
          <a:noFill/>
          <a:ln w="9525">
            <a:noFill/>
            <a:miter lim="800000"/>
            <a:headEnd/>
            <a:tailEnd/>
          </a:ln>
        </p:spPr>
      </p:pic>
    </p:spTree>
    <p:extLst>
      <p:ext uri="{BB962C8B-B14F-4D97-AF65-F5344CB8AC3E}">
        <p14:creationId xmlns:p14="http://schemas.microsoft.com/office/powerpoint/2010/main" val="984385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TABLE SCAN</a:t>
            </a:r>
          </a:p>
        </p:txBody>
      </p:sp>
      <p:sp>
        <p:nvSpPr>
          <p:cNvPr id="3" name="Marcador de contenido 2"/>
          <p:cNvSpPr>
            <a:spLocks noGrp="1"/>
          </p:cNvSpPr>
          <p:nvPr>
            <p:ph idx="1"/>
          </p:nvPr>
        </p:nvSpPr>
        <p:spPr/>
        <p:txBody>
          <a:bodyPr>
            <a:normAutofit fontScale="85000" lnSpcReduction="20000"/>
          </a:bodyPr>
          <a:lstStyle/>
          <a:p>
            <a:r>
              <a:rPr lang="es-CR" b="1" dirty="0" err="1"/>
              <a:t>Estimated</a:t>
            </a:r>
            <a:r>
              <a:rPr lang="es-CR" b="1" dirty="0"/>
              <a:t> I/O </a:t>
            </a:r>
            <a:r>
              <a:rPr lang="es-CR" b="1" dirty="0" err="1"/>
              <a:t>Cost</a:t>
            </a:r>
            <a:r>
              <a:rPr lang="es-CR" dirty="0"/>
              <a:t>: </a:t>
            </a:r>
            <a:endParaRPr lang="es-CR" dirty="0" smtClean="0"/>
          </a:p>
          <a:p>
            <a:pPr lvl="1"/>
            <a:r>
              <a:rPr lang="es-CR" dirty="0" smtClean="0"/>
              <a:t>Costo </a:t>
            </a:r>
            <a:r>
              <a:rPr lang="es-CR" dirty="0"/>
              <a:t>de las operaciones   de acceso a disco.</a:t>
            </a:r>
          </a:p>
          <a:p>
            <a:r>
              <a:rPr lang="es-CR" b="1" dirty="0" err="1"/>
              <a:t>Estimated</a:t>
            </a:r>
            <a:r>
              <a:rPr lang="es-CR" b="1" dirty="0"/>
              <a:t> CPU </a:t>
            </a:r>
            <a:r>
              <a:rPr lang="es-CR" b="1" dirty="0" err="1"/>
              <a:t>Cost</a:t>
            </a:r>
            <a:r>
              <a:rPr lang="es-CR" dirty="0"/>
              <a:t>: </a:t>
            </a:r>
            <a:endParaRPr lang="es-CR" dirty="0" smtClean="0"/>
          </a:p>
          <a:p>
            <a:pPr lvl="1"/>
            <a:r>
              <a:rPr lang="es-CR" dirty="0" smtClean="0"/>
              <a:t>Costo </a:t>
            </a:r>
            <a:r>
              <a:rPr lang="es-CR" dirty="0"/>
              <a:t>de las operaciones del CPU</a:t>
            </a:r>
          </a:p>
          <a:p>
            <a:r>
              <a:rPr lang="es-CR" b="1" dirty="0" err="1"/>
              <a:t>Estimated</a:t>
            </a:r>
            <a:r>
              <a:rPr lang="es-CR" b="1" dirty="0"/>
              <a:t> </a:t>
            </a:r>
            <a:r>
              <a:rPr lang="es-CR" b="1" dirty="0" err="1"/>
              <a:t>Number</a:t>
            </a:r>
            <a:r>
              <a:rPr lang="es-CR" b="1" dirty="0"/>
              <a:t> of </a:t>
            </a:r>
            <a:r>
              <a:rPr lang="es-CR" b="1" dirty="0" err="1"/>
              <a:t>Executions</a:t>
            </a:r>
            <a:r>
              <a:rPr lang="es-CR" dirty="0"/>
              <a:t>:  </a:t>
            </a:r>
            <a:endParaRPr lang="es-CR" dirty="0" smtClean="0"/>
          </a:p>
          <a:p>
            <a:pPr lvl="1"/>
            <a:r>
              <a:rPr lang="es-CR" dirty="0" smtClean="0"/>
              <a:t>Numero </a:t>
            </a:r>
            <a:r>
              <a:rPr lang="es-CR" dirty="0"/>
              <a:t>de veces que se ejecuta este operador en la consulta.</a:t>
            </a:r>
          </a:p>
          <a:p>
            <a:r>
              <a:rPr lang="es-CR" b="1" dirty="0" err="1"/>
              <a:t>Estimated</a:t>
            </a:r>
            <a:r>
              <a:rPr lang="es-CR" b="1" dirty="0"/>
              <a:t> </a:t>
            </a:r>
            <a:r>
              <a:rPr lang="es-CR" b="1" dirty="0" err="1"/>
              <a:t>Row</a:t>
            </a:r>
            <a:r>
              <a:rPr lang="es-CR" b="1" dirty="0"/>
              <a:t> </a:t>
            </a:r>
            <a:r>
              <a:rPr lang="es-CR" b="1" dirty="0" err="1"/>
              <a:t>Size</a:t>
            </a:r>
            <a:r>
              <a:rPr lang="es-CR" dirty="0"/>
              <a:t>: </a:t>
            </a:r>
            <a:endParaRPr lang="es-CR" dirty="0" smtClean="0"/>
          </a:p>
          <a:p>
            <a:pPr lvl="1"/>
            <a:r>
              <a:rPr lang="es-CR" dirty="0" smtClean="0"/>
              <a:t>Tamaño </a:t>
            </a:r>
            <a:r>
              <a:rPr lang="es-CR" dirty="0"/>
              <a:t>estimado del registro</a:t>
            </a:r>
          </a:p>
          <a:p>
            <a:r>
              <a:rPr lang="es-CR" b="1" dirty="0" err="1"/>
              <a:t>Ordered</a:t>
            </a:r>
            <a:r>
              <a:rPr lang="es-CR" dirty="0"/>
              <a:t>: </a:t>
            </a:r>
            <a:endParaRPr lang="es-CR" dirty="0" smtClean="0"/>
          </a:p>
          <a:p>
            <a:pPr lvl="1"/>
            <a:r>
              <a:rPr lang="es-CR" dirty="0" smtClean="0"/>
              <a:t>Determina </a:t>
            </a:r>
            <a:r>
              <a:rPr lang="es-CR" dirty="0"/>
              <a:t>si se tuvo que ordenar los datos.</a:t>
            </a:r>
          </a:p>
          <a:p>
            <a:endParaRPr lang="es-CR" dirty="0"/>
          </a:p>
        </p:txBody>
      </p:sp>
      <p:pic>
        <p:nvPicPr>
          <p:cNvPr id="4" name="Picture 2"/>
          <p:cNvPicPr>
            <a:picLocks noChangeAspect="1" noChangeArrowheads="1"/>
          </p:cNvPicPr>
          <p:nvPr/>
        </p:nvPicPr>
        <p:blipFill>
          <a:blip r:embed="rId2" cstate="print"/>
          <a:srcRect b="31412"/>
          <a:stretch>
            <a:fillRect/>
          </a:stretch>
        </p:blipFill>
        <p:spPr bwMode="auto">
          <a:xfrm>
            <a:off x="7651464" y="2103119"/>
            <a:ext cx="3403390" cy="3640935"/>
          </a:xfrm>
          <a:prstGeom prst="rect">
            <a:avLst/>
          </a:prstGeom>
          <a:noFill/>
          <a:ln w="9525">
            <a:noFill/>
            <a:miter lim="800000"/>
            <a:headEnd/>
            <a:tailEnd/>
          </a:ln>
        </p:spPr>
      </p:pic>
    </p:spTree>
    <p:extLst>
      <p:ext uri="{BB962C8B-B14F-4D97-AF65-F5344CB8AC3E}">
        <p14:creationId xmlns:p14="http://schemas.microsoft.com/office/powerpoint/2010/main" val="4191539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Tipos de operadores en planes de ejecución</a:t>
            </a:r>
          </a:p>
        </p:txBody>
      </p:sp>
      <p:sp>
        <p:nvSpPr>
          <p:cNvPr id="3" name="Marcador de contenido 2"/>
          <p:cNvSpPr>
            <a:spLocks noGrp="1"/>
          </p:cNvSpPr>
          <p:nvPr>
            <p:ph idx="1"/>
          </p:nvPr>
        </p:nvSpPr>
        <p:spPr/>
        <p:txBody>
          <a:bodyPr/>
          <a:lstStyle/>
          <a:p>
            <a:r>
              <a:rPr lang="es-CR" b="1" dirty="0"/>
              <a:t>Operadores lógicos y físicos</a:t>
            </a:r>
            <a:r>
              <a:rPr lang="es-CR" dirty="0"/>
              <a:t>: Se les llama también iteradores, aparecen como íconos azules y representan ejecución de planes o operaciones DML.</a:t>
            </a:r>
          </a:p>
          <a:p>
            <a:r>
              <a:rPr lang="es-CR" b="1" dirty="0"/>
              <a:t>Operadores físicos de paralelismo</a:t>
            </a:r>
            <a:r>
              <a:rPr lang="es-CR" dirty="0"/>
              <a:t>: También azules, son una clase aparte de </a:t>
            </a:r>
            <a:r>
              <a:rPr lang="es-CR" dirty="0" smtClean="0"/>
              <a:t>análisis. </a:t>
            </a:r>
            <a:endParaRPr lang="es-CR" dirty="0"/>
          </a:p>
          <a:p>
            <a:r>
              <a:rPr lang="es-CR" b="1" dirty="0"/>
              <a:t>Operadores de cursores</a:t>
            </a:r>
            <a:r>
              <a:rPr lang="es-CR" dirty="0"/>
              <a:t>: tienen íconos amarillos y representan operaciones de cursores.</a:t>
            </a:r>
          </a:p>
          <a:p>
            <a:r>
              <a:rPr lang="es-CR" b="1" dirty="0"/>
              <a:t>Elementos</a:t>
            </a:r>
            <a:r>
              <a:rPr lang="es-CR" dirty="0"/>
              <a:t> </a:t>
            </a:r>
            <a:r>
              <a:rPr lang="es-CR" b="1" dirty="0"/>
              <a:t>del lenguaje</a:t>
            </a:r>
            <a:r>
              <a:rPr lang="es-CR" dirty="0"/>
              <a:t>: tienen íconos verdes y representan elementos del lenguaje Transact-SQL </a:t>
            </a:r>
            <a:r>
              <a:rPr lang="en-US" dirty="0"/>
              <a:t>ASSIGN, DECLARE, IF, SELECT (RESULT), WHILE.</a:t>
            </a:r>
            <a:endParaRPr lang="es-ES" dirty="0"/>
          </a:p>
          <a:p>
            <a:endParaRPr lang="es-CR" dirty="0"/>
          </a:p>
        </p:txBody>
      </p:sp>
    </p:spTree>
    <p:extLst>
      <p:ext uri="{BB962C8B-B14F-4D97-AF65-F5344CB8AC3E}">
        <p14:creationId xmlns:p14="http://schemas.microsoft.com/office/powerpoint/2010/main" val="8860451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bloqueador y no bloqueador</a:t>
            </a:r>
          </a:p>
        </p:txBody>
      </p:sp>
      <p:sp>
        <p:nvSpPr>
          <p:cNvPr id="3" name="Marcador de contenido 2"/>
          <p:cNvSpPr>
            <a:spLocks noGrp="1"/>
          </p:cNvSpPr>
          <p:nvPr>
            <p:ph idx="1"/>
          </p:nvPr>
        </p:nvSpPr>
        <p:spPr/>
        <p:txBody>
          <a:bodyPr>
            <a:normAutofit lnSpcReduction="10000"/>
          </a:bodyPr>
          <a:lstStyle/>
          <a:p>
            <a:r>
              <a:rPr lang="es-CR" b="1" dirty="0"/>
              <a:t>Bloqueador: </a:t>
            </a:r>
            <a:r>
              <a:rPr lang="es-CR" dirty="0"/>
              <a:t>Requiere que todos los datos le lleguen antes de poder procesar una salida.</a:t>
            </a:r>
          </a:p>
          <a:p>
            <a:endParaRPr lang="es-CR" dirty="0"/>
          </a:p>
          <a:p>
            <a:pPr lvl="1"/>
            <a:r>
              <a:rPr lang="es-CR" dirty="0"/>
              <a:t>Ej. SUM, ORDER BY</a:t>
            </a:r>
          </a:p>
          <a:p>
            <a:endParaRPr lang="es-CR" dirty="0"/>
          </a:p>
          <a:p>
            <a:r>
              <a:rPr lang="es-CR" b="1" dirty="0"/>
              <a:t>No bloqueador: </a:t>
            </a:r>
            <a:r>
              <a:rPr lang="es-CR" dirty="0"/>
              <a:t>Procesa datos y produce salida tan pronto comienza a recibir datos.</a:t>
            </a:r>
          </a:p>
          <a:p>
            <a:endParaRPr lang="es-CR" dirty="0"/>
          </a:p>
          <a:p>
            <a:pPr lvl="1"/>
            <a:r>
              <a:rPr lang="es-CR" dirty="0"/>
              <a:t>Ej. WHERE</a:t>
            </a:r>
            <a:endParaRPr lang="es-ES" dirty="0"/>
          </a:p>
          <a:p>
            <a:endParaRPr lang="es-CR" dirty="0"/>
          </a:p>
        </p:txBody>
      </p:sp>
    </p:spTree>
    <p:extLst>
      <p:ext uri="{BB962C8B-B14F-4D97-AF65-F5344CB8AC3E}">
        <p14:creationId xmlns:p14="http://schemas.microsoft.com/office/powerpoint/2010/main" val="301454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Acceso a información</a:t>
            </a:r>
            <a:endParaRPr lang="es-CR" dirty="0"/>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4384241" y="2098859"/>
            <a:ext cx="3737950" cy="3819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75140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1451580" y="2015732"/>
            <a:ext cx="6146254" cy="3450613"/>
          </a:xfrm>
        </p:spPr>
        <p:txBody>
          <a:bodyPr/>
          <a:lstStyle/>
          <a:p>
            <a:pPr marL="342900" indent="-342900">
              <a:buAutoNum type="arabicPeriod"/>
            </a:pPr>
            <a:r>
              <a:rPr lang="es-CR" sz="1600" dirty="0"/>
              <a:t>El índice completo o un gran porcentaje de él está siendo recorrido fila por fila, lo cual es un concepto muy similar  al procedimiento  de barrer toda la tabla en un full </a:t>
            </a:r>
            <a:r>
              <a:rPr lang="es-CR" sz="1600" dirty="0" err="1"/>
              <a:t>scan</a:t>
            </a:r>
            <a:r>
              <a:rPr lang="es-CR" sz="1600" dirty="0"/>
              <a:t>.</a:t>
            </a:r>
          </a:p>
          <a:p>
            <a:pPr marL="342900" indent="-342900">
              <a:buAutoNum type="arabicPeriod"/>
            </a:pPr>
            <a:r>
              <a:rPr lang="es-CR" sz="1600" dirty="0"/>
              <a:t>Se da generalmente cuando existe un índice pero el optimizador determina que son demasiadas filas para revisar los valores uno a uno.</a:t>
            </a:r>
          </a:p>
          <a:p>
            <a:pPr marL="342900" indent="-342900">
              <a:buAutoNum type="arabicPeriod"/>
            </a:pPr>
            <a:r>
              <a:rPr lang="es-CR" sz="1600" dirty="0"/>
              <a:t>En ocasiones se produce porque el índice no es lo suficientemente selectivo para evitar tener que leer una gran cantidad de valores.</a:t>
            </a:r>
          </a:p>
          <a:p>
            <a:pPr marL="342900" indent="-342900">
              <a:buAutoNum type="arabicPeriod"/>
            </a:pPr>
            <a:r>
              <a:rPr lang="es-CR" sz="1600" dirty="0"/>
              <a:t>Puede producirse erróneamente cuando las estadísticas del optimizador están desactualizadas.</a:t>
            </a:r>
          </a:p>
          <a:p>
            <a:pPr marL="342900" indent="-342900">
              <a:buAutoNum type="arabicPeriod"/>
            </a:pPr>
            <a:endParaRPr lang="es-CR" dirty="0"/>
          </a:p>
          <a:p>
            <a:pPr marL="342900" indent="-342900">
              <a:buAutoNum type="arabicPeriod"/>
            </a:pPr>
            <a:endParaRPr lang="es-ES" dirty="0"/>
          </a:p>
          <a:p>
            <a:endParaRPr lang="es-CR" dirty="0"/>
          </a:p>
        </p:txBody>
      </p:sp>
      <p:pic>
        <p:nvPicPr>
          <p:cNvPr id="5" name="Imagen 4"/>
          <p:cNvPicPr>
            <a:picLocks noChangeAspect="1"/>
          </p:cNvPicPr>
          <p:nvPr/>
        </p:nvPicPr>
        <p:blipFill>
          <a:blip r:embed="rId2"/>
          <a:stretch>
            <a:fillRect/>
          </a:stretch>
        </p:blipFill>
        <p:spPr>
          <a:xfrm>
            <a:off x="7692137" y="2548620"/>
            <a:ext cx="3362717" cy="2384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66890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Scan</a:t>
            </a:r>
            <a:endParaRPr lang="es-CR" dirty="0"/>
          </a:p>
        </p:txBody>
      </p:sp>
      <p:sp>
        <p:nvSpPr>
          <p:cNvPr id="3" name="Marcador de contenido 2"/>
          <p:cNvSpPr>
            <a:spLocks noGrp="1"/>
          </p:cNvSpPr>
          <p:nvPr>
            <p:ph idx="1"/>
          </p:nvPr>
        </p:nvSpPr>
        <p:spPr>
          <a:xfrm>
            <a:off x="1451579" y="2015732"/>
            <a:ext cx="5082225" cy="3450613"/>
          </a:xfrm>
        </p:spPr>
        <p:txBody>
          <a:bodyPr>
            <a:normAutofit fontScale="92500"/>
          </a:bodyPr>
          <a:lstStyle/>
          <a:p>
            <a:r>
              <a:rPr lang="es-CR" sz="2400" dirty="0"/>
              <a:t>En la sección </a:t>
            </a:r>
            <a:r>
              <a:rPr lang="es-CR" sz="2400" dirty="0" err="1"/>
              <a:t>Object</a:t>
            </a:r>
            <a:r>
              <a:rPr lang="es-CR" sz="2400" dirty="0"/>
              <a:t> se especifica sobre qué </a:t>
            </a:r>
            <a:r>
              <a:rPr lang="es-CR" sz="2400" dirty="0" err="1"/>
              <a:t>item</a:t>
            </a:r>
            <a:r>
              <a:rPr lang="es-CR" sz="2400" dirty="0"/>
              <a:t> se esta haciendo el </a:t>
            </a:r>
            <a:r>
              <a:rPr lang="es-CR" sz="2400" dirty="0" err="1"/>
              <a:t>Scan</a:t>
            </a:r>
            <a:r>
              <a:rPr lang="es-CR" sz="2400" dirty="0"/>
              <a:t>.</a:t>
            </a:r>
          </a:p>
          <a:p>
            <a:endParaRPr lang="es-CR" sz="2400" dirty="0"/>
          </a:p>
          <a:p>
            <a:r>
              <a:rPr lang="es-CR" sz="2400" dirty="0"/>
              <a:t>La pregunta a hacerse es si realmente se requiere devolver todos los registros o si se puede hacer una condición WHERE más refinada.</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677453" y="1918544"/>
            <a:ext cx="3004402" cy="4130157"/>
          </a:xfrm>
          <a:prstGeom prst="rect">
            <a:avLst/>
          </a:prstGeom>
          <a:noFill/>
          <a:ln w="9525">
            <a:noFill/>
            <a:miter lim="800000"/>
            <a:headEnd/>
            <a:tailEnd/>
          </a:ln>
        </p:spPr>
      </p:pic>
    </p:spTree>
    <p:extLst>
      <p:ext uri="{BB962C8B-B14F-4D97-AF65-F5344CB8AC3E}">
        <p14:creationId xmlns:p14="http://schemas.microsoft.com/office/powerpoint/2010/main" val="781394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1451580" y="2015732"/>
            <a:ext cx="5979998" cy="3450613"/>
          </a:xfrm>
        </p:spPr>
        <p:txBody>
          <a:bodyPr/>
          <a:lstStyle/>
          <a:p>
            <a:r>
              <a:rPr lang="es-ES" dirty="0"/>
              <a:t>Ocurre cuando una consulta usa un índice para encontrar sólo un registro  o un pequeño grupo de registros contiguos.</a:t>
            </a:r>
          </a:p>
          <a:p>
            <a:endParaRPr lang="es-CR" dirty="0"/>
          </a:p>
        </p:txBody>
      </p:sp>
      <p:pic>
        <p:nvPicPr>
          <p:cNvPr id="4" name="Imagen 3"/>
          <p:cNvPicPr>
            <a:picLocks noChangeAspect="1"/>
          </p:cNvPicPr>
          <p:nvPr/>
        </p:nvPicPr>
        <p:blipFill>
          <a:blip r:embed="rId2"/>
          <a:stretch>
            <a:fillRect/>
          </a:stretch>
        </p:blipFill>
        <p:spPr>
          <a:xfrm>
            <a:off x="7933548" y="2512002"/>
            <a:ext cx="3121306" cy="260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2199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1451579" y="2015732"/>
            <a:ext cx="6686581" cy="3450613"/>
          </a:xfrm>
        </p:spPr>
        <p:txBody>
          <a:bodyPr/>
          <a:lstStyle/>
          <a:p>
            <a:r>
              <a:rPr lang="es-CR" dirty="0"/>
              <a:t>Los operadores SEEK califican para </a:t>
            </a:r>
            <a:r>
              <a:rPr lang="es-CR" b="1" dirty="0"/>
              <a:t>parametrización simple</a:t>
            </a:r>
            <a:r>
              <a:rPr lang="es-CR" dirty="0"/>
              <a:t> que es una forma de generalizar la consulta para reutilizar el plan </a:t>
            </a:r>
            <a:r>
              <a:rPr lang="es-CR" dirty="0" smtClean="0"/>
              <a:t>.</a:t>
            </a:r>
          </a:p>
          <a:p>
            <a:r>
              <a:rPr lang="es-CR" dirty="0" smtClean="0"/>
              <a:t>Ahora </a:t>
            </a:r>
            <a:r>
              <a:rPr lang="es-CR" dirty="0"/>
              <a:t>el indicador </a:t>
            </a:r>
            <a:r>
              <a:rPr lang="es-CR" dirty="0" err="1"/>
              <a:t>ordered</a:t>
            </a:r>
            <a:r>
              <a:rPr lang="es-CR" dirty="0"/>
              <a:t> es True, lo que indica que una operación subsecuente que requiera ordenación se hará de manera más eficiente.</a:t>
            </a:r>
          </a:p>
          <a:p>
            <a:endParaRPr lang="es-CR" dirty="0"/>
          </a:p>
        </p:txBody>
      </p:sp>
      <p:pic>
        <p:nvPicPr>
          <p:cNvPr id="4" name="Picture 3"/>
          <p:cNvPicPr>
            <a:picLocks noChangeAspect="1" noChangeArrowheads="1"/>
          </p:cNvPicPr>
          <p:nvPr/>
        </p:nvPicPr>
        <p:blipFill>
          <a:blip r:embed="rId2" cstate="print"/>
          <a:srcRect/>
          <a:stretch>
            <a:fillRect/>
          </a:stretch>
        </p:blipFill>
        <p:spPr bwMode="auto">
          <a:xfrm>
            <a:off x="8620298" y="2015732"/>
            <a:ext cx="2434556" cy="3829050"/>
          </a:xfrm>
          <a:prstGeom prst="rect">
            <a:avLst/>
          </a:prstGeom>
          <a:noFill/>
          <a:ln w="9525">
            <a:noFill/>
            <a:miter lim="800000"/>
            <a:headEnd/>
            <a:tailEnd/>
          </a:ln>
        </p:spPr>
      </p:pic>
    </p:spTree>
    <p:extLst>
      <p:ext uri="{BB962C8B-B14F-4D97-AF65-F5344CB8AC3E}">
        <p14:creationId xmlns:p14="http://schemas.microsoft.com/office/powerpoint/2010/main" val="35207569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Non-</a:t>
            </a:r>
            <a:r>
              <a:rPr lang="es-CR" dirty="0" err="1"/>
              <a:t>clustered</a:t>
            </a:r>
            <a:r>
              <a:rPr lang="es-CR" dirty="0"/>
              <a:t>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a:xfrm>
            <a:off x="1451580" y="2015732"/>
            <a:ext cx="6312508" cy="3450613"/>
          </a:xfrm>
        </p:spPr>
        <p:txBody>
          <a:bodyPr/>
          <a:lstStyle/>
          <a:p>
            <a:r>
              <a:rPr lang="es-CR" dirty="0"/>
              <a:t>Se puede utilizar esta operación porque los dos campos existen en el índice non-</a:t>
            </a:r>
            <a:r>
              <a:rPr lang="es-CR" dirty="0" err="1"/>
              <a:t>clustered</a:t>
            </a:r>
            <a:r>
              <a:rPr lang="es-CR" dirty="0"/>
              <a:t> (</a:t>
            </a:r>
            <a:r>
              <a:rPr lang="es-CR" dirty="0" err="1"/>
              <a:t>Name</a:t>
            </a:r>
            <a:r>
              <a:rPr lang="es-CR" dirty="0"/>
              <a:t>) o en el índice </a:t>
            </a:r>
            <a:r>
              <a:rPr lang="es-CR" dirty="0" err="1"/>
              <a:t>clustered</a:t>
            </a:r>
            <a:r>
              <a:rPr lang="es-CR" dirty="0"/>
              <a:t> que está bajo la misma tabla (y que por tanto está como “puntero” en las hojas del índice non-</a:t>
            </a:r>
            <a:r>
              <a:rPr lang="es-CR" dirty="0" err="1"/>
              <a:t>clustered</a:t>
            </a:r>
            <a:r>
              <a:rPr lang="es-CR" dirty="0"/>
              <a:t>) (</a:t>
            </a:r>
            <a:r>
              <a:rPr lang="es-CR" dirty="0" err="1"/>
              <a:t>ContactTypeId</a:t>
            </a:r>
            <a:r>
              <a:rPr lang="es-CR" dirty="0"/>
              <a:t>).</a:t>
            </a:r>
            <a:endParaRPr lang="es-ES" dirty="0"/>
          </a:p>
          <a:p>
            <a:endParaRPr lang="es-CR" dirty="0"/>
          </a:p>
        </p:txBody>
      </p:sp>
      <p:pic>
        <p:nvPicPr>
          <p:cNvPr id="4" name="Imagen 3"/>
          <p:cNvPicPr>
            <a:picLocks noChangeAspect="1"/>
          </p:cNvPicPr>
          <p:nvPr/>
        </p:nvPicPr>
        <p:blipFill>
          <a:blip r:embed="rId2"/>
          <a:stretch>
            <a:fillRect/>
          </a:stretch>
        </p:blipFill>
        <p:spPr>
          <a:xfrm>
            <a:off x="7825604" y="2237949"/>
            <a:ext cx="3229250" cy="3006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41325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Ventana de propiedades </a:t>
            </a:r>
            <a:r>
              <a:rPr lang="es-CR" dirty="0" err="1"/>
              <a:t>Index</a:t>
            </a:r>
            <a:r>
              <a:rPr lang="es-CR" dirty="0"/>
              <a:t> </a:t>
            </a:r>
            <a:r>
              <a:rPr lang="es-CR" dirty="0" err="1"/>
              <a:t>Seek</a:t>
            </a:r>
            <a:endParaRPr lang="es-CR" dirty="0"/>
          </a:p>
        </p:txBody>
      </p:sp>
      <p:sp>
        <p:nvSpPr>
          <p:cNvPr id="3" name="Marcador de contenido 2"/>
          <p:cNvSpPr>
            <a:spLocks noGrp="1"/>
          </p:cNvSpPr>
          <p:nvPr>
            <p:ph idx="1"/>
          </p:nvPr>
        </p:nvSpPr>
        <p:spPr/>
        <p:txBody>
          <a:bodyPr/>
          <a:lstStyle/>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4940629" y="2015732"/>
            <a:ext cx="2623267" cy="3952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0697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Key </a:t>
            </a:r>
            <a:r>
              <a:rPr lang="es-CR" dirty="0" err="1"/>
              <a:t>Lookup</a:t>
            </a:r>
            <a:r>
              <a:rPr lang="es-CR" dirty="0"/>
              <a:t> (</a:t>
            </a:r>
            <a:r>
              <a:rPr lang="es-CR" dirty="0" err="1"/>
              <a:t>RID,Key</a:t>
            </a:r>
            <a:r>
              <a:rPr lang="es-CR" dirty="0"/>
              <a:t>)</a:t>
            </a:r>
          </a:p>
        </p:txBody>
      </p:sp>
      <p:sp>
        <p:nvSpPr>
          <p:cNvPr id="3" name="Marcador de contenido 2"/>
          <p:cNvSpPr>
            <a:spLocks noGrp="1"/>
          </p:cNvSpPr>
          <p:nvPr>
            <p:ph idx="1"/>
          </p:nvPr>
        </p:nvSpPr>
        <p:spPr/>
        <p:txBody>
          <a:bodyPr/>
          <a:lstStyle/>
          <a:p>
            <a:r>
              <a:rPr lang="es-CR" dirty="0"/>
              <a:t>Se usa para obtener datos de un HEAP (RID) o índice </a:t>
            </a:r>
            <a:r>
              <a:rPr lang="es-CR" dirty="0" err="1"/>
              <a:t>Clustered</a:t>
            </a:r>
            <a:r>
              <a:rPr lang="es-CR" dirty="0"/>
              <a:t> (Key), cuando se usa un índice non-</a:t>
            </a:r>
            <a:r>
              <a:rPr lang="es-CR" dirty="0" err="1"/>
              <a:t>clustered</a:t>
            </a:r>
            <a:r>
              <a:rPr lang="es-CR" dirty="0"/>
              <a:t> para buscar la información pero el índice no contiene la información proyectada por la consulta.</a:t>
            </a:r>
            <a:endParaRPr lang="es-ES" dirty="0"/>
          </a:p>
          <a:p>
            <a:endParaRPr lang="es-CR" dirty="0"/>
          </a:p>
        </p:txBody>
      </p:sp>
      <p:pic>
        <p:nvPicPr>
          <p:cNvPr id="6" name="Imagen 5"/>
          <p:cNvPicPr>
            <a:picLocks noChangeAspect="1"/>
          </p:cNvPicPr>
          <p:nvPr/>
        </p:nvPicPr>
        <p:blipFill>
          <a:blip r:embed="rId2"/>
          <a:stretch>
            <a:fillRect/>
          </a:stretch>
        </p:blipFill>
        <p:spPr>
          <a:xfrm>
            <a:off x="5000678" y="3113723"/>
            <a:ext cx="2505075"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968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a:t>Lookup</a:t>
            </a:r>
            <a:endParaRPr lang="es-CR" dirty="0"/>
          </a:p>
        </p:txBody>
      </p:sp>
      <p:sp>
        <p:nvSpPr>
          <p:cNvPr id="3" name="Marcador de contenido 2"/>
          <p:cNvSpPr>
            <a:spLocks noGrp="1"/>
          </p:cNvSpPr>
          <p:nvPr>
            <p:ph idx="1"/>
          </p:nvPr>
        </p:nvSpPr>
        <p:spPr/>
        <p:txBody>
          <a:bodyPr/>
          <a:lstStyle/>
          <a:p>
            <a:r>
              <a:rPr lang="es-CR" dirty="0"/>
              <a:t>Se utiliza el índice nonclustered para hacer el filtro, este provee un identificador del índice </a:t>
            </a:r>
            <a:r>
              <a:rPr lang="es-CR" dirty="0" err="1"/>
              <a:t>clustered</a:t>
            </a:r>
            <a:r>
              <a:rPr lang="es-CR" dirty="0"/>
              <a:t>, pero como los datos pedidos no están en el todo el árbol del índice se termina por acceder a la tabla (</a:t>
            </a:r>
            <a:r>
              <a:rPr lang="es-CR" dirty="0" err="1"/>
              <a:t>indice</a:t>
            </a:r>
            <a:r>
              <a:rPr lang="es-CR" dirty="0"/>
              <a:t> </a:t>
            </a:r>
            <a:r>
              <a:rPr lang="es-CR" dirty="0" err="1"/>
              <a:t>clustered</a:t>
            </a:r>
            <a:r>
              <a:rPr lang="es-CR" dirty="0"/>
              <a:t>). </a:t>
            </a:r>
          </a:p>
        </p:txBody>
      </p:sp>
      <p:pic>
        <p:nvPicPr>
          <p:cNvPr id="4" name="Picture 2"/>
          <p:cNvPicPr>
            <a:picLocks noChangeAspect="1" noChangeArrowheads="1"/>
          </p:cNvPicPr>
          <p:nvPr/>
        </p:nvPicPr>
        <p:blipFill>
          <a:blip r:embed="rId2" cstate="print"/>
          <a:srcRect/>
          <a:stretch>
            <a:fillRect/>
          </a:stretch>
        </p:blipFill>
        <p:spPr bwMode="auto">
          <a:xfrm>
            <a:off x="3398928" y="3558615"/>
            <a:ext cx="5708575" cy="19900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43075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Key </a:t>
            </a:r>
            <a:r>
              <a:rPr lang="es-CR" dirty="0" err="1" smtClean="0"/>
              <a:t>Lookup</a:t>
            </a:r>
            <a:endParaRPr lang="es-CR" dirty="0"/>
          </a:p>
        </p:txBody>
      </p:sp>
      <p:sp>
        <p:nvSpPr>
          <p:cNvPr id="3" name="Marcador de contenido 2"/>
          <p:cNvSpPr>
            <a:spLocks noGrp="1"/>
          </p:cNvSpPr>
          <p:nvPr>
            <p:ph idx="1"/>
          </p:nvPr>
        </p:nvSpPr>
        <p:spPr/>
        <p:txBody>
          <a:bodyPr/>
          <a:lstStyle/>
          <a:p>
            <a:r>
              <a:rPr lang="es-CR" dirty="0"/>
              <a:t>Es un indicador de que un </a:t>
            </a:r>
            <a:r>
              <a:rPr lang="es-CR" dirty="0" err="1"/>
              <a:t>covering</a:t>
            </a:r>
            <a:r>
              <a:rPr lang="es-CR" dirty="0"/>
              <a:t> </a:t>
            </a:r>
            <a:r>
              <a:rPr lang="es-CR" dirty="0" err="1"/>
              <a:t>index</a:t>
            </a:r>
            <a:r>
              <a:rPr lang="es-CR" dirty="0"/>
              <a:t> podría ser útil. (o se puede usar INCLUDE para agregar columnas a nivel de las hojas).</a:t>
            </a:r>
          </a:p>
          <a:p>
            <a:r>
              <a:rPr lang="es-CR" dirty="0"/>
              <a:t>Siempre que hay una Key </a:t>
            </a:r>
            <a:r>
              <a:rPr lang="es-CR" dirty="0" err="1"/>
              <a:t>Lookup</a:t>
            </a:r>
            <a:r>
              <a:rPr lang="es-CR" dirty="0"/>
              <a:t> existe un JOIN.</a:t>
            </a:r>
          </a:p>
          <a:p>
            <a:r>
              <a:rPr lang="es-CR" dirty="0" err="1"/>
              <a:t>Nested</a:t>
            </a:r>
            <a:r>
              <a:rPr lang="es-CR" dirty="0"/>
              <a:t> </a:t>
            </a:r>
            <a:r>
              <a:rPr lang="es-CR" dirty="0" err="1"/>
              <a:t>Loops</a:t>
            </a:r>
            <a:r>
              <a:rPr lang="es-CR" dirty="0"/>
              <a:t> es una operación para hacer JOIN.</a:t>
            </a:r>
          </a:p>
          <a:p>
            <a:endParaRPr lang="es-CR" dirty="0"/>
          </a:p>
        </p:txBody>
      </p:sp>
    </p:spTree>
    <p:extLst>
      <p:ext uri="{BB962C8B-B14F-4D97-AF65-F5344CB8AC3E}">
        <p14:creationId xmlns:p14="http://schemas.microsoft.com/office/powerpoint/2010/main" val="3323082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RID-</a:t>
            </a:r>
            <a:r>
              <a:rPr lang="es-CR" dirty="0" err="1"/>
              <a:t>lookup</a:t>
            </a:r>
            <a:endParaRPr lang="es-CR" dirty="0"/>
          </a:p>
        </p:txBody>
      </p:sp>
      <p:sp>
        <p:nvSpPr>
          <p:cNvPr id="3" name="Marcador de contenido 2"/>
          <p:cNvSpPr>
            <a:spLocks noGrp="1"/>
          </p:cNvSpPr>
          <p:nvPr>
            <p:ph idx="1"/>
          </p:nvPr>
        </p:nvSpPr>
        <p:spPr>
          <a:xfrm>
            <a:off x="1451579" y="2015732"/>
            <a:ext cx="5763867" cy="3450613"/>
          </a:xfrm>
        </p:spPr>
        <p:txBody>
          <a:bodyPr/>
          <a:lstStyle/>
          <a:p>
            <a:r>
              <a:rPr lang="es-CR" dirty="0"/>
              <a:t>En caso de que exista un </a:t>
            </a:r>
            <a:r>
              <a:rPr lang="es-CR" dirty="0" err="1"/>
              <a:t>indice</a:t>
            </a:r>
            <a:r>
              <a:rPr lang="es-CR" dirty="0"/>
              <a:t> non-</a:t>
            </a:r>
            <a:r>
              <a:rPr lang="es-CR" dirty="0" err="1"/>
              <a:t>clustered</a:t>
            </a:r>
            <a:r>
              <a:rPr lang="es-CR" dirty="0"/>
              <a:t> pero no exista uno </a:t>
            </a:r>
            <a:r>
              <a:rPr lang="es-CR" dirty="0" err="1"/>
              <a:t>clustered</a:t>
            </a:r>
            <a:r>
              <a:rPr lang="es-CR" dirty="0"/>
              <a:t>, se realiza un RID-</a:t>
            </a:r>
            <a:r>
              <a:rPr lang="es-CR" dirty="0" err="1"/>
              <a:t>Lookup</a:t>
            </a:r>
            <a:r>
              <a:rPr lang="es-CR" dirty="0"/>
              <a:t> en vez del Key-</a:t>
            </a:r>
            <a:r>
              <a:rPr lang="es-CR" dirty="0" err="1"/>
              <a:t>Lookup</a:t>
            </a:r>
            <a:r>
              <a:rPr lang="es-CR" dirty="0"/>
              <a:t> (</a:t>
            </a:r>
            <a:r>
              <a:rPr lang="es-ES" dirty="0"/>
              <a:t>SELECT * FROM [</a:t>
            </a:r>
            <a:r>
              <a:rPr lang="es-ES" dirty="0" err="1"/>
              <a:t>dbo</a:t>
            </a:r>
            <a:r>
              <a:rPr lang="es-ES" dirty="0"/>
              <a:t>].[</a:t>
            </a:r>
            <a:r>
              <a:rPr lang="es-ES" dirty="0" err="1"/>
              <a:t>DatabaseLog</a:t>
            </a:r>
            <a:r>
              <a:rPr lang="es-ES" dirty="0"/>
              <a:t>] WHERE </a:t>
            </a:r>
            <a:r>
              <a:rPr lang="es-ES" dirty="0" err="1"/>
              <a:t>DatabaseLogID</a:t>
            </a:r>
            <a:r>
              <a:rPr lang="es-ES" dirty="0"/>
              <a:t> = 1</a:t>
            </a:r>
            <a:r>
              <a:rPr lang="es-CR" dirty="0"/>
              <a:t>)</a:t>
            </a:r>
          </a:p>
          <a:p>
            <a:r>
              <a:rPr lang="es-CR" dirty="0"/>
              <a:t>En las propiedades se puede ver la aparición de un RID </a:t>
            </a:r>
            <a:r>
              <a:rPr lang="es-CR" dirty="0" err="1"/>
              <a:t>RID</a:t>
            </a:r>
            <a:r>
              <a:rPr lang="es-CR" dirty="0"/>
              <a:t> (</a:t>
            </a:r>
            <a:r>
              <a:rPr lang="es-CR" dirty="0" err="1"/>
              <a:t>row</a:t>
            </a:r>
            <a:r>
              <a:rPr lang="es-CR" dirty="0"/>
              <a:t> id) = Bmk1000</a:t>
            </a:r>
          </a:p>
          <a:p>
            <a:endParaRPr lang="es-ES" dirty="0"/>
          </a:p>
          <a:p>
            <a:endParaRPr lang="es-CR" dirty="0"/>
          </a:p>
        </p:txBody>
      </p:sp>
      <p:pic>
        <p:nvPicPr>
          <p:cNvPr id="4" name="Picture 3"/>
          <p:cNvPicPr>
            <a:picLocks noChangeAspect="1" noChangeArrowheads="1"/>
          </p:cNvPicPr>
          <p:nvPr/>
        </p:nvPicPr>
        <p:blipFill>
          <a:blip r:embed="rId2" cstate="print"/>
          <a:srcRect t="54462"/>
          <a:stretch>
            <a:fillRect/>
          </a:stretch>
        </p:blipFill>
        <p:spPr bwMode="auto">
          <a:xfrm>
            <a:off x="7549336" y="2277735"/>
            <a:ext cx="3505518" cy="2926605"/>
          </a:xfrm>
          <a:prstGeom prst="rect">
            <a:avLst/>
          </a:prstGeom>
          <a:noFill/>
          <a:ln w="9525">
            <a:noFill/>
            <a:miter lim="800000"/>
            <a:headEnd/>
            <a:tailEnd/>
          </a:ln>
        </p:spPr>
      </p:pic>
    </p:spTree>
    <p:extLst>
      <p:ext uri="{BB962C8B-B14F-4D97-AF65-F5344CB8AC3E}">
        <p14:creationId xmlns:p14="http://schemas.microsoft.com/office/powerpoint/2010/main" val="856985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Acceso a la información</a:t>
            </a:r>
            <a:endParaRPr lang="es-CR" dirty="0"/>
          </a:p>
        </p:txBody>
      </p:sp>
      <p:sp>
        <p:nvSpPr>
          <p:cNvPr id="3" name="Marcador de contenido 2"/>
          <p:cNvSpPr>
            <a:spLocks noGrp="1"/>
          </p:cNvSpPr>
          <p:nvPr>
            <p:ph idx="1"/>
          </p:nvPr>
        </p:nvSpPr>
        <p:spPr/>
        <p:txBody>
          <a:bodyPr/>
          <a:lstStyle/>
          <a:p>
            <a:r>
              <a:rPr lang="es-CR" dirty="0" smtClean="0"/>
              <a:t>La pagina es la unidad de E/S, es decir la cantidad de datos transferidos entre el disco y la memoria principal en un solo acceso a disco. Los tamaños usuales de las paginas son de 1k,2k o 4 kbytes.</a:t>
            </a:r>
          </a:p>
          <a:p>
            <a:r>
              <a:rPr lang="es-CR" dirty="0" smtClean="0"/>
              <a:t>Es importante </a:t>
            </a:r>
            <a:r>
              <a:rPr lang="es-CR" dirty="0" err="1" smtClean="0"/>
              <a:t>acalarar</a:t>
            </a:r>
            <a:r>
              <a:rPr lang="es-CR" dirty="0" smtClean="0"/>
              <a:t>, que habrá ocasiones en que la pagina requerida se encuentre en un área de almacenamiento temporal en la memoria principal como resultado de una lectura anterior.</a:t>
            </a:r>
          </a:p>
          <a:p>
            <a:endParaRPr lang="es-CR" dirty="0"/>
          </a:p>
        </p:txBody>
      </p:sp>
    </p:spTree>
    <p:extLst>
      <p:ext uri="{BB962C8B-B14F-4D97-AF65-F5344CB8AC3E}">
        <p14:creationId xmlns:p14="http://schemas.microsoft.com/office/powerpoint/2010/main" val="27706603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JOINS</a:t>
            </a:r>
          </a:p>
        </p:txBody>
      </p:sp>
      <p:sp>
        <p:nvSpPr>
          <p:cNvPr id="3" name="Marcador de contenido 2"/>
          <p:cNvSpPr>
            <a:spLocks noGrp="1"/>
          </p:cNvSpPr>
          <p:nvPr>
            <p:ph idx="1"/>
          </p:nvPr>
        </p:nvSpPr>
        <p:spPr/>
        <p:txBody>
          <a:bodyPr>
            <a:normAutofit fontScale="62500" lnSpcReduction="20000"/>
          </a:bodyPr>
          <a:lstStyle/>
          <a:p>
            <a:r>
              <a:rPr lang="es-CR" dirty="0"/>
              <a:t>Los JOINS son las operaciones que permiten combinar datos de varias tablas para obtener un resultado, sin embargo hay varias formas de lograr este cometido, cada una tiene sus ventajas y desventajas, el SGBD generalmente es quien decide cuál usar para cada caso, pero nosotros podemos decidir explícitamente también</a:t>
            </a:r>
            <a:r>
              <a:rPr lang="es-CR" dirty="0" smtClean="0"/>
              <a:t>.</a:t>
            </a:r>
          </a:p>
          <a:p>
            <a:endParaRPr lang="es-CR" dirty="0" smtClean="0"/>
          </a:p>
          <a:p>
            <a:pPr lvl="1">
              <a:buNone/>
            </a:pPr>
            <a:r>
              <a:rPr lang="es-ES" dirty="0"/>
              <a:t>SELECT </a:t>
            </a:r>
            <a:r>
              <a:rPr lang="es-ES" dirty="0" err="1"/>
              <a:t>e.JobTitle</a:t>
            </a:r>
            <a:r>
              <a:rPr lang="es-ES" dirty="0"/>
              <a:t>,</a:t>
            </a:r>
          </a:p>
          <a:p>
            <a:pPr lvl="1">
              <a:buNone/>
            </a:pPr>
            <a:r>
              <a:rPr lang="es-ES" dirty="0" err="1"/>
              <a:t>a.City</a:t>
            </a:r>
            <a:r>
              <a:rPr lang="es-ES" dirty="0"/>
              <a:t>,</a:t>
            </a:r>
          </a:p>
          <a:p>
            <a:pPr lvl="1">
              <a:buNone/>
            </a:pPr>
            <a:r>
              <a:rPr lang="es-ES" dirty="0" err="1"/>
              <a:t>p.LastName</a:t>
            </a:r>
            <a:r>
              <a:rPr lang="es-ES" dirty="0"/>
              <a:t> + ', ' + </a:t>
            </a:r>
            <a:r>
              <a:rPr lang="es-ES" dirty="0" err="1"/>
              <a:t>p.FirstName</a:t>
            </a:r>
            <a:r>
              <a:rPr lang="es-ES" dirty="0"/>
              <a:t> AS </a:t>
            </a:r>
            <a:r>
              <a:rPr lang="es-ES" dirty="0" err="1"/>
              <a:t>EmployeeName</a:t>
            </a:r>
            <a:endParaRPr lang="es-ES" dirty="0"/>
          </a:p>
          <a:p>
            <a:pPr lvl="1">
              <a:buNone/>
            </a:pPr>
            <a:r>
              <a:rPr lang="es-ES" dirty="0"/>
              <a:t>FROM </a:t>
            </a:r>
            <a:r>
              <a:rPr lang="es-ES" dirty="0" err="1"/>
              <a:t>HumanResources.Employee</a:t>
            </a:r>
            <a:r>
              <a:rPr lang="es-ES" dirty="0"/>
              <a:t> AS e</a:t>
            </a:r>
          </a:p>
          <a:p>
            <a:pPr lvl="1">
              <a:buNone/>
            </a:pPr>
            <a:r>
              <a:rPr lang="es-ES" dirty="0"/>
              <a:t>	JOIN </a:t>
            </a:r>
            <a:r>
              <a:rPr lang="es-ES" dirty="0" err="1"/>
              <a:t>Person.BusinessEntityAddress</a:t>
            </a:r>
            <a:r>
              <a:rPr lang="es-ES" dirty="0"/>
              <a:t> AS </a:t>
            </a:r>
            <a:r>
              <a:rPr lang="es-ES" dirty="0" err="1"/>
              <a:t>bea</a:t>
            </a:r>
            <a:endParaRPr lang="es-ES" dirty="0"/>
          </a:p>
          <a:p>
            <a:pPr lvl="1">
              <a:buNone/>
            </a:pPr>
            <a:r>
              <a:rPr lang="es-ES" dirty="0"/>
              <a:t>		ON </a:t>
            </a:r>
            <a:r>
              <a:rPr lang="es-ES" dirty="0" err="1"/>
              <a:t>e.BusinessEntityID</a:t>
            </a:r>
            <a:r>
              <a:rPr lang="es-ES" dirty="0"/>
              <a:t> = </a:t>
            </a:r>
            <a:r>
              <a:rPr lang="es-ES" dirty="0" err="1"/>
              <a:t>bea.BusinessEntityID</a:t>
            </a:r>
            <a:endParaRPr lang="es-ES" dirty="0"/>
          </a:p>
          <a:p>
            <a:pPr lvl="1">
              <a:buNone/>
            </a:pPr>
            <a:r>
              <a:rPr lang="es-ES" dirty="0"/>
              <a:t>	JOIN </a:t>
            </a:r>
            <a:r>
              <a:rPr lang="es-ES" dirty="0" err="1"/>
              <a:t>Person.Address</a:t>
            </a:r>
            <a:r>
              <a:rPr lang="es-ES" dirty="0"/>
              <a:t> a</a:t>
            </a:r>
          </a:p>
          <a:p>
            <a:pPr lvl="1">
              <a:buNone/>
            </a:pPr>
            <a:r>
              <a:rPr lang="es-ES" dirty="0"/>
              <a:t>		ON </a:t>
            </a:r>
            <a:r>
              <a:rPr lang="es-ES" dirty="0" err="1"/>
              <a:t>bea.AddressID</a:t>
            </a:r>
            <a:r>
              <a:rPr lang="es-ES" dirty="0"/>
              <a:t> = </a:t>
            </a:r>
            <a:r>
              <a:rPr lang="es-ES" dirty="0" err="1"/>
              <a:t>a.AddressID</a:t>
            </a:r>
            <a:endParaRPr lang="es-ES" dirty="0"/>
          </a:p>
          <a:p>
            <a:pPr lvl="1">
              <a:buNone/>
            </a:pPr>
            <a:r>
              <a:rPr lang="es-ES" dirty="0"/>
              <a:t>	JOIN </a:t>
            </a:r>
            <a:r>
              <a:rPr lang="es-ES" dirty="0" err="1"/>
              <a:t>Person.Person</a:t>
            </a:r>
            <a:r>
              <a:rPr lang="es-ES" dirty="0"/>
              <a:t> AS p</a:t>
            </a:r>
          </a:p>
          <a:p>
            <a:pPr lvl="1">
              <a:buNone/>
            </a:pPr>
            <a:r>
              <a:rPr lang="es-ES" dirty="0"/>
              <a:t>		ON </a:t>
            </a:r>
            <a:r>
              <a:rPr lang="es-ES" dirty="0" err="1"/>
              <a:t>e.BusinessEntityID</a:t>
            </a:r>
            <a:r>
              <a:rPr lang="es-ES" dirty="0"/>
              <a:t> = </a:t>
            </a:r>
            <a:r>
              <a:rPr lang="es-ES" dirty="0" err="1"/>
              <a:t>p.BusinessEntityID</a:t>
            </a:r>
            <a:r>
              <a:rPr lang="es-ES" dirty="0"/>
              <a:t> ;</a:t>
            </a:r>
          </a:p>
          <a:p>
            <a:endParaRPr lang="es-CR" dirty="0"/>
          </a:p>
          <a:p>
            <a:endParaRPr lang="es-CR" dirty="0"/>
          </a:p>
        </p:txBody>
      </p:sp>
    </p:spTree>
    <p:extLst>
      <p:ext uri="{BB962C8B-B14F-4D97-AF65-F5344CB8AC3E}">
        <p14:creationId xmlns:p14="http://schemas.microsoft.com/office/powerpoint/2010/main" val="12150728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Plan de ejecución</a:t>
            </a:r>
          </a:p>
        </p:txBody>
      </p:sp>
      <p:sp>
        <p:nvSpPr>
          <p:cNvPr id="3" name="Marcador de contenido 2"/>
          <p:cNvSpPr>
            <a:spLocks noGrp="1"/>
          </p:cNvSpPr>
          <p:nvPr>
            <p:ph idx="1"/>
          </p:nvPr>
        </p:nvSpPr>
        <p:spPr/>
        <p:txBody>
          <a:bodyPr/>
          <a:lstStyle/>
          <a:p>
            <a:r>
              <a:rPr lang="es-CR" dirty="0"/>
              <a:t>Este es un posible plan de ejecución de la consulta anterior, note que los JOIN se representaron con dos “Hash Match” y con un “</a:t>
            </a:r>
            <a:r>
              <a:rPr lang="es-CR" dirty="0" err="1"/>
              <a:t>Nested</a:t>
            </a:r>
            <a:r>
              <a:rPr lang="es-CR" dirty="0"/>
              <a:t> </a:t>
            </a:r>
            <a:r>
              <a:rPr lang="es-CR" dirty="0" err="1"/>
              <a:t>Loops</a:t>
            </a:r>
            <a:r>
              <a:rPr lang="es-CR" dirty="0"/>
              <a:t>”.</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2535083" y="2926080"/>
            <a:ext cx="7436266" cy="2883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52161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t>
            </a:r>
            <a:r>
              <a:rPr lang="es-CR" dirty="0" err="1"/>
              <a:t>join</a:t>
            </a:r>
            <a:endParaRPr lang="es-CR" dirty="0"/>
          </a:p>
        </p:txBody>
      </p:sp>
      <p:sp>
        <p:nvSpPr>
          <p:cNvPr id="3" name="Marcador de contenido 2"/>
          <p:cNvSpPr>
            <a:spLocks noGrp="1"/>
          </p:cNvSpPr>
          <p:nvPr>
            <p:ph idx="1"/>
          </p:nvPr>
        </p:nvSpPr>
        <p:spPr>
          <a:xfrm>
            <a:off x="1451580" y="2015732"/>
            <a:ext cx="7526166" cy="3450613"/>
          </a:xfrm>
        </p:spPr>
        <p:txBody>
          <a:bodyPr>
            <a:normAutofit lnSpcReduction="10000"/>
          </a:bodyPr>
          <a:lstStyle/>
          <a:p>
            <a:r>
              <a:rPr lang="es-CR" dirty="0"/>
              <a:t>Implica que el motor de base de datos creó dos tablas temporales y luego usó las estructuras para comparar los datos.</a:t>
            </a:r>
          </a:p>
          <a:p>
            <a:endParaRPr lang="es-CR" dirty="0"/>
          </a:p>
          <a:p>
            <a:r>
              <a:rPr lang="es-CR" dirty="0"/>
              <a:t>El motor toma la tabla más pequeña y calcula el hash de los campos a comparar, luego hace lo mismo registro por registro en la tabla más grande y compara contra la tabla más pequeña</a:t>
            </a:r>
          </a:p>
          <a:p>
            <a:endParaRPr lang="es-CR" dirty="0"/>
          </a:p>
          <a:p>
            <a:r>
              <a:rPr lang="es-CR" dirty="0"/>
              <a:t>Las tablas temporales se almacenan en </a:t>
            </a:r>
            <a:r>
              <a:rPr lang="es-CR" dirty="0" err="1"/>
              <a:t>tempdb</a:t>
            </a:r>
            <a:r>
              <a:rPr lang="es-CR" dirty="0"/>
              <a:t>.</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9516648" y="2962071"/>
            <a:ext cx="1385490" cy="1102737"/>
          </a:xfrm>
          <a:prstGeom prst="rect">
            <a:avLst/>
          </a:prstGeom>
          <a:noFill/>
          <a:ln w="9525">
            <a:noFill/>
            <a:miter lim="800000"/>
            <a:headEnd/>
            <a:tailEnd/>
          </a:ln>
        </p:spPr>
      </p:pic>
    </p:spTree>
    <p:extLst>
      <p:ext uri="{BB962C8B-B14F-4D97-AF65-F5344CB8AC3E}">
        <p14:creationId xmlns:p14="http://schemas.microsoft.com/office/powerpoint/2010/main" val="38883954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Join</a:t>
            </a:r>
            <a:r>
              <a:rPr lang="es-CR" dirty="0"/>
              <a:t>	</a:t>
            </a:r>
          </a:p>
        </p:txBody>
      </p:sp>
      <p:sp>
        <p:nvSpPr>
          <p:cNvPr id="3" name="Marcador de contenido 2"/>
          <p:cNvSpPr>
            <a:spLocks noGrp="1"/>
          </p:cNvSpPr>
          <p:nvPr>
            <p:ph idx="1"/>
          </p:nvPr>
        </p:nvSpPr>
        <p:spPr/>
        <p:txBody>
          <a:bodyPr>
            <a:normAutofit lnSpcReduction="10000"/>
          </a:bodyPr>
          <a:lstStyle/>
          <a:p>
            <a:r>
              <a:rPr lang="es-CR" dirty="0"/>
              <a:t>Si ambas tablas son muy grandes el hash </a:t>
            </a:r>
            <a:r>
              <a:rPr lang="es-CR" dirty="0" err="1"/>
              <a:t>join</a:t>
            </a:r>
            <a:r>
              <a:rPr lang="es-CR" dirty="0"/>
              <a:t> puede ser un problema de rendimiento.</a:t>
            </a:r>
          </a:p>
          <a:p>
            <a:r>
              <a:rPr lang="es-CR" dirty="0"/>
              <a:t>Trabaja bien en tablas que no están ordenadas o indexadas por los campos donde se establece la condición del JOIN.</a:t>
            </a:r>
          </a:p>
          <a:p>
            <a:r>
              <a:rPr lang="es-CR" dirty="0"/>
              <a:t>Estos pueden ser eficientes en casos donde no existen índices.</a:t>
            </a:r>
          </a:p>
          <a:p>
            <a:r>
              <a:rPr lang="es-CR" dirty="0"/>
              <a:t>Un hash </a:t>
            </a:r>
            <a:r>
              <a:rPr lang="es-CR" dirty="0" err="1"/>
              <a:t>join</a:t>
            </a:r>
            <a:r>
              <a:rPr lang="es-CR" dirty="0"/>
              <a:t> puede indicar:</a:t>
            </a:r>
          </a:p>
          <a:p>
            <a:pPr lvl="1"/>
            <a:r>
              <a:rPr lang="es-CR" dirty="0"/>
              <a:t>Un índice faltante o no utilizable.</a:t>
            </a:r>
          </a:p>
          <a:p>
            <a:pPr lvl="1"/>
            <a:r>
              <a:rPr lang="es-CR" dirty="0"/>
              <a:t>Que hace falta una instrucción WHERE.</a:t>
            </a:r>
          </a:p>
          <a:p>
            <a:pPr lvl="1"/>
            <a:r>
              <a:rPr lang="es-CR" dirty="0"/>
              <a:t>Un WHERE con una condición que incluye un cálculo o conversión y que la hace “un-</a:t>
            </a:r>
            <a:r>
              <a:rPr lang="es-CR" dirty="0" err="1"/>
              <a:t>sargable</a:t>
            </a:r>
            <a:r>
              <a:rPr lang="es-CR" dirty="0"/>
              <a:t>”</a:t>
            </a:r>
          </a:p>
          <a:p>
            <a:endParaRPr lang="es-CR" dirty="0"/>
          </a:p>
        </p:txBody>
      </p:sp>
    </p:spTree>
    <p:extLst>
      <p:ext uri="{BB962C8B-B14F-4D97-AF65-F5344CB8AC3E}">
        <p14:creationId xmlns:p14="http://schemas.microsoft.com/office/powerpoint/2010/main" val="11360822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Condiciones “</a:t>
            </a:r>
            <a:r>
              <a:rPr lang="es-CR" dirty="0" err="1"/>
              <a:t>Sargables</a:t>
            </a:r>
            <a:r>
              <a:rPr lang="es-CR" dirty="0"/>
              <a:t>”</a:t>
            </a:r>
          </a:p>
        </p:txBody>
      </p:sp>
      <p:sp>
        <p:nvSpPr>
          <p:cNvPr id="3" name="Marcador de contenido 2"/>
          <p:cNvSpPr>
            <a:spLocks noGrp="1"/>
          </p:cNvSpPr>
          <p:nvPr>
            <p:ph idx="1"/>
          </p:nvPr>
        </p:nvSpPr>
        <p:spPr>
          <a:xfrm>
            <a:off x="1451579" y="2015732"/>
            <a:ext cx="4982471" cy="3450613"/>
          </a:xfrm>
        </p:spPr>
        <p:txBody>
          <a:bodyPr/>
          <a:lstStyle/>
          <a:p>
            <a:r>
              <a:rPr lang="es-ES" i="1" dirty="0"/>
              <a:t>El conocer cómo convertir un argumento en SARGABLE es muy importante para poder redactar mejores consultas. SARGABLE significa: </a:t>
            </a:r>
            <a:r>
              <a:rPr lang="es-ES" i="1" dirty="0" err="1"/>
              <a:t>Search</a:t>
            </a:r>
            <a:r>
              <a:rPr lang="es-ES" i="1" dirty="0"/>
              <a:t> </a:t>
            </a:r>
            <a:r>
              <a:rPr lang="es-ES" i="1" dirty="0" err="1"/>
              <a:t>ARGument</a:t>
            </a:r>
            <a:r>
              <a:rPr lang="es-ES" i="1" dirty="0"/>
              <a:t> ABLE (…que permite argumentos de búsqueda), estos son algunos ejemplos:</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6614272" y="2332079"/>
            <a:ext cx="4440582" cy="2896626"/>
          </a:xfrm>
          <a:prstGeom prst="rect">
            <a:avLst/>
          </a:prstGeom>
          <a:noFill/>
          <a:ln w="9525">
            <a:noFill/>
            <a:miter lim="800000"/>
            <a:headEnd/>
            <a:tailEnd/>
          </a:ln>
        </p:spPr>
      </p:pic>
    </p:spTree>
    <p:extLst>
      <p:ext uri="{BB962C8B-B14F-4D97-AF65-F5344CB8AC3E}">
        <p14:creationId xmlns:p14="http://schemas.microsoft.com/office/powerpoint/2010/main" val="22183012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Nested</a:t>
            </a:r>
            <a:r>
              <a:rPr lang="es-CR" dirty="0"/>
              <a:t> </a:t>
            </a:r>
            <a:r>
              <a:rPr lang="es-CR" dirty="0" err="1"/>
              <a:t>Loops</a:t>
            </a:r>
            <a:r>
              <a:rPr lang="es-CR" dirty="0"/>
              <a:t> </a:t>
            </a:r>
          </a:p>
        </p:txBody>
      </p:sp>
      <p:sp>
        <p:nvSpPr>
          <p:cNvPr id="3" name="Marcador de contenido 2"/>
          <p:cNvSpPr>
            <a:spLocks noGrp="1"/>
          </p:cNvSpPr>
          <p:nvPr>
            <p:ph idx="1"/>
          </p:nvPr>
        </p:nvSpPr>
        <p:spPr>
          <a:xfrm>
            <a:off x="1451580" y="2015732"/>
            <a:ext cx="7700734" cy="3450613"/>
          </a:xfrm>
        </p:spPr>
        <p:txBody>
          <a:bodyPr/>
          <a:lstStyle/>
          <a:p>
            <a:r>
              <a:rPr lang="es-CR" dirty="0"/>
              <a:t>También llamado </a:t>
            </a:r>
            <a:r>
              <a:rPr lang="es-CR" dirty="0" err="1"/>
              <a:t>Nested</a:t>
            </a:r>
            <a:r>
              <a:rPr lang="es-CR" dirty="0"/>
              <a:t> </a:t>
            </a:r>
            <a:r>
              <a:rPr lang="es-CR" dirty="0" err="1"/>
              <a:t>Iterator</a:t>
            </a:r>
            <a:endParaRPr lang="es-CR" dirty="0"/>
          </a:p>
          <a:p>
            <a:r>
              <a:rPr lang="es-CR" dirty="0"/>
              <a:t>Excepto en casos de conjuntos de datos </a:t>
            </a:r>
            <a:r>
              <a:rPr lang="es-CR" dirty="0" smtClean="0"/>
              <a:t>demasiado </a:t>
            </a:r>
            <a:r>
              <a:rPr lang="es-CR" dirty="0"/>
              <a:t>grandes generalmente este es el mejor tipo de JOIN que se puede encontrar.</a:t>
            </a:r>
          </a:p>
          <a:p>
            <a:r>
              <a:rPr lang="es-CR" dirty="0"/>
              <a:t>Equivale a un ciclo anidado en otro, donde se toma cada valor en el conjunto externo y se compara contra el contenido de cada elemento del conjunto interno. (como en un cursor)</a:t>
            </a:r>
          </a:p>
          <a:p>
            <a:r>
              <a:rPr lang="es-CR" dirty="0"/>
              <a:t>Con un conjunto interno pequeño y un conjunto externo indexado se da el mejor rendimiento.</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9793243" y="3213057"/>
            <a:ext cx="1261611" cy="993183"/>
          </a:xfrm>
          <a:prstGeom prst="rect">
            <a:avLst/>
          </a:prstGeom>
          <a:noFill/>
          <a:ln w="9525">
            <a:noFill/>
            <a:miter lim="800000"/>
            <a:headEnd/>
            <a:tailEnd/>
          </a:ln>
        </p:spPr>
      </p:pic>
    </p:spTree>
    <p:extLst>
      <p:ext uri="{BB962C8B-B14F-4D97-AF65-F5344CB8AC3E}">
        <p14:creationId xmlns:p14="http://schemas.microsoft.com/office/powerpoint/2010/main" val="28987848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Computed</a:t>
            </a:r>
            <a:r>
              <a:rPr lang="es-CR" dirty="0"/>
              <a:t> </a:t>
            </a:r>
            <a:r>
              <a:rPr lang="es-CR" dirty="0" err="1"/>
              <a:t>Scalar</a:t>
            </a:r>
            <a:endParaRPr lang="es-CR" dirty="0"/>
          </a:p>
        </p:txBody>
      </p:sp>
      <p:sp>
        <p:nvSpPr>
          <p:cNvPr id="3" name="Marcador de contenido 2"/>
          <p:cNvSpPr>
            <a:spLocks noGrp="1"/>
          </p:cNvSpPr>
          <p:nvPr>
            <p:ph idx="1"/>
          </p:nvPr>
        </p:nvSpPr>
        <p:spPr>
          <a:xfrm>
            <a:off x="1451580" y="2015732"/>
            <a:ext cx="7842050" cy="3450613"/>
          </a:xfrm>
        </p:spPr>
        <p:txBody>
          <a:bodyPr/>
          <a:lstStyle/>
          <a:p>
            <a:r>
              <a:rPr lang="es-CR" dirty="0"/>
              <a:t>Equivale a una operación realizada sobre una proyección o en un campo dentro de cualquier parte de la consulta:</a:t>
            </a:r>
          </a:p>
          <a:p>
            <a:endParaRPr lang="es-CR" dirty="0"/>
          </a:p>
          <a:p>
            <a:pPr lvl="2"/>
            <a:r>
              <a:rPr lang="es-ES" dirty="0" err="1"/>
              <a:t>p.LastName</a:t>
            </a:r>
            <a:r>
              <a:rPr lang="es-ES" dirty="0"/>
              <a:t> + ', ' + </a:t>
            </a:r>
            <a:r>
              <a:rPr lang="es-ES" dirty="0" err="1"/>
              <a:t>p.FirstName</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9766137" y="3142145"/>
            <a:ext cx="962529" cy="839652"/>
          </a:xfrm>
          <a:prstGeom prst="rect">
            <a:avLst/>
          </a:prstGeom>
          <a:noFill/>
          <a:ln w="9525">
            <a:noFill/>
            <a:miter lim="800000"/>
            <a:headEnd/>
            <a:tailEnd/>
          </a:ln>
        </p:spPr>
      </p:pic>
    </p:spTree>
    <p:extLst>
      <p:ext uri="{BB962C8B-B14F-4D97-AF65-F5344CB8AC3E}">
        <p14:creationId xmlns:p14="http://schemas.microsoft.com/office/powerpoint/2010/main" val="1765077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a:xfrm>
            <a:off x="1451579" y="2015732"/>
            <a:ext cx="7592667" cy="3450613"/>
          </a:xfrm>
        </p:spPr>
        <p:txBody>
          <a:bodyPr>
            <a:normAutofit fontScale="92500" lnSpcReduction="20000"/>
          </a:bodyPr>
          <a:lstStyle/>
          <a:p>
            <a:r>
              <a:rPr lang="es-CR" dirty="0"/>
              <a:t>Trabaja solo sobre </a:t>
            </a:r>
            <a:r>
              <a:rPr lang="es-CR" dirty="0" err="1"/>
              <a:t>operandos</a:t>
            </a:r>
            <a:r>
              <a:rPr lang="es-CR" dirty="0"/>
              <a:t> ordenados.</a:t>
            </a:r>
          </a:p>
          <a:p>
            <a:r>
              <a:rPr lang="es-CR" dirty="0"/>
              <a:t>Si los datos a unir no están ordenados requerirá una operación de SORT lo que puede hacer que sea una operación poco eficiente</a:t>
            </a:r>
            <a:r>
              <a:rPr lang="es-CR" dirty="0" smtClean="0"/>
              <a:t>.</a:t>
            </a:r>
          </a:p>
          <a:p>
            <a:endParaRPr lang="es-ES" dirty="0"/>
          </a:p>
          <a:p>
            <a:pPr marL="457200" lvl="1" indent="0">
              <a:buNone/>
            </a:pPr>
            <a:r>
              <a:rPr lang="es-ES" dirty="0" smtClean="0"/>
              <a:t>SELECT </a:t>
            </a:r>
            <a:r>
              <a:rPr lang="es-ES" dirty="0" err="1"/>
              <a:t>c.CustomerID</a:t>
            </a:r>
            <a:endParaRPr lang="es-ES" dirty="0"/>
          </a:p>
          <a:p>
            <a:pPr marL="457200" lvl="1" indent="0">
              <a:buNone/>
            </a:pPr>
            <a:r>
              <a:rPr lang="es-ES" dirty="0" smtClean="0"/>
              <a:t>	FROM </a:t>
            </a:r>
            <a:r>
              <a:rPr lang="es-ES" dirty="0" err="1"/>
              <a:t>Sales.SalesOrderDetail</a:t>
            </a:r>
            <a:r>
              <a:rPr lang="es-ES" dirty="0"/>
              <a:t> </a:t>
            </a:r>
            <a:r>
              <a:rPr lang="es-ES" dirty="0" err="1"/>
              <a:t>od</a:t>
            </a:r>
            <a:endParaRPr lang="es-ES" dirty="0"/>
          </a:p>
          <a:p>
            <a:pPr marL="457200" lvl="1" indent="0">
              <a:buNone/>
            </a:pPr>
            <a:r>
              <a:rPr lang="es-ES" dirty="0" smtClean="0"/>
              <a:t>	JOIN </a:t>
            </a:r>
            <a:r>
              <a:rPr lang="es-ES" dirty="0" err="1"/>
              <a:t>Sales.SalesOrderHeader</a:t>
            </a:r>
            <a:r>
              <a:rPr lang="es-ES" dirty="0"/>
              <a:t> oh</a:t>
            </a:r>
          </a:p>
          <a:p>
            <a:pPr marL="457200" lvl="1" indent="0">
              <a:buNone/>
            </a:pPr>
            <a:r>
              <a:rPr lang="es-ES" dirty="0" smtClean="0"/>
              <a:t>	ON </a:t>
            </a:r>
            <a:r>
              <a:rPr lang="es-ES" dirty="0" err="1"/>
              <a:t>od.SalesOrderID</a:t>
            </a:r>
            <a:r>
              <a:rPr lang="es-ES" dirty="0"/>
              <a:t> = </a:t>
            </a:r>
            <a:r>
              <a:rPr lang="es-ES" dirty="0" err="1"/>
              <a:t>oh.SalesOrderID</a:t>
            </a:r>
            <a:endParaRPr lang="es-ES" dirty="0"/>
          </a:p>
          <a:p>
            <a:pPr marL="457200" lvl="1" indent="0">
              <a:buNone/>
            </a:pPr>
            <a:r>
              <a:rPr lang="en-US" dirty="0" smtClean="0"/>
              <a:t>	JOIN </a:t>
            </a:r>
            <a:r>
              <a:rPr lang="en-US" dirty="0" err="1"/>
              <a:t>Sales.Customer</a:t>
            </a:r>
            <a:r>
              <a:rPr lang="en-US" dirty="0"/>
              <a:t> c </a:t>
            </a:r>
          </a:p>
          <a:p>
            <a:pPr marL="457200" lvl="1" indent="0">
              <a:buNone/>
            </a:pPr>
            <a:r>
              <a:rPr lang="en-US" dirty="0" smtClean="0"/>
              <a:t>	ON </a:t>
            </a:r>
            <a:r>
              <a:rPr lang="en-US" dirty="0" err="1"/>
              <a:t>oh.CustomerID</a:t>
            </a:r>
            <a:r>
              <a:rPr lang="en-US" dirty="0"/>
              <a:t> = </a:t>
            </a:r>
            <a:r>
              <a:rPr lang="en-US" dirty="0" err="1"/>
              <a:t>c.CustomerID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9692102" y="3230170"/>
            <a:ext cx="1080120" cy="1021735"/>
          </a:xfrm>
          <a:prstGeom prst="rect">
            <a:avLst/>
          </a:prstGeom>
          <a:noFill/>
          <a:ln w="9525">
            <a:noFill/>
            <a:miter lim="800000"/>
            <a:headEnd/>
            <a:tailEnd/>
          </a:ln>
        </p:spPr>
      </p:pic>
    </p:spTree>
    <p:extLst>
      <p:ext uri="{BB962C8B-B14F-4D97-AF65-F5344CB8AC3E}">
        <p14:creationId xmlns:p14="http://schemas.microsoft.com/office/powerpoint/2010/main" val="38562403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Merge</a:t>
            </a:r>
            <a:r>
              <a:rPr lang="es-CR" dirty="0"/>
              <a:t> </a:t>
            </a:r>
            <a:r>
              <a:rPr lang="es-CR" dirty="0" err="1"/>
              <a:t>Join</a:t>
            </a:r>
            <a:endParaRPr lang="es-CR" dirty="0"/>
          </a:p>
        </p:txBody>
      </p:sp>
      <p:sp>
        <p:nvSpPr>
          <p:cNvPr id="3" name="Marcador de contenido 2"/>
          <p:cNvSpPr>
            <a:spLocks noGrp="1"/>
          </p:cNvSpPr>
          <p:nvPr>
            <p:ph idx="1"/>
          </p:nvPr>
        </p:nvSpPr>
        <p:spPr/>
        <p:txBody>
          <a:bodyPr/>
          <a:lstStyle/>
          <a:p>
            <a:r>
              <a:rPr lang="es-CR" dirty="0"/>
              <a:t>Si las columnas del JOIN no están ordenadas el optimizador podría realizar una operación SORT o utilizar un Hash JOIN menos eficiente según la información que exista en las estadísticas.</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3029366" y="3268846"/>
            <a:ext cx="6447700" cy="2197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58605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1451579" y="2015732"/>
            <a:ext cx="4176137" cy="3450613"/>
          </a:xfrm>
        </p:spPr>
        <p:txBody>
          <a:bodyPr>
            <a:normAutofit fontScale="92500" lnSpcReduction="20000"/>
          </a:bodyPr>
          <a:lstStyle/>
          <a:p>
            <a:r>
              <a:rPr lang="es-ES" dirty="0"/>
              <a:t>Se requiere el </a:t>
            </a:r>
            <a:r>
              <a:rPr lang="es-ES" dirty="0" err="1"/>
              <a:t>sort</a:t>
            </a:r>
            <a:r>
              <a:rPr lang="es-ES" dirty="0"/>
              <a:t> porque </a:t>
            </a:r>
            <a:r>
              <a:rPr lang="es-ES" dirty="0" err="1"/>
              <a:t>Shelf</a:t>
            </a:r>
            <a:r>
              <a:rPr lang="es-ES" dirty="0"/>
              <a:t> no está indexado.</a:t>
            </a:r>
          </a:p>
          <a:p>
            <a:r>
              <a:rPr lang="es-CR" dirty="0"/>
              <a:t>Si un ordenamiento cuesta más del 25% de la consulta se debería tratar de optimizar</a:t>
            </a:r>
            <a:r>
              <a:rPr lang="es-CR" dirty="0" smtClean="0"/>
              <a:t>.</a:t>
            </a:r>
          </a:p>
          <a:p>
            <a:endParaRPr lang="es-ES" dirty="0"/>
          </a:p>
          <a:p>
            <a:pPr marL="457200" lvl="1" indent="0">
              <a:buNone/>
            </a:pPr>
            <a:r>
              <a:rPr lang="es-ES" dirty="0" smtClean="0"/>
              <a:t>	SELECT </a:t>
            </a:r>
            <a:r>
              <a:rPr lang="es-ES" dirty="0" err="1"/>
              <a:t>Shelf</a:t>
            </a:r>
            <a:endParaRPr lang="es-ES" dirty="0"/>
          </a:p>
          <a:p>
            <a:pPr marL="457200" lvl="1" indent="0">
              <a:buNone/>
            </a:pPr>
            <a:r>
              <a:rPr lang="es-ES" dirty="0" smtClean="0"/>
              <a:t>	FROM 	</a:t>
            </a:r>
            <a:r>
              <a:rPr lang="es-ES" dirty="0" err="1" smtClean="0"/>
              <a:t>Production.ProductInventory</a:t>
            </a:r>
            <a:endParaRPr lang="es-ES" dirty="0"/>
          </a:p>
          <a:p>
            <a:pPr marL="457200" lvl="1" indent="0">
              <a:buNone/>
            </a:pPr>
            <a:r>
              <a:rPr lang="es-ES" dirty="0" smtClean="0"/>
              <a:t>	ORDER </a:t>
            </a:r>
            <a:r>
              <a:rPr lang="es-ES" dirty="0"/>
              <a:t>BY </a:t>
            </a:r>
            <a:r>
              <a:rPr lang="es-ES" dirty="0" err="1"/>
              <a:t>Shelf</a:t>
            </a:r>
            <a:endParaRPr lang="es-ES" dirty="0"/>
          </a:p>
          <a:p>
            <a:endParaRPr lang="es-CR" dirty="0" smtClean="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9759141" y="3316471"/>
            <a:ext cx="774250" cy="716182"/>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983302" y="4315286"/>
            <a:ext cx="3420254" cy="557426"/>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6612341" y="2798771"/>
            <a:ext cx="2162175" cy="742950"/>
          </a:xfrm>
          <a:prstGeom prst="rect">
            <a:avLst/>
          </a:prstGeom>
          <a:noFill/>
          <a:ln w="9525">
            <a:noFill/>
            <a:miter lim="800000"/>
            <a:headEnd/>
            <a:tailEnd/>
          </a:ln>
        </p:spPr>
      </p:pic>
    </p:spTree>
    <p:extLst>
      <p:ext uri="{BB962C8B-B14F-4D97-AF65-F5344CB8AC3E}">
        <p14:creationId xmlns:p14="http://schemas.microsoft.com/office/powerpoint/2010/main" val="896951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disco</a:t>
            </a:r>
            <a:endParaRPr lang="es-CR" dirty="0"/>
          </a:p>
        </p:txBody>
      </p:sp>
      <p:sp>
        <p:nvSpPr>
          <p:cNvPr id="3" name="Marcador de contenido 2"/>
          <p:cNvSpPr>
            <a:spLocks noGrp="1"/>
          </p:cNvSpPr>
          <p:nvPr>
            <p:ph idx="1"/>
          </p:nvPr>
        </p:nvSpPr>
        <p:spPr/>
        <p:txBody>
          <a:bodyPr/>
          <a:lstStyle/>
          <a:p>
            <a:r>
              <a:rPr lang="es-CR" dirty="0" smtClean="0"/>
              <a:t>Componente del sistema operativo.</a:t>
            </a:r>
          </a:p>
          <a:p>
            <a:r>
              <a:rPr lang="es-CR" dirty="0" smtClean="0"/>
              <a:t>Encargado de las operaciones físicas de E/S.</a:t>
            </a:r>
          </a:p>
          <a:p>
            <a:r>
              <a:rPr lang="es-CR" dirty="0" smtClean="0"/>
              <a:t>Conoce todas las direcciones físicas en el disco.</a:t>
            </a:r>
          </a:p>
          <a:p>
            <a:r>
              <a:rPr lang="es-CR" dirty="0" smtClean="0"/>
              <a:t>Para el manejador de archivos, el disco es una </a:t>
            </a:r>
            <a:r>
              <a:rPr lang="es-CR" dirty="0" err="1" smtClean="0"/>
              <a:t>coleccion</a:t>
            </a:r>
            <a:r>
              <a:rPr lang="es-CR" dirty="0" smtClean="0"/>
              <a:t> lógica de conjunto de tamaña fijo, identificada con un “Identificador de conjunto de paginas” único.</a:t>
            </a:r>
          </a:p>
          <a:p>
            <a:r>
              <a:rPr lang="es-CR" dirty="0" smtClean="0"/>
              <a:t>Cada pagina se identifica mediante un “numero de pagina” único dentro del disco.</a:t>
            </a:r>
          </a:p>
          <a:p>
            <a:r>
              <a:rPr lang="es-CR" dirty="0" smtClean="0"/>
              <a:t>Los conjuntos de paginas no se traslapan entre si.</a:t>
            </a:r>
            <a:endParaRPr lang="es-CR" dirty="0"/>
          </a:p>
        </p:txBody>
      </p:sp>
    </p:spTree>
    <p:extLst>
      <p:ext uri="{BB962C8B-B14F-4D97-AF65-F5344CB8AC3E}">
        <p14:creationId xmlns:p14="http://schemas.microsoft.com/office/powerpoint/2010/main" val="940986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Sort</a:t>
            </a:r>
            <a:endParaRPr lang="es-CR" dirty="0"/>
          </a:p>
        </p:txBody>
      </p:sp>
      <p:sp>
        <p:nvSpPr>
          <p:cNvPr id="3" name="Marcador de contenido 2"/>
          <p:cNvSpPr>
            <a:spLocks noGrp="1"/>
          </p:cNvSpPr>
          <p:nvPr>
            <p:ph idx="1"/>
          </p:nvPr>
        </p:nvSpPr>
        <p:spPr>
          <a:xfrm>
            <a:off x="1451580" y="2015732"/>
            <a:ext cx="5738930" cy="3450613"/>
          </a:xfrm>
        </p:spPr>
        <p:txBody>
          <a:bodyPr>
            <a:normAutofit/>
          </a:bodyPr>
          <a:lstStyle/>
          <a:p>
            <a:r>
              <a:rPr lang="es-CR" dirty="0"/>
              <a:t>Un ORDER BY generalmente se procesará en RAM pero , en un conjunto grande de datos este podría requerir espacio en la </a:t>
            </a:r>
            <a:r>
              <a:rPr lang="es-CR" dirty="0" err="1"/>
              <a:t>tempdb</a:t>
            </a:r>
            <a:r>
              <a:rPr lang="es-CR" dirty="0"/>
              <a:t> y requeriría ordenar en disco, lo cual es mucho más lento.</a:t>
            </a:r>
            <a:endParaRPr lang="es-ES" dirty="0"/>
          </a:p>
          <a:p>
            <a:endParaRPr lang="es-ES" dirty="0" smtClean="0"/>
          </a:p>
          <a:p>
            <a:pPr marL="457200" lvl="1" indent="0">
              <a:buNone/>
            </a:pPr>
            <a:r>
              <a:rPr lang="es-ES" dirty="0" smtClean="0"/>
              <a:t>SELECT </a:t>
            </a:r>
            <a:r>
              <a:rPr lang="es-ES" dirty="0"/>
              <a:t>*</a:t>
            </a:r>
          </a:p>
          <a:p>
            <a:pPr marL="457200" lvl="1" indent="0">
              <a:buNone/>
            </a:pPr>
            <a:r>
              <a:rPr lang="es-ES" dirty="0"/>
              <a:t>FROM </a:t>
            </a:r>
            <a:r>
              <a:rPr lang="es-ES" dirty="0" err="1"/>
              <a:t>Production.ProductInventory</a:t>
            </a:r>
            <a:endParaRPr lang="es-ES" dirty="0"/>
          </a:p>
          <a:p>
            <a:pPr marL="457200" lvl="1" indent="0">
              <a:buNone/>
            </a:pPr>
            <a:r>
              <a:rPr lang="es-ES" dirty="0" smtClean="0"/>
              <a:t>ORDER </a:t>
            </a:r>
            <a:r>
              <a:rPr lang="es-ES" dirty="0"/>
              <a:t>BY </a:t>
            </a:r>
            <a:r>
              <a:rPr lang="es-ES" dirty="0" err="1"/>
              <a:t>ProductID</a:t>
            </a:r>
            <a:endParaRPr lang="es-ES" dirty="0"/>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7419757" y="3741038"/>
            <a:ext cx="3428353" cy="696671"/>
          </a:xfrm>
          <a:prstGeom prst="rect">
            <a:avLst/>
          </a:prstGeom>
          <a:noFill/>
          <a:ln w="9525">
            <a:noFill/>
            <a:miter lim="800000"/>
            <a:headEnd/>
            <a:tailEnd/>
          </a:ln>
        </p:spPr>
      </p:pic>
    </p:spTree>
    <p:extLst>
      <p:ext uri="{BB962C8B-B14F-4D97-AF65-F5344CB8AC3E}">
        <p14:creationId xmlns:p14="http://schemas.microsoft.com/office/powerpoint/2010/main" val="1788250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Hash </a:t>
            </a:r>
            <a:r>
              <a:rPr lang="es-CR" dirty="0" err="1"/>
              <a:t>Mash</a:t>
            </a:r>
            <a:r>
              <a:rPr lang="es-CR" dirty="0"/>
              <a:t> (agregación)</a:t>
            </a:r>
          </a:p>
        </p:txBody>
      </p:sp>
      <p:sp>
        <p:nvSpPr>
          <p:cNvPr id="3" name="Marcador de contenido 2"/>
          <p:cNvSpPr>
            <a:spLocks noGrp="1"/>
          </p:cNvSpPr>
          <p:nvPr>
            <p:ph idx="1"/>
          </p:nvPr>
        </p:nvSpPr>
        <p:spPr/>
        <p:txBody>
          <a:bodyPr/>
          <a:lstStyle/>
          <a:p>
            <a:r>
              <a:rPr lang="es-CR" dirty="0"/>
              <a:t>Se crea una tabla temporal con los distintos valores (City) y recorre la tabla grande contando las </a:t>
            </a:r>
            <a:r>
              <a:rPr lang="es-CR" dirty="0" smtClean="0"/>
              <a:t>ocurrencias</a:t>
            </a:r>
          </a:p>
          <a:p>
            <a:endParaRPr lang="es-ES" dirty="0"/>
          </a:p>
          <a:p>
            <a:pPr marL="457200" lvl="1" indent="0">
              <a:buNone/>
            </a:pPr>
            <a:r>
              <a:rPr lang="es-ES" dirty="0"/>
              <a:t>SELECT [City],</a:t>
            </a:r>
          </a:p>
          <a:p>
            <a:pPr marL="457200" lvl="1" indent="0">
              <a:buNone/>
            </a:pPr>
            <a:r>
              <a:rPr lang="es-ES" dirty="0"/>
              <a:t>COUNT([City]) AS </a:t>
            </a:r>
            <a:r>
              <a:rPr lang="es-ES" dirty="0" err="1"/>
              <a:t>CityCount</a:t>
            </a:r>
            <a:endParaRPr lang="es-ES" dirty="0"/>
          </a:p>
          <a:p>
            <a:pPr marL="457200" lvl="1" indent="0">
              <a:buNone/>
            </a:pPr>
            <a:r>
              <a:rPr lang="es-ES" dirty="0"/>
              <a:t>FROM [</a:t>
            </a:r>
            <a:r>
              <a:rPr lang="es-ES" dirty="0" err="1"/>
              <a:t>Person</a:t>
            </a:r>
            <a:r>
              <a:rPr lang="es-ES" dirty="0"/>
              <a:t>].[</a:t>
            </a:r>
            <a:r>
              <a:rPr lang="es-ES" dirty="0" err="1"/>
              <a:t>Address</a:t>
            </a:r>
            <a:r>
              <a:rPr lang="es-ES" dirty="0"/>
              <a:t>]</a:t>
            </a:r>
          </a:p>
          <a:p>
            <a:pPr marL="457200" lvl="1" indent="0">
              <a:buNone/>
            </a:pPr>
            <a:r>
              <a:rPr lang="es-ES" dirty="0"/>
              <a:t>GROUP BY [City]</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5559332" y="3835684"/>
            <a:ext cx="5305403" cy="644055"/>
          </a:xfrm>
          <a:prstGeom prst="rect">
            <a:avLst/>
          </a:prstGeom>
          <a:noFill/>
          <a:ln w="9525">
            <a:noFill/>
            <a:miter lim="800000"/>
            <a:headEnd/>
            <a:tailEnd/>
          </a:ln>
        </p:spPr>
      </p:pic>
    </p:spTree>
    <p:extLst>
      <p:ext uri="{BB962C8B-B14F-4D97-AF65-F5344CB8AC3E}">
        <p14:creationId xmlns:p14="http://schemas.microsoft.com/office/powerpoint/2010/main" val="18366777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Operador: </a:t>
            </a:r>
            <a:r>
              <a:rPr lang="es-CR" dirty="0" err="1"/>
              <a:t>Filter</a:t>
            </a:r>
            <a:endParaRPr lang="es-CR" dirty="0"/>
          </a:p>
        </p:txBody>
      </p:sp>
      <p:sp>
        <p:nvSpPr>
          <p:cNvPr id="3" name="Marcador de contenido 2"/>
          <p:cNvSpPr>
            <a:spLocks noGrp="1"/>
          </p:cNvSpPr>
          <p:nvPr>
            <p:ph idx="1"/>
          </p:nvPr>
        </p:nvSpPr>
        <p:spPr>
          <a:xfrm>
            <a:off x="1559644" y="2015731"/>
            <a:ext cx="9603275" cy="3450613"/>
          </a:xfrm>
        </p:spPr>
        <p:txBody>
          <a:bodyPr/>
          <a:lstStyle/>
          <a:p>
            <a:r>
              <a:rPr lang="es-CR" dirty="0"/>
              <a:t>Es equivalente al HAVING en un SQL.</a:t>
            </a:r>
            <a:endParaRPr lang="es-ES" dirty="0"/>
          </a:p>
          <a:p>
            <a:endParaRPr lang="es-CR" dirty="0" smtClean="0"/>
          </a:p>
          <a:p>
            <a:pPr marL="457200" lvl="1" indent="0">
              <a:buNone/>
            </a:pPr>
            <a:r>
              <a:rPr lang="es-ES" dirty="0"/>
              <a:t>SELECT [City],</a:t>
            </a:r>
          </a:p>
          <a:p>
            <a:pPr marL="457200" lvl="1" indent="0">
              <a:buNone/>
            </a:pPr>
            <a:r>
              <a:rPr lang="es-ES" dirty="0"/>
              <a:t>COUNT([City]) AS </a:t>
            </a:r>
            <a:r>
              <a:rPr lang="es-ES" dirty="0" err="1"/>
              <a:t>CityCount</a:t>
            </a:r>
            <a:endParaRPr lang="es-ES" dirty="0"/>
          </a:p>
          <a:p>
            <a:pPr marL="457200" lvl="1" indent="0">
              <a:buNone/>
            </a:pPr>
            <a:r>
              <a:rPr lang="es-ES" dirty="0"/>
              <a:t>FROM [</a:t>
            </a:r>
            <a:r>
              <a:rPr lang="es-ES" dirty="0" err="1"/>
              <a:t>Person</a:t>
            </a:r>
            <a:r>
              <a:rPr lang="es-ES" dirty="0"/>
              <a:t>].[</a:t>
            </a:r>
            <a:r>
              <a:rPr lang="es-ES" dirty="0" err="1"/>
              <a:t>Address</a:t>
            </a:r>
            <a:r>
              <a:rPr lang="es-ES" dirty="0"/>
              <a:t>]</a:t>
            </a:r>
          </a:p>
          <a:p>
            <a:pPr marL="457200" lvl="1" indent="0">
              <a:buNone/>
            </a:pPr>
            <a:r>
              <a:rPr lang="es-ES" dirty="0"/>
              <a:t>GROUP BY [City]</a:t>
            </a:r>
          </a:p>
          <a:p>
            <a:pPr marL="457200" lvl="1" indent="0">
              <a:buNone/>
            </a:pPr>
            <a:r>
              <a:rPr lang="es-ES" dirty="0"/>
              <a:t>HAVING COUNT([City]) &gt; 1</a:t>
            </a:r>
          </a:p>
          <a:p>
            <a:endParaRPr lang="es-CR" dirty="0"/>
          </a:p>
        </p:txBody>
      </p:sp>
      <p:pic>
        <p:nvPicPr>
          <p:cNvPr id="4" name="Picture 2"/>
          <p:cNvPicPr>
            <a:picLocks noChangeAspect="1" noChangeArrowheads="1"/>
          </p:cNvPicPr>
          <p:nvPr/>
        </p:nvPicPr>
        <p:blipFill>
          <a:blip r:embed="rId2" cstate="print"/>
          <a:srcRect/>
          <a:stretch>
            <a:fillRect/>
          </a:stretch>
        </p:blipFill>
        <p:spPr bwMode="auto">
          <a:xfrm>
            <a:off x="8214356" y="3049325"/>
            <a:ext cx="747798" cy="691713"/>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497294" y="4256447"/>
            <a:ext cx="5557560" cy="574920"/>
          </a:xfrm>
          <a:prstGeom prst="rect">
            <a:avLst/>
          </a:prstGeom>
          <a:noFill/>
          <a:ln w="9525">
            <a:noFill/>
            <a:miter lim="800000"/>
            <a:headEnd/>
            <a:tailEnd/>
          </a:ln>
        </p:spPr>
      </p:pic>
    </p:spTree>
    <p:extLst>
      <p:ext uri="{BB962C8B-B14F-4D97-AF65-F5344CB8AC3E}">
        <p14:creationId xmlns:p14="http://schemas.microsoft.com/office/powerpoint/2010/main" val="703766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El programador puede imponerse sobre la decisión automática del optimizador de realizar ciertas operaciones.</a:t>
            </a:r>
          </a:p>
          <a:p>
            <a:r>
              <a:rPr lang="es-CR" dirty="0"/>
              <a:t>Los hint siguientes se pueden poner al final de una consulta para forzar a usar un solo tipo de JOIN. 	</a:t>
            </a:r>
          </a:p>
          <a:p>
            <a:pPr lvl="1"/>
            <a:r>
              <a:rPr lang="es-CR" dirty="0"/>
              <a:t>OPTION (</a:t>
            </a:r>
            <a:r>
              <a:rPr lang="es-CR" dirty="0" err="1"/>
              <a:t>loop</a:t>
            </a:r>
            <a:r>
              <a:rPr lang="es-CR" dirty="0"/>
              <a:t> JOIN);</a:t>
            </a:r>
          </a:p>
          <a:p>
            <a:pPr lvl="1"/>
            <a:r>
              <a:rPr lang="es-ES" dirty="0"/>
              <a:t>OPTION (</a:t>
            </a:r>
            <a:r>
              <a:rPr lang="es-ES" dirty="0" err="1"/>
              <a:t>merge</a:t>
            </a:r>
            <a:r>
              <a:rPr lang="es-ES" dirty="0"/>
              <a:t> JOIN );</a:t>
            </a:r>
          </a:p>
          <a:p>
            <a:pPr lvl="1"/>
            <a:r>
              <a:rPr lang="es-CR" dirty="0"/>
              <a:t>OPTION (hash JOIN);</a:t>
            </a:r>
            <a:endParaRPr lang="es-ES" dirty="0"/>
          </a:p>
          <a:p>
            <a:endParaRPr lang="es-CR" dirty="0"/>
          </a:p>
        </p:txBody>
      </p:sp>
    </p:spTree>
    <p:extLst>
      <p:ext uri="{BB962C8B-B14F-4D97-AF65-F5344CB8AC3E}">
        <p14:creationId xmlns:p14="http://schemas.microsoft.com/office/powerpoint/2010/main" val="41233591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HINTS</a:t>
            </a:r>
          </a:p>
        </p:txBody>
      </p:sp>
      <p:sp>
        <p:nvSpPr>
          <p:cNvPr id="3" name="Marcador de contenido 2"/>
          <p:cNvSpPr>
            <a:spLocks noGrp="1"/>
          </p:cNvSpPr>
          <p:nvPr>
            <p:ph idx="1"/>
          </p:nvPr>
        </p:nvSpPr>
        <p:spPr/>
        <p:txBody>
          <a:bodyPr/>
          <a:lstStyle/>
          <a:p>
            <a:r>
              <a:rPr lang="es-CR" dirty="0"/>
              <a:t>Se puede usar un hint para forzar el uso de un índice.</a:t>
            </a:r>
            <a:endParaRPr lang="es-ES" dirty="0"/>
          </a:p>
          <a:p>
            <a:endParaRPr lang="es-ES" dirty="0" smtClean="0"/>
          </a:p>
          <a:p>
            <a:pPr marL="457200" lvl="1" indent="0">
              <a:buNone/>
            </a:pPr>
            <a:r>
              <a:rPr lang="es-ES" dirty="0" smtClean="0"/>
              <a:t>SELECT </a:t>
            </a:r>
            <a:r>
              <a:rPr lang="es-ES" dirty="0"/>
              <a:t>…. </a:t>
            </a:r>
          </a:p>
          <a:p>
            <a:pPr marL="457200" lvl="1" indent="0">
              <a:buNone/>
            </a:pPr>
            <a:r>
              <a:rPr lang="en-US" dirty="0"/>
              <a:t>FROM HumanResources.Department de </a:t>
            </a:r>
          </a:p>
          <a:p>
            <a:pPr marL="457200" lvl="1" indent="0">
              <a:buNone/>
            </a:pPr>
            <a:r>
              <a:rPr lang="en-US" dirty="0"/>
              <a:t>	WITH (INDEX (PK_Department_DepartmentID))</a:t>
            </a:r>
          </a:p>
          <a:p>
            <a:pPr marL="457200" lvl="1" indent="0">
              <a:buNone/>
            </a:pPr>
            <a:r>
              <a:rPr lang="en-US" dirty="0"/>
              <a:t>….</a:t>
            </a:r>
            <a:endParaRPr lang="es-ES" dirty="0"/>
          </a:p>
          <a:p>
            <a:endParaRPr lang="es-CR" dirty="0"/>
          </a:p>
        </p:txBody>
      </p:sp>
    </p:spTree>
    <p:extLst>
      <p:ext uri="{BB962C8B-B14F-4D97-AF65-F5344CB8AC3E}">
        <p14:creationId xmlns:p14="http://schemas.microsoft.com/office/powerpoint/2010/main" val="3135280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disco</a:t>
            </a:r>
            <a:endParaRPr lang="es-CR" dirty="0"/>
          </a:p>
        </p:txBody>
      </p:sp>
      <p:sp>
        <p:nvSpPr>
          <p:cNvPr id="3" name="Marcador de contenido 2"/>
          <p:cNvSpPr>
            <a:spLocks noGrp="1"/>
          </p:cNvSpPr>
          <p:nvPr>
            <p:ph idx="1"/>
          </p:nvPr>
        </p:nvSpPr>
        <p:spPr/>
        <p:txBody>
          <a:bodyPr/>
          <a:lstStyle/>
          <a:p>
            <a:r>
              <a:rPr lang="es-CR" dirty="0" smtClean="0"/>
              <a:t>Existe un conjunto de paginas denominado de “espacio libre "y sirve como reserva de paginas  disponibles ( no utilizadas de momento), las demás paginas contienen datos significativos.</a:t>
            </a:r>
          </a:p>
          <a:p>
            <a:endParaRPr lang="es-CR" dirty="0" smtClean="0"/>
          </a:p>
          <a:p>
            <a:r>
              <a:rPr lang="es-CR" dirty="0" smtClean="0"/>
              <a:t>El manejador de disco se encarga de la asignación de paginas a los conjuntos y liberación de paginas de los mismos cuando se lo solicita el manejador.</a:t>
            </a:r>
            <a:endParaRPr lang="es-CR" dirty="0"/>
          </a:p>
        </p:txBody>
      </p:sp>
    </p:spTree>
    <p:extLst>
      <p:ext uri="{BB962C8B-B14F-4D97-AF65-F5344CB8AC3E}">
        <p14:creationId xmlns:p14="http://schemas.microsoft.com/office/powerpoint/2010/main" val="2404373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disco</a:t>
            </a:r>
            <a:endParaRPr lang="es-CR" dirty="0"/>
          </a:p>
        </p:txBody>
      </p:sp>
      <p:sp>
        <p:nvSpPr>
          <p:cNvPr id="3" name="Marcador de contenido 2"/>
          <p:cNvSpPr>
            <a:spLocks noGrp="1"/>
          </p:cNvSpPr>
          <p:nvPr>
            <p:ph idx="1"/>
          </p:nvPr>
        </p:nvSpPr>
        <p:spPr/>
        <p:txBody>
          <a:bodyPr>
            <a:normAutofit lnSpcReduction="10000"/>
          </a:bodyPr>
          <a:lstStyle/>
          <a:p>
            <a:r>
              <a:rPr lang="es-CR" dirty="0" smtClean="0"/>
              <a:t>Las operaciones que puede realizar el manejador de disco con los conjuntos de paginas son:</a:t>
            </a:r>
          </a:p>
          <a:p>
            <a:r>
              <a:rPr lang="es-CR" dirty="0" smtClean="0"/>
              <a:t>Leer la pagina p del conjunto de paginas c.</a:t>
            </a:r>
          </a:p>
          <a:p>
            <a:r>
              <a:rPr lang="es-CR" dirty="0" smtClean="0"/>
              <a:t>Reemplazar la pagina p dentro del conjunto de paginas c (obtiene una pagina vacía del conjunto de espacio libre y devuelve el nuevo numero de paginas p).</a:t>
            </a:r>
          </a:p>
          <a:p>
            <a:r>
              <a:rPr lang="es-CR" dirty="0" smtClean="0"/>
              <a:t>Añadir una pagina nueva al conjunto de paginas c (vuelve la pagina p al conjunto de espacio libre).</a:t>
            </a:r>
          </a:p>
          <a:p>
            <a:r>
              <a:rPr lang="es-CR" dirty="0" smtClean="0"/>
              <a:t>Elimina la pagina p del conjunto de paginas c.</a:t>
            </a:r>
          </a:p>
          <a:p>
            <a:endParaRPr lang="es-CR" dirty="0"/>
          </a:p>
        </p:txBody>
      </p:sp>
    </p:spTree>
    <p:extLst>
      <p:ext uri="{BB962C8B-B14F-4D97-AF65-F5344CB8AC3E}">
        <p14:creationId xmlns:p14="http://schemas.microsoft.com/office/powerpoint/2010/main" val="2405469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Manejador de archivos</a:t>
            </a:r>
            <a:endParaRPr lang="es-CR" dirty="0"/>
          </a:p>
        </p:txBody>
      </p:sp>
      <p:sp>
        <p:nvSpPr>
          <p:cNvPr id="3" name="Marcador de contenido 2"/>
          <p:cNvSpPr>
            <a:spLocks noGrp="1"/>
          </p:cNvSpPr>
          <p:nvPr>
            <p:ph idx="1"/>
          </p:nvPr>
        </p:nvSpPr>
        <p:spPr/>
        <p:txBody>
          <a:bodyPr/>
          <a:lstStyle/>
          <a:p>
            <a:r>
              <a:rPr lang="es-CR" dirty="0" smtClean="0"/>
              <a:t>Un campo almacenado es la unidad mas pequeña de información almacenada que recibe un nombre.</a:t>
            </a:r>
          </a:p>
          <a:p>
            <a:r>
              <a:rPr lang="es-CR" dirty="0" smtClean="0"/>
              <a:t>Un registro almacenado es un conjunto de campos almacenados, relacionados entre si, que cuenta con su propio nombre.</a:t>
            </a:r>
          </a:p>
          <a:p>
            <a:r>
              <a:rPr lang="es-CR" dirty="0" smtClean="0"/>
              <a:t>Un archivo almacenado es el conjunto(con nombre) de todas las ocurrencias de un tipo de registro almacenado.</a:t>
            </a:r>
            <a:endParaRPr lang="es-CR" dirty="0"/>
          </a:p>
        </p:txBody>
      </p:sp>
    </p:spTree>
    <p:extLst>
      <p:ext uri="{BB962C8B-B14F-4D97-AF65-F5344CB8AC3E}">
        <p14:creationId xmlns:p14="http://schemas.microsoft.com/office/powerpoint/2010/main" val="233686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1967</TotalTime>
  <Words>3427</Words>
  <Application>Microsoft Office PowerPoint</Application>
  <PresentationFormat>Panorámica</PresentationFormat>
  <Paragraphs>302</Paragraphs>
  <Slides>64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64</vt:i4>
      </vt:variant>
    </vt:vector>
  </HeadingPairs>
  <TitlesOfParts>
    <vt:vector size="67" baseType="lpstr">
      <vt:lpstr>Arial</vt:lpstr>
      <vt:lpstr>Gill Sans MT</vt:lpstr>
      <vt:lpstr>Galería</vt:lpstr>
      <vt:lpstr>Organización Física de Datos y planes de Ejecución</vt:lpstr>
      <vt:lpstr>Agenda</vt:lpstr>
      <vt:lpstr>Almacenamiento</vt:lpstr>
      <vt:lpstr>Acceso a información</vt:lpstr>
      <vt:lpstr>Acceso a la información</vt:lpstr>
      <vt:lpstr>Manejador de disco</vt:lpstr>
      <vt:lpstr>Manejador de disco</vt:lpstr>
      <vt:lpstr>Manejador de disco</vt:lpstr>
      <vt:lpstr>Manejador de archivos</vt:lpstr>
      <vt:lpstr>Manejador de disco</vt:lpstr>
      <vt:lpstr>Manejador de archivos</vt:lpstr>
      <vt:lpstr>Manejador de archivos</vt:lpstr>
      <vt:lpstr>Agrupamiento</vt:lpstr>
      <vt:lpstr>Agrupamiento</vt:lpstr>
      <vt:lpstr>Agrupamiento</vt:lpstr>
      <vt:lpstr>Administración de paginas</vt:lpstr>
      <vt:lpstr>Administracion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Administración de paginas</vt:lpstr>
      <vt:lpstr>Presentación de PowerPoint</vt:lpstr>
      <vt:lpstr>Administración de paginas</vt:lpstr>
      <vt:lpstr>Administración de registro almacenados</vt:lpstr>
      <vt:lpstr>Administración de registro almacenados</vt:lpstr>
      <vt:lpstr>Administración de registro almacenados</vt:lpstr>
      <vt:lpstr>Administración de registro almacenados</vt:lpstr>
      <vt:lpstr>Administración de registro almacenados</vt:lpstr>
      <vt:lpstr>Técnicas de Diseño</vt:lpstr>
      <vt:lpstr>Lectura básica de planes de ejecución</vt:lpstr>
      <vt:lpstr>Interpretación de gráficos</vt:lpstr>
      <vt:lpstr>Operador: SELECT</vt:lpstr>
      <vt:lpstr>Operador: TABLE SCAN</vt:lpstr>
      <vt:lpstr>Tipos de operadores en planes de ejecución</vt:lpstr>
      <vt:lpstr>Operador bloqueador y no bloqueador</vt:lpstr>
      <vt:lpstr>Operador: Clustered Index Scan</vt:lpstr>
      <vt:lpstr>Operador: Clustered Index Scan</vt:lpstr>
      <vt:lpstr>Operador: Clustered Index Seek</vt:lpstr>
      <vt:lpstr>Operador: Clustered Index Seek</vt:lpstr>
      <vt:lpstr>Operador: Non-clustered index seek</vt:lpstr>
      <vt:lpstr>Ventana de propiedades Index Seek</vt:lpstr>
      <vt:lpstr>Operador: Key Lookup (RID,Key)</vt:lpstr>
      <vt:lpstr>Key Lookup</vt:lpstr>
      <vt:lpstr>Key Lookup</vt:lpstr>
      <vt:lpstr>RID-lookup</vt:lpstr>
      <vt:lpstr>JOINS</vt:lpstr>
      <vt:lpstr>Plan de ejecución</vt:lpstr>
      <vt:lpstr>Operador: hash mash join</vt:lpstr>
      <vt:lpstr>Operador: Hash Join </vt:lpstr>
      <vt:lpstr>Condiciones “Sargables”</vt:lpstr>
      <vt:lpstr>Operador: Nested Loops </vt:lpstr>
      <vt:lpstr>Operador: Computed Scalar</vt:lpstr>
      <vt:lpstr>Operador: Merge Join</vt:lpstr>
      <vt:lpstr>Operador: Merge Join</vt:lpstr>
      <vt:lpstr>Operador: Sort</vt:lpstr>
      <vt:lpstr>Operador: Sort</vt:lpstr>
      <vt:lpstr>Operador: Hash Mash (agregación)</vt:lpstr>
      <vt:lpstr>Operador: Filter</vt:lpstr>
      <vt:lpstr>HINTS</vt:lpstr>
      <vt:lpstr>HINTS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Diccionario de datos</dc:title>
  <dc:creator>Efren</dc:creator>
  <cp:lastModifiedBy>Efren</cp:lastModifiedBy>
  <cp:revision>50</cp:revision>
  <dcterms:created xsi:type="dcterms:W3CDTF">2016-01-17T22:27:00Z</dcterms:created>
  <dcterms:modified xsi:type="dcterms:W3CDTF">2016-02-22T21:10:33Z</dcterms:modified>
</cp:coreProperties>
</file>