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2" r:id="rId14"/>
    <p:sldId id="273" r:id="rId15"/>
    <p:sldId id="274" r:id="rId16"/>
    <p:sldId id="269" r:id="rId17"/>
    <p:sldId id="270" r:id="rId18"/>
    <p:sldId id="271"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1/2/2016</a:t>
            </a:fld>
            <a:endParaRPr lang="es-CR"/>
          </a:p>
        </p:txBody>
      </p:sp>
      <p:sp>
        <p:nvSpPr>
          <p:cNvPr id="5" name="Footer Placeholder 4"/>
          <p:cNvSpPr>
            <a:spLocks noGrp="1"/>
          </p:cNvSpPr>
          <p:nvPr>
            <p:ph type="ftr" sz="quarter" idx="11"/>
          </p:nvPr>
        </p:nvSpPr>
        <p:spPr>
          <a:xfrm>
            <a:off x="2416500" y="329307"/>
            <a:ext cx="4973915" cy="309201"/>
          </a:xfrm>
        </p:spPr>
        <p:txBody>
          <a:bodyPr/>
          <a:lstStyle/>
          <a:p>
            <a:endParaRPr lang="es-CR"/>
          </a:p>
        </p:txBody>
      </p:sp>
      <p:sp>
        <p:nvSpPr>
          <p:cNvPr id="6" name="Slide Number Placeholder 5"/>
          <p:cNvSpPr>
            <a:spLocks noGrp="1"/>
          </p:cNvSpPr>
          <p:nvPr>
            <p:ph type="sldNum" sz="quarter" idx="12"/>
          </p:nvPr>
        </p:nvSpPr>
        <p:spPr>
          <a:xfrm>
            <a:off x="1437664" y="798973"/>
            <a:ext cx="811019" cy="503578"/>
          </a:xfrm>
        </p:spPr>
        <p:txBody>
          <a:bodyPr/>
          <a:lstStyle/>
          <a:p>
            <a:fld id="{1391989D-7D8A-40BD-B39D-E99F3E9F28EA}" type="slidenum">
              <a:rPr lang="es-CR" smtClean="0"/>
              <a:t>‹Nº›</a:t>
            </a:fld>
            <a:endParaRPr lang="es-C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200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1/2/2016</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3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1/2/2016</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248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1/2/2016</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86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067868D-83B4-4CE3-8B5A-5A84B6388E5A}" type="datetimeFigureOut">
              <a:rPr lang="es-CR" smtClean="0"/>
              <a:t>1/2/2016</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696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067868D-83B4-4CE3-8B5A-5A84B6388E5A}" type="datetimeFigureOut">
              <a:rPr lang="es-CR" smtClean="0"/>
              <a:t>1/2/2016</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91989D-7D8A-40BD-B39D-E99F3E9F28EA}" type="slidenum">
              <a:rPr lang="es-CR" smtClean="0"/>
              <a:t>‹Nº›</a:t>
            </a:fld>
            <a:endParaRPr lang="es-C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806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067868D-83B4-4CE3-8B5A-5A84B6388E5A}" type="datetimeFigureOut">
              <a:rPr lang="es-CR" smtClean="0"/>
              <a:t>1/2/2016</a:t>
            </a:fld>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fld id="{1391989D-7D8A-40BD-B39D-E99F3E9F28EA}" type="slidenum">
              <a:rPr lang="es-CR" smtClean="0"/>
              <a:t>‹Nº›</a:t>
            </a:fld>
            <a:endParaRPr lang="es-C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462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067868D-83B4-4CE3-8B5A-5A84B6388E5A}" type="datetimeFigureOut">
              <a:rPr lang="es-CR" smtClean="0"/>
              <a:t>1/2/2016</a:t>
            </a:fld>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fld id="{1391989D-7D8A-40BD-B39D-E99F3E9F28EA}" type="slidenum">
              <a:rPr lang="es-CR" smtClean="0"/>
              <a:t>‹Nº›</a:t>
            </a:fld>
            <a:endParaRPr lang="es-C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199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7868D-83B4-4CE3-8B5A-5A84B6388E5A}" type="datetimeFigureOut">
              <a:rPr lang="es-CR" smtClean="0"/>
              <a:t>1/2/2016</a:t>
            </a:fld>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fld id="{1391989D-7D8A-40BD-B39D-E99F3E9F28EA}" type="slidenum">
              <a:rPr lang="es-CR" smtClean="0"/>
              <a:t>‹Nº›</a:t>
            </a:fld>
            <a:endParaRPr lang="es-CR"/>
          </a:p>
        </p:txBody>
      </p:sp>
    </p:spTree>
    <p:extLst>
      <p:ext uri="{BB962C8B-B14F-4D97-AF65-F5344CB8AC3E}">
        <p14:creationId xmlns:p14="http://schemas.microsoft.com/office/powerpoint/2010/main" val="310074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067868D-83B4-4CE3-8B5A-5A84B6388E5A}" type="datetimeFigureOut">
              <a:rPr lang="es-CR" smtClean="0"/>
              <a:t>1/2/2016</a:t>
            </a:fld>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fld id="{1391989D-7D8A-40BD-B39D-E99F3E9F28EA}" type="slidenum">
              <a:rPr lang="es-CR" smtClean="0"/>
              <a:t>‹Nº›</a:t>
            </a:fld>
            <a:endParaRPr lang="es-C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422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067868D-83B4-4CE3-8B5A-5A84B6388E5A}" type="datetimeFigureOut">
              <a:rPr lang="es-CR" smtClean="0"/>
              <a:t>1/2/2016</a:t>
            </a:fld>
            <a:endParaRPr lang="es-CR"/>
          </a:p>
        </p:txBody>
      </p:sp>
      <p:sp>
        <p:nvSpPr>
          <p:cNvPr id="6" name="Footer Placeholder 5"/>
          <p:cNvSpPr>
            <a:spLocks noGrp="1"/>
          </p:cNvSpPr>
          <p:nvPr>
            <p:ph type="ftr" sz="quarter" idx="11"/>
          </p:nvPr>
        </p:nvSpPr>
        <p:spPr>
          <a:xfrm>
            <a:off x="1447382" y="318640"/>
            <a:ext cx="5541004" cy="320931"/>
          </a:xfrm>
        </p:spPr>
        <p:txBody>
          <a:bodyPr/>
          <a:lstStyle/>
          <a:p>
            <a:endParaRPr lang="es-CR"/>
          </a:p>
        </p:txBody>
      </p:sp>
      <p:sp>
        <p:nvSpPr>
          <p:cNvPr id="7" name="Slide Number Placeholder 6"/>
          <p:cNvSpPr>
            <a:spLocks noGrp="1"/>
          </p:cNvSpPr>
          <p:nvPr>
            <p:ph type="sldNum" sz="quarter" idx="12"/>
          </p:nvPr>
        </p:nvSpPr>
        <p:spPr/>
        <p:txBody>
          <a:bodyPr/>
          <a:lstStyle/>
          <a:p>
            <a:fld id="{1391989D-7D8A-40BD-B39D-E99F3E9F28EA}" type="slidenum">
              <a:rPr lang="es-CR" smtClean="0"/>
              <a:t>‹Nº›</a:t>
            </a:fld>
            <a:endParaRPr lang="es-C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763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67868D-83B4-4CE3-8B5A-5A84B6388E5A}" type="datetimeFigureOut">
              <a:rPr lang="es-CR" smtClean="0"/>
              <a:t>1/2/2016</a:t>
            </a:fld>
            <a:endParaRPr lang="es-C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391989D-7D8A-40BD-B39D-E99F3E9F28EA}" type="slidenum">
              <a:rPr lang="es-CR" smtClean="0"/>
              <a:t>‹Nº›</a:t>
            </a:fld>
            <a:endParaRPr lang="es-C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112126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s.usfca.edu/~galles/visualization/BPlusTree.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17779" y="802298"/>
            <a:ext cx="9377981" cy="2541431"/>
          </a:xfrm>
        </p:spPr>
        <p:txBody>
          <a:bodyPr>
            <a:normAutofit fontScale="90000"/>
          </a:bodyPr>
          <a:lstStyle/>
          <a:p>
            <a:r>
              <a:rPr lang="es-ES" dirty="0"/>
              <a:t>PROCESAMIENTO </a:t>
            </a:r>
            <a:r>
              <a:rPr lang="es-ES" dirty="0" smtClean="0"/>
              <a:t>de consultas Y </a:t>
            </a:r>
            <a:r>
              <a:rPr lang="es-ES" dirty="0"/>
              <a:t>RESOLUCIÓN </a:t>
            </a:r>
            <a:r>
              <a:rPr lang="es-ES" dirty="0" smtClean="0"/>
              <a:t>DE índices</a:t>
            </a:r>
            <a:endParaRPr lang="es-CR" dirty="0"/>
          </a:p>
        </p:txBody>
      </p:sp>
      <p:sp>
        <p:nvSpPr>
          <p:cNvPr id="3" name="Subtítulo 2"/>
          <p:cNvSpPr>
            <a:spLocks noGrp="1"/>
          </p:cNvSpPr>
          <p:nvPr>
            <p:ph type="subTitle" idx="1"/>
          </p:nvPr>
        </p:nvSpPr>
        <p:spPr>
          <a:xfrm>
            <a:off x="2417780" y="3531204"/>
            <a:ext cx="8637072" cy="1707002"/>
          </a:xfrm>
        </p:spPr>
        <p:txBody>
          <a:bodyPr>
            <a:normAutofit fontScale="92500" lnSpcReduction="10000"/>
          </a:bodyPr>
          <a:lstStyle/>
          <a:p>
            <a:r>
              <a:rPr lang="es-CR" dirty="0" smtClean="0"/>
              <a:t>Universidad técnica nacional</a:t>
            </a:r>
          </a:p>
          <a:p>
            <a:r>
              <a:rPr lang="es-CR" dirty="0"/>
              <a:t>Aplicación de base de datos</a:t>
            </a:r>
            <a:endParaRPr lang="es-CR" dirty="0" smtClean="0"/>
          </a:p>
          <a:p>
            <a:r>
              <a:rPr lang="es-CR" dirty="0" smtClean="0"/>
              <a:t>Prof. Efren Jiménez Delgado</a:t>
            </a:r>
          </a:p>
          <a:p>
            <a:r>
              <a:rPr lang="es-CR" dirty="0" smtClean="0"/>
              <a:t>ISW 413</a:t>
            </a:r>
          </a:p>
          <a:p>
            <a:endParaRPr lang="es-CR" dirty="0"/>
          </a:p>
        </p:txBody>
      </p:sp>
      <p:pic>
        <p:nvPicPr>
          <p:cNvPr id="6" name="Imagen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0611" y="4913748"/>
            <a:ext cx="908481" cy="6489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17877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TABLAS Sin </a:t>
            </a:r>
            <a:r>
              <a:rPr lang="es-CR" dirty="0" err="1" smtClean="0"/>
              <a:t>ÍNDices</a:t>
            </a:r>
            <a:r>
              <a:rPr lang="es-CR" dirty="0" smtClean="0"/>
              <a:t> (HEAP)</a:t>
            </a:r>
            <a:endParaRPr lang="es-CR" dirty="0"/>
          </a:p>
        </p:txBody>
      </p:sp>
      <p:sp>
        <p:nvSpPr>
          <p:cNvPr id="3" name="Marcador de contenido 2"/>
          <p:cNvSpPr>
            <a:spLocks noGrp="1"/>
          </p:cNvSpPr>
          <p:nvPr>
            <p:ph idx="1"/>
          </p:nvPr>
        </p:nvSpPr>
        <p:spPr/>
        <p:txBody>
          <a:bodyPr/>
          <a:lstStyle/>
          <a:p>
            <a:r>
              <a:rPr lang="es-ES" dirty="0"/>
              <a:t>En un Full </a:t>
            </a:r>
            <a:r>
              <a:rPr lang="es-ES" dirty="0" err="1"/>
              <a:t>Scan</a:t>
            </a:r>
            <a:r>
              <a:rPr lang="es-ES" dirty="0"/>
              <a:t> se lee </a:t>
            </a:r>
            <a:r>
              <a:rPr lang="es-ES" dirty="0" smtClean="0"/>
              <a:t>toda </a:t>
            </a:r>
            <a:r>
              <a:rPr lang="es-CR" dirty="0" smtClean="0"/>
              <a:t>la </a:t>
            </a:r>
            <a:r>
              <a:rPr lang="es-CR" dirty="0"/>
              <a:t>tabla un registro a </a:t>
            </a:r>
            <a:r>
              <a:rPr lang="es-CR" dirty="0" smtClean="0"/>
              <a:t>la </a:t>
            </a:r>
            <a:r>
              <a:rPr lang="es-ES" dirty="0" smtClean="0"/>
              <a:t>vez </a:t>
            </a:r>
            <a:r>
              <a:rPr lang="es-ES" dirty="0"/>
              <a:t>y cuando se </a:t>
            </a:r>
            <a:r>
              <a:rPr lang="es-ES" dirty="0" smtClean="0"/>
              <a:t>encuentra </a:t>
            </a:r>
            <a:r>
              <a:rPr lang="es-CR" dirty="0" smtClean="0"/>
              <a:t>quien </a:t>
            </a:r>
            <a:r>
              <a:rPr lang="es-CR" dirty="0"/>
              <a:t>cumple la condición</a:t>
            </a:r>
            <a:r>
              <a:rPr lang="es-CR" dirty="0" smtClean="0"/>
              <a:t>,</a:t>
            </a:r>
            <a:r>
              <a:rPr lang="es-ES" dirty="0" smtClean="0"/>
              <a:t>(</a:t>
            </a:r>
            <a:r>
              <a:rPr lang="es-ES" dirty="0"/>
              <a:t>si hay alguna) se </a:t>
            </a:r>
            <a:r>
              <a:rPr lang="es-ES" dirty="0" smtClean="0"/>
              <a:t>devuelve </a:t>
            </a:r>
            <a:r>
              <a:rPr lang="es-CR" dirty="0" smtClean="0"/>
              <a:t>el </a:t>
            </a:r>
            <a:r>
              <a:rPr lang="es-CR" dirty="0"/>
              <a:t>valor correspondiente</a:t>
            </a:r>
            <a:r>
              <a:rPr lang="es-CR" dirty="0" smtClean="0"/>
              <a:t>.</a:t>
            </a:r>
          </a:p>
          <a:p>
            <a:endParaRPr lang="es-CR" dirty="0"/>
          </a:p>
        </p:txBody>
      </p:sp>
      <p:pic>
        <p:nvPicPr>
          <p:cNvPr id="4" name="Imagen 3"/>
          <p:cNvPicPr>
            <a:picLocks noChangeAspect="1"/>
          </p:cNvPicPr>
          <p:nvPr/>
        </p:nvPicPr>
        <p:blipFill>
          <a:blip r:embed="rId2"/>
          <a:stretch>
            <a:fillRect/>
          </a:stretch>
        </p:blipFill>
        <p:spPr>
          <a:xfrm>
            <a:off x="3532910" y="2945962"/>
            <a:ext cx="4933690" cy="25203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4074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BÚSQUEDA POR ÍNDICE</a:t>
            </a:r>
            <a:endParaRPr lang="es-CR" dirty="0"/>
          </a:p>
        </p:txBody>
      </p:sp>
      <p:sp>
        <p:nvSpPr>
          <p:cNvPr id="3" name="Marcador de contenido 2"/>
          <p:cNvSpPr>
            <a:spLocks noGrp="1"/>
          </p:cNvSpPr>
          <p:nvPr>
            <p:ph idx="1"/>
          </p:nvPr>
        </p:nvSpPr>
        <p:spPr/>
        <p:txBody>
          <a:bodyPr/>
          <a:lstStyle/>
          <a:p>
            <a:r>
              <a:rPr lang="en-US" dirty="0" smtClean="0"/>
              <a:t>CREATE </a:t>
            </a:r>
            <a:r>
              <a:rPr lang="en-US" dirty="0"/>
              <a:t>INDEX </a:t>
            </a:r>
            <a:r>
              <a:rPr lang="es-CR" dirty="0"/>
              <a:t>idx1</a:t>
            </a:r>
            <a:endParaRPr lang="en-US" dirty="0"/>
          </a:p>
          <a:p>
            <a:pPr marL="0" indent="0">
              <a:buNone/>
            </a:pPr>
            <a:r>
              <a:rPr lang="en-US" dirty="0"/>
              <a:t>	</a:t>
            </a:r>
            <a:r>
              <a:rPr lang="en-US" dirty="0" smtClean="0"/>
              <a:t>ON </a:t>
            </a:r>
            <a:r>
              <a:rPr lang="es-CR" dirty="0" err="1" smtClean="0"/>
              <a:t>fruitsforsale</a:t>
            </a:r>
            <a:r>
              <a:rPr lang="es-CR" dirty="0" smtClean="0"/>
              <a:t>(</a:t>
            </a:r>
            <a:r>
              <a:rPr lang="es-CR" dirty="0" err="1" smtClean="0"/>
              <a:t>fruit</a:t>
            </a:r>
            <a:r>
              <a:rPr lang="en-US" dirty="0"/>
              <a:t> </a:t>
            </a:r>
            <a:r>
              <a:rPr lang="en-US" dirty="0" smtClean="0"/>
              <a:t>ASC </a:t>
            </a:r>
            <a:r>
              <a:rPr lang="en-US" dirty="0"/>
              <a:t>NULLS LAST);</a:t>
            </a:r>
            <a:endParaRPr lang="es-ES" dirty="0" smtClean="0"/>
          </a:p>
          <a:p>
            <a:r>
              <a:rPr lang="es-ES" dirty="0" smtClean="0"/>
              <a:t>Al </a:t>
            </a:r>
            <a:r>
              <a:rPr lang="es-ES" dirty="0"/>
              <a:t>crear este </a:t>
            </a:r>
            <a:r>
              <a:rPr lang="es-ES" dirty="0" smtClean="0"/>
              <a:t>índice </a:t>
            </a:r>
            <a:r>
              <a:rPr lang="es-ES" dirty="0"/>
              <a:t>se crea la siguiente estructura en la base de datos</a:t>
            </a:r>
            <a:r>
              <a:rPr lang="es-ES" dirty="0" smtClean="0"/>
              <a:t>:</a:t>
            </a:r>
          </a:p>
          <a:p>
            <a:endParaRPr lang="es-CR" dirty="0"/>
          </a:p>
        </p:txBody>
      </p:sp>
      <p:pic>
        <p:nvPicPr>
          <p:cNvPr id="4" name="Imagen 3"/>
          <p:cNvPicPr>
            <a:picLocks noChangeAspect="1"/>
          </p:cNvPicPr>
          <p:nvPr/>
        </p:nvPicPr>
        <p:blipFill>
          <a:blip r:embed="rId2"/>
          <a:stretch>
            <a:fillRect/>
          </a:stretch>
        </p:blipFill>
        <p:spPr>
          <a:xfrm>
            <a:off x="4449646" y="3555596"/>
            <a:ext cx="2162175" cy="2190750"/>
          </a:xfrm>
          <a:prstGeom prst="rect">
            <a:avLst/>
          </a:prstGeom>
        </p:spPr>
      </p:pic>
    </p:spTree>
    <p:extLst>
      <p:ext uri="{BB962C8B-B14F-4D97-AF65-F5344CB8AC3E}">
        <p14:creationId xmlns:p14="http://schemas.microsoft.com/office/powerpoint/2010/main" val="277367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BÚSQUEDA POR ÍNDICE</a:t>
            </a:r>
            <a:endParaRPr lang="es-CR" dirty="0"/>
          </a:p>
        </p:txBody>
      </p:sp>
      <p:sp>
        <p:nvSpPr>
          <p:cNvPr id="3" name="Marcador de contenido 2"/>
          <p:cNvSpPr>
            <a:spLocks noGrp="1"/>
          </p:cNvSpPr>
          <p:nvPr>
            <p:ph idx="1"/>
          </p:nvPr>
        </p:nvSpPr>
        <p:spPr/>
        <p:txBody>
          <a:bodyPr/>
          <a:lstStyle/>
          <a:p>
            <a:r>
              <a:rPr lang="es-ES" dirty="0"/>
              <a:t>Esta consulta usa el mismo campo que se indexó en sus condiciones </a:t>
            </a:r>
            <a:r>
              <a:rPr lang="es-ES" dirty="0" smtClean="0"/>
              <a:t>de búsqueda</a:t>
            </a:r>
            <a:r>
              <a:rPr lang="es-ES" dirty="0"/>
              <a:t>, así que primero busca la referencia en el índice y luego usa </a:t>
            </a:r>
            <a:r>
              <a:rPr lang="es-ES" dirty="0" smtClean="0"/>
              <a:t>esta referencia </a:t>
            </a:r>
            <a:r>
              <a:rPr lang="es-ES" dirty="0"/>
              <a:t>para entrar a la tabla y devolver la información:</a:t>
            </a:r>
          </a:p>
          <a:p>
            <a:r>
              <a:rPr lang="en-US" dirty="0"/>
              <a:t>SELECT price FROM fruitsforsale WHERE fruit='Peach';</a:t>
            </a:r>
            <a:endParaRPr lang="es-CR" dirty="0"/>
          </a:p>
        </p:txBody>
      </p:sp>
      <p:pic>
        <p:nvPicPr>
          <p:cNvPr id="4" name="Imagen 3"/>
          <p:cNvPicPr>
            <a:picLocks noChangeAspect="1"/>
          </p:cNvPicPr>
          <p:nvPr/>
        </p:nvPicPr>
        <p:blipFill>
          <a:blip r:embed="rId2"/>
          <a:stretch>
            <a:fillRect/>
          </a:stretch>
        </p:blipFill>
        <p:spPr>
          <a:xfrm>
            <a:off x="1875040" y="3780473"/>
            <a:ext cx="8591550" cy="184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44852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Vistas</a:t>
            </a:r>
            <a:endParaRPr lang="es-CR" dirty="0"/>
          </a:p>
        </p:txBody>
      </p:sp>
      <p:pic>
        <p:nvPicPr>
          <p:cNvPr id="4" name="Marcador de contenido 3"/>
          <p:cNvPicPr>
            <a:picLocks noGrp="1" noChangeAspect="1"/>
          </p:cNvPicPr>
          <p:nvPr>
            <p:ph idx="1"/>
          </p:nvPr>
        </p:nvPicPr>
        <p:blipFill>
          <a:blip r:embed="rId2"/>
          <a:stretch>
            <a:fillRect/>
          </a:stretch>
        </p:blipFill>
        <p:spPr>
          <a:xfrm>
            <a:off x="2414587" y="2307431"/>
            <a:ext cx="7677150" cy="2867025"/>
          </a:xfrm>
          <a:prstGeom prst="rect">
            <a:avLst/>
          </a:prstGeom>
        </p:spPr>
      </p:pic>
    </p:spTree>
    <p:extLst>
      <p:ext uri="{BB962C8B-B14F-4D97-AF65-F5344CB8AC3E}">
        <p14:creationId xmlns:p14="http://schemas.microsoft.com/office/powerpoint/2010/main" val="315978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Vistas</a:t>
            </a:r>
            <a:endParaRPr lang="es-CR" dirty="0"/>
          </a:p>
        </p:txBody>
      </p:sp>
      <p:sp>
        <p:nvSpPr>
          <p:cNvPr id="3" name="Marcador de contenido 2"/>
          <p:cNvSpPr>
            <a:spLocks noGrp="1"/>
          </p:cNvSpPr>
          <p:nvPr>
            <p:ph idx="1"/>
          </p:nvPr>
        </p:nvSpPr>
        <p:spPr/>
        <p:txBody>
          <a:bodyPr>
            <a:normAutofit fontScale="92500" lnSpcReduction="20000"/>
          </a:bodyPr>
          <a:lstStyle/>
          <a:p>
            <a:r>
              <a:rPr lang="es-ES" dirty="0"/>
              <a:t>La sintaxis básica </a:t>
            </a:r>
            <a:r>
              <a:rPr lang="es-ES" dirty="0" smtClean="0"/>
              <a:t>parcial </a:t>
            </a:r>
            <a:r>
              <a:rPr lang="es-ES" dirty="0"/>
              <a:t>para crear una vista es la siguiente</a:t>
            </a:r>
            <a:r>
              <a:rPr lang="es-ES" dirty="0" smtClean="0"/>
              <a:t>:</a:t>
            </a:r>
          </a:p>
          <a:p>
            <a:pPr marL="0" indent="0">
              <a:buNone/>
            </a:pPr>
            <a:endParaRPr lang="es-ES" dirty="0" smtClean="0"/>
          </a:p>
          <a:p>
            <a:pPr lvl="1"/>
            <a:r>
              <a:rPr lang="es-CR" dirty="0" err="1"/>
              <a:t>create</a:t>
            </a:r>
            <a:r>
              <a:rPr lang="es-CR" dirty="0"/>
              <a:t> </a:t>
            </a:r>
            <a:r>
              <a:rPr lang="es-CR" dirty="0" err="1"/>
              <a:t>view</a:t>
            </a:r>
            <a:r>
              <a:rPr lang="es-CR" dirty="0"/>
              <a:t> </a:t>
            </a:r>
            <a:r>
              <a:rPr lang="es-CR" b="1" dirty="0"/>
              <a:t>NOMBREVISTA</a:t>
            </a:r>
            <a:r>
              <a:rPr lang="es-CR" dirty="0"/>
              <a:t> as</a:t>
            </a:r>
          </a:p>
          <a:p>
            <a:pPr lvl="1"/>
            <a:r>
              <a:rPr lang="es-CR" dirty="0" smtClean="0"/>
              <a:t>  </a:t>
            </a:r>
            <a:r>
              <a:rPr lang="es-CR" b="1" dirty="0" smtClean="0"/>
              <a:t>SENTENCIAS SELECT</a:t>
            </a:r>
            <a:endParaRPr lang="es-CR" b="1" dirty="0"/>
          </a:p>
          <a:p>
            <a:pPr lvl="1"/>
            <a:r>
              <a:rPr lang="es-CR" dirty="0"/>
              <a:t>   </a:t>
            </a:r>
            <a:r>
              <a:rPr lang="es-CR" dirty="0" err="1"/>
              <a:t>from</a:t>
            </a:r>
            <a:r>
              <a:rPr lang="es-CR" dirty="0"/>
              <a:t> </a:t>
            </a:r>
            <a:r>
              <a:rPr lang="es-CR" b="1" dirty="0" smtClean="0"/>
              <a:t>TABLA</a:t>
            </a:r>
            <a:r>
              <a:rPr lang="es-CR" dirty="0" smtClean="0"/>
              <a:t>;</a:t>
            </a:r>
          </a:p>
          <a:p>
            <a:pPr lvl="1"/>
            <a:endParaRPr lang="es-CR" dirty="0"/>
          </a:p>
          <a:p>
            <a:endParaRPr lang="es-ES" dirty="0"/>
          </a:p>
          <a:p>
            <a:r>
              <a:rPr lang="es-ES" dirty="0"/>
              <a:t>El contenido de una vista se muestra con un "</a:t>
            </a:r>
            <a:r>
              <a:rPr lang="es-ES" dirty="0" err="1"/>
              <a:t>select</a:t>
            </a:r>
            <a:r>
              <a:rPr lang="es-ES" dirty="0" smtClean="0"/>
              <a:t>":</a:t>
            </a:r>
          </a:p>
          <a:p>
            <a:pPr lvl="1"/>
            <a:r>
              <a:rPr lang="es-ES" dirty="0" smtClean="0"/>
              <a:t> </a:t>
            </a:r>
            <a:r>
              <a:rPr lang="es-ES" dirty="0" err="1"/>
              <a:t>select</a:t>
            </a:r>
            <a:r>
              <a:rPr lang="es-ES" dirty="0"/>
              <a:t> </a:t>
            </a:r>
            <a:r>
              <a:rPr lang="es-ES" dirty="0" smtClean="0"/>
              <a:t>* </a:t>
            </a:r>
            <a:r>
              <a:rPr lang="es-ES" dirty="0" err="1" smtClean="0"/>
              <a:t>from</a:t>
            </a:r>
            <a:r>
              <a:rPr lang="es-ES" dirty="0" smtClean="0"/>
              <a:t> </a:t>
            </a:r>
            <a:r>
              <a:rPr lang="es-ES" b="1" dirty="0"/>
              <a:t>NOMBREVISTA</a:t>
            </a:r>
            <a:r>
              <a:rPr lang="es-ES" dirty="0"/>
              <a:t>;</a:t>
            </a:r>
            <a:endParaRPr lang="es-CR" dirty="0"/>
          </a:p>
        </p:txBody>
      </p:sp>
    </p:spTree>
    <p:extLst>
      <p:ext uri="{BB962C8B-B14F-4D97-AF65-F5344CB8AC3E}">
        <p14:creationId xmlns:p14="http://schemas.microsoft.com/office/powerpoint/2010/main" val="103013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lstStyle/>
          <a:p>
            <a:r>
              <a:rPr lang="es-ES" dirty="0"/>
              <a:t>En el siguiente ejemplo creamos la vista "</a:t>
            </a:r>
            <a:r>
              <a:rPr lang="es-ES" dirty="0" err="1"/>
              <a:t>vista_empleados</a:t>
            </a:r>
            <a:r>
              <a:rPr lang="es-ES" dirty="0"/>
              <a:t>", que es resultado de una combinación en la cual se muestran 4 campos</a:t>
            </a:r>
            <a:r>
              <a:rPr lang="es-ES" dirty="0" smtClean="0"/>
              <a:t>:</a:t>
            </a:r>
          </a:p>
          <a:p>
            <a:endParaRPr lang="es-CR" dirty="0"/>
          </a:p>
        </p:txBody>
      </p:sp>
      <p:pic>
        <p:nvPicPr>
          <p:cNvPr id="4" name="Imagen 3"/>
          <p:cNvPicPr>
            <a:picLocks noChangeAspect="1"/>
          </p:cNvPicPr>
          <p:nvPr/>
        </p:nvPicPr>
        <p:blipFill>
          <a:blip r:embed="rId2"/>
          <a:stretch>
            <a:fillRect/>
          </a:stretch>
        </p:blipFill>
        <p:spPr>
          <a:xfrm>
            <a:off x="3048214" y="3071032"/>
            <a:ext cx="5612695" cy="2087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99989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Vistas</a:t>
            </a:r>
          </a:p>
        </p:txBody>
      </p:sp>
      <p:sp>
        <p:nvSpPr>
          <p:cNvPr id="3" name="Marcador de contenido 2"/>
          <p:cNvSpPr>
            <a:spLocks noGrp="1"/>
          </p:cNvSpPr>
          <p:nvPr>
            <p:ph idx="1"/>
          </p:nvPr>
        </p:nvSpPr>
        <p:spPr/>
        <p:txBody>
          <a:bodyPr>
            <a:normAutofit fontScale="77500" lnSpcReduction="20000"/>
          </a:bodyPr>
          <a:lstStyle/>
          <a:p>
            <a:endParaRPr lang="es-CR" dirty="0"/>
          </a:p>
          <a:p>
            <a:r>
              <a:rPr lang="es-CR" dirty="0"/>
              <a:t>Son formas de asignar nombres a consultas predefinidas en </a:t>
            </a:r>
            <a:r>
              <a:rPr lang="es-ES" dirty="0" smtClean="0"/>
              <a:t>un </a:t>
            </a:r>
            <a:r>
              <a:rPr lang="es-ES" dirty="0"/>
              <a:t>esquema de base de datos.</a:t>
            </a:r>
          </a:p>
          <a:p>
            <a:r>
              <a:rPr lang="es-ES" dirty="0" smtClean="0"/>
              <a:t>Se </a:t>
            </a:r>
            <a:r>
              <a:rPr lang="es-ES" dirty="0"/>
              <a:t>les puede llamar también tablas virtuales</a:t>
            </a:r>
            <a:r>
              <a:rPr lang="es-ES" dirty="0" smtClean="0"/>
              <a:t>.</a:t>
            </a:r>
            <a:endParaRPr lang="es-CR" dirty="0"/>
          </a:p>
          <a:p>
            <a:r>
              <a:rPr lang="es-ES" dirty="0" smtClean="0"/>
              <a:t>Se </a:t>
            </a:r>
            <a:r>
              <a:rPr lang="es-ES" dirty="0"/>
              <a:t>requieren privilegios administrativos para crear una vista.</a:t>
            </a:r>
          </a:p>
          <a:p>
            <a:r>
              <a:rPr lang="es-CR" dirty="0" smtClean="0"/>
              <a:t>Algunos </a:t>
            </a:r>
            <a:r>
              <a:rPr lang="es-CR" dirty="0"/>
              <a:t>mecanismos de base de datos permiten </a:t>
            </a:r>
            <a:r>
              <a:rPr lang="es-ES" dirty="0" smtClean="0"/>
              <a:t>comportamientos </a:t>
            </a:r>
            <a:r>
              <a:rPr lang="es-ES" dirty="0"/>
              <a:t>similares a las vistas. </a:t>
            </a:r>
          </a:p>
          <a:p>
            <a:r>
              <a:rPr lang="es-ES" b="1" dirty="0" smtClean="0"/>
              <a:t>Tablas </a:t>
            </a:r>
            <a:r>
              <a:rPr lang="es-ES" b="1" dirty="0"/>
              <a:t>derivadas</a:t>
            </a:r>
            <a:r>
              <a:rPr lang="es-ES" dirty="0"/>
              <a:t>: </a:t>
            </a:r>
            <a:endParaRPr lang="es-ES" dirty="0" smtClean="0"/>
          </a:p>
          <a:p>
            <a:pPr lvl="1"/>
            <a:r>
              <a:rPr lang="es-ES" dirty="0" smtClean="0"/>
              <a:t>Se </a:t>
            </a:r>
            <a:r>
              <a:rPr lang="es-ES" dirty="0"/>
              <a:t>crean con la cláusula AS al nombrar una </a:t>
            </a:r>
            <a:r>
              <a:rPr lang="es-CR" dirty="0" err="1" smtClean="0"/>
              <a:t>subconsulta</a:t>
            </a:r>
            <a:r>
              <a:rPr lang="es-CR" dirty="0" smtClean="0"/>
              <a:t>.</a:t>
            </a:r>
          </a:p>
          <a:p>
            <a:r>
              <a:rPr lang="es-ES" b="1" dirty="0" smtClean="0"/>
              <a:t>Tablas </a:t>
            </a:r>
            <a:r>
              <a:rPr lang="es-ES" b="1" dirty="0"/>
              <a:t>temporales</a:t>
            </a:r>
            <a:r>
              <a:rPr lang="es-ES" b="1" dirty="0" smtClean="0"/>
              <a:t>:</a:t>
            </a:r>
          </a:p>
          <a:p>
            <a:pPr lvl="1"/>
            <a:r>
              <a:rPr lang="es-ES" b="1" dirty="0" smtClean="0"/>
              <a:t> </a:t>
            </a:r>
            <a:r>
              <a:rPr lang="es-ES" dirty="0"/>
              <a:t>Se crean y se llenan temporalmente durante una sesión o transacción, su sintaxis varia de un sistema gestor de base de datos a otro.</a:t>
            </a:r>
          </a:p>
          <a:p>
            <a:pPr lvl="1"/>
            <a:endParaRPr lang="es-CR" dirty="0" smtClean="0"/>
          </a:p>
          <a:p>
            <a:pPr lvl="1"/>
            <a:endParaRPr lang="es-CR" dirty="0"/>
          </a:p>
          <a:p>
            <a:pPr lvl="1"/>
            <a:endParaRPr lang="es-ES" dirty="0"/>
          </a:p>
          <a:p>
            <a:endParaRPr lang="es-CR" dirty="0"/>
          </a:p>
        </p:txBody>
      </p:sp>
    </p:spTree>
    <p:extLst>
      <p:ext uri="{BB962C8B-B14F-4D97-AF65-F5344CB8AC3E}">
        <p14:creationId xmlns:p14="http://schemas.microsoft.com/office/powerpoint/2010/main" val="243152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Vistas Actualizables (* según ANSI)</a:t>
            </a:r>
            <a:endParaRPr lang="es-CR" dirty="0"/>
          </a:p>
        </p:txBody>
      </p:sp>
      <p:sp>
        <p:nvSpPr>
          <p:cNvPr id="3" name="Marcador de contenido 2"/>
          <p:cNvSpPr>
            <a:spLocks noGrp="1"/>
          </p:cNvSpPr>
          <p:nvPr>
            <p:ph idx="1"/>
          </p:nvPr>
        </p:nvSpPr>
        <p:spPr/>
        <p:txBody>
          <a:bodyPr>
            <a:normAutofit lnSpcReduction="10000"/>
          </a:bodyPr>
          <a:lstStyle/>
          <a:p>
            <a:r>
              <a:rPr lang="es-ES" dirty="0" smtClean="0"/>
              <a:t>Una </a:t>
            </a:r>
            <a:r>
              <a:rPr lang="es-ES" dirty="0"/>
              <a:t>vista puede ser actualizable si cumple las siguientes condiciones</a:t>
            </a:r>
            <a:r>
              <a:rPr lang="es-ES" dirty="0" smtClean="0"/>
              <a:t>:</a:t>
            </a:r>
          </a:p>
          <a:p>
            <a:pPr lvl="1"/>
            <a:r>
              <a:rPr lang="es-ES" dirty="0" smtClean="0"/>
              <a:t>Se </a:t>
            </a:r>
            <a:r>
              <a:rPr lang="es-ES" dirty="0"/>
              <a:t>crea sobre una sola tabla.</a:t>
            </a:r>
          </a:p>
          <a:p>
            <a:pPr lvl="1"/>
            <a:r>
              <a:rPr lang="es-ES" dirty="0" smtClean="0"/>
              <a:t>No </a:t>
            </a:r>
            <a:r>
              <a:rPr lang="es-ES" dirty="0"/>
              <a:t>tiene ninguna de las siguientes cláusulas: HAVING, GROUP BY.</a:t>
            </a:r>
          </a:p>
          <a:p>
            <a:pPr lvl="1"/>
            <a:r>
              <a:rPr lang="es-ES" dirty="0" smtClean="0"/>
              <a:t>No </a:t>
            </a:r>
            <a:r>
              <a:rPr lang="es-ES" dirty="0"/>
              <a:t>utiliza funciones de agregación.</a:t>
            </a:r>
          </a:p>
          <a:p>
            <a:pPr lvl="1"/>
            <a:r>
              <a:rPr lang="es-CR" dirty="0" smtClean="0"/>
              <a:t>No </a:t>
            </a:r>
            <a:r>
              <a:rPr lang="es-CR" dirty="0"/>
              <a:t>tiene columnas calculadas.</a:t>
            </a:r>
          </a:p>
          <a:p>
            <a:pPr lvl="1"/>
            <a:r>
              <a:rPr lang="es-CR" dirty="0" smtClean="0"/>
              <a:t>No </a:t>
            </a:r>
            <a:r>
              <a:rPr lang="es-CR" dirty="0"/>
              <a:t>utiliza UNION, INTERSECT, EXCEPT</a:t>
            </a:r>
          </a:p>
          <a:p>
            <a:pPr lvl="1"/>
            <a:r>
              <a:rPr lang="es-CR" dirty="0" smtClean="0"/>
              <a:t>No </a:t>
            </a:r>
            <a:r>
              <a:rPr lang="es-CR" dirty="0"/>
              <a:t>utiliza DISTINCT.</a:t>
            </a:r>
          </a:p>
          <a:p>
            <a:pPr lvl="1"/>
            <a:r>
              <a:rPr lang="es-ES" dirty="0" smtClean="0"/>
              <a:t>Cualquier </a:t>
            </a:r>
            <a:r>
              <a:rPr lang="es-ES" dirty="0"/>
              <a:t>columna excluida de la vista debe poder ser NULL o tener un valor por defecto.</a:t>
            </a:r>
          </a:p>
          <a:p>
            <a:pPr lvl="1"/>
            <a:r>
              <a:rPr lang="es-ES" dirty="0" smtClean="0"/>
              <a:t>La </a:t>
            </a:r>
            <a:r>
              <a:rPr lang="es-ES" dirty="0"/>
              <a:t>vista debe incluir la llave primaria de la tabla.</a:t>
            </a:r>
          </a:p>
          <a:p>
            <a:endParaRPr lang="es-CR" dirty="0"/>
          </a:p>
        </p:txBody>
      </p:sp>
    </p:spTree>
    <p:extLst>
      <p:ext uri="{BB962C8B-B14F-4D97-AF65-F5344CB8AC3E}">
        <p14:creationId xmlns:p14="http://schemas.microsoft.com/office/powerpoint/2010/main" val="29603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Utilización de vistas</a:t>
            </a:r>
            <a:endParaRPr lang="es-CR" dirty="0"/>
          </a:p>
        </p:txBody>
      </p:sp>
      <p:sp>
        <p:nvSpPr>
          <p:cNvPr id="3" name="Marcador de contenido 2"/>
          <p:cNvSpPr>
            <a:spLocks noGrp="1"/>
          </p:cNvSpPr>
          <p:nvPr>
            <p:ph idx="1"/>
          </p:nvPr>
        </p:nvSpPr>
        <p:spPr/>
        <p:txBody>
          <a:bodyPr>
            <a:normAutofit fontScale="85000" lnSpcReduction="10000"/>
          </a:bodyPr>
          <a:lstStyle/>
          <a:p>
            <a:endParaRPr lang="es-CR" dirty="0"/>
          </a:p>
          <a:p>
            <a:r>
              <a:rPr lang="es-ES" dirty="0"/>
              <a:t>Regionalización de nombres de objetos de bases de datos. (Una vista llamada Facturas que se refiere a la tabla </a:t>
            </a:r>
            <a:r>
              <a:rPr lang="es-ES" dirty="0" err="1"/>
              <a:t>Invoice</a:t>
            </a:r>
            <a:r>
              <a:rPr lang="es-ES" dirty="0"/>
              <a:t>).</a:t>
            </a:r>
          </a:p>
          <a:p>
            <a:r>
              <a:rPr lang="es-ES" dirty="0" smtClean="0"/>
              <a:t>Restricción </a:t>
            </a:r>
            <a:r>
              <a:rPr lang="es-ES" dirty="0"/>
              <a:t>de permisos de acceso para usuarios de aplicación y programadores.(Se puede limitar a una persona a ver solo lo que la vista contiene, en vez de toda la tabla).</a:t>
            </a:r>
          </a:p>
          <a:p>
            <a:r>
              <a:rPr lang="es-ES" dirty="0" smtClean="0"/>
              <a:t>Simplificación </a:t>
            </a:r>
            <a:r>
              <a:rPr lang="es-ES" dirty="0"/>
              <a:t>de la escritura de consultas complejas. (Se pueden resumir un conjunto de operaciones entre tablas en una sola vista).</a:t>
            </a:r>
          </a:p>
          <a:p>
            <a:r>
              <a:rPr lang="es-ES" dirty="0" smtClean="0"/>
              <a:t>Como </a:t>
            </a:r>
            <a:r>
              <a:rPr lang="es-ES" dirty="0"/>
              <a:t>capa de abstracción a las aplicaciones. (Para que en caso de que se tengan que cambiar las tablas de una base de datos, siempre se pueda editar la vista para que una aplicación siga pensando que la tabla es como era antes).</a:t>
            </a:r>
          </a:p>
          <a:p>
            <a:endParaRPr lang="es-CR" dirty="0"/>
          </a:p>
        </p:txBody>
      </p:sp>
    </p:spTree>
    <p:extLst>
      <p:ext uri="{BB962C8B-B14F-4D97-AF65-F5344CB8AC3E}">
        <p14:creationId xmlns:p14="http://schemas.microsoft.com/office/powerpoint/2010/main" val="931734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Taller</a:t>
            </a:r>
            <a:endParaRPr lang="es-CR" dirty="0"/>
          </a:p>
        </p:txBody>
      </p:sp>
      <p:sp>
        <p:nvSpPr>
          <p:cNvPr id="3" name="Marcador de contenido 2"/>
          <p:cNvSpPr>
            <a:spLocks noGrp="1"/>
          </p:cNvSpPr>
          <p:nvPr>
            <p:ph idx="1"/>
          </p:nvPr>
        </p:nvSpPr>
        <p:spPr/>
        <p:txBody>
          <a:bodyPr/>
          <a:lstStyle/>
          <a:p>
            <a:r>
              <a:rPr lang="es-CR" dirty="0"/>
              <a:t>Ejecute el script se encuentra asociado a esta presentación.</a:t>
            </a:r>
          </a:p>
          <a:p>
            <a:r>
              <a:rPr lang="es-CR" dirty="0"/>
              <a:t>Siga cada uno de los pasos para comprender la utilidad </a:t>
            </a:r>
            <a:r>
              <a:rPr lang="es-CR" dirty="0" smtClean="0"/>
              <a:t>de los </a:t>
            </a:r>
            <a:r>
              <a:rPr lang="es-CR" dirty="0" err="1" smtClean="0"/>
              <a:t>index</a:t>
            </a:r>
            <a:r>
              <a:rPr lang="es-CR" dirty="0" smtClean="0"/>
              <a:t> y las vistas.</a:t>
            </a:r>
            <a:endParaRPr lang="es-CR" dirty="0"/>
          </a:p>
          <a:p>
            <a:r>
              <a:rPr lang="es-CR" dirty="0"/>
              <a:t>Luego de realizar el taller comente con sus compañeros la experiencia de utilizar el </a:t>
            </a:r>
            <a:r>
              <a:rPr lang="es-CR" dirty="0" err="1"/>
              <a:t>index</a:t>
            </a:r>
            <a:r>
              <a:rPr lang="es-CR" dirty="0" smtClean="0"/>
              <a:t> y las vistas.</a:t>
            </a:r>
            <a:endParaRPr lang="es-CR" dirty="0"/>
          </a:p>
          <a:p>
            <a:endParaRPr lang="es-CR" dirty="0"/>
          </a:p>
        </p:txBody>
      </p:sp>
    </p:spTree>
    <p:extLst>
      <p:ext uri="{BB962C8B-B14F-4D97-AF65-F5344CB8AC3E}">
        <p14:creationId xmlns:p14="http://schemas.microsoft.com/office/powerpoint/2010/main" val="537542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Agenda</a:t>
            </a:r>
            <a:endParaRPr lang="es-CR" dirty="0"/>
          </a:p>
        </p:txBody>
      </p:sp>
      <p:sp>
        <p:nvSpPr>
          <p:cNvPr id="3" name="Marcador de contenido 2"/>
          <p:cNvSpPr>
            <a:spLocks noGrp="1"/>
          </p:cNvSpPr>
          <p:nvPr>
            <p:ph idx="1"/>
          </p:nvPr>
        </p:nvSpPr>
        <p:spPr/>
        <p:txBody>
          <a:bodyPr/>
          <a:lstStyle/>
          <a:p>
            <a:r>
              <a:rPr lang="es-CR" dirty="0" smtClean="0"/>
              <a:t>Índex</a:t>
            </a:r>
            <a:endParaRPr lang="es-CR" dirty="0" smtClean="0"/>
          </a:p>
          <a:p>
            <a:r>
              <a:rPr lang="es-CR" dirty="0" smtClean="0"/>
              <a:t>Vistas</a:t>
            </a:r>
          </a:p>
          <a:p>
            <a:r>
              <a:rPr lang="es-ES" dirty="0" smtClean="0"/>
              <a:t>Taller</a:t>
            </a:r>
            <a:endParaRPr lang="es-CR" dirty="0" smtClean="0"/>
          </a:p>
          <a:p>
            <a:endParaRPr lang="es-CR" dirty="0" smtClean="0"/>
          </a:p>
          <a:p>
            <a:endParaRPr lang="es-CR" dirty="0"/>
          </a:p>
        </p:txBody>
      </p:sp>
    </p:spTree>
    <p:extLst>
      <p:ext uri="{BB962C8B-B14F-4D97-AF65-F5344CB8AC3E}">
        <p14:creationId xmlns:p14="http://schemas.microsoft.com/office/powerpoint/2010/main" val="21154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smtClean="0"/>
              <a:t>Índex</a:t>
            </a:r>
            <a:br>
              <a:rPr lang="es-CR" dirty="0" smtClean="0"/>
            </a:br>
            <a:r>
              <a:rPr lang="es-CR" dirty="0"/>
              <a:t>EJECUCIÓN DE UNA CONSULTA</a:t>
            </a:r>
            <a:endParaRPr lang="es-CR" dirty="0"/>
          </a:p>
        </p:txBody>
      </p:sp>
      <p:sp>
        <p:nvSpPr>
          <p:cNvPr id="3" name="Marcador de contenido 2"/>
          <p:cNvSpPr>
            <a:spLocks noGrp="1"/>
          </p:cNvSpPr>
          <p:nvPr>
            <p:ph idx="1"/>
          </p:nvPr>
        </p:nvSpPr>
        <p:spPr/>
        <p:txBody>
          <a:bodyPr>
            <a:normAutofit fontScale="92500" lnSpcReduction="10000"/>
          </a:bodyPr>
          <a:lstStyle/>
          <a:p>
            <a:r>
              <a:rPr lang="es-ES" dirty="0"/>
              <a:t>Los SGBD generalmente dividen el procesamiento de consultas en al menos dos partes. Por ejemplo </a:t>
            </a:r>
            <a:r>
              <a:rPr lang="es-ES" dirty="0" smtClean="0"/>
              <a:t>SQL</a:t>
            </a:r>
            <a:r>
              <a:rPr lang="es-ES" dirty="0"/>
              <a:t> Server tiene el motor relacional y el motor de almacenamiento</a:t>
            </a:r>
            <a:r>
              <a:rPr lang="es-ES" dirty="0" smtClean="0"/>
              <a:t>.</a:t>
            </a:r>
          </a:p>
          <a:p>
            <a:r>
              <a:rPr lang="es-ES" dirty="0"/>
              <a:t>El motor relacional, se encarga de “</a:t>
            </a:r>
            <a:r>
              <a:rPr lang="es-ES" dirty="0" err="1"/>
              <a:t>parsear</a:t>
            </a:r>
            <a:r>
              <a:rPr lang="es-ES" dirty="0"/>
              <a:t>” la consulta, verificar su sintaxis y reconocer sus partes, </a:t>
            </a:r>
            <a:r>
              <a:rPr lang="es-ES" dirty="0" smtClean="0"/>
              <a:t>traducir alias</a:t>
            </a:r>
            <a:r>
              <a:rPr lang="es-ES" dirty="0"/>
              <a:t>, determinar tipos de datos</a:t>
            </a:r>
            <a:r>
              <a:rPr lang="es-ES" dirty="0" smtClean="0"/>
              <a:t>.</a:t>
            </a:r>
          </a:p>
          <a:p>
            <a:r>
              <a:rPr lang="es-ES" dirty="0"/>
              <a:t>Luego la consulta es procesada por el optimizador de consultas, el cual genera un plan de ejecución</a:t>
            </a:r>
            <a:r>
              <a:rPr lang="es-ES" dirty="0" smtClean="0"/>
              <a:t>.</a:t>
            </a:r>
          </a:p>
          <a:p>
            <a:r>
              <a:rPr lang="es-ES" dirty="0"/>
              <a:t>El plan de ejecución se envía ,en formato binario, al motor de almacenamiento el cual accede a los datos, </a:t>
            </a:r>
            <a:r>
              <a:rPr lang="es-ES" dirty="0" smtClean="0"/>
              <a:t>y realiza </a:t>
            </a:r>
            <a:r>
              <a:rPr lang="es-ES" dirty="0"/>
              <a:t>operaciones como bloqueo de tablas, mantenimiento de índices y procesamiento de transacciones.</a:t>
            </a:r>
            <a:endParaRPr lang="es-CR" dirty="0"/>
          </a:p>
        </p:txBody>
      </p:sp>
    </p:spTree>
    <p:extLst>
      <p:ext uri="{BB962C8B-B14F-4D97-AF65-F5344CB8AC3E}">
        <p14:creationId xmlns:p14="http://schemas.microsoft.com/office/powerpoint/2010/main" val="643838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ANATOMÍA DE UN ÍNDICE</a:t>
            </a:r>
            <a:endParaRPr lang="es-CR" dirty="0"/>
          </a:p>
        </p:txBody>
      </p:sp>
      <p:sp>
        <p:nvSpPr>
          <p:cNvPr id="3" name="Marcador de contenido 2"/>
          <p:cNvSpPr>
            <a:spLocks noGrp="1"/>
          </p:cNvSpPr>
          <p:nvPr>
            <p:ph idx="1"/>
          </p:nvPr>
        </p:nvSpPr>
        <p:spPr>
          <a:xfrm>
            <a:off x="5677593" y="2015733"/>
            <a:ext cx="5377261" cy="3429104"/>
          </a:xfrm>
        </p:spPr>
        <p:txBody>
          <a:bodyPr>
            <a:normAutofit/>
          </a:bodyPr>
          <a:lstStyle/>
          <a:p>
            <a:r>
              <a:rPr lang="es-ES" sz="1400" dirty="0"/>
              <a:t>Un índice es una estructura de </a:t>
            </a:r>
            <a:r>
              <a:rPr lang="es-ES" sz="1400" dirty="0" smtClean="0"/>
              <a:t>base de </a:t>
            </a:r>
            <a:r>
              <a:rPr lang="es-ES" sz="1400" dirty="0"/>
              <a:t>datos que permite mejorar </a:t>
            </a:r>
            <a:r>
              <a:rPr lang="es-ES" sz="1400" dirty="0" smtClean="0"/>
              <a:t>el</a:t>
            </a:r>
            <a:r>
              <a:rPr lang="es-CR" sz="1400" dirty="0" smtClean="0"/>
              <a:t>desempeño </a:t>
            </a:r>
            <a:r>
              <a:rPr lang="es-CR" sz="1400" dirty="0"/>
              <a:t>de consultas, </a:t>
            </a:r>
            <a:r>
              <a:rPr lang="es-CR" sz="1400" dirty="0" smtClean="0"/>
              <a:t>porque permite </a:t>
            </a:r>
            <a:r>
              <a:rPr lang="es-CR" sz="1400" dirty="0"/>
              <a:t>encontrar más </a:t>
            </a:r>
            <a:r>
              <a:rPr lang="es-CR" sz="1400" dirty="0" smtClean="0"/>
              <a:t>rápidamente un </a:t>
            </a:r>
            <a:r>
              <a:rPr lang="es-CR" sz="1400" dirty="0"/>
              <a:t>dato</a:t>
            </a:r>
            <a:r>
              <a:rPr lang="es-CR" sz="1400" dirty="0" smtClean="0"/>
              <a:t>.</a:t>
            </a:r>
          </a:p>
          <a:p>
            <a:r>
              <a:rPr lang="es-ES" sz="1400" dirty="0"/>
              <a:t>Los índices se implementan en </a:t>
            </a:r>
            <a:r>
              <a:rPr lang="es-CR" sz="1400" dirty="0" smtClean="0"/>
              <a:t>estructuras </a:t>
            </a:r>
            <a:r>
              <a:rPr lang="es-CR" sz="1400" dirty="0"/>
              <a:t>de árbol </a:t>
            </a:r>
            <a:r>
              <a:rPr lang="es-CR" sz="1400" dirty="0" smtClean="0"/>
              <a:t>donde </a:t>
            </a:r>
            <a:r>
              <a:rPr lang="es-ES" sz="1400" dirty="0" smtClean="0"/>
              <a:t>podemos </a:t>
            </a:r>
            <a:r>
              <a:rPr lang="es-ES" sz="1400" dirty="0"/>
              <a:t>reconocer al menos </a:t>
            </a:r>
            <a:r>
              <a:rPr lang="es-ES" sz="1400" dirty="0" smtClean="0"/>
              <a:t>tres partes</a:t>
            </a:r>
            <a:r>
              <a:rPr lang="es-ES" sz="1400" dirty="0"/>
              <a:t>, el nodo raíz (</a:t>
            </a:r>
            <a:r>
              <a:rPr lang="es-ES" sz="1400" dirty="0" err="1"/>
              <a:t>Root</a:t>
            </a:r>
            <a:r>
              <a:rPr lang="es-ES" sz="1400" dirty="0"/>
              <a:t> </a:t>
            </a:r>
            <a:r>
              <a:rPr lang="es-ES" sz="1400" dirty="0" err="1"/>
              <a:t>Node</a:t>
            </a:r>
            <a:r>
              <a:rPr lang="es-ES" sz="1400" dirty="0" smtClean="0"/>
              <a:t>),los </a:t>
            </a:r>
            <a:r>
              <a:rPr lang="es-ES" sz="1400" dirty="0"/>
              <a:t>nodos ramas (</a:t>
            </a:r>
            <a:r>
              <a:rPr lang="es-ES" sz="1400" dirty="0" err="1"/>
              <a:t>Branch</a:t>
            </a:r>
            <a:r>
              <a:rPr lang="es-ES" sz="1400" dirty="0"/>
              <a:t> </a:t>
            </a:r>
            <a:r>
              <a:rPr lang="es-ES" sz="1400" dirty="0" err="1"/>
              <a:t>Nodes</a:t>
            </a:r>
            <a:r>
              <a:rPr lang="es-ES" sz="1400" dirty="0"/>
              <a:t>), </a:t>
            </a:r>
            <a:r>
              <a:rPr lang="es-ES" sz="1400" dirty="0" smtClean="0"/>
              <a:t>y los </a:t>
            </a:r>
            <a:r>
              <a:rPr lang="es-ES" sz="1400" dirty="0"/>
              <a:t>nodos hoja (</a:t>
            </a:r>
            <a:r>
              <a:rPr lang="es-ES" sz="1400" dirty="0" err="1"/>
              <a:t>Leaf</a:t>
            </a:r>
            <a:r>
              <a:rPr lang="es-ES" sz="1400" dirty="0"/>
              <a:t> </a:t>
            </a:r>
            <a:r>
              <a:rPr lang="es-ES" sz="1400" dirty="0" err="1"/>
              <a:t>nodes</a:t>
            </a:r>
            <a:r>
              <a:rPr lang="es-ES" sz="1400" dirty="0" smtClean="0"/>
              <a:t>).</a:t>
            </a:r>
          </a:p>
          <a:p>
            <a:r>
              <a:rPr lang="es-ES" sz="1400" dirty="0"/>
              <a:t>La estructura exacta depende de </a:t>
            </a:r>
            <a:r>
              <a:rPr lang="es-ES" sz="1400" dirty="0" smtClean="0"/>
              <a:t>cada </a:t>
            </a:r>
            <a:r>
              <a:rPr lang="es-ES" sz="1400" dirty="0"/>
              <a:t>motor, pero en </a:t>
            </a:r>
            <a:r>
              <a:rPr lang="es-ES" sz="1400" dirty="0" smtClean="0"/>
              <a:t>general deberán </a:t>
            </a:r>
            <a:r>
              <a:rPr lang="es-ES" sz="1400" dirty="0"/>
              <a:t>tener el campo o </a:t>
            </a:r>
            <a:r>
              <a:rPr lang="es-ES" sz="1400" dirty="0" smtClean="0"/>
              <a:t>campos indexados </a:t>
            </a:r>
            <a:r>
              <a:rPr lang="es-ES" sz="1400" dirty="0"/>
              <a:t>y en el caso de </a:t>
            </a:r>
            <a:r>
              <a:rPr lang="es-ES" sz="1400" dirty="0" smtClean="0"/>
              <a:t>los nodos </a:t>
            </a:r>
            <a:r>
              <a:rPr lang="es-ES" sz="1400" dirty="0"/>
              <a:t>hojas, además deberán </a:t>
            </a:r>
            <a:r>
              <a:rPr lang="es-ES" sz="1400" dirty="0" smtClean="0"/>
              <a:t>tener un </a:t>
            </a:r>
            <a:r>
              <a:rPr lang="es-ES" sz="1400" dirty="0"/>
              <a:t>apuntador a la ubicación de </a:t>
            </a:r>
            <a:r>
              <a:rPr lang="es-ES" sz="1400" dirty="0" smtClean="0"/>
              <a:t>los datos </a:t>
            </a:r>
            <a:r>
              <a:rPr lang="es-ES" sz="1400" dirty="0"/>
              <a:t>en la tabla. </a:t>
            </a:r>
            <a:r>
              <a:rPr lang="es-ES" sz="1400" dirty="0" err="1"/>
              <a:t>P.e</a:t>
            </a:r>
            <a:r>
              <a:rPr lang="es-ES" sz="1400" dirty="0"/>
              <a:t>. 40 (valor </a:t>
            </a:r>
            <a:r>
              <a:rPr lang="es-ES" sz="1400" dirty="0" smtClean="0"/>
              <a:t>de llave</a:t>
            </a:r>
            <a:r>
              <a:rPr lang="es-ES" sz="1400" dirty="0"/>
              <a:t>), y 4A1B (dirección </a:t>
            </a:r>
            <a:r>
              <a:rPr lang="es-ES" sz="1400" dirty="0" smtClean="0"/>
              <a:t>del registro </a:t>
            </a:r>
            <a:r>
              <a:rPr lang="es-ES" sz="1400" dirty="0"/>
              <a:t>que tiene esta llave).</a:t>
            </a:r>
            <a:endParaRPr lang="es-CR" sz="1400" dirty="0"/>
          </a:p>
        </p:txBody>
      </p:sp>
      <p:pic>
        <p:nvPicPr>
          <p:cNvPr id="4" name="Marcador de contenido 3"/>
          <p:cNvPicPr>
            <a:picLocks noChangeAspect="1"/>
          </p:cNvPicPr>
          <p:nvPr/>
        </p:nvPicPr>
        <p:blipFill>
          <a:blip r:embed="rId2"/>
          <a:stretch>
            <a:fillRect/>
          </a:stretch>
        </p:blipFill>
        <p:spPr>
          <a:xfrm>
            <a:off x="847900" y="2076051"/>
            <a:ext cx="4553504" cy="32301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5211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ANATÓMÍA DE UN ÍNDICE</a:t>
            </a:r>
            <a:endParaRPr lang="es-CR" dirty="0"/>
          </a:p>
        </p:txBody>
      </p:sp>
      <p:sp>
        <p:nvSpPr>
          <p:cNvPr id="3" name="Marcador de contenido 2"/>
          <p:cNvSpPr>
            <a:spLocks noGrp="1"/>
          </p:cNvSpPr>
          <p:nvPr>
            <p:ph idx="1"/>
          </p:nvPr>
        </p:nvSpPr>
        <p:spPr>
          <a:xfrm>
            <a:off x="5004262" y="1965856"/>
            <a:ext cx="5992403" cy="3450613"/>
          </a:xfrm>
        </p:spPr>
        <p:txBody>
          <a:bodyPr>
            <a:normAutofit fontScale="85000" lnSpcReduction="10000"/>
          </a:bodyPr>
          <a:lstStyle/>
          <a:p>
            <a:r>
              <a:rPr lang="es-ES" dirty="0"/>
              <a:t>Las “hojas” de un índice </a:t>
            </a:r>
            <a:r>
              <a:rPr lang="es-ES" dirty="0" smtClean="0"/>
              <a:t>tienen los </a:t>
            </a:r>
            <a:r>
              <a:rPr lang="es-ES" dirty="0"/>
              <a:t>datos en forma ordenada.</a:t>
            </a:r>
          </a:p>
          <a:p>
            <a:r>
              <a:rPr lang="es-CR" dirty="0"/>
              <a:t>Cada nodo se relaciona </a:t>
            </a:r>
            <a:r>
              <a:rPr lang="es-CR" dirty="0" smtClean="0"/>
              <a:t>al </a:t>
            </a:r>
            <a:r>
              <a:rPr lang="es-ES" dirty="0" smtClean="0"/>
              <a:t>siguiente </a:t>
            </a:r>
            <a:r>
              <a:rPr lang="es-ES" dirty="0"/>
              <a:t>y al anterior por </a:t>
            </a:r>
            <a:r>
              <a:rPr lang="es-ES" dirty="0" smtClean="0"/>
              <a:t>un doble </a:t>
            </a:r>
            <a:r>
              <a:rPr lang="es-ES" dirty="0"/>
              <a:t>puntero, para formar </a:t>
            </a:r>
            <a:r>
              <a:rPr lang="es-ES" dirty="0" smtClean="0"/>
              <a:t>una </a:t>
            </a:r>
            <a:r>
              <a:rPr lang="es-CR" dirty="0" smtClean="0"/>
              <a:t>lista </a:t>
            </a:r>
            <a:r>
              <a:rPr lang="es-CR" dirty="0"/>
              <a:t>doblemente enlazada</a:t>
            </a:r>
            <a:r>
              <a:rPr lang="es-CR" dirty="0" smtClean="0"/>
              <a:t>.</a:t>
            </a:r>
          </a:p>
          <a:p>
            <a:r>
              <a:rPr lang="es-ES" dirty="0"/>
              <a:t>Nótese que en el </a:t>
            </a:r>
            <a:r>
              <a:rPr lang="es-ES" dirty="0" smtClean="0"/>
              <a:t>ejemplo Column2 </a:t>
            </a:r>
            <a:r>
              <a:rPr lang="es-ES" dirty="0"/>
              <a:t>es el campo </a:t>
            </a:r>
            <a:r>
              <a:rPr lang="es-ES" dirty="0" smtClean="0"/>
              <a:t>indexado y </a:t>
            </a:r>
            <a:r>
              <a:rPr lang="es-ES" dirty="0"/>
              <a:t>el ROWID es un puntero </a:t>
            </a:r>
            <a:r>
              <a:rPr lang="es-ES" dirty="0" smtClean="0"/>
              <a:t>que señala </a:t>
            </a:r>
            <a:r>
              <a:rPr lang="es-ES" dirty="0"/>
              <a:t>a </a:t>
            </a:r>
            <a:r>
              <a:rPr lang="es-ES" dirty="0" smtClean="0"/>
              <a:t>la posición </a:t>
            </a:r>
            <a:r>
              <a:rPr lang="es-ES" dirty="0"/>
              <a:t>de la </a:t>
            </a:r>
            <a:r>
              <a:rPr lang="es-ES" dirty="0" smtClean="0"/>
              <a:t>tabla </a:t>
            </a:r>
            <a:r>
              <a:rPr lang="es-CR" dirty="0" smtClean="0"/>
              <a:t>(que </a:t>
            </a:r>
            <a:r>
              <a:rPr lang="es-CR" dirty="0"/>
              <a:t>no esta ordenada) </a:t>
            </a:r>
            <a:r>
              <a:rPr lang="es-CR" dirty="0" smtClean="0"/>
              <a:t>en donde </a:t>
            </a:r>
            <a:r>
              <a:rPr lang="es-CR" dirty="0"/>
              <a:t>podemos encontrar </a:t>
            </a:r>
            <a:r>
              <a:rPr lang="es-CR" dirty="0" smtClean="0"/>
              <a:t>el </a:t>
            </a:r>
            <a:r>
              <a:rPr lang="es-ES" dirty="0" smtClean="0"/>
              <a:t>registro </a:t>
            </a:r>
            <a:r>
              <a:rPr lang="es-ES" dirty="0"/>
              <a:t>que tiene el valor </a:t>
            </a:r>
            <a:r>
              <a:rPr lang="es-ES" dirty="0" smtClean="0"/>
              <a:t>de </a:t>
            </a:r>
            <a:r>
              <a:rPr lang="es-CR" dirty="0" smtClean="0"/>
              <a:t>column2.</a:t>
            </a:r>
          </a:p>
          <a:p>
            <a:r>
              <a:rPr lang="es-ES" dirty="0"/>
              <a:t>De esta manera los </a:t>
            </a:r>
            <a:r>
              <a:rPr lang="es-ES" dirty="0" smtClean="0"/>
              <a:t>datos pueden </a:t>
            </a:r>
            <a:r>
              <a:rPr lang="es-ES" dirty="0"/>
              <a:t>estar en cualquier </a:t>
            </a:r>
            <a:r>
              <a:rPr lang="es-ES" dirty="0" smtClean="0"/>
              <a:t>parte </a:t>
            </a:r>
            <a:r>
              <a:rPr lang="es-CR" dirty="0" smtClean="0"/>
              <a:t>de </a:t>
            </a:r>
            <a:r>
              <a:rPr lang="es-CR" dirty="0"/>
              <a:t>la tabla.</a:t>
            </a:r>
            <a:endParaRPr lang="es-CR" dirty="0"/>
          </a:p>
        </p:txBody>
      </p:sp>
      <p:pic>
        <p:nvPicPr>
          <p:cNvPr id="4" name="Imagen 3"/>
          <p:cNvPicPr>
            <a:picLocks noChangeAspect="1"/>
          </p:cNvPicPr>
          <p:nvPr/>
        </p:nvPicPr>
        <p:blipFill>
          <a:blip r:embed="rId2"/>
          <a:stretch>
            <a:fillRect/>
          </a:stretch>
        </p:blipFill>
        <p:spPr>
          <a:xfrm>
            <a:off x="816851" y="2157048"/>
            <a:ext cx="3904777" cy="2888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3610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DEMOSTRACIÓN DE UN ÁRBOL B+</a:t>
            </a:r>
            <a:endParaRPr lang="es-CR" dirty="0"/>
          </a:p>
        </p:txBody>
      </p:sp>
      <p:sp>
        <p:nvSpPr>
          <p:cNvPr id="3" name="Marcador de contenido 2"/>
          <p:cNvSpPr>
            <a:spLocks noGrp="1"/>
          </p:cNvSpPr>
          <p:nvPr>
            <p:ph idx="1"/>
          </p:nvPr>
        </p:nvSpPr>
        <p:spPr/>
        <p:txBody>
          <a:bodyPr/>
          <a:lstStyle/>
          <a:p>
            <a:r>
              <a:rPr lang="es-ES" dirty="0"/>
              <a:t>Utilice el siguiente enlace para entender la forma </a:t>
            </a:r>
            <a:r>
              <a:rPr lang="es-ES" dirty="0" smtClean="0"/>
              <a:t>como se </a:t>
            </a:r>
            <a:r>
              <a:rPr lang="es-ES" dirty="0"/>
              <a:t>va creando un índice que se implementa como </a:t>
            </a:r>
            <a:r>
              <a:rPr lang="es-ES" dirty="0" smtClean="0"/>
              <a:t>un árbol </a:t>
            </a:r>
            <a:r>
              <a:rPr lang="es-ES" dirty="0"/>
              <a:t>B+. Nótese el reacomodo que se hace al </a:t>
            </a:r>
            <a:r>
              <a:rPr lang="es-ES" dirty="0" smtClean="0"/>
              <a:t>insertar el </a:t>
            </a:r>
            <a:r>
              <a:rPr lang="es-ES" dirty="0"/>
              <a:t>tercer elemento para balancear el árbol. (si se </a:t>
            </a:r>
            <a:r>
              <a:rPr lang="es-ES" dirty="0" smtClean="0"/>
              <a:t>deja </a:t>
            </a:r>
            <a:r>
              <a:rPr lang="es-CR" dirty="0" smtClean="0"/>
              <a:t>Max </a:t>
            </a:r>
            <a:r>
              <a:rPr lang="es-CR" dirty="0" err="1"/>
              <a:t>Degree</a:t>
            </a:r>
            <a:r>
              <a:rPr lang="es-CR" dirty="0"/>
              <a:t> 3</a:t>
            </a:r>
            <a:r>
              <a:rPr lang="es-CR" dirty="0" smtClean="0"/>
              <a:t>).</a:t>
            </a:r>
          </a:p>
          <a:p>
            <a:r>
              <a:rPr lang="es-CR" dirty="0">
                <a:hlinkClick r:id="rId2"/>
              </a:rPr>
              <a:t>http://www.cs.usfca.edu/~</a:t>
            </a:r>
            <a:r>
              <a:rPr lang="es-CR" dirty="0" smtClean="0">
                <a:hlinkClick r:id="rId2"/>
              </a:rPr>
              <a:t>galles/visualization/BPlusTree.html</a:t>
            </a:r>
            <a:endParaRPr lang="es-CR" dirty="0" smtClean="0"/>
          </a:p>
          <a:p>
            <a:endParaRPr lang="es-CR" dirty="0"/>
          </a:p>
        </p:txBody>
      </p:sp>
    </p:spTree>
    <p:extLst>
      <p:ext uri="{BB962C8B-B14F-4D97-AF65-F5344CB8AC3E}">
        <p14:creationId xmlns:p14="http://schemas.microsoft.com/office/powerpoint/2010/main" val="364948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ORDEN DE BÚSQUEDA EN UN ÍNDICE</a:t>
            </a:r>
            <a:endParaRPr lang="es-CR" dirty="0"/>
          </a:p>
        </p:txBody>
      </p:sp>
      <p:sp>
        <p:nvSpPr>
          <p:cNvPr id="3" name="Marcador de contenido 2"/>
          <p:cNvSpPr>
            <a:spLocks noGrp="1"/>
          </p:cNvSpPr>
          <p:nvPr>
            <p:ph idx="1"/>
          </p:nvPr>
        </p:nvSpPr>
        <p:spPr/>
        <p:txBody>
          <a:bodyPr>
            <a:normAutofit/>
          </a:bodyPr>
          <a:lstStyle/>
          <a:p>
            <a:r>
              <a:rPr lang="es-ES" dirty="0"/>
              <a:t>La base de datos lee los nodos hoja siempre empezando por la raíz, </a:t>
            </a:r>
            <a:r>
              <a:rPr lang="es-ES" dirty="0" err="1" smtClean="0"/>
              <a:t>cuandose</a:t>
            </a:r>
            <a:r>
              <a:rPr lang="es-ES" dirty="0" smtClean="0"/>
              <a:t> </a:t>
            </a:r>
            <a:r>
              <a:rPr lang="es-ES" dirty="0"/>
              <a:t>busca un valor el SGBD realiza las siguientes evaluaciones:</a:t>
            </a:r>
          </a:p>
          <a:p>
            <a:pPr marL="914400" lvl="1" indent="-457200">
              <a:buFont typeface="+mj-lt"/>
              <a:buAutoNum type="alphaUcPeriod"/>
            </a:pPr>
            <a:r>
              <a:rPr lang="es-ES" dirty="0" smtClean="0"/>
              <a:t>Si </a:t>
            </a:r>
            <a:r>
              <a:rPr lang="es-ES" dirty="0"/>
              <a:t>el valor buscado es menor que el primer número en el nodo raíz se baja </a:t>
            </a:r>
            <a:r>
              <a:rPr lang="es-ES" dirty="0" smtClean="0"/>
              <a:t>al siguiente </a:t>
            </a:r>
            <a:r>
              <a:rPr lang="es-ES" dirty="0"/>
              <a:t>nivel (rama), en la rama a la que apunte el primer apuntador</a:t>
            </a:r>
            <a:r>
              <a:rPr lang="es-ES" dirty="0" smtClean="0"/>
              <a:t>.</a:t>
            </a:r>
          </a:p>
          <a:p>
            <a:pPr marL="914400" lvl="1" indent="-457200">
              <a:buFont typeface="+mj-lt"/>
              <a:buAutoNum type="alphaUcPeriod"/>
            </a:pPr>
            <a:r>
              <a:rPr lang="es-ES" dirty="0" smtClean="0"/>
              <a:t>Si </a:t>
            </a:r>
            <a:r>
              <a:rPr lang="es-ES" dirty="0"/>
              <a:t>el valor buscado es mayor o igual que el primer número en el nodo raíz </a:t>
            </a:r>
            <a:r>
              <a:rPr lang="es-ES" dirty="0" smtClean="0"/>
              <a:t>se pasa </a:t>
            </a:r>
            <a:r>
              <a:rPr lang="es-ES" dirty="0"/>
              <a:t>revisar el segundo valor del nodo </a:t>
            </a:r>
            <a:r>
              <a:rPr lang="es-ES" dirty="0" smtClean="0"/>
              <a:t>raíz.</a:t>
            </a:r>
          </a:p>
          <a:p>
            <a:pPr marL="914400" lvl="1" indent="-457200">
              <a:buFont typeface="+mj-lt"/>
              <a:buAutoNum type="alphaUcPeriod"/>
            </a:pPr>
            <a:r>
              <a:rPr lang="es-ES" dirty="0" smtClean="0"/>
              <a:t>Si </a:t>
            </a:r>
            <a:r>
              <a:rPr lang="es-ES" dirty="0"/>
              <a:t>se llegara al final de un nodo se baja al último nodo </a:t>
            </a:r>
            <a:r>
              <a:rPr lang="es-ES" dirty="0" smtClean="0"/>
              <a:t>rama.</a:t>
            </a:r>
          </a:p>
          <a:p>
            <a:pPr marL="914400" lvl="1" indent="-457200">
              <a:buFont typeface="+mj-lt"/>
              <a:buAutoNum type="alphaUcPeriod"/>
            </a:pPr>
            <a:r>
              <a:rPr lang="es-ES" dirty="0" smtClean="0"/>
              <a:t>Este </a:t>
            </a:r>
            <a:r>
              <a:rPr lang="es-ES" dirty="0"/>
              <a:t>proceso se repite por cada uno de los nodos hasta llegar a una hoja </a:t>
            </a:r>
            <a:r>
              <a:rPr lang="es-ES" dirty="0" smtClean="0"/>
              <a:t>y al </a:t>
            </a:r>
            <a:r>
              <a:rPr lang="es-ES" dirty="0"/>
              <a:t>encontrar el valor buscado se devuelve la dirección donde </a:t>
            </a:r>
            <a:r>
              <a:rPr lang="es-ES" dirty="0" smtClean="0"/>
              <a:t>se encuentran </a:t>
            </a:r>
            <a:r>
              <a:rPr lang="es-ES" dirty="0"/>
              <a:t>los datos relacionados al valor</a:t>
            </a:r>
            <a:r>
              <a:rPr lang="es-ES" dirty="0" smtClean="0"/>
              <a:t>.</a:t>
            </a:r>
          </a:p>
          <a:p>
            <a:pPr marL="914400" lvl="1" indent="-457200">
              <a:buFont typeface="+mj-lt"/>
              <a:buAutoNum type="alphaUcPeriod"/>
            </a:pPr>
            <a:endParaRPr lang="es-CR" dirty="0"/>
          </a:p>
        </p:txBody>
      </p:sp>
    </p:spTree>
    <p:extLst>
      <p:ext uri="{BB962C8B-B14F-4D97-AF65-F5344CB8AC3E}">
        <p14:creationId xmlns:p14="http://schemas.microsoft.com/office/powerpoint/2010/main" val="3164185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ORDEN DE BÚSQUEDA EN UN ÍNDICE</a:t>
            </a:r>
            <a:endParaRPr lang="es-CR" dirty="0"/>
          </a:p>
        </p:txBody>
      </p:sp>
      <p:sp>
        <p:nvSpPr>
          <p:cNvPr id="3" name="Marcador de contenido 2"/>
          <p:cNvSpPr>
            <a:spLocks noGrp="1"/>
          </p:cNvSpPr>
          <p:nvPr>
            <p:ph idx="1"/>
          </p:nvPr>
        </p:nvSpPr>
        <p:spPr/>
        <p:txBody>
          <a:bodyPr>
            <a:normAutofit/>
          </a:bodyPr>
          <a:lstStyle/>
          <a:p>
            <a:r>
              <a:rPr lang="es-ES" dirty="0"/>
              <a:t>Búsqueda de 4. Baja por </a:t>
            </a:r>
            <a:r>
              <a:rPr lang="es-ES" dirty="0" smtClean="0"/>
              <a:t>el primer </a:t>
            </a:r>
            <a:r>
              <a:rPr lang="es-ES" dirty="0"/>
              <a:t>puntero porque 4 </a:t>
            </a:r>
            <a:r>
              <a:rPr lang="es-ES" dirty="0" smtClean="0"/>
              <a:t>es menor </a:t>
            </a:r>
            <a:r>
              <a:rPr lang="es-ES" dirty="0"/>
              <a:t>que 6 (el primer valor</a:t>
            </a:r>
          </a:p>
          <a:p>
            <a:r>
              <a:rPr lang="es-CR" dirty="0"/>
              <a:t>de la raíz).</a:t>
            </a:r>
          </a:p>
          <a:p>
            <a:r>
              <a:rPr lang="es-ES" dirty="0"/>
              <a:t>Búsqueda de 6. Baja por </a:t>
            </a:r>
            <a:r>
              <a:rPr lang="es-ES" dirty="0" smtClean="0"/>
              <a:t>el segundo </a:t>
            </a:r>
            <a:r>
              <a:rPr lang="es-ES" dirty="0"/>
              <a:t>puntero porque 6 </a:t>
            </a:r>
            <a:r>
              <a:rPr lang="es-ES" dirty="0" smtClean="0"/>
              <a:t>es mayor </a:t>
            </a:r>
            <a:r>
              <a:rPr lang="es-ES" dirty="0"/>
              <a:t>igual que 6 (el </a:t>
            </a:r>
            <a:r>
              <a:rPr lang="es-ES" dirty="0" smtClean="0"/>
              <a:t>primer valor </a:t>
            </a:r>
            <a:r>
              <a:rPr lang="es-ES" dirty="0"/>
              <a:t>de la raíz) pero </a:t>
            </a:r>
            <a:r>
              <a:rPr lang="es-ES" dirty="0" smtClean="0"/>
              <a:t>es menor </a:t>
            </a:r>
            <a:r>
              <a:rPr lang="es-ES" dirty="0"/>
              <a:t>que 7 (el </a:t>
            </a:r>
            <a:r>
              <a:rPr lang="es-ES" dirty="0" smtClean="0"/>
              <a:t>segundo </a:t>
            </a:r>
            <a:r>
              <a:rPr lang="es-CR" dirty="0" smtClean="0"/>
              <a:t>valor </a:t>
            </a:r>
            <a:r>
              <a:rPr lang="es-CR" dirty="0"/>
              <a:t>de la </a:t>
            </a:r>
            <a:r>
              <a:rPr lang="es-CR" dirty="0" smtClean="0"/>
              <a:t>raíz.)</a:t>
            </a:r>
          </a:p>
          <a:p>
            <a:endParaRPr lang="es-CR" dirty="0"/>
          </a:p>
          <a:p>
            <a:endParaRPr lang="es-CR" dirty="0"/>
          </a:p>
        </p:txBody>
      </p:sp>
      <p:pic>
        <p:nvPicPr>
          <p:cNvPr id="4" name="Imagen 3"/>
          <p:cNvPicPr>
            <a:picLocks noChangeAspect="1"/>
          </p:cNvPicPr>
          <p:nvPr/>
        </p:nvPicPr>
        <p:blipFill>
          <a:blip r:embed="rId2"/>
          <a:stretch>
            <a:fillRect/>
          </a:stretch>
        </p:blipFill>
        <p:spPr>
          <a:xfrm>
            <a:off x="4512382" y="4144880"/>
            <a:ext cx="3481668" cy="13214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0754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R" dirty="0"/>
              <a:t>EJEMPLO DE USO BÁSICO DE ÍNDICES</a:t>
            </a:r>
            <a:endParaRPr lang="es-CR" dirty="0"/>
          </a:p>
        </p:txBody>
      </p:sp>
      <p:sp>
        <p:nvSpPr>
          <p:cNvPr id="3" name="Marcador de contenido 2"/>
          <p:cNvSpPr>
            <a:spLocks noGrp="1"/>
          </p:cNvSpPr>
          <p:nvPr>
            <p:ph idx="1"/>
          </p:nvPr>
        </p:nvSpPr>
        <p:spPr/>
        <p:txBody>
          <a:bodyPr/>
          <a:lstStyle/>
          <a:p>
            <a:r>
              <a:rPr lang="en-US" dirty="0"/>
              <a:t>CREATE TABLE </a:t>
            </a:r>
            <a:r>
              <a:rPr lang="en-US" dirty="0" err="1"/>
              <a:t>FruitsForSale</a:t>
            </a:r>
            <a:r>
              <a:rPr lang="en-US" dirty="0"/>
              <a:t>( Fruit TEXT, State TEXT, Price REAL );</a:t>
            </a:r>
            <a:endParaRPr lang="es-CR" dirty="0"/>
          </a:p>
        </p:txBody>
      </p:sp>
      <p:pic>
        <p:nvPicPr>
          <p:cNvPr id="4" name="Imagen 3"/>
          <p:cNvPicPr>
            <a:picLocks noChangeAspect="1"/>
          </p:cNvPicPr>
          <p:nvPr/>
        </p:nvPicPr>
        <p:blipFill>
          <a:blip r:embed="rId2"/>
          <a:stretch>
            <a:fillRect/>
          </a:stretch>
        </p:blipFill>
        <p:spPr>
          <a:xfrm>
            <a:off x="3657653" y="2820352"/>
            <a:ext cx="5191125" cy="2314575"/>
          </a:xfrm>
          <a:prstGeom prst="rect">
            <a:avLst/>
          </a:prstGeom>
        </p:spPr>
      </p:pic>
    </p:spTree>
    <p:extLst>
      <p:ext uri="{BB962C8B-B14F-4D97-AF65-F5344CB8AC3E}">
        <p14:creationId xmlns:p14="http://schemas.microsoft.com/office/powerpoint/2010/main" val="313305002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1663</TotalTime>
  <Words>1166</Words>
  <Application>Microsoft Office PowerPoint</Application>
  <PresentationFormat>Panorámica</PresentationFormat>
  <Paragraphs>92</Paragraphs>
  <Slides>19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19</vt:i4>
      </vt:variant>
    </vt:vector>
  </HeadingPairs>
  <TitlesOfParts>
    <vt:vector size="22" baseType="lpstr">
      <vt:lpstr>Arial</vt:lpstr>
      <vt:lpstr>Gill Sans MT</vt:lpstr>
      <vt:lpstr>Galería</vt:lpstr>
      <vt:lpstr>PROCESAMIENTO de consultas Y RESOLUCIÓN DE índices</vt:lpstr>
      <vt:lpstr>Agenda</vt:lpstr>
      <vt:lpstr>Índex EJECUCIÓN DE UNA CONSULTA</vt:lpstr>
      <vt:lpstr>ANATOMÍA DE UN ÍNDICE</vt:lpstr>
      <vt:lpstr>ANATÓMÍA DE UN ÍNDICE</vt:lpstr>
      <vt:lpstr>DEMOSTRACIÓN DE UN ÁRBOL B+</vt:lpstr>
      <vt:lpstr>ORDEN DE BÚSQUEDA EN UN ÍNDICE</vt:lpstr>
      <vt:lpstr>ORDEN DE BÚSQUEDA EN UN ÍNDICE</vt:lpstr>
      <vt:lpstr>EJEMPLO DE USO BÁSICO DE ÍNDICES</vt:lpstr>
      <vt:lpstr>TABLAS Sin ÍNDices (HEAP)</vt:lpstr>
      <vt:lpstr>BÚSQUEDA POR ÍNDICE</vt:lpstr>
      <vt:lpstr>BÚSQUEDA POR ÍNDICE</vt:lpstr>
      <vt:lpstr>Vistas</vt:lpstr>
      <vt:lpstr>Vistas</vt:lpstr>
      <vt:lpstr>Vistas</vt:lpstr>
      <vt:lpstr>Vistas</vt:lpstr>
      <vt:lpstr>Vistas Actualizables (* según ANSI)</vt:lpstr>
      <vt:lpstr>Utilización de vistas</vt:lpstr>
      <vt:lpstr>Taller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Diccionario de datos</dc:title>
  <dc:creator>Efren</dc:creator>
  <cp:lastModifiedBy>Efren</cp:lastModifiedBy>
  <cp:revision>27</cp:revision>
  <dcterms:created xsi:type="dcterms:W3CDTF">2016-01-17T22:27:00Z</dcterms:created>
  <dcterms:modified xsi:type="dcterms:W3CDTF">2016-02-01T20:56:02Z</dcterms:modified>
</cp:coreProperties>
</file>