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dk1"/>
                </a:solidFill>
              </a:rPr>
              <a:t>‹Nº›</a:t>
            </a:fld>
            <a:endParaRPr lang="es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Aplicación de Base de Datos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 dirty="0">
                <a:latin typeface="Calibri Light" panose="020F0302020204030204" pitchFamily="34" charset="0"/>
              </a:rPr>
              <a:t>Clase 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 dirty="0">
                <a:latin typeface="Calibri Light" panose="020F0302020204030204" pitchFamily="34" charset="0"/>
              </a:rPr>
              <a:t>Efrén Jiménez Delgado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 dirty="0">
                <a:latin typeface="Calibri Light" panose="020F0302020204030204" pitchFamily="34" charset="0"/>
              </a:rPr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TALLER SQL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PRÁCTICA SQL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5" y="2050150"/>
            <a:ext cx="2934250" cy="29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322175" y="1359350"/>
            <a:ext cx="137010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Taller SQL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Ver Taller SQL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Práctica SQL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 dirty="0">
                <a:latin typeface="Calibri Light" panose="020F0302020204030204" pitchFamily="34" charset="0"/>
              </a:rPr>
              <a:t>Cree la Base de Datos PEDIDOS, con un esquema S_PEDIDOS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alibri Light" panose="020F0302020204030204" pitchFamily="34" charset="0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 dirty="0">
                <a:latin typeface="Calibri Light" panose="020F0302020204030204" pitchFamily="34" charset="0"/>
              </a:rPr>
              <a:t>Según lo visto en la clase anterior, realice una función que inserte un nuevo pedido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alibri Light" panose="020F0302020204030204" pitchFamily="34" charset="0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 dirty="0">
                <a:latin typeface="Calibri Light" panose="020F0302020204030204" pitchFamily="34" charset="0"/>
              </a:rPr>
              <a:t>Cree un trigger que al insertar un nuevo pedido envie un mensaje que indique que la inserción fue satisfactoria.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alibri Light" panose="020F0302020204030204" pitchFamily="34" charset="0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 dirty="0">
                <a:latin typeface="Calibri Light" panose="020F0302020204030204" pitchFamily="34" charset="0"/>
              </a:rPr>
              <a:t>Cree un trigger que se active al cambiar el estado de un artículo, la función debe cambiar el estado del artículo.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alibri Light" panose="020F0302020204030204" pitchFamily="34" charset="0"/>
            </a:endParaRP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" sz="1400" dirty="0">
                <a:latin typeface="Calibri Light" panose="020F0302020204030204" pitchFamily="34" charset="0"/>
              </a:rPr>
              <a:t>Cree un trigger que se active al agregar nuevas existencias de un artículo  que se encuentra en la base de datos, la función debe actualizar el campo existencias y enviar un mensaje que indique que se ha agregado “XX” existencias más del árticulo “XXXXXXX”.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Agenda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 dirty="0">
                <a:latin typeface="Calibri Light" panose="020F0302020204030204" pitchFamily="34" charset="0"/>
              </a:rPr>
              <a:t>Funciones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 dirty="0">
                <a:latin typeface="Calibri Light" panose="020F0302020204030204" pitchFamily="34" charset="0"/>
              </a:rPr>
              <a:t>Triggers</a:t>
            </a:r>
          </a:p>
          <a:p>
            <a:pPr marL="457200" lvl="0" indent="-228600">
              <a:spcBef>
                <a:spcPts val="0"/>
              </a:spcBef>
            </a:pPr>
            <a:r>
              <a:rPr lang="es" dirty="0">
                <a:latin typeface="Calibri Light" panose="020F0302020204030204" pitchFamily="34" charset="0"/>
              </a:rPr>
              <a:t>Taller SQL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Funciones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latin typeface="Calibri Light" panose="020F0302020204030204" pitchFamily="34" charset="0"/>
              </a:rPr>
              <a:t>Hemos visto que PostgreSQL nos brinda un conjunto de funciones para el manejo de fechas, string, números etc. pero además nos permite crear funciones propias.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latin typeface="Calibri Light" panose="020F0302020204030204" pitchFamily="34" charset="0"/>
              </a:rPr>
              <a:t>La creación de una función es muy útil cuando queremos reutilizar un algoritmo. Podemos crear una función y luego llamarla en diferentes situaciones.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latin typeface="Calibri Light" panose="020F0302020204030204" pitchFamily="34" charset="0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latin typeface="Calibri Light" panose="020F0302020204030204" pitchFamily="34" charset="0"/>
              </a:rPr>
              <a:t>La sintaxis básica para crear una función es: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latin typeface="Calibri Light" panose="020F0302020204030204" pitchFamily="34" charset="0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  <a:t>create or replace function [nombre de la función]([parámetros]) returns [tipo de dato que retorna]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  <a:t>as</a:t>
            </a:r>
            <a:b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  <a:t> [definición de la función]</a:t>
            </a:r>
            <a:b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  <a:t>language [lenguaje utilizado]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" dirty="0">
                <a:latin typeface="Calibri Light" panose="020F0302020204030204" pitchFamily="34" charset="0"/>
              </a:rPr>
              <a:t>Funciones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0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latin typeface="Calibri Light" panose="020F0302020204030204" pitchFamily="34" charset="0"/>
              </a:rPr>
              <a:t>Como primer problema implementaremos una función que reciba dos enteros y retorne la suma de los mismos: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  <a:t>create or replace function sumar(integer,integer) returns integer</a:t>
            </a:r>
            <a:b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  <a:t> AS</a:t>
            </a:r>
            <a:b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  <a:t>  select $1+$2;</a:t>
            </a:r>
            <a:b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  <a:t>language sql;</a:t>
            </a:r>
            <a:b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b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400" dirty="0">
                <a:latin typeface="Calibri Light" panose="020F0302020204030204" pitchFamily="34" charset="0"/>
              </a:rPr>
              <a:t>Cada parámetro se lo accede luego mediante la posición que ocupa y se le antecede el caracter $. El o los comandos SQL en algunos SGBD deben de ir entre simples comillas, las sentencias deben de ir separados por punto y coma. Luego indicamos al final que se trata de una función SQL.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latin typeface="Calibri Light" panose="020F0302020204030204" pitchFamily="34" charset="0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latin typeface="Calibri Light" panose="020F0302020204030204" pitchFamily="34" charset="0"/>
              </a:rPr>
              <a:t>Para llamar luego a esta función lo hacemos por ejemplo en un select: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solidFill>
                  <a:srgbClr val="0000FF"/>
                </a:solidFill>
                <a:latin typeface="Calibri Light" panose="020F0302020204030204" pitchFamily="34" charset="0"/>
              </a:rPr>
              <a:t>select sumar(3,4);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" dirty="0">
                <a:latin typeface="Calibri Light" panose="020F0302020204030204" pitchFamily="34" charset="0"/>
              </a:rPr>
              <a:t>Funciones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dirty="0">
                <a:latin typeface="Calibri Light" panose="020F0302020204030204" pitchFamily="34" charset="0"/>
              </a:rPr>
              <a:t>Podemos acceder perfectamente a una o más tablas en la función. Función que acceda a la tabla usuarios: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  <a:t>create table usuarios (</a:t>
            </a:r>
            <a:b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  <a:t>   nombre varchar(30),</a:t>
            </a:r>
            <a:b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  <a:t>   clave varchar(10)</a:t>
            </a:r>
            <a:b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  <a:t> );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dirty="0">
                <a:latin typeface="Calibri Light" panose="020F0302020204030204" pitchFamily="34" charset="0"/>
              </a:rPr>
              <a:t>y rescate la clave de un usuario que le pasamos como parámetro: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  <a:t>create or replace function retornarclave(varchar) returns varchar</a:t>
            </a:r>
            <a:b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  <a:t> as</a:t>
            </a:r>
            <a:b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  <a:t>   'select clave from usuarios where nombre=$1;'</a:t>
            </a:r>
            <a:b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</a:br>
            <a: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  <a:t> language sql;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dirty="0">
                <a:latin typeface="Calibri Light" panose="020F0302020204030204" pitchFamily="34" charset="0"/>
              </a:rPr>
              <a:t>Luego para probar la función </a:t>
            </a:r>
            <a: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  <a:t>retornarclave </a:t>
            </a:r>
            <a:r>
              <a:rPr lang="es" sz="1200" dirty="0">
                <a:latin typeface="Calibri Light" panose="020F0302020204030204" pitchFamily="34" charset="0"/>
              </a:rPr>
              <a:t>debemos llamarla por ejemplo desde un select: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latin typeface="Calibri Light" panose="020F0302020204030204" pitchFamily="34" charset="0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dirty="0">
                <a:solidFill>
                  <a:srgbClr val="0000FF"/>
                </a:solidFill>
                <a:latin typeface="Calibri Light" panose="020F0302020204030204" pitchFamily="34" charset="0"/>
              </a:rPr>
              <a:t>select retornarclave ('Susana');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Trigger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latin typeface="Calibri Light" panose="020F0302020204030204" pitchFamily="34" charset="0"/>
              </a:rPr>
              <a:t>Es un tipo de procedimiento almacenado asocia a un evento que se ejecuta cuando se intenta modificar los datos de una tabla. Se definen para una tabla específica y se crean para conservar la integridad referencial y la coherencia entre los datos entre distintas tablas.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s" sz="1400" dirty="0">
              <a:latin typeface="Calibri Light" panose="020F0302020204030204" pitchFamily="34" charset="0"/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latin typeface="Calibri Light" panose="020F0302020204030204" pitchFamily="34" charset="0"/>
              </a:rPr>
              <a:t>Los disparadores se ejecutan después o antes de la ejecución de una instrucción "insert", "update" o "delete" en la tabla en la que fueron definidos. Las restricciones se comprueban antes de la ejecución de una instrucción "insert", "update" o "delete". Por lo tanto, las restricciones se comprueba primero, si se infringe alguna restricción, el desencadenador no llega a ejecutarse.</a:t>
            </a:r>
          </a:p>
          <a:p>
            <a:pPr lvl="0" algn="just">
              <a:spcBef>
                <a:spcPts val="0"/>
              </a:spcBef>
              <a:buNone/>
            </a:pPr>
            <a:endParaRPr sz="1200" dirty="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700" y="1200150"/>
            <a:ext cx="4542249" cy="35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Trigger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23425" y="1200150"/>
            <a:ext cx="84089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solidFill>
                  <a:srgbClr val="4A86E8"/>
                </a:solidFill>
                <a:latin typeface="Calibri Light" panose="020F0302020204030204" pitchFamily="34" charset="0"/>
              </a:rPr>
              <a:t>CREATE TRIGGER</a:t>
            </a:r>
            <a:r>
              <a:rPr lang="es" sz="1400" dirty="0">
                <a:latin typeface="Calibri Light" panose="020F0302020204030204" pitchFamily="34" charset="0"/>
              </a:rPr>
              <a:t> nombre_del_trigger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latin typeface="Calibri Light" panose="020F0302020204030204" pitchFamily="34" charset="0"/>
              </a:rPr>
              <a:t> {</a:t>
            </a:r>
            <a:r>
              <a:rPr lang="es" sz="1400" dirty="0">
                <a:solidFill>
                  <a:srgbClr val="4A86E8"/>
                </a:solidFill>
                <a:latin typeface="Calibri Light" panose="020F0302020204030204" pitchFamily="34" charset="0"/>
              </a:rPr>
              <a:t>BEFORE | AFTER</a:t>
            </a:r>
            <a:r>
              <a:rPr lang="es" sz="1400" dirty="0">
                <a:latin typeface="Calibri Light" panose="020F0302020204030204" pitchFamily="34" charset="0"/>
              </a:rPr>
              <a:t>} {evento [OR ... ] }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 dirty="0">
                <a:solidFill>
                  <a:srgbClr val="4A86E8"/>
                </a:solidFill>
                <a:latin typeface="Calibri Light" panose="020F0302020204030204" pitchFamily="34" charset="0"/>
              </a:rPr>
              <a:t>ON </a:t>
            </a:r>
            <a:r>
              <a:rPr lang="es" sz="1400" dirty="0">
                <a:latin typeface="Calibri Light" panose="020F0302020204030204" pitchFamily="34" charset="0"/>
              </a:rPr>
              <a:t>tabla [ </a:t>
            </a:r>
            <a:r>
              <a:rPr lang="es" sz="1400" dirty="0">
                <a:solidFill>
                  <a:srgbClr val="4A86E8"/>
                </a:solidFill>
                <a:latin typeface="Calibri Light" panose="020F0302020204030204" pitchFamily="34" charset="0"/>
              </a:rPr>
              <a:t>FOR [ EACH ] { ROW | STATEMENT</a:t>
            </a:r>
            <a:r>
              <a:rPr lang="es" sz="1400" dirty="0">
                <a:latin typeface="Calibri Light" panose="020F0302020204030204" pitchFamily="34" charset="0"/>
              </a:rPr>
              <a:t> } ] </a:t>
            </a:r>
            <a:r>
              <a:rPr lang="es" sz="1400" dirty="0">
                <a:solidFill>
                  <a:srgbClr val="4A86E8"/>
                </a:solidFill>
                <a:latin typeface="Calibri Light" panose="020F0302020204030204" pitchFamily="34" charset="0"/>
              </a:rPr>
              <a:t>EXECUTE PROCEDURE</a:t>
            </a:r>
            <a:r>
              <a:rPr lang="es" sz="1400" dirty="0">
                <a:latin typeface="Calibri Light" panose="020F0302020204030204" pitchFamily="34" charset="0"/>
              </a:rPr>
              <a:t> funcion ( argumentos )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alibri Light" panose="020F03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200" dirty="0">
                <a:latin typeface="Calibri Light" panose="020F0302020204030204" pitchFamily="34" charset="0"/>
              </a:rPr>
              <a:t>Evento se refiere cualquiera de las siguientes instrucciones: UPDATE, DELETE, TRUNCATE, INSERT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 dirty="0">
                <a:latin typeface="Calibri Light" panose="020F0302020204030204" pitchFamily="34" charset="0"/>
              </a:rPr>
              <a:t> FOR EACH ROW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 dirty="0">
                <a:latin typeface="Calibri Light" panose="020F0302020204030204" pitchFamily="34" charset="0"/>
              </a:rPr>
              <a:t> FOR EACH STATEMENT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alibri Light" panose="020F03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200" dirty="0">
                <a:latin typeface="Calibri Light" panose="020F0302020204030204" pitchFamily="34" charset="0"/>
              </a:rPr>
              <a:t> Especifica si el trigger debe ser lanzado una vez por cada fila afectada por el evento o sólo una por cada instrucción sql.</a:t>
            </a:r>
          </a:p>
          <a:p>
            <a:pPr lvl="0">
              <a:spcBef>
                <a:spcPts val="0"/>
              </a:spcBef>
              <a:buNone/>
            </a:pPr>
            <a:endParaRPr sz="120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Variables especiales en PL/pgSQL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Cuando una función escrita en PL/pgSQL es llamada por un disparador tenemos ciertas variable especiales disponibles en dicha función. Estas variables son las siguientes:</a:t>
            </a:r>
          </a:p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NEW Tipo de dato RECORD; Variable que contiene la nueva fila de la tabla para lasoperaciones INSERT/UPDATE en disparadores del tipo row-level. Esta variable es NULL en disparadores del tipo statement-level.</a:t>
            </a:r>
          </a:p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OLD Tipo de dato RECORD; Variable que contiene la antigua fila de la tabla para las operaciones UPDATE/DELETE en disparadores del tipo row-level. Esta variable es NULL en disparadores del tipo statement-level.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TG_NAME:Tipo de dato name; variable que contiene el nombre del disparador que está usando la función actualmente.</a:t>
            </a:r>
          </a:p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TG_WHEN:Tipo de dato text; una cadena de texto con el valor BEFORE o AFTER dependiendo de como el disparador que está usando la función actualmente ha sido definido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TG_LEVEL: Tipo de dato text; una cadena de texto con el valor ROW o STATEMENT dependiendo de como el disparador que está usando la función actualmente ha sido definido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Calibri Light" panose="020F0302020204030204" pitchFamily="34" charset="0"/>
              </a:rPr>
              <a:t>Variables especiales en PL/pgSQL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403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TG_OP : Tipo de dato text; una cadena de texto con el valor INSERT, UPDATE o DELETE dependiendo de la operación que ha activado el disparador que está usando la función actualmente.</a:t>
            </a:r>
          </a:p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TG_RELID :Tipo de dato oid; el identificador de objeto de la tabla que ha activado el disparador que está usando la función actualmente.</a:t>
            </a:r>
          </a:p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TG_RELNAME :Tipo de dato name; el nombre de la tabla que ha activado el disparador que está usando la función actualmente. Esta variable es obsoleta y puede desaparacer en el futuro. Usar TG_TABLE_NAME.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TG_TABLE_NAME: Tipo de dato name; el nombre de la tabla que ha activado el disparador que está usando la función actualmente.</a:t>
            </a:r>
          </a:p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TG_TABLE_SCHEMA: Tipo de dato name; el nombre de la schema de la tabla que ha activado el disparador que está usando la función actualmente.</a:t>
            </a:r>
          </a:p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TG_NARGS: Tipo de dato integer; el número de argumentos dados al procedimiento en la sentencia CREATE TRIGGER.</a:t>
            </a:r>
          </a:p>
          <a:p>
            <a:pPr lvl="0" rtl="0">
              <a:lnSpc>
                <a:spcPct val="139636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 dirty="0">
                <a:solidFill>
                  <a:srgbClr val="0F0F0F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Verdana"/>
                <a:cs typeface="Verdana"/>
                <a:sym typeface="Verdana"/>
              </a:rPr>
              <a:t>TG_ARGV[]: Tipo de dato text array; los argumentos de la sentencia CREATE TRIGGER. El índice empieza a contar desde 0. Indices inválidos (menores que 0 ó mayores/iguales que tg_nargs) resultan en valores nulos.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886</Words>
  <Application>Microsoft Office PowerPoint</Application>
  <PresentationFormat>Presentación en pantalla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Verdana</vt:lpstr>
      <vt:lpstr>swiss</vt:lpstr>
      <vt:lpstr>Aplicación de Base de Datos</vt:lpstr>
      <vt:lpstr>Agenda</vt:lpstr>
      <vt:lpstr>Funciones</vt:lpstr>
      <vt:lpstr>Funciones</vt:lpstr>
      <vt:lpstr>Funciones</vt:lpstr>
      <vt:lpstr>Trigger</vt:lpstr>
      <vt:lpstr>Trigger</vt:lpstr>
      <vt:lpstr>Variables especiales en PL/pgSQL</vt:lpstr>
      <vt:lpstr>Variables especiales en PL/pgSQL</vt:lpstr>
      <vt:lpstr>Presentación de PowerPoint</vt:lpstr>
      <vt:lpstr>Taller SQL</vt:lpstr>
      <vt:lpstr>Práctica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Base de Datos</dc:title>
  <cp:lastModifiedBy>Efren</cp:lastModifiedBy>
  <cp:revision>4</cp:revision>
  <dcterms:modified xsi:type="dcterms:W3CDTF">2016-03-03T05:00:49Z</dcterms:modified>
</cp:coreProperties>
</file>