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53"/>
  </p:notesMasterIdLst>
  <p:handoutMasterIdLst>
    <p:handoutMasterId r:id="rId54"/>
  </p:handoutMasterIdLst>
  <p:sldIdLst>
    <p:sldId id="332" r:id="rId5"/>
    <p:sldId id="260" r:id="rId6"/>
    <p:sldId id="402" r:id="rId7"/>
    <p:sldId id="404" r:id="rId8"/>
    <p:sldId id="421" r:id="rId9"/>
    <p:sldId id="422" r:id="rId10"/>
    <p:sldId id="423" r:id="rId11"/>
    <p:sldId id="424" r:id="rId12"/>
    <p:sldId id="425" r:id="rId13"/>
    <p:sldId id="426" r:id="rId14"/>
    <p:sldId id="427" r:id="rId15"/>
    <p:sldId id="405" r:id="rId16"/>
    <p:sldId id="406" r:id="rId17"/>
    <p:sldId id="428" r:id="rId18"/>
    <p:sldId id="429" r:id="rId19"/>
    <p:sldId id="407" r:id="rId20"/>
    <p:sldId id="430" r:id="rId21"/>
    <p:sldId id="408" r:id="rId22"/>
    <p:sldId id="409" r:id="rId23"/>
    <p:sldId id="431" r:id="rId24"/>
    <p:sldId id="432" r:id="rId25"/>
    <p:sldId id="433" r:id="rId26"/>
    <p:sldId id="434" r:id="rId27"/>
    <p:sldId id="435" r:id="rId28"/>
    <p:sldId id="436" r:id="rId29"/>
    <p:sldId id="437" r:id="rId30"/>
    <p:sldId id="438" r:id="rId31"/>
    <p:sldId id="440" r:id="rId32"/>
    <p:sldId id="439" r:id="rId33"/>
    <p:sldId id="441" r:id="rId34"/>
    <p:sldId id="442" r:id="rId35"/>
    <p:sldId id="443" r:id="rId36"/>
    <p:sldId id="444" r:id="rId37"/>
    <p:sldId id="445" r:id="rId38"/>
    <p:sldId id="446" r:id="rId39"/>
    <p:sldId id="447" r:id="rId40"/>
    <p:sldId id="410" r:id="rId41"/>
    <p:sldId id="411" r:id="rId42"/>
    <p:sldId id="412" r:id="rId43"/>
    <p:sldId id="413" r:id="rId44"/>
    <p:sldId id="414" r:id="rId45"/>
    <p:sldId id="415" r:id="rId46"/>
    <p:sldId id="416" r:id="rId47"/>
    <p:sldId id="417" r:id="rId48"/>
    <p:sldId id="448" r:id="rId49"/>
    <p:sldId id="450" r:id="rId50"/>
    <p:sldId id="418" r:id="rId51"/>
    <p:sldId id="420" r:id="rId5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1" autoAdjust="0"/>
    <p:restoredTop sz="94660"/>
  </p:normalViewPr>
  <p:slideViewPr>
    <p:cSldViewPr snapToGrid="0" snapToObjects="1">
      <p:cViewPr varScale="1">
        <p:scale>
          <a:sx n="87" d="100"/>
          <a:sy n="87" d="100"/>
        </p:scale>
        <p:origin x="127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8/8/2018</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8/8/2018</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8/8/2018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8/8/2018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8/8/2018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08/08/2018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8/8/2018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8/8/2018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8/8/2018</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4.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4.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1F065-969F-4F0D-8C35-347ED88A8F9C}"/>
              </a:ext>
            </a:extLst>
          </p:cNvPr>
          <p:cNvSpPr>
            <a:spLocks noGrp="1"/>
          </p:cNvSpPr>
          <p:nvPr>
            <p:ph type="title"/>
          </p:nvPr>
        </p:nvSpPr>
        <p:spPr/>
        <p:txBody>
          <a:bodyPr/>
          <a:lstStyle/>
          <a:p>
            <a:r>
              <a:rPr lang="es-CR" dirty="0"/>
              <a:t>Funciones</a:t>
            </a:r>
            <a:endParaRPr lang="en-US" dirty="0"/>
          </a:p>
        </p:txBody>
      </p:sp>
      <p:sp>
        <p:nvSpPr>
          <p:cNvPr id="3" name="Marcador de contenido 2">
            <a:extLst>
              <a:ext uri="{FF2B5EF4-FFF2-40B4-BE49-F238E27FC236}">
                <a16:creationId xmlns:a16="http://schemas.microsoft.com/office/drawing/2014/main" id="{0F7F875B-59BE-4B4B-A433-F7EBE8091311}"/>
              </a:ext>
            </a:extLst>
          </p:cNvPr>
          <p:cNvSpPr>
            <a:spLocks noGrp="1"/>
          </p:cNvSpPr>
          <p:nvPr>
            <p:ph idx="1"/>
          </p:nvPr>
        </p:nvSpPr>
        <p:spPr/>
        <p:txBody>
          <a:bodyPr>
            <a:normAutofit/>
          </a:bodyPr>
          <a:lstStyle/>
          <a:p>
            <a:r>
              <a:rPr lang="es-CR" dirty="0"/>
              <a:t>PostgreSQL permite el desarrollo de la programación de lógica de negocio del lado del servidor mediante Funciones Definidas por el Usuario (FDU por sus siglas en inglés), también llamadas en otros gestores como procedimiento almacenados. Estas funciones se pueden entender como el conjunto agrupado de operaciones que se ejecutan del lado del servidor y que pueden derivar en acciones sobre los datos; pueden utilizar otras características del gestor como los tipos de datos y operadores personalizados, reglas, </a:t>
            </a:r>
            <a:r>
              <a:rPr lang="en-US" dirty="0"/>
              <a:t>vistas, etc.</a:t>
            </a:r>
          </a:p>
        </p:txBody>
      </p:sp>
    </p:spTree>
    <p:extLst>
      <p:ext uri="{BB962C8B-B14F-4D97-AF65-F5344CB8AC3E}">
        <p14:creationId xmlns:p14="http://schemas.microsoft.com/office/powerpoint/2010/main" val="653866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B49D7-1D53-4EBE-BB3B-BC917884868C}"/>
              </a:ext>
            </a:extLst>
          </p:cNvPr>
          <p:cNvSpPr>
            <a:spLocks noGrp="1"/>
          </p:cNvSpPr>
          <p:nvPr>
            <p:ph type="title"/>
          </p:nvPr>
        </p:nvSpPr>
        <p:spPr/>
        <p:txBody>
          <a:bodyPr/>
          <a:lstStyle/>
          <a:p>
            <a:r>
              <a:rPr lang="es-CR" dirty="0"/>
              <a:t>Funciones</a:t>
            </a:r>
            <a:endParaRPr lang="en-US" dirty="0"/>
          </a:p>
        </p:txBody>
      </p:sp>
      <p:sp>
        <p:nvSpPr>
          <p:cNvPr id="3" name="Marcador de contenido 2">
            <a:extLst>
              <a:ext uri="{FF2B5EF4-FFF2-40B4-BE49-F238E27FC236}">
                <a16:creationId xmlns:a16="http://schemas.microsoft.com/office/drawing/2014/main" id="{24766ECB-F7BB-4A5C-9027-EFFD416EE9A1}"/>
              </a:ext>
            </a:extLst>
          </p:cNvPr>
          <p:cNvSpPr>
            <a:spLocks noGrp="1"/>
          </p:cNvSpPr>
          <p:nvPr>
            <p:ph idx="1"/>
          </p:nvPr>
        </p:nvSpPr>
        <p:spPr/>
        <p:txBody>
          <a:bodyPr>
            <a:normAutofit fontScale="92500" lnSpcReduction="10000"/>
          </a:bodyPr>
          <a:lstStyle/>
          <a:p>
            <a:r>
              <a:rPr lang="es-CR" dirty="0"/>
              <a:t>Las Funciones Definidas por el Usuario pueden clasificarse en cuatro tipos según la sección </a:t>
            </a:r>
            <a:r>
              <a:rPr lang="es-CR" b="1" i="1" dirty="0" err="1"/>
              <a:t>User-defined</a:t>
            </a:r>
            <a:r>
              <a:rPr lang="es-CR" b="1" i="1" dirty="0"/>
              <a:t> </a:t>
            </a:r>
            <a:r>
              <a:rPr lang="es-CR" b="1" i="1" dirty="0" err="1"/>
              <a:t>Functions</a:t>
            </a:r>
            <a:r>
              <a:rPr lang="es-CR" b="1" i="1" dirty="0"/>
              <a:t> </a:t>
            </a:r>
            <a:r>
              <a:rPr lang="es-CR" dirty="0"/>
              <a:t>de la Documentación Oficial:</a:t>
            </a:r>
          </a:p>
          <a:p>
            <a:pPr lvl="1"/>
            <a:r>
              <a:rPr lang="es-CR" dirty="0"/>
              <a:t>Función en SQL: ejecuta puramente operaciones SQL.</a:t>
            </a:r>
          </a:p>
          <a:p>
            <a:pPr lvl="1"/>
            <a:endParaRPr lang="es-CR" dirty="0"/>
          </a:p>
          <a:p>
            <a:pPr lvl="1"/>
            <a:r>
              <a:rPr lang="es-CR" dirty="0"/>
              <a:t>Función en lenguaje procedural: ejecuta operaciones empleando lenguajes de tipo </a:t>
            </a:r>
            <a:r>
              <a:rPr lang="en-US" dirty="0"/>
              <a:t>procedural </a:t>
            </a:r>
            <a:r>
              <a:rPr lang="en-US" dirty="0" err="1"/>
              <a:t>como</a:t>
            </a:r>
            <a:r>
              <a:rPr lang="en-US" dirty="0"/>
              <a:t> PL/</a:t>
            </a:r>
            <a:r>
              <a:rPr lang="en-US" dirty="0" err="1"/>
              <a:t>pgSQL</a:t>
            </a:r>
            <a:r>
              <a:rPr lang="en-US" dirty="0"/>
              <a:t> o PL/Python.</a:t>
            </a:r>
          </a:p>
          <a:p>
            <a:pPr lvl="1"/>
            <a:endParaRPr lang="en-US" dirty="0"/>
          </a:p>
          <a:p>
            <a:pPr lvl="1"/>
            <a:r>
              <a:rPr lang="es-CR" dirty="0"/>
              <a:t>Función interna: ejecuta operaciones en lenguaje C, están enlazadas directamente al servidor PostgreSQL lo que implica que están predefinidas dentro del gestor.</a:t>
            </a:r>
          </a:p>
          <a:p>
            <a:pPr lvl="1"/>
            <a:endParaRPr lang="es-CR" dirty="0"/>
          </a:p>
          <a:p>
            <a:pPr lvl="1"/>
            <a:r>
              <a:rPr lang="es-CR" dirty="0"/>
              <a:t>Función en lenguaje C: las operaciones están escritas en el lenguaje C o compatible (como C++) y pueden ser cargadas a PostgreSQL dinámicamente bajo </a:t>
            </a:r>
            <a:r>
              <a:rPr lang="en-US" dirty="0" err="1"/>
              <a:t>demanda</a:t>
            </a:r>
            <a:r>
              <a:rPr lang="en-US" dirty="0"/>
              <a:t>.</a:t>
            </a:r>
          </a:p>
        </p:txBody>
      </p:sp>
    </p:spTree>
    <p:extLst>
      <p:ext uri="{BB962C8B-B14F-4D97-AF65-F5344CB8AC3E}">
        <p14:creationId xmlns:p14="http://schemas.microsoft.com/office/powerpoint/2010/main" val="4092895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dirty="0"/>
              <a:t>La sintaxis básica para crear una función es:</a:t>
            </a:r>
          </a:p>
          <a:p>
            <a:endParaRPr lang="es-ES" dirty="0"/>
          </a:p>
          <a:p>
            <a:pPr marL="225029" lvl="1" indent="0">
              <a:buNone/>
            </a:pPr>
            <a:r>
              <a:rPr lang="es-ES" dirty="0">
                <a:solidFill>
                  <a:srgbClr val="002060"/>
                </a:solidFill>
              </a:rPr>
              <a:t>CREATE OR REPLACE FUNCTION [nombre de la función]([parámetros]) RETURNS [tipo de dato que retorna]</a:t>
            </a:r>
          </a:p>
          <a:p>
            <a:pPr marL="225029" lvl="1" indent="0">
              <a:buNone/>
            </a:pPr>
            <a:r>
              <a:rPr lang="es-ES" dirty="0">
                <a:solidFill>
                  <a:srgbClr val="002060"/>
                </a:solidFill>
              </a:rPr>
              <a:t>AS</a:t>
            </a:r>
            <a:br>
              <a:rPr lang="es-ES" dirty="0">
                <a:solidFill>
                  <a:srgbClr val="002060"/>
                </a:solidFill>
              </a:rPr>
            </a:br>
            <a:r>
              <a:rPr lang="es-ES" dirty="0">
                <a:solidFill>
                  <a:srgbClr val="002060"/>
                </a:solidFill>
              </a:rPr>
              <a:t> [definición de la función]</a:t>
            </a:r>
            <a:br>
              <a:rPr lang="es-ES" dirty="0">
                <a:solidFill>
                  <a:srgbClr val="002060"/>
                </a:solidFill>
              </a:rPr>
            </a:br>
            <a:r>
              <a:rPr lang="es-ES" dirty="0">
                <a:solidFill>
                  <a:srgbClr val="002060"/>
                </a:solidFill>
              </a:rPr>
              <a:t>LANGUAGE [lenguaje utilizado]</a:t>
            </a:r>
          </a:p>
          <a:p>
            <a:endParaRPr lang="es-CR" dirty="0"/>
          </a:p>
        </p:txBody>
      </p:sp>
      <p:sp>
        <p:nvSpPr>
          <p:cNvPr id="3" name="Título 2"/>
          <p:cNvSpPr>
            <a:spLocks noGrp="1"/>
          </p:cNvSpPr>
          <p:nvPr>
            <p:ph type="title"/>
          </p:nvPr>
        </p:nvSpPr>
        <p:spPr/>
        <p:txBody>
          <a:bodyPr/>
          <a:lstStyle/>
          <a:p>
            <a:r>
              <a:rPr lang="es-CR" dirty="0"/>
              <a:t>Funciones</a:t>
            </a:r>
          </a:p>
        </p:txBody>
      </p:sp>
    </p:spTree>
    <p:extLst>
      <p:ext uri="{BB962C8B-B14F-4D97-AF65-F5344CB8AC3E}">
        <p14:creationId xmlns:p14="http://schemas.microsoft.com/office/powerpoint/2010/main" val="4154685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s" dirty="0"/>
              <a:t>Como primer problema implementaremos una función que reciba dos enteros y retorne la suma de los mismos:</a:t>
            </a:r>
          </a:p>
          <a:p>
            <a:endParaRPr lang="es-CR" dirty="0"/>
          </a:p>
          <a:p>
            <a:pPr marL="225029" lvl="1" indent="0">
              <a:buNone/>
            </a:pPr>
            <a:r>
              <a:rPr lang="en-US" dirty="0">
                <a:solidFill>
                  <a:srgbClr val="002060"/>
                </a:solidFill>
              </a:rPr>
              <a:t>CREATE OR REPLACE FUNCTION </a:t>
            </a:r>
            <a:r>
              <a:rPr lang="en-US" dirty="0" err="1">
                <a:solidFill>
                  <a:srgbClr val="002060"/>
                </a:solidFill>
              </a:rPr>
              <a:t>sumar</a:t>
            </a:r>
            <a:r>
              <a:rPr lang="en-US" dirty="0">
                <a:solidFill>
                  <a:srgbClr val="002060"/>
                </a:solidFill>
              </a:rPr>
              <a:t>(</a:t>
            </a:r>
            <a:r>
              <a:rPr lang="en-US" dirty="0" err="1">
                <a:solidFill>
                  <a:srgbClr val="002060"/>
                </a:solidFill>
              </a:rPr>
              <a:t>integer,integer</a:t>
            </a:r>
            <a:r>
              <a:rPr lang="en-US" dirty="0">
                <a:solidFill>
                  <a:srgbClr val="002060"/>
                </a:solidFill>
              </a:rPr>
              <a:t>) RETURNS integer AS $</a:t>
            </a:r>
            <a:r>
              <a:rPr lang="en-US" dirty="0" err="1">
                <a:solidFill>
                  <a:srgbClr val="002060"/>
                </a:solidFill>
              </a:rPr>
              <a:t>func</a:t>
            </a:r>
            <a:r>
              <a:rPr lang="en-US" dirty="0">
                <a:solidFill>
                  <a:srgbClr val="002060"/>
                </a:solidFill>
              </a:rPr>
              <a:t>$</a:t>
            </a:r>
          </a:p>
          <a:p>
            <a:pPr marL="225029" lvl="1" indent="0">
              <a:buNone/>
            </a:pPr>
            <a:r>
              <a:rPr lang="en-US" dirty="0">
                <a:solidFill>
                  <a:srgbClr val="002060"/>
                </a:solidFill>
              </a:rPr>
              <a:t>BEGIN</a:t>
            </a:r>
          </a:p>
          <a:p>
            <a:pPr marL="225029" lvl="1" indent="0">
              <a:buNone/>
            </a:pPr>
            <a:r>
              <a:rPr lang="en-US" dirty="0">
                <a:solidFill>
                  <a:srgbClr val="002060"/>
                </a:solidFill>
              </a:rPr>
              <a:t>  RETURN $1+$2;</a:t>
            </a:r>
          </a:p>
          <a:p>
            <a:pPr marL="225029" lvl="1" indent="0">
              <a:buNone/>
            </a:pPr>
            <a:r>
              <a:rPr lang="en-US" dirty="0">
                <a:solidFill>
                  <a:srgbClr val="002060"/>
                </a:solidFill>
              </a:rPr>
              <a:t>END</a:t>
            </a:r>
          </a:p>
          <a:p>
            <a:pPr marL="225029" lvl="1" indent="0">
              <a:buNone/>
            </a:pPr>
            <a:r>
              <a:rPr lang="en-US" dirty="0">
                <a:solidFill>
                  <a:srgbClr val="002060"/>
                </a:solidFill>
              </a:rPr>
              <a:t>$</a:t>
            </a:r>
            <a:r>
              <a:rPr lang="en-US" dirty="0" err="1">
                <a:solidFill>
                  <a:srgbClr val="002060"/>
                </a:solidFill>
              </a:rPr>
              <a:t>func</a:t>
            </a:r>
            <a:r>
              <a:rPr lang="en-US" dirty="0">
                <a:solidFill>
                  <a:srgbClr val="002060"/>
                </a:solidFill>
              </a:rPr>
              <a:t>$ LANGUAGE </a:t>
            </a:r>
            <a:r>
              <a:rPr lang="en-US" dirty="0" err="1">
                <a:solidFill>
                  <a:srgbClr val="002060"/>
                </a:solidFill>
              </a:rPr>
              <a:t>plpgsql</a:t>
            </a:r>
            <a:r>
              <a:rPr lang="en-US" dirty="0">
                <a:solidFill>
                  <a:srgbClr val="002060"/>
                </a:solidFill>
              </a:rPr>
              <a:t>;</a:t>
            </a:r>
            <a:endParaRPr lang="es" dirty="0"/>
          </a:p>
          <a:p>
            <a:pPr marL="0" indent="0">
              <a:buNone/>
            </a:pPr>
            <a:endParaRPr lang="es-CR" dirty="0">
              <a:solidFill>
                <a:srgbClr val="002060"/>
              </a:solidFill>
            </a:endParaRPr>
          </a:p>
        </p:txBody>
      </p:sp>
      <p:sp>
        <p:nvSpPr>
          <p:cNvPr id="3" name="Título 2"/>
          <p:cNvSpPr>
            <a:spLocks noGrp="1"/>
          </p:cNvSpPr>
          <p:nvPr>
            <p:ph type="title"/>
          </p:nvPr>
        </p:nvSpPr>
        <p:spPr/>
        <p:txBody>
          <a:bodyPr/>
          <a:lstStyle/>
          <a:p>
            <a:r>
              <a:rPr lang="es-CR" dirty="0"/>
              <a:t>Funciones</a:t>
            </a:r>
          </a:p>
        </p:txBody>
      </p:sp>
    </p:spTree>
    <p:extLst>
      <p:ext uri="{BB962C8B-B14F-4D97-AF65-F5344CB8AC3E}">
        <p14:creationId xmlns:p14="http://schemas.microsoft.com/office/powerpoint/2010/main" val="170142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0CF08-E3F4-43F7-AC2A-1539F1BA27BC}"/>
              </a:ext>
            </a:extLst>
          </p:cNvPr>
          <p:cNvSpPr>
            <a:spLocks noGrp="1"/>
          </p:cNvSpPr>
          <p:nvPr>
            <p:ph type="title"/>
          </p:nvPr>
        </p:nvSpPr>
        <p:spPr/>
        <p:txBody>
          <a:bodyPr/>
          <a:lstStyle/>
          <a:p>
            <a:r>
              <a:rPr lang="es-CR" dirty="0"/>
              <a:t>Funciones</a:t>
            </a:r>
            <a:endParaRPr lang="en-US" dirty="0"/>
          </a:p>
        </p:txBody>
      </p:sp>
      <p:sp>
        <p:nvSpPr>
          <p:cNvPr id="3" name="Marcador de contenido 2">
            <a:extLst>
              <a:ext uri="{FF2B5EF4-FFF2-40B4-BE49-F238E27FC236}">
                <a16:creationId xmlns:a16="http://schemas.microsoft.com/office/drawing/2014/main" id="{CB7B7984-C62D-4152-854A-6AD17553A4DA}"/>
              </a:ext>
            </a:extLst>
          </p:cNvPr>
          <p:cNvSpPr>
            <a:spLocks noGrp="1"/>
          </p:cNvSpPr>
          <p:nvPr>
            <p:ph idx="1"/>
          </p:nvPr>
        </p:nvSpPr>
        <p:spPr/>
        <p:txBody>
          <a:bodyPr/>
          <a:lstStyle/>
          <a:p>
            <a:endParaRPr lang="en-US"/>
          </a:p>
        </p:txBody>
      </p:sp>
      <p:pic>
        <p:nvPicPr>
          <p:cNvPr id="4" name="Imagen 3">
            <a:extLst>
              <a:ext uri="{FF2B5EF4-FFF2-40B4-BE49-F238E27FC236}">
                <a16:creationId xmlns:a16="http://schemas.microsoft.com/office/drawing/2014/main" id="{106DB69B-5B44-4A45-B8ED-8BADA5C52F40}"/>
              </a:ext>
            </a:extLst>
          </p:cNvPr>
          <p:cNvPicPr>
            <a:picLocks noChangeAspect="1"/>
          </p:cNvPicPr>
          <p:nvPr/>
        </p:nvPicPr>
        <p:blipFill>
          <a:blip r:embed="rId2"/>
          <a:stretch>
            <a:fillRect/>
          </a:stretch>
        </p:blipFill>
        <p:spPr>
          <a:xfrm>
            <a:off x="828675" y="2389585"/>
            <a:ext cx="7486650" cy="2078831"/>
          </a:xfrm>
          <a:prstGeom prst="rect">
            <a:avLst/>
          </a:prstGeom>
        </p:spPr>
      </p:pic>
    </p:spTree>
    <p:extLst>
      <p:ext uri="{BB962C8B-B14F-4D97-AF65-F5344CB8AC3E}">
        <p14:creationId xmlns:p14="http://schemas.microsoft.com/office/powerpoint/2010/main" val="753969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97ED9-AB41-49C0-82BE-1C8C34B5DDDD}"/>
              </a:ext>
            </a:extLst>
          </p:cNvPr>
          <p:cNvSpPr>
            <a:spLocks noGrp="1"/>
          </p:cNvSpPr>
          <p:nvPr>
            <p:ph type="title"/>
          </p:nvPr>
        </p:nvSpPr>
        <p:spPr/>
        <p:txBody>
          <a:bodyPr/>
          <a:lstStyle/>
          <a:p>
            <a:r>
              <a:rPr lang="es-CR" dirty="0"/>
              <a:t>Funciones</a:t>
            </a:r>
            <a:endParaRPr lang="en-US" dirty="0"/>
          </a:p>
        </p:txBody>
      </p:sp>
      <p:pic>
        <p:nvPicPr>
          <p:cNvPr id="4" name="Marcador de contenido 3">
            <a:extLst>
              <a:ext uri="{FF2B5EF4-FFF2-40B4-BE49-F238E27FC236}">
                <a16:creationId xmlns:a16="http://schemas.microsoft.com/office/drawing/2014/main" id="{7E8CC6B4-1631-4F19-BEEC-7E68288F062E}"/>
              </a:ext>
            </a:extLst>
          </p:cNvPr>
          <p:cNvPicPr>
            <a:picLocks noGrp="1" noChangeAspect="1"/>
          </p:cNvPicPr>
          <p:nvPr>
            <p:ph idx="1"/>
          </p:nvPr>
        </p:nvPicPr>
        <p:blipFill>
          <a:blip r:embed="rId2"/>
          <a:stretch>
            <a:fillRect/>
          </a:stretch>
        </p:blipFill>
        <p:spPr>
          <a:xfrm>
            <a:off x="730585" y="2259944"/>
            <a:ext cx="7558088" cy="1178719"/>
          </a:xfrm>
          <a:prstGeom prst="rect">
            <a:avLst/>
          </a:prstGeom>
        </p:spPr>
      </p:pic>
      <p:pic>
        <p:nvPicPr>
          <p:cNvPr id="5" name="Imagen 4">
            <a:extLst>
              <a:ext uri="{FF2B5EF4-FFF2-40B4-BE49-F238E27FC236}">
                <a16:creationId xmlns:a16="http://schemas.microsoft.com/office/drawing/2014/main" id="{9EF3206D-1408-49F5-8D7C-5CED906DB255}"/>
              </a:ext>
            </a:extLst>
          </p:cNvPr>
          <p:cNvPicPr>
            <a:picLocks noChangeAspect="1"/>
          </p:cNvPicPr>
          <p:nvPr/>
        </p:nvPicPr>
        <p:blipFill>
          <a:blip r:embed="rId3"/>
          <a:stretch>
            <a:fillRect/>
          </a:stretch>
        </p:blipFill>
        <p:spPr>
          <a:xfrm>
            <a:off x="1237792" y="3350786"/>
            <a:ext cx="7050881" cy="1771650"/>
          </a:xfrm>
          <a:prstGeom prst="rect">
            <a:avLst/>
          </a:prstGeom>
        </p:spPr>
      </p:pic>
    </p:spTree>
    <p:extLst>
      <p:ext uri="{BB962C8B-B14F-4D97-AF65-F5344CB8AC3E}">
        <p14:creationId xmlns:p14="http://schemas.microsoft.com/office/powerpoint/2010/main" val="1166343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s-ES" dirty="0"/>
              <a:t>Cada parámetro se lo accede luego mediante la posición que ocupa y se le antecede el </a:t>
            </a:r>
            <a:r>
              <a:rPr lang="es-ES" dirty="0" err="1"/>
              <a:t>caracter</a:t>
            </a:r>
            <a:r>
              <a:rPr lang="es-ES" dirty="0"/>
              <a:t> </a:t>
            </a:r>
            <a:r>
              <a:rPr lang="es-ES" b="1" dirty="0"/>
              <a:t>$</a:t>
            </a:r>
            <a:r>
              <a:rPr lang="es-ES" dirty="0"/>
              <a:t>. El o los comandos SQL en algunos SGBD deben de ir entre simples comillas, las sentencias deben de ir separados por punto y coma. Luego indicamos al final que se trata de una función SQL.</a:t>
            </a:r>
          </a:p>
          <a:p>
            <a:endParaRPr lang="es-ES" dirty="0"/>
          </a:p>
          <a:p>
            <a:r>
              <a:rPr lang="es-ES" dirty="0"/>
              <a:t>Para llamar luego a esta función lo hacemos por ejemplo en un </a:t>
            </a:r>
            <a:r>
              <a:rPr lang="es-ES" dirty="0" err="1"/>
              <a:t>select</a:t>
            </a:r>
            <a:r>
              <a:rPr lang="es-ES" dirty="0"/>
              <a:t>:</a:t>
            </a:r>
          </a:p>
          <a:p>
            <a:endParaRPr lang="es" dirty="0"/>
          </a:p>
          <a:p>
            <a:pPr marL="225029" lvl="1" indent="0">
              <a:buNone/>
            </a:pPr>
            <a:r>
              <a:rPr lang="es-ES" dirty="0">
                <a:solidFill>
                  <a:srgbClr val="002060"/>
                </a:solidFill>
              </a:rPr>
              <a:t>SELECT</a:t>
            </a:r>
            <a:r>
              <a:rPr lang="es" dirty="0">
                <a:solidFill>
                  <a:srgbClr val="002060"/>
                </a:solidFill>
              </a:rPr>
              <a:t> sumar(3,4);</a:t>
            </a:r>
          </a:p>
          <a:p>
            <a:endParaRPr lang="es-CR" dirty="0"/>
          </a:p>
        </p:txBody>
      </p:sp>
      <p:sp>
        <p:nvSpPr>
          <p:cNvPr id="3" name="Título 2"/>
          <p:cNvSpPr>
            <a:spLocks noGrp="1"/>
          </p:cNvSpPr>
          <p:nvPr>
            <p:ph type="title"/>
          </p:nvPr>
        </p:nvSpPr>
        <p:spPr/>
        <p:txBody>
          <a:bodyPr/>
          <a:lstStyle/>
          <a:p>
            <a:r>
              <a:rPr lang="es-CR" dirty="0"/>
              <a:t>Funciones</a:t>
            </a:r>
          </a:p>
        </p:txBody>
      </p:sp>
    </p:spTree>
    <p:extLst>
      <p:ext uri="{BB962C8B-B14F-4D97-AF65-F5344CB8AC3E}">
        <p14:creationId xmlns:p14="http://schemas.microsoft.com/office/powerpoint/2010/main" val="3795554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31346-A67A-4EE7-9D9E-1120C4D7B6DD}"/>
              </a:ext>
            </a:extLst>
          </p:cNvPr>
          <p:cNvSpPr>
            <a:spLocks noGrp="1"/>
          </p:cNvSpPr>
          <p:nvPr>
            <p:ph type="title"/>
          </p:nvPr>
        </p:nvSpPr>
        <p:spPr/>
        <p:txBody>
          <a:bodyPr/>
          <a:lstStyle/>
          <a:p>
            <a:r>
              <a:rPr lang="es-CR" dirty="0"/>
              <a:t>Funciones</a:t>
            </a:r>
            <a:endParaRPr lang="en-US" dirty="0"/>
          </a:p>
        </p:txBody>
      </p:sp>
      <p:sp>
        <p:nvSpPr>
          <p:cNvPr id="3" name="Marcador de contenido 2">
            <a:extLst>
              <a:ext uri="{FF2B5EF4-FFF2-40B4-BE49-F238E27FC236}">
                <a16:creationId xmlns:a16="http://schemas.microsoft.com/office/drawing/2014/main" id="{46B8124E-2F02-42D9-98E3-89E238E95B43}"/>
              </a:ext>
            </a:extLst>
          </p:cNvPr>
          <p:cNvSpPr>
            <a:spLocks noGrp="1"/>
          </p:cNvSpPr>
          <p:nvPr>
            <p:ph idx="1"/>
          </p:nvPr>
        </p:nvSpPr>
        <p:spPr/>
        <p:txBody>
          <a:bodyPr/>
          <a:lstStyle/>
          <a:p>
            <a:endParaRPr lang="en-US" dirty="0"/>
          </a:p>
        </p:txBody>
      </p:sp>
      <p:pic>
        <p:nvPicPr>
          <p:cNvPr id="4" name="Imagen 3">
            <a:extLst>
              <a:ext uri="{FF2B5EF4-FFF2-40B4-BE49-F238E27FC236}">
                <a16:creationId xmlns:a16="http://schemas.microsoft.com/office/drawing/2014/main" id="{95A00226-097E-4011-8299-4EB387146CCB}"/>
              </a:ext>
            </a:extLst>
          </p:cNvPr>
          <p:cNvPicPr>
            <a:picLocks noChangeAspect="1"/>
          </p:cNvPicPr>
          <p:nvPr/>
        </p:nvPicPr>
        <p:blipFill>
          <a:blip r:embed="rId2"/>
          <a:stretch>
            <a:fillRect/>
          </a:stretch>
        </p:blipFill>
        <p:spPr>
          <a:xfrm>
            <a:off x="2011790" y="2526139"/>
            <a:ext cx="4843463" cy="671513"/>
          </a:xfrm>
          <a:prstGeom prst="rect">
            <a:avLst/>
          </a:prstGeom>
        </p:spPr>
      </p:pic>
      <p:pic>
        <p:nvPicPr>
          <p:cNvPr id="6" name="Imagen 5">
            <a:extLst>
              <a:ext uri="{FF2B5EF4-FFF2-40B4-BE49-F238E27FC236}">
                <a16:creationId xmlns:a16="http://schemas.microsoft.com/office/drawing/2014/main" id="{A69E75B6-A06E-4782-AED1-6E4AE4A8595D}"/>
              </a:ext>
            </a:extLst>
          </p:cNvPr>
          <p:cNvPicPr>
            <a:picLocks noChangeAspect="1"/>
          </p:cNvPicPr>
          <p:nvPr/>
        </p:nvPicPr>
        <p:blipFill>
          <a:blip r:embed="rId3"/>
          <a:stretch>
            <a:fillRect/>
          </a:stretch>
        </p:blipFill>
        <p:spPr>
          <a:xfrm>
            <a:off x="2808044" y="3617074"/>
            <a:ext cx="3343275" cy="650081"/>
          </a:xfrm>
          <a:prstGeom prst="rect">
            <a:avLst/>
          </a:prstGeom>
        </p:spPr>
      </p:pic>
    </p:spTree>
    <p:extLst>
      <p:ext uri="{BB962C8B-B14F-4D97-AF65-F5344CB8AC3E}">
        <p14:creationId xmlns:p14="http://schemas.microsoft.com/office/powerpoint/2010/main" val="3597689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721854" y="2125266"/>
            <a:ext cx="6807659" cy="3492638"/>
          </a:xfrm>
        </p:spPr>
        <p:txBody>
          <a:bodyPr>
            <a:normAutofit fontScale="92500" lnSpcReduction="10000"/>
          </a:bodyPr>
          <a:lstStyle/>
          <a:p>
            <a:pPr marL="0" indent="0">
              <a:lnSpc>
                <a:spcPct val="120000"/>
              </a:lnSpc>
              <a:spcBef>
                <a:spcPts val="0"/>
              </a:spcBef>
              <a:buClr>
                <a:schemeClr val="dk1"/>
              </a:buClr>
              <a:buSzPct val="91666"/>
              <a:buNone/>
            </a:pPr>
            <a:r>
              <a:rPr lang="es-ES" dirty="0"/>
              <a:t>Podemos acceder perfectamente a una o más tablas en la función.</a:t>
            </a:r>
          </a:p>
          <a:p>
            <a:pPr marL="0" indent="0">
              <a:lnSpc>
                <a:spcPct val="120000"/>
              </a:lnSpc>
              <a:spcBef>
                <a:spcPts val="0"/>
              </a:spcBef>
              <a:buClr>
                <a:schemeClr val="dk1"/>
              </a:buClr>
              <a:buSzPct val="91666"/>
              <a:buNone/>
            </a:pPr>
            <a:endParaRPr lang="es-ES" dirty="0"/>
          </a:p>
          <a:p>
            <a:pPr marL="0" indent="0">
              <a:lnSpc>
                <a:spcPct val="120000"/>
              </a:lnSpc>
              <a:spcBef>
                <a:spcPts val="0"/>
              </a:spcBef>
              <a:buClr>
                <a:schemeClr val="dk1"/>
              </a:buClr>
              <a:buSzPct val="91666"/>
              <a:buNone/>
            </a:pPr>
            <a:r>
              <a:rPr lang="es-ES" dirty="0"/>
              <a:t>Función que acceda a la tabla usuarios:</a:t>
            </a:r>
          </a:p>
          <a:p>
            <a:pPr marL="0" indent="0">
              <a:lnSpc>
                <a:spcPct val="120000"/>
              </a:lnSpc>
              <a:spcBef>
                <a:spcPts val="0"/>
              </a:spcBef>
              <a:buClr>
                <a:schemeClr val="dk1"/>
              </a:buClr>
              <a:buSzPct val="91666"/>
              <a:buNone/>
            </a:pPr>
            <a:endParaRPr lang="es-ES" dirty="0"/>
          </a:p>
          <a:p>
            <a:pPr>
              <a:lnSpc>
                <a:spcPct val="120000"/>
              </a:lnSpc>
              <a:spcBef>
                <a:spcPts val="0"/>
              </a:spcBef>
              <a:buClr>
                <a:schemeClr val="dk1"/>
              </a:buClr>
              <a:buSzPct val="91666"/>
              <a:buNone/>
            </a:pPr>
            <a:r>
              <a:rPr lang="es-ES" dirty="0">
                <a:solidFill>
                  <a:srgbClr val="002060"/>
                </a:solidFill>
              </a:rPr>
              <a:t>CREATE TABLE usuarios (</a:t>
            </a:r>
            <a:br>
              <a:rPr lang="es-ES" dirty="0">
                <a:solidFill>
                  <a:srgbClr val="002060"/>
                </a:solidFill>
              </a:rPr>
            </a:br>
            <a:r>
              <a:rPr lang="es-ES" dirty="0">
                <a:solidFill>
                  <a:srgbClr val="002060"/>
                </a:solidFill>
              </a:rPr>
              <a:t>   nombre VARCHAR(30),</a:t>
            </a:r>
            <a:br>
              <a:rPr lang="es-ES" dirty="0">
                <a:solidFill>
                  <a:srgbClr val="002060"/>
                </a:solidFill>
              </a:rPr>
            </a:br>
            <a:r>
              <a:rPr lang="es-ES" dirty="0">
                <a:solidFill>
                  <a:srgbClr val="002060"/>
                </a:solidFill>
              </a:rPr>
              <a:t>   clave VARCHAR(10)</a:t>
            </a:r>
            <a:br>
              <a:rPr lang="es-ES" dirty="0">
                <a:solidFill>
                  <a:srgbClr val="002060"/>
                </a:solidFill>
              </a:rPr>
            </a:br>
            <a:r>
              <a:rPr lang="es-ES" dirty="0">
                <a:solidFill>
                  <a:srgbClr val="002060"/>
                </a:solidFill>
              </a:rPr>
              <a:t> );</a:t>
            </a:r>
          </a:p>
          <a:p>
            <a:pPr>
              <a:lnSpc>
                <a:spcPct val="120000"/>
              </a:lnSpc>
              <a:spcBef>
                <a:spcPts val="0"/>
              </a:spcBef>
              <a:buClr>
                <a:schemeClr val="dk1"/>
              </a:buClr>
              <a:buSzPct val="91666"/>
              <a:buNone/>
            </a:pPr>
            <a:endParaRPr lang="es-ES" dirty="0"/>
          </a:p>
          <a:p>
            <a:endParaRPr lang="es-CR" dirty="0"/>
          </a:p>
        </p:txBody>
      </p:sp>
      <p:sp>
        <p:nvSpPr>
          <p:cNvPr id="3" name="Título 2"/>
          <p:cNvSpPr>
            <a:spLocks noGrp="1"/>
          </p:cNvSpPr>
          <p:nvPr>
            <p:ph type="title"/>
          </p:nvPr>
        </p:nvSpPr>
        <p:spPr/>
        <p:txBody>
          <a:bodyPr/>
          <a:lstStyle/>
          <a:p>
            <a:r>
              <a:rPr lang="es-CR" dirty="0"/>
              <a:t>Funciones</a:t>
            </a:r>
          </a:p>
        </p:txBody>
      </p:sp>
    </p:spTree>
    <p:extLst>
      <p:ext uri="{BB962C8B-B14F-4D97-AF65-F5344CB8AC3E}">
        <p14:creationId xmlns:p14="http://schemas.microsoft.com/office/powerpoint/2010/main" val="2280361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pPr>
              <a:lnSpc>
                <a:spcPct val="120000"/>
              </a:lnSpc>
              <a:spcBef>
                <a:spcPts val="0"/>
              </a:spcBef>
              <a:buClr>
                <a:schemeClr val="dk1"/>
              </a:buClr>
              <a:buSzPct val="91666"/>
              <a:buNone/>
            </a:pPr>
            <a:r>
              <a:rPr lang="es-ES" dirty="0"/>
              <a:t>Esta función nos devolverá la clave de un usuario que le pasamos como parámetro:</a:t>
            </a:r>
          </a:p>
          <a:p>
            <a:pPr>
              <a:lnSpc>
                <a:spcPct val="120000"/>
              </a:lnSpc>
              <a:spcBef>
                <a:spcPts val="0"/>
              </a:spcBef>
              <a:buClr>
                <a:schemeClr val="dk1"/>
              </a:buClr>
              <a:buSzPct val="91666"/>
              <a:buNone/>
            </a:pPr>
            <a:endParaRPr lang="es-ES" dirty="0"/>
          </a:p>
          <a:p>
            <a:pPr>
              <a:lnSpc>
                <a:spcPct val="120000"/>
              </a:lnSpc>
              <a:spcBef>
                <a:spcPts val="0"/>
              </a:spcBef>
              <a:buClr>
                <a:schemeClr val="dk1"/>
              </a:buClr>
              <a:buSzPct val="91666"/>
              <a:buNone/>
            </a:pPr>
            <a:r>
              <a:rPr lang="en-US" dirty="0">
                <a:solidFill>
                  <a:srgbClr val="002060"/>
                </a:solidFill>
              </a:rPr>
              <a:t>CREATE OR REPLACE FUNCTION </a:t>
            </a:r>
            <a:r>
              <a:rPr lang="en-US" dirty="0" err="1">
                <a:solidFill>
                  <a:srgbClr val="002060"/>
                </a:solidFill>
              </a:rPr>
              <a:t>retornarclave</a:t>
            </a:r>
            <a:r>
              <a:rPr lang="en-US" dirty="0">
                <a:solidFill>
                  <a:srgbClr val="002060"/>
                </a:solidFill>
              </a:rPr>
              <a:t>(VARCHAR) RETURNS VARCHAR </a:t>
            </a:r>
          </a:p>
          <a:p>
            <a:pPr>
              <a:lnSpc>
                <a:spcPct val="120000"/>
              </a:lnSpc>
              <a:spcBef>
                <a:spcPts val="0"/>
              </a:spcBef>
              <a:buClr>
                <a:schemeClr val="dk1"/>
              </a:buClr>
              <a:buSzPct val="91666"/>
              <a:buNone/>
            </a:pPr>
            <a:r>
              <a:rPr lang="en-US" dirty="0">
                <a:solidFill>
                  <a:srgbClr val="002060"/>
                </a:solidFill>
              </a:rPr>
              <a:t>AS 'SELECT clave FROM </a:t>
            </a:r>
            <a:r>
              <a:rPr lang="en-US" dirty="0" err="1">
                <a:solidFill>
                  <a:srgbClr val="002060"/>
                </a:solidFill>
              </a:rPr>
              <a:t>usuarios</a:t>
            </a:r>
            <a:r>
              <a:rPr lang="en-US" dirty="0">
                <a:solidFill>
                  <a:srgbClr val="002060"/>
                </a:solidFill>
              </a:rPr>
              <a:t> WHERE </a:t>
            </a:r>
            <a:r>
              <a:rPr lang="en-US" dirty="0" err="1">
                <a:solidFill>
                  <a:srgbClr val="002060"/>
                </a:solidFill>
              </a:rPr>
              <a:t>nombre</a:t>
            </a:r>
            <a:r>
              <a:rPr lang="en-US" dirty="0">
                <a:solidFill>
                  <a:srgbClr val="002060"/>
                </a:solidFill>
              </a:rPr>
              <a:t>=$1;' </a:t>
            </a:r>
          </a:p>
          <a:p>
            <a:pPr>
              <a:lnSpc>
                <a:spcPct val="120000"/>
              </a:lnSpc>
              <a:spcBef>
                <a:spcPts val="0"/>
              </a:spcBef>
              <a:buClr>
                <a:schemeClr val="dk1"/>
              </a:buClr>
              <a:buSzPct val="91666"/>
              <a:buNone/>
            </a:pPr>
            <a:r>
              <a:rPr lang="en-US" dirty="0">
                <a:solidFill>
                  <a:srgbClr val="002060"/>
                </a:solidFill>
              </a:rPr>
              <a:t>LANGUAGE SQL;</a:t>
            </a:r>
          </a:p>
          <a:p>
            <a:pPr>
              <a:lnSpc>
                <a:spcPct val="120000"/>
              </a:lnSpc>
              <a:spcBef>
                <a:spcPts val="0"/>
              </a:spcBef>
              <a:buClr>
                <a:schemeClr val="dk1"/>
              </a:buClr>
              <a:buSzPct val="91666"/>
              <a:buNone/>
            </a:pPr>
            <a:endParaRPr lang="es-ES" dirty="0">
              <a:solidFill>
                <a:srgbClr val="0000FF"/>
              </a:solidFill>
            </a:endParaRPr>
          </a:p>
          <a:p>
            <a:pPr>
              <a:lnSpc>
                <a:spcPct val="120000"/>
              </a:lnSpc>
              <a:spcBef>
                <a:spcPts val="0"/>
              </a:spcBef>
              <a:buClr>
                <a:schemeClr val="dk1"/>
              </a:buClr>
              <a:buSzPct val="91666"/>
              <a:buNone/>
            </a:pPr>
            <a:r>
              <a:rPr lang="es-ES" dirty="0"/>
              <a:t>Luego para probar la función </a:t>
            </a:r>
            <a:r>
              <a:rPr lang="es-ES" dirty="0" err="1"/>
              <a:t>retornarclave</a:t>
            </a:r>
            <a:r>
              <a:rPr lang="es-ES" dirty="0"/>
              <a:t> debemos llamarla por ejemplo desde un </a:t>
            </a:r>
            <a:r>
              <a:rPr lang="es-ES" dirty="0" err="1"/>
              <a:t>select</a:t>
            </a:r>
            <a:r>
              <a:rPr lang="es-ES" dirty="0"/>
              <a:t>:</a:t>
            </a:r>
          </a:p>
          <a:p>
            <a:pPr>
              <a:lnSpc>
                <a:spcPct val="120000"/>
              </a:lnSpc>
              <a:spcBef>
                <a:spcPts val="0"/>
              </a:spcBef>
              <a:buClr>
                <a:schemeClr val="dk1"/>
              </a:buClr>
              <a:buSzPct val="91666"/>
              <a:buNone/>
            </a:pPr>
            <a:endParaRPr lang="es-ES" dirty="0">
              <a:solidFill>
                <a:srgbClr val="002060"/>
              </a:solidFill>
            </a:endParaRPr>
          </a:p>
          <a:p>
            <a:pPr>
              <a:lnSpc>
                <a:spcPct val="120000"/>
              </a:lnSpc>
              <a:spcBef>
                <a:spcPts val="0"/>
              </a:spcBef>
              <a:buClr>
                <a:schemeClr val="dk1"/>
              </a:buClr>
              <a:buSzPct val="91666"/>
              <a:buNone/>
            </a:pPr>
            <a:r>
              <a:rPr lang="es-ES" dirty="0">
                <a:solidFill>
                  <a:srgbClr val="002060"/>
                </a:solidFill>
              </a:rPr>
              <a:t>SELECT </a:t>
            </a:r>
            <a:r>
              <a:rPr lang="es-ES" dirty="0" err="1">
                <a:solidFill>
                  <a:srgbClr val="002060"/>
                </a:solidFill>
              </a:rPr>
              <a:t>retornarclave</a:t>
            </a:r>
            <a:r>
              <a:rPr lang="es-ES" dirty="0">
                <a:solidFill>
                  <a:srgbClr val="002060"/>
                </a:solidFill>
              </a:rPr>
              <a:t> ('Susana');</a:t>
            </a:r>
          </a:p>
          <a:p>
            <a:endParaRPr lang="es-CR" dirty="0"/>
          </a:p>
        </p:txBody>
      </p:sp>
      <p:sp>
        <p:nvSpPr>
          <p:cNvPr id="3" name="Título 2"/>
          <p:cNvSpPr>
            <a:spLocks noGrp="1"/>
          </p:cNvSpPr>
          <p:nvPr>
            <p:ph type="title"/>
          </p:nvPr>
        </p:nvSpPr>
        <p:spPr/>
        <p:txBody>
          <a:bodyPr/>
          <a:lstStyle/>
          <a:p>
            <a:r>
              <a:rPr lang="es-CR" dirty="0"/>
              <a:t>Funciones</a:t>
            </a:r>
          </a:p>
        </p:txBody>
      </p:sp>
    </p:spTree>
    <p:extLst>
      <p:ext uri="{BB962C8B-B14F-4D97-AF65-F5344CB8AC3E}">
        <p14:creationId xmlns:p14="http://schemas.microsoft.com/office/powerpoint/2010/main" val="259904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2017</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4430EB-5A81-421F-ABD9-8B2454375C59}"/>
              </a:ext>
            </a:extLst>
          </p:cNvPr>
          <p:cNvSpPr>
            <a:spLocks noGrp="1"/>
          </p:cNvSpPr>
          <p:nvPr>
            <p:ph type="title"/>
          </p:nvPr>
        </p:nvSpPr>
        <p:spPr>
          <a:xfrm>
            <a:off x="1415562" y="-27643"/>
            <a:ext cx="7728435" cy="966354"/>
          </a:xfrm>
        </p:spPr>
        <p:txBody>
          <a:bodyPr>
            <a:normAutofit fontScale="90000"/>
          </a:bodyPr>
          <a:lstStyle/>
          <a:p>
            <a:r>
              <a:rPr lang="es-CR" dirty="0"/>
              <a:t>Ventajas de utilizar la programación del lado del servidor de bases de datos</a:t>
            </a:r>
            <a:endParaRPr lang="en-US" dirty="0"/>
          </a:p>
        </p:txBody>
      </p:sp>
      <p:sp>
        <p:nvSpPr>
          <p:cNvPr id="3" name="Marcador de contenido 2">
            <a:extLst>
              <a:ext uri="{FF2B5EF4-FFF2-40B4-BE49-F238E27FC236}">
                <a16:creationId xmlns:a16="http://schemas.microsoft.com/office/drawing/2014/main" id="{68C292D2-0FB0-4825-8902-DF9785BB9AE4}"/>
              </a:ext>
            </a:extLst>
          </p:cNvPr>
          <p:cNvSpPr>
            <a:spLocks noGrp="1"/>
          </p:cNvSpPr>
          <p:nvPr>
            <p:ph idx="1"/>
          </p:nvPr>
        </p:nvSpPr>
        <p:spPr/>
        <p:txBody>
          <a:bodyPr/>
          <a:lstStyle/>
          <a:p>
            <a:endParaRPr lang="es-CR" dirty="0"/>
          </a:p>
          <a:p>
            <a:r>
              <a:rPr lang="es-CR" dirty="0"/>
              <a:t>Tres Capas, donde se le asigna a cada capa una de las siguientes actividades:</a:t>
            </a:r>
          </a:p>
          <a:p>
            <a:pPr lvl="1"/>
            <a:r>
              <a:rPr lang="es-CR" dirty="0"/>
              <a:t>Capa de datos: base de datos.</a:t>
            </a:r>
          </a:p>
          <a:p>
            <a:pPr lvl="1"/>
            <a:r>
              <a:rPr lang="en-US" dirty="0" err="1"/>
              <a:t>Capa</a:t>
            </a:r>
            <a:r>
              <a:rPr lang="en-US" dirty="0"/>
              <a:t> de </a:t>
            </a:r>
            <a:r>
              <a:rPr lang="en-US" dirty="0" err="1"/>
              <a:t>negocio</a:t>
            </a:r>
            <a:r>
              <a:rPr lang="en-US" dirty="0"/>
              <a:t>: </a:t>
            </a:r>
            <a:r>
              <a:rPr lang="en-US" dirty="0" err="1"/>
              <a:t>capa</a:t>
            </a:r>
            <a:r>
              <a:rPr lang="en-US" dirty="0"/>
              <a:t> intermedia, </a:t>
            </a:r>
            <a:r>
              <a:rPr lang="en-US" dirty="0" err="1"/>
              <a:t>lógica</a:t>
            </a:r>
            <a:r>
              <a:rPr lang="en-US" dirty="0"/>
              <a:t> de </a:t>
            </a:r>
            <a:r>
              <a:rPr lang="en-US" dirty="0" err="1"/>
              <a:t>negocio</a:t>
            </a:r>
            <a:r>
              <a:rPr lang="en-US" dirty="0"/>
              <a:t>, </a:t>
            </a:r>
            <a:r>
              <a:rPr lang="en-US" dirty="0" err="1"/>
              <a:t>operaciones</a:t>
            </a:r>
            <a:r>
              <a:rPr lang="en-US" dirty="0"/>
              <a:t>, etc.</a:t>
            </a:r>
          </a:p>
          <a:p>
            <a:pPr lvl="1"/>
            <a:r>
              <a:rPr lang="es-CR" dirty="0"/>
              <a:t>Capa de presentación: presentación al usuario.</a:t>
            </a:r>
            <a:endParaRPr lang="en-US" dirty="0"/>
          </a:p>
        </p:txBody>
      </p:sp>
    </p:spTree>
    <p:extLst>
      <p:ext uri="{BB962C8B-B14F-4D97-AF65-F5344CB8AC3E}">
        <p14:creationId xmlns:p14="http://schemas.microsoft.com/office/powerpoint/2010/main" val="1388351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E0FD6C-8536-4906-8E9D-60CB05F18EA3}"/>
              </a:ext>
            </a:extLst>
          </p:cNvPr>
          <p:cNvSpPr>
            <a:spLocks noGrp="1"/>
          </p:cNvSpPr>
          <p:nvPr>
            <p:ph type="title"/>
          </p:nvPr>
        </p:nvSpPr>
        <p:spPr>
          <a:xfrm>
            <a:off x="1345223" y="-27643"/>
            <a:ext cx="7798774" cy="966354"/>
          </a:xfrm>
        </p:spPr>
        <p:txBody>
          <a:bodyPr>
            <a:normAutofit fontScale="90000"/>
          </a:bodyPr>
          <a:lstStyle/>
          <a:p>
            <a:r>
              <a:rPr lang="es-CR" dirty="0"/>
              <a:t>Transacciones que incluyan varias operaciones</a:t>
            </a:r>
            <a:endParaRPr lang="en-US" dirty="0"/>
          </a:p>
        </p:txBody>
      </p:sp>
      <p:pic>
        <p:nvPicPr>
          <p:cNvPr id="4" name="Marcador de contenido 3">
            <a:extLst>
              <a:ext uri="{FF2B5EF4-FFF2-40B4-BE49-F238E27FC236}">
                <a16:creationId xmlns:a16="http://schemas.microsoft.com/office/drawing/2014/main" id="{E04B317C-66DB-4F1E-9DF5-311B23CF1C2E}"/>
              </a:ext>
            </a:extLst>
          </p:cNvPr>
          <p:cNvPicPr>
            <a:picLocks noGrp="1" noChangeAspect="1"/>
          </p:cNvPicPr>
          <p:nvPr>
            <p:ph idx="1"/>
          </p:nvPr>
        </p:nvPicPr>
        <p:blipFill>
          <a:blip r:embed="rId2"/>
          <a:stretch>
            <a:fillRect/>
          </a:stretch>
        </p:blipFill>
        <p:spPr>
          <a:xfrm>
            <a:off x="2135323" y="2125266"/>
            <a:ext cx="4873355" cy="3465085"/>
          </a:xfrm>
          <a:prstGeom prst="rect">
            <a:avLst/>
          </a:prstGeom>
        </p:spPr>
      </p:pic>
    </p:spTree>
    <p:extLst>
      <p:ext uri="{BB962C8B-B14F-4D97-AF65-F5344CB8AC3E}">
        <p14:creationId xmlns:p14="http://schemas.microsoft.com/office/powerpoint/2010/main" val="1182066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051076-57C9-46DB-A678-13ECEC88413B}"/>
              </a:ext>
            </a:extLst>
          </p:cNvPr>
          <p:cNvSpPr>
            <a:spLocks noGrp="1"/>
          </p:cNvSpPr>
          <p:nvPr>
            <p:ph type="title"/>
          </p:nvPr>
        </p:nvSpPr>
        <p:spPr>
          <a:xfrm>
            <a:off x="1345223" y="-27643"/>
            <a:ext cx="7798774" cy="966354"/>
          </a:xfrm>
        </p:spPr>
        <p:txBody>
          <a:bodyPr>
            <a:normAutofit fontScale="90000"/>
          </a:bodyPr>
          <a:lstStyle/>
          <a:p>
            <a:r>
              <a:rPr lang="es-CR" dirty="0"/>
              <a:t>Consumo de características de otros lenguajes de programación</a:t>
            </a:r>
            <a:endParaRPr lang="en-US" dirty="0"/>
          </a:p>
        </p:txBody>
      </p:sp>
      <p:pic>
        <p:nvPicPr>
          <p:cNvPr id="4" name="Marcador de contenido 3">
            <a:extLst>
              <a:ext uri="{FF2B5EF4-FFF2-40B4-BE49-F238E27FC236}">
                <a16:creationId xmlns:a16="http://schemas.microsoft.com/office/drawing/2014/main" id="{C8A0A9CB-9937-4886-9DB2-FB939F5B13B1}"/>
              </a:ext>
            </a:extLst>
          </p:cNvPr>
          <p:cNvPicPr>
            <a:picLocks noGrp="1" noChangeAspect="1"/>
          </p:cNvPicPr>
          <p:nvPr>
            <p:ph idx="1"/>
          </p:nvPr>
        </p:nvPicPr>
        <p:blipFill>
          <a:blip r:embed="rId2"/>
          <a:stretch>
            <a:fillRect/>
          </a:stretch>
        </p:blipFill>
        <p:spPr>
          <a:xfrm>
            <a:off x="738583" y="2125266"/>
            <a:ext cx="4936733" cy="2501595"/>
          </a:xfrm>
          <a:prstGeom prst="rect">
            <a:avLst/>
          </a:prstGeom>
        </p:spPr>
      </p:pic>
      <p:pic>
        <p:nvPicPr>
          <p:cNvPr id="5" name="Imagen 4">
            <a:extLst>
              <a:ext uri="{FF2B5EF4-FFF2-40B4-BE49-F238E27FC236}">
                <a16:creationId xmlns:a16="http://schemas.microsoft.com/office/drawing/2014/main" id="{F9BA5CD2-0B84-4150-8C61-002CB55DF4A3}"/>
              </a:ext>
            </a:extLst>
          </p:cNvPr>
          <p:cNvPicPr>
            <a:picLocks noChangeAspect="1"/>
          </p:cNvPicPr>
          <p:nvPr/>
        </p:nvPicPr>
        <p:blipFill>
          <a:blip r:embed="rId3"/>
          <a:stretch>
            <a:fillRect/>
          </a:stretch>
        </p:blipFill>
        <p:spPr>
          <a:xfrm>
            <a:off x="1101236" y="4538755"/>
            <a:ext cx="4574079" cy="944543"/>
          </a:xfrm>
          <a:prstGeom prst="rect">
            <a:avLst/>
          </a:prstGeom>
        </p:spPr>
      </p:pic>
      <p:pic>
        <p:nvPicPr>
          <p:cNvPr id="6" name="Imagen 5">
            <a:extLst>
              <a:ext uri="{FF2B5EF4-FFF2-40B4-BE49-F238E27FC236}">
                <a16:creationId xmlns:a16="http://schemas.microsoft.com/office/drawing/2014/main" id="{687A776B-858D-41D0-976C-96321221E72C}"/>
              </a:ext>
            </a:extLst>
          </p:cNvPr>
          <p:cNvPicPr>
            <a:picLocks noChangeAspect="1"/>
          </p:cNvPicPr>
          <p:nvPr/>
        </p:nvPicPr>
        <p:blipFill>
          <a:blip r:embed="rId4"/>
          <a:stretch>
            <a:fillRect/>
          </a:stretch>
        </p:blipFill>
        <p:spPr>
          <a:xfrm>
            <a:off x="5675315" y="2147167"/>
            <a:ext cx="3328988" cy="3336131"/>
          </a:xfrm>
          <a:prstGeom prst="rect">
            <a:avLst/>
          </a:prstGeom>
        </p:spPr>
      </p:pic>
    </p:spTree>
    <p:extLst>
      <p:ext uri="{BB962C8B-B14F-4D97-AF65-F5344CB8AC3E}">
        <p14:creationId xmlns:p14="http://schemas.microsoft.com/office/powerpoint/2010/main" val="95759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324E9-CBEB-4BFD-9F6D-30AE216E1507}"/>
              </a:ext>
            </a:extLst>
          </p:cNvPr>
          <p:cNvSpPr>
            <a:spLocks noGrp="1"/>
          </p:cNvSpPr>
          <p:nvPr>
            <p:ph type="title"/>
          </p:nvPr>
        </p:nvSpPr>
        <p:spPr/>
        <p:txBody>
          <a:bodyPr/>
          <a:lstStyle/>
          <a:p>
            <a:r>
              <a:rPr lang="en-US" dirty="0" err="1"/>
              <a:t>Parámetros</a:t>
            </a:r>
            <a:r>
              <a:rPr lang="en-US" dirty="0"/>
              <a:t> de </a:t>
            </a:r>
            <a:r>
              <a:rPr lang="en-US" dirty="0" err="1"/>
              <a:t>funciones</a:t>
            </a:r>
            <a:r>
              <a:rPr lang="en-US" dirty="0"/>
              <a:t> SQL</a:t>
            </a:r>
          </a:p>
        </p:txBody>
      </p:sp>
      <p:sp>
        <p:nvSpPr>
          <p:cNvPr id="3" name="Marcador de contenido 2">
            <a:extLst>
              <a:ext uri="{FF2B5EF4-FFF2-40B4-BE49-F238E27FC236}">
                <a16:creationId xmlns:a16="http://schemas.microsoft.com/office/drawing/2014/main" id="{72258761-F33D-4D64-9630-FE8FB8CB1914}"/>
              </a:ext>
            </a:extLst>
          </p:cNvPr>
          <p:cNvSpPr>
            <a:spLocks noGrp="1"/>
          </p:cNvSpPr>
          <p:nvPr>
            <p:ph idx="1"/>
          </p:nvPr>
        </p:nvSpPr>
        <p:spPr/>
        <p:txBody>
          <a:bodyPr>
            <a:normAutofit/>
          </a:bodyPr>
          <a:lstStyle/>
          <a:p>
            <a:r>
              <a:rPr lang="es-CR" dirty="0"/>
              <a:t>El modo del parámetro puede ser de 4 tipos:</a:t>
            </a:r>
          </a:p>
          <a:p>
            <a:pPr lvl="1"/>
            <a:r>
              <a:rPr lang="es-CR" dirty="0"/>
              <a:t>IN: modo por defecto, especifica que el parámetro es de entrada, o sea, forma parte de la lista de parámetros con que se invoca a la función y que son necesarios para el procesamiento definido en la función.</a:t>
            </a:r>
          </a:p>
          <a:p>
            <a:pPr lvl="1"/>
            <a:r>
              <a:rPr lang="es-CR" dirty="0"/>
              <a:t>OUT: parámetro de salida, forma parte del resultado de la función y no se incluye en la invocación de la función.</a:t>
            </a:r>
          </a:p>
          <a:p>
            <a:pPr lvl="1"/>
            <a:r>
              <a:rPr lang="es-CR" dirty="0"/>
              <a:t>INOUT: parámetro de entrada/salida, puede ser empleado indistintamente para que forme parte de la lista de parámetros de entrada y que sea parte luego del resultado.</a:t>
            </a:r>
          </a:p>
          <a:p>
            <a:pPr lvl="1"/>
            <a:r>
              <a:rPr lang="es-CR" dirty="0"/>
              <a:t>VARIADIC: parámetro de entrada con un tratamiento especial, que permite definir un arreglo para especificar que la función acepta un conjunto variable de parámetros, los que lógicamente deben ser del mismo tipo.</a:t>
            </a:r>
            <a:endParaRPr lang="en-US" dirty="0"/>
          </a:p>
        </p:txBody>
      </p:sp>
    </p:spTree>
    <p:extLst>
      <p:ext uri="{BB962C8B-B14F-4D97-AF65-F5344CB8AC3E}">
        <p14:creationId xmlns:p14="http://schemas.microsoft.com/office/powerpoint/2010/main" val="228844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168AB-C484-4FD2-8B0A-CC375F33CE90}"/>
              </a:ext>
            </a:extLst>
          </p:cNvPr>
          <p:cNvSpPr>
            <a:spLocks noGrp="1"/>
          </p:cNvSpPr>
          <p:nvPr>
            <p:ph type="title"/>
          </p:nvPr>
        </p:nvSpPr>
        <p:spPr/>
        <p:txBody>
          <a:bodyPr/>
          <a:lstStyle/>
          <a:p>
            <a:r>
              <a:rPr lang="es-CR" dirty="0"/>
              <a:t>Trabajo con variables en PL/</a:t>
            </a:r>
            <a:r>
              <a:rPr lang="es-CR" dirty="0" err="1"/>
              <a:t>pgSQL</a:t>
            </a:r>
            <a:endParaRPr lang="en-US" dirty="0"/>
          </a:p>
        </p:txBody>
      </p:sp>
      <p:pic>
        <p:nvPicPr>
          <p:cNvPr id="4" name="Marcador de contenido 3">
            <a:extLst>
              <a:ext uri="{FF2B5EF4-FFF2-40B4-BE49-F238E27FC236}">
                <a16:creationId xmlns:a16="http://schemas.microsoft.com/office/drawing/2014/main" id="{9055F78A-981C-4D6B-BC2F-6F414F4C07DB}"/>
              </a:ext>
            </a:extLst>
          </p:cNvPr>
          <p:cNvPicPr>
            <a:picLocks noGrp="1" noChangeAspect="1"/>
          </p:cNvPicPr>
          <p:nvPr>
            <p:ph idx="1"/>
          </p:nvPr>
        </p:nvPicPr>
        <p:blipFill>
          <a:blip r:embed="rId2"/>
          <a:stretch>
            <a:fillRect/>
          </a:stretch>
        </p:blipFill>
        <p:spPr>
          <a:xfrm>
            <a:off x="868515" y="2019208"/>
            <a:ext cx="5807869" cy="750094"/>
          </a:xfrm>
          <a:prstGeom prst="rect">
            <a:avLst/>
          </a:prstGeom>
        </p:spPr>
      </p:pic>
      <p:pic>
        <p:nvPicPr>
          <p:cNvPr id="5" name="Imagen 4">
            <a:extLst>
              <a:ext uri="{FF2B5EF4-FFF2-40B4-BE49-F238E27FC236}">
                <a16:creationId xmlns:a16="http://schemas.microsoft.com/office/drawing/2014/main" id="{0EF3BC63-E305-4040-BF28-BFF2969F6EA3}"/>
              </a:ext>
            </a:extLst>
          </p:cNvPr>
          <p:cNvPicPr>
            <a:picLocks noChangeAspect="1"/>
          </p:cNvPicPr>
          <p:nvPr/>
        </p:nvPicPr>
        <p:blipFill>
          <a:blip r:embed="rId3"/>
          <a:stretch>
            <a:fillRect/>
          </a:stretch>
        </p:blipFill>
        <p:spPr>
          <a:xfrm>
            <a:off x="802573" y="2769302"/>
            <a:ext cx="7393781" cy="3007519"/>
          </a:xfrm>
          <a:prstGeom prst="rect">
            <a:avLst/>
          </a:prstGeom>
        </p:spPr>
      </p:pic>
    </p:spTree>
    <p:extLst>
      <p:ext uri="{BB962C8B-B14F-4D97-AF65-F5344CB8AC3E}">
        <p14:creationId xmlns:p14="http://schemas.microsoft.com/office/powerpoint/2010/main" val="866152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3A152-4BC2-4B93-ACFD-E5BE79621460}"/>
              </a:ext>
            </a:extLst>
          </p:cNvPr>
          <p:cNvSpPr>
            <a:spLocks noGrp="1"/>
          </p:cNvSpPr>
          <p:nvPr>
            <p:ph type="title"/>
          </p:nvPr>
        </p:nvSpPr>
        <p:spPr/>
        <p:txBody>
          <a:bodyPr/>
          <a:lstStyle/>
          <a:p>
            <a:r>
              <a:rPr lang="es-CR" dirty="0"/>
              <a:t>Trabajo con variables en PL/</a:t>
            </a:r>
            <a:r>
              <a:rPr lang="es-CR" dirty="0" err="1"/>
              <a:t>pgSQL</a:t>
            </a:r>
            <a:endParaRPr lang="en-US" dirty="0"/>
          </a:p>
        </p:txBody>
      </p:sp>
      <p:sp>
        <p:nvSpPr>
          <p:cNvPr id="3" name="Marcador de contenido 2">
            <a:extLst>
              <a:ext uri="{FF2B5EF4-FFF2-40B4-BE49-F238E27FC236}">
                <a16:creationId xmlns:a16="http://schemas.microsoft.com/office/drawing/2014/main" id="{693CBC28-818C-4B2D-8208-CB53AEEF961E}"/>
              </a:ext>
            </a:extLst>
          </p:cNvPr>
          <p:cNvSpPr>
            <a:spLocks noGrp="1"/>
          </p:cNvSpPr>
          <p:nvPr>
            <p:ph idx="1"/>
          </p:nvPr>
        </p:nvSpPr>
        <p:spPr/>
        <p:txBody>
          <a:bodyPr/>
          <a:lstStyle/>
          <a:p>
            <a:endParaRPr lang="en-US"/>
          </a:p>
        </p:txBody>
      </p:sp>
      <p:pic>
        <p:nvPicPr>
          <p:cNvPr id="4" name="Imagen 3">
            <a:extLst>
              <a:ext uri="{FF2B5EF4-FFF2-40B4-BE49-F238E27FC236}">
                <a16:creationId xmlns:a16="http://schemas.microsoft.com/office/drawing/2014/main" id="{0520624C-98C6-46F8-BDA5-060A3214ED8E}"/>
              </a:ext>
            </a:extLst>
          </p:cNvPr>
          <p:cNvPicPr>
            <a:picLocks noChangeAspect="1"/>
          </p:cNvPicPr>
          <p:nvPr/>
        </p:nvPicPr>
        <p:blipFill>
          <a:blip r:embed="rId2"/>
          <a:stretch>
            <a:fillRect/>
          </a:stretch>
        </p:blipFill>
        <p:spPr>
          <a:xfrm>
            <a:off x="916323" y="2451130"/>
            <a:ext cx="7008019" cy="1164431"/>
          </a:xfrm>
          <a:prstGeom prst="rect">
            <a:avLst/>
          </a:prstGeom>
        </p:spPr>
      </p:pic>
      <p:pic>
        <p:nvPicPr>
          <p:cNvPr id="5" name="Imagen 4">
            <a:extLst>
              <a:ext uri="{FF2B5EF4-FFF2-40B4-BE49-F238E27FC236}">
                <a16:creationId xmlns:a16="http://schemas.microsoft.com/office/drawing/2014/main" id="{B4F2CC93-EBCB-41B6-A587-22D61C9F95F6}"/>
              </a:ext>
            </a:extLst>
          </p:cNvPr>
          <p:cNvPicPr>
            <a:picLocks noChangeAspect="1"/>
          </p:cNvPicPr>
          <p:nvPr/>
        </p:nvPicPr>
        <p:blipFill>
          <a:blip r:embed="rId3"/>
          <a:stretch>
            <a:fillRect/>
          </a:stretch>
        </p:blipFill>
        <p:spPr>
          <a:xfrm>
            <a:off x="1041338" y="3584513"/>
            <a:ext cx="6757988" cy="1321594"/>
          </a:xfrm>
          <a:prstGeom prst="rect">
            <a:avLst/>
          </a:prstGeom>
        </p:spPr>
      </p:pic>
    </p:spTree>
    <p:extLst>
      <p:ext uri="{BB962C8B-B14F-4D97-AF65-F5344CB8AC3E}">
        <p14:creationId xmlns:p14="http://schemas.microsoft.com/office/powerpoint/2010/main" val="3442518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3FD207-8FAC-47F6-9D1E-16DB63C126B1}"/>
              </a:ext>
            </a:extLst>
          </p:cNvPr>
          <p:cNvSpPr>
            <a:spLocks noGrp="1"/>
          </p:cNvSpPr>
          <p:nvPr>
            <p:ph type="title"/>
          </p:nvPr>
        </p:nvSpPr>
        <p:spPr/>
        <p:txBody>
          <a:bodyPr/>
          <a:lstStyle/>
          <a:p>
            <a:r>
              <a:rPr lang="es-CR" dirty="0"/>
              <a:t>Trabajo con variables en PL/</a:t>
            </a:r>
            <a:r>
              <a:rPr lang="es-CR" dirty="0" err="1"/>
              <a:t>pgSQL</a:t>
            </a:r>
            <a:endParaRPr lang="en-US" dirty="0"/>
          </a:p>
        </p:txBody>
      </p:sp>
      <p:pic>
        <p:nvPicPr>
          <p:cNvPr id="4" name="Marcador de contenido 3">
            <a:extLst>
              <a:ext uri="{FF2B5EF4-FFF2-40B4-BE49-F238E27FC236}">
                <a16:creationId xmlns:a16="http://schemas.microsoft.com/office/drawing/2014/main" id="{6802F297-4A05-42CB-BED8-08728A1BDA39}"/>
              </a:ext>
            </a:extLst>
          </p:cNvPr>
          <p:cNvPicPr>
            <a:picLocks noGrp="1" noChangeAspect="1"/>
          </p:cNvPicPr>
          <p:nvPr>
            <p:ph idx="1"/>
          </p:nvPr>
        </p:nvPicPr>
        <p:blipFill>
          <a:blip r:embed="rId2"/>
          <a:stretch>
            <a:fillRect/>
          </a:stretch>
        </p:blipFill>
        <p:spPr>
          <a:xfrm>
            <a:off x="1366105" y="2188506"/>
            <a:ext cx="6029325" cy="1150144"/>
          </a:xfrm>
          <a:prstGeom prst="rect">
            <a:avLst/>
          </a:prstGeom>
        </p:spPr>
      </p:pic>
      <p:pic>
        <p:nvPicPr>
          <p:cNvPr id="5" name="Imagen 4">
            <a:extLst>
              <a:ext uri="{FF2B5EF4-FFF2-40B4-BE49-F238E27FC236}">
                <a16:creationId xmlns:a16="http://schemas.microsoft.com/office/drawing/2014/main" id="{30F04A9F-F640-45C3-B0E3-2990680DDBD6}"/>
              </a:ext>
            </a:extLst>
          </p:cNvPr>
          <p:cNvPicPr>
            <a:picLocks noChangeAspect="1"/>
          </p:cNvPicPr>
          <p:nvPr/>
        </p:nvPicPr>
        <p:blipFill>
          <a:blip r:embed="rId3"/>
          <a:stretch>
            <a:fillRect/>
          </a:stretch>
        </p:blipFill>
        <p:spPr>
          <a:xfrm>
            <a:off x="1254828" y="3373545"/>
            <a:ext cx="6779419" cy="1664494"/>
          </a:xfrm>
          <a:prstGeom prst="rect">
            <a:avLst/>
          </a:prstGeom>
        </p:spPr>
      </p:pic>
    </p:spTree>
    <p:extLst>
      <p:ext uri="{BB962C8B-B14F-4D97-AF65-F5344CB8AC3E}">
        <p14:creationId xmlns:p14="http://schemas.microsoft.com/office/powerpoint/2010/main" val="3451279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4B28F-088D-4BE5-950C-374FD93ECF74}"/>
              </a:ext>
            </a:extLst>
          </p:cNvPr>
          <p:cNvSpPr>
            <a:spLocks noGrp="1"/>
          </p:cNvSpPr>
          <p:nvPr>
            <p:ph type="title"/>
          </p:nvPr>
        </p:nvSpPr>
        <p:spPr/>
        <p:txBody>
          <a:bodyPr/>
          <a:lstStyle/>
          <a:p>
            <a:r>
              <a:rPr lang="en-US" dirty="0" err="1"/>
              <a:t>Estructuras</a:t>
            </a:r>
            <a:r>
              <a:rPr lang="en-US" dirty="0"/>
              <a:t> </a:t>
            </a:r>
            <a:r>
              <a:rPr lang="en-US" dirty="0" err="1"/>
              <a:t>condicionales</a:t>
            </a:r>
            <a:endParaRPr lang="en-US" dirty="0"/>
          </a:p>
        </p:txBody>
      </p:sp>
      <p:pic>
        <p:nvPicPr>
          <p:cNvPr id="4" name="Marcador de contenido 3">
            <a:extLst>
              <a:ext uri="{FF2B5EF4-FFF2-40B4-BE49-F238E27FC236}">
                <a16:creationId xmlns:a16="http://schemas.microsoft.com/office/drawing/2014/main" id="{667D8385-69F2-4E93-AD9A-CF1E541E8769}"/>
              </a:ext>
            </a:extLst>
          </p:cNvPr>
          <p:cNvPicPr>
            <a:picLocks noGrp="1" noChangeAspect="1"/>
          </p:cNvPicPr>
          <p:nvPr>
            <p:ph idx="1"/>
          </p:nvPr>
        </p:nvPicPr>
        <p:blipFill>
          <a:blip r:embed="rId2"/>
          <a:stretch>
            <a:fillRect/>
          </a:stretch>
        </p:blipFill>
        <p:spPr>
          <a:xfrm>
            <a:off x="679207" y="2472911"/>
            <a:ext cx="3945524" cy="1912178"/>
          </a:xfrm>
          <a:prstGeom prst="rect">
            <a:avLst/>
          </a:prstGeom>
        </p:spPr>
      </p:pic>
      <p:pic>
        <p:nvPicPr>
          <p:cNvPr id="6" name="Imagen 5">
            <a:extLst>
              <a:ext uri="{FF2B5EF4-FFF2-40B4-BE49-F238E27FC236}">
                <a16:creationId xmlns:a16="http://schemas.microsoft.com/office/drawing/2014/main" id="{86F89780-734C-4678-9D2A-7835BD90454E}"/>
              </a:ext>
            </a:extLst>
          </p:cNvPr>
          <p:cNvPicPr>
            <a:picLocks noChangeAspect="1"/>
          </p:cNvPicPr>
          <p:nvPr/>
        </p:nvPicPr>
        <p:blipFill>
          <a:blip r:embed="rId3"/>
          <a:stretch>
            <a:fillRect/>
          </a:stretch>
        </p:blipFill>
        <p:spPr>
          <a:xfrm>
            <a:off x="4731087" y="2472911"/>
            <a:ext cx="4076608" cy="1973689"/>
          </a:xfrm>
          <a:prstGeom prst="rect">
            <a:avLst/>
          </a:prstGeom>
        </p:spPr>
      </p:pic>
    </p:spTree>
    <p:extLst>
      <p:ext uri="{BB962C8B-B14F-4D97-AF65-F5344CB8AC3E}">
        <p14:creationId xmlns:p14="http://schemas.microsoft.com/office/powerpoint/2010/main" val="3330289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6582EB-3220-4356-B109-47D14912702E}"/>
              </a:ext>
            </a:extLst>
          </p:cNvPr>
          <p:cNvSpPr>
            <a:spLocks noGrp="1"/>
          </p:cNvSpPr>
          <p:nvPr>
            <p:ph type="title"/>
          </p:nvPr>
        </p:nvSpPr>
        <p:spPr/>
        <p:txBody>
          <a:bodyPr/>
          <a:lstStyle/>
          <a:p>
            <a:r>
              <a:rPr lang="en-US" dirty="0" err="1"/>
              <a:t>Estructuras</a:t>
            </a:r>
            <a:r>
              <a:rPr lang="en-US" dirty="0"/>
              <a:t> </a:t>
            </a:r>
            <a:r>
              <a:rPr lang="en-US" dirty="0" err="1"/>
              <a:t>condicionales</a:t>
            </a:r>
            <a:endParaRPr lang="en-US" dirty="0"/>
          </a:p>
        </p:txBody>
      </p:sp>
      <p:sp>
        <p:nvSpPr>
          <p:cNvPr id="3" name="Marcador de contenido 2">
            <a:extLst>
              <a:ext uri="{FF2B5EF4-FFF2-40B4-BE49-F238E27FC236}">
                <a16:creationId xmlns:a16="http://schemas.microsoft.com/office/drawing/2014/main" id="{2C6F2647-47D1-4E8B-AE6C-390DC4782314}"/>
              </a:ext>
            </a:extLst>
          </p:cNvPr>
          <p:cNvSpPr>
            <a:spLocks noGrp="1"/>
          </p:cNvSpPr>
          <p:nvPr>
            <p:ph idx="1"/>
          </p:nvPr>
        </p:nvSpPr>
        <p:spPr/>
        <p:txBody>
          <a:bodyPr/>
          <a:lstStyle/>
          <a:p>
            <a:endParaRPr lang="en-US"/>
          </a:p>
        </p:txBody>
      </p:sp>
      <p:pic>
        <p:nvPicPr>
          <p:cNvPr id="4" name="Imagen 3">
            <a:extLst>
              <a:ext uri="{FF2B5EF4-FFF2-40B4-BE49-F238E27FC236}">
                <a16:creationId xmlns:a16="http://schemas.microsoft.com/office/drawing/2014/main" id="{B9D359F0-CE79-4DDB-BA80-A67E462168FB}"/>
              </a:ext>
            </a:extLst>
          </p:cNvPr>
          <p:cNvPicPr>
            <a:picLocks noChangeAspect="1"/>
          </p:cNvPicPr>
          <p:nvPr/>
        </p:nvPicPr>
        <p:blipFill>
          <a:blip r:embed="rId2"/>
          <a:stretch>
            <a:fillRect/>
          </a:stretch>
        </p:blipFill>
        <p:spPr>
          <a:xfrm>
            <a:off x="1727688" y="2445361"/>
            <a:ext cx="5787536" cy="2715479"/>
          </a:xfrm>
          <a:prstGeom prst="rect">
            <a:avLst/>
          </a:prstGeom>
        </p:spPr>
      </p:pic>
    </p:spTree>
    <p:extLst>
      <p:ext uri="{BB962C8B-B14F-4D97-AF65-F5344CB8AC3E}">
        <p14:creationId xmlns:p14="http://schemas.microsoft.com/office/powerpoint/2010/main" val="1856617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6C455-D65E-44A7-9173-6208354CD3DC}"/>
              </a:ext>
            </a:extLst>
          </p:cNvPr>
          <p:cNvSpPr>
            <a:spLocks noGrp="1"/>
          </p:cNvSpPr>
          <p:nvPr>
            <p:ph type="title"/>
          </p:nvPr>
        </p:nvSpPr>
        <p:spPr/>
        <p:txBody>
          <a:bodyPr/>
          <a:lstStyle/>
          <a:p>
            <a:r>
              <a:rPr lang="en-US" dirty="0" err="1"/>
              <a:t>Estructuras</a:t>
            </a:r>
            <a:r>
              <a:rPr lang="en-US" dirty="0"/>
              <a:t> </a:t>
            </a:r>
            <a:r>
              <a:rPr lang="en-US" dirty="0" err="1"/>
              <a:t>condicionales</a:t>
            </a:r>
            <a:endParaRPr lang="en-US" dirty="0"/>
          </a:p>
        </p:txBody>
      </p:sp>
      <p:pic>
        <p:nvPicPr>
          <p:cNvPr id="4" name="Marcador de contenido 3">
            <a:extLst>
              <a:ext uri="{FF2B5EF4-FFF2-40B4-BE49-F238E27FC236}">
                <a16:creationId xmlns:a16="http://schemas.microsoft.com/office/drawing/2014/main" id="{C363406E-91DF-4BF7-AFE9-EE8037561A96}"/>
              </a:ext>
            </a:extLst>
          </p:cNvPr>
          <p:cNvPicPr>
            <a:picLocks noGrp="1" noChangeAspect="1"/>
          </p:cNvPicPr>
          <p:nvPr>
            <p:ph idx="1"/>
          </p:nvPr>
        </p:nvPicPr>
        <p:blipFill>
          <a:blip r:embed="rId2"/>
          <a:stretch>
            <a:fillRect/>
          </a:stretch>
        </p:blipFill>
        <p:spPr>
          <a:xfrm>
            <a:off x="1490128" y="2226469"/>
            <a:ext cx="6163744" cy="3263504"/>
          </a:xfrm>
          <a:prstGeom prst="rect">
            <a:avLst/>
          </a:prstGeom>
        </p:spPr>
      </p:pic>
    </p:spTree>
    <p:extLst>
      <p:ext uri="{BB962C8B-B14F-4D97-AF65-F5344CB8AC3E}">
        <p14:creationId xmlns:p14="http://schemas.microsoft.com/office/powerpoint/2010/main" val="257605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lstStyle/>
          <a:p>
            <a:r>
              <a:rPr lang="es-ES" dirty="0"/>
              <a:t>Funciones</a:t>
            </a:r>
          </a:p>
          <a:p>
            <a:r>
              <a:rPr lang="es-ES" dirty="0" err="1"/>
              <a:t>Triggers</a:t>
            </a:r>
            <a:endParaRPr lang="es-ES" dirty="0"/>
          </a:p>
          <a:p>
            <a:r>
              <a:rPr lang="es-ES" dirty="0"/>
              <a:t>Taller SQL</a:t>
            </a:r>
          </a:p>
          <a:p>
            <a:endParaRPr lang="es-CR" dirty="0"/>
          </a:p>
          <a:p>
            <a:endParaRPr lang="es-CR" dirty="0"/>
          </a:p>
        </p:txBody>
      </p:sp>
    </p:spTree>
    <p:extLst>
      <p:ext uri="{BB962C8B-B14F-4D97-AF65-F5344CB8AC3E}">
        <p14:creationId xmlns:p14="http://schemas.microsoft.com/office/powerpoint/2010/main" val="211549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E0CD1-EB5A-4278-823F-1F85F9EFA5BA}"/>
              </a:ext>
            </a:extLst>
          </p:cNvPr>
          <p:cNvSpPr>
            <a:spLocks noGrp="1"/>
          </p:cNvSpPr>
          <p:nvPr>
            <p:ph type="title"/>
          </p:nvPr>
        </p:nvSpPr>
        <p:spPr/>
        <p:txBody>
          <a:bodyPr/>
          <a:lstStyle/>
          <a:p>
            <a:r>
              <a:rPr lang="en-US" dirty="0" err="1"/>
              <a:t>Estructuras</a:t>
            </a:r>
            <a:r>
              <a:rPr lang="en-US" dirty="0"/>
              <a:t> </a:t>
            </a:r>
            <a:r>
              <a:rPr lang="en-US" dirty="0" err="1"/>
              <a:t>condicionales</a:t>
            </a:r>
            <a:endParaRPr lang="en-US" dirty="0"/>
          </a:p>
        </p:txBody>
      </p:sp>
      <p:sp>
        <p:nvSpPr>
          <p:cNvPr id="3" name="Marcador de contenido 2">
            <a:extLst>
              <a:ext uri="{FF2B5EF4-FFF2-40B4-BE49-F238E27FC236}">
                <a16:creationId xmlns:a16="http://schemas.microsoft.com/office/drawing/2014/main" id="{8C051BB1-5390-48E8-BE17-54915F4D7C6E}"/>
              </a:ext>
            </a:extLst>
          </p:cNvPr>
          <p:cNvSpPr>
            <a:spLocks noGrp="1"/>
          </p:cNvSpPr>
          <p:nvPr>
            <p:ph idx="1"/>
          </p:nvPr>
        </p:nvSpPr>
        <p:spPr/>
        <p:txBody>
          <a:bodyPr/>
          <a:lstStyle/>
          <a:p>
            <a:endParaRPr lang="en-US"/>
          </a:p>
        </p:txBody>
      </p:sp>
      <p:pic>
        <p:nvPicPr>
          <p:cNvPr id="4" name="Imagen 3">
            <a:extLst>
              <a:ext uri="{FF2B5EF4-FFF2-40B4-BE49-F238E27FC236}">
                <a16:creationId xmlns:a16="http://schemas.microsoft.com/office/drawing/2014/main" id="{6D6EA7ED-A8FE-4ADD-9C6C-A0838DAD7FE2}"/>
              </a:ext>
            </a:extLst>
          </p:cNvPr>
          <p:cNvPicPr>
            <a:picLocks noChangeAspect="1"/>
          </p:cNvPicPr>
          <p:nvPr/>
        </p:nvPicPr>
        <p:blipFill>
          <a:blip r:embed="rId2"/>
          <a:stretch>
            <a:fillRect/>
          </a:stretch>
        </p:blipFill>
        <p:spPr>
          <a:xfrm>
            <a:off x="1220207" y="2221707"/>
            <a:ext cx="6779419" cy="1207294"/>
          </a:xfrm>
          <a:prstGeom prst="rect">
            <a:avLst/>
          </a:prstGeom>
        </p:spPr>
      </p:pic>
      <p:pic>
        <p:nvPicPr>
          <p:cNvPr id="5" name="Imagen 4">
            <a:extLst>
              <a:ext uri="{FF2B5EF4-FFF2-40B4-BE49-F238E27FC236}">
                <a16:creationId xmlns:a16="http://schemas.microsoft.com/office/drawing/2014/main" id="{024CD85D-7786-4940-8097-DEAE3974E4EA}"/>
              </a:ext>
            </a:extLst>
          </p:cNvPr>
          <p:cNvPicPr>
            <a:picLocks noChangeAspect="1"/>
          </p:cNvPicPr>
          <p:nvPr/>
        </p:nvPicPr>
        <p:blipFill>
          <a:blip r:embed="rId3"/>
          <a:stretch>
            <a:fillRect/>
          </a:stretch>
        </p:blipFill>
        <p:spPr>
          <a:xfrm>
            <a:off x="1202347" y="3429000"/>
            <a:ext cx="6815138" cy="2350294"/>
          </a:xfrm>
          <a:prstGeom prst="rect">
            <a:avLst/>
          </a:prstGeom>
        </p:spPr>
      </p:pic>
    </p:spTree>
    <p:extLst>
      <p:ext uri="{BB962C8B-B14F-4D97-AF65-F5344CB8AC3E}">
        <p14:creationId xmlns:p14="http://schemas.microsoft.com/office/powerpoint/2010/main" val="766267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1C1F4-1BFB-476C-B9B1-F811455A4DAC}"/>
              </a:ext>
            </a:extLst>
          </p:cNvPr>
          <p:cNvSpPr>
            <a:spLocks noGrp="1"/>
          </p:cNvSpPr>
          <p:nvPr>
            <p:ph type="title"/>
          </p:nvPr>
        </p:nvSpPr>
        <p:spPr/>
        <p:txBody>
          <a:bodyPr/>
          <a:lstStyle/>
          <a:p>
            <a:r>
              <a:rPr lang="en-US" dirty="0" err="1"/>
              <a:t>Estructuras</a:t>
            </a:r>
            <a:r>
              <a:rPr lang="en-US" dirty="0"/>
              <a:t> </a:t>
            </a:r>
            <a:r>
              <a:rPr lang="en-US" dirty="0" err="1"/>
              <a:t>iterativas</a:t>
            </a:r>
            <a:endParaRPr lang="en-US" dirty="0"/>
          </a:p>
        </p:txBody>
      </p:sp>
      <p:sp>
        <p:nvSpPr>
          <p:cNvPr id="7" name="Marcador de contenido 6">
            <a:extLst>
              <a:ext uri="{FF2B5EF4-FFF2-40B4-BE49-F238E27FC236}">
                <a16:creationId xmlns:a16="http://schemas.microsoft.com/office/drawing/2014/main" id="{B7449C79-4137-423A-8388-C6040C693BE8}"/>
              </a:ext>
            </a:extLst>
          </p:cNvPr>
          <p:cNvSpPr>
            <a:spLocks noGrp="1"/>
          </p:cNvSpPr>
          <p:nvPr>
            <p:ph idx="1"/>
          </p:nvPr>
        </p:nvSpPr>
        <p:spPr/>
        <p:txBody>
          <a:bodyPr/>
          <a:lstStyle/>
          <a:p>
            <a:endParaRPr lang="en-US" dirty="0"/>
          </a:p>
        </p:txBody>
      </p:sp>
      <p:pic>
        <p:nvPicPr>
          <p:cNvPr id="8" name="Imagen 7">
            <a:extLst>
              <a:ext uri="{FF2B5EF4-FFF2-40B4-BE49-F238E27FC236}">
                <a16:creationId xmlns:a16="http://schemas.microsoft.com/office/drawing/2014/main" id="{FD1370D8-BD56-4B58-838F-43074AAE6EB7}"/>
              </a:ext>
            </a:extLst>
          </p:cNvPr>
          <p:cNvPicPr>
            <a:picLocks noChangeAspect="1"/>
          </p:cNvPicPr>
          <p:nvPr/>
        </p:nvPicPr>
        <p:blipFill>
          <a:blip r:embed="rId2"/>
          <a:stretch>
            <a:fillRect/>
          </a:stretch>
        </p:blipFill>
        <p:spPr>
          <a:xfrm>
            <a:off x="2228850" y="2046135"/>
            <a:ext cx="4686300" cy="3800475"/>
          </a:xfrm>
          <a:prstGeom prst="rect">
            <a:avLst/>
          </a:prstGeom>
        </p:spPr>
      </p:pic>
    </p:spTree>
    <p:extLst>
      <p:ext uri="{BB962C8B-B14F-4D97-AF65-F5344CB8AC3E}">
        <p14:creationId xmlns:p14="http://schemas.microsoft.com/office/powerpoint/2010/main" val="2161949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DEF31-3CC9-4960-8CA1-E5F427462101}"/>
              </a:ext>
            </a:extLst>
          </p:cNvPr>
          <p:cNvSpPr>
            <a:spLocks noGrp="1"/>
          </p:cNvSpPr>
          <p:nvPr>
            <p:ph type="title"/>
          </p:nvPr>
        </p:nvSpPr>
        <p:spPr/>
        <p:txBody>
          <a:bodyPr/>
          <a:lstStyle/>
          <a:p>
            <a:r>
              <a:rPr lang="en-US" dirty="0" err="1"/>
              <a:t>Estructuras</a:t>
            </a:r>
            <a:r>
              <a:rPr lang="en-US" dirty="0"/>
              <a:t> </a:t>
            </a:r>
            <a:r>
              <a:rPr lang="en-US" dirty="0" err="1"/>
              <a:t>iterativas</a:t>
            </a:r>
            <a:endParaRPr lang="en-US" dirty="0"/>
          </a:p>
        </p:txBody>
      </p:sp>
      <p:sp>
        <p:nvSpPr>
          <p:cNvPr id="3" name="Marcador de contenido 2">
            <a:extLst>
              <a:ext uri="{FF2B5EF4-FFF2-40B4-BE49-F238E27FC236}">
                <a16:creationId xmlns:a16="http://schemas.microsoft.com/office/drawing/2014/main" id="{DDF57AA9-CBC5-4C94-A05E-47A4A6651B3C}"/>
              </a:ext>
            </a:extLst>
          </p:cNvPr>
          <p:cNvSpPr>
            <a:spLocks noGrp="1"/>
          </p:cNvSpPr>
          <p:nvPr>
            <p:ph idx="1"/>
          </p:nvPr>
        </p:nvSpPr>
        <p:spPr/>
        <p:txBody>
          <a:bodyPr/>
          <a:lstStyle/>
          <a:p>
            <a:endParaRPr lang="en-US"/>
          </a:p>
        </p:txBody>
      </p:sp>
      <p:pic>
        <p:nvPicPr>
          <p:cNvPr id="4" name="Imagen 3">
            <a:extLst>
              <a:ext uri="{FF2B5EF4-FFF2-40B4-BE49-F238E27FC236}">
                <a16:creationId xmlns:a16="http://schemas.microsoft.com/office/drawing/2014/main" id="{26F4D580-A36E-4306-856F-8759FA7A0365}"/>
              </a:ext>
            </a:extLst>
          </p:cNvPr>
          <p:cNvPicPr>
            <a:picLocks noChangeAspect="1"/>
          </p:cNvPicPr>
          <p:nvPr/>
        </p:nvPicPr>
        <p:blipFill>
          <a:blip r:embed="rId2"/>
          <a:stretch>
            <a:fillRect/>
          </a:stretch>
        </p:blipFill>
        <p:spPr>
          <a:xfrm>
            <a:off x="2215772" y="2258296"/>
            <a:ext cx="5063984" cy="3199850"/>
          </a:xfrm>
          <a:prstGeom prst="rect">
            <a:avLst/>
          </a:prstGeom>
        </p:spPr>
      </p:pic>
    </p:spTree>
    <p:extLst>
      <p:ext uri="{BB962C8B-B14F-4D97-AF65-F5344CB8AC3E}">
        <p14:creationId xmlns:p14="http://schemas.microsoft.com/office/powerpoint/2010/main" val="2156053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C0C1E-6B82-4BAD-A539-E8CFE1D9FAA8}"/>
              </a:ext>
            </a:extLst>
          </p:cNvPr>
          <p:cNvSpPr>
            <a:spLocks noGrp="1"/>
          </p:cNvSpPr>
          <p:nvPr>
            <p:ph type="title"/>
          </p:nvPr>
        </p:nvSpPr>
        <p:spPr/>
        <p:txBody>
          <a:bodyPr/>
          <a:lstStyle/>
          <a:p>
            <a:r>
              <a:rPr lang="en-US" dirty="0" err="1"/>
              <a:t>Estructuras</a:t>
            </a:r>
            <a:r>
              <a:rPr lang="en-US" dirty="0"/>
              <a:t> </a:t>
            </a:r>
            <a:r>
              <a:rPr lang="en-US" dirty="0" err="1"/>
              <a:t>iterativas</a:t>
            </a:r>
            <a:endParaRPr lang="en-US" dirty="0"/>
          </a:p>
        </p:txBody>
      </p:sp>
      <p:sp>
        <p:nvSpPr>
          <p:cNvPr id="3" name="Marcador de contenido 2">
            <a:extLst>
              <a:ext uri="{FF2B5EF4-FFF2-40B4-BE49-F238E27FC236}">
                <a16:creationId xmlns:a16="http://schemas.microsoft.com/office/drawing/2014/main" id="{F5C6F07F-5A54-4B02-A983-F62FEED14A8D}"/>
              </a:ext>
            </a:extLst>
          </p:cNvPr>
          <p:cNvSpPr>
            <a:spLocks noGrp="1"/>
          </p:cNvSpPr>
          <p:nvPr>
            <p:ph idx="1"/>
          </p:nvPr>
        </p:nvSpPr>
        <p:spPr/>
        <p:txBody>
          <a:bodyPr/>
          <a:lstStyle/>
          <a:p>
            <a:endParaRPr lang="en-US" dirty="0"/>
          </a:p>
        </p:txBody>
      </p:sp>
      <p:pic>
        <p:nvPicPr>
          <p:cNvPr id="4" name="Imagen 3">
            <a:extLst>
              <a:ext uri="{FF2B5EF4-FFF2-40B4-BE49-F238E27FC236}">
                <a16:creationId xmlns:a16="http://schemas.microsoft.com/office/drawing/2014/main" id="{E11BE5E4-19AB-49DE-9115-871D940F0FA7}"/>
              </a:ext>
            </a:extLst>
          </p:cNvPr>
          <p:cNvPicPr>
            <a:picLocks noChangeAspect="1"/>
          </p:cNvPicPr>
          <p:nvPr/>
        </p:nvPicPr>
        <p:blipFill>
          <a:blip r:embed="rId2"/>
          <a:stretch>
            <a:fillRect/>
          </a:stretch>
        </p:blipFill>
        <p:spPr>
          <a:xfrm>
            <a:off x="2169240" y="2193199"/>
            <a:ext cx="4198300" cy="1906124"/>
          </a:xfrm>
          <a:prstGeom prst="rect">
            <a:avLst/>
          </a:prstGeom>
        </p:spPr>
      </p:pic>
      <p:pic>
        <p:nvPicPr>
          <p:cNvPr id="5" name="Imagen 4">
            <a:extLst>
              <a:ext uri="{FF2B5EF4-FFF2-40B4-BE49-F238E27FC236}">
                <a16:creationId xmlns:a16="http://schemas.microsoft.com/office/drawing/2014/main" id="{ECF32B95-A385-435B-A6C4-CE0BBDB24924}"/>
              </a:ext>
            </a:extLst>
          </p:cNvPr>
          <p:cNvPicPr>
            <a:picLocks noChangeAspect="1"/>
          </p:cNvPicPr>
          <p:nvPr/>
        </p:nvPicPr>
        <p:blipFill>
          <a:blip r:embed="rId3"/>
          <a:stretch>
            <a:fillRect/>
          </a:stretch>
        </p:blipFill>
        <p:spPr>
          <a:xfrm>
            <a:off x="2154888" y="4099322"/>
            <a:ext cx="4212653" cy="1743167"/>
          </a:xfrm>
          <a:prstGeom prst="rect">
            <a:avLst/>
          </a:prstGeom>
        </p:spPr>
      </p:pic>
    </p:spTree>
    <p:extLst>
      <p:ext uri="{BB962C8B-B14F-4D97-AF65-F5344CB8AC3E}">
        <p14:creationId xmlns:p14="http://schemas.microsoft.com/office/powerpoint/2010/main" val="2653774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90141-6AEB-42AD-BBE6-E6104DFB17A7}"/>
              </a:ext>
            </a:extLst>
          </p:cNvPr>
          <p:cNvSpPr>
            <a:spLocks noGrp="1"/>
          </p:cNvSpPr>
          <p:nvPr>
            <p:ph type="title"/>
          </p:nvPr>
        </p:nvSpPr>
        <p:spPr/>
        <p:txBody>
          <a:bodyPr/>
          <a:lstStyle/>
          <a:p>
            <a:r>
              <a:rPr lang="en-US" dirty="0" err="1"/>
              <a:t>Estructuras</a:t>
            </a:r>
            <a:r>
              <a:rPr lang="en-US" dirty="0"/>
              <a:t> </a:t>
            </a:r>
            <a:r>
              <a:rPr lang="en-US" dirty="0" err="1"/>
              <a:t>iterativas</a:t>
            </a:r>
            <a:endParaRPr lang="en-US" dirty="0"/>
          </a:p>
        </p:txBody>
      </p:sp>
      <p:pic>
        <p:nvPicPr>
          <p:cNvPr id="4" name="Marcador de contenido 3">
            <a:extLst>
              <a:ext uri="{FF2B5EF4-FFF2-40B4-BE49-F238E27FC236}">
                <a16:creationId xmlns:a16="http://schemas.microsoft.com/office/drawing/2014/main" id="{6631AD9B-C53D-43A1-A3D5-E5352E67CE03}"/>
              </a:ext>
            </a:extLst>
          </p:cNvPr>
          <p:cNvPicPr>
            <a:picLocks noGrp="1" noChangeAspect="1"/>
          </p:cNvPicPr>
          <p:nvPr>
            <p:ph idx="1"/>
          </p:nvPr>
        </p:nvPicPr>
        <p:blipFill>
          <a:blip r:embed="rId2"/>
          <a:stretch>
            <a:fillRect/>
          </a:stretch>
        </p:blipFill>
        <p:spPr>
          <a:xfrm>
            <a:off x="797732" y="1951589"/>
            <a:ext cx="4144506" cy="4047190"/>
          </a:xfrm>
          <a:prstGeom prst="rect">
            <a:avLst/>
          </a:prstGeom>
        </p:spPr>
      </p:pic>
      <p:pic>
        <p:nvPicPr>
          <p:cNvPr id="5" name="Imagen 4">
            <a:extLst>
              <a:ext uri="{FF2B5EF4-FFF2-40B4-BE49-F238E27FC236}">
                <a16:creationId xmlns:a16="http://schemas.microsoft.com/office/drawing/2014/main" id="{8EA785E1-D03C-4156-BF21-3DBB363BC3A6}"/>
              </a:ext>
            </a:extLst>
          </p:cNvPr>
          <p:cNvPicPr>
            <a:picLocks noChangeAspect="1"/>
          </p:cNvPicPr>
          <p:nvPr/>
        </p:nvPicPr>
        <p:blipFill>
          <a:blip r:embed="rId3"/>
          <a:stretch>
            <a:fillRect/>
          </a:stretch>
        </p:blipFill>
        <p:spPr>
          <a:xfrm>
            <a:off x="5041151" y="2403777"/>
            <a:ext cx="3202874" cy="391618"/>
          </a:xfrm>
          <a:prstGeom prst="rect">
            <a:avLst/>
          </a:prstGeom>
        </p:spPr>
      </p:pic>
      <p:pic>
        <p:nvPicPr>
          <p:cNvPr id="6" name="Imagen 5">
            <a:extLst>
              <a:ext uri="{FF2B5EF4-FFF2-40B4-BE49-F238E27FC236}">
                <a16:creationId xmlns:a16="http://schemas.microsoft.com/office/drawing/2014/main" id="{F543D316-1192-4505-8907-A0FFB7C19F8E}"/>
              </a:ext>
            </a:extLst>
          </p:cNvPr>
          <p:cNvPicPr>
            <a:picLocks noChangeAspect="1"/>
          </p:cNvPicPr>
          <p:nvPr/>
        </p:nvPicPr>
        <p:blipFill>
          <a:blip r:embed="rId4"/>
          <a:stretch>
            <a:fillRect/>
          </a:stretch>
        </p:blipFill>
        <p:spPr>
          <a:xfrm>
            <a:off x="5691096" y="3218343"/>
            <a:ext cx="1731535" cy="751027"/>
          </a:xfrm>
          <a:prstGeom prst="rect">
            <a:avLst/>
          </a:prstGeom>
        </p:spPr>
      </p:pic>
    </p:spTree>
    <p:extLst>
      <p:ext uri="{BB962C8B-B14F-4D97-AF65-F5344CB8AC3E}">
        <p14:creationId xmlns:p14="http://schemas.microsoft.com/office/powerpoint/2010/main" val="1636826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ED967-E382-4F13-9CE9-B3FF61BED05E}"/>
              </a:ext>
            </a:extLst>
          </p:cNvPr>
          <p:cNvSpPr>
            <a:spLocks noGrp="1"/>
          </p:cNvSpPr>
          <p:nvPr>
            <p:ph type="title"/>
          </p:nvPr>
        </p:nvSpPr>
        <p:spPr/>
        <p:txBody>
          <a:bodyPr/>
          <a:lstStyle/>
          <a:p>
            <a:r>
              <a:rPr lang="en-US" dirty="0" err="1"/>
              <a:t>Estructuras</a:t>
            </a:r>
            <a:r>
              <a:rPr lang="en-US" dirty="0"/>
              <a:t> </a:t>
            </a:r>
            <a:r>
              <a:rPr lang="en-US" dirty="0" err="1"/>
              <a:t>iterativas</a:t>
            </a:r>
            <a:endParaRPr lang="en-US" dirty="0"/>
          </a:p>
        </p:txBody>
      </p:sp>
      <p:sp>
        <p:nvSpPr>
          <p:cNvPr id="3" name="Marcador de contenido 2">
            <a:extLst>
              <a:ext uri="{FF2B5EF4-FFF2-40B4-BE49-F238E27FC236}">
                <a16:creationId xmlns:a16="http://schemas.microsoft.com/office/drawing/2014/main" id="{C4773984-741E-4AEE-BDE7-C533933FF4B3}"/>
              </a:ext>
            </a:extLst>
          </p:cNvPr>
          <p:cNvSpPr>
            <a:spLocks noGrp="1"/>
          </p:cNvSpPr>
          <p:nvPr>
            <p:ph idx="1"/>
          </p:nvPr>
        </p:nvSpPr>
        <p:spPr/>
        <p:txBody>
          <a:bodyPr/>
          <a:lstStyle/>
          <a:p>
            <a:endParaRPr lang="en-US"/>
          </a:p>
        </p:txBody>
      </p:sp>
      <p:pic>
        <p:nvPicPr>
          <p:cNvPr id="6" name="Imagen 5">
            <a:extLst>
              <a:ext uri="{FF2B5EF4-FFF2-40B4-BE49-F238E27FC236}">
                <a16:creationId xmlns:a16="http://schemas.microsoft.com/office/drawing/2014/main" id="{6A2E2C5A-CEFD-4E81-A951-F3D1A07D4A9E}"/>
              </a:ext>
            </a:extLst>
          </p:cNvPr>
          <p:cNvPicPr>
            <a:picLocks noChangeAspect="1"/>
          </p:cNvPicPr>
          <p:nvPr/>
        </p:nvPicPr>
        <p:blipFill>
          <a:blip r:embed="rId2"/>
          <a:stretch>
            <a:fillRect/>
          </a:stretch>
        </p:blipFill>
        <p:spPr>
          <a:xfrm>
            <a:off x="2479431" y="2277216"/>
            <a:ext cx="3953241" cy="3531478"/>
          </a:xfrm>
          <a:prstGeom prst="rect">
            <a:avLst/>
          </a:prstGeom>
        </p:spPr>
      </p:pic>
    </p:spTree>
    <p:extLst>
      <p:ext uri="{BB962C8B-B14F-4D97-AF65-F5344CB8AC3E}">
        <p14:creationId xmlns:p14="http://schemas.microsoft.com/office/powerpoint/2010/main" val="3250127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29F40-AC09-4BC9-A938-88C25104139D}"/>
              </a:ext>
            </a:extLst>
          </p:cNvPr>
          <p:cNvSpPr>
            <a:spLocks noGrp="1"/>
          </p:cNvSpPr>
          <p:nvPr>
            <p:ph type="title"/>
          </p:nvPr>
        </p:nvSpPr>
        <p:spPr/>
        <p:txBody>
          <a:bodyPr/>
          <a:lstStyle/>
          <a:p>
            <a:r>
              <a:rPr lang="en-US" dirty="0" err="1"/>
              <a:t>Estructuras</a:t>
            </a:r>
            <a:r>
              <a:rPr lang="en-US" dirty="0"/>
              <a:t> </a:t>
            </a:r>
            <a:r>
              <a:rPr lang="en-US" dirty="0" err="1"/>
              <a:t>iterativas</a:t>
            </a:r>
            <a:endParaRPr lang="en-US" dirty="0"/>
          </a:p>
        </p:txBody>
      </p:sp>
      <p:sp>
        <p:nvSpPr>
          <p:cNvPr id="3" name="Marcador de contenido 2">
            <a:extLst>
              <a:ext uri="{FF2B5EF4-FFF2-40B4-BE49-F238E27FC236}">
                <a16:creationId xmlns:a16="http://schemas.microsoft.com/office/drawing/2014/main" id="{37E8A077-DC38-4993-AF15-D8969530B9F0}"/>
              </a:ext>
            </a:extLst>
          </p:cNvPr>
          <p:cNvSpPr>
            <a:spLocks noGrp="1"/>
          </p:cNvSpPr>
          <p:nvPr>
            <p:ph idx="1"/>
          </p:nvPr>
        </p:nvSpPr>
        <p:spPr/>
        <p:txBody>
          <a:bodyPr/>
          <a:lstStyle/>
          <a:p>
            <a:endParaRPr lang="en-US" dirty="0"/>
          </a:p>
        </p:txBody>
      </p:sp>
      <p:pic>
        <p:nvPicPr>
          <p:cNvPr id="4" name="Imagen 3">
            <a:extLst>
              <a:ext uri="{FF2B5EF4-FFF2-40B4-BE49-F238E27FC236}">
                <a16:creationId xmlns:a16="http://schemas.microsoft.com/office/drawing/2014/main" id="{2CB34499-C669-424D-B552-9094AAB8BEF5}"/>
              </a:ext>
            </a:extLst>
          </p:cNvPr>
          <p:cNvPicPr>
            <a:picLocks noChangeAspect="1"/>
          </p:cNvPicPr>
          <p:nvPr/>
        </p:nvPicPr>
        <p:blipFill>
          <a:blip r:embed="rId2"/>
          <a:stretch>
            <a:fillRect/>
          </a:stretch>
        </p:blipFill>
        <p:spPr>
          <a:xfrm>
            <a:off x="1925515" y="2059324"/>
            <a:ext cx="5018210" cy="3770551"/>
          </a:xfrm>
          <a:prstGeom prst="rect">
            <a:avLst/>
          </a:prstGeom>
        </p:spPr>
      </p:pic>
    </p:spTree>
    <p:extLst>
      <p:ext uri="{BB962C8B-B14F-4D97-AF65-F5344CB8AC3E}">
        <p14:creationId xmlns:p14="http://schemas.microsoft.com/office/powerpoint/2010/main" val="3211885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endParaRPr lang="es-ES" dirty="0"/>
          </a:p>
          <a:p>
            <a:r>
              <a:rPr lang="es-ES" dirty="0"/>
              <a:t>Es un tipo de procedimiento almacenado asocia a un evento que se ejecuta cuando se intenta modificar los datos de una tabla. Se definen para una tabla específica y se crean para conservar la integridad referencial y la coherencia entre los datos entre distintas tablas.</a:t>
            </a:r>
          </a:p>
          <a:p>
            <a:endParaRPr lang="es-ES" dirty="0"/>
          </a:p>
          <a:p>
            <a:endParaRPr lang="es-CR" dirty="0"/>
          </a:p>
        </p:txBody>
      </p:sp>
      <p:sp>
        <p:nvSpPr>
          <p:cNvPr id="3" name="Título 2"/>
          <p:cNvSpPr>
            <a:spLocks noGrp="1"/>
          </p:cNvSpPr>
          <p:nvPr>
            <p:ph type="title"/>
          </p:nvPr>
        </p:nvSpPr>
        <p:spPr/>
        <p:txBody>
          <a:bodyPr/>
          <a:lstStyle/>
          <a:p>
            <a:r>
              <a:rPr lang="es-CR" dirty="0" err="1"/>
              <a:t>Trigger</a:t>
            </a:r>
            <a:endParaRPr lang="es-CR" dirty="0"/>
          </a:p>
        </p:txBody>
      </p:sp>
    </p:spTree>
    <p:extLst>
      <p:ext uri="{BB962C8B-B14F-4D97-AF65-F5344CB8AC3E}">
        <p14:creationId xmlns:p14="http://schemas.microsoft.com/office/powerpoint/2010/main" val="3949872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endParaRPr lang="es-ES" dirty="0"/>
          </a:p>
          <a:p>
            <a:r>
              <a:rPr lang="es-ES" dirty="0"/>
              <a:t>Los disparadores se ejecutan después o antes de la ejecución de una instrucción "</a:t>
            </a:r>
            <a:r>
              <a:rPr lang="es-ES" dirty="0" err="1"/>
              <a:t>insert</a:t>
            </a:r>
            <a:r>
              <a:rPr lang="es-ES" dirty="0"/>
              <a:t>", "</a:t>
            </a:r>
            <a:r>
              <a:rPr lang="es-ES" dirty="0" err="1"/>
              <a:t>update</a:t>
            </a:r>
            <a:r>
              <a:rPr lang="es-ES" dirty="0"/>
              <a:t>" o "</a:t>
            </a:r>
            <a:r>
              <a:rPr lang="es-ES" dirty="0" err="1"/>
              <a:t>delete</a:t>
            </a:r>
            <a:r>
              <a:rPr lang="es-ES" dirty="0"/>
              <a:t>" en la tabla en la que fueron definidos. Las restricciones se comprueban antes de la ejecución de una instrucción "</a:t>
            </a:r>
            <a:r>
              <a:rPr lang="es-ES" dirty="0" err="1"/>
              <a:t>insert</a:t>
            </a:r>
            <a:r>
              <a:rPr lang="es-ES" dirty="0"/>
              <a:t>", "</a:t>
            </a:r>
            <a:r>
              <a:rPr lang="es-ES" dirty="0" err="1"/>
              <a:t>update</a:t>
            </a:r>
            <a:r>
              <a:rPr lang="es-ES" dirty="0"/>
              <a:t>" o "</a:t>
            </a:r>
            <a:r>
              <a:rPr lang="es-ES" dirty="0" err="1"/>
              <a:t>delete</a:t>
            </a:r>
            <a:r>
              <a:rPr lang="es-ES" dirty="0"/>
              <a:t>". Por lo tanto, las restricciones se comprueba primero, si se infringe alguna restricción, el desencadenador no llega a ejecutarse.</a:t>
            </a:r>
          </a:p>
          <a:p>
            <a:endParaRPr lang="es-CR" dirty="0"/>
          </a:p>
        </p:txBody>
      </p:sp>
      <p:sp>
        <p:nvSpPr>
          <p:cNvPr id="3" name="Título 2"/>
          <p:cNvSpPr>
            <a:spLocks noGrp="1"/>
          </p:cNvSpPr>
          <p:nvPr>
            <p:ph type="title"/>
          </p:nvPr>
        </p:nvSpPr>
        <p:spPr/>
        <p:txBody>
          <a:bodyPr/>
          <a:lstStyle/>
          <a:p>
            <a:r>
              <a:rPr lang="es-CR" dirty="0" err="1"/>
              <a:t>Trigger</a:t>
            </a:r>
            <a:endParaRPr lang="es-CR" dirty="0"/>
          </a:p>
        </p:txBody>
      </p:sp>
    </p:spTree>
    <p:extLst>
      <p:ext uri="{BB962C8B-B14F-4D97-AF65-F5344CB8AC3E}">
        <p14:creationId xmlns:p14="http://schemas.microsoft.com/office/powerpoint/2010/main" val="3915825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R" dirty="0" err="1"/>
              <a:t>Trigger</a:t>
            </a:r>
            <a:endParaRPr lang="es-CR" dirty="0"/>
          </a:p>
        </p:txBody>
      </p:sp>
      <p:pic>
        <p:nvPicPr>
          <p:cNvPr id="4" name="Shape 74"/>
          <p:cNvPicPr preferRelativeResize="0">
            <a:picLocks noGrp="1"/>
          </p:cNvPicPr>
          <p:nvPr>
            <p:ph idx="1"/>
          </p:nvPr>
        </p:nvPicPr>
        <p:blipFill>
          <a:blip r:embed="rId2">
            <a:alphaModFix/>
          </a:blip>
          <a:stretch>
            <a:fillRect/>
          </a:stretch>
        </p:blipFill>
        <p:spPr>
          <a:xfrm>
            <a:off x="2056079" y="1889135"/>
            <a:ext cx="5031839" cy="3907864"/>
          </a:xfrm>
          <a:prstGeom prst="rect">
            <a:avLst/>
          </a:prstGeom>
          <a:noFill/>
          <a:ln>
            <a:noFill/>
          </a:ln>
        </p:spPr>
      </p:pic>
    </p:spTree>
    <p:extLst>
      <p:ext uri="{BB962C8B-B14F-4D97-AF65-F5344CB8AC3E}">
        <p14:creationId xmlns:p14="http://schemas.microsoft.com/office/powerpoint/2010/main" val="300277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endParaRPr lang="es-ES" dirty="0"/>
          </a:p>
          <a:p>
            <a:r>
              <a:rPr lang="es-ES" dirty="0" err="1"/>
              <a:t>PostgreSQL</a:t>
            </a:r>
            <a:r>
              <a:rPr lang="es-ES" dirty="0"/>
              <a:t> nos brinda un conjunto de funciones para el manejo de fechas, </a:t>
            </a:r>
            <a:r>
              <a:rPr lang="es-ES" dirty="0" err="1"/>
              <a:t>string</a:t>
            </a:r>
            <a:r>
              <a:rPr lang="es-ES" dirty="0"/>
              <a:t>, números etc. pero además nos permite crear funciones propias.</a:t>
            </a:r>
          </a:p>
          <a:p>
            <a:endParaRPr lang="es-ES" dirty="0"/>
          </a:p>
          <a:p>
            <a:r>
              <a:rPr lang="es-ES" dirty="0"/>
              <a:t>La creación de una función es muy útil cuando queremos reutilizar un algoritmo. Podemos crear una función y luego llamarla en diferentes situaciones.</a:t>
            </a:r>
          </a:p>
          <a:p>
            <a:endParaRPr lang="es-ES" dirty="0"/>
          </a:p>
          <a:p>
            <a:endParaRPr lang="es-ES" dirty="0"/>
          </a:p>
          <a:p>
            <a:endParaRPr lang="es-ES" dirty="0"/>
          </a:p>
          <a:p>
            <a:endParaRPr lang="es-CR" dirty="0"/>
          </a:p>
        </p:txBody>
      </p:sp>
      <p:sp>
        <p:nvSpPr>
          <p:cNvPr id="3" name="Título 2"/>
          <p:cNvSpPr>
            <a:spLocks noGrp="1"/>
          </p:cNvSpPr>
          <p:nvPr>
            <p:ph type="title"/>
          </p:nvPr>
        </p:nvSpPr>
        <p:spPr/>
        <p:txBody>
          <a:bodyPr/>
          <a:lstStyle/>
          <a:p>
            <a:r>
              <a:rPr lang="es-CR" dirty="0"/>
              <a:t>Funciones</a:t>
            </a:r>
          </a:p>
        </p:txBody>
      </p:sp>
    </p:spTree>
    <p:extLst>
      <p:ext uri="{BB962C8B-B14F-4D97-AF65-F5344CB8AC3E}">
        <p14:creationId xmlns:p14="http://schemas.microsoft.com/office/powerpoint/2010/main" val="2933804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92500" lnSpcReduction="20000"/>
          </a:bodyPr>
          <a:lstStyle/>
          <a:p>
            <a:pPr>
              <a:spcBef>
                <a:spcPts val="0"/>
              </a:spcBef>
              <a:buClr>
                <a:schemeClr val="dk1"/>
              </a:buClr>
              <a:buSzPct val="78571"/>
              <a:buNone/>
            </a:pPr>
            <a:r>
              <a:rPr lang="es-ES" dirty="0">
                <a:solidFill>
                  <a:srgbClr val="002060"/>
                </a:solidFill>
              </a:rPr>
              <a:t>CREATE TRIGGER </a:t>
            </a:r>
            <a:r>
              <a:rPr lang="es-ES" dirty="0" err="1"/>
              <a:t>nombre_del_trigger</a:t>
            </a:r>
            <a:endParaRPr lang="es-ES" dirty="0"/>
          </a:p>
          <a:p>
            <a:pPr>
              <a:spcBef>
                <a:spcPts val="0"/>
              </a:spcBef>
              <a:buClr>
                <a:schemeClr val="dk1"/>
              </a:buClr>
              <a:buSzPct val="78571"/>
              <a:buNone/>
            </a:pPr>
            <a:r>
              <a:rPr lang="es-ES" dirty="0"/>
              <a:t> {</a:t>
            </a:r>
            <a:r>
              <a:rPr lang="es-ES" dirty="0">
                <a:solidFill>
                  <a:srgbClr val="002060"/>
                </a:solidFill>
              </a:rPr>
              <a:t>BEFORE | AFTER</a:t>
            </a:r>
            <a:r>
              <a:rPr lang="es-ES" dirty="0"/>
              <a:t>} {evento [OR ... ] } </a:t>
            </a:r>
          </a:p>
          <a:p>
            <a:pPr>
              <a:spcBef>
                <a:spcPts val="0"/>
              </a:spcBef>
              <a:buClr>
                <a:schemeClr val="dk1"/>
              </a:buClr>
              <a:buSzPct val="78571"/>
              <a:buNone/>
            </a:pPr>
            <a:r>
              <a:rPr lang="es-ES" dirty="0">
                <a:solidFill>
                  <a:srgbClr val="002060"/>
                </a:solidFill>
              </a:rPr>
              <a:t>ON</a:t>
            </a:r>
            <a:r>
              <a:rPr lang="es-ES" dirty="0">
                <a:solidFill>
                  <a:srgbClr val="4A86E8"/>
                </a:solidFill>
              </a:rPr>
              <a:t> </a:t>
            </a:r>
            <a:r>
              <a:rPr lang="es-ES" dirty="0"/>
              <a:t>tabla [ </a:t>
            </a:r>
            <a:r>
              <a:rPr lang="es-ES" dirty="0">
                <a:solidFill>
                  <a:srgbClr val="002060"/>
                </a:solidFill>
              </a:rPr>
              <a:t>FOR [ EACH ] { ROW | STATEMENT </a:t>
            </a:r>
            <a:r>
              <a:rPr lang="es-ES" dirty="0"/>
              <a:t>} ] </a:t>
            </a:r>
            <a:r>
              <a:rPr lang="es-ES" dirty="0">
                <a:solidFill>
                  <a:srgbClr val="002060"/>
                </a:solidFill>
              </a:rPr>
              <a:t>EXECUTE PROCEDURE</a:t>
            </a:r>
            <a:r>
              <a:rPr lang="es-ES" dirty="0"/>
              <a:t> </a:t>
            </a:r>
            <a:r>
              <a:rPr lang="es-ES" dirty="0" err="1"/>
              <a:t>funcion</a:t>
            </a:r>
            <a:r>
              <a:rPr lang="es-ES" dirty="0"/>
              <a:t> ( argumentos ) </a:t>
            </a:r>
          </a:p>
          <a:p>
            <a:pPr>
              <a:spcBef>
                <a:spcPts val="0"/>
              </a:spcBef>
              <a:buNone/>
            </a:pPr>
            <a:endParaRPr lang="es-ES" dirty="0">
              <a:latin typeface="Calibri Light" panose="020F0302020204030204" pitchFamily="34" charset="0"/>
            </a:endParaRPr>
          </a:p>
          <a:p>
            <a:pPr marL="0" indent="0">
              <a:buNone/>
            </a:pPr>
            <a:r>
              <a:rPr lang="es-ES" dirty="0"/>
              <a:t>Evento se refiere cualquiera de las siguientes instrucciones: </a:t>
            </a:r>
            <a:r>
              <a:rPr lang="es-ES" b="1" dirty="0"/>
              <a:t>UPDATE</a:t>
            </a:r>
            <a:r>
              <a:rPr lang="es-ES" dirty="0"/>
              <a:t>, </a:t>
            </a:r>
            <a:r>
              <a:rPr lang="es-ES" b="1" dirty="0"/>
              <a:t>DELETE</a:t>
            </a:r>
            <a:r>
              <a:rPr lang="es-ES" dirty="0"/>
              <a:t>, </a:t>
            </a:r>
            <a:r>
              <a:rPr lang="es-ES" b="1" dirty="0"/>
              <a:t>TRUNCATE</a:t>
            </a:r>
            <a:r>
              <a:rPr lang="es-ES" dirty="0"/>
              <a:t>, </a:t>
            </a:r>
            <a:r>
              <a:rPr lang="es-ES" b="1" dirty="0"/>
              <a:t>INSERT</a:t>
            </a:r>
          </a:p>
          <a:p>
            <a:pPr marL="0" indent="0">
              <a:buNone/>
            </a:pPr>
            <a:r>
              <a:rPr lang="es-ES" dirty="0"/>
              <a:t> FOR EACH ROW</a:t>
            </a:r>
          </a:p>
          <a:p>
            <a:pPr marL="0" indent="0">
              <a:buNone/>
            </a:pPr>
            <a:r>
              <a:rPr lang="es-ES" dirty="0"/>
              <a:t> FOR EACH STATEMENT</a:t>
            </a:r>
          </a:p>
          <a:p>
            <a:pPr marL="0" indent="0">
              <a:buNone/>
            </a:pPr>
            <a:endParaRPr lang="es-ES" dirty="0"/>
          </a:p>
          <a:p>
            <a:pPr marL="0" indent="0">
              <a:buNone/>
            </a:pPr>
            <a:r>
              <a:rPr lang="es-ES" dirty="0"/>
              <a:t>Especifica si el </a:t>
            </a:r>
            <a:r>
              <a:rPr lang="es-ES" dirty="0" err="1"/>
              <a:t>trigger</a:t>
            </a:r>
            <a:r>
              <a:rPr lang="es-ES" dirty="0"/>
              <a:t> debe ser lanzado una vez por cada fila afectada por el evento o sólo una por cada instrucción </a:t>
            </a:r>
            <a:r>
              <a:rPr lang="es-ES" dirty="0" err="1"/>
              <a:t>sql</a:t>
            </a:r>
            <a:r>
              <a:rPr lang="es-ES" dirty="0"/>
              <a:t>.</a:t>
            </a:r>
          </a:p>
          <a:p>
            <a:pPr marL="0" indent="0">
              <a:buNone/>
            </a:pPr>
            <a:endParaRPr lang="es-CR" dirty="0"/>
          </a:p>
        </p:txBody>
      </p:sp>
      <p:sp>
        <p:nvSpPr>
          <p:cNvPr id="3" name="Título 2"/>
          <p:cNvSpPr>
            <a:spLocks noGrp="1"/>
          </p:cNvSpPr>
          <p:nvPr>
            <p:ph type="title"/>
          </p:nvPr>
        </p:nvSpPr>
        <p:spPr/>
        <p:txBody>
          <a:bodyPr/>
          <a:lstStyle/>
          <a:p>
            <a:r>
              <a:rPr lang="es" dirty="0">
                <a:latin typeface="Calibri Light" panose="020F0302020204030204" pitchFamily="34" charset="0"/>
              </a:rPr>
              <a:t>Trigger</a:t>
            </a:r>
            <a:endParaRPr lang="es-CR" dirty="0"/>
          </a:p>
        </p:txBody>
      </p:sp>
    </p:spTree>
    <p:extLst>
      <p:ext uri="{BB962C8B-B14F-4D97-AF65-F5344CB8AC3E}">
        <p14:creationId xmlns:p14="http://schemas.microsoft.com/office/powerpoint/2010/main" val="2586330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s-ES" dirty="0"/>
              <a:t>Cuando una función escrita en PL/</a:t>
            </a:r>
            <a:r>
              <a:rPr lang="es-ES" dirty="0" err="1"/>
              <a:t>pgSQL</a:t>
            </a:r>
            <a:r>
              <a:rPr lang="es-ES" dirty="0"/>
              <a:t> es llamada por un disparador tenemos ciertas variable especiales disponibles en dicha función. Estas variables son las siguientes:</a:t>
            </a:r>
          </a:p>
          <a:p>
            <a:endParaRPr lang="es-ES" dirty="0"/>
          </a:p>
          <a:p>
            <a:pPr lvl="1"/>
            <a:r>
              <a:rPr lang="es-ES" b="1" dirty="0"/>
              <a:t>NEW</a:t>
            </a:r>
            <a:r>
              <a:rPr lang="es-ES" dirty="0"/>
              <a:t> Tipo de dato RECORD; Variable que contiene la nueva fila de la tabla para las operaciones </a:t>
            </a:r>
            <a:r>
              <a:rPr lang="es-ES" b="1" dirty="0"/>
              <a:t>INSERT/UPDATE </a:t>
            </a:r>
            <a:r>
              <a:rPr lang="es-ES" dirty="0"/>
              <a:t>en disparadores del tipo </a:t>
            </a:r>
            <a:r>
              <a:rPr lang="es-ES" dirty="0" err="1"/>
              <a:t>row-level</a:t>
            </a:r>
            <a:r>
              <a:rPr lang="es-ES" dirty="0"/>
              <a:t>. Esta variable es NULL en disparadores del tipo </a:t>
            </a:r>
            <a:r>
              <a:rPr lang="es-ES" dirty="0" err="1"/>
              <a:t>statement-level</a:t>
            </a:r>
            <a:r>
              <a:rPr lang="es-ES" dirty="0"/>
              <a:t>.</a:t>
            </a:r>
          </a:p>
          <a:p>
            <a:pPr lvl="1"/>
            <a:endParaRPr lang="es-ES" dirty="0"/>
          </a:p>
          <a:p>
            <a:pPr lvl="1"/>
            <a:r>
              <a:rPr lang="es-ES" b="1" dirty="0"/>
              <a:t>OLD</a:t>
            </a:r>
            <a:r>
              <a:rPr lang="es-ES" dirty="0"/>
              <a:t> Tipo de dato RECORD; Variable que contiene la antigua fila de la tabla para las operaciones </a:t>
            </a:r>
            <a:r>
              <a:rPr lang="es-ES" b="1" dirty="0"/>
              <a:t>UPDATE/DELETE </a:t>
            </a:r>
            <a:r>
              <a:rPr lang="es-ES" dirty="0"/>
              <a:t>en disparadores del tipo </a:t>
            </a:r>
            <a:r>
              <a:rPr lang="es-ES" dirty="0" err="1"/>
              <a:t>row-level</a:t>
            </a:r>
            <a:r>
              <a:rPr lang="es-ES" dirty="0"/>
              <a:t>. Esta variable es NULL en disparadores del tipo </a:t>
            </a:r>
            <a:r>
              <a:rPr lang="es-ES" dirty="0" err="1"/>
              <a:t>statement-level</a:t>
            </a:r>
            <a:r>
              <a:rPr lang="es-ES" dirty="0"/>
              <a:t>.</a:t>
            </a:r>
          </a:p>
          <a:p>
            <a:endParaRPr lang="es-CR" dirty="0"/>
          </a:p>
        </p:txBody>
      </p:sp>
      <p:sp>
        <p:nvSpPr>
          <p:cNvPr id="3" name="Título 2"/>
          <p:cNvSpPr>
            <a:spLocks noGrp="1"/>
          </p:cNvSpPr>
          <p:nvPr>
            <p:ph type="title"/>
          </p:nvPr>
        </p:nvSpPr>
        <p:spPr/>
        <p:txBody>
          <a:bodyPr/>
          <a:lstStyle/>
          <a:p>
            <a:r>
              <a:rPr lang="es-ES" dirty="0"/>
              <a:t>Variables especiales en PL/</a:t>
            </a:r>
            <a:r>
              <a:rPr lang="es-ES" dirty="0" err="1"/>
              <a:t>pgSQL</a:t>
            </a:r>
            <a:endParaRPr lang="es-CR" dirty="0"/>
          </a:p>
        </p:txBody>
      </p:sp>
    </p:spTree>
    <p:extLst>
      <p:ext uri="{BB962C8B-B14F-4D97-AF65-F5344CB8AC3E}">
        <p14:creationId xmlns:p14="http://schemas.microsoft.com/office/powerpoint/2010/main" val="1769283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r>
              <a:rPr lang="es-ES" b="1" dirty="0"/>
              <a:t>TG_NAME</a:t>
            </a:r>
            <a:r>
              <a:rPr lang="es-ES" dirty="0"/>
              <a:t>: Tipo de dato </a:t>
            </a:r>
            <a:r>
              <a:rPr lang="es-ES" dirty="0" err="1"/>
              <a:t>name</a:t>
            </a:r>
            <a:r>
              <a:rPr lang="es-ES" dirty="0"/>
              <a:t>; variable que contiene el nombre del disparador que está usando la función actualmente.</a:t>
            </a:r>
          </a:p>
          <a:p>
            <a:endParaRPr lang="es-ES" dirty="0"/>
          </a:p>
          <a:p>
            <a:r>
              <a:rPr lang="es-ES" b="1" dirty="0"/>
              <a:t>TG_WHEN</a:t>
            </a:r>
            <a:r>
              <a:rPr lang="es-ES" dirty="0"/>
              <a:t>: Tipo de dato </a:t>
            </a:r>
            <a:r>
              <a:rPr lang="es-ES" dirty="0" err="1"/>
              <a:t>text</a:t>
            </a:r>
            <a:r>
              <a:rPr lang="es-ES" dirty="0"/>
              <a:t>; una cadena de texto con el valor BEFORE o AFTER dependiendo de como el disparador que está usando la función actualmente ha sido definido.</a:t>
            </a:r>
          </a:p>
          <a:p>
            <a:endParaRPr lang="es-ES" dirty="0"/>
          </a:p>
          <a:p>
            <a:r>
              <a:rPr lang="es-ES" b="1" dirty="0"/>
              <a:t>TG_LEVEL</a:t>
            </a:r>
            <a:r>
              <a:rPr lang="es-ES" dirty="0"/>
              <a:t>: Tipo de dato </a:t>
            </a:r>
            <a:r>
              <a:rPr lang="es-ES" dirty="0" err="1"/>
              <a:t>text</a:t>
            </a:r>
            <a:r>
              <a:rPr lang="es-ES" dirty="0"/>
              <a:t>; una cadena de texto con el valor ROW o STATEMENT dependiendo de como el disparador que está usando la función actualmente ha sido definido.</a:t>
            </a:r>
          </a:p>
          <a:p>
            <a:endParaRPr lang="es-CR" dirty="0"/>
          </a:p>
        </p:txBody>
      </p:sp>
      <p:sp>
        <p:nvSpPr>
          <p:cNvPr id="3" name="Título 2"/>
          <p:cNvSpPr>
            <a:spLocks noGrp="1"/>
          </p:cNvSpPr>
          <p:nvPr>
            <p:ph type="title"/>
          </p:nvPr>
        </p:nvSpPr>
        <p:spPr/>
        <p:txBody>
          <a:bodyPr/>
          <a:lstStyle/>
          <a:p>
            <a:r>
              <a:rPr lang="es-ES" dirty="0"/>
              <a:t>Variables especiales en PL/</a:t>
            </a:r>
            <a:r>
              <a:rPr lang="es-ES" dirty="0" err="1"/>
              <a:t>pgSQL</a:t>
            </a:r>
            <a:endParaRPr lang="es-CR" dirty="0"/>
          </a:p>
        </p:txBody>
      </p:sp>
    </p:spTree>
    <p:extLst>
      <p:ext uri="{BB962C8B-B14F-4D97-AF65-F5344CB8AC3E}">
        <p14:creationId xmlns:p14="http://schemas.microsoft.com/office/powerpoint/2010/main" val="2720818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92500"/>
          </a:bodyPr>
          <a:lstStyle/>
          <a:p>
            <a:r>
              <a:rPr lang="es-ES" b="1" dirty="0"/>
              <a:t>TG_OP </a:t>
            </a:r>
            <a:r>
              <a:rPr lang="es-ES" dirty="0"/>
              <a:t>: Tipo de dato </a:t>
            </a:r>
            <a:r>
              <a:rPr lang="es-ES" dirty="0" err="1"/>
              <a:t>text</a:t>
            </a:r>
            <a:r>
              <a:rPr lang="es-ES" dirty="0"/>
              <a:t>; una cadena de texto con el valor INSERT, UPDATE o DELETE dependiendo de la operación que ha activado el disparador que está usando la función actualmente.</a:t>
            </a:r>
          </a:p>
          <a:p>
            <a:endParaRPr lang="es-ES" dirty="0"/>
          </a:p>
          <a:p>
            <a:r>
              <a:rPr lang="es-ES" b="1" dirty="0"/>
              <a:t>TG_RELID </a:t>
            </a:r>
            <a:r>
              <a:rPr lang="es-ES" dirty="0"/>
              <a:t>:Tipo de dato </a:t>
            </a:r>
            <a:r>
              <a:rPr lang="es-ES" dirty="0" err="1"/>
              <a:t>oid</a:t>
            </a:r>
            <a:r>
              <a:rPr lang="es-ES" dirty="0"/>
              <a:t>; el identificador de objeto de la tabla que ha activado el disparador que está usando la función actualmente.</a:t>
            </a:r>
          </a:p>
          <a:p>
            <a:endParaRPr lang="es-ES" dirty="0"/>
          </a:p>
          <a:p>
            <a:r>
              <a:rPr lang="es-ES" b="1" dirty="0"/>
              <a:t>TG_RELNAME </a:t>
            </a:r>
            <a:r>
              <a:rPr lang="es-ES" dirty="0"/>
              <a:t>:Tipo de dato </a:t>
            </a:r>
            <a:r>
              <a:rPr lang="es-ES" dirty="0" err="1"/>
              <a:t>name</a:t>
            </a:r>
            <a:r>
              <a:rPr lang="es-ES" dirty="0"/>
              <a:t>; el nombre de la tabla que ha activado el disparador que está usando la función actualmente. Esta variable es obsoleta y puede </a:t>
            </a:r>
            <a:r>
              <a:rPr lang="es-ES" dirty="0" err="1"/>
              <a:t>desaparacer</a:t>
            </a:r>
            <a:r>
              <a:rPr lang="es-ES" dirty="0"/>
              <a:t> en el futuro. Usar TG_TABLE_NAME.</a:t>
            </a:r>
          </a:p>
          <a:p>
            <a:endParaRPr lang="es-CR" dirty="0"/>
          </a:p>
        </p:txBody>
      </p:sp>
      <p:sp>
        <p:nvSpPr>
          <p:cNvPr id="3" name="Título 2"/>
          <p:cNvSpPr>
            <a:spLocks noGrp="1"/>
          </p:cNvSpPr>
          <p:nvPr>
            <p:ph type="title"/>
          </p:nvPr>
        </p:nvSpPr>
        <p:spPr/>
        <p:txBody>
          <a:bodyPr/>
          <a:lstStyle/>
          <a:p>
            <a:r>
              <a:rPr lang="es-ES" dirty="0"/>
              <a:t>Variables especiales en PL/</a:t>
            </a:r>
            <a:r>
              <a:rPr lang="es-ES" dirty="0" err="1"/>
              <a:t>pgSQL</a:t>
            </a:r>
            <a:endParaRPr lang="es-CR" dirty="0"/>
          </a:p>
        </p:txBody>
      </p:sp>
    </p:spTree>
    <p:extLst>
      <p:ext uri="{BB962C8B-B14F-4D97-AF65-F5344CB8AC3E}">
        <p14:creationId xmlns:p14="http://schemas.microsoft.com/office/powerpoint/2010/main" val="1462651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85000" lnSpcReduction="20000"/>
          </a:bodyPr>
          <a:lstStyle/>
          <a:p>
            <a:r>
              <a:rPr lang="es-ES" b="1" dirty="0"/>
              <a:t>TG_TABLE_NAME</a:t>
            </a:r>
            <a:r>
              <a:rPr lang="es-ES" dirty="0"/>
              <a:t>: Tipo de dato </a:t>
            </a:r>
            <a:r>
              <a:rPr lang="es-ES" dirty="0" err="1"/>
              <a:t>name</a:t>
            </a:r>
            <a:r>
              <a:rPr lang="es-ES" dirty="0"/>
              <a:t>; el nombre de la tabla que ha activado el disparador que está usando la función actualmente.</a:t>
            </a:r>
          </a:p>
          <a:p>
            <a:endParaRPr lang="es-ES" dirty="0"/>
          </a:p>
          <a:p>
            <a:r>
              <a:rPr lang="es-ES" b="1" dirty="0"/>
              <a:t>TG_TABLE_SCHEMA</a:t>
            </a:r>
            <a:r>
              <a:rPr lang="es-ES" dirty="0"/>
              <a:t>: Tipo de dato </a:t>
            </a:r>
            <a:r>
              <a:rPr lang="es-ES" dirty="0" err="1"/>
              <a:t>name</a:t>
            </a:r>
            <a:r>
              <a:rPr lang="es-ES" dirty="0"/>
              <a:t>; el nombre de la </a:t>
            </a:r>
            <a:r>
              <a:rPr lang="es-ES" dirty="0" err="1"/>
              <a:t>schema</a:t>
            </a:r>
            <a:r>
              <a:rPr lang="es-ES" dirty="0"/>
              <a:t> de la tabla que ha activado el disparador que está usando la función actualmente.</a:t>
            </a:r>
          </a:p>
          <a:p>
            <a:endParaRPr lang="es-ES" dirty="0"/>
          </a:p>
          <a:p>
            <a:r>
              <a:rPr lang="es-ES" b="1" dirty="0"/>
              <a:t>TG_NARGS</a:t>
            </a:r>
            <a:r>
              <a:rPr lang="es-ES" dirty="0"/>
              <a:t>: Tipo de dato </a:t>
            </a:r>
            <a:r>
              <a:rPr lang="es-ES" dirty="0" err="1"/>
              <a:t>integer</a:t>
            </a:r>
            <a:r>
              <a:rPr lang="es-ES" dirty="0"/>
              <a:t>; el número de argumentos dados al procedimiento en la sentencia CREATE TRIGGER.</a:t>
            </a:r>
          </a:p>
          <a:p>
            <a:endParaRPr lang="es-ES" dirty="0"/>
          </a:p>
          <a:p>
            <a:r>
              <a:rPr lang="es-ES" b="1" dirty="0"/>
              <a:t>TG_ARGV[]: </a:t>
            </a:r>
            <a:r>
              <a:rPr lang="es-ES" dirty="0"/>
              <a:t>Tipo de dato </a:t>
            </a:r>
            <a:r>
              <a:rPr lang="es-ES" dirty="0" err="1"/>
              <a:t>text</a:t>
            </a:r>
            <a:r>
              <a:rPr lang="es-ES" dirty="0"/>
              <a:t> </a:t>
            </a:r>
            <a:r>
              <a:rPr lang="es-ES" dirty="0" err="1"/>
              <a:t>array</a:t>
            </a:r>
            <a:r>
              <a:rPr lang="es-ES" dirty="0"/>
              <a:t>; los argumentos de la sentencia CREATE TRIGGER. El índice empieza a contar desde 0. </a:t>
            </a:r>
            <a:r>
              <a:rPr lang="es-ES" dirty="0" err="1"/>
              <a:t>Indices</a:t>
            </a:r>
            <a:r>
              <a:rPr lang="es-ES" dirty="0"/>
              <a:t> inválidos (menores que 0 </a:t>
            </a:r>
            <a:r>
              <a:rPr lang="es-ES" dirty="0" err="1"/>
              <a:t>ó</a:t>
            </a:r>
            <a:r>
              <a:rPr lang="es-ES" dirty="0"/>
              <a:t> mayores/iguales que </a:t>
            </a:r>
            <a:r>
              <a:rPr lang="es-ES" dirty="0" err="1"/>
              <a:t>tg_nargs</a:t>
            </a:r>
            <a:r>
              <a:rPr lang="es-ES" dirty="0"/>
              <a:t>) resultan en valores nulos.</a:t>
            </a:r>
          </a:p>
          <a:p>
            <a:endParaRPr lang="es-CR" dirty="0"/>
          </a:p>
        </p:txBody>
      </p:sp>
      <p:sp>
        <p:nvSpPr>
          <p:cNvPr id="3" name="Título 2"/>
          <p:cNvSpPr>
            <a:spLocks noGrp="1"/>
          </p:cNvSpPr>
          <p:nvPr>
            <p:ph type="title"/>
          </p:nvPr>
        </p:nvSpPr>
        <p:spPr/>
        <p:txBody>
          <a:bodyPr/>
          <a:lstStyle/>
          <a:p>
            <a:r>
              <a:rPr lang="es-ES" dirty="0"/>
              <a:t>Variables especiales en PL/</a:t>
            </a:r>
            <a:r>
              <a:rPr lang="es-ES" dirty="0" err="1"/>
              <a:t>pgSQL</a:t>
            </a:r>
            <a:endParaRPr lang="es-CR" dirty="0"/>
          </a:p>
        </p:txBody>
      </p:sp>
    </p:spTree>
    <p:extLst>
      <p:ext uri="{BB962C8B-B14F-4D97-AF65-F5344CB8AC3E}">
        <p14:creationId xmlns:p14="http://schemas.microsoft.com/office/powerpoint/2010/main" val="328661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25CBFA-09FF-4EA0-8D63-F222FB14286E}"/>
              </a:ext>
            </a:extLst>
          </p:cNvPr>
          <p:cNvSpPr>
            <a:spLocks noGrp="1"/>
          </p:cNvSpPr>
          <p:nvPr>
            <p:ph type="title"/>
          </p:nvPr>
        </p:nvSpPr>
        <p:spPr/>
        <p:txBody>
          <a:bodyPr/>
          <a:lstStyle/>
          <a:p>
            <a:r>
              <a:rPr lang="en-US" dirty="0" err="1"/>
              <a:t>Disparadores</a:t>
            </a:r>
            <a:r>
              <a:rPr lang="en-US" dirty="0"/>
              <a:t> </a:t>
            </a:r>
            <a:r>
              <a:rPr lang="en-US" dirty="0" err="1"/>
              <a:t>en</a:t>
            </a:r>
            <a:r>
              <a:rPr lang="en-US" dirty="0"/>
              <a:t> PostgreSQL</a:t>
            </a:r>
          </a:p>
        </p:txBody>
      </p:sp>
      <p:pic>
        <p:nvPicPr>
          <p:cNvPr id="5" name="Marcador de contenido 4">
            <a:extLst>
              <a:ext uri="{FF2B5EF4-FFF2-40B4-BE49-F238E27FC236}">
                <a16:creationId xmlns:a16="http://schemas.microsoft.com/office/drawing/2014/main" id="{42A87768-A67F-444C-AE79-D2BBF412543E}"/>
              </a:ext>
            </a:extLst>
          </p:cNvPr>
          <p:cNvPicPr>
            <a:picLocks noGrp="1" noChangeAspect="1"/>
          </p:cNvPicPr>
          <p:nvPr>
            <p:ph idx="1"/>
          </p:nvPr>
        </p:nvPicPr>
        <p:blipFill>
          <a:blip r:embed="rId2"/>
          <a:stretch>
            <a:fillRect/>
          </a:stretch>
        </p:blipFill>
        <p:spPr>
          <a:xfrm>
            <a:off x="5161909" y="2716320"/>
            <a:ext cx="3607594" cy="1571625"/>
          </a:xfrm>
          <a:prstGeom prst="rect">
            <a:avLst/>
          </a:prstGeom>
        </p:spPr>
      </p:pic>
      <p:pic>
        <p:nvPicPr>
          <p:cNvPr id="4" name="Imagen 3">
            <a:extLst>
              <a:ext uri="{FF2B5EF4-FFF2-40B4-BE49-F238E27FC236}">
                <a16:creationId xmlns:a16="http://schemas.microsoft.com/office/drawing/2014/main" id="{80916316-75D2-4757-934C-EE1D9D1F2F84}"/>
              </a:ext>
            </a:extLst>
          </p:cNvPr>
          <p:cNvPicPr>
            <a:picLocks noChangeAspect="1"/>
          </p:cNvPicPr>
          <p:nvPr/>
        </p:nvPicPr>
        <p:blipFill>
          <a:blip r:embed="rId3"/>
          <a:stretch>
            <a:fillRect/>
          </a:stretch>
        </p:blipFill>
        <p:spPr>
          <a:xfrm>
            <a:off x="374498" y="2312309"/>
            <a:ext cx="4723165" cy="2233382"/>
          </a:xfrm>
          <a:prstGeom prst="rect">
            <a:avLst/>
          </a:prstGeom>
        </p:spPr>
      </p:pic>
    </p:spTree>
    <p:extLst>
      <p:ext uri="{BB962C8B-B14F-4D97-AF65-F5344CB8AC3E}">
        <p14:creationId xmlns:p14="http://schemas.microsoft.com/office/powerpoint/2010/main" val="3025402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5929920-320A-450B-9D36-97FD71302C78}"/>
              </a:ext>
            </a:extLst>
          </p:cNvPr>
          <p:cNvPicPr>
            <a:picLocks noChangeAspect="1"/>
          </p:cNvPicPr>
          <p:nvPr/>
        </p:nvPicPr>
        <p:blipFill>
          <a:blip r:embed="rId2"/>
          <a:stretch>
            <a:fillRect/>
          </a:stretch>
        </p:blipFill>
        <p:spPr>
          <a:xfrm>
            <a:off x="356088" y="2026353"/>
            <a:ext cx="3675185" cy="3814553"/>
          </a:xfrm>
          <a:prstGeom prst="rect">
            <a:avLst/>
          </a:prstGeom>
        </p:spPr>
      </p:pic>
      <p:sp>
        <p:nvSpPr>
          <p:cNvPr id="2" name="Título 1">
            <a:extLst>
              <a:ext uri="{FF2B5EF4-FFF2-40B4-BE49-F238E27FC236}">
                <a16:creationId xmlns:a16="http://schemas.microsoft.com/office/drawing/2014/main" id="{813A7D24-6749-4E31-82CC-247C20C62A59}"/>
              </a:ext>
            </a:extLst>
          </p:cNvPr>
          <p:cNvSpPr>
            <a:spLocks noGrp="1"/>
          </p:cNvSpPr>
          <p:nvPr>
            <p:ph type="title"/>
          </p:nvPr>
        </p:nvSpPr>
        <p:spPr/>
        <p:txBody>
          <a:bodyPr/>
          <a:lstStyle/>
          <a:p>
            <a:r>
              <a:rPr lang="en-US" dirty="0" err="1"/>
              <a:t>Disparadores</a:t>
            </a:r>
            <a:r>
              <a:rPr lang="en-US" dirty="0"/>
              <a:t> </a:t>
            </a:r>
            <a:r>
              <a:rPr lang="en-US" dirty="0" err="1"/>
              <a:t>en</a:t>
            </a:r>
            <a:r>
              <a:rPr lang="en-US" dirty="0"/>
              <a:t> PostgreSQL</a:t>
            </a:r>
          </a:p>
        </p:txBody>
      </p:sp>
      <p:pic>
        <p:nvPicPr>
          <p:cNvPr id="5" name="Imagen 4">
            <a:extLst>
              <a:ext uri="{FF2B5EF4-FFF2-40B4-BE49-F238E27FC236}">
                <a16:creationId xmlns:a16="http://schemas.microsoft.com/office/drawing/2014/main" id="{9129EBFC-49B0-40A5-BB8F-81CD369A1D84}"/>
              </a:ext>
            </a:extLst>
          </p:cNvPr>
          <p:cNvPicPr>
            <a:picLocks noChangeAspect="1"/>
          </p:cNvPicPr>
          <p:nvPr/>
        </p:nvPicPr>
        <p:blipFill>
          <a:blip r:embed="rId3"/>
          <a:stretch>
            <a:fillRect/>
          </a:stretch>
        </p:blipFill>
        <p:spPr>
          <a:xfrm>
            <a:off x="3910447" y="5505063"/>
            <a:ext cx="2762915" cy="495687"/>
          </a:xfrm>
          <a:prstGeom prst="rect">
            <a:avLst/>
          </a:prstGeom>
        </p:spPr>
      </p:pic>
      <p:pic>
        <p:nvPicPr>
          <p:cNvPr id="6" name="Imagen 5">
            <a:extLst>
              <a:ext uri="{FF2B5EF4-FFF2-40B4-BE49-F238E27FC236}">
                <a16:creationId xmlns:a16="http://schemas.microsoft.com/office/drawing/2014/main" id="{A7B3AD22-49B8-41C3-844D-5CA83A764CF4}"/>
              </a:ext>
            </a:extLst>
          </p:cNvPr>
          <p:cNvPicPr>
            <a:picLocks noChangeAspect="1"/>
          </p:cNvPicPr>
          <p:nvPr/>
        </p:nvPicPr>
        <p:blipFill>
          <a:blip r:embed="rId4"/>
          <a:stretch>
            <a:fillRect/>
          </a:stretch>
        </p:blipFill>
        <p:spPr>
          <a:xfrm>
            <a:off x="4165907" y="2412010"/>
            <a:ext cx="4622006" cy="1521619"/>
          </a:xfrm>
          <a:prstGeom prst="rect">
            <a:avLst/>
          </a:prstGeom>
        </p:spPr>
      </p:pic>
    </p:spTree>
    <p:extLst>
      <p:ext uri="{BB962C8B-B14F-4D97-AF65-F5344CB8AC3E}">
        <p14:creationId xmlns:p14="http://schemas.microsoft.com/office/powerpoint/2010/main" val="2089882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R" dirty="0"/>
              <a:t>Taller</a:t>
            </a:r>
          </a:p>
        </p:txBody>
      </p:sp>
      <p:pic>
        <p:nvPicPr>
          <p:cNvPr id="6" name="Shape 101"/>
          <p:cNvPicPr preferRelativeResize="0">
            <a:picLocks noGrp="1"/>
          </p:cNvPicPr>
          <p:nvPr>
            <p:ph idx="1"/>
          </p:nvPr>
        </p:nvPicPr>
        <p:blipFill>
          <a:blip r:embed="rId2">
            <a:alphaModFix/>
          </a:blip>
          <a:stretch>
            <a:fillRect/>
          </a:stretch>
        </p:blipFill>
        <p:spPr>
          <a:xfrm>
            <a:off x="2835137" y="2582374"/>
            <a:ext cx="2857500" cy="2857500"/>
          </a:xfrm>
          <a:prstGeom prst="rect">
            <a:avLst/>
          </a:prstGeom>
          <a:noFill/>
          <a:ln>
            <a:noFill/>
          </a:ln>
        </p:spPr>
      </p:pic>
      <p:sp>
        <p:nvSpPr>
          <p:cNvPr id="8" name="Shape 99"/>
          <p:cNvSpPr txBox="1">
            <a:spLocks/>
          </p:cNvSpPr>
          <p:nvPr/>
        </p:nvSpPr>
        <p:spPr>
          <a:xfrm>
            <a:off x="2485115" y="2223274"/>
            <a:ext cx="2995875" cy="2794275"/>
          </a:xfrm>
          <a:prstGeom prst="rect">
            <a:avLst/>
          </a:prstGeom>
        </p:spPr>
        <p:txBody>
          <a:bodyPr vert="horz" lIns="68569" tIns="68569" rIns="68569" bIns="68569" rtlCol="0" anchor="t" anchorCtr="0">
            <a:noAutofit/>
          </a:bodyPr>
          <a:lst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None/>
            </a:pPr>
            <a:r>
              <a:rPr lang="es" sz="1800" dirty="0"/>
              <a:t>Taller SQL</a:t>
            </a:r>
          </a:p>
        </p:txBody>
      </p:sp>
      <p:sp>
        <p:nvSpPr>
          <p:cNvPr id="9" name="Shape 100"/>
          <p:cNvSpPr txBox="1">
            <a:spLocks/>
          </p:cNvSpPr>
          <p:nvPr/>
        </p:nvSpPr>
        <p:spPr>
          <a:xfrm>
            <a:off x="5480990" y="2238945"/>
            <a:ext cx="2995875" cy="2794275"/>
          </a:xfrm>
          <a:prstGeom prst="rect">
            <a:avLst/>
          </a:prstGeom>
        </p:spPr>
        <p:txBody>
          <a:bodyPr vert="horz" lIns="68569" tIns="68569" rIns="68569" bIns="68569" rtlCol="0" anchor="t" anchorCtr="0">
            <a:noAutofit/>
          </a:bodyPr>
          <a:lst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None/>
            </a:pPr>
            <a:r>
              <a:rPr lang="es" sz="1800" dirty="0"/>
              <a:t>Práctica SQL</a:t>
            </a:r>
          </a:p>
        </p:txBody>
      </p:sp>
      <p:sp>
        <p:nvSpPr>
          <p:cNvPr id="10" name="Shape 102"/>
          <p:cNvSpPr/>
          <p:nvPr/>
        </p:nvSpPr>
        <p:spPr>
          <a:xfrm>
            <a:off x="3983052" y="2223274"/>
            <a:ext cx="1027575" cy="359100"/>
          </a:xfrm>
          <a:prstGeom prst="rightArrow">
            <a:avLst>
              <a:gd name="adj1" fmla="val 50000"/>
              <a:gd name="adj2" fmla="val 50000"/>
            </a:avLst>
          </a:prstGeom>
          <a:solidFill>
            <a:srgbClr val="FF0000"/>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Tree>
    <p:extLst>
      <p:ext uri="{BB962C8B-B14F-4D97-AF65-F5344CB8AC3E}">
        <p14:creationId xmlns:p14="http://schemas.microsoft.com/office/powerpoint/2010/main" val="12689489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77500" lnSpcReduction="20000"/>
          </a:bodyPr>
          <a:lstStyle/>
          <a:p>
            <a:pPr marL="342900" indent="-238125">
              <a:spcBef>
                <a:spcPts val="0"/>
              </a:spcBef>
              <a:buSzPct val="100000"/>
            </a:pPr>
            <a:r>
              <a:rPr lang="es-ES" dirty="0"/>
              <a:t>Cree la </a:t>
            </a:r>
            <a:r>
              <a:rPr lang="es-ES" b="1" dirty="0"/>
              <a:t>base de datos </a:t>
            </a:r>
            <a:r>
              <a:rPr lang="es-ES" dirty="0"/>
              <a:t>pedidos, con un esquema </a:t>
            </a:r>
            <a:r>
              <a:rPr lang="es-ES" dirty="0" err="1"/>
              <a:t>esquema_pedidos</a:t>
            </a:r>
            <a:endParaRPr lang="es-ES" dirty="0"/>
          </a:p>
          <a:p>
            <a:pPr marL="342900" indent="-238125">
              <a:spcBef>
                <a:spcPts val="0"/>
              </a:spcBef>
              <a:buSzPct val="100000"/>
            </a:pPr>
            <a:endParaRPr lang="es-ES" dirty="0"/>
          </a:p>
          <a:p>
            <a:pPr marL="342900" indent="-238125">
              <a:spcBef>
                <a:spcPts val="0"/>
              </a:spcBef>
              <a:buSzPct val="100000"/>
            </a:pPr>
            <a:r>
              <a:rPr lang="es-ES" dirty="0"/>
              <a:t>Utilizar el script “</a:t>
            </a:r>
            <a:r>
              <a:rPr lang="es-ES" dirty="0" err="1"/>
              <a:t>practica.sql</a:t>
            </a:r>
            <a:r>
              <a:rPr lang="es-ES" dirty="0"/>
              <a:t>” y realizar una tabla llamada pedidos con los atributos código, articulo, </a:t>
            </a:r>
            <a:r>
              <a:rPr lang="es-ES" dirty="0" err="1"/>
              <a:t>cantidad,precio_excepto,precio_gravado.Realizar</a:t>
            </a:r>
            <a:r>
              <a:rPr lang="es-ES" dirty="0"/>
              <a:t> las restricciones respectivas.</a:t>
            </a:r>
          </a:p>
          <a:p>
            <a:pPr>
              <a:spcBef>
                <a:spcPts val="0"/>
              </a:spcBef>
              <a:buNone/>
            </a:pPr>
            <a:endParaRPr lang="es-ES" dirty="0"/>
          </a:p>
          <a:p>
            <a:pPr marL="342900" indent="-238125">
              <a:spcBef>
                <a:spcPts val="0"/>
              </a:spcBef>
              <a:buSzPct val="100000"/>
            </a:pPr>
            <a:r>
              <a:rPr lang="es-ES" dirty="0"/>
              <a:t>Según lo visto en la clase, realice una función que inserte un nuevo pedido</a:t>
            </a:r>
          </a:p>
          <a:p>
            <a:pPr>
              <a:spcBef>
                <a:spcPts val="0"/>
              </a:spcBef>
              <a:buNone/>
            </a:pPr>
            <a:endParaRPr lang="es-ES" dirty="0"/>
          </a:p>
          <a:p>
            <a:pPr marL="342900" indent="-238125">
              <a:spcBef>
                <a:spcPts val="0"/>
              </a:spcBef>
              <a:buSzPct val="100000"/>
            </a:pPr>
            <a:r>
              <a:rPr lang="es-ES" dirty="0"/>
              <a:t>Cree un </a:t>
            </a:r>
            <a:r>
              <a:rPr lang="es-ES" dirty="0" err="1"/>
              <a:t>trigger</a:t>
            </a:r>
            <a:r>
              <a:rPr lang="es-ES" dirty="0"/>
              <a:t> que al insertar un nuevo pedido envié un mensaje que indique que la inserción fue satisfactoria.</a:t>
            </a:r>
          </a:p>
          <a:p>
            <a:pPr>
              <a:spcBef>
                <a:spcPts val="0"/>
              </a:spcBef>
              <a:buNone/>
            </a:pPr>
            <a:endParaRPr lang="es-ES" dirty="0"/>
          </a:p>
          <a:p>
            <a:pPr marL="342900" indent="-238125">
              <a:spcBef>
                <a:spcPts val="0"/>
              </a:spcBef>
              <a:buSzPct val="100000"/>
            </a:pPr>
            <a:r>
              <a:rPr lang="es-ES" dirty="0"/>
              <a:t>Cree un </a:t>
            </a:r>
            <a:r>
              <a:rPr lang="es-ES" dirty="0" err="1"/>
              <a:t>trigger</a:t>
            </a:r>
            <a:r>
              <a:rPr lang="es-ES" dirty="0"/>
              <a:t> que se active al cambiar el estado de un artículo, la función debe cambiar el estado del artículo.</a:t>
            </a:r>
          </a:p>
          <a:p>
            <a:pPr>
              <a:spcBef>
                <a:spcPts val="0"/>
              </a:spcBef>
              <a:buNone/>
            </a:pPr>
            <a:endParaRPr lang="es-ES" dirty="0"/>
          </a:p>
          <a:p>
            <a:pPr marL="342900" indent="-238125">
              <a:spcBef>
                <a:spcPts val="0"/>
              </a:spcBef>
              <a:buSzPct val="100000"/>
            </a:pPr>
            <a:r>
              <a:rPr lang="es-ES" dirty="0"/>
              <a:t>Cree un </a:t>
            </a:r>
            <a:r>
              <a:rPr lang="es-ES" dirty="0" err="1"/>
              <a:t>trigger</a:t>
            </a:r>
            <a:r>
              <a:rPr lang="es-ES" dirty="0"/>
              <a:t> que se active al agregar nuevas existencias de un artículo  que se encuentra en la base de datos, la función debe actualizar el campo existencias y enviar un mensaje que indique que se ha agregado “XX” existencias más del articulo “XXXXXXX”.</a:t>
            </a:r>
          </a:p>
          <a:p>
            <a:endParaRPr lang="es-CR" dirty="0"/>
          </a:p>
        </p:txBody>
      </p:sp>
      <p:sp>
        <p:nvSpPr>
          <p:cNvPr id="3" name="Título 2"/>
          <p:cNvSpPr>
            <a:spLocks noGrp="1"/>
          </p:cNvSpPr>
          <p:nvPr>
            <p:ph type="title"/>
          </p:nvPr>
        </p:nvSpPr>
        <p:spPr/>
        <p:txBody>
          <a:bodyPr/>
          <a:lstStyle/>
          <a:p>
            <a:r>
              <a:rPr lang="es" dirty="0">
                <a:latin typeface="Calibri Light" panose="020F0302020204030204" pitchFamily="34" charset="0"/>
              </a:rPr>
              <a:t>Práctica SQL</a:t>
            </a:r>
            <a:endParaRPr lang="es-CR" dirty="0"/>
          </a:p>
        </p:txBody>
      </p:sp>
    </p:spTree>
    <p:extLst>
      <p:ext uri="{BB962C8B-B14F-4D97-AF65-F5344CB8AC3E}">
        <p14:creationId xmlns:p14="http://schemas.microsoft.com/office/powerpoint/2010/main" val="359626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D3EC046-16B5-4CA1-85ED-452EA9415EF3}"/>
              </a:ext>
            </a:extLst>
          </p:cNvPr>
          <p:cNvSpPr>
            <a:spLocks noGrp="1"/>
          </p:cNvSpPr>
          <p:nvPr>
            <p:ph idx="1"/>
          </p:nvPr>
        </p:nvSpPr>
        <p:spPr/>
        <p:txBody>
          <a:bodyPr/>
          <a:lstStyle/>
          <a:p>
            <a:r>
              <a:rPr lang="es-CR" dirty="0"/>
              <a:t>Mantener lógica lejos de la aplicación </a:t>
            </a:r>
          </a:p>
          <a:p>
            <a:pPr lvl="1"/>
            <a:r>
              <a:rPr lang="es-CR" dirty="0"/>
              <a:t>Consistencia entre aplicaciones </a:t>
            </a:r>
          </a:p>
          <a:p>
            <a:pPr lvl="1"/>
            <a:r>
              <a:rPr lang="es-CR" dirty="0"/>
              <a:t>Reducción de funcionalidad duplicada </a:t>
            </a:r>
          </a:p>
          <a:p>
            <a:r>
              <a:rPr lang="es-CR" dirty="0"/>
              <a:t>Acceso predefinido a objetos restringidos </a:t>
            </a:r>
          </a:p>
          <a:p>
            <a:r>
              <a:rPr lang="es-CR" dirty="0"/>
              <a:t>Escoger herramienta adecuada a cada caso </a:t>
            </a:r>
          </a:p>
          <a:p>
            <a:r>
              <a:rPr lang="es-CR" dirty="0"/>
              <a:t>Algunas cosas necesitan lenguaje procedural </a:t>
            </a:r>
          </a:p>
          <a:p>
            <a:pPr lvl="1"/>
            <a:r>
              <a:rPr lang="es-CR" dirty="0"/>
              <a:t>SQL es declarativo </a:t>
            </a:r>
          </a:p>
          <a:p>
            <a:pPr lvl="1"/>
            <a:r>
              <a:rPr lang="es-CR" dirty="0"/>
              <a:t>Se necesita poder expresivo distinto</a:t>
            </a:r>
          </a:p>
        </p:txBody>
      </p:sp>
      <p:sp>
        <p:nvSpPr>
          <p:cNvPr id="3" name="Título 2">
            <a:extLst>
              <a:ext uri="{FF2B5EF4-FFF2-40B4-BE49-F238E27FC236}">
                <a16:creationId xmlns:a16="http://schemas.microsoft.com/office/drawing/2014/main" id="{63A64F4E-6CB6-4202-8D7C-5BA537F327F1}"/>
              </a:ext>
            </a:extLst>
          </p:cNvPr>
          <p:cNvSpPr>
            <a:spLocks noGrp="1"/>
          </p:cNvSpPr>
          <p:nvPr>
            <p:ph type="title"/>
          </p:nvPr>
        </p:nvSpPr>
        <p:spPr/>
        <p:txBody>
          <a:bodyPr/>
          <a:lstStyle/>
          <a:p>
            <a:r>
              <a:rPr lang="es-CR" dirty="0"/>
              <a:t>¿Para qué quiero funciones?</a:t>
            </a:r>
          </a:p>
        </p:txBody>
      </p:sp>
    </p:spTree>
    <p:extLst>
      <p:ext uri="{BB962C8B-B14F-4D97-AF65-F5344CB8AC3E}">
        <p14:creationId xmlns:p14="http://schemas.microsoft.com/office/powerpoint/2010/main" val="19982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AEB7CAD-DD12-45C1-9F58-F62F8167E298}"/>
              </a:ext>
            </a:extLst>
          </p:cNvPr>
          <p:cNvSpPr>
            <a:spLocks noGrp="1"/>
          </p:cNvSpPr>
          <p:nvPr>
            <p:ph idx="1"/>
          </p:nvPr>
        </p:nvSpPr>
        <p:spPr/>
        <p:txBody>
          <a:bodyPr/>
          <a:lstStyle/>
          <a:p>
            <a:r>
              <a:rPr lang="es-CR" dirty="0"/>
              <a:t>PostgreSQL soporta múltiples lenguajes procedurales</a:t>
            </a:r>
          </a:p>
          <a:p>
            <a:pPr lvl="1"/>
            <a:r>
              <a:rPr lang="es-CR" dirty="0"/>
              <a:t>Saber usar el apropiado en cada caso </a:t>
            </a:r>
          </a:p>
          <a:p>
            <a:pPr lvl="1"/>
            <a:r>
              <a:rPr lang="es-CR" dirty="0"/>
              <a:t>Conocer debilidades, fortalezas de cada uno</a:t>
            </a:r>
          </a:p>
          <a:p>
            <a:r>
              <a:rPr lang="es-CR" dirty="0"/>
              <a:t>Hackers: </a:t>
            </a:r>
          </a:p>
          <a:p>
            <a:pPr lvl="1"/>
            <a:r>
              <a:rPr lang="es-CR" dirty="0"/>
              <a:t>Agregar soporte a nuevos lenguajes</a:t>
            </a:r>
          </a:p>
          <a:p>
            <a:r>
              <a:rPr lang="es-CR" dirty="0"/>
              <a:t>Lenguajes confiables (</a:t>
            </a:r>
            <a:r>
              <a:rPr lang="es-CR" dirty="0" err="1"/>
              <a:t>trusted</a:t>
            </a:r>
            <a:r>
              <a:rPr lang="es-CR" dirty="0"/>
              <a:t>)</a:t>
            </a:r>
          </a:p>
          <a:p>
            <a:pPr lvl="1"/>
            <a:r>
              <a:rPr lang="es-CR" dirty="0"/>
              <a:t>Se puede “desconfiar” del usuario</a:t>
            </a:r>
          </a:p>
        </p:txBody>
      </p:sp>
      <p:sp>
        <p:nvSpPr>
          <p:cNvPr id="3" name="Título 2">
            <a:extLst>
              <a:ext uri="{FF2B5EF4-FFF2-40B4-BE49-F238E27FC236}">
                <a16:creationId xmlns:a16="http://schemas.microsoft.com/office/drawing/2014/main" id="{E999B49D-3C83-4D15-8364-71781247EC61}"/>
              </a:ext>
            </a:extLst>
          </p:cNvPr>
          <p:cNvSpPr>
            <a:spLocks noGrp="1"/>
          </p:cNvSpPr>
          <p:nvPr>
            <p:ph type="title"/>
          </p:nvPr>
        </p:nvSpPr>
        <p:spPr/>
        <p:txBody>
          <a:bodyPr/>
          <a:lstStyle/>
          <a:p>
            <a:r>
              <a:rPr lang="es-CR" dirty="0"/>
              <a:t>Los lenguajes</a:t>
            </a:r>
          </a:p>
        </p:txBody>
      </p:sp>
    </p:spTree>
    <p:extLst>
      <p:ext uri="{BB962C8B-B14F-4D97-AF65-F5344CB8AC3E}">
        <p14:creationId xmlns:p14="http://schemas.microsoft.com/office/powerpoint/2010/main" val="356098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A2826FB-60D9-4E5D-B1C4-D18392935D4A}"/>
              </a:ext>
            </a:extLst>
          </p:cNvPr>
          <p:cNvSpPr>
            <a:spLocks noGrp="1"/>
          </p:cNvSpPr>
          <p:nvPr>
            <p:ph idx="1"/>
          </p:nvPr>
        </p:nvSpPr>
        <p:spPr/>
        <p:txBody>
          <a:bodyPr/>
          <a:lstStyle/>
          <a:p>
            <a:r>
              <a:rPr lang="es-CR" dirty="0"/>
              <a:t>PL por excelencia </a:t>
            </a:r>
          </a:p>
          <a:p>
            <a:r>
              <a:rPr lang="es-CR" dirty="0"/>
              <a:t>Procedural </a:t>
            </a:r>
          </a:p>
          <a:p>
            <a:pPr lvl="1"/>
            <a:r>
              <a:rPr lang="es-CR" dirty="0"/>
              <a:t>Sintaxis para </a:t>
            </a:r>
            <a:r>
              <a:rPr lang="es-CR" dirty="0" err="1"/>
              <a:t>loops</a:t>
            </a:r>
            <a:r>
              <a:rPr lang="es-CR" dirty="0"/>
              <a:t>, condicionales, </a:t>
            </a:r>
            <a:r>
              <a:rPr lang="es-CR" dirty="0" err="1"/>
              <a:t>etc</a:t>
            </a:r>
            <a:r>
              <a:rPr lang="es-CR" dirty="0"/>
              <a:t> </a:t>
            </a:r>
          </a:p>
          <a:p>
            <a:r>
              <a:rPr lang="es-CR" dirty="0"/>
              <a:t>Fácil de usar </a:t>
            </a:r>
          </a:p>
          <a:p>
            <a:pPr lvl="1"/>
            <a:r>
              <a:rPr lang="es-CR" dirty="0"/>
              <a:t>Portar desde Oracle PL/SQL </a:t>
            </a:r>
          </a:p>
          <a:p>
            <a:pPr lvl="1"/>
            <a:r>
              <a:rPr lang="es-CR" dirty="0"/>
              <a:t>Sintaxis simple y apropiada </a:t>
            </a:r>
          </a:p>
          <a:p>
            <a:r>
              <a:rPr lang="es-CR" dirty="0"/>
              <a:t>No particularmente veloz </a:t>
            </a:r>
          </a:p>
          <a:p>
            <a:pPr lvl="1"/>
            <a:r>
              <a:rPr lang="es-CR" dirty="0"/>
              <a:t>Cache de planes de ejecución</a:t>
            </a:r>
          </a:p>
        </p:txBody>
      </p:sp>
      <p:sp>
        <p:nvSpPr>
          <p:cNvPr id="3" name="Título 2">
            <a:extLst>
              <a:ext uri="{FF2B5EF4-FFF2-40B4-BE49-F238E27FC236}">
                <a16:creationId xmlns:a16="http://schemas.microsoft.com/office/drawing/2014/main" id="{75CD3C28-1EFD-43B0-903B-EDF3A45E8609}"/>
              </a:ext>
            </a:extLst>
          </p:cNvPr>
          <p:cNvSpPr>
            <a:spLocks noGrp="1"/>
          </p:cNvSpPr>
          <p:nvPr>
            <p:ph type="title"/>
          </p:nvPr>
        </p:nvSpPr>
        <p:spPr/>
        <p:txBody>
          <a:bodyPr/>
          <a:lstStyle/>
          <a:p>
            <a:r>
              <a:rPr lang="es-CR" dirty="0"/>
              <a:t>Lenguajes: PL/</a:t>
            </a:r>
            <a:r>
              <a:rPr lang="es-CR" dirty="0" err="1"/>
              <a:t>pgSQL</a:t>
            </a:r>
            <a:endParaRPr lang="es-CR" dirty="0"/>
          </a:p>
        </p:txBody>
      </p:sp>
    </p:spTree>
    <p:extLst>
      <p:ext uri="{BB962C8B-B14F-4D97-AF65-F5344CB8AC3E}">
        <p14:creationId xmlns:p14="http://schemas.microsoft.com/office/powerpoint/2010/main" val="194935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EC0A9C8-69E6-4728-A957-C1D99F575E67}"/>
              </a:ext>
            </a:extLst>
          </p:cNvPr>
          <p:cNvSpPr>
            <a:spLocks noGrp="1"/>
          </p:cNvSpPr>
          <p:nvPr>
            <p:ph idx="1"/>
          </p:nvPr>
        </p:nvSpPr>
        <p:spPr/>
        <p:txBody>
          <a:bodyPr/>
          <a:lstStyle/>
          <a:p>
            <a:r>
              <a:rPr lang="es-CR" dirty="0"/>
              <a:t>PL/</a:t>
            </a:r>
            <a:r>
              <a:rPr lang="es-CR" dirty="0" err="1"/>
              <a:t>pgSQL</a:t>
            </a:r>
            <a:r>
              <a:rPr lang="es-CR" dirty="0"/>
              <a:t> incorpora estructuras de control (condicionales e iterativas) para imprimirle mayor flexibilidad y poder al lenguaje mediante variadas opciones para la manipulación de los datos</a:t>
            </a:r>
          </a:p>
          <a:p>
            <a:pPr lvl="1"/>
            <a:r>
              <a:rPr lang="es-CR" dirty="0"/>
              <a:t>IF-THEN </a:t>
            </a:r>
          </a:p>
          <a:p>
            <a:pPr lvl="1"/>
            <a:r>
              <a:rPr lang="es-CR" dirty="0"/>
              <a:t>IF-THEN ELSE</a:t>
            </a:r>
          </a:p>
          <a:p>
            <a:pPr lvl="1"/>
            <a:r>
              <a:rPr lang="es-CR" dirty="0"/>
              <a:t>IF-THEN ELSIF</a:t>
            </a:r>
          </a:p>
          <a:p>
            <a:pPr lvl="1"/>
            <a:r>
              <a:rPr lang="es-CR" dirty="0"/>
              <a:t>CASE</a:t>
            </a:r>
          </a:p>
          <a:p>
            <a:pPr lvl="1"/>
            <a:endParaRPr lang="es-CR" dirty="0"/>
          </a:p>
        </p:txBody>
      </p:sp>
      <p:sp>
        <p:nvSpPr>
          <p:cNvPr id="3" name="Título 2">
            <a:extLst>
              <a:ext uri="{FF2B5EF4-FFF2-40B4-BE49-F238E27FC236}">
                <a16:creationId xmlns:a16="http://schemas.microsoft.com/office/drawing/2014/main" id="{CCEC564D-3455-4D79-B881-7F63596B084C}"/>
              </a:ext>
            </a:extLst>
          </p:cNvPr>
          <p:cNvSpPr>
            <a:spLocks noGrp="1"/>
          </p:cNvSpPr>
          <p:nvPr>
            <p:ph type="title"/>
          </p:nvPr>
        </p:nvSpPr>
        <p:spPr/>
        <p:txBody>
          <a:bodyPr/>
          <a:lstStyle/>
          <a:p>
            <a:r>
              <a:rPr lang="es-CR" dirty="0"/>
              <a:t>Estructuras de control</a:t>
            </a:r>
          </a:p>
        </p:txBody>
      </p:sp>
    </p:spTree>
    <p:extLst>
      <p:ext uri="{BB962C8B-B14F-4D97-AF65-F5344CB8AC3E}">
        <p14:creationId xmlns:p14="http://schemas.microsoft.com/office/powerpoint/2010/main" val="320309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C3C3F6C-E6C8-4188-8D61-D357F0272532}"/>
              </a:ext>
            </a:extLst>
          </p:cNvPr>
          <p:cNvSpPr>
            <a:spLocks noGrp="1"/>
          </p:cNvSpPr>
          <p:nvPr>
            <p:ph idx="1"/>
          </p:nvPr>
        </p:nvSpPr>
        <p:spPr/>
        <p:txBody>
          <a:bodyPr/>
          <a:lstStyle/>
          <a:p>
            <a:endParaRPr lang="es-CR" dirty="0"/>
          </a:p>
          <a:p>
            <a:r>
              <a:rPr lang="es-CR" dirty="0"/>
              <a:t>PL/</a:t>
            </a:r>
            <a:r>
              <a:rPr lang="es-CR" dirty="0" err="1"/>
              <a:t>pgSQL</a:t>
            </a:r>
            <a:r>
              <a:rPr lang="es-CR" dirty="0"/>
              <a:t> implementa varias formas iterativas y de control utilizadas</a:t>
            </a:r>
          </a:p>
          <a:p>
            <a:pPr lvl="1"/>
            <a:r>
              <a:rPr lang="es-CR" dirty="0"/>
              <a:t>LOOP simple</a:t>
            </a:r>
          </a:p>
          <a:p>
            <a:pPr lvl="1"/>
            <a:r>
              <a:rPr lang="es-CR" dirty="0"/>
              <a:t>WHILE</a:t>
            </a:r>
          </a:p>
          <a:p>
            <a:pPr lvl="1"/>
            <a:r>
              <a:rPr lang="es-CR" dirty="0"/>
              <a:t>FOR</a:t>
            </a:r>
          </a:p>
        </p:txBody>
      </p:sp>
      <p:sp>
        <p:nvSpPr>
          <p:cNvPr id="3" name="Título 2">
            <a:extLst>
              <a:ext uri="{FF2B5EF4-FFF2-40B4-BE49-F238E27FC236}">
                <a16:creationId xmlns:a16="http://schemas.microsoft.com/office/drawing/2014/main" id="{3512F73F-CB1E-4793-8104-5A600F46639B}"/>
              </a:ext>
            </a:extLst>
          </p:cNvPr>
          <p:cNvSpPr>
            <a:spLocks noGrp="1"/>
          </p:cNvSpPr>
          <p:nvPr>
            <p:ph type="title"/>
          </p:nvPr>
        </p:nvSpPr>
        <p:spPr/>
        <p:txBody>
          <a:bodyPr/>
          <a:lstStyle/>
          <a:p>
            <a:r>
              <a:rPr lang="es-CR" dirty="0"/>
              <a:t>Estructuras iterativas </a:t>
            </a:r>
          </a:p>
        </p:txBody>
      </p:sp>
    </p:spTree>
    <p:extLst>
      <p:ext uri="{BB962C8B-B14F-4D97-AF65-F5344CB8AC3E}">
        <p14:creationId xmlns:p14="http://schemas.microsoft.com/office/powerpoint/2010/main" val="864812277"/>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809</TotalTime>
  <Words>1786</Words>
  <Application>Microsoft Office PowerPoint</Application>
  <PresentationFormat>Presentación en pantalla (4:3)</PresentationFormat>
  <Paragraphs>190</Paragraphs>
  <Slides>48</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48</vt:i4>
      </vt:variant>
    </vt:vector>
  </HeadingPairs>
  <TitlesOfParts>
    <vt:vector size="56" baseType="lpstr">
      <vt:lpstr>Arial</vt:lpstr>
      <vt:lpstr>Calibri</vt:lpstr>
      <vt:lpstr>Calibri Light</vt:lpstr>
      <vt:lpstr>Wingdings 2</vt:lpstr>
      <vt:lpstr>HDOfficeLightV0</vt:lpstr>
      <vt:lpstr>1_HDOfficeLightV0</vt:lpstr>
      <vt:lpstr>Blank</vt:lpstr>
      <vt:lpstr>Storyboard Layouts</vt:lpstr>
      <vt:lpstr>Presentación de PowerPoint</vt:lpstr>
      <vt:lpstr>Fundamentos de bases de datos ISW­-312 </vt:lpstr>
      <vt:lpstr>Agenda</vt:lpstr>
      <vt:lpstr>Funciones</vt:lpstr>
      <vt:lpstr>¿Para qué quiero funciones?</vt:lpstr>
      <vt:lpstr>Los lenguajes</vt:lpstr>
      <vt:lpstr>Lenguajes: PL/pgSQL</vt:lpstr>
      <vt:lpstr>Estructuras de control</vt:lpstr>
      <vt:lpstr>Estructuras iterativas </vt:lpstr>
      <vt:lpstr>Funciones</vt:lpstr>
      <vt:lpstr>Funciones</vt:lpstr>
      <vt:lpstr>Funciones</vt:lpstr>
      <vt:lpstr>Funciones</vt:lpstr>
      <vt:lpstr>Funciones</vt:lpstr>
      <vt:lpstr>Funciones</vt:lpstr>
      <vt:lpstr>Funciones</vt:lpstr>
      <vt:lpstr>Funciones</vt:lpstr>
      <vt:lpstr>Funciones</vt:lpstr>
      <vt:lpstr>Funciones</vt:lpstr>
      <vt:lpstr>Ventajas de utilizar la programación del lado del servidor de bases de datos</vt:lpstr>
      <vt:lpstr>Transacciones que incluyan varias operaciones</vt:lpstr>
      <vt:lpstr>Consumo de características de otros lenguajes de programación</vt:lpstr>
      <vt:lpstr>Parámetros de funciones SQL</vt:lpstr>
      <vt:lpstr>Trabajo con variables en PL/pgSQL</vt:lpstr>
      <vt:lpstr>Trabajo con variables en PL/pgSQL</vt:lpstr>
      <vt:lpstr>Trabajo con variables en PL/pgSQL</vt:lpstr>
      <vt:lpstr>Estructuras condicionales</vt:lpstr>
      <vt:lpstr>Estructuras condicionales</vt:lpstr>
      <vt:lpstr>Estructuras condicionales</vt:lpstr>
      <vt:lpstr>Estructuras condicionales</vt:lpstr>
      <vt:lpstr>Estructuras iterativas</vt:lpstr>
      <vt:lpstr>Estructuras iterativas</vt:lpstr>
      <vt:lpstr>Estructuras iterativas</vt:lpstr>
      <vt:lpstr>Estructuras iterativas</vt:lpstr>
      <vt:lpstr>Estructuras iterativas</vt:lpstr>
      <vt:lpstr>Estructuras iterativas</vt:lpstr>
      <vt:lpstr>Trigger</vt:lpstr>
      <vt:lpstr>Trigger</vt:lpstr>
      <vt:lpstr>Trigger</vt:lpstr>
      <vt:lpstr>Trigger</vt:lpstr>
      <vt:lpstr>Variables especiales en PL/pgSQL</vt:lpstr>
      <vt:lpstr>Variables especiales en PL/pgSQL</vt:lpstr>
      <vt:lpstr>Variables especiales en PL/pgSQL</vt:lpstr>
      <vt:lpstr>Variables especiales en PL/pgSQL</vt:lpstr>
      <vt:lpstr>Disparadores en PostgreSQL</vt:lpstr>
      <vt:lpstr>Disparadores en PostgreSQL</vt:lpstr>
      <vt:lpstr>Taller</vt:lpstr>
      <vt:lpstr>Práctica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43</cp:revision>
  <dcterms:created xsi:type="dcterms:W3CDTF">2016-01-04T17:43:21Z</dcterms:created>
  <dcterms:modified xsi:type="dcterms:W3CDTF">2018-08-09T00:34:42Z</dcterms:modified>
</cp:coreProperties>
</file>