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6"/>
  </p:notesMasterIdLst>
  <p:handoutMasterIdLst>
    <p:handoutMasterId r:id="rId77"/>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1" csCatId="colorful"/>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5D7C8F3D-3EAE-49B6-9A29-384B1E2E77F4}"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442AFC60-AE85-4AB4-9A2E-E903FAB887D6}" type="presOf" srcId="{EC4220DB-A195-4910-ACA2-F34E9D510322}" destId="{88A2433F-563E-4126-977B-57F02511B761}" srcOrd="0" destOrd="0" presId="urn:microsoft.com/office/officeart/2005/8/layout/matrix3"/>
    <dgm:cxn modelId="{C9B51242-DB32-4435-A4CF-FA8B4C893564}" type="presOf" srcId="{6BE0002D-9DA5-4D70-AD8F-2F43F459F1B1}" destId="{B58CA3E3-D617-47EF-B140-DA1C14BB00D2}" srcOrd="0" destOrd="0" presId="urn:microsoft.com/office/officeart/2005/8/layout/matrix3"/>
    <dgm:cxn modelId="{8C8F8769-764A-4932-962D-67099F3330BD}"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CD99DEF0-84C6-4AD1-8CA0-2846B8C38602}" type="presOf" srcId="{CB44E568-9772-4E84-A2C6-40ACBDEE4C4B}" destId="{ACE26436-20E4-41C8-A551-862EF2612188}" srcOrd="0" destOrd="0" presId="urn:microsoft.com/office/officeart/2005/8/layout/matrix3"/>
    <dgm:cxn modelId="{EDD3B687-7D84-4034-9A7B-65245B156E07}" type="presParOf" srcId="{88A2433F-563E-4126-977B-57F02511B761}" destId="{115AFB1D-9F43-48A1-A5D9-82F72A633251}" srcOrd="0" destOrd="0" presId="urn:microsoft.com/office/officeart/2005/8/layout/matrix3"/>
    <dgm:cxn modelId="{E626CD2F-D1A9-49C9-B590-98B531A330AD}" type="presParOf" srcId="{88A2433F-563E-4126-977B-57F02511B761}" destId="{B58CA3E3-D617-47EF-B140-DA1C14BB00D2}" srcOrd="1" destOrd="0" presId="urn:microsoft.com/office/officeart/2005/8/layout/matrix3"/>
    <dgm:cxn modelId="{14E8E6E1-26C1-4D81-A21D-18F291259FCC}" type="presParOf" srcId="{88A2433F-563E-4126-977B-57F02511B761}" destId="{8A89066A-4A82-4ED2-968E-BBBDA4732C8A}" srcOrd="2" destOrd="0" presId="urn:microsoft.com/office/officeart/2005/8/layout/matrix3"/>
    <dgm:cxn modelId="{E675B16E-1B04-4F34-95B1-74F8410B46BA}" type="presParOf" srcId="{88A2433F-563E-4126-977B-57F02511B761}" destId="{34D50D9A-F0DD-40B8-9971-72AD07E36C1D}" srcOrd="3" destOrd="0" presId="urn:microsoft.com/office/officeart/2005/8/layout/matrix3"/>
    <dgm:cxn modelId="{C96F9516-42FB-46FA-8CE4-8A4BB9851B5A}"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20"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a:solidFill>
          <a:srgbClr val="C00000"/>
        </a:solidFill>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39D5097D-F39C-493C-99C0-606BA078C0A4}" type="presOf" srcId="{C926EDBD-C381-4786-8067-B05C71F5C534}" destId="{34D50D9A-F0DD-40B8-9971-72AD07E36C1D}" srcOrd="0" destOrd="0" presId="urn:microsoft.com/office/officeart/2005/8/layout/matrix3"/>
    <dgm:cxn modelId="{B233D4A8-0DC9-4977-A9AF-394F8150C2CA}" type="presOf" srcId="{CB44E568-9772-4E84-A2C6-40ACBDEE4C4B}" destId="{ACE26436-20E4-41C8-A551-862EF2612188}" srcOrd="0" destOrd="0" presId="urn:microsoft.com/office/officeart/2005/8/layout/matrix3"/>
    <dgm:cxn modelId="{33A13AC1-69E9-4DC2-AE0B-17C9DA6403E8}" type="presOf" srcId="{EC4220DB-A195-4910-ACA2-F34E9D510322}" destId="{88A2433F-563E-4126-977B-57F02511B761}" srcOrd="0" destOrd="0" presId="urn:microsoft.com/office/officeart/2005/8/layout/matrix3"/>
    <dgm:cxn modelId="{D8957DC1-2082-40EF-915A-66D84FA96C38}" type="presOf" srcId="{9AF048B2-B17B-4F96-AF72-AAB8A51CD6EA}" destId="{8A89066A-4A82-4ED2-968E-BBBDA4732C8A}" srcOrd="0" destOrd="0" presId="urn:microsoft.com/office/officeart/2005/8/layout/matrix3"/>
    <dgm:cxn modelId="{FFD30ECE-E0BB-43C9-9561-33A5DBCA5F8F}" type="presOf" srcId="{6BE0002D-9DA5-4D70-AD8F-2F43F459F1B1}" destId="{B58CA3E3-D617-47EF-B140-DA1C14BB00D2}"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AB9066BF-6970-4205-92C5-E6BB1C016317}" type="presParOf" srcId="{88A2433F-563E-4126-977B-57F02511B761}" destId="{115AFB1D-9F43-48A1-A5D9-82F72A633251}" srcOrd="0" destOrd="0" presId="urn:microsoft.com/office/officeart/2005/8/layout/matrix3"/>
    <dgm:cxn modelId="{07DE236F-37B1-42C1-8C30-E6742DA492E4}" type="presParOf" srcId="{88A2433F-563E-4126-977B-57F02511B761}" destId="{B58CA3E3-D617-47EF-B140-DA1C14BB00D2}" srcOrd="1" destOrd="0" presId="urn:microsoft.com/office/officeart/2005/8/layout/matrix3"/>
    <dgm:cxn modelId="{85B88271-C3B3-4F38-B0D9-E1227C1ACB07}" type="presParOf" srcId="{88A2433F-563E-4126-977B-57F02511B761}" destId="{8A89066A-4A82-4ED2-968E-BBBDA4732C8A}" srcOrd="2" destOrd="0" presId="urn:microsoft.com/office/officeart/2005/8/layout/matrix3"/>
    <dgm:cxn modelId="{B88D752F-C811-4A19-BC67-6D1AAA9898F0}" type="presParOf" srcId="{88A2433F-563E-4126-977B-57F02511B761}" destId="{34D50D9A-F0DD-40B8-9971-72AD07E36C1D}" srcOrd="3" destOrd="0" presId="urn:microsoft.com/office/officeart/2005/8/layout/matrix3"/>
    <dgm:cxn modelId="{6329DB69-BBE0-4EAD-86C2-613D681FD014}"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2" csCatId="colorful" phldr="1"/>
      <dgm:spPr/>
      <dgm:t>
        <a:bodyPr/>
        <a:lstStyle/>
        <a:p>
          <a:endParaRPr lang="es-CR"/>
        </a:p>
      </dgm:t>
    </dgm:pt>
    <dgm:pt modelId="{6BE0002D-9DA5-4D70-AD8F-2F43F459F1B1}">
      <dgm:prSet/>
      <dgm:spPr>
        <a:solidFill>
          <a:srgbClr val="C00000"/>
        </a:solidFill>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8B279A24-CBAB-4BED-B863-CF6EBDE8BA1D}" type="presOf" srcId="{6BE0002D-9DA5-4D70-AD8F-2F43F459F1B1}" destId="{B58CA3E3-D617-47EF-B140-DA1C14BB00D2}"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28DFDA65-BB41-41DA-AD3A-3DC67EE529BB}" type="presOf" srcId="{EC4220DB-A195-4910-ACA2-F34E9D510322}" destId="{88A2433F-563E-4126-977B-57F02511B761}" srcOrd="0" destOrd="0" presId="urn:microsoft.com/office/officeart/2005/8/layout/matrix3"/>
    <dgm:cxn modelId="{C98EFB9E-F1CD-49CC-B772-2CE4E1E80F0D}" type="presOf" srcId="{C926EDBD-C381-4786-8067-B05C71F5C534}" destId="{34D50D9A-F0DD-40B8-9971-72AD07E36C1D}"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43137D5-62BD-4FB2-B8D6-38EE56D99DFC}" type="presOf" srcId="{CB44E568-9772-4E84-A2C6-40ACBDEE4C4B}" destId="{ACE26436-20E4-41C8-A551-862EF2612188}"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51EE15FA-244E-451E-84E7-F7D40DE236FA}" type="presOf" srcId="{9AF048B2-B17B-4F96-AF72-AAB8A51CD6EA}" destId="{8A89066A-4A82-4ED2-968E-BBBDA4732C8A}" srcOrd="0" destOrd="0" presId="urn:microsoft.com/office/officeart/2005/8/layout/matrix3"/>
    <dgm:cxn modelId="{85C4D49F-F405-408A-BD7E-568364935370}" type="presParOf" srcId="{88A2433F-563E-4126-977B-57F02511B761}" destId="{115AFB1D-9F43-48A1-A5D9-82F72A633251}" srcOrd="0" destOrd="0" presId="urn:microsoft.com/office/officeart/2005/8/layout/matrix3"/>
    <dgm:cxn modelId="{262F66B9-5363-4211-A54E-3B1F68F69045}" type="presParOf" srcId="{88A2433F-563E-4126-977B-57F02511B761}" destId="{B58CA3E3-D617-47EF-B140-DA1C14BB00D2}" srcOrd="1" destOrd="0" presId="urn:microsoft.com/office/officeart/2005/8/layout/matrix3"/>
    <dgm:cxn modelId="{EC5AD545-4849-449F-BB0B-AF274BCE36FE}" type="presParOf" srcId="{88A2433F-563E-4126-977B-57F02511B761}" destId="{8A89066A-4A82-4ED2-968E-BBBDA4732C8A}" srcOrd="2" destOrd="0" presId="urn:microsoft.com/office/officeart/2005/8/layout/matrix3"/>
    <dgm:cxn modelId="{1C5DBDA6-AC9E-4D5B-AE8F-26D510CF9CCD}" type="presParOf" srcId="{88A2433F-563E-4126-977B-57F02511B761}" destId="{34D50D9A-F0DD-40B8-9971-72AD07E36C1D}" srcOrd="3" destOrd="0" presId="urn:microsoft.com/office/officeart/2005/8/layout/matrix3"/>
    <dgm:cxn modelId="{0BCA999E-A34A-4B62-B79F-1DDC0F9DA5F3}"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3"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a:solidFill>
          <a:srgbClr val="C00000"/>
        </a:solidFill>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071BAC27-89A7-4699-8CB3-EEDB366387A2}" type="presOf" srcId="{C926EDBD-C381-4786-8067-B05C71F5C534}" destId="{34D50D9A-F0DD-40B8-9971-72AD07E36C1D}"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CA16DA6C-5F91-4B62-9D8D-AFDC1C67931E}" type="presOf" srcId="{6BE0002D-9DA5-4D70-AD8F-2F43F459F1B1}" destId="{B58CA3E3-D617-47EF-B140-DA1C14BB00D2}" srcOrd="0" destOrd="0" presId="urn:microsoft.com/office/officeart/2005/8/layout/matrix3"/>
    <dgm:cxn modelId="{E32D254E-5DB3-4CC2-B2F3-E01BE8600411}" type="presOf" srcId="{CB44E568-9772-4E84-A2C6-40ACBDEE4C4B}" destId="{ACE26436-20E4-41C8-A551-862EF2612188}" srcOrd="0" destOrd="0" presId="urn:microsoft.com/office/officeart/2005/8/layout/matrix3"/>
    <dgm:cxn modelId="{EE691F4F-E2B4-47C0-A306-5A2787C3F3A3}"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D6635AEF-B3DE-4D40-AFAA-A2712ECD86C9}" type="presOf" srcId="{EC4220DB-A195-4910-ACA2-F34E9D510322}" destId="{88A2433F-563E-4126-977B-57F02511B761}" srcOrd="0" destOrd="0" presId="urn:microsoft.com/office/officeart/2005/8/layout/matrix3"/>
    <dgm:cxn modelId="{DAE59ABA-F124-4859-B09D-A3F3BA7B5648}" type="presParOf" srcId="{88A2433F-563E-4126-977B-57F02511B761}" destId="{115AFB1D-9F43-48A1-A5D9-82F72A633251}" srcOrd="0" destOrd="0" presId="urn:microsoft.com/office/officeart/2005/8/layout/matrix3"/>
    <dgm:cxn modelId="{D0C80937-67F2-4D2C-81B7-0E5F2E9A3BD2}" type="presParOf" srcId="{88A2433F-563E-4126-977B-57F02511B761}" destId="{B58CA3E3-D617-47EF-B140-DA1C14BB00D2}" srcOrd="1" destOrd="0" presId="urn:microsoft.com/office/officeart/2005/8/layout/matrix3"/>
    <dgm:cxn modelId="{F0B52DF3-4F75-4774-AF65-42713C1CBAA4}" type="presParOf" srcId="{88A2433F-563E-4126-977B-57F02511B761}" destId="{8A89066A-4A82-4ED2-968E-BBBDA4732C8A}" srcOrd="2" destOrd="0" presId="urn:microsoft.com/office/officeart/2005/8/layout/matrix3"/>
    <dgm:cxn modelId="{AFB1B0F7-CFD2-47C0-A360-4FCEA9CD97EA}" type="presParOf" srcId="{88A2433F-563E-4126-977B-57F02511B761}" destId="{34D50D9A-F0DD-40B8-9971-72AD07E36C1D}" srcOrd="3" destOrd="0" presId="urn:microsoft.com/office/officeart/2005/8/layout/matrix3"/>
    <dgm:cxn modelId="{F0F7B12E-3E32-4705-A218-46BBBC988336}"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4" csCatId="colorful" phldr="1"/>
      <dgm:spPr/>
      <dgm:t>
        <a:bodyPr/>
        <a:lstStyle/>
        <a:p>
          <a:endParaRPr lang="es-CR"/>
        </a:p>
      </dgm:t>
    </dgm:pt>
    <dgm:pt modelId="{272E334D-2B7C-4F18-9F1A-A26ADFB1AE5B}">
      <dgm:prSet/>
      <dgm:spPr/>
      <dgm:t>
        <a:bodyPr/>
        <a:lstStyle/>
        <a:p>
          <a:pPr rtl="0"/>
          <a:r>
            <a:rPr lang="es-CR" dirty="0"/>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F58EDD36-BFCD-4DD8-B51A-AA2C5ADB6DA1}" type="presOf" srcId="{5472254D-9634-4047-8A16-555A87F4F178}" destId="{9B2E1859-5F7E-4D1F-AC51-E22BD89F053F}" srcOrd="0" destOrd="0" presId="urn:microsoft.com/office/officeart/2005/8/layout/hierarchy3"/>
    <dgm:cxn modelId="{DDCFCF38-4B27-46D0-B1F9-AA23BEEF5C1C}" type="presOf" srcId="{E9276243-DEB6-4735-A916-8725338D27C2}" destId="{A45AE1A5-2FFF-4A44-A811-5347ABBD21B9}" srcOrd="0" destOrd="0" presId="urn:microsoft.com/office/officeart/2005/8/layout/hierarchy3"/>
    <dgm:cxn modelId="{FAEF9D5F-5661-430E-8AB0-632F44C4F02C}" type="presOf" srcId="{3EB0C6C2-51AC-41AC-A474-88F4B70E807E}" destId="{7A894F37-788F-44D6-9459-D5D2DDA6EC4D}" srcOrd="0" destOrd="0" presId="urn:microsoft.com/office/officeart/2005/8/layout/hierarchy3"/>
    <dgm:cxn modelId="{5C585F43-53C4-4463-8D37-A859C4F60CEA}" type="presOf" srcId="{209D9142-821E-4E0D-B5F6-3B88AA53938D}" destId="{FB1F9451-04C4-45DE-AD79-FD4594643EEA}"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6C7E614D-24E8-4606-AC99-7294366F7CAA}" type="presOf" srcId="{FEC11B9A-2619-4E8F-B9D8-FB3E0DE2E7AF}" destId="{502081D9-F1B2-4C5C-B883-F86F3DD1E841}" srcOrd="0" destOrd="0" presId="urn:microsoft.com/office/officeart/2005/8/layout/hierarchy3"/>
    <dgm:cxn modelId="{70125B8D-C717-444E-A5C5-05F971B6B4A9}" type="presOf" srcId="{272E334D-2B7C-4F18-9F1A-A26ADFB1AE5B}" destId="{AF7D72CA-3C2D-4E34-8871-5DAE652BF274}" srcOrd="1" destOrd="0" presId="urn:microsoft.com/office/officeart/2005/8/layout/hierarchy3"/>
    <dgm:cxn modelId="{2C71AC9D-365C-4269-8796-596A60D0F6A1}" type="presOf" srcId="{ED595AFD-BB7A-42A7-8062-F03407151E5C}" destId="{8EACC7E1-3BB0-4012-8E95-C956D712E308}" srcOrd="0" destOrd="0" presId="urn:microsoft.com/office/officeart/2005/8/layout/hierarchy3"/>
    <dgm:cxn modelId="{8F6E72A0-8B67-4792-816E-796A04C6AC19}" type="presOf" srcId="{272E334D-2B7C-4F18-9F1A-A26ADFB1AE5B}" destId="{08B11CAB-98E7-4779-9789-DBE6A7C27FB6}" srcOrd="0" destOrd="0" presId="urn:microsoft.com/office/officeart/2005/8/layout/hierarchy3"/>
    <dgm:cxn modelId="{DD806CAC-9E67-489A-8CD7-BA7BD5EF8CEE}" type="presOf" srcId="{86CC440D-C785-48EE-97AB-1159637650CD}" destId="{0975E0EE-7970-43EC-B31A-52A312CA91EA}"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664318C9-0306-47CB-96F8-4D37E1526EE1}" type="presOf" srcId="{903395EF-47A8-4D96-AE92-8E3ECB2C82DB}" destId="{A5220D25-D937-430D-9F81-1DE66FBC827C}" srcOrd="0" destOrd="0" presId="urn:microsoft.com/office/officeart/2005/8/layout/hierarchy3"/>
    <dgm:cxn modelId="{BBC225EB-E70C-419F-9E97-36E62BE73A30}"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AC1E64E9-E782-430F-8357-0850E53257C3}" type="presParOf" srcId="{0975E0EE-7970-43EC-B31A-52A312CA91EA}" destId="{10FEBE6B-2047-43B1-80DC-1D4526B40E6E}" srcOrd="0" destOrd="0" presId="urn:microsoft.com/office/officeart/2005/8/layout/hierarchy3"/>
    <dgm:cxn modelId="{9E952057-7EFE-4B52-80B7-8A1FCADD48F1}" type="presParOf" srcId="{10FEBE6B-2047-43B1-80DC-1D4526B40E6E}" destId="{0D6A0EDB-ADD0-426D-9A9F-A65736F774EC}" srcOrd="0" destOrd="0" presId="urn:microsoft.com/office/officeart/2005/8/layout/hierarchy3"/>
    <dgm:cxn modelId="{9A25E1F1-F156-43FD-B480-6E566E27008B}" type="presParOf" srcId="{0D6A0EDB-ADD0-426D-9A9F-A65736F774EC}" destId="{08B11CAB-98E7-4779-9789-DBE6A7C27FB6}" srcOrd="0" destOrd="0" presId="urn:microsoft.com/office/officeart/2005/8/layout/hierarchy3"/>
    <dgm:cxn modelId="{4AD8A7D9-8E4D-412C-9E68-B8C010AD0A69}" type="presParOf" srcId="{0D6A0EDB-ADD0-426D-9A9F-A65736F774EC}" destId="{AF7D72CA-3C2D-4E34-8871-5DAE652BF274}" srcOrd="1" destOrd="0" presId="urn:microsoft.com/office/officeart/2005/8/layout/hierarchy3"/>
    <dgm:cxn modelId="{E604D554-02A9-47A0-81A8-E5AB4BD248DC}" type="presParOf" srcId="{10FEBE6B-2047-43B1-80DC-1D4526B40E6E}" destId="{6B069224-4494-4527-8C0B-9A33671804F8}" srcOrd="1" destOrd="0" presId="urn:microsoft.com/office/officeart/2005/8/layout/hierarchy3"/>
    <dgm:cxn modelId="{8B91DE30-E8E7-47F8-98FE-9397CA008DFD}" type="presParOf" srcId="{6B069224-4494-4527-8C0B-9A33671804F8}" destId="{A5220D25-D937-430D-9F81-1DE66FBC827C}" srcOrd="0" destOrd="0" presId="urn:microsoft.com/office/officeart/2005/8/layout/hierarchy3"/>
    <dgm:cxn modelId="{CE0BCA3D-AC0F-4211-BB5B-134C5CCE38F4}" type="presParOf" srcId="{6B069224-4494-4527-8C0B-9A33671804F8}" destId="{A45AE1A5-2FFF-4A44-A811-5347ABBD21B9}" srcOrd="1" destOrd="0" presId="urn:microsoft.com/office/officeart/2005/8/layout/hierarchy3"/>
    <dgm:cxn modelId="{D57BD468-CEC7-453D-8648-82A6570011AB}" type="presParOf" srcId="{6B069224-4494-4527-8C0B-9A33671804F8}" destId="{CF919843-A6F8-4C05-9D36-D24AE39EF835}" srcOrd="2" destOrd="0" presId="urn:microsoft.com/office/officeart/2005/8/layout/hierarchy3"/>
    <dgm:cxn modelId="{E27C5D2F-8388-44D4-8849-4C590B09FD8E}" type="presParOf" srcId="{6B069224-4494-4527-8C0B-9A33671804F8}" destId="{9B2E1859-5F7E-4D1F-AC51-E22BD89F053F}" srcOrd="3" destOrd="0" presId="urn:microsoft.com/office/officeart/2005/8/layout/hierarchy3"/>
    <dgm:cxn modelId="{A0161D69-84AE-4314-9D27-ABE0F1C4F1BA}" type="presParOf" srcId="{6B069224-4494-4527-8C0B-9A33671804F8}" destId="{502081D9-F1B2-4C5C-B883-F86F3DD1E841}" srcOrd="4" destOrd="0" presId="urn:microsoft.com/office/officeart/2005/8/layout/hierarchy3"/>
    <dgm:cxn modelId="{437B6FB5-9D15-4BB4-A042-B00BF72BBDBD}" type="presParOf" srcId="{6B069224-4494-4527-8C0B-9A33671804F8}" destId="{FB1F9451-04C4-45DE-AD79-FD4594643EEA}" srcOrd="5" destOrd="0" presId="urn:microsoft.com/office/officeart/2005/8/layout/hierarchy3"/>
    <dgm:cxn modelId="{575EC8C8-E96B-438D-A54D-EEBB9AC6787C}" type="presParOf" srcId="{6B069224-4494-4527-8C0B-9A33671804F8}" destId="{7A894F37-788F-44D6-9459-D5D2DDA6EC4D}" srcOrd="6" destOrd="0" presId="urn:microsoft.com/office/officeart/2005/8/layout/hierarchy3"/>
    <dgm:cxn modelId="{1F3D7CD3-A2D0-444E-9A13-A606FCB59340}"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5"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a:solidFill>
          <a:srgbClr val="A3C9FF">
            <a:alpha val="90000"/>
          </a:srgbClr>
        </a:solidFill>
      </dgm:spPr>
      <dgm:t>
        <a:bodyPr/>
        <a:lstStyle/>
        <a:p>
          <a:pPr rtl="0"/>
          <a:r>
            <a:rPr lang="es-ES_tradnl" dirty="0"/>
            <a:t>Simples o Compuestos</a:t>
          </a:r>
          <a:endParaRPr lang="es-CR" dirty="0"/>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61675404-8927-4B94-9D8B-06567F93D679}" type="presOf" srcId="{FEC11B9A-2619-4E8F-B9D8-FB3E0DE2E7AF}" destId="{502081D9-F1B2-4C5C-B883-F86F3DD1E841}" srcOrd="0" destOrd="0" presId="urn:microsoft.com/office/officeart/2005/8/layout/hierarchy3"/>
    <dgm:cxn modelId="{3D44CD06-9E84-463E-A33F-E5C9A0C93243}" type="presOf" srcId="{209D9142-821E-4E0D-B5F6-3B88AA53938D}" destId="{FB1F9451-04C4-45DE-AD79-FD4594643EEA}" srcOrd="0" destOrd="0" presId="urn:microsoft.com/office/officeart/2005/8/layout/hierarchy3"/>
    <dgm:cxn modelId="{55B7CD20-813B-4EFD-B06E-FEDF6DBD2419}" type="presOf" srcId="{903395EF-47A8-4D96-AE92-8E3ECB2C82DB}" destId="{A5220D25-D937-430D-9F81-1DE66FBC827C}" srcOrd="0" destOrd="0" presId="urn:microsoft.com/office/officeart/2005/8/layout/hierarchy3"/>
    <dgm:cxn modelId="{EA5C253F-5E5F-4E4A-A0D1-E5E8C559D9B8}" type="presOf" srcId="{3EB0C6C2-51AC-41AC-A474-88F4B70E807E}" destId="{7A894F37-788F-44D6-9459-D5D2DDA6EC4D}" srcOrd="0" destOrd="0" presId="urn:microsoft.com/office/officeart/2005/8/layout/hierarchy3"/>
    <dgm:cxn modelId="{1F527462-E8CD-414A-AFCC-7BF960343383}" type="presOf" srcId="{272E334D-2B7C-4F18-9F1A-A26ADFB1AE5B}" destId="{AF7D72CA-3C2D-4E34-8871-5DAE652BF274}" srcOrd="1" destOrd="0" presId="urn:microsoft.com/office/officeart/2005/8/layout/hierarchy3"/>
    <dgm:cxn modelId="{81BF4546-E5E5-4BB3-A77A-C33D1225A23E}" type="presOf" srcId="{B37117B7-5B57-4DC7-85DC-0608B17D02B9}" destId="{CF919843-A6F8-4C05-9D36-D24AE39EF835}"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7912DC4A-9A8E-4BAC-B2B5-CFACAB9BCEEB}" type="presOf" srcId="{E9276243-DEB6-4735-A916-8725338D27C2}" destId="{A45AE1A5-2FFF-4A44-A811-5347ABBD21B9}" srcOrd="0" destOrd="0" presId="urn:microsoft.com/office/officeart/2005/8/layout/hierarchy3"/>
    <dgm:cxn modelId="{2870D6A4-FCB7-46F2-8FC1-65DEE4E2473B}" type="presOf" srcId="{ED595AFD-BB7A-42A7-8062-F03407151E5C}" destId="{8EACC7E1-3BB0-4012-8E95-C956D712E308}"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5C7B4DD4-654E-4E8F-A75F-943F83C52FB6}" type="presOf" srcId="{5472254D-9634-4047-8A16-555A87F4F178}" destId="{9B2E1859-5F7E-4D1F-AC51-E22BD89F053F}" srcOrd="0" destOrd="0" presId="urn:microsoft.com/office/officeart/2005/8/layout/hierarchy3"/>
    <dgm:cxn modelId="{78B48BD5-8BBA-4DF6-B802-0217256A7A5A}" type="presOf" srcId="{272E334D-2B7C-4F18-9F1A-A26ADFB1AE5B}" destId="{08B11CAB-98E7-4779-9789-DBE6A7C27FB6}"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D60B49FF-C581-4044-A6DD-FFFA40BF7416}" type="presOf" srcId="{86CC440D-C785-48EE-97AB-1159637650CD}" destId="{0975E0EE-7970-43EC-B31A-52A312CA91EA}" srcOrd="0" destOrd="0" presId="urn:microsoft.com/office/officeart/2005/8/layout/hierarchy3"/>
    <dgm:cxn modelId="{F6071A66-C7BD-4A22-91D7-8573AB252E6E}" type="presParOf" srcId="{0975E0EE-7970-43EC-B31A-52A312CA91EA}" destId="{10FEBE6B-2047-43B1-80DC-1D4526B40E6E}" srcOrd="0" destOrd="0" presId="urn:microsoft.com/office/officeart/2005/8/layout/hierarchy3"/>
    <dgm:cxn modelId="{6C82029B-F13E-41DC-8593-0444ECBF8DD3}" type="presParOf" srcId="{10FEBE6B-2047-43B1-80DC-1D4526B40E6E}" destId="{0D6A0EDB-ADD0-426D-9A9F-A65736F774EC}" srcOrd="0" destOrd="0" presId="urn:microsoft.com/office/officeart/2005/8/layout/hierarchy3"/>
    <dgm:cxn modelId="{94E0D2DC-9EA1-4BFE-A5FA-029395584D5A}" type="presParOf" srcId="{0D6A0EDB-ADD0-426D-9A9F-A65736F774EC}" destId="{08B11CAB-98E7-4779-9789-DBE6A7C27FB6}" srcOrd="0" destOrd="0" presId="urn:microsoft.com/office/officeart/2005/8/layout/hierarchy3"/>
    <dgm:cxn modelId="{93793B29-75B3-447C-A581-CEB503A09C74}" type="presParOf" srcId="{0D6A0EDB-ADD0-426D-9A9F-A65736F774EC}" destId="{AF7D72CA-3C2D-4E34-8871-5DAE652BF274}" srcOrd="1" destOrd="0" presId="urn:microsoft.com/office/officeart/2005/8/layout/hierarchy3"/>
    <dgm:cxn modelId="{CD3176D5-FE39-455D-9C99-CFFDB59E3D06}" type="presParOf" srcId="{10FEBE6B-2047-43B1-80DC-1D4526B40E6E}" destId="{6B069224-4494-4527-8C0B-9A33671804F8}" srcOrd="1" destOrd="0" presId="urn:microsoft.com/office/officeart/2005/8/layout/hierarchy3"/>
    <dgm:cxn modelId="{0727953D-4284-439C-B8A7-C3F463B057EC}" type="presParOf" srcId="{6B069224-4494-4527-8C0B-9A33671804F8}" destId="{A5220D25-D937-430D-9F81-1DE66FBC827C}" srcOrd="0" destOrd="0" presId="urn:microsoft.com/office/officeart/2005/8/layout/hierarchy3"/>
    <dgm:cxn modelId="{4B2929BE-CEB1-4758-B633-F6D5D733FFCB}" type="presParOf" srcId="{6B069224-4494-4527-8C0B-9A33671804F8}" destId="{A45AE1A5-2FFF-4A44-A811-5347ABBD21B9}" srcOrd="1" destOrd="0" presId="urn:microsoft.com/office/officeart/2005/8/layout/hierarchy3"/>
    <dgm:cxn modelId="{F9196D28-2BF3-443F-91E9-ABA24FAE85D6}" type="presParOf" srcId="{6B069224-4494-4527-8C0B-9A33671804F8}" destId="{CF919843-A6F8-4C05-9D36-D24AE39EF835}" srcOrd="2" destOrd="0" presId="urn:microsoft.com/office/officeart/2005/8/layout/hierarchy3"/>
    <dgm:cxn modelId="{CF569CD8-BC59-4938-8F1A-CFE7A78B3EEE}" type="presParOf" srcId="{6B069224-4494-4527-8C0B-9A33671804F8}" destId="{9B2E1859-5F7E-4D1F-AC51-E22BD89F053F}" srcOrd="3" destOrd="0" presId="urn:microsoft.com/office/officeart/2005/8/layout/hierarchy3"/>
    <dgm:cxn modelId="{538EB39D-3041-4573-9C50-A4BDD976BA0E}" type="presParOf" srcId="{6B069224-4494-4527-8C0B-9A33671804F8}" destId="{502081D9-F1B2-4C5C-B883-F86F3DD1E841}" srcOrd="4" destOrd="0" presId="urn:microsoft.com/office/officeart/2005/8/layout/hierarchy3"/>
    <dgm:cxn modelId="{D0460764-D422-46E6-9028-B772D3A79CF1}" type="presParOf" srcId="{6B069224-4494-4527-8C0B-9A33671804F8}" destId="{FB1F9451-04C4-45DE-AD79-FD4594643EEA}" srcOrd="5" destOrd="0" presId="urn:microsoft.com/office/officeart/2005/8/layout/hierarchy3"/>
    <dgm:cxn modelId="{DDE57CC3-5D12-42EE-8EF4-A9BAC2C12B79}" type="presParOf" srcId="{6B069224-4494-4527-8C0B-9A33671804F8}" destId="{7A894F37-788F-44D6-9459-D5D2DDA6EC4D}" srcOrd="6" destOrd="0" presId="urn:microsoft.com/office/officeart/2005/8/layout/hierarchy3"/>
    <dgm:cxn modelId="{6CA4E066-CFFE-4DB7-A2FC-99F252E47724}"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6"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a:solidFill>
          <a:srgbClr val="A3C9FF">
            <a:alpha val="90000"/>
          </a:srgbClr>
        </a:solidFill>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E4853306-6DC6-49E1-8DBC-1B0F46C5A022}" type="presOf" srcId="{272E334D-2B7C-4F18-9F1A-A26ADFB1AE5B}" destId="{08B11CAB-98E7-4779-9789-DBE6A7C27FB6}" srcOrd="0" destOrd="0" presId="urn:microsoft.com/office/officeart/2005/8/layout/hierarchy3"/>
    <dgm:cxn modelId="{F6F8DC31-7D79-4EF7-99A7-E615C9C05C7C}" type="presOf" srcId="{209D9142-821E-4E0D-B5F6-3B88AA53938D}" destId="{FB1F9451-04C4-45DE-AD79-FD4594643EEA}" srcOrd="0" destOrd="0" presId="urn:microsoft.com/office/officeart/2005/8/layout/hierarchy3"/>
    <dgm:cxn modelId="{E2FBF935-3EBD-4DFB-A34E-EF88A0A54FEB}" type="presOf" srcId="{3EB0C6C2-51AC-41AC-A474-88F4B70E807E}" destId="{7A894F37-788F-44D6-9459-D5D2DDA6EC4D}" srcOrd="0" destOrd="0" presId="urn:microsoft.com/office/officeart/2005/8/layout/hierarchy3"/>
    <dgm:cxn modelId="{80CB3762-3AC9-4361-82BE-5DAD04A48D5E}"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AAFD6F70-F830-4D4A-B446-027E2422DD1B}" type="presOf" srcId="{FEC11B9A-2619-4E8F-B9D8-FB3E0DE2E7AF}" destId="{502081D9-F1B2-4C5C-B883-F86F3DD1E841}" srcOrd="0" destOrd="0" presId="urn:microsoft.com/office/officeart/2005/8/layout/hierarchy3"/>
    <dgm:cxn modelId="{9377F670-EFC1-45AE-B46A-6F7AA6586B72}" type="presOf" srcId="{ED595AFD-BB7A-42A7-8062-F03407151E5C}" destId="{8EACC7E1-3BB0-4012-8E95-C956D712E308}" srcOrd="0" destOrd="0" presId="urn:microsoft.com/office/officeart/2005/8/layout/hierarchy3"/>
    <dgm:cxn modelId="{44E1A351-328F-4F4A-838A-5B58E2DD65C1}" type="presOf" srcId="{86CC440D-C785-48EE-97AB-1159637650CD}" destId="{0975E0EE-7970-43EC-B31A-52A312CA91EA}" srcOrd="0" destOrd="0" presId="urn:microsoft.com/office/officeart/2005/8/layout/hierarchy3"/>
    <dgm:cxn modelId="{F9848157-FF75-4301-88AB-2CFBB8EF49FA}" type="presOf" srcId="{272E334D-2B7C-4F18-9F1A-A26ADFB1AE5B}" destId="{AF7D72CA-3C2D-4E34-8871-5DAE652BF274}" srcOrd="1" destOrd="0" presId="urn:microsoft.com/office/officeart/2005/8/layout/hierarchy3"/>
    <dgm:cxn modelId="{8A0C2BB7-D983-4A15-9EA2-570D82580995}" type="presOf" srcId="{B37117B7-5B57-4DC7-85DC-0608B17D02B9}" destId="{CF919843-A6F8-4C05-9D36-D24AE39EF835}"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12F5F8C7-4D35-4A21-801E-C48BBCB477B9}" type="presOf" srcId="{5472254D-9634-4047-8A16-555A87F4F178}" destId="{9B2E1859-5F7E-4D1F-AC51-E22BD89F053F}" srcOrd="0" destOrd="0" presId="urn:microsoft.com/office/officeart/2005/8/layout/hierarchy3"/>
    <dgm:cxn modelId="{F3EFADCD-2686-4207-B24D-1788E74F21DD}" type="presOf" srcId="{903395EF-47A8-4D96-AE92-8E3ECB2C82DB}" destId="{A5220D25-D937-430D-9F81-1DE66FBC827C}"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F193B8A3-553B-4A75-83FD-00B8CA4479E1}" type="presParOf" srcId="{0975E0EE-7970-43EC-B31A-52A312CA91EA}" destId="{10FEBE6B-2047-43B1-80DC-1D4526B40E6E}" srcOrd="0" destOrd="0" presId="urn:microsoft.com/office/officeart/2005/8/layout/hierarchy3"/>
    <dgm:cxn modelId="{357D34D2-FE32-4EEE-97D9-FC4C539879E1}" type="presParOf" srcId="{10FEBE6B-2047-43B1-80DC-1D4526B40E6E}" destId="{0D6A0EDB-ADD0-426D-9A9F-A65736F774EC}" srcOrd="0" destOrd="0" presId="urn:microsoft.com/office/officeart/2005/8/layout/hierarchy3"/>
    <dgm:cxn modelId="{C7E46385-7561-4464-B0AF-5D845330A659}" type="presParOf" srcId="{0D6A0EDB-ADD0-426D-9A9F-A65736F774EC}" destId="{08B11CAB-98E7-4779-9789-DBE6A7C27FB6}" srcOrd="0" destOrd="0" presId="urn:microsoft.com/office/officeart/2005/8/layout/hierarchy3"/>
    <dgm:cxn modelId="{CC34FD6B-7AE8-440B-AA8E-649C0EE6A56C}" type="presParOf" srcId="{0D6A0EDB-ADD0-426D-9A9F-A65736F774EC}" destId="{AF7D72CA-3C2D-4E34-8871-5DAE652BF274}" srcOrd="1" destOrd="0" presId="urn:microsoft.com/office/officeart/2005/8/layout/hierarchy3"/>
    <dgm:cxn modelId="{77972D7F-0EA6-4F80-A7E3-0721C57E95DC}" type="presParOf" srcId="{10FEBE6B-2047-43B1-80DC-1D4526B40E6E}" destId="{6B069224-4494-4527-8C0B-9A33671804F8}" srcOrd="1" destOrd="0" presId="urn:microsoft.com/office/officeart/2005/8/layout/hierarchy3"/>
    <dgm:cxn modelId="{2F0EF819-AEFD-48FF-8634-2FE85E5D87C5}" type="presParOf" srcId="{6B069224-4494-4527-8C0B-9A33671804F8}" destId="{A5220D25-D937-430D-9F81-1DE66FBC827C}" srcOrd="0" destOrd="0" presId="urn:microsoft.com/office/officeart/2005/8/layout/hierarchy3"/>
    <dgm:cxn modelId="{DF6E8C90-B15D-4E02-8F95-143184249C77}" type="presParOf" srcId="{6B069224-4494-4527-8C0B-9A33671804F8}" destId="{A45AE1A5-2FFF-4A44-A811-5347ABBD21B9}" srcOrd="1" destOrd="0" presId="urn:microsoft.com/office/officeart/2005/8/layout/hierarchy3"/>
    <dgm:cxn modelId="{4FEDD4A4-9814-4D62-8F10-E3B048634A1E}" type="presParOf" srcId="{6B069224-4494-4527-8C0B-9A33671804F8}" destId="{CF919843-A6F8-4C05-9D36-D24AE39EF835}" srcOrd="2" destOrd="0" presId="urn:microsoft.com/office/officeart/2005/8/layout/hierarchy3"/>
    <dgm:cxn modelId="{9714400A-4359-49DD-90B8-641D8DC68083}" type="presParOf" srcId="{6B069224-4494-4527-8C0B-9A33671804F8}" destId="{9B2E1859-5F7E-4D1F-AC51-E22BD89F053F}" srcOrd="3" destOrd="0" presId="urn:microsoft.com/office/officeart/2005/8/layout/hierarchy3"/>
    <dgm:cxn modelId="{1E2F2063-F054-4D56-A246-440316081218}" type="presParOf" srcId="{6B069224-4494-4527-8C0B-9A33671804F8}" destId="{502081D9-F1B2-4C5C-B883-F86F3DD1E841}" srcOrd="4" destOrd="0" presId="urn:microsoft.com/office/officeart/2005/8/layout/hierarchy3"/>
    <dgm:cxn modelId="{A6665641-069E-40C9-822A-6CEF30A0B8E0}" type="presParOf" srcId="{6B069224-4494-4527-8C0B-9A33671804F8}" destId="{FB1F9451-04C4-45DE-AD79-FD4594643EEA}" srcOrd="5" destOrd="0" presId="urn:microsoft.com/office/officeart/2005/8/layout/hierarchy3"/>
    <dgm:cxn modelId="{7D2292E8-7C78-4905-BA0D-741DD9F54E2E}" type="presParOf" srcId="{6B069224-4494-4527-8C0B-9A33671804F8}" destId="{7A894F37-788F-44D6-9459-D5D2DDA6EC4D}" srcOrd="6" destOrd="0" presId="urn:microsoft.com/office/officeart/2005/8/layout/hierarchy3"/>
    <dgm:cxn modelId="{34D87877-FD92-409D-B167-B2BE13DA548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7"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a:solidFill>
          <a:srgbClr val="A3C9FF">
            <a:alpha val="90000"/>
          </a:srgbClr>
        </a:solidFill>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A238DE17-E570-487E-A27C-B119F156D69E}" type="presOf" srcId="{5472254D-9634-4047-8A16-555A87F4F178}" destId="{9B2E1859-5F7E-4D1F-AC51-E22BD89F053F}" srcOrd="0" destOrd="0" presId="urn:microsoft.com/office/officeart/2005/8/layout/hierarchy3"/>
    <dgm:cxn modelId="{C086363D-BFA2-427C-A193-0F0EBA1EC283}" type="presOf" srcId="{272E334D-2B7C-4F18-9F1A-A26ADFB1AE5B}" destId="{08B11CAB-98E7-4779-9789-DBE6A7C27FB6}" srcOrd="0" destOrd="0" presId="urn:microsoft.com/office/officeart/2005/8/layout/hierarchy3"/>
    <dgm:cxn modelId="{15D51B5D-5809-42FB-BED6-C871D76213AF}" type="presOf" srcId="{209D9142-821E-4E0D-B5F6-3B88AA53938D}" destId="{FB1F9451-04C4-45DE-AD79-FD4594643EEA}" srcOrd="0" destOrd="0" presId="urn:microsoft.com/office/officeart/2005/8/layout/hierarchy3"/>
    <dgm:cxn modelId="{E4853D64-3B53-43B8-A7B4-96512D9DF1DC}"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81863071-9B38-4027-8C1B-9D2CE4ABBD22}" type="presOf" srcId="{86CC440D-C785-48EE-97AB-1159637650CD}" destId="{0975E0EE-7970-43EC-B31A-52A312CA91EA}" srcOrd="0" destOrd="0" presId="urn:microsoft.com/office/officeart/2005/8/layout/hierarchy3"/>
    <dgm:cxn modelId="{E40CE57B-8227-41B5-B05E-779BA6FF5B76}" type="presOf" srcId="{3EB0C6C2-51AC-41AC-A474-88F4B70E807E}" destId="{7A894F37-788F-44D6-9459-D5D2DDA6EC4D}" srcOrd="0" destOrd="0" presId="urn:microsoft.com/office/officeart/2005/8/layout/hierarchy3"/>
    <dgm:cxn modelId="{69546795-B7EF-4F84-95C2-8B23DF09DBFF}" type="presOf" srcId="{ED595AFD-BB7A-42A7-8062-F03407151E5C}" destId="{8EACC7E1-3BB0-4012-8E95-C956D712E308}" srcOrd="0" destOrd="0" presId="urn:microsoft.com/office/officeart/2005/8/layout/hierarchy3"/>
    <dgm:cxn modelId="{4A05B99E-254F-4B85-AF21-2B0FB40A191E}" type="presOf" srcId="{FEC11B9A-2619-4E8F-B9D8-FB3E0DE2E7AF}" destId="{502081D9-F1B2-4C5C-B883-F86F3DD1E841}"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09E15DC5-6786-4A5F-8F07-B4424A758F14}" type="presOf" srcId="{903395EF-47A8-4D96-AE92-8E3ECB2C82DB}" destId="{A5220D25-D937-430D-9F81-1DE66FBC827C}" srcOrd="0" destOrd="0" presId="urn:microsoft.com/office/officeart/2005/8/layout/hierarchy3"/>
    <dgm:cxn modelId="{21DC48E3-E32F-48AA-9684-8B24CA9E1E37}" type="presOf" srcId="{272E334D-2B7C-4F18-9F1A-A26ADFB1AE5B}" destId="{AF7D72CA-3C2D-4E34-8871-5DAE652BF274}" srcOrd="1" destOrd="0" presId="urn:microsoft.com/office/officeart/2005/8/layout/hierarchy3"/>
    <dgm:cxn modelId="{02A72FF2-CC35-4250-9365-DC2225EDA9EB}"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C677F767-6435-43C8-8104-ACA36AEB9662}" type="presParOf" srcId="{0975E0EE-7970-43EC-B31A-52A312CA91EA}" destId="{10FEBE6B-2047-43B1-80DC-1D4526B40E6E}" srcOrd="0" destOrd="0" presId="urn:microsoft.com/office/officeart/2005/8/layout/hierarchy3"/>
    <dgm:cxn modelId="{7D340271-984C-43DB-99CF-CA03DF0FCE68}" type="presParOf" srcId="{10FEBE6B-2047-43B1-80DC-1D4526B40E6E}" destId="{0D6A0EDB-ADD0-426D-9A9F-A65736F774EC}" srcOrd="0" destOrd="0" presId="urn:microsoft.com/office/officeart/2005/8/layout/hierarchy3"/>
    <dgm:cxn modelId="{4D3E9592-15F5-464D-81A7-554876949B16}" type="presParOf" srcId="{0D6A0EDB-ADD0-426D-9A9F-A65736F774EC}" destId="{08B11CAB-98E7-4779-9789-DBE6A7C27FB6}" srcOrd="0" destOrd="0" presId="urn:microsoft.com/office/officeart/2005/8/layout/hierarchy3"/>
    <dgm:cxn modelId="{04EFCB5A-EBF4-4A78-997A-9536C95D3C9E}" type="presParOf" srcId="{0D6A0EDB-ADD0-426D-9A9F-A65736F774EC}" destId="{AF7D72CA-3C2D-4E34-8871-5DAE652BF274}" srcOrd="1" destOrd="0" presId="urn:microsoft.com/office/officeart/2005/8/layout/hierarchy3"/>
    <dgm:cxn modelId="{C2A6B75C-91AC-43F9-B9D6-46A22FC07F20}" type="presParOf" srcId="{10FEBE6B-2047-43B1-80DC-1D4526B40E6E}" destId="{6B069224-4494-4527-8C0B-9A33671804F8}" srcOrd="1" destOrd="0" presId="urn:microsoft.com/office/officeart/2005/8/layout/hierarchy3"/>
    <dgm:cxn modelId="{0691E7E3-23B6-4155-8BEC-CB4B0273F9C2}" type="presParOf" srcId="{6B069224-4494-4527-8C0B-9A33671804F8}" destId="{A5220D25-D937-430D-9F81-1DE66FBC827C}" srcOrd="0" destOrd="0" presId="urn:microsoft.com/office/officeart/2005/8/layout/hierarchy3"/>
    <dgm:cxn modelId="{E40C79F7-7D2B-4916-888B-EE686865BD1F}" type="presParOf" srcId="{6B069224-4494-4527-8C0B-9A33671804F8}" destId="{A45AE1A5-2FFF-4A44-A811-5347ABBD21B9}" srcOrd="1" destOrd="0" presId="urn:microsoft.com/office/officeart/2005/8/layout/hierarchy3"/>
    <dgm:cxn modelId="{E3CB2A72-4B12-4D38-9E08-62C96E686358}" type="presParOf" srcId="{6B069224-4494-4527-8C0B-9A33671804F8}" destId="{CF919843-A6F8-4C05-9D36-D24AE39EF835}" srcOrd="2" destOrd="0" presId="urn:microsoft.com/office/officeart/2005/8/layout/hierarchy3"/>
    <dgm:cxn modelId="{052F68E2-4714-440A-9F7D-E3BF1B2742DA}" type="presParOf" srcId="{6B069224-4494-4527-8C0B-9A33671804F8}" destId="{9B2E1859-5F7E-4D1F-AC51-E22BD89F053F}" srcOrd="3" destOrd="0" presId="urn:microsoft.com/office/officeart/2005/8/layout/hierarchy3"/>
    <dgm:cxn modelId="{3049C365-A258-463C-90C5-A9F9ADBE8A5D}" type="presParOf" srcId="{6B069224-4494-4527-8C0B-9A33671804F8}" destId="{502081D9-F1B2-4C5C-B883-F86F3DD1E841}" srcOrd="4" destOrd="0" presId="urn:microsoft.com/office/officeart/2005/8/layout/hierarchy3"/>
    <dgm:cxn modelId="{1F168EA0-3D4E-4435-8ECC-9206FDD84328}" type="presParOf" srcId="{6B069224-4494-4527-8C0B-9A33671804F8}" destId="{FB1F9451-04C4-45DE-AD79-FD4594643EEA}" srcOrd="5" destOrd="0" presId="urn:microsoft.com/office/officeart/2005/8/layout/hierarchy3"/>
    <dgm:cxn modelId="{11172391-765D-48A7-875F-C7F4B7DF1B0B}" type="presParOf" srcId="{6B069224-4494-4527-8C0B-9A33671804F8}" destId="{7A894F37-788F-44D6-9459-D5D2DDA6EC4D}" srcOrd="6" destOrd="0" presId="urn:microsoft.com/office/officeart/2005/8/layout/hierarchy3"/>
    <dgm:cxn modelId="{4457F9C2-AB86-4E90-9F72-697538E919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8"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a:solidFill>
          <a:srgbClr val="A3C9FF">
            <a:alpha val="90000"/>
          </a:srgbClr>
        </a:solidFill>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D0E1DF07-4F9F-4653-A6F9-9785D67721F2}" type="presOf" srcId="{3EB0C6C2-51AC-41AC-A474-88F4B70E807E}" destId="{7A894F37-788F-44D6-9459-D5D2DDA6EC4D}" srcOrd="0" destOrd="0" presId="urn:microsoft.com/office/officeart/2005/8/layout/hierarchy3"/>
    <dgm:cxn modelId="{334F910B-10F7-46FB-BD34-673EACC877CD}" type="presOf" srcId="{B37117B7-5B57-4DC7-85DC-0608B17D02B9}" destId="{CF919843-A6F8-4C05-9D36-D24AE39EF835}" srcOrd="0" destOrd="0" presId="urn:microsoft.com/office/officeart/2005/8/layout/hierarchy3"/>
    <dgm:cxn modelId="{273B5217-A2F9-40E9-BA1B-5DE0062FC02B}" type="presOf" srcId="{209D9142-821E-4E0D-B5F6-3B88AA53938D}" destId="{FB1F9451-04C4-45DE-AD79-FD4594643EEA}" srcOrd="0" destOrd="0" presId="urn:microsoft.com/office/officeart/2005/8/layout/hierarchy3"/>
    <dgm:cxn modelId="{244F6224-799D-4E84-83BB-588FF765CB32}" type="presOf" srcId="{ED595AFD-BB7A-42A7-8062-F03407151E5C}" destId="{8EACC7E1-3BB0-4012-8E95-C956D712E308}" srcOrd="0" destOrd="0" presId="urn:microsoft.com/office/officeart/2005/8/layout/hierarchy3"/>
    <dgm:cxn modelId="{68EA3C25-06DA-4AF5-ABDD-B862C6B92B6E}" type="presOf" srcId="{272E334D-2B7C-4F18-9F1A-A26ADFB1AE5B}" destId="{08B11CAB-98E7-4779-9789-DBE6A7C27FB6}" srcOrd="0" destOrd="0" presId="urn:microsoft.com/office/officeart/2005/8/layout/hierarchy3"/>
    <dgm:cxn modelId="{3D22B834-FE57-4BF2-B06C-046D011ED8B8}" type="presOf" srcId="{903395EF-47A8-4D96-AE92-8E3ECB2C82DB}" destId="{A5220D25-D937-430D-9F81-1DE66FBC827C}"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BAA7E650-64B3-4B83-95FE-F3D90C6538B7}" type="presOf" srcId="{86CC440D-C785-48EE-97AB-1159637650CD}" destId="{0975E0EE-7970-43EC-B31A-52A312CA91EA}" srcOrd="0" destOrd="0" presId="urn:microsoft.com/office/officeart/2005/8/layout/hierarchy3"/>
    <dgm:cxn modelId="{F02FB274-2A7A-4665-97A8-2436DADFBF45}" type="presOf" srcId="{5472254D-9634-4047-8A16-555A87F4F178}" destId="{9B2E1859-5F7E-4D1F-AC51-E22BD89F053F}" srcOrd="0" destOrd="0" presId="urn:microsoft.com/office/officeart/2005/8/layout/hierarchy3"/>
    <dgm:cxn modelId="{9712897C-BFD8-40CB-AF63-53510E32EBD1}" type="presOf" srcId="{272E334D-2B7C-4F18-9F1A-A26ADFB1AE5B}" destId="{AF7D72CA-3C2D-4E34-8871-5DAE652BF274}" srcOrd="1" destOrd="0" presId="urn:microsoft.com/office/officeart/2005/8/layout/hierarchy3"/>
    <dgm:cxn modelId="{DB1B3AB3-66A1-4D08-A80E-060853D924BD}" type="presOf" srcId="{E9276243-DEB6-4735-A916-8725338D27C2}" destId="{A45AE1A5-2FFF-4A44-A811-5347ABBD21B9}"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24A150F8-FA4F-4850-BA00-704E232720F8}" srcId="{86CC440D-C785-48EE-97AB-1159637650CD}" destId="{272E334D-2B7C-4F18-9F1A-A26ADFB1AE5B}" srcOrd="0" destOrd="0" parTransId="{1E51A333-2F0D-4ECF-9339-225DA3BD22A8}" sibTransId="{91C0E1B6-96B4-4723-AC90-1B380C5C4CC6}"/>
    <dgm:cxn modelId="{293C05F9-2D0F-4554-95CF-9A72DBAA76E3}" type="presOf" srcId="{FEC11B9A-2619-4E8F-B9D8-FB3E0DE2E7AF}" destId="{502081D9-F1B2-4C5C-B883-F86F3DD1E841}"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4899CF34-7946-4C62-AC07-2C7E3F0E1D13}" type="presParOf" srcId="{0975E0EE-7970-43EC-B31A-52A312CA91EA}" destId="{10FEBE6B-2047-43B1-80DC-1D4526B40E6E}" srcOrd="0" destOrd="0" presId="urn:microsoft.com/office/officeart/2005/8/layout/hierarchy3"/>
    <dgm:cxn modelId="{A6E99433-2328-456E-B6F9-CDBC68A3C11A}" type="presParOf" srcId="{10FEBE6B-2047-43B1-80DC-1D4526B40E6E}" destId="{0D6A0EDB-ADD0-426D-9A9F-A65736F774EC}" srcOrd="0" destOrd="0" presId="urn:microsoft.com/office/officeart/2005/8/layout/hierarchy3"/>
    <dgm:cxn modelId="{54235387-D4BF-4DC8-9070-CAA2DC256121}" type="presParOf" srcId="{0D6A0EDB-ADD0-426D-9A9F-A65736F774EC}" destId="{08B11CAB-98E7-4779-9789-DBE6A7C27FB6}" srcOrd="0" destOrd="0" presId="urn:microsoft.com/office/officeart/2005/8/layout/hierarchy3"/>
    <dgm:cxn modelId="{4EADDCDA-FB55-4992-9234-FEBD63E6F18B}" type="presParOf" srcId="{0D6A0EDB-ADD0-426D-9A9F-A65736F774EC}" destId="{AF7D72CA-3C2D-4E34-8871-5DAE652BF274}" srcOrd="1" destOrd="0" presId="urn:microsoft.com/office/officeart/2005/8/layout/hierarchy3"/>
    <dgm:cxn modelId="{6D49DF3A-FFF9-4C3B-B977-AA5D3C40059F}" type="presParOf" srcId="{10FEBE6B-2047-43B1-80DC-1D4526B40E6E}" destId="{6B069224-4494-4527-8C0B-9A33671804F8}" srcOrd="1" destOrd="0" presId="urn:microsoft.com/office/officeart/2005/8/layout/hierarchy3"/>
    <dgm:cxn modelId="{54281B04-A369-49D2-B1CA-7125EC18BD66}" type="presParOf" srcId="{6B069224-4494-4527-8C0B-9A33671804F8}" destId="{A5220D25-D937-430D-9F81-1DE66FBC827C}" srcOrd="0" destOrd="0" presId="urn:microsoft.com/office/officeart/2005/8/layout/hierarchy3"/>
    <dgm:cxn modelId="{20FB3B3E-7ACE-4E1D-AC53-A740FA9718BD}" type="presParOf" srcId="{6B069224-4494-4527-8C0B-9A33671804F8}" destId="{A45AE1A5-2FFF-4A44-A811-5347ABBD21B9}" srcOrd="1" destOrd="0" presId="urn:microsoft.com/office/officeart/2005/8/layout/hierarchy3"/>
    <dgm:cxn modelId="{3A833F54-5D7C-4C0E-B5E0-75E12113954B}" type="presParOf" srcId="{6B069224-4494-4527-8C0B-9A33671804F8}" destId="{CF919843-A6F8-4C05-9D36-D24AE39EF835}" srcOrd="2" destOrd="0" presId="urn:microsoft.com/office/officeart/2005/8/layout/hierarchy3"/>
    <dgm:cxn modelId="{273C6111-8413-4E7B-8414-AFACA719B1F0}" type="presParOf" srcId="{6B069224-4494-4527-8C0B-9A33671804F8}" destId="{9B2E1859-5F7E-4D1F-AC51-E22BD89F053F}" srcOrd="3" destOrd="0" presId="urn:microsoft.com/office/officeart/2005/8/layout/hierarchy3"/>
    <dgm:cxn modelId="{6FAB643F-BB90-46A8-B422-56DF51BB9221}" type="presParOf" srcId="{6B069224-4494-4527-8C0B-9A33671804F8}" destId="{502081D9-F1B2-4C5C-B883-F86F3DD1E841}" srcOrd="4" destOrd="0" presId="urn:microsoft.com/office/officeart/2005/8/layout/hierarchy3"/>
    <dgm:cxn modelId="{CC2E2FAC-867D-40E7-9C3C-84A962D937B1}" type="presParOf" srcId="{6B069224-4494-4527-8C0B-9A33671804F8}" destId="{FB1F9451-04C4-45DE-AD79-FD4594643EEA}" srcOrd="5" destOrd="0" presId="urn:microsoft.com/office/officeart/2005/8/layout/hierarchy3"/>
    <dgm:cxn modelId="{F8A9FB99-A7ED-4A7C-91C6-E2B3775CCF08}" type="presParOf" srcId="{6B069224-4494-4527-8C0B-9A33671804F8}" destId="{7A894F37-788F-44D6-9459-D5D2DDA6EC4D}" srcOrd="6" destOrd="0" presId="urn:microsoft.com/office/officeart/2005/8/layout/hierarchy3"/>
    <dgm:cxn modelId="{BB7DCD6D-899A-4424-8CDD-A9C5157A3C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9"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a:solidFill>
          <a:srgbClr val="C00000"/>
        </a:solidFill>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B9810D5F-8EB4-4EB2-A618-2155257E79B1}" type="presOf" srcId="{C926EDBD-C381-4786-8067-B05C71F5C534}" destId="{34D50D9A-F0DD-40B8-9971-72AD07E36C1D}" srcOrd="0" destOrd="0" presId="urn:microsoft.com/office/officeart/2005/8/layout/matrix3"/>
    <dgm:cxn modelId="{40B64B71-A1EA-4CB6-A43B-B085877FD0FD}" type="presOf" srcId="{CB44E568-9772-4E84-A2C6-40ACBDEE4C4B}" destId="{ACE26436-20E4-41C8-A551-862EF2612188}" srcOrd="0" destOrd="0" presId="urn:microsoft.com/office/officeart/2005/8/layout/matrix3"/>
    <dgm:cxn modelId="{CD1D5658-81FD-4038-96D7-28DD7E2061BB}" type="presOf" srcId="{EC4220DB-A195-4910-ACA2-F34E9D510322}" destId="{88A2433F-563E-4126-977B-57F02511B761}" srcOrd="0" destOrd="0" presId="urn:microsoft.com/office/officeart/2005/8/layout/matrix3"/>
    <dgm:cxn modelId="{CC3AB29E-3504-4FA3-8936-72185A2B7E92}"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8C4E55F5-41A7-41D7-825C-73ED02E6BF7F}" type="presOf" srcId="{6BE0002D-9DA5-4D70-AD8F-2F43F459F1B1}" destId="{B58CA3E3-D617-47EF-B140-DA1C14BB00D2}" srcOrd="0" destOrd="0" presId="urn:microsoft.com/office/officeart/2005/8/layout/matrix3"/>
    <dgm:cxn modelId="{15A73815-4EDC-4AFE-8072-681F6760231F}" type="presParOf" srcId="{88A2433F-563E-4126-977B-57F02511B761}" destId="{115AFB1D-9F43-48A1-A5D9-82F72A633251}" srcOrd="0" destOrd="0" presId="urn:microsoft.com/office/officeart/2005/8/layout/matrix3"/>
    <dgm:cxn modelId="{62161A65-929D-4E0B-A1C7-7F81736E63E4}" type="presParOf" srcId="{88A2433F-563E-4126-977B-57F02511B761}" destId="{B58CA3E3-D617-47EF-B140-DA1C14BB00D2}" srcOrd="1" destOrd="0" presId="urn:microsoft.com/office/officeart/2005/8/layout/matrix3"/>
    <dgm:cxn modelId="{26723FE8-EEBC-454D-B504-1CC881B612AC}" type="presParOf" srcId="{88A2433F-563E-4126-977B-57F02511B761}" destId="{8A89066A-4A82-4ED2-968E-BBBDA4732C8A}" srcOrd="2" destOrd="0" presId="urn:microsoft.com/office/officeart/2005/8/layout/matrix3"/>
    <dgm:cxn modelId="{CD6EC44C-ECB5-4059-8E23-9CCFC1C75AA3}" type="presParOf" srcId="{88A2433F-563E-4126-977B-57F02511B761}" destId="{34D50D9A-F0DD-40B8-9971-72AD07E36C1D}" srcOrd="3" destOrd="0" presId="urn:microsoft.com/office/officeart/2005/8/layout/matrix3"/>
    <dgm:cxn modelId="{69468934-53AB-4D85-BEFA-D39133034D65}"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dirty="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Simples o Compuestos</a:t>
          </a:r>
          <a:endParaRPr lang="es-CR" sz="2500" kern="1200" dirty="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17/5/2019</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17/5/2019</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8</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43914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2EEBE2-84EE-4C86-A81D-0A815420F05C}" type="slidenum">
              <a:rPr lang="es-ES_tradnl"/>
              <a:pPr/>
              <a:t>36</a:t>
            </a:fld>
            <a:endParaRPr lang="es-ES_tradnl"/>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s-ES_tradnl" b="1"/>
              <a:t>Segunda restricción inherente al MER</a:t>
            </a:r>
            <a:r>
              <a:rPr lang="es-ES_tradnl"/>
              <a:t>: sólo puede haber relaciones entre entidades. Es decir, está prohibido establecer una relación entre relaciones y entre una relación y una entidad.</a:t>
            </a:r>
            <a:endParaRPr lang="es-ES"/>
          </a:p>
        </p:txBody>
      </p:sp>
    </p:spTree>
    <p:extLst>
      <p:ext uri="{BB962C8B-B14F-4D97-AF65-F5344CB8AC3E}">
        <p14:creationId xmlns:p14="http://schemas.microsoft.com/office/powerpoint/2010/main" val="274821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5CD60C-763F-49AF-A58B-0D8B77319092}" type="slidenum">
              <a:rPr lang="es-ES_tradnl"/>
              <a:pPr/>
              <a:t>37</a:t>
            </a:fld>
            <a:endParaRPr lang="es-ES_tradnl"/>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s-ES_tradnl"/>
              <a:t>En una instancia de una relación SIEMPRE participa una instancia de cada tipo de entidad ligada a la relación. </a:t>
            </a:r>
          </a:p>
          <a:p>
            <a:r>
              <a:rPr lang="es-ES_tradnl"/>
              <a:t>Por ejemplo, una instancia de AQUIA necesariamente </a:t>
            </a:r>
          </a:p>
          <a:p>
            <a:r>
              <a:rPr lang="es-ES_tradnl"/>
              <a:t>consiste en una instancia de CIENTE, otra de PE ICUA, y otra deOCA_VIDEOClUB. </a:t>
            </a:r>
          </a:p>
          <a:p>
            <a:r>
              <a:rPr lang="es-ES_tradnl"/>
              <a:t>No tiene sentido que vincule tan solo dos de ellas...</a:t>
            </a:r>
            <a:endParaRPr lang="es-ES"/>
          </a:p>
        </p:txBody>
      </p:sp>
    </p:spTree>
    <p:extLst>
      <p:ext uri="{BB962C8B-B14F-4D97-AF65-F5344CB8AC3E}">
        <p14:creationId xmlns:p14="http://schemas.microsoft.com/office/powerpoint/2010/main" val="13240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7F62990-8F7F-4153-8DF5-4D8378BD0643}" type="slidenum">
              <a:rPr lang="es-ES_tradnl"/>
              <a:pPr/>
              <a:t>38</a:t>
            </a:fld>
            <a:endParaRPr lang="es-ES_tradnl"/>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s-ES_tradnl"/>
              <a:t>Los nombres de rol ayudan a explicar el significado de la relación, por eso su uso es casi obligatorio en los tipos de relación reflexivas, para evitar la </a:t>
            </a:r>
            <a:r>
              <a:rPr lang="es-ES_tradnl" b="1"/>
              <a:t>ambigüedad</a:t>
            </a:r>
            <a:r>
              <a:rPr lang="es-ES_tradnl"/>
              <a:t>.</a:t>
            </a:r>
            <a:endParaRPr lang="es-ES"/>
          </a:p>
        </p:txBody>
      </p:sp>
    </p:spTree>
    <p:extLst>
      <p:ext uri="{BB962C8B-B14F-4D97-AF65-F5344CB8AC3E}">
        <p14:creationId xmlns:p14="http://schemas.microsoft.com/office/powerpoint/2010/main" val="101929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A36B504-A6BE-44EF-8B95-FBC64E7FBF01}" type="slidenum">
              <a:rPr lang="es-ES_tradnl"/>
              <a:pPr/>
              <a:t>39</a:t>
            </a:fld>
            <a:endParaRPr lang="es-ES_tradnl"/>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s-ES_tradnl"/>
              <a:t>Estas restricciones permiten expresar algunas de las Reglas del Negocio.</a:t>
            </a:r>
          </a:p>
        </p:txBody>
      </p:sp>
    </p:spTree>
    <p:extLst>
      <p:ext uri="{BB962C8B-B14F-4D97-AF65-F5344CB8AC3E}">
        <p14:creationId xmlns:p14="http://schemas.microsoft.com/office/powerpoint/2010/main" val="337395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CF5651-CD20-4583-899D-B799D0911C63}" type="slidenum">
              <a:rPr lang="es-ES_tradnl"/>
              <a:pPr/>
              <a:t>40</a:t>
            </a:fld>
            <a:endParaRPr lang="es-ES_tradnl"/>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s-ES_tradnl"/>
              <a:t>Una instancia de director puede estar relacionada con muchas instancias de película (todas las que él ha rodado)</a:t>
            </a:r>
          </a:p>
          <a:p>
            <a:r>
              <a:rPr lang="es-ES_tradnl"/>
              <a:t>Una instancia de película sólo puede relacionarse con una única instancia de director (justo aquél que la haya filmado)</a:t>
            </a:r>
            <a:endParaRPr lang="es-ES"/>
          </a:p>
          <a:p>
            <a:r>
              <a:rPr lang="es-ES"/>
              <a:t>La notación [CBS1998] coincide con la de [EN2002].</a:t>
            </a:r>
          </a:p>
        </p:txBody>
      </p:sp>
    </p:spTree>
    <p:extLst>
      <p:ext uri="{BB962C8B-B14F-4D97-AF65-F5344CB8AC3E}">
        <p14:creationId xmlns:p14="http://schemas.microsoft.com/office/powerpoint/2010/main" val="26538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41</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06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42</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8444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43</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33662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44</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79935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45</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3815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9</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s-ES_tradnl"/>
              <a:t>Cada tipo de entidad es d</a:t>
            </a:r>
            <a:r>
              <a:rPr lang="es-ES"/>
              <a:t>escrito por su nombre y la lista de nombres de sus atributos</a:t>
            </a:r>
          </a:p>
          <a:p>
            <a:endParaRPr lang="es-ES"/>
          </a:p>
        </p:txBody>
      </p:sp>
    </p:spTree>
    <p:extLst>
      <p:ext uri="{BB962C8B-B14F-4D97-AF65-F5344CB8AC3E}">
        <p14:creationId xmlns:p14="http://schemas.microsoft.com/office/powerpoint/2010/main" val="107197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4C06365-96BD-4D1E-A98D-E7ACDD255611}" type="slidenum">
              <a:rPr lang="es-ES_tradnl"/>
              <a:pPr/>
              <a:t>50</a:t>
            </a:fld>
            <a:endParaRPr lang="es-ES_tradnl"/>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ES_tradnl"/>
              <a:t>La DEPENDENCIA EN EXISTENCIA significa que una instancia de esa entidad sólo puede existir si participa en una instancia de la relación.</a:t>
            </a:r>
          </a:p>
          <a:p>
            <a:r>
              <a:rPr lang="es-ES_tradnl"/>
              <a:t>La dependencia del tipo de entidad es </a:t>
            </a:r>
            <a:r>
              <a:rPr lang="es-ES_tradnl" u="sng"/>
              <a:t>con respecto al tipo de relación</a:t>
            </a:r>
            <a:r>
              <a:rPr lang="es-ES_tradnl"/>
              <a:t>. No tiene el mismo significado que la dependencia en existencia de [MPM1999], puesto que se debe entender como que no tiene sentido que exista una entidad que no participe en la relación. </a:t>
            </a:r>
          </a:p>
          <a:p>
            <a:endParaRPr lang="es-ES_tradnl"/>
          </a:p>
          <a:p>
            <a:r>
              <a:rPr lang="es-ES_tradnl"/>
              <a:t>Concepto coincidente con los incluidos en [CBS1998] y [SKS1998]</a:t>
            </a:r>
          </a:p>
        </p:txBody>
      </p:sp>
    </p:spTree>
    <p:extLst>
      <p:ext uri="{BB962C8B-B14F-4D97-AF65-F5344CB8AC3E}">
        <p14:creationId xmlns:p14="http://schemas.microsoft.com/office/powerpoint/2010/main" val="327888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1969F1-B9D5-4993-B6D7-68D8CAD080FD}" type="slidenum">
              <a:rPr lang="es-ES_tradnl"/>
              <a:pPr/>
              <a:t>51</a:t>
            </a:fld>
            <a:endParaRPr lang="es-ES_tradnl"/>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s-ES" b="1" dirty="0">
                <a:solidFill>
                  <a:schemeClr val="accent2"/>
                </a:solidFill>
              </a:rPr>
              <a:t>Participación total</a:t>
            </a:r>
          </a:p>
          <a:p>
            <a:r>
              <a:rPr lang="es-ES" dirty="0"/>
              <a:t>Todo empleado trabaja en un local (sucursal) del vídeo-club.</a:t>
            </a:r>
          </a:p>
          <a:p>
            <a:pPr lvl="2"/>
            <a:r>
              <a:rPr lang="es-ES" dirty="0"/>
              <a:t>* Toda instancia de EMPLEADO DEBE estar relacionada con alguna instancia de LOCAL</a:t>
            </a:r>
          </a:p>
          <a:p>
            <a:pPr lvl="2"/>
            <a:r>
              <a:rPr lang="es-ES" dirty="0"/>
              <a:t>* NO tiene sentido que EXISTA un empleado que NO trabaje en algún local, es decir que NO participe en una relación de tipo TRABAJA_EN</a:t>
            </a:r>
          </a:p>
          <a:p>
            <a:r>
              <a:rPr lang="es-ES" b="1" dirty="0">
                <a:solidFill>
                  <a:schemeClr val="accent2"/>
                </a:solidFill>
              </a:rPr>
              <a:t>Participación parcial</a:t>
            </a:r>
          </a:p>
          <a:p>
            <a:r>
              <a:rPr lang="es-ES" dirty="0"/>
              <a:t>NO todo empleado es encargado de un local del vídeo-club, sino sólo algunos de ellos</a:t>
            </a:r>
          </a:p>
          <a:p>
            <a:r>
              <a:rPr lang="es-ES" dirty="0"/>
              <a:t>* NO NECESARIAMENTE TODAS las instancias EMPLEADO están relacionadas con instancias de LOCAL, sino las de un subconjunto del conjunto total de empleados</a:t>
            </a:r>
          </a:p>
          <a:p>
            <a:endParaRPr lang="es-ES" dirty="0"/>
          </a:p>
        </p:txBody>
      </p:sp>
    </p:spTree>
    <p:extLst>
      <p:ext uri="{BB962C8B-B14F-4D97-AF65-F5344CB8AC3E}">
        <p14:creationId xmlns:p14="http://schemas.microsoft.com/office/powerpoint/2010/main" val="208882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135D31-95E8-4CAF-B2F5-A4F014264636}" type="slidenum">
              <a:rPr lang="es-ES_tradnl"/>
              <a:pPr/>
              <a:t>52</a:t>
            </a:fld>
            <a:endParaRPr lang="es-ES_tradnl"/>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s-ES_tradnl" dirty="0"/>
          </a:p>
          <a:p>
            <a:r>
              <a:rPr lang="es-ES_tradnl" dirty="0"/>
              <a:t>PREGUNTA: ¿Qué pasaría si “horas” EMPLEADO?</a:t>
            </a:r>
          </a:p>
          <a:p>
            <a:endParaRPr lang="es-ES_tradnl" dirty="0"/>
          </a:p>
          <a:p>
            <a:r>
              <a:rPr lang="es-ES_tradnl" dirty="0"/>
              <a:t>Ojo: </a:t>
            </a:r>
            <a:r>
              <a:rPr lang="es-ES_tradnl" b="1" dirty="0"/>
              <a:t>una relación puede tener atributos, pero nunca una clave</a:t>
            </a:r>
            <a:r>
              <a:rPr lang="es-ES_tradnl" dirty="0"/>
              <a:t>.</a:t>
            </a:r>
            <a:endParaRPr lang="es-ES" dirty="0"/>
          </a:p>
        </p:txBody>
      </p:sp>
    </p:spTree>
    <p:extLst>
      <p:ext uri="{BB962C8B-B14F-4D97-AF65-F5344CB8AC3E}">
        <p14:creationId xmlns:p14="http://schemas.microsoft.com/office/powerpoint/2010/main" val="19115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E22B8E-2786-4543-8C75-E4D02D369591}" type="slidenum">
              <a:rPr lang="es-ES_tradnl"/>
              <a:pPr/>
              <a:t>53</a:t>
            </a:fld>
            <a:endParaRPr lang="es-ES_tradnl"/>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s-ES_tradnl" dirty="0"/>
              <a:t>En el caso M:N, los atributos deben pertenecer a la relación, porque su valor está determinado por la combinación de las instancias participantes, y no por una sola de ellas.</a:t>
            </a:r>
          </a:p>
          <a:p>
            <a:r>
              <a:rPr lang="es-ES_tradnl" dirty="0"/>
              <a:t>En el caso 1:N, sólo se puede llevar a la entidad que está en el lado N de la relación (la que participa una vez, que condiciona el valor del atributo)</a:t>
            </a:r>
            <a:endParaRPr lang="es-ES" dirty="0"/>
          </a:p>
        </p:txBody>
      </p:sp>
    </p:spTree>
    <p:extLst>
      <p:ext uri="{BB962C8B-B14F-4D97-AF65-F5344CB8AC3E}">
        <p14:creationId xmlns:p14="http://schemas.microsoft.com/office/powerpoint/2010/main" val="265391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57</a:t>
            </a:fld>
            <a:endParaRPr lang="es-CR"/>
          </a:p>
        </p:txBody>
      </p:sp>
    </p:spTree>
    <p:extLst>
      <p:ext uri="{BB962C8B-B14F-4D97-AF65-F5344CB8AC3E}">
        <p14:creationId xmlns:p14="http://schemas.microsoft.com/office/powerpoint/2010/main" val="1039822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67</a:t>
            </a:fld>
            <a:endParaRPr lang="es-CR"/>
          </a:p>
        </p:txBody>
      </p:sp>
    </p:spTree>
    <p:extLst>
      <p:ext uri="{BB962C8B-B14F-4D97-AF65-F5344CB8AC3E}">
        <p14:creationId xmlns:p14="http://schemas.microsoft.com/office/powerpoint/2010/main" val="344523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68</a:t>
            </a:fld>
            <a:endParaRPr lang="es-CR"/>
          </a:p>
        </p:txBody>
      </p:sp>
    </p:spTree>
    <p:extLst>
      <p:ext uri="{BB962C8B-B14F-4D97-AF65-F5344CB8AC3E}">
        <p14:creationId xmlns:p14="http://schemas.microsoft.com/office/powerpoint/2010/main" val="200525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11</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313533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12</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141038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8B17E0-7A79-464B-9734-84D9B72C6F14}" type="slidenum">
              <a:rPr lang="es-ES_tradnl"/>
              <a:pPr/>
              <a:t>13</a:t>
            </a:fld>
            <a:endParaRPr lang="es-ES_tradnl"/>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s-ES_tradnl"/>
              <a:t>En realidad, utilizaremos el término </a:t>
            </a:r>
            <a:r>
              <a:rPr lang="es-ES_tradnl" b="1"/>
              <a:t>ENTIDAD como sinónimo de TIPO DE ENTIDAD</a:t>
            </a:r>
          </a:p>
          <a:p>
            <a:endParaRPr lang="es-ES"/>
          </a:p>
        </p:txBody>
      </p:sp>
    </p:spTree>
    <p:extLst>
      <p:ext uri="{BB962C8B-B14F-4D97-AF65-F5344CB8AC3E}">
        <p14:creationId xmlns:p14="http://schemas.microsoft.com/office/powerpoint/2010/main" val="3437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25</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282172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30</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345945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159FD5-E2CD-42E4-AFB2-DEE34AB8391C}" type="slidenum">
              <a:rPr lang="es-ES_tradnl"/>
              <a:pPr/>
              <a:t>33</a:t>
            </a:fld>
            <a:endParaRPr lang="es-ES_tradnl"/>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0815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65240BB-717D-4FD9-9BAD-55A9A816C522}" type="slidenum">
              <a:rPr lang="es-ES_tradnl"/>
              <a:pPr/>
              <a:t>35</a:t>
            </a:fld>
            <a:endParaRPr lang="es-ES_tradnl"/>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040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5/17/2019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5/17/2019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5/17/2019</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hyperlink" Target="http://gpd.sip.ucm.es/rafa/docencia/bdsi/apuntes/TEMA02.pdf"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99802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p>
          <a:p>
            <a:pPr lvl="1"/>
            <a:endParaRPr lang="es-ES_tradnl" sz="2500" dirty="0">
              <a:solidFill>
                <a:schemeClr val="accent2"/>
              </a:solidFill>
            </a:endParaRPr>
          </a:p>
          <a:p>
            <a:pPr lvl="1"/>
            <a:r>
              <a:rPr lang="es-ES_tradnl" sz="2500" dirty="0"/>
              <a:t>¿Cuáles serían ejemplos de atributos de la entidad empleado y película?</a:t>
            </a:r>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spTree>
    <p:extLst>
      <p:ext uri="{BB962C8B-B14F-4D97-AF65-F5344CB8AC3E}">
        <p14:creationId xmlns:p14="http://schemas.microsoft.com/office/powerpoint/2010/main" val="406078863"/>
      </p:ext>
    </p:extLst>
  </p:cSld>
  <p:clrMapOvr>
    <a:masterClrMapping/>
  </p:clrMapOvr>
  <p:transition advTm="5756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endParaRPr lang="es-ES_tradnl" sz="2500" dirty="0"/>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grpSp>
        <p:nvGrpSpPr>
          <p:cNvPr id="32803" name="Group 35"/>
          <p:cNvGrpSpPr>
            <a:grpSpLocks/>
          </p:cNvGrpSpPr>
          <p:nvPr/>
        </p:nvGrpSpPr>
        <p:grpSpPr bwMode="auto">
          <a:xfrm>
            <a:off x="1823045" y="3174169"/>
            <a:ext cx="5702300" cy="1812926"/>
            <a:chOff x="1056" y="1920"/>
            <a:chExt cx="3592" cy="1142"/>
          </a:xfrm>
        </p:grpSpPr>
        <p:sp>
          <p:nvSpPr>
            <p:cNvPr id="32775" name="Text Box 7"/>
            <p:cNvSpPr txBox="1">
              <a:spLocks noChangeArrowheads="1"/>
            </p:cNvSpPr>
            <p:nvPr/>
          </p:nvSpPr>
          <p:spPr bwMode="auto">
            <a:xfrm>
              <a:off x="2064" y="1920"/>
              <a:ext cx="258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titulo</a:t>
              </a:r>
              <a:r>
                <a:rPr lang="es-ES_tradnl" sz="2400" dirty="0">
                  <a:solidFill>
                    <a:schemeClr val="accent1"/>
                  </a:solidFill>
                </a:rPr>
                <a:t> = El alquimista impaciente</a:t>
              </a:r>
              <a:endParaRPr lang="es-ES" sz="2400" dirty="0">
                <a:solidFill>
                  <a:schemeClr val="accent1"/>
                </a:solidFill>
              </a:endParaRPr>
            </a:p>
          </p:txBody>
        </p:sp>
        <p:sp>
          <p:nvSpPr>
            <p:cNvPr id="32776" name="Text Box 8"/>
            <p:cNvSpPr txBox="1">
              <a:spLocks noChangeArrowheads="1"/>
            </p:cNvSpPr>
            <p:nvPr/>
          </p:nvSpPr>
          <p:spPr bwMode="auto">
            <a:xfrm>
              <a:off x="2064" y="2124"/>
              <a:ext cx="135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genero</a:t>
              </a:r>
              <a:r>
                <a:rPr lang="es-ES_tradnl" sz="2400" dirty="0">
                  <a:solidFill>
                    <a:schemeClr val="accent1"/>
                  </a:solidFill>
                </a:rPr>
                <a:t> = Thriller</a:t>
              </a:r>
              <a:endParaRPr lang="es-ES" sz="2400" dirty="0">
                <a:solidFill>
                  <a:schemeClr val="accent1"/>
                </a:solidFill>
              </a:endParaRPr>
            </a:p>
          </p:txBody>
        </p:sp>
        <p:sp>
          <p:nvSpPr>
            <p:cNvPr id="32777" name="Text Box 9"/>
            <p:cNvSpPr txBox="1">
              <a:spLocks noChangeArrowheads="1"/>
            </p:cNvSpPr>
            <p:nvPr/>
          </p:nvSpPr>
          <p:spPr bwMode="auto">
            <a:xfrm>
              <a:off x="2064" y="2364"/>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78" name="Text Box 10"/>
            <p:cNvSpPr txBox="1">
              <a:spLocks noChangeArrowheads="1"/>
            </p:cNvSpPr>
            <p:nvPr/>
          </p:nvSpPr>
          <p:spPr bwMode="auto">
            <a:xfrm>
              <a:off x="2064" y="2592"/>
              <a:ext cx="1643"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err="1">
                  <a:solidFill>
                    <a:schemeClr val="accent1"/>
                  </a:solidFill>
                </a:rPr>
                <a:t>annoestreno</a:t>
              </a:r>
              <a:r>
                <a:rPr lang="es-ES_tradnl" sz="2400" dirty="0">
                  <a:solidFill>
                    <a:schemeClr val="accent1"/>
                  </a:solidFill>
                </a:rPr>
                <a:t> = 2002</a:t>
              </a:r>
              <a:endParaRPr lang="es-ES" sz="2400" dirty="0">
                <a:solidFill>
                  <a:schemeClr val="accent1"/>
                </a:solidFill>
              </a:endParaRPr>
            </a:p>
          </p:txBody>
        </p:sp>
        <p:sp>
          <p:nvSpPr>
            <p:cNvPr id="32779" name="Text Box 11"/>
            <p:cNvSpPr txBox="1">
              <a:spLocks noChangeArrowheads="1"/>
            </p:cNvSpPr>
            <p:nvPr/>
          </p:nvSpPr>
          <p:spPr bwMode="auto">
            <a:xfrm>
              <a:off x="1056" y="2220"/>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a:solidFill>
                    <a:schemeClr val="accent1"/>
                  </a:solidFill>
                </a:rPr>
                <a:t>p1</a:t>
              </a:r>
              <a:endParaRPr lang="es-ES" sz="2400">
                <a:solidFill>
                  <a:schemeClr val="accent1"/>
                </a:solidFill>
              </a:endParaRPr>
            </a:p>
          </p:txBody>
        </p:sp>
        <p:sp>
          <p:nvSpPr>
            <p:cNvPr id="32780" name="Oval 12"/>
            <p:cNvSpPr>
              <a:spLocks noChangeAspect="1" noChangeArrowheads="1"/>
            </p:cNvSpPr>
            <p:nvPr/>
          </p:nvSpPr>
          <p:spPr bwMode="auto">
            <a:xfrm>
              <a:off x="1296" y="2357"/>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81" name="Line 13"/>
            <p:cNvSpPr>
              <a:spLocks noChangeShapeType="1"/>
            </p:cNvSpPr>
            <p:nvPr/>
          </p:nvSpPr>
          <p:spPr bwMode="auto">
            <a:xfrm flipV="1">
              <a:off x="1344" y="2064"/>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2" name="Line 14"/>
            <p:cNvSpPr>
              <a:spLocks noChangeShapeType="1"/>
            </p:cNvSpPr>
            <p:nvPr/>
          </p:nvSpPr>
          <p:spPr bwMode="auto">
            <a:xfrm flipV="1">
              <a:off x="1344" y="2304"/>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sp>
          <p:nvSpPr>
            <p:cNvPr id="32783" name="Line 15"/>
            <p:cNvSpPr>
              <a:spLocks noChangeShapeType="1"/>
            </p:cNvSpPr>
            <p:nvPr/>
          </p:nvSpPr>
          <p:spPr bwMode="auto">
            <a:xfrm>
              <a:off x="1344" y="2400"/>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4" name="Line 16"/>
            <p:cNvSpPr>
              <a:spLocks noChangeShapeType="1"/>
            </p:cNvSpPr>
            <p:nvPr/>
          </p:nvSpPr>
          <p:spPr bwMode="auto">
            <a:xfrm>
              <a:off x="1344" y="2400"/>
              <a:ext cx="720"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99" name="Text Box 31"/>
            <p:cNvSpPr txBox="1">
              <a:spLocks noChangeArrowheads="1"/>
            </p:cNvSpPr>
            <p:nvPr/>
          </p:nvSpPr>
          <p:spPr bwMode="auto">
            <a:xfrm>
              <a:off x="2064" y="2784"/>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accent1"/>
                  </a:solidFill>
                </a:rPr>
                <a:t>...</a:t>
              </a:r>
              <a:endParaRPr lang="es-ES" sz="2400" b="1">
                <a:solidFill>
                  <a:schemeClr val="accent1"/>
                </a:solidFill>
              </a:endParaRPr>
            </a:p>
          </p:txBody>
        </p:sp>
        <p:sp>
          <p:nvSpPr>
            <p:cNvPr id="32800" name="Line 32"/>
            <p:cNvSpPr>
              <a:spLocks noChangeShapeType="1"/>
            </p:cNvSpPr>
            <p:nvPr/>
          </p:nvSpPr>
          <p:spPr bwMode="auto">
            <a:xfrm>
              <a:off x="1344" y="2400"/>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grpSp>
      <p:grpSp>
        <p:nvGrpSpPr>
          <p:cNvPr id="32805" name="Group 37"/>
          <p:cNvGrpSpPr>
            <a:grpSpLocks/>
          </p:cNvGrpSpPr>
          <p:nvPr/>
        </p:nvGrpSpPr>
        <p:grpSpPr bwMode="auto">
          <a:xfrm>
            <a:off x="1823045" y="4990271"/>
            <a:ext cx="5137150" cy="1814514"/>
            <a:chOff x="1056" y="3064"/>
            <a:chExt cx="3236" cy="1143"/>
          </a:xfrm>
        </p:grpSpPr>
        <p:sp>
          <p:nvSpPr>
            <p:cNvPr id="32789" name="Text Box 21"/>
            <p:cNvSpPr txBox="1">
              <a:spLocks noChangeArrowheads="1"/>
            </p:cNvSpPr>
            <p:nvPr/>
          </p:nvSpPr>
          <p:spPr bwMode="auto">
            <a:xfrm>
              <a:off x="2064" y="3290"/>
              <a:ext cx="172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carnet</a:t>
              </a:r>
              <a:r>
                <a:rPr lang="es-ES_tradnl" sz="2400" dirty="0">
                  <a:solidFill>
                    <a:schemeClr val="accent1"/>
                  </a:solidFill>
                </a:rPr>
                <a:t> = 1122334455</a:t>
              </a:r>
              <a:endParaRPr lang="es-ES" sz="2400" dirty="0">
                <a:solidFill>
                  <a:schemeClr val="accent1"/>
                </a:solidFill>
              </a:endParaRPr>
            </a:p>
          </p:txBody>
        </p:sp>
        <p:sp>
          <p:nvSpPr>
            <p:cNvPr id="32791" name="Text Box 23"/>
            <p:cNvSpPr txBox="1">
              <a:spLocks noChangeArrowheads="1"/>
            </p:cNvSpPr>
            <p:nvPr/>
          </p:nvSpPr>
          <p:spPr bwMode="auto">
            <a:xfrm>
              <a:off x="2064" y="3503"/>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sp>
          <p:nvSpPr>
            <p:cNvPr id="32792" name="Text Box 24"/>
            <p:cNvSpPr txBox="1">
              <a:spLocks noChangeArrowheads="1"/>
            </p:cNvSpPr>
            <p:nvPr/>
          </p:nvSpPr>
          <p:spPr bwMode="auto">
            <a:xfrm>
              <a:off x="2064" y="3716"/>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93" name="Text Box 25"/>
            <p:cNvSpPr txBox="1">
              <a:spLocks noChangeArrowheads="1"/>
            </p:cNvSpPr>
            <p:nvPr/>
          </p:nvSpPr>
          <p:spPr bwMode="auto">
            <a:xfrm>
              <a:off x="1056" y="337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rPr>
                <a:t>e1</a:t>
              </a:r>
              <a:endParaRPr lang="es-ES" sz="2400" dirty="0">
                <a:solidFill>
                  <a:schemeClr val="accent1"/>
                </a:solidFill>
              </a:endParaRPr>
            </a:p>
          </p:txBody>
        </p:sp>
        <p:sp>
          <p:nvSpPr>
            <p:cNvPr id="32794" name="Oval 26"/>
            <p:cNvSpPr>
              <a:spLocks noChangeAspect="1" noChangeArrowheads="1"/>
            </p:cNvSpPr>
            <p:nvPr/>
          </p:nvSpPr>
          <p:spPr bwMode="auto">
            <a:xfrm>
              <a:off x="1296" y="3509"/>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95" name="Line 27"/>
            <p:cNvSpPr>
              <a:spLocks noChangeShapeType="1"/>
            </p:cNvSpPr>
            <p:nvPr/>
          </p:nvSpPr>
          <p:spPr bwMode="auto">
            <a:xfrm flipV="1">
              <a:off x="1344" y="3216"/>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6" name="Line 28"/>
            <p:cNvSpPr>
              <a:spLocks noChangeShapeType="1"/>
            </p:cNvSpPr>
            <p:nvPr/>
          </p:nvSpPr>
          <p:spPr bwMode="auto">
            <a:xfrm flipV="1">
              <a:off x="1344" y="3456"/>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7" name="Line 29"/>
            <p:cNvSpPr>
              <a:spLocks noChangeShapeType="1"/>
            </p:cNvSpPr>
            <p:nvPr/>
          </p:nvSpPr>
          <p:spPr bwMode="auto">
            <a:xfrm>
              <a:off x="1344" y="3552"/>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8" name="Line 30"/>
            <p:cNvSpPr>
              <a:spLocks noChangeShapeType="1"/>
            </p:cNvSpPr>
            <p:nvPr/>
          </p:nvSpPr>
          <p:spPr bwMode="auto">
            <a:xfrm>
              <a:off x="1344" y="3552"/>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endParaRPr>
            </a:p>
          </p:txBody>
        </p:sp>
        <p:sp>
          <p:nvSpPr>
            <p:cNvPr id="32801" name="Text Box 33"/>
            <p:cNvSpPr txBox="1">
              <a:spLocks noChangeArrowheads="1"/>
            </p:cNvSpPr>
            <p:nvPr/>
          </p:nvSpPr>
          <p:spPr bwMode="auto">
            <a:xfrm>
              <a:off x="2064" y="3929"/>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a:t>
              </a:r>
              <a:endParaRPr lang="es-ES" sz="2400" b="1" dirty="0">
                <a:solidFill>
                  <a:schemeClr val="accent1"/>
                </a:solidFill>
              </a:endParaRPr>
            </a:p>
          </p:txBody>
        </p:sp>
        <p:sp>
          <p:nvSpPr>
            <p:cNvPr id="32802" name="Line 34"/>
            <p:cNvSpPr>
              <a:spLocks noChangeShapeType="1"/>
            </p:cNvSpPr>
            <p:nvPr/>
          </p:nvSpPr>
          <p:spPr bwMode="auto">
            <a:xfrm>
              <a:off x="1344" y="3552"/>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0" name="Text Box 22">
              <a:extLst>
                <a:ext uri="{FF2B5EF4-FFF2-40B4-BE49-F238E27FC236}">
                  <a16:creationId xmlns:a16="http://schemas.microsoft.com/office/drawing/2014/main" id="{F0BE9CC5-5742-4AAC-99B2-10E3E36EEE4F}"/>
                </a:ext>
              </a:extLst>
            </p:cNvPr>
            <p:cNvSpPr txBox="1">
              <a:spLocks noChangeArrowheads="1"/>
            </p:cNvSpPr>
            <p:nvPr/>
          </p:nvSpPr>
          <p:spPr bwMode="auto">
            <a:xfrm>
              <a:off x="2064" y="3064"/>
              <a:ext cx="160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b="1" dirty="0">
                  <a:solidFill>
                    <a:schemeClr val="accent1"/>
                  </a:solidFill>
                </a:rPr>
                <a:t>cedula</a:t>
              </a:r>
              <a:r>
                <a:rPr lang="es-ES_tradnl" sz="2400" dirty="0">
                  <a:solidFill>
                    <a:schemeClr val="accent1"/>
                  </a:solidFill>
                </a:rPr>
                <a:t>= 87654321</a:t>
              </a:r>
              <a:endParaRPr lang="es-ES" sz="2400" dirty="0">
                <a:solidFill>
                  <a:schemeClr val="accent1"/>
                </a:solidFill>
              </a:endParaRPr>
            </a:p>
          </p:txBody>
        </p:sp>
        <p:sp>
          <p:nvSpPr>
            <p:cNvPr id="31" name="Text Box 23">
              <a:extLst>
                <a:ext uri="{FF2B5EF4-FFF2-40B4-BE49-F238E27FC236}">
                  <a16:creationId xmlns:a16="http://schemas.microsoft.com/office/drawing/2014/main" id="{0B38C17F-D90F-48A5-9819-1B239920749C}"/>
                </a:ext>
              </a:extLst>
            </p:cNvPr>
            <p:cNvSpPr txBox="1">
              <a:spLocks noChangeArrowheads="1"/>
            </p:cNvSpPr>
            <p:nvPr/>
          </p:nvSpPr>
          <p:spPr bwMode="auto">
            <a:xfrm>
              <a:off x="2064" y="3490"/>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grpSp>
    </p:spTree>
    <p:extLst>
      <p:ext uri="{BB962C8B-B14F-4D97-AF65-F5344CB8AC3E}">
        <p14:creationId xmlns:p14="http://schemas.microsoft.com/office/powerpoint/2010/main" val="3952301412"/>
      </p:ext>
    </p:extLst>
  </p:cSld>
  <p:clrMapOvr>
    <a:masterClrMapping/>
  </p:clrMapOvr>
  <p:transition advTm="5756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s-ES_tradnl" sz="2800" dirty="0"/>
              <a:t>Instancia de una entidad</a:t>
            </a:r>
          </a:p>
        </p:txBody>
      </p:sp>
      <p:sp>
        <p:nvSpPr>
          <p:cNvPr id="166914" name="Rectangle 2"/>
          <p:cNvSpPr>
            <a:spLocks noGrp="1" noChangeArrowheads="1"/>
          </p:cNvSpPr>
          <p:nvPr>
            <p:ph type="title"/>
          </p:nvPr>
        </p:nvSpPr>
        <p:spPr>
          <a:xfrm>
            <a:off x="1331089" y="-27643"/>
            <a:ext cx="7812908" cy="966354"/>
          </a:xfrm>
        </p:spPr>
        <p:txBody>
          <a:bodyPr>
            <a:normAutofit/>
          </a:bodyPr>
          <a:lstStyle/>
          <a:p>
            <a:r>
              <a:rPr lang="es-CR" sz="4000" dirty="0"/>
              <a:t>Modelo entidad-relación: Conceptos</a:t>
            </a:r>
            <a:endParaRPr lang="es-ES_tradnl" sz="4000" b="1" dirty="0"/>
          </a:p>
        </p:txBody>
      </p:sp>
      <p:sp>
        <p:nvSpPr>
          <p:cNvPr id="166920" name="Rectangle 8"/>
          <p:cNvSpPr>
            <a:spLocks noChangeArrowheads="1"/>
          </p:cNvSpPr>
          <p:nvPr/>
        </p:nvSpPr>
        <p:spPr bwMode="auto">
          <a:xfrm>
            <a:off x="6555561" y="2758597"/>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PELICULA</a:t>
            </a:r>
          </a:p>
        </p:txBody>
      </p:sp>
      <p:grpSp>
        <p:nvGrpSpPr>
          <p:cNvPr id="166963" name="Group 51"/>
          <p:cNvGrpSpPr>
            <a:grpSpLocks/>
          </p:cNvGrpSpPr>
          <p:nvPr/>
        </p:nvGrpSpPr>
        <p:grpSpPr bwMode="auto">
          <a:xfrm>
            <a:off x="1115616" y="2500313"/>
            <a:ext cx="4622800" cy="1801813"/>
            <a:chOff x="2810" y="1569"/>
            <a:chExt cx="2912" cy="1135"/>
          </a:xfrm>
        </p:grpSpPr>
        <p:sp>
          <p:nvSpPr>
            <p:cNvPr id="166922" name="Text Box 10"/>
            <p:cNvSpPr txBox="1">
              <a:spLocks noChangeArrowheads="1"/>
            </p:cNvSpPr>
            <p:nvPr/>
          </p:nvSpPr>
          <p:spPr bwMode="auto">
            <a:xfrm>
              <a:off x="3444" y="1569"/>
              <a:ext cx="227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dirty="0">
                  <a:solidFill>
                    <a:schemeClr val="accent2"/>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El señor de los anillos</a:t>
              </a:r>
              <a:endParaRPr lang="es-ES" sz="2400" dirty="0">
                <a:solidFill>
                  <a:schemeClr val="accent1"/>
                </a:solidFill>
                <a:latin typeface="Times New Roman" pitchFamily="18" charset="0"/>
              </a:endParaRPr>
            </a:p>
          </p:txBody>
        </p:sp>
        <p:sp>
          <p:nvSpPr>
            <p:cNvPr id="166923" name="Text Box 11"/>
            <p:cNvSpPr txBox="1">
              <a:spLocks noChangeArrowheads="1"/>
            </p:cNvSpPr>
            <p:nvPr/>
          </p:nvSpPr>
          <p:spPr bwMode="auto">
            <a:xfrm>
              <a:off x="3437" y="1751"/>
              <a:ext cx="138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Fantasía</a:t>
              </a:r>
              <a:endParaRPr lang="es-ES" sz="2400" dirty="0">
                <a:solidFill>
                  <a:schemeClr val="accent1"/>
                </a:solidFill>
                <a:latin typeface="Times New Roman" pitchFamily="18" charset="0"/>
              </a:endParaRPr>
            </a:p>
          </p:txBody>
        </p:sp>
        <p:sp>
          <p:nvSpPr>
            <p:cNvPr id="166924" name="Text Box 12"/>
            <p:cNvSpPr txBox="1">
              <a:spLocks noChangeArrowheads="1"/>
            </p:cNvSpPr>
            <p:nvPr/>
          </p:nvSpPr>
          <p:spPr bwMode="auto">
            <a:xfrm>
              <a:off x="3434" y="2008"/>
              <a:ext cx="165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EEUU</a:t>
              </a:r>
              <a:endParaRPr lang="es-ES" sz="2400" dirty="0">
                <a:solidFill>
                  <a:schemeClr val="accent1"/>
                </a:solidFill>
                <a:latin typeface="Times New Roman" pitchFamily="18" charset="0"/>
              </a:endParaRPr>
            </a:p>
          </p:txBody>
        </p:sp>
        <p:sp>
          <p:nvSpPr>
            <p:cNvPr id="166925" name="Text Box 13"/>
            <p:cNvSpPr txBox="1">
              <a:spLocks noChangeArrowheads="1"/>
            </p:cNvSpPr>
            <p:nvPr/>
          </p:nvSpPr>
          <p:spPr bwMode="auto">
            <a:xfrm>
              <a:off x="3434" y="2236"/>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chemeClr val="accent2"/>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26" name="Text Box 14"/>
            <p:cNvSpPr txBox="1">
              <a:spLocks noChangeArrowheads="1"/>
            </p:cNvSpPr>
            <p:nvPr/>
          </p:nvSpPr>
          <p:spPr bwMode="auto">
            <a:xfrm>
              <a:off x="2810" y="191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p2</a:t>
              </a:r>
              <a:endParaRPr lang="es-ES" sz="2400" dirty="0">
                <a:solidFill>
                  <a:schemeClr val="accent1"/>
                </a:solidFill>
                <a:latin typeface="Arial Narrow" pitchFamily="34" charset="0"/>
              </a:endParaRPr>
            </a:p>
          </p:txBody>
        </p:sp>
        <p:sp>
          <p:nvSpPr>
            <p:cNvPr id="166927" name="Oval 15"/>
            <p:cNvSpPr>
              <a:spLocks noChangeAspect="1" noChangeArrowheads="1"/>
            </p:cNvSpPr>
            <p:nvPr/>
          </p:nvSpPr>
          <p:spPr bwMode="auto">
            <a:xfrm>
              <a:off x="3050" y="2001"/>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28" name="Line 16"/>
            <p:cNvSpPr>
              <a:spLocks noChangeShapeType="1"/>
            </p:cNvSpPr>
            <p:nvPr/>
          </p:nvSpPr>
          <p:spPr bwMode="auto">
            <a:xfrm flipV="1">
              <a:off x="3098" y="1708"/>
              <a:ext cx="288" cy="33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29" name="Line 17"/>
            <p:cNvSpPr>
              <a:spLocks noChangeShapeType="1"/>
            </p:cNvSpPr>
            <p:nvPr/>
          </p:nvSpPr>
          <p:spPr bwMode="auto">
            <a:xfrm flipV="1">
              <a:off x="3098" y="1948"/>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0" name="Line 18"/>
            <p:cNvSpPr>
              <a:spLocks noChangeShapeType="1"/>
            </p:cNvSpPr>
            <p:nvPr/>
          </p:nvSpPr>
          <p:spPr bwMode="auto">
            <a:xfrm>
              <a:off x="3050" y="2044"/>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1" name="Line 19"/>
            <p:cNvSpPr>
              <a:spLocks noChangeShapeType="1"/>
            </p:cNvSpPr>
            <p:nvPr/>
          </p:nvSpPr>
          <p:spPr bwMode="auto">
            <a:xfrm>
              <a:off x="3120" y="2064"/>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2" name="Text Box 20"/>
            <p:cNvSpPr txBox="1">
              <a:spLocks noChangeArrowheads="1"/>
            </p:cNvSpPr>
            <p:nvPr/>
          </p:nvSpPr>
          <p:spPr bwMode="auto">
            <a:xfrm>
              <a:off x="3434" y="2428"/>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2"/>
                  </a:solidFill>
                  <a:latin typeface="Arial Narrow" pitchFamily="34" charset="0"/>
                </a:rPr>
                <a:t>...</a:t>
              </a:r>
              <a:endParaRPr lang="es-ES" sz="2400" b="1" dirty="0">
                <a:solidFill>
                  <a:schemeClr val="accent2"/>
                </a:solidFill>
                <a:latin typeface="Times New Roman" pitchFamily="18" charset="0"/>
              </a:endParaRPr>
            </a:p>
          </p:txBody>
        </p:sp>
        <p:sp>
          <p:nvSpPr>
            <p:cNvPr id="166933" name="Line 21"/>
            <p:cNvSpPr>
              <a:spLocks noChangeShapeType="1"/>
            </p:cNvSpPr>
            <p:nvPr/>
          </p:nvSpPr>
          <p:spPr bwMode="auto">
            <a:xfrm>
              <a:off x="3098" y="2044"/>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grpSp>
        <p:nvGrpSpPr>
          <p:cNvPr id="166962" name="Group 50"/>
          <p:cNvGrpSpPr>
            <a:grpSpLocks/>
          </p:cNvGrpSpPr>
          <p:nvPr/>
        </p:nvGrpSpPr>
        <p:grpSpPr bwMode="auto">
          <a:xfrm>
            <a:off x="5281613" y="4548188"/>
            <a:ext cx="3709987" cy="1809750"/>
            <a:chOff x="3327" y="2865"/>
            <a:chExt cx="2337" cy="1140"/>
          </a:xfrm>
        </p:grpSpPr>
        <p:sp>
          <p:nvSpPr>
            <p:cNvPr id="166936" name="Text Box 24"/>
            <p:cNvSpPr txBox="1">
              <a:spLocks noChangeArrowheads="1"/>
            </p:cNvSpPr>
            <p:nvPr/>
          </p:nvSpPr>
          <p:spPr bwMode="auto">
            <a:xfrm>
              <a:off x="3951" y="2865"/>
              <a:ext cx="114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t>
              </a:r>
              <a:r>
                <a:rPr lang="es-ES_tradnl" sz="2400" dirty="0" err="1">
                  <a:solidFill>
                    <a:schemeClr val="accent1"/>
                  </a:solidFill>
                  <a:latin typeface="Times New Roman" pitchFamily="18" charset="0"/>
                </a:rPr>
                <a:t>Amelie</a:t>
              </a:r>
              <a:endParaRPr lang="es-ES" sz="2400" dirty="0">
                <a:solidFill>
                  <a:schemeClr val="accent1"/>
                </a:solidFill>
                <a:latin typeface="Times New Roman" pitchFamily="18" charset="0"/>
              </a:endParaRPr>
            </a:p>
          </p:txBody>
        </p:sp>
        <p:sp>
          <p:nvSpPr>
            <p:cNvPr id="166937" name="Text Box 25"/>
            <p:cNvSpPr txBox="1">
              <a:spLocks noChangeArrowheads="1"/>
            </p:cNvSpPr>
            <p:nvPr/>
          </p:nvSpPr>
          <p:spPr bwMode="auto">
            <a:xfrm>
              <a:off x="3951" y="3069"/>
              <a:ext cx="143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Comedia</a:t>
              </a:r>
              <a:endParaRPr lang="es-ES" sz="2400" dirty="0">
                <a:solidFill>
                  <a:schemeClr val="accent1"/>
                </a:solidFill>
                <a:latin typeface="Times New Roman" pitchFamily="18" charset="0"/>
              </a:endParaRPr>
            </a:p>
          </p:txBody>
        </p:sp>
        <p:sp>
          <p:nvSpPr>
            <p:cNvPr id="166938" name="Text Box 26"/>
            <p:cNvSpPr txBox="1">
              <a:spLocks noChangeArrowheads="1"/>
            </p:cNvSpPr>
            <p:nvPr/>
          </p:nvSpPr>
          <p:spPr bwMode="auto">
            <a:xfrm>
              <a:off x="3951" y="3309"/>
              <a:ext cx="1713"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Francia</a:t>
              </a:r>
              <a:endParaRPr lang="es-ES" sz="2400" dirty="0">
                <a:solidFill>
                  <a:schemeClr val="accent1"/>
                </a:solidFill>
                <a:latin typeface="Times New Roman" pitchFamily="18" charset="0"/>
              </a:endParaRPr>
            </a:p>
          </p:txBody>
        </p:sp>
        <p:sp>
          <p:nvSpPr>
            <p:cNvPr id="166939" name="Text Box 27"/>
            <p:cNvSpPr txBox="1">
              <a:spLocks noChangeArrowheads="1"/>
            </p:cNvSpPr>
            <p:nvPr/>
          </p:nvSpPr>
          <p:spPr bwMode="auto">
            <a:xfrm>
              <a:off x="3951" y="3537"/>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40" name="Text Box 28"/>
            <p:cNvSpPr txBox="1">
              <a:spLocks noChangeArrowheads="1"/>
            </p:cNvSpPr>
            <p:nvPr/>
          </p:nvSpPr>
          <p:spPr bwMode="auto">
            <a:xfrm>
              <a:off x="3327"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p4</a:t>
              </a:r>
              <a:endParaRPr lang="es-ES" sz="2400" dirty="0">
                <a:solidFill>
                  <a:schemeClr val="accent1"/>
                </a:solidFill>
                <a:latin typeface="Arial Narrow" pitchFamily="34" charset="0"/>
              </a:endParaRPr>
            </a:p>
          </p:txBody>
        </p:sp>
        <p:sp>
          <p:nvSpPr>
            <p:cNvPr id="166941" name="Oval 29"/>
            <p:cNvSpPr>
              <a:spLocks noChangeAspect="1" noChangeArrowheads="1"/>
            </p:cNvSpPr>
            <p:nvPr/>
          </p:nvSpPr>
          <p:spPr bwMode="auto">
            <a:xfrm>
              <a:off x="3567"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42" name="Line 30"/>
            <p:cNvSpPr>
              <a:spLocks noChangeShapeType="1"/>
            </p:cNvSpPr>
            <p:nvPr/>
          </p:nvSpPr>
          <p:spPr bwMode="auto">
            <a:xfrm flipV="1">
              <a:off x="3615" y="3009"/>
              <a:ext cx="288"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3" name="Line 31"/>
            <p:cNvSpPr>
              <a:spLocks noChangeShapeType="1"/>
            </p:cNvSpPr>
            <p:nvPr/>
          </p:nvSpPr>
          <p:spPr bwMode="auto">
            <a:xfrm flipV="1">
              <a:off x="3615" y="3249"/>
              <a:ext cx="288"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4" name="Line 32"/>
            <p:cNvSpPr>
              <a:spLocks noChangeShapeType="1"/>
            </p:cNvSpPr>
            <p:nvPr/>
          </p:nvSpPr>
          <p:spPr bwMode="auto">
            <a:xfrm>
              <a:off x="3567" y="3345"/>
              <a:ext cx="33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5" name="Line 33"/>
            <p:cNvSpPr>
              <a:spLocks noChangeShapeType="1"/>
            </p:cNvSpPr>
            <p:nvPr/>
          </p:nvSpPr>
          <p:spPr bwMode="auto">
            <a:xfrm>
              <a:off x="3600" y="3360"/>
              <a:ext cx="336"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6" name="Text Box 34"/>
            <p:cNvSpPr txBox="1">
              <a:spLocks noChangeArrowheads="1"/>
            </p:cNvSpPr>
            <p:nvPr/>
          </p:nvSpPr>
          <p:spPr bwMode="auto">
            <a:xfrm>
              <a:off x="3951"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47" name="Line 35"/>
            <p:cNvSpPr>
              <a:spLocks noChangeShapeType="1"/>
            </p:cNvSpPr>
            <p:nvPr/>
          </p:nvSpPr>
          <p:spPr bwMode="auto">
            <a:xfrm>
              <a:off x="3600" y="3345"/>
              <a:ext cx="288" cy="52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grpSp>
      <p:grpSp>
        <p:nvGrpSpPr>
          <p:cNvPr id="166961" name="Group 49"/>
          <p:cNvGrpSpPr>
            <a:grpSpLocks/>
          </p:cNvGrpSpPr>
          <p:nvPr/>
        </p:nvGrpSpPr>
        <p:grpSpPr bwMode="auto">
          <a:xfrm>
            <a:off x="1143000" y="4548188"/>
            <a:ext cx="3752850" cy="1809750"/>
            <a:chOff x="720" y="2865"/>
            <a:chExt cx="2364" cy="1140"/>
          </a:xfrm>
        </p:grpSpPr>
        <p:sp>
          <p:nvSpPr>
            <p:cNvPr id="166949" name="Text Box 37"/>
            <p:cNvSpPr txBox="1">
              <a:spLocks noChangeArrowheads="1"/>
            </p:cNvSpPr>
            <p:nvPr/>
          </p:nvSpPr>
          <p:spPr bwMode="auto">
            <a:xfrm>
              <a:off x="1344" y="2865"/>
              <a:ext cx="172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Amores perros</a:t>
              </a:r>
              <a:endParaRPr lang="es-ES" sz="2400" dirty="0">
                <a:solidFill>
                  <a:schemeClr val="accent1"/>
                </a:solidFill>
                <a:latin typeface="Times New Roman" pitchFamily="18" charset="0"/>
              </a:endParaRPr>
            </a:p>
          </p:txBody>
        </p:sp>
        <p:sp>
          <p:nvSpPr>
            <p:cNvPr id="166950" name="Text Box 38"/>
            <p:cNvSpPr txBox="1">
              <a:spLocks noChangeArrowheads="1"/>
            </p:cNvSpPr>
            <p:nvPr/>
          </p:nvSpPr>
          <p:spPr bwMode="auto">
            <a:xfrm>
              <a:off x="1344" y="3069"/>
              <a:ext cx="126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Drama</a:t>
              </a:r>
              <a:endParaRPr lang="es-ES" sz="2400" dirty="0">
                <a:solidFill>
                  <a:schemeClr val="accent1"/>
                </a:solidFill>
                <a:latin typeface="Times New Roman" pitchFamily="18" charset="0"/>
              </a:endParaRPr>
            </a:p>
          </p:txBody>
        </p:sp>
        <p:sp>
          <p:nvSpPr>
            <p:cNvPr id="166951" name="Text Box 39"/>
            <p:cNvSpPr txBox="1">
              <a:spLocks noChangeArrowheads="1"/>
            </p:cNvSpPr>
            <p:nvPr/>
          </p:nvSpPr>
          <p:spPr bwMode="auto">
            <a:xfrm>
              <a:off x="1344" y="3309"/>
              <a:ext cx="1740"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México</a:t>
              </a:r>
              <a:endParaRPr lang="es-ES" sz="2400" dirty="0">
                <a:solidFill>
                  <a:schemeClr val="accent1"/>
                </a:solidFill>
                <a:latin typeface="Times New Roman" pitchFamily="18" charset="0"/>
              </a:endParaRPr>
            </a:p>
          </p:txBody>
        </p:sp>
        <p:sp>
          <p:nvSpPr>
            <p:cNvPr id="166952" name="Text Box 40"/>
            <p:cNvSpPr txBox="1">
              <a:spLocks noChangeArrowheads="1"/>
            </p:cNvSpPr>
            <p:nvPr/>
          </p:nvSpPr>
          <p:spPr bwMode="auto">
            <a:xfrm>
              <a:off x="1344" y="3537"/>
              <a:ext cx="1567"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8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1999</a:t>
              </a:r>
              <a:endParaRPr lang="es-ES" sz="2400" dirty="0">
                <a:solidFill>
                  <a:schemeClr val="accent1"/>
                </a:solidFill>
                <a:latin typeface="Times New Roman" pitchFamily="18" charset="0"/>
              </a:endParaRPr>
            </a:p>
          </p:txBody>
        </p:sp>
        <p:sp>
          <p:nvSpPr>
            <p:cNvPr id="166953" name="Text Box 41"/>
            <p:cNvSpPr txBox="1">
              <a:spLocks noChangeArrowheads="1"/>
            </p:cNvSpPr>
            <p:nvPr/>
          </p:nvSpPr>
          <p:spPr bwMode="auto">
            <a:xfrm>
              <a:off x="720"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p3</a:t>
              </a:r>
              <a:endParaRPr lang="es-ES" sz="2400" dirty="0">
                <a:solidFill>
                  <a:schemeClr val="accent1"/>
                </a:solidFill>
                <a:latin typeface="Arial Narrow" pitchFamily="34" charset="0"/>
              </a:endParaRPr>
            </a:p>
          </p:txBody>
        </p:sp>
        <p:sp>
          <p:nvSpPr>
            <p:cNvPr id="166954" name="Oval 42"/>
            <p:cNvSpPr>
              <a:spLocks noChangeAspect="1" noChangeArrowheads="1"/>
            </p:cNvSpPr>
            <p:nvPr/>
          </p:nvSpPr>
          <p:spPr bwMode="auto">
            <a:xfrm>
              <a:off x="960"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55" name="Line 43"/>
            <p:cNvSpPr>
              <a:spLocks noChangeShapeType="1"/>
            </p:cNvSpPr>
            <p:nvPr/>
          </p:nvSpPr>
          <p:spPr bwMode="auto">
            <a:xfrm flipV="1">
              <a:off x="1008" y="3009"/>
              <a:ext cx="288"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6" name="Line 44"/>
            <p:cNvSpPr>
              <a:spLocks noChangeShapeType="1"/>
            </p:cNvSpPr>
            <p:nvPr/>
          </p:nvSpPr>
          <p:spPr bwMode="auto">
            <a:xfrm flipV="1">
              <a:off x="1008" y="3249"/>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7" name="Line 45"/>
            <p:cNvSpPr>
              <a:spLocks noChangeShapeType="1"/>
            </p:cNvSpPr>
            <p:nvPr/>
          </p:nvSpPr>
          <p:spPr bwMode="auto">
            <a:xfrm>
              <a:off x="960" y="3345"/>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8" name="Line 46"/>
            <p:cNvSpPr>
              <a:spLocks noChangeShapeType="1"/>
            </p:cNvSpPr>
            <p:nvPr/>
          </p:nvSpPr>
          <p:spPr bwMode="auto">
            <a:xfrm>
              <a:off x="1008" y="3360"/>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9" name="Text Box 47"/>
            <p:cNvSpPr txBox="1">
              <a:spLocks noChangeArrowheads="1"/>
            </p:cNvSpPr>
            <p:nvPr/>
          </p:nvSpPr>
          <p:spPr bwMode="auto">
            <a:xfrm>
              <a:off x="1344"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60" name="Line 48"/>
            <p:cNvSpPr>
              <a:spLocks noChangeShapeType="1"/>
            </p:cNvSpPr>
            <p:nvPr/>
          </p:nvSpPr>
          <p:spPr bwMode="auto">
            <a:xfrm>
              <a:off x="1008" y="3345"/>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3488688689"/>
      </p:ext>
    </p:extLst>
  </p:cSld>
  <p:clrMapOvr>
    <a:masterClrMapping/>
  </p:clrMapOvr>
  <p:transition advTm="6491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6407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5418030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647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simples</a:t>
            </a:r>
          </a:p>
          <a:p>
            <a:pPr lvl="1"/>
            <a:r>
              <a:rPr lang="es-ES" sz="2500" dirty="0"/>
              <a:t>Se refiere a aquellos atributos que no se encuentran divididos en </a:t>
            </a:r>
            <a:r>
              <a:rPr lang="es-ES" sz="2500" dirty="0" err="1"/>
              <a:t>subpartes</a:t>
            </a:r>
            <a:r>
              <a:rPr lang="es-ES" sz="2500" dirty="0"/>
              <a:t>.</a:t>
            </a:r>
          </a:p>
          <a:p>
            <a:pPr lvl="1"/>
            <a:r>
              <a:rPr lang="es-ES" sz="2500" dirty="0"/>
              <a:t>Ejemplos</a:t>
            </a:r>
          </a:p>
          <a:p>
            <a:pPr lvl="2"/>
            <a:r>
              <a:rPr lang="es-ES" sz="2200" dirty="0"/>
              <a:t>Género</a:t>
            </a:r>
          </a:p>
          <a:p>
            <a:pPr lvl="2"/>
            <a:r>
              <a:rPr lang="es-ES" sz="2200" dirty="0"/>
              <a:t>Cédula</a:t>
            </a:r>
          </a:p>
          <a:p>
            <a:pPr lvl="2"/>
            <a:r>
              <a:rPr lang="es-ES" sz="2200" dirty="0"/>
              <a:t>Nacionalidad</a:t>
            </a:r>
          </a:p>
          <a:p>
            <a:pPr lvl="2"/>
            <a:endParaRPr lang="es-ES_tradnl" sz="2200" dirty="0"/>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84274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compuestos</a:t>
            </a:r>
          </a:p>
          <a:p>
            <a:pPr lvl="1"/>
            <a:r>
              <a:rPr lang="es-ES_tradnl" sz="2400" dirty="0"/>
              <a:t>Pueden dividirse en otros con significado propio</a:t>
            </a:r>
          </a:p>
          <a:p>
            <a:endParaRPr lang="es-ES_tradnl" sz="2800" dirty="0"/>
          </a:p>
          <a:p>
            <a:endParaRPr lang="es-ES_tradnl" sz="2800" dirty="0"/>
          </a:p>
          <a:p>
            <a:pPr lvl="1"/>
            <a:endParaRPr lang="es-ES_tradnl" sz="2400" dirty="0">
              <a:solidFill>
                <a:schemeClr val="accent2"/>
              </a:solidFill>
            </a:endParaRPr>
          </a:p>
          <a:p>
            <a:pPr lvl="1"/>
            <a:endParaRPr lang="es-ES_tradnl" sz="2400" dirty="0">
              <a:solidFill>
                <a:schemeClr val="accent2"/>
              </a:solidFill>
            </a:endParaRPr>
          </a:p>
          <a:p>
            <a:pPr lvl="1"/>
            <a:r>
              <a:rPr lang="es-ES_tradnl" sz="2400" dirty="0">
                <a:solidFill>
                  <a:schemeClr val="accent2"/>
                </a:solidFill>
              </a:rPr>
              <a:t>Valor</a:t>
            </a:r>
            <a:r>
              <a:rPr lang="es-ES_tradnl" sz="2400" dirty="0"/>
              <a:t> compuesto = </a:t>
            </a:r>
            <a:r>
              <a:rPr lang="es-ES_tradnl" sz="2400" dirty="0">
                <a:solidFill>
                  <a:schemeClr val="accent2"/>
                </a:solidFill>
              </a:rPr>
              <a:t>concatenación</a:t>
            </a:r>
            <a:r>
              <a:rPr lang="es-ES_tradnl" sz="2400" dirty="0"/>
              <a:t> de valores de componentes</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grpSp>
        <p:nvGrpSpPr>
          <p:cNvPr id="4" name="Group 32"/>
          <p:cNvGrpSpPr>
            <a:grpSpLocks/>
          </p:cNvGrpSpPr>
          <p:nvPr/>
        </p:nvGrpSpPr>
        <p:grpSpPr bwMode="auto">
          <a:xfrm>
            <a:off x="1410989" y="2798440"/>
            <a:ext cx="6329363" cy="990600"/>
            <a:chOff x="1312" y="1584"/>
            <a:chExt cx="3987" cy="624"/>
          </a:xfrm>
        </p:grpSpPr>
        <p:sp>
          <p:nvSpPr>
            <p:cNvPr id="5" name="Text Box 5"/>
            <p:cNvSpPr txBox="1">
              <a:spLocks noChangeArrowheads="1"/>
            </p:cNvSpPr>
            <p:nvPr/>
          </p:nvSpPr>
          <p:spPr bwMode="auto">
            <a:xfrm>
              <a:off x="1437" y="1584"/>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err="1">
                  <a:solidFill>
                    <a:schemeClr val="accent1"/>
                  </a:solidFill>
                  <a:latin typeface="Arial Narrow" pitchFamily="34" charset="0"/>
                </a:rPr>
                <a:t>fechanacim</a:t>
              </a:r>
              <a:endParaRPr lang="es-ES_tradnl" sz="2400" b="1" dirty="0">
                <a:solidFill>
                  <a:schemeClr val="accent1"/>
                </a:solidFill>
                <a:latin typeface="Arial Narrow" pitchFamily="34" charset="0"/>
              </a:endParaRPr>
            </a:p>
          </p:txBody>
        </p:sp>
        <p:sp>
          <p:nvSpPr>
            <p:cNvPr id="6" name="Text Box 6"/>
            <p:cNvSpPr txBox="1">
              <a:spLocks noChangeArrowheads="1"/>
            </p:cNvSpPr>
            <p:nvPr/>
          </p:nvSpPr>
          <p:spPr bwMode="auto">
            <a:xfrm>
              <a:off x="1312" y="192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dia</a:t>
              </a:r>
            </a:p>
          </p:txBody>
        </p:sp>
        <p:sp>
          <p:nvSpPr>
            <p:cNvPr id="7" name="Text Box 7"/>
            <p:cNvSpPr txBox="1">
              <a:spLocks noChangeArrowheads="1"/>
            </p:cNvSpPr>
            <p:nvPr/>
          </p:nvSpPr>
          <p:spPr bwMode="auto">
            <a:xfrm>
              <a:off x="1644"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mes</a:t>
              </a:r>
            </a:p>
          </p:txBody>
        </p:sp>
        <p:sp>
          <p:nvSpPr>
            <p:cNvPr id="8" name="Text Box 8"/>
            <p:cNvSpPr txBox="1">
              <a:spLocks noChangeArrowheads="1"/>
            </p:cNvSpPr>
            <p:nvPr/>
          </p:nvSpPr>
          <p:spPr bwMode="auto">
            <a:xfrm>
              <a:off x="2155" y="1920"/>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a:solidFill>
                    <a:schemeClr val="accent1"/>
                  </a:solidFill>
                  <a:latin typeface="Arial Narrow" pitchFamily="34" charset="0"/>
                </a:rPr>
                <a:t>año</a:t>
              </a:r>
            </a:p>
          </p:txBody>
        </p:sp>
        <p:sp>
          <p:nvSpPr>
            <p:cNvPr id="9" name="Line 12"/>
            <p:cNvSpPr>
              <a:spLocks noChangeShapeType="1"/>
            </p:cNvSpPr>
            <p:nvPr/>
          </p:nvSpPr>
          <p:spPr bwMode="auto">
            <a:xfrm flipH="1">
              <a:off x="1555" y="1824"/>
              <a:ext cx="89"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0" name="Line 13"/>
            <p:cNvSpPr>
              <a:spLocks noChangeShapeType="1"/>
            </p:cNvSpPr>
            <p:nvPr/>
          </p:nvSpPr>
          <p:spPr bwMode="auto">
            <a:xfrm flipH="1">
              <a:off x="1843"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1" name="Line 14"/>
            <p:cNvSpPr>
              <a:spLocks noChangeShapeType="1"/>
            </p:cNvSpPr>
            <p:nvPr/>
          </p:nvSpPr>
          <p:spPr bwMode="auto">
            <a:xfrm flipH="1" flipV="1">
              <a:off x="2131"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2" name="Text Box 15"/>
            <p:cNvSpPr txBox="1">
              <a:spLocks noChangeArrowheads="1"/>
            </p:cNvSpPr>
            <p:nvPr/>
          </p:nvSpPr>
          <p:spPr bwMode="auto">
            <a:xfrm>
              <a:off x="3168" y="1584"/>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direccion</a:t>
              </a:r>
            </a:p>
          </p:txBody>
        </p:sp>
        <p:sp>
          <p:nvSpPr>
            <p:cNvPr id="13" name="Text Box 16"/>
            <p:cNvSpPr txBox="1">
              <a:spLocks noChangeArrowheads="1"/>
            </p:cNvSpPr>
            <p:nvPr/>
          </p:nvSpPr>
          <p:spPr bwMode="auto">
            <a:xfrm>
              <a:off x="2673" y="1920"/>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calle</a:t>
              </a:r>
            </a:p>
          </p:txBody>
        </p:sp>
        <p:sp>
          <p:nvSpPr>
            <p:cNvPr id="14" name="Text Box 17"/>
            <p:cNvSpPr txBox="1">
              <a:spLocks noChangeArrowheads="1"/>
            </p:cNvSpPr>
            <p:nvPr/>
          </p:nvSpPr>
          <p:spPr bwMode="auto">
            <a:xfrm>
              <a:off x="3107" y="19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ciudad</a:t>
              </a:r>
            </a:p>
          </p:txBody>
        </p:sp>
        <p:sp>
          <p:nvSpPr>
            <p:cNvPr id="15" name="Text Box 18"/>
            <p:cNvSpPr txBox="1">
              <a:spLocks noChangeArrowheads="1"/>
            </p:cNvSpPr>
            <p:nvPr/>
          </p:nvSpPr>
          <p:spPr bwMode="auto">
            <a:xfrm>
              <a:off x="3696" y="192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provincia</a:t>
              </a:r>
            </a:p>
          </p:txBody>
        </p:sp>
        <p:sp>
          <p:nvSpPr>
            <p:cNvPr id="16" name="Line 19"/>
            <p:cNvSpPr>
              <a:spLocks noChangeShapeType="1"/>
            </p:cNvSpPr>
            <p:nvPr/>
          </p:nvSpPr>
          <p:spPr bwMode="auto">
            <a:xfrm flipH="1">
              <a:off x="2950" y="1776"/>
              <a:ext cx="221"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7" name="Line 20"/>
            <p:cNvSpPr>
              <a:spLocks noChangeShapeType="1"/>
            </p:cNvSpPr>
            <p:nvPr/>
          </p:nvSpPr>
          <p:spPr bwMode="auto">
            <a:xfrm flipH="1">
              <a:off x="3427"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8" name="Line 21"/>
            <p:cNvSpPr>
              <a:spLocks noChangeShapeType="1"/>
            </p:cNvSpPr>
            <p:nvPr/>
          </p:nvSpPr>
          <p:spPr bwMode="auto">
            <a:xfrm flipH="1" flipV="1">
              <a:off x="3782"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9" name="Line 22"/>
            <p:cNvSpPr>
              <a:spLocks noChangeShapeType="1"/>
            </p:cNvSpPr>
            <p:nvPr/>
          </p:nvSpPr>
          <p:spPr bwMode="auto">
            <a:xfrm>
              <a:off x="3959" y="1776"/>
              <a:ext cx="576"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20" name="Text Box 23"/>
            <p:cNvSpPr txBox="1">
              <a:spLocks noChangeArrowheads="1"/>
            </p:cNvSpPr>
            <p:nvPr/>
          </p:nvSpPr>
          <p:spPr bwMode="auto">
            <a:xfrm>
              <a:off x="4439" y="1920"/>
              <a:ext cx="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spcBef>
                  <a:spcPct val="50000"/>
                </a:spcBef>
              </a:pPr>
              <a:r>
                <a:rPr lang="es-ES_tradnl" sz="2400" b="1">
                  <a:solidFill>
                    <a:schemeClr val="accent1"/>
                  </a:solidFill>
                  <a:latin typeface="Arial Narrow" pitchFamily="34" charset="0"/>
                </a:rPr>
                <a:t>codpostal</a:t>
              </a:r>
            </a:p>
          </p:txBody>
        </p:sp>
      </p:grpSp>
    </p:spTree>
    <p:extLst>
      <p:ext uri="{BB962C8B-B14F-4D97-AF65-F5344CB8AC3E}">
        <p14:creationId xmlns:p14="http://schemas.microsoft.com/office/powerpoint/2010/main" val="113789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81446332"/>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3752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r>
              <a:rPr lang="es-ES_tradnl" sz="2800" dirty="0"/>
              <a:t>Atributos </a:t>
            </a:r>
            <a:r>
              <a:rPr lang="es-ES_tradnl" sz="2800" b="1" dirty="0">
                <a:solidFill>
                  <a:schemeClr val="accent2"/>
                </a:solidFill>
              </a:rPr>
              <a:t>derivados</a:t>
            </a:r>
          </a:p>
          <a:p>
            <a:pPr lvl="1">
              <a:lnSpc>
                <a:spcPct val="90000"/>
              </a:lnSpc>
            </a:pPr>
            <a:r>
              <a:rPr lang="es-ES_tradnl" sz="2400" dirty="0"/>
              <a:t>Valor calculado a partir de otra información ya existente (atributos, entidades relacionadas)</a:t>
            </a:r>
          </a:p>
          <a:p>
            <a:pPr lvl="1">
              <a:lnSpc>
                <a:spcPct val="90000"/>
              </a:lnSpc>
            </a:pPr>
            <a:r>
              <a:rPr lang="es-ES_tradnl" sz="2400" dirty="0"/>
              <a:t>Son información redundante...</a:t>
            </a:r>
          </a:p>
          <a:p>
            <a:pPr lvl="3">
              <a:lnSpc>
                <a:spcPct val="90000"/>
              </a:lnSpc>
              <a:buFontTx/>
              <a:buNone/>
            </a:pPr>
            <a:r>
              <a:rPr lang="es-ES_tradnl" sz="2400" b="1" dirty="0">
                <a:solidFill>
                  <a:schemeClr val="accent1"/>
                </a:solidFill>
                <a:latin typeface="Arial Narrow" pitchFamily="34" charset="0"/>
              </a:rPr>
              <a:t>edad</a:t>
            </a:r>
            <a:r>
              <a:rPr lang="es-ES_tradnl" sz="1800" dirty="0"/>
              <a:t> [de </a:t>
            </a:r>
            <a:r>
              <a:rPr lang="es-ES_tradnl" sz="2400" dirty="0">
                <a:solidFill>
                  <a:schemeClr val="accent1"/>
                </a:solidFill>
                <a:latin typeface="Arial Narrow" pitchFamily="34" charset="0"/>
              </a:rPr>
              <a:t>EMPLEADO</a:t>
            </a:r>
            <a:r>
              <a:rPr lang="es-ES_tradnl" sz="1800" dirty="0"/>
              <a:t>], cálculo a partir de </a:t>
            </a:r>
            <a:r>
              <a:rPr lang="es-ES_tradnl" sz="2400" dirty="0" err="1">
                <a:solidFill>
                  <a:schemeClr val="accent1"/>
                </a:solidFill>
                <a:latin typeface="Arial Narrow" pitchFamily="34" charset="0"/>
              </a:rPr>
              <a:t>fechanacim</a:t>
            </a:r>
            <a:endParaRPr lang="es-ES_tradnl" sz="1800" dirty="0">
              <a:solidFill>
                <a:schemeClr val="accent1"/>
              </a:solidFill>
            </a:endParaRPr>
          </a:p>
          <a:p>
            <a:pPr lvl="4">
              <a:lnSpc>
                <a:spcPct val="90000"/>
              </a:lnSpc>
            </a:pPr>
            <a:r>
              <a:rPr lang="es-ES_tradnl" sz="1800" dirty="0"/>
              <a:t>atributo </a:t>
            </a:r>
            <a:r>
              <a:rPr lang="es-ES_tradnl" sz="1800" b="1" dirty="0">
                <a:solidFill>
                  <a:schemeClr val="accent2"/>
                </a:solidFill>
              </a:rPr>
              <a:t>derivado </a:t>
            </a:r>
            <a:r>
              <a:rPr lang="es-ES_tradnl" sz="1800" dirty="0">
                <a:solidFill>
                  <a:schemeClr val="accent2"/>
                </a:solidFill>
              </a:rPr>
              <a:t>del valor</a:t>
            </a:r>
            <a:r>
              <a:rPr lang="es-ES_tradnl" sz="1800" b="1" dirty="0">
                <a:solidFill>
                  <a:schemeClr val="accent2"/>
                </a:solidFill>
              </a:rPr>
              <a:t> de otro atributo</a:t>
            </a:r>
          </a:p>
          <a:p>
            <a:pPr lvl="3">
              <a:lnSpc>
                <a:spcPct val="90000"/>
              </a:lnSpc>
              <a:buFontTx/>
              <a:buNone/>
            </a:pPr>
            <a:r>
              <a:rPr lang="es-ES_tradnl" sz="2400" b="1" dirty="0" err="1">
                <a:solidFill>
                  <a:schemeClr val="accent1"/>
                </a:solidFill>
                <a:latin typeface="Arial Narrow" pitchFamily="34" charset="0"/>
              </a:rPr>
              <a:t>numcopias</a:t>
            </a:r>
            <a:r>
              <a:rPr lang="es-ES_tradnl" sz="1800" dirty="0"/>
              <a:t> [de una </a:t>
            </a:r>
            <a:r>
              <a:rPr lang="es-ES_tradnl" sz="2400" dirty="0">
                <a:solidFill>
                  <a:schemeClr val="accent1"/>
                </a:solidFill>
                <a:latin typeface="Arial Narrow" pitchFamily="34" charset="0"/>
              </a:rPr>
              <a:t>PELICULA</a:t>
            </a:r>
            <a:r>
              <a:rPr lang="es-ES_tradnl" sz="1800" dirty="0"/>
              <a:t>], cuenta del número de entidades </a:t>
            </a:r>
            <a:r>
              <a:rPr lang="es-ES_tradnl" sz="1800" dirty="0">
                <a:latin typeface="Arial Narrow" pitchFamily="34" charset="0"/>
              </a:rPr>
              <a:t>COPIA</a:t>
            </a:r>
            <a:r>
              <a:rPr lang="es-ES_tradnl" sz="1800" dirty="0"/>
              <a:t> relacionadas con cada película concreta</a:t>
            </a:r>
          </a:p>
          <a:p>
            <a:pPr lvl="4">
              <a:lnSpc>
                <a:spcPct val="90000"/>
              </a:lnSpc>
            </a:pPr>
            <a:r>
              <a:rPr lang="es-ES_tradnl" sz="1800" dirty="0"/>
              <a:t>atributo </a:t>
            </a:r>
            <a:r>
              <a:rPr lang="es-ES_tradnl" sz="1800" b="1" dirty="0">
                <a:solidFill>
                  <a:schemeClr val="accent2"/>
                </a:solidFill>
              </a:rPr>
              <a:t>derivado de entidades relacionadas</a:t>
            </a:r>
            <a:endParaRPr lang="es-CR" dirty="0"/>
          </a:p>
        </p:txBody>
      </p:sp>
      <p:sp>
        <p:nvSpPr>
          <p:cNvPr id="2" name="1 Título"/>
          <p:cNvSpPr>
            <a:spLocks noGrp="1"/>
          </p:cNvSpPr>
          <p:nvPr>
            <p:ph type="title"/>
          </p:nvPr>
        </p:nvSpPr>
        <p:spPr/>
        <p:txBody>
          <a:bodyPr>
            <a:normAutofit/>
          </a:bodyPr>
          <a:lstStyle/>
          <a:p>
            <a:r>
              <a:rPr lang="es-CR" dirty="0"/>
              <a:t>Modelo entidad-relación: Conceptos</a:t>
            </a:r>
          </a:p>
        </p:txBody>
      </p:sp>
    </p:spTree>
    <p:extLst>
      <p:ext uri="{BB962C8B-B14F-4D97-AF65-F5344CB8AC3E}">
        <p14:creationId xmlns:p14="http://schemas.microsoft.com/office/powerpoint/2010/main" val="4597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28668468"/>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26180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endParaRPr lang="es-ES_tradnl" sz="2800" dirty="0"/>
          </a:p>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monovalorados</a:t>
            </a:r>
            <a:r>
              <a:rPr lang="es-ES_tradnl" sz="2800" dirty="0"/>
              <a:t> </a:t>
            </a:r>
            <a:r>
              <a:rPr lang="es-ES_tradnl" sz="2400" dirty="0"/>
              <a:t>(</a:t>
            </a:r>
            <a:r>
              <a:rPr lang="es-ES_tradnl" sz="2400" dirty="0" err="1"/>
              <a:t>monovaluados</a:t>
            </a:r>
            <a:r>
              <a:rPr lang="es-ES_tradnl" sz="2400" dirty="0"/>
              <a:t>)</a:t>
            </a:r>
          </a:p>
          <a:p>
            <a:pPr lvl="1">
              <a:lnSpc>
                <a:spcPct val="90000"/>
              </a:lnSpc>
            </a:pPr>
            <a:r>
              <a:rPr lang="es-ES_tradnl" sz="2400" dirty="0">
                <a:solidFill>
                  <a:schemeClr val="accent2"/>
                </a:solidFill>
              </a:rPr>
              <a:t>sólo un valor</a:t>
            </a:r>
            <a:r>
              <a:rPr lang="es-ES_tradnl" sz="2400" dirty="0"/>
              <a:t> para cada entidad</a:t>
            </a:r>
          </a:p>
          <a:p>
            <a:pPr lvl="3">
              <a:lnSpc>
                <a:spcPct val="80000"/>
              </a:lnSpc>
              <a:buFontTx/>
              <a:buNone/>
            </a:pPr>
            <a:r>
              <a:rPr lang="es-ES_tradnl" sz="2400" b="1" dirty="0" err="1">
                <a:solidFill>
                  <a:schemeClr val="accent1"/>
                </a:solidFill>
                <a:latin typeface="Arial Narrow" pitchFamily="34" charset="0"/>
              </a:rPr>
              <a:t>fechanacim</a:t>
            </a:r>
            <a:r>
              <a:rPr lang="es-ES_tradnl" sz="1800" dirty="0"/>
              <a:t> [de un </a:t>
            </a:r>
            <a:r>
              <a:rPr lang="es-ES_tradnl" sz="2400" dirty="0">
                <a:solidFill>
                  <a:schemeClr val="accent1"/>
                </a:solidFill>
                <a:latin typeface="Arial Narrow" pitchFamily="34" charset="0"/>
              </a:rPr>
              <a:t>EMPLEADO</a:t>
            </a:r>
            <a:r>
              <a:rPr lang="es-ES_tradnl" sz="1800" dirty="0"/>
              <a:t> particular]</a:t>
            </a:r>
          </a:p>
          <a:p>
            <a:pPr lvl="3">
              <a:lnSpc>
                <a:spcPct val="80000"/>
              </a:lnSpc>
              <a:buFontTx/>
              <a:buNone/>
            </a:pPr>
            <a:r>
              <a:rPr lang="es-ES_tradnl" sz="2400" b="1" dirty="0" err="1">
                <a:solidFill>
                  <a:schemeClr val="accent1"/>
                </a:solidFill>
                <a:latin typeface="Arial Narrow" pitchFamily="34" charset="0"/>
              </a:rPr>
              <a:t>añoestreno</a:t>
            </a:r>
            <a:r>
              <a:rPr lang="es-ES_tradnl" sz="2400" dirty="0">
                <a:solidFill>
                  <a:schemeClr val="tx2"/>
                </a:solidFill>
                <a:latin typeface="Arial Narrow" pitchFamily="34" charset="0"/>
              </a:rPr>
              <a:t> </a:t>
            </a:r>
            <a:r>
              <a:rPr lang="es-ES_tradnl" sz="1800" dirty="0"/>
              <a:t>[de cada </a:t>
            </a:r>
            <a:r>
              <a:rPr lang="es-ES_tradnl" sz="2400" dirty="0">
                <a:solidFill>
                  <a:schemeClr val="accent1"/>
                </a:solidFill>
                <a:latin typeface="Arial Narrow" pitchFamily="34" charset="0"/>
              </a:rPr>
              <a:t>PELICULA</a:t>
            </a:r>
            <a:r>
              <a:rPr lang="es-ES_tradnl" sz="2400" dirty="0">
                <a:solidFill>
                  <a:schemeClr val="tx2"/>
                </a:solidFill>
                <a:latin typeface="Arial Narrow" pitchFamily="34" charset="0"/>
              </a:rPr>
              <a:t> </a:t>
            </a:r>
            <a:r>
              <a:rPr lang="es-ES_tradnl" sz="1800" dirty="0"/>
              <a:t>concreta]</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58325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multivalorados</a:t>
            </a:r>
            <a:r>
              <a:rPr lang="es-ES_tradnl" sz="2800" dirty="0"/>
              <a:t> </a:t>
            </a:r>
            <a:r>
              <a:rPr lang="es-ES_tradnl" sz="2400" dirty="0"/>
              <a:t>(</a:t>
            </a:r>
            <a:r>
              <a:rPr lang="es-ES_tradnl" sz="2400" dirty="0" err="1"/>
              <a:t>multivaluados</a:t>
            </a:r>
            <a:r>
              <a:rPr lang="es-ES_tradnl" sz="2400" dirty="0"/>
              <a:t>)</a:t>
            </a:r>
          </a:p>
          <a:p>
            <a:pPr lvl="1">
              <a:lnSpc>
                <a:spcPct val="90000"/>
              </a:lnSpc>
            </a:pPr>
            <a:r>
              <a:rPr lang="es-ES_tradnl" sz="2400" dirty="0">
                <a:solidFill>
                  <a:schemeClr val="accent2"/>
                </a:solidFill>
              </a:rPr>
              <a:t>más de un valor</a:t>
            </a:r>
            <a:r>
              <a:rPr lang="es-ES_tradnl" sz="2400" dirty="0"/>
              <a:t> para la misma entidad</a:t>
            </a:r>
          </a:p>
          <a:p>
            <a:pPr lvl="3">
              <a:lnSpc>
                <a:spcPct val="80000"/>
              </a:lnSpc>
              <a:buFontTx/>
              <a:buNone/>
            </a:pPr>
            <a:r>
              <a:rPr lang="es-ES_tradnl" sz="2400" b="1" dirty="0">
                <a:solidFill>
                  <a:schemeClr val="accent1"/>
                </a:solidFill>
                <a:latin typeface="Arial Narrow" pitchFamily="34" charset="0"/>
              </a:rPr>
              <a:t>nacionalidad</a:t>
            </a:r>
            <a:r>
              <a:rPr lang="es-ES_tradnl" sz="1800" dirty="0"/>
              <a:t> [ </a:t>
            </a:r>
            <a:r>
              <a:rPr lang="es-ES_tradnl" sz="2400" dirty="0">
                <a:solidFill>
                  <a:schemeClr val="accent1"/>
                </a:solidFill>
                <a:latin typeface="Arial Narrow" pitchFamily="34" charset="0"/>
              </a:rPr>
              <a:t>PELICULA</a:t>
            </a:r>
            <a:r>
              <a:rPr lang="es-ES_tradnl" sz="1800" dirty="0"/>
              <a:t> coproducida por varios países ]</a:t>
            </a:r>
          </a:p>
          <a:p>
            <a:pPr lvl="3">
              <a:lnSpc>
                <a:spcPct val="80000"/>
              </a:lnSpc>
              <a:buFontTx/>
              <a:buNone/>
            </a:pPr>
            <a:r>
              <a:rPr lang="es-ES_tradnl" sz="2400" b="1" dirty="0" err="1">
                <a:solidFill>
                  <a:schemeClr val="accent1"/>
                </a:solidFill>
                <a:latin typeface="Arial Narrow" pitchFamily="34" charset="0"/>
              </a:rPr>
              <a:t>telefono</a:t>
            </a:r>
            <a:r>
              <a:rPr lang="es-ES_tradnl" sz="1800" dirty="0"/>
              <a:t> [ </a:t>
            </a:r>
            <a:r>
              <a:rPr lang="es-ES_tradnl" sz="2400" dirty="0">
                <a:solidFill>
                  <a:schemeClr val="accent1"/>
                </a:solidFill>
                <a:latin typeface="Arial Narrow" pitchFamily="34" charset="0"/>
              </a:rPr>
              <a:t>EMPLEADO</a:t>
            </a:r>
            <a:r>
              <a:rPr lang="es-ES_tradnl" sz="1800" dirty="0"/>
              <a:t> con varios teléfonos de contacto]</a:t>
            </a:r>
          </a:p>
          <a:p>
            <a:pPr lvl="1">
              <a:lnSpc>
                <a:spcPct val="90000"/>
              </a:lnSpc>
            </a:pPr>
            <a:r>
              <a:rPr lang="es-ES_tradnl" sz="2400" dirty="0"/>
              <a:t>pueden tener </a:t>
            </a:r>
            <a:r>
              <a:rPr lang="es-ES_tradnl" sz="2400" dirty="0">
                <a:solidFill>
                  <a:schemeClr val="accent2"/>
                </a:solidFill>
              </a:rPr>
              <a:t>límites superior e inferior</a:t>
            </a:r>
            <a:r>
              <a:rPr lang="es-ES_tradnl" sz="2400" dirty="0"/>
              <a:t> </a:t>
            </a:r>
            <a:br>
              <a:rPr lang="es-ES_tradnl" sz="2400" dirty="0"/>
            </a:br>
            <a:r>
              <a:rPr lang="es-ES_tradnl" sz="2400" dirty="0"/>
              <a:t>del número de valores por entidad</a:t>
            </a:r>
          </a:p>
          <a:p>
            <a:pPr lvl="3">
              <a:lnSpc>
                <a:spcPct val="80000"/>
              </a:lnSpc>
              <a:buFontTx/>
              <a:buNone/>
            </a:pPr>
            <a:r>
              <a:rPr lang="es-ES_tradnl" sz="2400" b="1" dirty="0">
                <a:solidFill>
                  <a:schemeClr val="accent1"/>
                </a:solidFill>
                <a:latin typeface="Arial Narrow" pitchFamily="34" charset="0"/>
              </a:rPr>
              <a:t>nacionalidad (1-2)</a:t>
            </a:r>
          </a:p>
          <a:p>
            <a:pPr lvl="3">
              <a:lnSpc>
                <a:spcPct val="80000"/>
              </a:lnSpc>
              <a:buFontTx/>
              <a:buNone/>
            </a:pPr>
            <a:r>
              <a:rPr lang="es-ES_tradnl" sz="2400" b="1" dirty="0" err="1">
                <a:solidFill>
                  <a:schemeClr val="accent1"/>
                </a:solidFill>
                <a:latin typeface="Arial Narrow" pitchFamily="34" charset="0"/>
              </a:rPr>
              <a:t>telefono</a:t>
            </a:r>
            <a:r>
              <a:rPr lang="es-ES_tradnl" sz="2400" b="1" dirty="0">
                <a:solidFill>
                  <a:schemeClr val="accent1"/>
                </a:solidFill>
                <a:latin typeface="Arial Narrow" pitchFamily="34" charset="0"/>
              </a:rPr>
              <a:t> (0-3)</a:t>
            </a:r>
            <a:endParaRPr lang="es-CR" dirty="0">
              <a:solidFill>
                <a:schemeClr val="accent1"/>
              </a:solidFill>
            </a:endParaRP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804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04858296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40795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_tradnl" sz="2800" dirty="0"/>
              <a:t>El </a:t>
            </a:r>
            <a:r>
              <a:rPr lang="es-ES_tradnl" sz="2800" b="1" dirty="0">
                <a:solidFill>
                  <a:schemeClr val="accent2"/>
                </a:solidFill>
              </a:rPr>
              <a:t>nulo</a:t>
            </a:r>
            <a:r>
              <a:rPr lang="es-ES_tradnl" sz="2800" dirty="0"/>
              <a:t> (</a:t>
            </a:r>
            <a:r>
              <a:rPr lang="es-ES_tradnl" sz="2800" i="1" dirty="0" err="1">
                <a:latin typeface="Times New Roman" pitchFamily="18" charset="0"/>
              </a:rPr>
              <a:t>null</a:t>
            </a:r>
            <a:r>
              <a:rPr lang="es-ES_tradnl" sz="2800" i="1" dirty="0">
                <a:latin typeface="Times New Roman" pitchFamily="18" charset="0"/>
              </a:rPr>
              <a:t> </a:t>
            </a:r>
            <a:r>
              <a:rPr lang="es-ES_tradnl" sz="2800" i="1" dirty="0" err="1">
                <a:latin typeface="Times New Roman" pitchFamily="18" charset="0"/>
              </a:rPr>
              <a:t>value</a:t>
            </a:r>
            <a:r>
              <a:rPr lang="es-ES_tradnl" sz="2800" dirty="0"/>
              <a:t>) es usado cuando...</a:t>
            </a:r>
          </a:p>
          <a:p>
            <a:pPr lvl="1"/>
            <a:r>
              <a:rPr lang="es-ES_tradnl" sz="2400" dirty="0"/>
              <a:t>Se</a:t>
            </a:r>
            <a:r>
              <a:rPr lang="es-ES_tradnl" sz="2400" b="1" dirty="0">
                <a:solidFill>
                  <a:schemeClr val="accent2"/>
                </a:solidFill>
              </a:rPr>
              <a:t> desconoce el valor</a:t>
            </a:r>
            <a:r>
              <a:rPr lang="es-ES_tradnl" sz="2400" dirty="0"/>
              <a:t> de un atributo para cierta entidad</a:t>
            </a:r>
          </a:p>
          <a:p>
            <a:pPr lvl="2">
              <a:lnSpc>
                <a:spcPct val="80000"/>
              </a:lnSpc>
            </a:pPr>
            <a:r>
              <a:rPr lang="es-ES_tradnl" sz="2000" b="1" dirty="0">
                <a:solidFill>
                  <a:schemeClr val="accent2"/>
                </a:solidFill>
              </a:rPr>
              <a:t>El valor existe pero falta</a:t>
            </a:r>
          </a:p>
          <a:p>
            <a:pPr lvl="4">
              <a:lnSpc>
                <a:spcPct val="80000"/>
              </a:lnSpc>
              <a:buFontTx/>
              <a:buNone/>
            </a:pPr>
            <a:r>
              <a:rPr lang="es-ES_tradnl" sz="2400" b="1" dirty="0">
                <a:solidFill>
                  <a:schemeClr val="accent1"/>
                </a:solidFill>
                <a:latin typeface="Arial Narrow" pitchFamily="34" charset="0"/>
              </a:rPr>
              <a:t>altura</a:t>
            </a:r>
            <a:r>
              <a:rPr lang="es-ES_tradnl" sz="1800" dirty="0"/>
              <a:t> [de un </a:t>
            </a:r>
            <a:r>
              <a:rPr lang="es-ES_tradnl" sz="2400" dirty="0">
                <a:solidFill>
                  <a:schemeClr val="accent1"/>
                </a:solidFill>
                <a:latin typeface="Arial Narrow" pitchFamily="34" charset="0"/>
              </a:rPr>
              <a:t>EMPLEADO</a:t>
            </a:r>
            <a:r>
              <a:rPr lang="es-ES_tradnl" sz="1800" dirty="0"/>
              <a:t>]</a:t>
            </a:r>
          </a:p>
          <a:p>
            <a:pPr lvl="2">
              <a:lnSpc>
                <a:spcPct val="80000"/>
              </a:lnSpc>
            </a:pPr>
            <a:r>
              <a:rPr lang="es-ES_tradnl" sz="2000" b="1" dirty="0">
                <a:solidFill>
                  <a:schemeClr val="accent2"/>
                </a:solidFill>
              </a:rPr>
              <a:t>No se sabe si el valor existe</a:t>
            </a:r>
            <a:r>
              <a:rPr lang="es-ES_tradnl" sz="2000" dirty="0"/>
              <a:t> o no </a:t>
            </a:r>
          </a:p>
          <a:p>
            <a:pPr lvl="4">
              <a:lnSpc>
                <a:spcPct val="80000"/>
              </a:lnSpc>
              <a:buFontTx/>
              <a:buNone/>
            </a:pPr>
            <a:r>
              <a:rPr lang="es-ES_tradnl" sz="2400" b="1" dirty="0" err="1">
                <a:solidFill>
                  <a:schemeClr val="accent1"/>
                </a:solidFill>
                <a:latin typeface="Arial Narrow" pitchFamily="34" charset="0"/>
              </a:rPr>
              <a:t>telefono</a:t>
            </a:r>
            <a:r>
              <a:rPr lang="es-ES_tradnl" sz="2400" dirty="0">
                <a:solidFill>
                  <a:schemeClr val="tx2"/>
                </a:solidFill>
                <a:latin typeface="Arial Narrow" pitchFamily="34" charset="0"/>
              </a:rPr>
              <a:t> </a:t>
            </a:r>
            <a:r>
              <a:rPr lang="es-ES_tradnl" sz="1800" dirty="0"/>
              <a:t>[de un </a:t>
            </a:r>
            <a:r>
              <a:rPr lang="es-ES_tradnl" sz="2400" dirty="0">
                <a:solidFill>
                  <a:schemeClr val="accent1"/>
                </a:solidFill>
                <a:latin typeface="Arial Narrow" pitchFamily="34" charset="0"/>
              </a:rPr>
              <a:t>EMPLEADO</a:t>
            </a:r>
            <a:r>
              <a:rPr lang="es-ES_tradnl" sz="1800" dirty="0"/>
              <a:t>]</a:t>
            </a:r>
          </a:p>
          <a:p>
            <a:pPr lvl="4">
              <a:lnSpc>
                <a:spcPct val="80000"/>
              </a:lnSpc>
              <a:buFontTx/>
              <a:buNone/>
            </a:pPr>
            <a:endParaRPr lang="es-ES_tradnl" sz="1800" dirty="0"/>
          </a:p>
          <a:p>
            <a:pPr lvl="1"/>
            <a:r>
              <a:rPr lang="es-ES_tradnl" sz="2400" dirty="0"/>
              <a:t>La entidad no tiene </a:t>
            </a:r>
            <a:r>
              <a:rPr lang="es-ES_tradnl" sz="2400" b="1" dirty="0">
                <a:solidFill>
                  <a:schemeClr val="accent2"/>
                </a:solidFill>
              </a:rPr>
              <a:t>ningún valor aplicable</a:t>
            </a:r>
            <a:r>
              <a:rPr lang="es-ES_tradnl" sz="2400" dirty="0"/>
              <a:t> para el atributo:</a:t>
            </a:r>
          </a:p>
          <a:p>
            <a:pPr lvl="2">
              <a:buFontTx/>
              <a:buNone/>
            </a:pPr>
            <a:r>
              <a:rPr lang="es-ES_tradnl" b="1" dirty="0" err="1">
                <a:solidFill>
                  <a:schemeClr val="accent1"/>
                </a:solidFill>
                <a:latin typeface="Arial Narrow" pitchFamily="34" charset="0"/>
              </a:rPr>
              <a:t>fechaalquiler</a:t>
            </a:r>
            <a:r>
              <a:rPr lang="es-ES_tradnl" sz="2000" dirty="0"/>
              <a:t> </a:t>
            </a:r>
            <a:r>
              <a:rPr lang="es-ES_tradnl" sz="1800" dirty="0"/>
              <a:t>[</a:t>
            </a:r>
            <a:r>
              <a:rPr lang="es-ES_tradnl" dirty="0">
                <a:solidFill>
                  <a:schemeClr val="accent1"/>
                </a:solidFill>
                <a:latin typeface="Arial Narrow" pitchFamily="34" charset="0"/>
              </a:rPr>
              <a:t>PELICULA</a:t>
            </a:r>
            <a:r>
              <a:rPr lang="es-ES_tradnl" sz="2000" dirty="0"/>
              <a:t> </a:t>
            </a:r>
            <a:r>
              <a:rPr lang="es-ES_tradnl" sz="1800" dirty="0"/>
              <a:t>sólo</a:t>
            </a:r>
            <a:r>
              <a:rPr lang="es-ES_tradnl" sz="2000" dirty="0"/>
              <a:t> </a:t>
            </a:r>
            <a:r>
              <a:rPr lang="es-ES_tradnl" sz="1800" dirty="0"/>
              <a:t>en vídeo-venta (no alquiler)]</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02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sz="2800" dirty="0"/>
              <a:t>Modelo entidad-relación: Conceptos</a:t>
            </a:r>
            <a:endParaRPr lang="es-ES_tradnl" sz="2800" dirty="0"/>
          </a:p>
        </p:txBody>
      </p:sp>
      <p:grpSp>
        <p:nvGrpSpPr>
          <p:cNvPr id="45175" name="Group 119"/>
          <p:cNvGrpSpPr>
            <a:grpSpLocks/>
          </p:cNvGrpSpPr>
          <p:nvPr/>
        </p:nvGrpSpPr>
        <p:grpSpPr bwMode="auto">
          <a:xfrm>
            <a:off x="2123034" y="2583298"/>
            <a:ext cx="4897437" cy="3172885"/>
            <a:chOff x="466" y="1622"/>
            <a:chExt cx="2631" cy="1725"/>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65" name="Rectangle 109"/>
            <p:cNvSpPr>
              <a:spLocks noChangeArrowheads="1"/>
            </p:cNvSpPr>
            <p:nvPr/>
          </p:nvSpPr>
          <p:spPr bwMode="auto">
            <a:xfrm>
              <a:off x="1873" y="2321"/>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(0,3)</a:t>
              </a:r>
            </a:p>
          </p:txBody>
        </p:sp>
        <p:sp>
          <p:nvSpPr>
            <p:cNvPr id="45066" name="Oval 10"/>
            <p:cNvSpPr>
              <a:spLocks noChangeArrowheads="1"/>
            </p:cNvSpPr>
            <p:nvPr/>
          </p:nvSpPr>
          <p:spPr bwMode="auto">
            <a:xfrm>
              <a:off x="1464" y="2075"/>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dirección</a:t>
              </a:r>
            </a:p>
          </p:txBody>
        </p:sp>
        <p:sp>
          <p:nvSpPr>
            <p:cNvPr id="45166" name="Rectangle 110"/>
            <p:cNvSpPr>
              <a:spLocks noChangeArrowheads="1"/>
            </p:cNvSpPr>
            <p:nvPr/>
          </p:nvSpPr>
          <p:spPr bwMode="auto">
            <a:xfrm>
              <a:off x="2167" y="2733"/>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(1,2)</a:t>
              </a:r>
            </a:p>
          </p:txBody>
        </p:sp>
        <p:sp>
          <p:nvSpPr>
            <p:cNvPr id="45167" name="Rectangle 111"/>
            <p:cNvSpPr>
              <a:spLocks noChangeArrowheads="1"/>
            </p:cNvSpPr>
            <p:nvPr/>
          </p:nvSpPr>
          <p:spPr bwMode="auto">
            <a:xfrm>
              <a:off x="2071" y="2465"/>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(0,1)</a:t>
              </a:r>
            </a:p>
          </p:txBody>
        </p:sp>
        <p:sp>
          <p:nvSpPr>
            <p:cNvPr id="45061" name="Rectangle 5"/>
            <p:cNvSpPr>
              <a:spLocks noChangeArrowheads="1"/>
            </p:cNvSpPr>
            <p:nvPr/>
          </p:nvSpPr>
          <p:spPr bwMode="auto">
            <a:xfrm>
              <a:off x="1345" y="2584"/>
              <a:ext cx="650" cy="17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600"/>
                <a:t>EMPLEADO</a:t>
              </a:r>
            </a:p>
          </p:txBody>
        </p:sp>
        <p:sp>
          <p:nvSpPr>
            <p:cNvPr id="45063" name="Oval 7"/>
            <p:cNvSpPr>
              <a:spLocks noChangeArrowheads="1"/>
            </p:cNvSpPr>
            <p:nvPr/>
          </p:nvSpPr>
          <p:spPr bwMode="auto">
            <a:xfrm>
              <a:off x="466" y="2604"/>
              <a:ext cx="645" cy="188"/>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600"/>
                <a:t>nombre</a:t>
              </a:r>
            </a:p>
          </p:txBody>
        </p:sp>
        <p:sp>
          <p:nvSpPr>
            <p:cNvPr id="45064" name="Oval 8"/>
            <p:cNvSpPr>
              <a:spLocks noChangeArrowheads="1"/>
            </p:cNvSpPr>
            <p:nvPr/>
          </p:nvSpPr>
          <p:spPr bwMode="auto">
            <a:xfrm>
              <a:off x="475" y="2187"/>
              <a:ext cx="945"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600"/>
                <a:t>fechanacim</a:t>
              </a:r>
            </a:p>
          </p:txBody>
        </p:sp>
        <p:sp>
          <p:nvSpPr>
            <p:cNvPr id="45065" name="Oval 9"/>
            <p:cNvSpPr>
              <a:spLocks noChangeArrowheads="1"/>
            </p:cNvSpPr>
            <p:nvPr/>
          </p:nvSpPr>
          <p:spPr bwMode="auto">
            <a:xfrm>
              <a:off x="2333" y="2223"/>
              <a:ext cx="606" cy="216"/>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telefono</a:t>
              </a:r>
            </a:p>
          </p:txBody>
        </p:sp>
        <p:sp>
          <p:nvSpPr>
            <p:cNvPr id="45090" name="Oval 34"/>
            <p:cNvSpPr>
              <a:spLocks noChangeArrowheads="1"/>
            </p:cNvSpPr>
            <p:nvPr/>
          </p:nvSpPr>
          <p:spPr bwMode="auto">
            <a:xfrm>
              <a:off x="861" y="1776"/>
              <a:ext cx="37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calle</a:t>
              </a:r>
            </a:p>
          </p:txBody>
        </p:sp>
        <p:sp>
          <p:nvSpPr>
            <p:cNvPr id="45091" name="Oval 35"/>
            <p:cNvSpPr>
              <a:spLocks noChangeArrowheads="1"/>
            </p:cNvSpPr>
            <p:nvPr/>
          </p:nvSpPr>
          <p:spPr bwMode="auto">
            <a:xfrm>
              <a:off x="1851" y="1631"/>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provincia</a:t>
              </a:r>
            </a:p>
          </p:txBody>
        </p:sp>
        <p:sp>
          <p:nvSpPr>
            <p:cNvPr id="45092" name="Oval 36"/>
            <p:cNvSpPr>
              <a:spLocks noChangeArrowheads="1"/>
            </p:cNvSpPr>
            <p:nvPr/>
          </p:nvSpPr>
          <p:spPr bwMode="auto">
            <a:xfrm>
              <a:off x="1236" y="1622"/>
              <a:ext cx="510"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ciudad</a:t>
              </a:r>
            </a:p>
          </p:txBody>
        </p:sp>
        <p:sp>
          <p:nvSpPr>
            <p:cNvPr id="45093" name="Oval 37"/>
            <p:cNvSpPr>
              <a:spLocks noChangeArrowheads="1"/>
            </p:cNvSpPr>
            <p:nvPr/>
          </p:nvSpPr>
          <p:spPr bwMode="auto">
            <a:xfrm>
              <a:off x="2255" y="1870"/>
              <a:ext cx="8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600"/>
                <a:t>codpostal</a:t>
              </a:r>
            </a:p>
          </p:txBody>
        </p:sp>
        <p:sp>
          <p:nvSpPr>
            <p:cNvPr id="45111" name="Oval 55"/>
            <p:cNvSpPr>
              <a:spLocks noChangeArrowheads="1"/>
            </p:cNvSpPr>
            <p:nvPr/>
          </p:nvSpPr>
          <p:spPr bwMode="auto">
            <a:xfrm>
              <a:off x="1667" y="3120"/>
              <a:ext cx="399" cy="216"/>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edad</a:t>
              </a:r>
            </a:p>
          </p:txBody>
        </p:sp>
        <p:sp>
          <p:nvSpPr>
            <p:cNvPr id="45126" name="Oval 70"/>
            <p:cNvSpPr>
              <a:spLocks noChangeArrowheads="1"/>
            </p:cNvSpPr>
            <p:nvPr/>
          </p:nvSpPr>
          <p:spPr bwMode="auto">
            <a:xfrm>
              <a:off x="969" y="2988"/>
              <a:ext cx="296"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nss</a:t>
              </a:r>
            </a:p>
          </p:txBody>
        </p:sp>
        <p:sp>
          <p:nvSpPr>
            <p:cNvPr id="45127" name="Oval 71"/>
            <p:cNvSpPr>
              <a:spLocks noChangeArrowheads="1"/>
            </p:cNvSpPr>
            <p:nvPr/>
          </p:nvSpPr>
          <p:spPr bwMode="auto">
            <a:xfrm>
              <a:off x="1303" y="3131"/>
              <a:ext cx="261"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dni</a:t>
              </a:r>
            </a:p>
          </p:txBody>
        </p:sp>
        <p:sp>
          <p:nvSpPr>
            <p:cNvPr id="45128" name="Oval 72"/>
            <p:cNvSpPr>
              <a:spLocks noChangeArrowheads="1"/>
            </p:cNvSpPr>
            <p:nvPr/>
          </p:nvSpPr>
          <p:spPr bwMode="auto">
            <a:xfrm>
              <a:off x="2391" y="2543"/>
              <a:ext cx="4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altura</a:t>
              </a:r>
            </a:p>
          </p:txBody>
        </p:sp>
        <p:sp>
          <p:nvSpPr>
            <p:cNvPr id="45156" name="Oval 100"/>
            <p:cNvSpPr>
              <a:spLocks noChangeArrowheads="1"/>
            </p:cNvSpPr>
            <p:nvPr/>
          </p:nvSpPr>
          <p:spPr bwMode="auto">
            <a:xfrm>
              <a:off x="2164" y="3007"/>
              <a:ext cx="867" cy="188"/>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600"/>
                <a:t>nacionalidad</a:t>
              </a:r>
            </a:p>
          </p:txBody>
        </p:sp>
      </p:grpSp>
    </p:spTree>
    <p:extLst>
      <p:ext uri="{BB962C8B-B14F-4D97-AF65-F5344CB8AC3E}">
        <p14:creationId xmlns:p14="http://schemas.microsoft.com/office/powerpoint/2010/main" val="2877729921"/>
      </p:ext>
    </p:extLst>
  </p:cSld>
  <p:clrMapOvr>
    <a:masterClrMapping/>
  </p:clrMapOvr>
  <p:transition advTm="20046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r>
              <a:rPr lang="es-CR" dirty="0"/>
              <a:t>Claves</a:t>
            </a:r>
          </a:p>
          <a:p>
            <a:pPr lvl="1"/>
            <a:r>
              <a:rPr lang="es-ES" dirty="0"/>
              <a:t>Representa un atributo de una entidad que permite distinguir a esta entidad del resto de entidades del conjunto de entidades.</a:t>
            </a:r>
          </a:p>
          <a:p>
            <a:pPr lvl="1"/>
            <a:r>
              <a:rPr lang="es-ES" dirty="0"/>
              <a:t>Las claves también ayudan a identificar unívocamente a las relaciones y así a distinguir las relaciones entre sí.</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7751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60" name="Group 108"/>
          <p:cNvGraphicFramePr>
            <a:graphicFrameLocks noGrp="1"/>
          </p:cNvGraphicFramePr>
          <p:nvPr>
            <p:ph idx="1"/>
            <p:extLst>
              <p:ext uri="{D42A27DB-BD31-4B8C-83A1-F6EECF244321}">
                <p14:modId xmlns:p14="http://schemas.microsoft.com/office/powerpoint/2010/main" val="1354342539"/>
              </p:ext>
            </p:extLst>
          </p:nvPr>
        </p:nvGraphicFramePr>
        <p:xfrm>
          <a:off x="628650" y="2915073"/>
          <a:ext cx="7886701" cy="3170874"/>
        </p:xfrm>
        <a:graphic>
          <a:graphicData uri="http://schemas.openxmlformats.org/drawingml/2006/table">
            <a:tbl>
              <a:tblPr/>
              <a:tblGrid>
                <a:gridCol w="1972544">
                  <a:extLst>
                    <a:ext uri="{9D8B030D-6E8A-4147-A177-3AD203B41FA5}">
                      <a16:colId xmlns:a16="http://schemas.microsoft.com/office/drawing/2014/main" val="20000"/>
                    </a:ext>
                  </a:extLst>
                </a:gridCol>
                <a:gridCol w="1970806">
                  <a:extLst>
                    <a:ext uri="{9D8B030D-6E8A-4147-A177-3AD203B41FA5}">
                      <a16:colId xmlns:a16="http://schemas.microsoft.com/office/drawing/2014/main" val="20001"/>
                    </a:ext>
                  </a:extLst>
                </a:gridCol>
                <a:gridCol w="1972544">
                  <a:extLst>
                    <a:ext uri="{9D8B030D-6E8A-4147-A177-3AD203B41FA5}">
                      <a16:colId xmlns:a16="http://schemas.microsoft.com/office/drawing/2014/main" val="20002"/>
                    </a:ext>
                  </a:extLst>
                </a:gridCol>
                <a:gridCol w="1970807">
                  <a:extLst>
                    <a:ext uri="{9D8B030D-6E8A-4147-A177-3AD203B41FA5}">
                      <a16:colId xmlns:a16="http://schemas.microsoft.com/office/drawing/2014/main" val="20003"/>
                    </a:ext>
                  </a:extLst>
                </a:gridCol>
              </a:tblGrid>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Mercedes Benz</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W116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658" name="Rectangle 106"/>
          <p:cNvSpPr>
            <a:spLocks noGrp="1" noChangeArrowheads="1"/>
          </p:cNvSpPr>
          <p:nvPr>
            <p:ph type="title"/>
          </p:nvPr>
        </p:nvSpPr>
        <p:spPr/>
        <p:txBody>
          <a:bodyPr>
            <a:normAutofit fontScale="90000"/>
          </a:bodyPr>
          <a:lstStyle/>
          <a:p>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r>
              <a:rPr lang="es-ES" sz="2400" i="1" u="sng" dirty="0" err="1">
                <a:solidFill>
                  <a:schemeClr val="accent1"/>
                </a:solidFill>
              </a:rPr>
              <a:t>Automovil</a:t>
            </a:r>
            <a:r>
              <a:rPr lang="es-ES" sz="2400" dirty="0">
                <a:solidFill>
                  <a:schemeClr val="accent1"/>
                </a:solidFill>
              </a:rPr>
              <a:t> (sin clave): resulta imposible identificar a alguno de los 2 autos marca Peugeot:</a:t>
            </a:r>
          </a:p>
        </p:txBody>
      </p:sp>
      <p:sp>
        <p:nvSpPr>
          <p:cNvPr id="6" name="1 Título"/>
          <p:cNvSpPr txBox="1">
            <a:spLocks/>
          </p:cNvSpPr>
          <p:nvPr/>
        </p:nvSpPr>
        <p:spPr>
          <a:xfrm>
            <a:off x="586015" y="148701"/>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t>Modelo entidad-relación: Conceptos</a:t>
            </a:r>
          </a:p>
        </p:txBody>
      </p:sp>
    </p:spTree>
    <p:extLst>
      <p:ext uri="{BB962C8B-B14F-4D97-AF65-F5344CB8AC3E}">
        <p14:creationId xmlns:p14="http://schemas.microsoft.com/office/powerpoint/2010/main" val="401079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36" name="Group 136"/>
          <p:cNvGraphicFramePr>
            <a:graphicFrameLocks noGrp="1"/>
          </p:cNvGraphicFramePr>
          <p:nvPr>
            <p:ph idx="1"/>
            <p:extLst>
              <p:ext uri="{D42A27DB-BD31-4B8C-83A1-F6EECF244321}">
                <p14:modId xmlns:p14="http://schemas.microsoft.com/office/powerpoint/2010/main" val="3263254560"/>
              </p:ext>
            </p:extLst>
          </p:nvPr>
        </p:nvGraphicFramePr>
        <p:xfrm>
          <a:off x="612648" y="2717720"/>
          <a:ext cx="7886701" cy="3278823"/>
        </p:xfrm>
        <a:graphic>
          <a:graphicData uri="http://schemas.openxmlformats.org/drawingml/2006/table">
            <a:tbl>
              <a:tblPr/>
              <a:tblGrid>
                <a:gridCol w="1528178">
                  <a:extLst>
                    <a:ext uri="{9D8B030D-6E8A-4147-A177-3AD203B41FA5}">
                      <a16:colId xmlns:a16="http://schemas.microsoft.com/office/drawing/2014/main" val="20000"/>
                    </a:ext>
                  </a:extLst>
                </a:gridCol>
                <a:gridCol w="1758520">
                  <a:extLst>
                    <a:ext uri="{9D8B030D-6E8A-4147-A177-3AD203B41FA5}">
                      <a16:colId xmlns:a16="http://schemas.microsoft.com/office/drawing/2014/main" val="20001"/>
                    </a:ext>
                  </a:extLst>
                </a:gridCol>
                <a:gridCol w="1443947">
                  <a:extLst>
                    <a:ext uri="{9D8B030D-6E8A-4147-A177-3AD203B41FA5}">
                      <a16:colId xmlns:a16="http://schemas.microsoft.com/office/drawing/2014/main" val="20002"/>
                    </a:ext>
                  </a:extLst>
                </a:gridCol>
                <a:gridCol w="1578028">
                  <a:extLst>
                    <a:ext uri="{9D8B030D-6E8A-4147-A177-3AD203B41FA5}">
                      <a16:colId xmlns:a16="http://schemas.microsoft.com/office/drawing/2014/main" val="20003"/>
                    </a:ext>
                  </a:extLst>
                </a:gridCol>
                <a:gridCol w="1578028">
                  <a:extLst>
                    <a:ext uri="{9D8B030D-6E8A-4147-A177-3AD203B41FA5}">
                      <a16:colId xmlns:a16="http://schemas.microsoft.com/office/drawing/2014/main" val="20004"/>
                    </a:ext>
                  </a:extLst>
                </a:gridCol>
              </a:tblGrid>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latin typeface="Arial" charset="0"/>
                          <a:ea typeface="Times New Roman" pitchFamily="18" charset="0"/>
                          <a:cs typeface="Arial" charset="0"/>
                        </a:rPr>
                        <a:t>Patente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GF6534</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DE8743</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Mercedes Benz</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W116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MU8732</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602" name="Rectangle 2"/>
          <p:cNvSpPr>
            <a:spLocks noGrp="1" noChangeArrowheads="1"/>
          </p:cNvSpPr>
          <p:nvPr>
            <p:ph type="title"/>
          </p:nvPr>
        </p:nvSpPr>
        <p:spPr/>
        <p:txBody>
          <a:bodyPr/>
          <a:lstStyle/>
          <a:p>
            <a:r>
              <a:rPr lang="es-ES" sz="2400" i="1" u="sng" dirty="0" err="1">
                <a:solidFill>
                  <a:schemeClr val="bg2">
                    <a:lumMod val="60000"/>
                    <a:lumOff val="40000"/>
                  </a:schemeClr>
                </a:solidFill>
              </a:rPr>
              <a:t>Automovil</a:t>
            </a:r>
            <a:r>
              <a:rPr lang="es-ES" sz="2400" dirty="0">
                <a:solidFill>
                  <a:schemeClr val="bg2">
                    <a:lumMod val="60000"/>
                    <a:lumOff val="40000"/>
                  </a:schemeClr>
                </a:solidFill>
              </a:rPr>
              <a:t> (con clave): a través de la clave, es posible identificar cualquiera de los autos:</a:t>
            </a:r>
          </a:p>
        </p:txBody>
      </p:sp>
      <p:sp>
        <p:nvSpPr>
          <p:cNvPr id="5" name="1 Título"/>
          <p:cNvSpPr txBox="1">
            <a:spLocks/>
          </p:cNvSpPr>
          <p:nvPr/>
        </p:nvSpPr>
        <p:spPr>
          <a:xfrm>
            <a:off x="612648" y="1399558"/>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solidFill>
                  <a:schemeClr val="accent1"/>
                </a:solidFill>
              </a:rPr>
              <a:t>Modelo entidad-relación: Conceptos</a:t>
            </a:r>
          </a:p>
        </p:txBody>
      </p:sp>
    </p:spTree>
    <p:extLst>
      <p:ext uri="{BB962C8B-B14F-4D97-AF65-F5344CB8AC3E}">
        <p14:creationId xmlns:p14="http://schemas.microsoft.com/office/powerpoint/2010/main" val="199484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pPr>
              <a:lnSpc>
                <a:spcPct val="90000"/>
              </a:lnSpc>
            </a:pPr>
            <a:endParaRPr lang="es-ES" b="1" dirty="0">
              <a:solidFill>
                <a:schemeClr val="accent1"/>
              </a:solidFill>
            </a:endParaRPr>
          </a:p>
          <a:p>
            <a:pPr>
              <a:lnSpc>
                <a:spcPct val="90000"/>
              </a:lnSpc>
            </a:pPr>
            <a:r>
              <a:rPr lang="es-ES" b="1" dirty="0" err="1">
                <a:solidFill>
                  <a:schemeClr val="accent1"/>
                </a:solidFill>
              </a:rPr>
              <a:t>Superclave</a:t>
            </a:r>
            <a:r>
              <a:rPr lang="es-ES" dirty="0"/>
              <a:t>: es el conjunto de atributos que identifican de forma única a cada entidad.</a:t>
            </a:r>
          </a:p>
          <a:p>
            <a:pPr lvl="1">
              <a:lnSpc>
                <a:spcPct val="90000"/>
              </a:lnSpc>
            </a:pPr>
            <a:r>
              <a:rPr lang="es-ES" dirty="0"/>
              <a:t>Por ejemplo, la entidad EMPLEADO, con los atributos Número de la Seguridad Social (NSS), cédula (DNI), Nombre, Dirección y Fecha nacimiento, podrían ser identificadores o </a:t>
            </a:r>
            <a:r>
              <a:rPr lang="es-ES" dirty="0" err="1"/>
              <a:t>superclaves</a:t>
            </a:r>
            <a:r>
              <a:rPr lang="es-ES" dirty="0"/>
              <a:t> los conjuntos </a:t>
            </a:r>
          </a:p>
          <a:p>
            <a:pPr lvl="2">
              <a:lnSpc>
                <a:spcPct val="90000"/>
              </a:lnSpc>
            </a:pPr>
            <a:r>
              <a:rPr lang="es-ES" dirty="0"/>
              <a:t>Nombre, Dirección, Fecha nacimiento, NSS, DNI</a:t>
            </a:r>
          </a:p>
          <a:p>
            <a:pPr lvl="2">
              <a:lnSpc>
                <a:spcPct val="90000"/>
              </a:lnSpc>
            </a:pPr>
            <a:r>
              <a:rPr lang="es-ES" dirty="0"/>
              <a:t>DNI, Nombre y Dirección</a:t>
            </a:r>
          </a:p>
          <a:p>
            <a:pPr lvl="2">
              <a:lnSpc>
                <a:spcPct val="90000"/>
              </a:lnSpc>
            </a:pPr>
            <a:r>
              <a:rPr lang="es-ES" dirty="0"/>
              <a:t>NSS, Nombre y Dirección </a:t>
            </a:r>
          </a:p>
          <a:p>
            <a:pPr lvl="2">
              <a:lnSpc>
                <a:spcPct val="90000"/>
              </a:lnSpc>
            </a:pPr>
            <a:r>
              <a:rPr lang="es-ES" dirty="0"/>
              <a:t>DNI</a:t>
            </a:r>
          </a:p>
          <a:p>
            <a:pPr lvl="2">
              <a:lnSpc>
                <a:spcPct val="90000"/>
              </a:lnSpc>
            </a:pPr>
            <a:r>
              <a:rPr lang="es-ES" dirty="0"/>
              <a:t>NSS</a:t>
            </a:r>
          </a:p>
          <a:p>
            <a:pPr lvl="2">
              <a:lnSpc>
                <a:spcPct val="90000"/>
              </a:lnSpc>
            </a:pPr>
            <a:endParaRPr lang="es-ES" dirty="0"/>
          </a:p>
          <a:p>
            <a:pPr>
              <a:lnSpc>
                <a:spcPct val="90000"/>
              </a:lnSpc>
            </a:pPr>
            <a:r>
              <a:rPr lang="es-ES" b="1" dirty="0">
                <a:solidFill>
                  <a:schemeClr val="accent1"/>
                </a:solidFill>
              </a:rPr>
              <a:t>Clave candidata</a:t>
            </a:r>
            <a:r>
              <a:rPr lang="es-ES" dirty="0"/>
              <a:t>: Es cada una de las </a:t>
            </a:r>
            <a:r>
              <a:rPr lang="es-ES" dirty="0" err="1"/>
              <a:t>superclaves</a:t>
            </a:r>
            <a:r>
              <a:rPr lang="es-ES" dirty="0"/>
              <a:t> formadas por el mínimo número de campos posibles. </a:t>
            </a:r>
          </a:p>
          <a:p>
            <a:pPr lvl="1">
              <a:lnSpc>
                <a:spcPct val="90000"/>
              </a:lnSpc>
            </a:pPr>
            <a:r>
              <a:rPr lang="es-ES" dirty="0"/>
              <a:t>En el ejemplo anterior, son el DNI y el Número de la Seguridad Social</a:t>
            </a:r>
          </a:p>
          <a:p>
            <a:pPr lvl="1">
              <a:lnSpc>
                <a:spcPct val="90000"/>
              </a:lnSpc>
            </a:pPr>
            <a:endParaRPr lang="es-ES" dirty="0"/>
          </a:p>
          <a:p>
            <a:pPr>
              <a:lnSpc>
                <a:spcPct val="90000"/>
              </a:lnSpc>
            </a:pPr>
            <a:r>
              <a:rPr lang="es-ES" b="1" dirty="0">
                <a:solidFill>
                  <a:schemeClr val="accent1"/>
                </a:solidFill>
              </a:rPr>
              <a:t>Clave primaria o principal</a:t>
            </a:r>
            <a:r>
              <a:rPr lang="es-ES" dirty="0"/>
              <a:t>: Es la clave candidata seleccionada por el diseñador de la BD. Una clave candidata no puede contener valores nulos, ha de ser sencilla de crear y no ha de variar con el tiempo. El atributo o los atributos que forman esta clave se representan subrayados. </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33870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2000" dirty="0"/>
              <a:t>Archivo, Tabla, Entidad, Clase</a:t>
            </a:r>
          </a:p>
          <a:p>
            <a:r>
              <a:rPr lang="es-ES" sz="2000" dirty="0"/>
              <a:t>Registro, </a:t>
            </a:r>
            <a:r>
              <a:rPr lang="es-ES" sz="2000" dirty="0" err="1"/>
              <a:t>tupla</a:t>
            </a:r>
            <a:r>
              <a:rPr lang="es-ES" sz="2000" dirty="0"/>
              <a:t>, objeto</a:t>
            </a:r>
          </a:p>
          <a:p>
            <a:r>
              <a:rPr lang="es-ES" sz="2000" dirty="0"/>
              <a:t>Variable, campo, atributo</a:t>
            </a:r>
          </a:p>
          <a:p>
            <a:r>
              <a:rPr lang="es-ES" sz="2000" dirty="0"/>
              <a:t>Llaves</a:t>
            </a:r>
          </a:p>
          <a:p>
            <a:pPr lvl="1"/>
            <a:r>
              <a:rPr lang="es-ES" sz="1800" dirty="0"/>
              <a:t>Primarias</a:t>
            </a:r>
          </a:p>
          <a:p>
            <a:pPr lvl="1"/>
            <a:r>
              <a:rPr lang="es-ES" sz="1800" dirty="0"/>
              <a:t>Foráneas</a:t>
            </a:r>
          </a:p>
          <a:p>
            <a:pPr lvl="1"/>
            <a:r>
              <a:rPr lang="es-ES" sz="1800" dirty="0" err="1"/>
              <a:t>Superclaves</a:t>
            </a:r>
            <a:endParaRPr lang="es-ES" sz="1800" dirty="0"/>
          </a:p>
          <a:p>
            <a:r>
              <a:rPr lang="es-ES" sz="2000" dirty="0"/>
              <a:t>Relación</a:t>
            </a:r>
          </a:p>
          <a:p>
            <a:r>
              <a:rPr lang="es-ES" sz="2000" dirty="0"/>
              <a:t>Asociación</a:t>
            </a:r>
          </a:p>
          <a:p>
            <a:r>
              <a:rPr lang="es-ES" sz="2000" dirty="0" err="1"/>
              <a:t>Cardinalidad</a:t>
            </a:r>
            <a:endParaRPr lang="es-ES" sz="2000" dirty="0"/>
          </a:p>
          <a:p>
            <a:pPr lvl="1"/>
            <a:r>
              <a:rPr lang="es-ES" sz="1800" dirty="0"/>
              <a:t>Uno a uno</a:t>
            </a:r>
          </a:p>
          <a:p>
            <a:pPr lvl="1"/>
            <a:r>
              <a:rPr lang="es-ES" sz="1800" dirty="0"/>
              <a:t>Uno a muchos</a:t>
            </a:r>
          </a:p>
          <a:p>
            <a:pPr lvl="1"/>
            <a:r>
              <a:rPr lang="es-ES" sz="1800" dirty="0"/>
              <a:t>Muchos a muchos</a:t>
            </a:r>
            <a:endParaRPr lang="es-CR" sz="1800" dirty="0"/>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68707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dirty="0"/>
              <a:t>Modelo entidad-relación: Conceptos</a:t>
            </a:r>
            <a:endParaRPr lang="es-ES_tradnl" b="1" dirty="0"/>
          </a:p>
        </p:txBody>
      </p:sp>
      <p:grpSp>
        <p:nvGrpSpPr>
          <p:cNvPr id="45175" name="Group 119"/>
          <p:cNvGrpSpPr>
            <a:grpSpLocks/>
          </p:cNvGrpSpPr>
          <p:nvPr/>
        </p:nvGrpSpPr>
        <p:grpSpPr bwMode="auto">
          <a:xfrm>
            <a:off x="1607416" y="2561226"/>
            <a:ext cx="5413055" cy="3248299"/>
            <a:chOff x="189" y="1610"/>
            <a:chExt cx="2908" cy="1766"/>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30" name="Line 74"/>
            <p:cNvSpPr>
              <a:spLocks noChangeShapeType="1"/>
            </p:cNvSpPr>
            <p:nvPr/>
          </p:nvSpPr>
          <p:spPr bwMode="auto">
            <a:xfrm flipV="1">
              <a:off x="1406" y="2753"/>
              <a:ext cx="34" cy="39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65" name="Rectangle 109"/>
            <p:cNvSpPr>
              <a:spLocks noChangeArrowheads="1"/>
            </p:cNvSpPr>
            <p:nvPr/>
          </p:nvSpPr>
          <p:spPr bwMode="auto">
            <a:xfrm>
              <a:off x="1859" y="2321"/>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(0,3)</a:t>
              </a:r>
            </a:p>
          </p:txBody>
        </p:sp>
        <p:sp>
          <p:nvSpPr>
            <p:cNvPr id="45066" name="Oval 10"/>
            <p:cNvSpPr>
              <a:spLocks noChangeArrowheads="1"/>
            </p:cNvSpPr>
            <p:nvPr/>
          </p:nvSpPr>
          <p:spPr bwMode="auto">
            <a:xfrm>
              <a:off x="1425" y="2063"/>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a:t>dirección</a:t>
              </a:r>
            </a:p>
          </p:txBody>
        </p:sp>
        <p:sp>
          <p:nvSpPr>
            <p:cNvPr id="45166" name="Rectangle 110"/>
            <p:cNvSpPr>
              <a:spLocks noChangeArrowheads="1"/>
            </p:cNvSpPr>
            <p:nvPr/>
          </p:nvSpPr>
          <p:spPr bwMode="auto">
            <a:xfrm>
              <a:off x="2153" y="2733"/>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(1,2)</a:t>
              </a:r>
            </a:p>
          </p:txBody>
        </p:sp>
        <p:sp>
          <p:nvSpPr>
            <p:cNvPr id="45167" name="Rectangle 111"/>
            <p:cNvSpPr>
              <a:spLocks noChangeArrowheads="1"/>
            </p:cNvSpPr>
            <p:nvPr/>
          </p:nvSpPr>
          <p:spPr bwMode="auto">
            <a:xfrm>
              <a:off x="2057" y="2465"/>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(0,1)</a:t>
              </a:r>
            </a:p>
          </p:txBody>
        </p:sp>
        <p:sp>
          <p:nvSpPr>
            <p:cNvPr id="45061" name="Rectangle 5"/>
            <p:cNvSpPr>
              <a:spLocks noChangeArrowheads="1"/>
            </p:cNvSpPr>
            <p:nvPr/>
          </p:nvSpPr>
          <p:spPr bwMode="auto">
            <a:xfrm>
              <a:off x="1306" y="2576"/>
              <a:ext cx="728" cy="19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800"/>
                <a:t>EMPLEADO</a:t>
              </a:r>
            </a:p>
          </p:txBody>
        </p:sp>
        <p:sp>
          <p:nvSpPr>
            <p:cNvPr id="45063" name="Oval 7"/>
            <p:cNvSpPr>
              <a:spLocks noChangeArrowheads="1"/>
            </p:cNvSpPr>
            <p:nvPr/>
          </p:nvSpPr>
          <p:spPr bwMode="auto">
            <a:xfrm>
              <a:off x="466" y="2592"/>
              <a:ext cx="645" cy="212"/>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800"/>
                <a:t>nombre</a:t>
              </a:r>
            </a:p>
          </p:txBody>
        </p:sp>
        <p:sp>
          <p:nvSpPr>
            <p:cNvPr id="45064" name="Oval 8"/>
            <p:cNvSpPr>
              <a:spLocks noChangeArrowheads="1"/>
            </p:cNvSpPr>
            <p:nvPr/>
          </p:nvSpPr>
          <p:spPr bwMode="auto">
            <a:xfrm>
              <a:off x="475" y="2175"/>
              <a:ext cx="945"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800"/>
                <a:t>fechanacim</a:t>
              </a:r>
            </a:p>
          </p:txBody>
        </p:sp>
        <p:sp>
          <p:nvSpPr>
            <p:cNvPr id="45065" name="Oval 9"/>
            <p:cNvSpPr>
              <a:spLocks noChangeArrowheads="1"/>
            </p:cNvSpPr>
            <p:nvPr/>
          </p:nvSpPr>
          <p:spPr bwMode="auto">
            <a:xfrm>
              <a:off x="2298" y="2211"/>
              <a:ext cx="675" cy="240"/>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telefono</a:t>
              </a:r>
            </a:p>
          </p:txBody>
        </p:sp>
        <p:sp>
          <p:nvSpPr>
            <p:cNvPr id="45090" name="Oval 34"/>
            <p:cNvSpPr>
              <a:spLocks noChangeArrowheads="1"/>
            </p:cNvSpPr>
            <p:nvPr/>
          </p:nvSpPr>
          <p:spPr bwMode="auto">
            <a:xfrm>
              <a:off x="841" y="1764"/>
              <a:ext cx="413"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calle</a:t>
              </a:r>
            </a:p>
          </p:txBody>
        </p:sp>
        <p:sp>
          <p:nvSpPr>
            <p:cNvPr id="45091" name="Oval 35"/>
            <p:cNvSpPr>
              <a:spLocks noChangeArrowheads="1"/>
            </p:cNvSpPr>
            <p:nvPr/>
          </p:nvSpPr>
          <p:spPr bwMode="auto">
            <a:xfrm>
              <a:off x="1812" y="1619"/>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provincia</a:t>
              </a:r>
            </a:p>
          </p:txBody>
        </p:sp>
        <p:sp>
          <p:nvSpPr>
            <p:cNvPr id="45092" name="Oval 36"/>
            <p:cNvSpPr>
              <a:spLocks noChangeArrowheads="1"/>
            </p:cNvSpPr>
            <p:nvPr/>
          </p:nvSpPr>
          <p:spPr bwMode="auto">
            <a:xfrm>
              <a:off x="1207" y="1610"/>
              <a:ext cx="568"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ciudad</a:t>
              </a:r>
            </a:p>
          </p:txBody>
        </p:sp>
        <p:sp>
          <p:nvSpPr>
            <p:cNvPr id="45093" name="Oval 37"/>
            <p:cNvSpPr>
              <a:spLocks noChangeArrowheads="1"/>
            </p:cNvSpPr>
            <p:nvPr/>
          </p:nvSpPr>
          <p:spPr bwMode="auto">
            <a:xfrm>
              <a:off x="2255" y="1858"/>
              <a:ext cx="84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800"/>
                <a:t>codpostal</a:t>
              </a:r>
            </a:p>
          </p:txBody>
        </p:sp>
        <p:sp>
          <p:nvSpPr>
            <p:cNvPr id="45111" name="Oval 55"/>
            <p:cNvSpPr>
              <a:spLocks noChangeArrowheads="1"/>
            </p:cNvSpPr>
            <p:nvPr/>
          </p:nvSpPr>
          <p:spPr bwMode="auto">
            <a:xfrm>
              <a:off x="1645" y="3108"/>
              <a:ext cx="442" cy="240"/>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edad</a:t>
              </a:r>
            </a:p>
          </p:txBody>
        </p:sp>
        <p:sp>
          <p:nvSpPr>
            <p:cNvPr id="45126" name="Oval 70"/>
            <p:cNvSpPr>
              <a:spLocks noChangeArrowheads="1"/>
            </p:cNvSpPr>
            <p:nvPr/>
          </p:nvSpPr>
          <p:spPr bwMode="auto">
            <a:xfrm>
              <a:off x="189" y="2942"/>
              <a:ext cx="103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err="1"/>
                <a:t>Seguro_social</a:t>
              </a:r>
              <a:endParaRPr lang="es-ES_tradnl" sz="1800" dirty="0"/>
            </a:p>
          </p:txBody>
        </p:sp>
        <p:sp>
          <p:nvSpPr>
            <p:cNvPr id="45127" name="Oval 71"/>
            <p:cNvSpPr>
              <a:spLocks noChangeArrowheads="1"/>
            </p:cNvSpPr>
            <p:nvPr/>
          </p:nvSpPr>
          <p:spPr bwMode="auto">
            <a:xfrm>
              <a:off x="1116" y="3136"/>
              <a:ext cx="524"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u="sng" dirty="0"/>
                <a:t>cedula</a:t>
              </a:r>
            </a:p>
          </p:txBody>
        </p:sp>
        <p:sp>
          <p:nvSpPr>
            <p:cNvPr id="45128" name="Oval 72"/>
            <p:cNvSpPr>
              <a:spLocks noChangeArrowheads="1"/>
            </p:cNvSpPr>
            <p:nvPr/>
          </p:nvSpPr>
          <p:spPr bwMode="auto">
            <a:xfrm>
              <a:off x="2367" y="2531"/>
              <a:ext cx="49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altura</a:t>
              </a:r>
            </a:p>
          </p:txBody>
        </p:sp>
        <p:sp>
          <p:nvSpPr>
            <p:cNvPr id="45156" name="Oval 100"/>
            <p:cNvSpPr>
              <a:spLocks noChangeArrowheads="1"/>
            </p:cNvSpPr>
            <p:nvPr/>
          </p:nvSpPr>
          <p:spPr bwMode="auto">
            <a:xfrm>
              <a:off x="2109" y="2995"/>
              <a:ext cx="978" cy="212"/>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800"/>
                <a:t>nacionalidad</a:t>
              </a:r>
            </a:p>
          </p:txBody>
        </p:sp>
      </p:grpSp>
    </p:spTree>
    <p:extLst>
      <p:ext uri="{BB962C8B-B14F-4D97-AF65-F5344CB8AC3E}">
        <p14:creationId xmlns:p14="http://schemas.microsoft.com/office/powerpoint/2010/main" val="3143066835"/>
      </p:ext>
    </p:extLst>
  </p:cSld>
  <p:clrMapOvr>
    <a:masterClrMapping/>
  </p:clrMapOvr>
  <p:transition advTm="20046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Defina los atributos para las siguientes entidades:</a:t>
            </a:r>
          </a:p>
          <a:p>
            <a:pPr lvl="1"/>
            <a:r>
              <a:rPr lang="es-CR" dirty="0"/>
              <a:t>Estudiante</a:t>
            </a:r>
          </a:p>
          <a:p>
            <a:pPr lvl="1"/>
            <a:r>
              <a:rPr lang="es-CR" dirty="0"/>
              <a:t>Materia</a:t>
            </a:r>
          </a:p>
          <a:p>
            <a:pPr lvl="1"/>
            <a:r>
              <a:rPr lang="es-CR" dirty="0"/>
              <a:t>Curso</a:t>
            </a:r>
          </a:p>
          <a:p>
            <a:r>
              <a:rPr lang="es-CR" dirty="0"/>
              <a:t>Identifique las </a:t>
            </a:r>
            <a:r>
              <a:rPr lang="es-CR" dirty="0" err="1"/>
              <a:t>superclaves</a:t>
            </a:r>
            <a:r>
              <a:rPr lang="es-CR" dirty="0"/>
              <a:t>, claves candidatas y clave principal de las entidades anteriores.</a:t>
            </a:r>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9159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30738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1" name="Rectangle 31"/>
          <p:cNvSpPr>
            <a:spLocks noGrp="1" noChangeArrowheads="1"/>
          </p:cNvSpPr>
          <p:nvPr>
            <p:ph idx="1"/>
          </p:nvPr>
        </p:nvSpPr>
        <p:spPr/>
        <p:txBody>
          <a:bodyPr>
            <a:normAutofit/>
          </a:bodyPr>
          <a:lstStyle/>
          <a:p>
            <a:pPr>
              <a:lnSpc>
                <a:spcPct val="90000"/>
              </a:lnSpc>
            </a:pPr>
            <a:r>
              <a:rPr lang="es-ES" sz="2800" dirty="0"/>
              <a:t>Dominio</a:t>
            </a:r>
          </a:p>
          <a:p>
            <a:pPr lvl="1">
              <a:lnSpc>
                <a:spcPct val="90000"/>
              </a:lnSpc>
            </a:pPr>
            <a:r>
              <a:rPr lang="es-ES" sz="2500" dirty="0"/>
              <a:t>Conjunto de valores</a:t>
            </a:r>
          </a:p>
          <a:p>
            <a:pPr lvl="1">
              <a:lnSpc>
                <a:spcPct val="90000"/>
              </a:lnSpc>
            </a:pPr>
            <a:r>
              <a:rPr lang="es-ES" sz="2500" dirty="0"/>
              <a:t>Cada </a:t>
            </a:r>
            <a:r>
              <a:rPr lang="es-ES" sz="2500" dirty="0">
                <a:solidFill>
                  <a:schemeClr val="accent2"/>
                </a:solidFill>
              </a:rPr>
              <a:t>atributo simple</a:t>
            </a:r>
            <a:r>
              <a:rPr lang="es-ES" sz="2500" dirty="0"/>
              <a:t> está </a:t>
            </a:r>
            <a:r>
              <a:rPr lang="es-ES" sz="2500" dirty="0">
                <a:solidFill>
                  <a:schemeClr val="accent2"/>
                </a:solidFill>
              </a:rPr>
              <a:t>asociado a un dominio</a:t>
            </a:r>
            <a:r>
              <a:rPr lang="es-ES_tradnl" sz="2500" dirty="0"/>
              <a:t>, que</a:t>
            </a:r>
            <a:r>
              <a:rPr lang="es-ES" sz="2500" dirty="0"/>
              <a:t> especifica sus </a:t>
            </a:r>
            <a:r>
              <a:rPr lang="es-ES" sz="2500" dirty="0">
                <a:solidFill>
                  <a:schemeClr val="accent2"/>
                </a:solidFill>
              </a:rPr>
              <a:t>valores válidos</a:t>
            </a:r>
          </a:p>
        </p:txBody>
      </p:sp>
      <p:sp>
        <p:nvSpPr>
          <p:cNvPr id="21" name="1 Título"/>
          <p:cNvSpPr>
            <a:spLocks noGrp="1"/>
          </p:cNvSpPr>
          <p:nvPr>
            <p:ph type="title"/>
          </p:nvPr>
        </p:nvSpPr>
        <p:spPr/>
        <p:txBody>
          <a:bodyPr>
            <a:normAutofit/>
          </a:bodyPr>
          <a:lstStyle/>
          <a:p>
            <a:r>
              <a:rPr lang="es-CR" sz="2800" dirty="0"/>
              <a:t>Modelo entidad-relación: Conceptos</a:t>
            </a:r>
          </a:p>
        </p:txBody>
      </p:sp>
      <p:graphicFrame>
        <p:nvGraphicFramePr>
          <p:cNvPr id="51206" name="Group 6"/>
          <p:cNvGraphicFramePr>
            <a:graphicFrameLocks noGrp="1"/>
          </p:cNvGraphicFramePr>
          <p:nvPr>
            <p:extLst>
              <p:ext uri="{D42A27DB-BD31-4B8C-83A1-F6EECF244321}">
                <p14:modId xmlns:p14="http://schemas.microsoft.com/office/powerpoint/2010/main" val="2778069188"/>
              </p:ext>
            </p:extLst>
          </p:nvPr>
        </p:nvGraphicFramePr>
        <p:xfrm>
          <a:off x="1547664" y="3869784"/>
          <a:ext cx="6056313" cy="1935480"/>
        </p:xfrm>
        <a:graphic>
          <a:graphicData uri="http://schemas.openxmlformats.org/drawingml/2006/table">
            <a:tbl>
              <a:tblPr/>
              <a:tblGrid>
                <a:gridCol w="923925">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381158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Atributo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Dominio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Descripción Dominio</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a:ln>
                            <a:noFill/>
                          </a:ln>
                          <a:solidFill>
                            <a:schemeClr val="accent1"/>
                          </a:solidFill>
                          <a:effectLst/>
                          <a:latin typeface="Arial Narrow" pitchFamily="34"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NOMBRES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30 caracteres alfabéticos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accent1"/>
                          </a:solidFill>
                          <a:effectLst/>
                          <a:latin typeface="Arial Narrow" pitchFamily="34" charset="0"/>
                        </a:rPr>
                        <a:t>telefono</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TELEFONOS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9 caracteres numéricos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accent1"/>
                          </a:solidFill>
                          <a:effectLst/>
                          <a:latin typeface="Arial Narrow" pitchFamily="34" charset="0"/>
                        </a:rPr>
                        <a:t>altura</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MEDIDAS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números </a:t>
                      </a:r>
                      <a:r>
                        <a:rPr kumimoji="0" lang="es-ES_tradnl" sz="1800" b="0" i="0" u="none" strike="noStrike" cap="none" normalizeH="0" baseline="0">
                          <a:ln>
                            <a:noFill/>
                          </a:ln>
                          <a:solidFill>
                            <a:schemeClr val="tx1"/>
                          </a:solidFill>
                          <a:effectLst/>
                          <a:latin typeface="Arial Narrow" pitchFamily="34" charset="0"/>
                        </a:rPr>
                        <a:t>reales</a:t>
                      </a:r>
                      <a:r>
                        <a:rPr kumimoji="0" lang="es-ES" sz="1800" b="0" i="0" u="none" strike="noStrike" cap="none" normalizeH="0" baseline="0">
                          <a:ln>
                            <a:noFill/>
                          </a:ln>
                          <a:solidFill>
                            <a:schemeClr val="tx1"/>
                          </a:solidFill>
                          <a:effectLst/>
                          <a:latin typeface="Arial Narrow" pitchFamily="34" charset="0"/>
                        </a:rPr>
                        <a:t> entre 0 y 2’5 (metros)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1221393"/>
      </p:ext>
    </p:extLst>
  </p:cSld>
  <p:clrMapOvr>
    <a:masterClrMapping/>
  </p:clrMapOvr>
  <p:transition advTm="6508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52889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Grp="1" noChangeArrowheads="1"/>
          </p:cNvSpPr>
          <p:nvPr>
            <p:ph idx="1"/>
          </p:nvPr>
        </p:nvSpPr>
        <p:spPr/>
        <p:txBody>
          <a:bodyPr/>
          <a:lstStyle/>
          <a:p>
            <a:r>
              <a:rPr lang="es-ES_tradnl" sz="2800" dirty="0"/>
              <a:t>Relación</a:t>
            </a:r>
          </a:p>
          <a:p>
            <a:pPr lvl="1"/>
            <a:r>
              <a:rPr lang="es-ES_tradnl" sz="2500" dirty="0"/>
              <a:t>También “</a:t>
            </a:r>
            <a:r>
              <a:rPr lang="es-ES" sz="2500" dirty="0">
                <a:solidFill>
                  <a:schemeClr val="accent2"/>
                </a:solidFill>
              </a:rPr>
              <a:t>interrelación</a:t>
            </a:r>
            <a:r>
              <a:rPr lang="es-ES_tradnl" sz="2500" dirty="0"/>
              <a:t>”</a:t>
            </a:r>
            <a:r>
              <a:rPr lang="es-ES" sz="2500" dirty="0"/>
              <a:t> </a:t>
            </a:r>
          </a:p>
          <a:p>
            <a:pPr lvl="1"/>
            <a:r>
              <a:rPr lang="es-ES" sz="2500" dirty="0"/>
              <a:t>Asociación, </a:t>
            </a:r>
            <a:r>
              <a:rPr lang="es-ES" sz="2500" b="1" dirty="0">
                <a:solidFill>
                  <a:schemeClr val="accent2"/>
                </a:solidFill>
              </a:rPr>
              <a:t>vínculo</a:t>
            </a:r>
            <a:r>
              <a:rPr lang="es-ES" sz="2500" dirty="0"/>
              <a:t> o correspondencia</a:t>
            </a:r>
            <a:br>
              <a:rPr lang="es-ES_tradnl" sz="2500" dirty="0"/>
            </a:br>
            <a:r>
              <a:rPr lang="es-ES" sz="2500" b="1" dirty="0">
                <a:solidFill>
                  <a:schemeClr val="accent2"/>
                </a:solidFill>
              </a:rPr>
              <a:t>entre instancias de entidades</a:t>
            </a:r>
            <a:r>
              <a:rPr lang="es-ES" sz="2500" dirty="0"/>
              <a:t> relacionadas de alguna manera en el </a:t>
            </a:r>
            <a:r>
              <a:rPr lang="es-ES_tradnl" sz="2500" dirty="0"/>
              <a:t>“mundo real”</a:t>
            </a:r>
            <a:endParaRPr lang="es-ES" sz="2500" dirty="0"/>
          </a:p>
          <a:p>
            <a:pPr lvl="2"/>
            <a:r>
              <a:rPr lang="es-ES_tradnl" sz="2100" dirty="0"/>
              <a:t>el</a:t>
            </a:r>
            <a:r>
              <a:rPr lang="es-ES" sz="2100" dirty="0"/>
              <a:t> director </a:t>
            </a:r>
            <a:r>
              <a:rPr lang="es-ES_tradnl" sz="2100" dirty="0"/>
              <a:t>“</a:t>
            </a:r>
            <a:r>
              <a:rPr lang="es-ES" sz="2100" dirty="0">
                <a:solidFill>
                  <a:schemeClr val="accent1"/>
                </a:solidFill>
                <a:latin typeface="Arial Narrow" pitchFamily="34" charset="0"/>
              </a:rPr>
              <a:t>Alejandro Araya</a:t>
            </a:r>
            <a:r>
              <a:rPr lang="es-ES_tradnl" sz="2100" dirty="0"/>
              <a:t>”</a:t>
            </a:r>
            <a:r>
              <a:rPr lang="es-ES" sz="2100" dirty="0">
                <a:solidFill>
                  <a:schemeClr val="tx2"/>
                </a:solidFill>
                <a:latin typeface="Arial Narrow" pitchFamily="34" charset="0"/>
              </a:rPr>
              <a:t> </a:t>
            </a:r>
            <a:r>
              <a:rPr lang="es-ES_tradnl" sz="2100" b="1" dirty="0">
                <a:solidFill>
                  <a:schemeClr val="accent1"/>
                </a:solidFill>
                <a:latin typeface="Arial Narrow" pitchFamily="34" charset="0"/>
              </a:rPr>
              <a:t>ha rodado</a:t>
            </a:r>
            <a:r>
              <a:rPr lang="es-ES" sz="2100" dirty="0">
                <a:solidFill>
                  <a:schemeClr val="accent1"/>
                </a:solidFill>
                <a:latin typeface="Arial Narrow" pitchFamily="34" charset="0"/>
              </a:rPr>
              <a:t> </a:t>
            </a:r>
            <a:r>
              <a:rPr lang="es-ES" sz="2100" dirty="0"/>
              <a:t>la película </a:t>
            </a:r>
            <a:r>
              <a:rPr lang="es-ES_tradnl" sz="2100" dirty="0">
                <a:solidFill>
                  <a:schemeClr val="tx1">
                    <a:lumMod val="95000"/>
                    <a:lumOff val="5000"/>
                  </a:schemeClr>
                </a:solidFill>
              </a:rPr>
              <a:t>“</a:t>
            </a:r>
            <a:r>
              <a:rPr lang="es-ES" sz="2100" dirty="0">
                <a:solidFill>
                  <a:schemeClr val="accent1"/>
                </a:solidFill>
                <a:latin typeface="Arial Narrow" pitchFamily="34" charset="0"/>
              </a:rPr>
              <a:t>Mar adentro</a:t>
            </a:r>
            <a:r>
              <a:rPr lang="es-ES_tradnl" sz="2100" dirty="0">
                <a:solidFill>
                  <a:schemeClr val="tx1">
                    <a:lumMod val="95000"/>
                    <a:lumOff val="5000"/>
                  </a:schemeClr>
                </a:solidFill>
              </a:rPr>
              <a:t>”</a:t>
            </a:r>
          </a:p>
          <a:p>
            <a:pPr lvl="2"/>
            <a:r>
              <a:rPr lang="es-ES_tradnl" sz="2100" dirty="0"/>
              <a:t>el empleado</a:t>
            </a:r>
            <a:r>
              <a:rPr lang="es-ES_tradnl" sz="2100" dirty="0">
                <a:solidFill>
                  <a:schemeClr val="tx2"/>
                </a:solidFill>
              </a:rPr>
              <a:t> </a:t>
            </a:r>
            <a:r>
              <a:rPr lang="es-ES_tradnl" sz="2100" dirty="0">
                <a:solidFill>
                  <a:schemeClr val="accent1"/>
                </a:solidFill>
                <a:latin typeface="Arial Narrow" pitchFamily="34" charset="0"/>
              </a:rPr>
              <a:t>VE_005  </a:t>
            </a:r>
            <a:r>
              <a:rPr lang="es-ES_tradnl" sz="2100" b="1" dirty="0">
                <a:solidFill>
                  <a:schemeClr val="accent1"/>
                </a:solidFill>
                <a:latin typeface="Arial Narrow" pitchFamily="34" charset="0"/>
              </a:rPr>
              <a:t>trabaja en</a:t>
            </a:r>
            <a:r>
              <a:rPr lang="es-ES_tradnl" sz="2100" dirty="0">
                <a:solidFill>
                  <a:schemeClr val="accent1"/>
                </a:solidFill>
              </a:rPr>
              <a:t> </a:t>
            </a:r>
            <a:r>
              <a:rPr lang="es-ES_tradnl" sz="2100" dirty="0"/>
              <a:t>el</a:t>
            </a:r>
            <a:r>
              <a:rPr lang="es-ES_tradnl" sz="2100" dirty="0">
                <a:solidFill>
                  <a:schemeClr val="tx2"/>
                </a:solidFill>
              </a:rPr>
              <a:t> </a:t>
            </a:r>
            <a:r>
              <a:rPr lang="es-ES_tradnl" sz="2100" dirty="0"/>
              <a:t>local de videoclub</a:t>
            </a:r>
            <a:r>
              <a:rPr lang="es-ES_tradnl" sz="2100" dirty="0">
                <a:solidFill>
                  <a:schemeClr val="tx2"/>
                </a:solidFill>
              </a:rPr>
              <a:t> </a:t>
            </a:r>
            <a:r>
              <a:rPr lang="es-ES_tradnl" sz="2100" dirty="0">
                <a:solidFill>
                  <a:schemeClr val="accent1"/>
                </a:solidFill>
              </a:rPr>
              <a:t>“</a:t>
            </a:r>
            <a:r>
              <a:rPr lang="es-ES_tradnl" sz="2100" dirty="0">
                <a:solidFill>
                  <a:schemeClr val="accent1"/>
                </a:solidFill>
                <a:latin typeface="Arial Narrow" pitchFamily="34" charset="0"/>
              </a:rPr>
              <a:t>principal</a:t>
            </a:r>
            <a:r>
              <a:rPr lang="es-ES_tradnl" sz="2100" dirty="0">
                <a:solidFill>
                  <a:schemeClr val="accent1"/>
                </a:solidFill>
              </a:rPr>
              <a:t>”</a:t>
            </a:r>
          </a:p>
          <a:p>
            <a:pPr lvl="2"/>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El imperio contra ataca</a:t>
            </a:r>
            <a:r>
              <a:rPr lang="es-ES_tradnl" sz="2100" dirty="0"/>
              <a:t>”</a:t>
            </a:r>
            <a:r>
              <a:rPr lang="es-ES_tradnl" sz="2100" dirty="0">
                <a:solidFill>
                  <a:schemeClr val="tx2"/>
                </a:solidFill>
              </a:rPr>
              <a:t> </a:t>
            </a:r>
            <a:r>
              <a:rPr lang="es-ES_tradnl" sz="2100" b="1" dirty="0">
                <a:solidFill>
                  <a:schemeClr val="accent1"/>
                </a:solidFill>
                <a:latin typeface="Arial Narrow" pitchFamily="34" charset="0"/>
              </a:rPr>
              <a:t>es una continuación de</a:t>
            </a:r>
            <a:r>
              <a:rPr lang="es-ES_tradnl" sz="2100" dirty="0">
                <a:solidFill>
                  <a:schemeClr val="accent1"/>
                </a:solidFill>
              </a:rPr>
              <a:t> </a:t>
            </a:r>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La guerra de las galaxias</a:t>
            </a:r>
            <a:r>
              <a:rPr lang="es-ES_tradnl" sz="2100" dirty="0"/>
              <a:t>”</a:t>
            </a:r>
            <a:endParaRPr lang="es-ES" sz="2100"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916858632"/>
      </p:ext>
    </p:extLst>
  </p:cSld>
  <p:clrMapOvr>
    <a:masterClrMapping/>
  </p:clrMapOvr>
  <p:transition advTm="6739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5" name="Rectangle 7"/>
          <p:cNvSpPr>
            <a:spLocks noGrp="1" noChangeArrowheads="1"/>
          </p:cNvSpPr>
          <p:nvPr>
            <p:ph idx="1"/>
          </p:nvPr>
        </p:nvSpPr>
        <p:spPr/>
        <p:txBody>
          <a:bodyPr/>
          <a:lstStyle/>
          <a:p>
            <a:pPr>
              <a:lnSpc>
                <a:spcPct val="90000"/>
              </a:lnSpc>
            </a:pPr>
            <a:endParaRPr lang="es-ES" sz="2800" dirty="0"/>
          </a:p>
          <a:p>
            <a:pPr>
              <a:lnSpc>
                <a:spcPct val="90000"/>
              </a:lnSpc>
            </a:pPr>
            <a:r>
              <a:rPr lang="es-ES" sz="2800" dirty="0"/>
              <a:t>Tipo de relación</a:t>
            </a:r>
          </a:p>
          <a:p>
            <a:pPr lvl="1">
              <a:lnSpc>
                <a:spcPct val="90000"/>
              </a:lnSpc>
            </a:pPr>
            <a:r>
              <a:rPr lang="es-ES" sz="2500" dirty="0"/>
              <a:t>Estructura genérica </a:t>
            </a:r>
            <a:r>
              <a:rPr lang="es-ES_tradnl" sz="2500" dirty="0"/>
              <a:t>o </a:t>
            </a:r>
            <a:r>
              <a:rPr lang="es-ES" sz="2500" dirty="0"/>
              <a:t>abstracción del</a:t>
            </a:r>
            <a:r>
              <a:rPr lang="es-ES" sz="2500" b="1" dirty="0">
                <a:solidFill>
                  <a:schemeClr val="accent2"/>
                </a:solidFill>
              </a:rPr>
              <a:t> conjunto de relaciones existentes entre</a:t>
            </a:r>
            <a:r>
              <a:rPr lang="es-ES" sz="2500" dirty="0"/>
              <a:t> dos o más </a:t>
            </a:r>
            <a:r>
              <a:rPr lang="es-ES_tradnl" sz="2500" b="1" dirty="0">
                <a:solidFill>
                  <a:schemeClr val="accent2"/>
                </a:solidFill>
              </a:rPr>
              <a:t>t</a:t>
            </a:r>
            <a:r>
              <a:rPr lang="es-ES" sz="2500" b="1" dirty="0" err="1">
                <a:solidFill>
                  <a:schemeClr val="accent2"/>
                </a:solidFill>
              </a:rPr>
              <a:t>ipos</a:t>
            </a:r>
            <a:r>
              <a:rPr lang="es-ES" sz="2500" b="1" dirty="0">
                <a:solidFill>
                  <a:schemeClr val="accent2"/>
                </a:solidFill>
              </a:rPr>
              <a:t> de </a:t>
            </a:r>
            <a:r>
              <a:rPr lang="es-ES_tradnl" sz="2500" b="1" dirty="0">
                <a:solidFill>
                  <a:schemeClr val="accent2"/>
                </a:solidFill>
              </a:rPr>
              <a:t>e</a:t>
            </a:r>
            <a:r>
              <a:rPr lang="es-ES" sz="2500" b="1" dirty="0" err="1">
                <a:solidFill>
                  <a:schemeClr val="accent2"/>
                </a:solidFill>
              </a:rPr>
              <a:t>ntidad</a:t>
            </a:r>
            <a:endParaRPr lang="es-ES_tradnl" sz="2500" b="1" dirty="0">
              <a:solidFill>
                <a:schemeClr val="accent2"/>
              </a:solidFill>
            </a:endParaRPr>
          </a:p>
          <a:p>
            <a:pPr lvl="2">
              <a:buFontTx/>
              <a:buNone/>
            </a:pPr>
            <a:r>
              <a:rPr lang="es-ES_tradnl" sz="2100" dirty="0"/>
              <a:t>un </a:t>
            </a:r>
            <a:r>
              <a:rPr lang="es-ES_tradnl" sz="2100" dirty="0">
                <a:solidFill>
                  <a:schemeClr val="accent1"/>
                </a:solidFill>
                <a:latin typeface="Arial Narrow" pitchFamily="34" charset="0"/>
              </a:rPr>
              <a:t>DIRECTOR</a:t>
            </a:r>
            <a:r>
              <a:rPr lang="es-ES" sz="2100" dirty="0"/>
              <a:t> </a:t>
            </a:r>
            <a:r>
              <a:rPr lang="es-ES_tradnl" sz="2100" dirty="0">
                <a:solidFill>
                  <a:schemeClr val="accent2"/>
                </a:solidFill>
              </a:rPr>
              <a:t>ha </a:t>
            </a:r>
            <a:r>
              <a:rPr lang="es-ES" sz="2100" dirty="0">
                <a:solidFill>
                  <a:schemeClr val="accent2"/>
                </a:solidFill>
              </a:rPr>
              <a:t>rodad</a:t>
            </a:r>
            <a:r>
              <a:rPr lang="es-ES_tradnl" sz="2100" dirty="0">
                <a:solidFill>
                  <a:schemeClr val="accent2"/>
                </a:solidFill>
              </a:rPr>
              <a:t>o</a:t>
            </a:r>
            <a:r>
              <a:rPr lang="es-ES_tradnl" sz="2100" dirty="0"/>
              <a:t> </a:t>
            </a:r>
            <a:r>
              <a:rPr lang="es-ES_tradnl" sz="2100" dirty="0" err="1">
                <a:solidFill>
                  <a:schemeClr val="accent1"/>
                </a:solidFill>
                <a:latin typeface="Arial Narrow" pitchFamily="34" charset="0"/>
              </a:rPr>
              <a:t>PELICULA</a:t>
            </a:r>
            <a:r>
              <a:rPr lang="es-ES_tradnl" sz="2100" dirty="0" err="1">
                <a:solidFill>
                  <a:schemeClr val="accent1"/>
                </a:solidFill>
              </a:rPr>
              <a:t>’s</a:t>
            </a:r>
            <a:endParaRPr lang="es-ES_tradnl" sz="2100" dirty="0">
              <a:solidFill>
                <a:schemeClr val="accent1"/>
              </a:solidFill>
            </a:endParaRPr>
          </a:p>
          <a:p>
            <a:pPr lvl="4">
              <a:buFontTx/>
              <a:buNone/>
            </a:pPr>
            <a:endParaRPr lang="es-ES" sz="1800" dirty="0"/>
          </a:p>
          <a:p>
            <a:pPr lvl="1"/>
            <a:r>
              <a:rPr lang="es-ES_tradnl" sz="2500" dirty="0">
                <a:solidFill>
                  <a:schemeClr val="accent2"/>
                </a:solidFill>
              </a:rPr>
              <a:t>Notación</a:t>
            </a:r>
            <a:endParaRPr lang="es-ES" sz="2500" dirty="0">
              <a:solidFill>
                <a:schemeClr val="accent2"/>
              </a:solidFill>
            </a:endParaRPr>
          </a:p>
        </p:txBody>
      </p:sp>
      <p:sp>
        <p:nvSpPr>
          <p:cNvPr id="13" name="1 Título"/>
          <p:cNvSpPr>
            <a:spLocks noGrp="1"/>
          </p:cNvSpPr>
          <p:nvPr>
            <p:ph type="title"/>
          </p:nvPr>
        </p:nvSpPr>
        <p:spPr/>
        <p:txBody>
          <a:bodyPr>
            <a:normAutofit/>
          </a:bodyPr>
          <a:lstStyle/>
          <a:p>
            <a:r>
              <a:rPr lang="es-CR" sz="2800" dirty="0"/>
              <a:t>Modelo entidad-relación: Conceptos</a:t>
            </a:r>
          </a:p>
        </p:txBody>
      </p:sp>
      <p:grpSp>
        <p:nvGrpSpPr>
          <p:cNvPr id="191503" name="Group 15"/>
          <p:cNvGrpSpPr>
            <a:grpSpLocks/>
          </p:cNvGrpSpPr>
          <p:nvPr/>
        </p:nvGrpSpPr>
        <p:grpSpPr bwMode="auto">
          <a:xfrm>
            <a:off x="1833563" y="4648200"/>
            <a:ext cx="6091237" cy="909638"/>
            <a:chOff x="1155" y="2928"/>
            <a:chExt cx="3837" cy="573"/>
          </a:xfrm>
        </p:grpSpPr>
        <p:sp>
          <p:nvSpPr>
            <p:cNvPr id="191496" name="Rectangle 8"/>
            <p:cNvSpPr>
              <a:spLocks noChangeArrowheads="1"/>
            </p:cNvSpPr>
            <p:nvPr/>
          </p:nvSpPr>
          <p:spPr bwMode="auto">
            <a:xfrm>
              <a:off x="1155"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DIRECTOR</a:t>
              </a:r>
            </a:p>
          </p:txBody>
        </p:sp>
        <p:sp>
          <p:nvSpPr>
            <p:cNvPr id="191497" name="Rectangle 9"/>
            <p:cNvSpPr>
              <a:spLocks noChangeArrowheads="1"/>
            </p:cNvSpPr>
            <p:nvPr/>
          </p:nvSpPr>
          <p:spPr bwMode="auto">
            <a:xfrm>
              <a:off x="4131"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PELICULA</a:t>
              </a:r>
            </a:p>
          </p:txBody>
        </p:sp>
        <p:sp>
          <p:nvSpPr>
            <p:cNvPr id="191498" name="Line 10"/>
            <p:cNvSpPr>
              <a:spLocks noChangeShapeType="1"/>
            </p:cNvSpPr>
            <p:nvPr/>
          </p:nvSpPr>
          <p:spPr bwMode="auto">
            <a:xfrm flipV="1">
              <a:off x="2016" y="3210"/>
              <a:ext cx="288" cy="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nchor="ctr">
              <a:spAutoFit/>
            </a:bodyPr>
            <a:lstStyle/>
            <a:p>
              <a:endParaRPr lang="es-CR">
                <a:solidFill>
                  <a:schemeClr val="bg2">
                    <a:lumMod val="60000"/>
                    <a:lumOff val="40000"/>
                  </a:schemeClr>
                </a:solidFill>
              </a:endParaRPr>
            </a:p>
          </p:txBody>
        </p:sp>
        <p:sp>
          <p:nvSpPr>
            <p:cNvPr id="191500" name="AutoShape 12"/>
            <p:cNvSpPr>
              <a:spLocks noChangeArrowheads="1"/>
            </p:cNvSpPr>
            <p:nvPr/>
          </p:nvSpPr>
          <p:spPr bwMode="auto">
            <a:xfrm>
              <a:off x="2304" y="2928"/>
              <a:ext cx="1538" cy="573"/>
            </a:xfrm>
            <a:prstGeom prst="diamond">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sz="2400" b="1">
                <a:solidFill>
                  <a:schemeClr val="bg2">
                    <a:lumMod val="60000"/>
                    <a:lumOff val="40000"/>
                  </a:schemeClr>
                </a:solidFill>
                <a:latin typeface="Arial Narrow" pitchFamily="34" charset="0"/>
              </a:endParaRPr>
            </a:p>
          </p:txBody>
        </p:sp>
        <p:sp>
          <p:nvSpPr>
            <p:cNvPr id="191501" name="Rectangle 13"/>
            <p:cNvSpPr>
              <a:spLocks noChangeArrowheads="1"/>
            </p:cNvSpPr>
            <p:nvPr/>
          </p:nvSpPr>
          <p:spPr bwMode="auto">
            <a:xfrm>
              <a:off x="2506" y="3091"/>
              <a:ext cx="1134" cy="26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sz="2400" b="1" dirty="0">
                  <a:solidFill>
                    <a:schemeClr val="accent1"/>
                  </a:solidFill>
                  <a:latin typeface="Arial Narrow" pitchFamily="34" charset="0"/>
                </a:rPr>
                <a:t>HA_RODADO</a:t>
              </a:r>
            </a:p>
          </p:txBody>
        </p:sp>
        <p:sp>
          <p:nvSpPr>
            <p:cNvPr id="191502" name="Line 14"/>
            <p:cNvSpPr>
              <a:spLocks noChangeShapeType="1"/>
            </p:cNvSpPr>
            <p:nvPr/>
          </p:nvSpPr>
          <p:spPr bwMode="auto">
            <a:xfrm flipV="1">
              <a:off x="3840" y="3216"/>
              <a:ext cx="288" cy="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0" tIns="0" rIns="0" bIns="10800" anchor="ctr">
              <a:spAutoFit/>
            </a:bodyP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1115752492"/>
      </p:ext>
    </p:extLst>
  </p:cSld>
  <p:clrMapOvr>
    <a:masterClrMapping/>
  </p:clrMapOvr>
  <p:transition advTm="4464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62" name="Rectangle 22"/>
          <p:cNvSpPr>
            <a:spLocks noGrp="1" noChangeArrowheads="1"/>
          </p:cNvSpPr>
          <p:nvPr>
            <p:ph idx="1"/>
          </p:nvPr>
        </p:nvSpPr>
        <p:spPr/>
        <p:txBody>
          <a:bodyPr/>
          <a:lstStyle/>
          <a:p>
            <a:r>
              <a:rPr lang="es-ES" sz="2800" dirty="0"/>
              <a:t>Grado de un tipo de relación</a:t>
            </a:r>
          </a:p>
          <a:p>
            <a:pPr lvl="1"/>
            <a:r>
              <a:rPr lang="es-ES" sz="2500" dirty="0"/>
              <a:t>Número de </a:t>
            </a:r>
            <a:r>
              <a:rPr lang="es-ES_tradnl" sz="2500" dirty="0"/>
              <a:t>tipos </a:t>
            </a:r>
            <a:r>
              <a:rPr lang="es-ES" sz="2500" dirty="0"/>
              <a:t>de </a:t>
            </a:r>
            <a:r>
              <a:rPr lang="es-ES_tradnl" sz="2500" dirty="0"/>
              <a:t>entidad</a:t>
            </a:r>
            <a:r>
              <a:rPr lang="es-ES" sz="2500" dirty="0"/>
              <a:t> que participan </a:t>
            </a:r>
            <a:br>
              <a:rPr lang="es-ES_tradnl" sz="2500" dirty="0"/>
            </a:br>
            <a:r>
              <a:rPr lang="es-ES" sz="2500" dirty="0"/>
              <a:t>en el </a:t>
            </a:r>
            <a:r>
              <a:rPr lang="es-ES_tradnl" sz="2500" dirty="0"/>
              <a:t>tipo </a:t>
            </a:r>
            <a:r>
              <a:rPr lang="es-ES" sz="2500" dirty="0"/>
              <a:t>de </a:t>
            </a:r>
            <a:r>
              <a:rPr lang="es-ES_tradnl" sz="2500" dirty="0"/>
              <a:t>relación</a:t>
            </a:r>
            <a:endParaRPr lang="es-ES" sz="2500" dirty="0"/>
          </a:p>
          <a:p>
            <a:pPr lvl="2"/>
            <a:r>
              <a:rPr lang="es-ES_tradnl" sz="2100" b="1" dirty="0">
                <a:solidFill>
                  <a:schemeClr val="accent2"/>
                </a:solidFill>
              </a:rPr>
              <a:t>Binaria</a:t>
            </a:r>
            <a:r>
              <a:rPr lang="es-ES" sz="2100" dirty="0"/>
              <a:t>:</a:t>
            </a:r>
            <a:r>
              <a:rPr lang="es-ES_tradnl" sz="2100" dirty="0"/>
              <a:t> grado</a:t>
            </a:r>
            <a:r>
              <a:rPr lang="es-ES" sz="2100" dirty="0"/>
              <a:t> 2 (el más frecuente)</a:t>
            </a:r>
          </a:p>
          <a:p>
            <a:pPr lvl="2"/>
            <a:r>
              <a:rPr lang="es-ES_tradnl" sz="2100" b="1" dirty="0">
                <a:solidFill>
                  <a:schemeClr val="accent2"/>
                </a:solidFill>
              </a:rPr>
              <a:t>Ternaria</a:t>
            </a:r>
            <a:r>
              <a:rPr lang="es-ES" sz="2100" dirty="0"/>
              <a:t>: </a:t>
            </a:r>
            <a:r>
              <a:rPr lang="es-ES_tradnl" sz="2100" dirty="0"/>
              <a:t>grado</a:t>
            </a:r>
            <a:r>
              <a:rPr lang="es-ES" sz="2100" dirty="0"/>
              <a:t> 3</a:t>
            </a:r>
          </a:p>
          <a:p>
            <a:pPr lvl="2"/>
            <a:r>
              <a:rPr lang="es-ES_tradnl" sz="2100" b="1" dirty="0">
                <a:solidFill>
                  <a:schemeClr val="accent2"/>
                </a:solidFill>
              </a:rPr>
              <a:t>Reflexiva</a:t>
            </a:r>
            <a:r>
              <a:rPr lang="es-ES_tradnl" sz="2100" dirty="0"/>
              <a:t> (o recursiva)</a:t>
            </a:r>
            <a:r>
              <a:rPr lang="es-ES" sz="2100" dirty="0"/>
              <a:t>:</a:t>
            </a:r>
            <a:r>
              <a:rPr lang="es-ES_tradnl" sz="2100" dirty="0"/>
              <a:t> grado</a:t>
            </a:r>
            <a:r>
              <a:rPr lang="es-ES" sz="2100" dirty="0"/>
              <a:t> 1</a:t>
            </a:r>
          </a:p>
        </p:txBody>
      </p:sp>
      <p:sp>
        <p:nvSpPr>
          <p:cNvPr id="29" name="1 Título"/>
          <p:cNvSpPr>
            <a:spLocks noGrp="1"/>
          </p:cNvSpPr>
          <p:nvPr>
            <p:ph type="title"/>
          </p:nvPr>
        </p:nvSpPr>
        <p:spPr/>
        <p:txBody>
          <a:bodyPr>
            <a:normAutofit/>
          </a:bodyPr>
          <a:lstStyle/>
          <a:p>
            <a:r>
              <a:rPr lang="es-CR" sz="2800" dirty="0"/>
              <a:t>Modelo entidad-relación: Conceptos</a:t>
            </a:r>
          </a:p>
        </p:txBody>
      </p:sp>
      <p:grpSp>
        <p:nvGrpSpPr>
          <p:cNvPr id="189464" name="Group 24"/>
          <p:cNvGrpSpPr>
            <a:grpSpLocks/>
          </p:cNvGrpSpPr>
          <p:nvPr/>
        </p:nvGrpSpPr>
        <p:grpSpPr bwMode="auto">
          <a:xfrm>
            <a:off x="2143472" y="4273401"/>
            <a:ext cx="4876800" cy="739775"/>
            <a:chOff x="192" y="2640"/>
            <a:chExt cx="3072" cy="466"/>
          </a:xfrm>
          <a:noFill/>
        </p:grpSpPr>
        <p:sp>
          <p:nvSpPr>
            <p:cNvPr id="189442" name="Rectangle 2"/>
            <p:cNvSpPr>
              <a:spLocks noChangeArrowheads="1"/>
            </p:cNvSpPr>
            <p:nvPr/>
          </p:nvSpPr>
          <p:spPr bwMode="auto">
            <a:xfrm>
              <a:off x="192" y="2798"/>
              <a:ext cx="698"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ACTOR</a:t>
              </a:r>
            </a:p>
          </p:txBody>
        </p:sp>
        <p:sp>
          <p:nvSpPr>
            <p:cNvPr id="189443" name="Rectangle 3"/>
            <p:cNvSpPr>
              <a:spLocks noChangeArrowheads="1"/>
            </p:cNvSpPr>
            <p:nvPr/>
          </p:nvSpPr>
          <p:spPr bwMode="auto">
            <a:xfrm>
              <a:off x="2565" y="2794"/>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44" name="AutoShape 4"/>
            <p:cNvSpPr>
              <a:spLocks noChangeArrowheads="1"/>
            </p:cNvSpPr>
            <p:nvPr/>
          </p:nvSpPr>
          <p:spPr bwMode="auto">
            <a:xfrm>
              <a:off x="1056" y="2640"/>
              <a:ext cx="1334" cy="46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r>
                <a:rPr lang="es-ES_tradnl"/>
                <a:t>ACTUA_EN</a:t>
              </a:r>
            </a:p>
          </p:txBody>
        </p:sp>
        <p:sp>
          <p:nvSpPr>
            <p:cNvPr id="189445" name="Line 5"/>
            <p:cNvSpPr>
              <a:spLocks noChangeShapeType="1"/>
            </p:cNvSpPr>
            <p:nvPr/>
          </p:nvSpPr>
          <p:spPr bwMode="auto">
            <a:xfrm>
              <a:off x="890" y="2882"/>
              <a:ext cx="222"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46" name="Line 6"/>
            <p:cNvSpPr>
              <a:spLocks noChangeShapeType="1"/>
            </p:cNvSpPr>
            <p:nvPr/>
          </p:nvSpPr>
          <p:spPr bwMode="auto">
            <a:xfrm>
              <a:off x="2352" y="2880"/>
              <a:ext cx="221"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189466" name="Group 26"/>
          <p:cNvGrpSpPr>
            <a:grpSpLocks/>
          </p:cNvGrpSpPr>
          <p:nvPr/>
        </p:nvGrpSpPr>
        <p:grpSpPr bwMode="auto">
          <a:xfrm>
            <a:off x="4647059" y="5407299"/>
            <a:ext cx="4389437" cy="1262063"/>
            <a:chOff x="2899" y="3155"/>
            <a:chExt cx="2765" cy="795"/>
          </a:xfrm>
        </p:grpSpPr>
        <p:sp>
          <p:nvSpPr>
            <p:cNvPr id="189454" name="Rectangle 14"/>
            <p:cNvSpPr>
              <a:spLocks noChangeArrowheads="1"/>
            </p:cNvSpPr>
            <p:nvPr/>
          </p:nvSpPr>
          <p:spPr bwMode="auto">
            <a:xfrm>
              <a:off x="2899" y="3217"/>
              <a:ext cx="698"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CLIENTE</a:t>
              </a:r>
            </a:p>
          </p:txBody>
        </p:sp>
        <p:sp>
          <p:nvSpPr>
            <p:cNvPr id="189455" name="Rectangle 15"/>
            <p:cNvSpPr>
              <a:spLocks noChangeArrowheads="1"/>
            </p:cNvSpPr>
            <p:nvPr/>
          </p:nvSpPr>
          <p:spPr bwMode="auto">
            <a:xfrm>
              <a:off x="4965" y="3225"/>
              <a:ext cx="699"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56" name="Line 16"/>
            <p:cNvSpPr>
              <a:spLocks noChangeShapeType="1"/>
            </p:cNvSpPr>
            <p:nvPr/>
          </p:nvSpPr>
          <p:spPr bwMode="auto">
            <a:xfrm>
              <a:off x="3592" y="3309"/>
              <a:ext cx="13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7" name="Line 17"/>
            <p:cNvSpPr>
              <a:spLocks noChangeShapeType="1"/>
            </p:cNvSpPr>
            <p:nvPr/>
          </p:nvSpPr>
          <p:spPr bwMode="auto">
            <a:xfrm>
              <a:off x="4788" y="3309"/>
              <a:ext cx="17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8" name="Rectangle 18"/>
            <p:cNvSpPr>
              <a:spLocks noChangeArrowheads="1"/>
            </p:cNvSpPr>
            <p:nvPr/>
          </p:nvSpPr>
          <p:spPr bwMode="auto">
            <a:xfrm>
              <a:off x="3667" y="3696"/>
              <a:ext cx="1229" cy="25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lstStyle/>
            <a:p>
              <a:pPr algn="ctr" eaLnBrk="0" hangingPunct="0"/>
              <a:r>
                <a:rPr lang="es-ES_tradnl"/>
                <a:t>LOCAL_VIDEOCLUB</a:t>
              </a:r>
            </a:p>
          </p:txBody>
        </p:sp>
        <p:sp>
          <p:nvSpPr>
            <p:cNvPr id="189459" name="Line 19"/>
            <p:cNvSpPr>
              <a:spLocks noChangeShapeType="1"/>
            </p:cNvSpPr>
            <p:nvPr/>
          </p:nvSpPr>
          <p:spPr bwMode="auto">
            <a:xfrm>
              <a:off x="4257" y="3453"/>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60" name="AutoShape 20"/>
            <p:cNvSpPr>
              <a:spLocks noChangeArrowheads="1"/>
            </p:cNvSpPr>
            <p:nvPr/>
          </p:nvSpPr>
          <p:spPr bwMode="auto">
            <a:xfrm>
              <a:off x="3727" y="3155"/>
              <a:ext cx="1061" cy="297"/>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nchor="ctr">
              <a:spAutoFit/>
            </a:bodyPr>
            <a:lstStyle/>
            <a:p>
              <a:pPr algn="ctr" eaLnBrk="0" hangingPunct="0"/>
              <a:r>
                <a:rPr lang="es-ES_tradnl" dirty="0"/>
                <a:t>ALQUILA</a:t>
              </a:r>
            </a:p>
          </p:txBody>
        </p:sp>
      </p:grpSp>
      <p:grpSp>
        <p:nvGrpSpPr>
          <p:cNvPr id="189468" name="Group 28"/>
          <p:cNvGrpSpPr>
            <a:grpSpLocks/>
          </p:cNvGrpSpPr>
          <p:nvPr/>
        </p:nvGrpSpPr>
        <p:grpSpPr bwMode="auto">
          <a:xfrm>
            <a:off x="251520" y="5517232"/>
            <a:ext cx="3663950" cy="947738"/>
            <a:chOff x="528" y="3345"/>
            <a:chExt cx="2308" cy="597"/>
          </a:xfrm>
          <a:noFill/>
        </p:grpSpPr>
        <p:grpSp>
          <p:nvGrpSpPr>
            <p:cNvPr id="189463" name="Group 23"/>
            <p:cNvGrpSpPr>
              <a:grpSpLocks/>
            </p:cNvGrpSpPr>
            <p:nvPr/>
          </p:nvGrpSpPr>
          <p:grpSpPr bwMode="auto">
            <a:xfrm>
              <a:off x="1200" y="3345"/>
              <a:ext cx="1247" cy="240"/>
              <a:chOff x="1241" y="3345"/>
              <a:chExt cx="1206" cy="240"/>
            </a:xfrm>
            <a:grpFill/>
          </p:grpSpPr>
          <p:sp>
            <p:nvSpPr>
              <p:cNvPr id="189449" name="Line 9"/>
              <p:cNvSpPr>
                <a:spLocks noChangeShapeType="1"/>
              </p:cNvSpPr>
              <p:nvPr/>
            </p:nvSpPr>
            <p:spPr bwMode="auto">
              <a:xfrm>
                <a:off x="2447" y="3345"/>
                <a:ext cx="0" cy="24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1" name="Line 11"/>
              <p:cNvSpPr>
                <a:spLocks noChangeShapeType="1"/>
              </p:cNvSpPr>
              <p:nvPr/>
            </p:nvSpPr>
            <p:spPr bwMode="auto">
              <a:xfrm>
                <a:off x="1251" y="3345"/>
                <a:ext cx="1196"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2" name="Line 12"/>
              <p:cNvSpPr>
                <a:spLocks noChangeShapeType="1"/>
              </p:cNvSpPr>
              <p:nvPr/>
            </p:nvSpPr>
            <p:spPr bwMode="auto">
              <a:xfrm flipH="1">
                <a:off x="1241" y="3345"/>
                <a:ext cx="0" cy="192"/>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189447" name="Rectangle 7"/>
            <p:cNvSpPr>
              <a:spLocks noChangeArrowheads="1"/>
            </p:cNvSpPr>
            <p:nvPr/>
          </p:nvSpPr>
          <p:spPr bwMode="auto">
            <a:xfrm>
              <a:off x="2137" y="3597"/>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PELICULA</a:t>
              </a:r>
            </a:p>
          </p:txBody>
        </p:sp>
        <p:sp>
          <p:nvSpPr>
            <p:cNvPr id="189448" name="AutoShape 8"/>
            <p:cNvSpPr>
              <a:spLocks noChangeArrowheads="1"/>
            </p:cNvSpPr>
            <p:nvPr/>
          </p:nvSpPr>
          <p:spPr bwMode="auto">
            <a:xfrm>
              <a:off x="528" y="3456"/>
              <a:ext cx="1344" cy="48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189450" name="Line 10"/>
            <p:cNvSpPr>
              <a:spLocks noChangeShapeType="1"/>
            </p:cNvSpPr>
            <p:nvPr/>
          </p:nvSpPr>
          <p:spPr bwMode="auto">
            <a:xfrm>
              <a:off x="1872" y="3696"/>
              <a:ext cx="270"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67" name="Rectangle 27"/>
            <p:cNvSpPr>
              <a:spLocks noChangeArrowheads="1"/>
            </p:cNvSpPr>
            <p:nvPr/>
          </p:nvSpPr>
          <p:spPr bwMode="auto">
            <a:xfrm>
              <a:off x="672" y="3636"/>
              <a:ext cx="1056" cy="248"/>
            </a:xfrm>
            <a:prstGeom prst="rect">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pPr>
              <a:r>
                <a:rPr lang="es-ES_tradnl"/>
                <a:t>CONTINUACION</a:t>
              </a:r>
            </a:p>
            <a:p>
              <a:pPr algn="ctr" eaLnBrk="0" hangingPunct="0">
                <a:lnSpc>
                  <a:spcPct val="70000"/>
                </a:lnSpc>
              </a:pPr>
              <a:r>
                <a:rPr lang="es-ES_tradnl"/>
                <a:t>DE</a:t>
              </a:r>
            </a:p>
          </p:txBody>
        </p:sp>
      </p:grpSp>
    </p:spTree>
    <p:extLst>
      <p:ext uri="{BB962C8B-B14F-4D97-AF65-F5344CB8AC3E}">
        <p14:creationId xmlns:p14="http://schemas.microsoft.com/office/powerpoint/2010/main" val="256030051"/>
      </p:ext>
    </p:extLst>
  </p:cSld>
  <p:clrMapOvr>
    <a:masterClrMapping/>
  </p:clrMapOvr>
  <p:transition advTm="7454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1" name="Rectangle 21"/>
          <p:cNvSpPr>
            <a:spLocks noGrp="1" noChangeArrowheads="1"/>
          </p:cNvSpPr>
          <p:nvPr>
            <p:ph idx="1"/>
          </p:nvPr>
        </p:nvSpPr>
        <p:spPr/>
        <p:txBody>
          <a:bodyPr/>
          <a:lstStyle/>
          <a:p>
            <a:pPr>
              <a:lnSpc>
                <a:spcPct val="90000"/>
              </a:lnSpc>
            </a:pPr>
            <a:r>
              <a:rPr lang="es-ES" sz="2800" dirty="0"/>
              <a:t>Nombres de rol (papel)</a:t>
            </a:r>
          </a:p>
          <a:p>
            <a:pPr lvl="1">
              <a:lnSpc>
                <a:spcPct val="90000"/>
              </a:lnSpc>
            </a:pPr>
            <a:r>
              <a:rPr lang="es-ES" sz="2500" dirty="0"/>
              <a:t>Todo </a:t>
            </a:r>
            <a:r>
              <a:rPr lang="es-ES_tradnl" sz="2500" dirty="0"/>
              <a:t>tipo </a:t>
            </a:r>
            <a:r>
              <a:rPr lang="es-ES" sz="2500" dirty="0"/>
              <a:t>de </a:t>
            </a:r>
            <a:r>
              <a:rPr lang="es-ES_tradnl" sz="2500" dirty="0"/>
              <a:t>entidad </a:t>
            </a:r>
            <a:r>
              <a:rPr lang="es-ES" sz="2500" dirty="0"/>
              <a:t>que participa en un </a:t>
            </a:r>
            <a:r>
              <a:rPr lang="es-ES_tradnl" sz="2500" dirty="0"/>
              <a:t>tipo </a:t>
            </a:r>
            <a:r>
              <a:rPr lang="es-ES" sz="2500" dirty="0"/>
              <a:t>de relación</a:t>
            </a:r>
            <a:r>
              <a:rPr lang="es-ES_tradnl" sz="2500" dirty="0"/>
              <a:t> </a:t>
            </a:r>
            <a:r>
              <a:rPr lang="es-ES" sz="2500" dirty="0">
                <a:solidFill>
                  <a:schemeClr val="accent2"/>
                </a:solidFill>
              </a:rPr>
              <a:t>juega un papel</a:t>
            </a:r>
            <a:r>
              <a:rPr lang="es-ES" sz="2500" dirty="0"/>
              <a:t> </a:t>
            </a:r>
            <a:r>
              <a:rPr lang="es-ES" sz="2500" dirty="0">
                <a:solidFill>
                  <a:schemeClr val="accent2"/>
                </a:solidFill>
              </a:rPr>
              <a:t>específico</a:t>
            </a:r>
            <a:r>
              <a:rPr lang="es-ES" sz="2500" dirty="0"/>
              <a:t> en la relación</a:t>
            </a:r>
            <a:endParaRPr lang="es-ES_tradnl" sz="2500" dirty="0"/>
          </a:p>
          <a:p>
            <a:pPr>
              <a:lnSpc>
                <a:spcPct val="90000"/>
              </a:lnSpc>
            </a:pPr>
            <a:endParaRPr lang="es-ES_tradnl" sz="2800" dirty="0"/>
          </a:p>
          <a:p>
            <a:pPr>
              <a:lnSpc>
                <a:spcPct val="90000"/>
              </a:lnSpc>
            </a:pPr>
            <a:endParaRPr lang="es-ES_tradnl" sz="2800" dirty="0"/>
          </a:p>
          <a:p>
            <a:pPr lvl="1">
              <a:lnSpc>
                <a:spcPct val="90000"/>
              </a:lnSpc>
            </a:pPr>
            <a:endParaRPr lang="es-ES" sz="2500" dirty="0"/>
          </a:p>
          <a:p>
            <a:pPr lvl="1">
              <a:lnSpc>
                <a:spcPct val="90000"/>
              </a:lnSpc>
            </a:pPr>
            <a:r>
              <a:rPr lang="es-ES" sz="2500" dirty="0"/>
              <a:t>Los nombres de rol se deben usar, sobre todo, en los </a:t>
            </a:r>
            <a:r>
              <a:rPr lang="es-ES" sz="2500" dirty="0">
                <a:solidFill>
                  <a:schemeClr val="accent2"/>
                </a:solidFill>
              </a:rPr>
              <a:t>tipos </a:t>
            </a:r>
            <a:r>
              <a:rPr lang="es-ES_tradnl" sz="2500" dirty="0">
                <a:solidFill>
                  <a:schemeClr val="accent2"/>
                </a:solidFill>
              </a:rPr>
              <a:t>de </a:t>
            </a:r>
            <a:r>
              <a:rPr lang="es-ES" sz="2500" dirty="0">
                <a:solidFill>
                  <a:schemeClr val="accent2"/>
                </a:solidFill>
              </a:rPr>
              <a:t>relación reflexivos</a:t>
            </a:r>
            <a:r>
              <a:rPr lang="es-ES" sz="2500" dirty="0"/>
              <a:t>, para evitar ambigüedad</a:t>
            </a:r>
          </a:p>
        </p:txBody>
      </p:sp>
      <p:sp>
        <p:nvSpPr>
          <p:cNvPr id="25" name="1 Título"/>
          <p:cNvSpPr>
            <a:spLocks noGrp="1"/>
          </p:cNvSpPr>
          <p:nvPr>
            <p:ph type="title"/>
          </p:nvPr>
        </p:nvSpPr>
        <p:spPr/>
        <p:txBody>
          <a:bodyPr>
            <a:normAutofit/>
          </a:bodyPr>
          <a:lstStyle/>
          <a:p>
            <a:r>
              <a:rPr lang="es-CR" sz="2800" dirty="0"/>
              <a:t>Modelo entidad-relación: Conceptos</a:t>
            </a:r>
          </a:p>
        </p:txBody>
      </p:sp>
      <p:grpSp>
        <p:nvGrpSpPr>
          <p:cNvPr id="56371" name="Group 51"/>
          <p:cNvGrpSpPr>
            <a:grpSpLocks/>
          </p:cNvGrpSpPr>
          <p:nvPr/>
        </p:nvGrpSpPr>
        <p:grpSpPr bwMode="auto">
          <a:xfrm>
            <a:off x="1755229" y="5148265"/>
            <a:ext cx="5553075" cy="958850"/>
            <a:chOff x="1542" y="3168"/>
            <a:chExt cx="3498" cy="604"/>
          </a:xfrm>
        </p:grpSpPr>
        <p:sp>
          <p:nvSpPr>
            <p:cNvPr id="56338" name="Text Box 18"/>
            <p:cNvSpPr txBox="1">
              <a:spLocks noChangeArrowheads="1"/>
            </p:cNvSpPr>
            <p:nvPr/>
          </p:nvSpPr>
          <p:spPr bwMode="auto">
            <a:xfrm>
              <a:off x="4110" y="3216"/>
              <a:ext cx="930" cy="13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s-ES_tradnl"/>
                <a:t>original</a:t>
              </a:r>
            </a:p>
          </p:txBody>
        </p:sp>
        <p:sp>
          <p:nvSpPr>
            <p:cNvPr id="56339" name="Text Box 19"/>
            <p:cNvSpPr txBox="1">
              <a:spLocks noChangeArrowheads="1"/>
            </p:cNvSpPr>
            <p:nvPr/>
          </p:nvSpPr>
          <p:spPr bwMode="auto">
            <a:xfrm>
              <a:off x="3168" y="3600"/>
              <a:ext cx="443" cy="17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versión</a:t>
              </a:r>
            </a:p>
          </p:txBody>
        </p:sp>
        <p:grpSp>
          <p:nvGrpSpPr>
            <p:cNvPr id="56349" name="Group 29"/>
            <p:cNvGrpSpPr>
              <a:grpSpLocks/>
            </p:cNvGrpSpPr>
            <p:nvPr/>
          </p:nvGrpSpPr>
          <p:grpSpPr bwMode="auto">
            <a:xfrm>
              <a:off x="2304" y="3168"/>
              <a:ext cx="1761" cy="336"/>
              <a:chOff x="1241" y="3345"/>
              <a:chExt cx="1206" cy="240"/>
            </a:xfrm>
          </p:grpSpPr>
          <p:sp>
            <p:nvSpPr>
              <p:cNvPr id="56350" name="Line 30"/>
              <p:cNvSpPr>
                <a:spLocks noChangeShapeType="1"/>
              </p:cNvSpPr>
              <p:nvPr/>
            </p:nvSpPr>
            <p:spPr bwMode="auto">
              <a:xfrm>
                <a:off x="2447" y="3345"/>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1" name="Line 31"/>
              <p:cNvSpPr>
                <a:spLocks noChangeShapeType="1"/>
              </p:cNvSpPr>
              <p:nvPr/>
            </p:nvSpPr>
            <p:spPr bwMode="auto">
              <a:xfrm>
                <a:off x="1251" y="3345"/>
                <a:ext cx="11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2" name="Line 32"/>
              <p:cNvSpPr>
                <a:spLocks noChangeShapeType="1"/>
              </p:cNvSpPr>
              <p:nvPr/>
            </p:nvSpPr>
            <p:spPr bwMode="auto">
              <a:xfrm flipH="1">
                <a:off x="1241" y="3345"/>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56353" name="Rectangle 33"/>
            <p:cNvSpPr>
              <a:spLocks noChangeArrowheads="1"/>
            </p:cNvSpPr>
            <p:nvPr/>
          </p:nvSpPr>
          <p:spPr bwMode="auto">
            <a:xfrm>
              <a:off x="3755" y="3516"/>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54" name="AutoShape 34"/>
            <p:cNvSpPr>
              <a:spLocks noChangeArrowheads="1"/>
            </p:cNvSpPr>
            <p:nvPr/>
          </p:nvSpPr>
          <p:spPr bwMode="auto">
            <a:xfrm>
              <a:off x="1542" y="3465"/>
              <a:ext cx="1570" cy="270"/>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a:t>VERSION_DE</a:t>
              </a:r>
            </a:p>
          </p:txBody>
        </p:sp>
        <p:sp>
          <p:nvSpPr>
            <p:cNvPr id="56355" name="Line 35"/>
            <p:cNvSpPr>
              <a:spLocks noChangeShapeType="1"/>
            </p:cNvSpPr>
            <p:nvPr/>
          </p:nvSpPr>
          <p:spPr bwMode="auto">
            <a:xfrm>
              <a:off x="3064" y="3600"/>
              <a:ext cx="68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56370" name="Group 50"/>
          <p:cNvGrpSpPr>
            <a:grpSpLocks/>
          </p:cNvGrpSpPr>
          <p:nvPr/>
        </p:nvGrpSpPr>
        <p:grpSpPr bwMode="auto">
          <a:xfrm>
            <a:off x="1403648" y="2959224"/>
            <a:ext cx="6337300" cy="663575"/>
            <a:chOff x="1392" y="1776"/>
            <a:chExt cx="3992" cy="418"/>
          </a:xfrm>
        </p:grpSpPr>
        <p:sp>
          <p:nvSpPr>
            <p:cNvPr id="56343" name="Rectangle 23"/>
            <p:cNvSpPr>
              <a:spLocks noChangeArrowheads="1"/>
            </p:cNvSpPr>
            <p:nvPr/>
          </p:nvSpPr>
          <p:spPr bwMode="auto">
            <a:xfrm>
              <a:off x="1392" y="1912"/>
              <a:ext cx="698"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56344" name="Rectangle 24"/>
            <p:cNvSpPr>
              <a:spLocks noChangeArrowheads="1"/>
            </p:cNvSpPr>
            <p:nvPr/>
          </p:nvSpPr>
          <p:spPr bwMode="auto">
            <a:xfrm>
              <a:off x="4685" y="1930"/>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45" name="AutoShape 25"/>
            <p:cNvSpPr>
              <a:spLocks noChangeArrowheads="1"/>
            </p:cNvSpPr>
            <p:nvPr/>
          </p:nvSpPr>
          <p:spPr bwMode="auto">
            <a:xfrm>
              <a:off x="2698" y="1776"/>
              <a:ext cx="1334" cy="418"/>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a:p>
          </p:txBody>
        </p:sp>
        <p:sp>
          <p:nvSpPr>
            <p:cNvPr id="56346" name="Line 26"/>
            <p:cNvSpPr>
              <a:spLocks noChangeShapeType="1"/>
            </p:cNvSpPr>
            <p:nvPr/>
          </p:nvSpPr>
          <p:spPr bwMode="auto">
            <a:xfrm>
              <a:off x="207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4" name="Rectangle 44"/>
            <p:cNvSpPr>
              <a:spLocks noChangeArrowheads="1"/>
            </p:cNvSpPr>
            <p:nvPr/>
          </p:nvSpPr>
          <p:spPr bwMode="auto">
            <a:xfrm>
              <a:off x="2953" y="1898"/>
              <a:ext cx="833" cy="18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a:t>HA_RODADO</a:t>
              </a:r>
            </a:p>
          </p:txBody>
        </p:sp>
        <p:sp>
          <p:nvSpPr>
            <p:cNvPr id="56365" name="Line 45"/>
            <p:cNvSpPr>
              <a:spLocks noChangeShapeType="1"/>
            </p:cNvSpPr>
            <p:nvPr/>
          </p:nvSpPr>
          <p:spPr bwMode="auto">
            <a:xfrm>
              <a:off x="398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7" name="Rectangle 47"/>
            <p:cNvSpPr>
              <a:spLocks noChangeArrowheads="1"/>
            </p:cNvSpPr>
            <p:nvPr/>
          </p:nvSpPr>
          <p:spPr bwMode="auto">
            <a:xfrm>
              <a:off x="2095" y="1994"/>
              <a:ext cx="611"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realizador</a:t>
              </a:r>
            </a:p>
          </p:txBody>
        </p:sp>
        <p:sp>
          <p:nvSpPr>
            <p:cNvPr id="56368" name="Rectangle 48"/>
            <p:cNvSpPr>
              <a:spLocks noChangeArrowheads="1"/>
            </p:cNvSpPr>
            <p:nvPr/>
          </p:nvSpPr>
          <p:spPr bwMode="auto">
            <a:xfrm>
              <a:off x="4360" y="1994"/>
              <a:ext cx="292"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film</a:t>
              </a:r>
            </a:p>
          </p:txBody>
        </p:sp>
      </p:grpSp>
    </p:spTree>
    <p:extLst>
      <p:ext uri="{BB962C8B-B14F-4D97-AF65-F5344CB8AC3E}">
        <p14:creationId xmlns:p14="http://schemas.microsoft.com/office/powerpoint/2010/main" val="2088324137"/>
      </p:ext>
    </p:extLst>
  </p:cSld>
  <p:clrMapOvr>
    <a:masterClrMapping/>
  </p:clrMapOvr>
  <p:transition advTm="8353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5" name="Rectangle 21"/>
          <p:cNvSpPr>
            <a:spLocks noGrp="1" noChangeArrowheads="1"/>
          </p:cNvSpPr>
          <p:nvPr>
            <p:ph idx="1"/>
          </p:nvPr>
        </p:nvSpPr>
        <p:spPr/>
        <p:txBody>
          <a:bodyPr/>
          <a:lstStyle/>
          <a:p>
            <a:pPr>
              <a:lnSpc>
                <a:spcPct val="90000"/>
              </a:lnSpc>
            </a:pPr>
            <a:r>
              <a:rPr lang="es-ES" sz="2800" dirty="0"/>
              <a:t>Restricciones estructurales sobre los tipos de relación</a:t>
            </a:r>
          </a:p>
          <a:p>
            <a:pPr>
              <a:lnSpc>
                <a:spcPct val="90000"/>
              </a:lnSpc>
              <a:buNone/>
            </a:pPr>
            <a:endParaRPr lang="es-ES" sz="2800" dirty="0"/>
          </a:p>
          <a:p>
            <a:pPr lvl="1">
              <a:lnSpc>
                <a:spcPct val="90000"/>
              </a:lnSpc>
            </a:pPr>
            <a:r>
              <a:rPr lang="es-ES" sz="2500" dirty="0"/>
              <a:t>Limitan las </a:t>
            </a:r>
            <a:r>
              <a:rPr lang="es-ES" sz="2500" dirty="0">
                <a:solidFill>
                  <a:schemeClr val="accent2"/>
                </a:solidFill>
              </a:rPr>
              <a:t>posibles combinaciones de</a:t>
            </a:r>
            <a:r>
              <a:rPr lang="es-ES" sz="2500" dirty="0"/>
              <a:t> </a:t>
            </a:r>
            <a:r>
              <a:rPr lang="es-ES" sz="2500" dirty="0">
                <a:solidFill>
                  <a:schemeClr val="accent2"/>
                </a:solidFill>
              </a:rPr>
              <a:t>entidades que pueden participar en las relaciones</a:t>
            </a:r>
          </a:p>
          <a:p>
            <a:pPr lvl="1">
              <a:lnSpc>
                <a:spcPct val="90000"/>
              </a:lnSpc>
            </a:pPr>
            <a:r>
              <a:rPr lang="es-ES" sz="2500" dirty="0"/>
              <a:t>Extraídas de </a:t>
            </a:r>
            <a:r>
              <a:rPr lang="es-ES_tradnl" sz="2500" dirty="0"/>
              <a:t>la situación </a:t>
            </a:r>
            <a:r>
              <a:rPr lang="es-ES" sz="2500" dirty="0"/>
              <a:t>real</a:t>
            </a:r>
            <a:r>
              <a:rPr lang="es-ES_tradnl" sz="2500" dirty="0"/>
              <a:t> que se modela</a:t>
            </a: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Una película debe haber sido dirigida por</a:t>
            </a:r>
            <a:r>
              <a:rPr lang="es-ES" sz="2100" b="1" dirty="0">
                <a:solidFill>
                  <a:schemeClr val="accent1"/>
                </a:solidFill>
                <a:latin typeface="Arial Narrow" pitchFamily="34" charset="0"/>
              </a:rPr>
              <a:t> uno y sólo un</a:t>
            </a:r>
            <a:r>
              <a:rPr lang="es-ES" sz="2100" dirty="0">
                <a:solidFill>
                  <a:schemeClr val="accent1"/>
                </a:solidFill>
                <a:latin typeface="Arial Narrow" pitchFamily="34" charset="0"/>
              </a:rPr>
              <a:t> director</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 director </a:t>
            </a:r>
            <a:r>
              <a:rPr lang="es-ES_tradnl" sz="2100" dirty="0">
                <a:solidFill>
                  <a:schemeClr val="accent1"/>
                </a:solidFill>
                <a:latin typeface="Arial Narrow" pitchFamily="34" charset="0"/>
              </a:rPr>
              <a:t>ha dirigido </a:t>
            </a:r>
            <a:r>
              <a:rPr lang="es-ES_tradnl" sz="2100" b="1" dirty="0">
                <a:solidFill>
                  <a:schemeClr val="accent1"/>
                </a:solidFill>
                <a:latin typeface="Arial Narrow" pitchFamily="34" charset="0"/>
              </a:rPr>
              <a:t>al menos una</a:t>
            </a:r>
            <a:r>
              <a:rPr lang="es-ES_tradnl" sz="2100" dirty="0">
                <a:solidFill>
                  <a:schemeClr val="accent1"/>
                </a:solidFill>
                <a:latin typeface="Arial Narrow" pitchFamily="34" charset="0"/>
              </a:rPr>
              <a:t> película y </a:t>
            </a:r>
            <a:r>
              <a:rPr lang="es-ES" sz="2100" dirty="0">
                <a:solidFill>
                  <a:schemeClr val="accent1"/>
                </a:solidFill>
                <a:latin typeface="Arial Narrow" pitchFamily="34" charset="0"/>
              </a:rPr>
              <a:t>puede haber dirigido </a:t>
            </a:r>
            <a:r>
              <a:rPr lang="es-ES" sz="2100" b="1" dirty="0">
                <a:solidFill>
                  <a:schemeClr val="accent1"/>
                </a:solidFill>
                <a:latin typeface="Arial Narrow" pitchFamily="34" charset="0"/>
              </a:rPr>
              <a:t>muchas</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lvl="1">
              <a:lnSpc>
                <a:spcPct val="90000"/>
              </a:lnSpc>
            </a:pPr>
            <a:r>
              <a:rPr lang="es-ES_tradnl" sz="2500" dirty="0"/>
              <a:t>Clases</a:t>
            </a:r>
            <a:r>
              <a:rPr lang="es-ES" sz="2500" dirty="0"/>
              <a:t> de restricciones estructurales</a:t>
            </a:r>
            <a:r>
              <a:rPr lang="es-ES_tradnl" sz="2500" dirty="0"/>
              <a:t>:</a:t>
            </a:r>
            <a:endParaRPr lang="es-ES" sz="2500" dirty="0"/>
          </a:p>
          <a:p>
            <a:pPr lvl="2">
              <a:lnSpc>
                <a:spcPct val="90000"/>
              </a:lnSpc>
            </a:pPr>
            <a:r>
              <a:rPr lang="es-ES" sz="2100" dirty="0">
                <a:solidFill>
                  <a:schemeClr val="accent2"/>
                </a:solidFill>
              </a:rPr>
              <a:t>Razón de </a:t>
            </a:r>
            <a:r>
              <a:rPr lang="es-ES" sz="2100" dirty="0" err="1">
                <a:solidFill>
                  <a:schemeClr val="accent2"/>
                </a:solidFill>
              </a:rPr>
              <a:t>cardinalidad</a:t>
            </a:r>
            <a:r>
              <a:rPr lang="es-ES" sz="2100" dirty="0"/>
              <a:t> (</a:t>
            </a:r>
            <a:r>
              <a:rPr lang="es-ES_tradnl" sz="2100" dirty="0"/>
              <a:t>o </a:t>
            </a:r>
            <a:r>
              <a:rPr lang="es-ES" sz="2100" dirty="0"/>
              <a:t>tipo de correspondencia)</a:t>
            </a:r>
          </a:p>
          <a:p>
            <a:pPr lvl="2">
              <a:lnSpc>
                <a:spcPct val="90000"/>
              </a:lnSpc>
            </a:pPr>
            <a:r>
              <a:rPr lang="es-ES" sz="2100" dirty="0">
                <a:solidFill>
                  <a:schemeClr val="accent2"/>
                </a:solidFill>
              </a:rPr>
              <a:t>Razón de participación</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50178146"/>
      </p:ext>
    </p:extLst>
  </p:cSld>
  <p:clrMapOvr>
    <a:masterClrMapping/>
  </p:clrMapOvr>
  <p:transition advTm="8521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b="1" dirty="0"/>
              <a:t>Un modelo de datos </a:t>
            </a:r>
            <a:r>
              <a:rPr lang="es-ES" dirty="0"/>
              <a:t>es una colección de herramientas conceptuales para la descripción de datos, relaciones entre datos, semántica de los datos y restricciones de </a:t>
            </a:r>
            <a:r>
              <a:rPr lang="es-CR" dirty="0"/>
              <a:t>consistencia.</a:t>
            </a:r>
          </a:p>
          <a:p>
            <a:r>
              <a:rPr lang="es-ES" dirty="0"/>
              <a:t>Los modelos de datos son:</a:t>
            </a:r>
          </a:p>
          <a:p>
            <a:pPr lvl="1"/>
            <a:r>
              <a:rPr lang="es-CR" dirty="0"/>
              <a:t>El modelo entidad relación</a:t>
            </a:r>
          </a:p>
          <a:p>
            <a:pPr lvl="1"/>
            <a:r>
              <a:rPr lang="es-CR" dirty="0"/>
              <a:t>El modelo relacional</a:t>
            </a:r>
          </a:p>
          <a:p>
            <a:r>
              <a:rPr lang="es-ES" dirty="0"/>
              <a:t>El </a:t>
            </a:r>
            <a:r>
              <a:rPr lang="es-ES" b="1" dirty="0"/>
              <a:t>modelo entidad-relación (E-R) </a:t>
            </a:r>
            <a:r>
              <a:rPr lang="es-ES" dirty="0"/>
              <a:t>es un modelo de datos </a:t>
            </a:r>
            <a:r>
              <a:rPr lang="es-CR" dirty="0"/>
              <a:t>de alto nivel.</a:t>
            </a:r>
          </a:p>
          <a:p>
            <a:pPr lvl="1"/>
            <a:r>
              <a:rPr lang="es-ES" dirty="0"/>
              <a:t>Basado en una percepción de un </a:t>
            </a:r>
            <a:r>
              <a:rPr lang="es-ES" b="1" dirty="0"/>
              <a:t>mundo real.</a:t>
            </a:r>
          </a:p>
          <a:p>
            <a:pPr lvl="1"/>
            <a:r>
              <a:rPr lang="es-ES" dirty="0"/>
              <a:t>Consiste en una colección de objetos básicos, denominados </a:t>
            </a:r>
            <a:r>
              <a:rPr lang="es-ES" b="1" i="1" dirty="0"/>
              <a:t>entidades</a:t>
            </a:r>
            <a:r>
              <a:rPr lang="es-ES" b="1" dirty="0"/>
              <a:t>, y de </a:t>
            </a:r>
            <a:r>
              <a:rPr lang="es-ES" b="1" i="1" dirty="0"/>
              <a:t>relaciones </a:t>
            </a:r>
            <a:r>
              <a:rPr lang="es-ES" dirty="0"/>
              <a:t>entre estos objetos.</a:t>
            </a:r>
          </a:p>
          <a:p>
            <a:pPr lvl="1"/>
            <a:r>
              <a:rPr lang="es-ES" dirty="0"/>
              <a:t>Se simboliza haciendo uso de grafos y de tablas</a:t>
            </a:r>
            <a:endParaRPr lang="es-CR" dirty="0"/>
          </a:p>
        </p:txBody>
      </p:sp>
      <p:sp>
        <p:nvSpPr>
          <p:cNvPr id="2" name="1 Título"/>
          <p:cNvSpPr>
            <a:spLocks noGrp="1"/>
          </p:cNvSpPr>
          <p:nvPr>
            <p:ph type="title"/>
          </p:nvPr>
        </p:nvSpPr>
        <p:spPr/>
        <p:txBody>
          <a:bodyPr/>
          <a:lstStyle/>
          <a:p>
            <a:r>
              <a:rPr lang="es-CR" sz="3200" dirty="0"/>
              <a:t>Modelo de datos: Definición</a:t>
            </a:r>
          </a:p>
        </p:txBody>
      </p:sp>
    </p:spTree>
    <p:extLst>
      <p:ext uri="{BB962C8B-B14F-4D97-AF65-F5344CB8AC3E}">
        <p14:creationId xmlns:p14="http://schemas.microsoft.com/office/powerpoint/2010/main" val="38630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5" name="Rectangle 57"/>
          <p:cNvSpPr>
            <a:spLocks noGrp="1" noChangeArrowheads="1"/>
          </p:cNvSpPr>
          <p:nvPr>
            <p:ph idx="1"/>
          </p:nvPr>
        </p:nvSpPr>
        <p:spPr/>
        <p:txBody>
          <a:bodyPr/>
          <a:lstStyle/>
          <a:p>
            <a:pPr>
              <a:lnSpc>
                <a:spcPct val="90000"/>
              </a:lnSpc>
            </a:pPr>
            <a:r>
              <a:rPr lang="es-ES" sz="2800" dirty="0">
                <a:solidFill>
                  <a:schemeClr val="accent2"/>
                </a:solidFill>
              </a:rPr>
              <a:t>Razón de </a:t>
            </a:r>
            <a:r>
              <a:rPr lang="es-ES" sz="2800" dirty="0" err="1">
                <a:solidFill>
                  <a:schemeClr val="accent2"/>
                </a:solidFill>
              </a:rPr>
              <a:t>cardinalidad</a:t>
            </a:r>
            <a:endParaRPr lang="es-ES" sz="2800" dirty="0">
              <a:solidFill>
                <a:schemeClr val="accent2"/>
              </a:solidFill>
            </a:endParaRPr>
          </a:p>
          <a:p>
            <a:pPr lvl="1">
              <a:lnSpc>
                <a:spcPct val="90000"/>
              </a:lnSpc>
            </a:pPr>
            <a:r>
              <a:rPr lang="es-ES" sz="2500" dirty="0">
                <a:solidFill>
                  <a:schemeClr val="accent2"/>
                </a:solidFill>
              </a:rPr>
              <a:t>Número</a:t>
            </a:r>
            <a:r>
              <a:rPr lang="es-ES" sz="2500" b="1" dirty="0">
                <a:solidFill>
                  <a:schemeClr val="accent2"/>
                </a:solidFill>
              </a:rPr>
              <a:t> máximo de instancias de </a:t>
            </a:r>
            <a:r>
              <a:rPr lang="es-ES" sz="2500" dirty="0">
                <a:solidFill>
                  <a:schemeClr val="accent2"/>
                </a:solidFill>
              </a:rPr>
              <a:t>tipo de</a:t>
            </a:r>
            <a:r>
              <a:rPr lang="es-ES" sz="2500" b="1" dirty="0">
                <a:solidFill>
                  <a:schemeClr val="accent2"/>
                </a:solidFill>
              </a:rPr>
              <a:t> relación</a:t>
            </a:r>
            <a:r>
              <a:rPr lang="es-ES" sz="2500" dirty="0">
                <a:solidFill>
                  <a:schemeClr val="accent2"/>
                </a:solidFill>
              </a:rPr>
              <a:t> en las que puede participar </a:t>
            </a:r>
            <a:r>
              <a:rPr lang="es-ES" sz="2500" b="1" dirty="0">
                <a:solidFill>
                  <a:schemeClr val="accent2"/>
                </a:solidFill>
              </a:rPr>
              <a:t>una</a:t>
            </a:r>
            <a:r>
              <a:rPr lang="es-ES" sz="2500" dirty="0">
                <a:solidFill>
                  <a:schemeClr val="accent2"/>
                </a:solidFill>
              </a:rPr>
              <a:t> misma </a:t>
            </a:r>
            <a:r>
              <a:rPr lang="es-ES" sz="2500" b="1" dirty="0">
                <a:solidFill>
                  <a:schemeClr val="accent2"/>
                </a:solidFill>
              </a:rPr>
              <a:t>instancia de</a:t>
            </a:r>
            <a:r>
              <a:rPr lang="es-ES" sz="2500" dirty="0">
                <a:solidFill>
                  <a:schemeClr val="accent2"/>
                </a:solidFill>
              </a:rPr>
              <a:t> tipo de </a:t>
            </a:r>
            <a:r>
              <a:rPr lang="es-ES" sz="2500" b="1" dirty="0">
                <a:solidFill>
                  <a:schemeClr val="accent2"/>
                </a:solidFill>
              </a:rPr>
              <a:t>entidad</a:t>
            </a:r>
          </a:p>
          <a:p>
            <a:pPr lvl="2">
              <a:lnSpc>
                <a:spcPct val="90000"/>
              </a:lnSpc>
            </a:pPr>
            <a:r>
              <a:rPr lang="es-ES" sz="2100" dirty="0"/>
              <a:t>la cardinalidad de </a:t>
            </a: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a:t>
            </a:r>
            <a:r>
              <a:rPr lang="es-ES" sz="2100" dirty="0"/>
              <a:t>1</a:t>
            </a:r>
            <a:r>
              <a:rPr lang="es-ES_tradnl" sz="2100" dirty="0"/>
              <a:t> a </a:t>
            </a:r>
            <a:r>
              <a:rPr lang="es-ES" sz="2100" dirty="0"/>
              <a:t>N</a:t>
            </a:r>
            <a:r>
              <a:rPr lang="es-ES_tradnl" sz="2100" dirty="0"/>
              <a:t>”</a:t>
            </a:r>
          </a:p>
          <a:p>
            <a:pPr lvl="2">
              <a:lnSpc>
                <a:spcPct val="90000"/>
              </a:lnSpc>
            </a:pP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de tipo “</a:t>
            </a:r>
            <a:r>
              <a:rPr lang="es-ES" sz="2100" dirty="0"/>
              <a:t>1</a:t>
            </a:r>
            <a:r>
              <a:rPr lang="es-ES_tradnl" sz="2100" dirty="0"/>
              <a:t> a </a:t>
            </a:r>
            <a:r>
              <a:rPr lang="es-ES" sz="2100" dirty="0"/>
              <a:t>N</a:t>
            </a:r>
            <a:r>
              <a:rPr lang="es-ES_tradnl" sz="2100" dirty="0"/>
              <a:t>”</a:t>
            </a:r>
          </a:p>
          <a:p>
            <a:pPr lvl="2">
              <a:lnSpc>
                <a:spcPct val="90000"/>
              </a:lnSpc>
            </a:pPr>
            <a:endParaRPr lang="es-ES" sz="2100" dirty="0"/>
          </a:p>
          <a:p>
            <a:pPr lvl="1">
              <a:lnSpc>
                <a:spcPct val="90000"/>
              </a:lnSpc>
            </a:pPr>
            <a:r>
              <a:rPr lang="es-ES" sz="2500" dirty="0">
                <a:solidFill>
                  <a:schemeClr val="accent2"/>
                </a:solidFill>
              </a:rPr>
              <a:t>Notación</a:t>
            </a:r>
            <a:r>
              <a:rPr lang="es-ES" sz="2500" dirty="0"/>
              <a:t>  </a:t>
            </a:r>
            <a:endParaRPr lang="es-ES_tradnl" sz="2500" dirty="0"/>
          </a:p>
          <a:p>
            <a:pPr lvl="2">
              <a:lnSpc>
                <a:spcPct val="90000"/>
              </a:lnSpc>
            </a:pPr>
            <a:r>
              <a:rPr lang="es-ES" sz="2100" dirty="0"/>
              <a:t>etiqueta en la línea que une entidad y relación</a:t>
            </a:r>
          </a:p>
          <a:p>
            <a:pPr lvl="2">
              <a:lnSpc>
                <a:spcPct val="90000"/>
              </a:lnSpc>
              <a:buNone/>
            </a:pPr>
            <a:endParaRPr lang="es-ES" sz="2100" dirty="0"/>
          </a:p>
        </p:txBody>
      </p:sp>
      <p:sp>
        <p:nvSpPr>
          <p:cNvPr id="15" name="1 Título"/>
          <p:cNvSpPr>
            <a:spLocks noGrp="1"/>
          </p:cNvSpPr>
          <p:nvPr>
            <p:ph type="title"/>
          </p:nvPr>
        </p:nvSpPr>
        <p:spPr/>
        <p:txBody>
          <a:bodyPr>
            <a:normAutofit/>
          </a:bodyPr>
          <a:lstStyle/>
          <a:p>
            <a:r>
              <a:rPr lang="es-CR" sz="2800" dirty="0"/>
              <a:t>Modelo entidad-relación: Conceptos</a:t>
            </a:r>
          </a:p>
        </p:txBody>
      </p:sp>
      <p:grpSp>
        <p:nvGrpSpPr>
          <p:cNvPr id="58431" name="Group 63"/>
          <p:cNvGrpSpPr>
            <a:grpSpLocks/>
          </p:cNvGrpSpPr>
          <p:nvPr/>
        </p:nvGrpSpPr>
        <p:grpSpPr bwMode="auto">
          <a:xfrm>
            <a:off x="6876256" y="3769110"/>
            <a:ext cx="2088232" cy="1965193"/>
            <a:chOff x="4128" y="2328"/>
            <a:chExt cx="1392" cy="1283"/>
          </a:xfrm>
        </p:grpSpPr>
        <p:sp>
          <p:nvSpPr>
            <p:cNvPr id="58420" name="Text Box 52"/>
            <p:cNvSpPr txBox="1">
              <a:spLocks noChangeArrowheads="1"/>
            </p:cNvSpPr>
            <p:nvPr/>
          </p:nvSpPr>
          <p:spPr bwMode="auto">
            <a:xfrm>
              <a:off x="4927" y="252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58421" name="Text Box 53"/>
            <p:cNvSpPr txBox="1">
              <a:spLocks noChangeArrowheads="1"/>
            </p:cNvSpPr>
            <p:nvPr/>
          </p:nvSpPr>
          <p:spPr bwMode="auto">
            <a:xfrm>
              <a:off x="4927" y="309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58413" name="Rectangle 45"/>
            <p:cNvSpPr>
              <a:spLocks noChangeArrowheads="1"/>
            </p:cNvSpPr>
            <p:nvPr/>
          </p:nvSpPr>
          <p:spPr bwMode="auto">
            <a:xfrm>
              <a:off x="4409" y="2328"/>
              <a:ext cx="831"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DIRECTOR</a:t>
              </a:r>
            </a:p>
          </p:txBody>
        </p:sp>
        <p:sp>
          <p:nvSpPr>
            <p:cNvPr id="58414" name="Rectangle 46"/>
            <p:cNvSpPr>
              <a:spLocks noChangeArrowheads="1"/>
            </p:cNvSpPr>
            <p:nvPr/>
          </p:nvSpPr>
          <p:spPr bwMode="auto">
            <a:xfrm>
              <a:off x="4416" y="3432"/>
              <a:ext cx="817"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8416" name="Line 48"/>
            <p:cNvSpPr>
              <a:spLocks noChangeShapeType="1"/>
            </p:cNvSpPr>
            <p:nvPr/>
          </p:nvSpPr>
          <p:spPr bwMode="auto">
            <a:xfrm>
              <a:off x="4824" y="3171"/>
              <a:ext cx="0" cy="22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7" name="Line 49"/>
            <p:cNvSpPr>
              <a:spLocks noChangeShapeType="1"/>
            </p:cNvSpPr>
            <p:nvPr/>
          </p:nvSpPr>
          <p:spPr bwMode="auto">
            <a:xfrm flipV="1">
              <a:off x="4824" y="2534"/>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5" name="AutoShape 47"/>
            <p:cNvSpPr>
              <a:spLocks noChangeArrowheads="1"/>
            </p:cNvSpPr>
            <p:nvPr/>
          </p:nvSpPr>
          <p:spPr bwMode="auto">
            <a:xfrm>
              <a:off x="4128" y="2770"/>
              <a:ext cx="1392" cy="406"/>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58426" name="Rectangle 58"/>
            <p:cNvSpPr>
              <a:spLocks noChangeArrowheads="1"/>
            </p:cNvSpPr>
            <p:nvPr/>
          </p:nvSpPr>
          <p:spPr bwMode="auto">
            <a:xfrm>
              <a:off x="4384" y="2860"/>
              <a:ext cx="882"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HA_RODADO</a:t>
              </a:r>
            </a:p>
          </p:txBody>
        </p:sp>
      </p:grpSp>
    </p:spTree>
    <p:extLst>
      <p:ext uri="{BB962C8B-B14F-4D97-AF65-F5344CB8AC3E}">
        <p14:creationId xmlns:p14="http://schemas.microsoft.com/office/powerpoint/2010/main" val="1962588709"/>
      </p:ext>
    </p:extLst>
  </p:cSld>
  <p:clrMapOvr>
    <a:masterClrMapping/>
  </p:clrMapOvr>
  <p:transition advTm="1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p:txBody>
          <a:bodyPr/>
          <a:lstStyle/>
          <a:p>
            <a:r>
              <a:rPr lang="es-ES" sz="2800" dirty="0"/>
              <a:t>Razones de cardinalidad más comunes:</a:t>
            </a:r>
          </a:p>
          <a:p>
            <a:pPr>
              <a:buNone/>
            </a:pP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p>
          <a:p>
            <a:pPr lvl="1"/>
            <a:r>
              <a:rPr lang="es-ES" sz="2400" b="1" dirty="0">
                <a:solidFill>
                  <a:schemeClr val="accent2"/>
                </a:solidFill>
              </a:rPr>
              <a:t>N:1</a:t>
            </a:r>
            <a:r>
              <a:rPr lang="es-ES_tradnl" sz="2400" dirty="0"/>
              <a:t> (“</a:t>
            </a:r>
            <a:r>
              <a:rPr lang="es-ES_tradnl" sz="2400" dirty="0">
                <a:latin typeface="Times New Roman" pitchFamily="18" charset="0"/>
              </a:rPr>
              <a:t>muchos a uno</a:t>
            </a:r>
            <a:r>
              <a:rPr lang="es-ES_tradnl" sz="2400" dirty="0"/>
              <a:t>”)</a:t>
            </a:r>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 sz="2400" dirty="0"/>
          </a:p>
        </p:txBody>
      </p:sp>
      <p:sp>
        <p:nvSpPr>
          <p:cNvPr id="38"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163628851"/>
      </p:ext>
    </p:extLst>
  </p:cSld>
  <p:clrMapOvr>
    <a:masterClrMapping/>
  </p:clrMapOvr>
  <p:transition advTm="51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87566" cy="4954464"/>
          </a:xfrm>
        </p:spPr>
        <p:txBody>
          <a:bodyPr/>
          <a:lstStyle/>
          <a:p>
            <a:r>
              <a:rPr lang="es-ES" sz="2800" dirty="0"/>
              <a:t>Razones de cardinalidad más comunes:</a:t>
            </a: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endParaRPr lang="es-ES_tradnl" sz="2100" dirty="0"/>
          </a:p>
          <a:p>
            <a:pPr lvl="2"/>
            <a:r>
              <a:rPr lang="es-ES" sz="2100" dirty="0"/>
              <a:t>A cada elemento de la primera entidad le corresponde sólo uno de la segunda entidad, y a la inversa. Por ejemplo, un CLIENTE de un hotel ocupa una HABITACIÓN.</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228701" y="2560394"/>
            <a:ext cx="1243012"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dirty="0"/>
              <a:t>CLIENTE</a:t>
            </a:r>
          </a:p>
        </p:txBody>
      </p:sp>
      <p:sp>
        <p:nvSpPr>
          <p:cNvPr id="6" name="Rectangle 48"/>
          <p:cNvSpPr>
            <a:spLocks noChangeArrowheads="1"/>
          </p:cNvSpPr>
          <p:nvPr/>
        </p:nvSpPr>
        <p:spPr bwMode="auto">
          <a:xfrm>
            <a:off x="6857226" y="4293231"/>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HABITACION</a:t>
            </a:r>
            <a:endParaRPr lang="es-ES_tradnl" dirty="0"/>
          </a:p>
        </p:txBody>
      </p:sp>
      <p:sp>
        <p:nvSpPr>
          <p:cNvPr id="7" name="Line 49"/>
          <p:cNvSpPr>
            <a:spLocks noChangeShapeType="1"/>
          </p:cNvSpPr>
          <p:nvPr/>
        </p:nvSpPr>
        <p:spPr bwMode="auto">
          <a:xfrm>
            <a:off x="7851001" y="3741853"/>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51001" y="2827453"/>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82751" y="28274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49301" y="3223243"/>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43122" y="3347399"/>
            <a:ext cx="14141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HOSPEDA_EN</a:t>
            </a:r>
          </a:p>
        </p:txBody>
      </p:sp>
      <p:sp>
        <p:nvSpPr>
          <p:cNvPr id="23" name="Text Box 65"/>
          <p:cNvSpPr txBox="1">
            <a:spLocks noChangeArrowheads="1"/>
          </p:cNvSpPr>
          <p:nvPr/>
        </p:nvSpPr>
        <p:spPr bwMode="auto">
          <a:xfrm>
            <a:off x="7924026" y="38180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graphicFrame>
        <p:nvGraphicFramePr>
          <p:cNvPr id="2" name="1 Tabla"/>
          <p:cNvGraphicFramePr>
            <a:graphicFrameLocks noGrp="1"/>
          </p:cNvGraphicFramePr>
          <p:nvPr>
            <p:extLst>
              <p:ext uri="{D42A27DB-BD31-4B8C-83A1-F6EECF244321}">
                <p14:modId xmlns:p14="http://schemas.microsoft.com/office/powerpoint/2010/main" val="1263139389"/>
              </p:ext>
            </p:extLst>
          </p:nvPr>
        </p:nvGraphicFramePr>
        <p:xfrm>
          <a:off x="52139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Cliente</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3247008707"/>
              </p:ext>
            </p:extLst>
          </p:nvPr>
        </p:nvGraphicFramePr>
        <p:xfrm>
          <a:off x="377318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Habitación</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Número</a:t>
                      </a:r>
                    </a:p>
                  </a:txBody>
                  <a:tcPr/>
                </a:tc>
                <a:tc>
                  <a:txBody>
                    <a:bodyPr/>
                    <a:lstStyle/>
                    <a:p>
                      <a:r>
                        <a:rPr lang="es-CR" dirty="0"/>
                        <a:t>Capacidad</a:t>
                      </a:r>
                    </a:p>
                  </a:txBody>
                  <a:tcPr/>
                </a:tc>
                <a:extLst>
                  <a:ext uri="{0D108BD9-81ED-4DB2-BD59-A6C34878D82A}">
                    <a16:rowId xmlns:a16="http://schemas.microsoft.com/office/drawing/2014/main" val="10001"/>
                  </a:ext>
                </a:extLst>
              </a:tr>
              <a:tr h="370840">
                <a:tc>
                  <a:txBody>
                    <a:bodyPr/>
                    <a:lstStyle/>
                    <a:p>
                      <a:r>
                        <a:rPr lang="es-CR" dirty="0"/>
                        <a:t>1</a:t>
                      </a:r>
                    </a:p>
                  </a:txBody>
                  <a:tcPr/>
                </a:tc>
                <a:tc>
                  <a:txBody>
                    <a:bodyPr/>
                    <a:lstStyle/>
                    <a:p>
                      <a:r>
                        <a:rPr lang="es-CR" dirty="0"/>
                        <a:t>2</a:t>
                      </a:r>
                    </a:p>
                  </a:txBody>
                  <a:tcPr/>
                </a:tc>
                <a:extLst>
                  <a:ext uri="{0D108BD9-81ED-4DB2-BD59-A6C34878D82A}">
                    <a16:rowId xmlns:a16="http://schemas.microsoft.com/office/drawing/2014/main" val="10002"/>
                  </a:ext>
                </a:extLst>
              </a:tr>
              <a:tr h="370840">
                <a:tc>
                  <a:txBody>
                    <a:bodyPr/>
                    <a:lstStyle/>
                    <a:p>
                      <a:r>
                        <a:rPr lang="es-CR" dirty="0"/>
                        <a:t>2</a:t>
                      </a:r>
                    </a:p>
                  </a:txBody>
                  <a:tcPr/>
                </a:tc>
                <a:tc>
                  <a:txBody>
                    <a:bodyPr/>
                    <a:lstStyle/>
                    <a:p>
                      <a:r>
                        <a:rPr lang="es-CR" dirty="0"/>
                        <a:t>4</a:t>
                      </a:r>
                    </a:p>
                  </a:txBody>
                  <a:tcPr/>
                </a:tc>
                <a:extLst>
                  <a:ext uri="{0D108BD9-81ED-4DB2-BD59-A6C34878D82A}">
                    <a16:rowId xmlns:a16="http://schemas.microsoft.com/office/drawing/2014/main" val="10003"/>
                  </a:ext>
                </a:extLst>
              </a:tr>
              <a:tr h="370840">
                <a:tc>
                  <a:txBody>
                    <a:bodyPr/>
                    <a:lstStyle/>
                    <a:p>
                      <a:r>
                        <a:rPr lang="es-CR" dirty="0"/>
                        <a:t>3</a:t>
                      </a:r>
                    </a:p>
                  </a:txBody>
                  <a:tcPr/>
                </a:tc>
                <a:tc>
                  <a:txBody>
                    <a:bodyPr/>
                    <a:lstStyle/>
                    <a:p>
                      <a:r>
                        <a:rPr lang="es-CR" dirty="0"/>
                        <a:t>4</a:t>
                      </a:r>
                    </a:p>
                  </a:txBody>
                  <a:tcPr/>
                </a:tc>
                <a:extLst>
                  <a:ext uri="{0D108BD9-81ED-4DB2-BD59-A6C34878D82A}">
                    <a16:rowId xmlns:a16="http://schemas.microsoft.com/office/drawing/2014/main" val="10004"/>
                  </a:ext>
                </a:extLst>
              </a:tr>
            </a:tbl>
          </a:graphicData>
        </a:graphic>
      </p:graphicFrame>
      <p:cxnSp>
        <p:nvCxnSpPr>
          <p:cNvPr id="25" name="24 Conector recto de flecha"/>
          <p:cNvCxnSpPr/>
          <p:nvPr/>
        </p:nvCxnSpPr>
        <p:spPr>
          <a:xfrm>
            <a:off x="3473751" y="549174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466630" y="585178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466630" y="621182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850"/>
      </p:ext>
    </p:extLst>
  </p:cSld>
  <p:clrMapOvr>
    <a:masterClrMapping/>
  </p:clrMapOvr>
  <p:transition advTm="51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25635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endParaRPr lang="es-ES_tradnl" sz="2100" dirty="0"/>
          </a:p>
          <a:p>
            <a:pPr lvl="2"/>
            <a:r>
              <a:rPr lang="es-ES" sz="2000" dirty="0"/>
              <a:t>A cada elemento de la primera entidad le corresponde uno o más elementos de la segunda entidad, y a cada elemento de la segunda entidad le corresponde uno sólo de la primera entidad. Por ejemplo, un proveedor suministra muchos artículos.</a:t>
            </a:r>
            <a:endParaRPr lang="es-ES_tradnl" sz="20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PROVEEDOR</a:t>
            </a:r>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ARTICULO</a:t>
            </a:r>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72286" y="3563525"/>
            <a:ext cx="1292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SUMINISTRA</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Proveedor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nvPr>
        </p:nvGraphicFramePr>
        <p:xfrm>
          <a:off x="3582407" y="4221088"/>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64426" y="5157192"/>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82977" y="6237312"/>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169568"/>
      </p:ext>
    </p:extLst>
  </p:cSld>
  <p:clrMapOvr>
    <a:masterClrMapping/>
  </p:clrMapOvr>
  <p:transition advTm="51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05042"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N:1</a:t>
            </a:r>
            <a:r>
              <a:rPr lang="es-ES_tradnl" dirty="0"/>
              <a:t> </a:t>
            </a:r>
            <a:r>
              <a:rPr lang="es-ES_tradnl" sz="2400" dirty="0"/>
              <a:t>(“</a:t>
            </a:r>
            <a:r>
              <a:rPr lang="es-ES_tradnl" sz="2400" dirty="0">
                <a:latin typeface="Times New Roman" pitchFamily="18" charset="0"/>
              </a:rPr>
              <a:t>muchos a uno</a:t>
            </a:r>
            <a:r>
              <a:rPr lang="es-ES_tradnl" sz="2400" dirty="0"/>
              <a:t>”)</a:t>
            </a:r>
            <a:endParaRPr lang="es-ES_tradnl" sz="2100" dirty="0"/>
          </a:p>
          <a:p>
            <a:pPr lvl="2"/>
            <a:r>
              <a:rPr lang="es-ES" sz="2100" dirty="0"/>
              <a:t>Es el mismo caso que el anterior pero al revés; a cada elemento de la primera entidad le corresponde un elemento de la segunda, y a cada elemento de la segunda entidad, le corresponden varios de la primera. Por ejemplo, un vehículo pertenece a varias personas.</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17" name="Rectangle 47"/>
          <p:cNvSpPr>
            <a:spLocks noChangeArrowheads="1"/>
          </p:cNvSpPr>
          <p:nvPr/>
        </p:nvSpPr>
        <p:spPr bwMode="auto">
          <a:xfrm>
            <a:off x="6952303" y="2946080"/>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VEHICULO</a:t>
            </a:r>
          </a:p>
        </p:txBody>
      </p:sp>
      <p:sp>
        <p:nvSpPr>
          <p:cNvPr id="18" name="Rectangle 48"/>
          <p:cNvSpPr>
            <a:spLocks noChangeArrowheads="1"/>
          </p:cNvSpPr>
          <p:nvPr/>
        </p:nvSpPr>
        <p:spPr bwMode="auto">
          <a:xfrm>
            <a:off x="6612697" y="4678917"/>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PERSONA</a:t>
            </a:r>
          </a:p>
        </p:txBody>
      </p:sp>
      <p:sp>
        <p:nvSpPr>
          <p:cNvPr id="19" name="Line 49"/>
          <p:cNvSpPr>
            <a:spLocks noChangeShapeType="1"/>
          </p:cNvSpPr>
          <p:nvPr/>
        </p:nvSpPr>
        <p:spPr bwMode="auto">
          <a:xfrm>
            <a:off x="7606472" y="4127539"/>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1" name="Line 50"/>
          <p:cNvSpPr>
            <a:spLocks noChangeShapeType="1"/>
          </p:cNvSpPr>
          <p:nvPr/>
        </p:nvSpPr>
        <p:spPr bwMode="auto">
          <a:xfrm flipV="1">
            <a:off x="7606472" y="3213139"/>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4" name="Text Box 53"/>
          <p:cNvSpPr txBox="1">
            <a:spLocks noChangeArrowheads="1"/>
          </p:cNvSpPr>
          <p:nvPr/>
        </p:nvSpPr>
        <p:spPr bwMode="auto">
          <a:xfrm>
            <a:off x="7638222" y="32131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endParaRPr lang="es-ES_tradnl" dirty="0"/>
          </a:p>
        </p:txBody>
      </p:sp>
      <p:sp>
        <p:nvSpPr>
          <p:cNvPr id="27" name="AutoShape 62"/>
          <p:cNvSpPr>
            <a:spLocks noChangeArrowheads="1"/>
          </p:cNvSpPr>
          <p:nvPr/>
        </p:nvSpPr>
        <p:spPr bwMode="auto">
          <a:xfrm>
            <a:off x="6704772" y="3608929"/>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8" name="Rectangle 64"/>
          <p:cNvSpPr>
            <a:spLocks noChangeArrowheads="1"/>
          </p:cNvSpPr>
          <p:nvPr/>
        </p:nvSpPr>
        <p:spPr bwMode="auto">
          <a:xfrm>
            <a:off x="6854503" y="3733085"/>
            <a:ext cx="150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PERTENECE_A</a:t>
            </a:r>
          </a:p>
        </p:txBody>
      </p:sp>
      <p:sp>
        <p:nvSpPr>
          <p:cNvPr id="31" name="Text Box 65"/>
          <p:cNvSpPr txBox="1">
            <a:spLocks noChangeArrowheads="1"/>
          </p:cNvSpPr>
          <p:nvPr/>
        </p:nvSpPr>
        <p:spPr bwMode="auto">
          <a:xfrm>
            <a:off x="7679497" y="42037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spTree>
    <p:extLst>
      <p:ext uri="{BB962C8B-B14F-4D97-AF65-F5344CB8AC3E}">
        <p14:creationId xmlns:p14="http://schemas.microsoft.com/office/powerpoint/2010/main" val="4148344056"/>
      </p:ext>
    </p:extLst>
  </p:cSld>
  <p:clrMapOvr>
    <a:masterClrMapping/>
  </p:clrMapOvr>
  <p:transition advTm="51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12300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_tradnl" sz="2100" dirty="0"/>
          </a:p>
          <a:p>
            <a:pPr lvl="2"/>
            <a:r>
              <a:rPr lang="es-ES" sz="1800" dirty="0"/>
              <a:t>A cada elemento de la primera entidad le corresponde uno o más elementos de la segunda entidad, y a cada elemento de la segunda entidad le corresponde uno o más elementos de la primera entidad. Por ejemplo, un vendedor vende muchos artículos, y un artículo es vendido por muchos vendedores.</a:t>
            </a:r>
            <a:endParaRPr lang="es-ES_tradnl" sz="18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a:t>VENDEDOR</a:t>
            </a:r>
            <a:endParaRPr lang="es-ES_tradnl" dirty="0"/>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ARTICULO</a:t>
            </a:r>
            <a:endParaRPr lang="es-ES_tradnl" dirty="0"/>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M</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415155" y="3536196"/>
            <a:ext cx="805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VENDE</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ext uri="{D42A27DB-BD31-4B8C-83A1-F6EECF244321}">
                <p14:modId xmlns:p14="http://schemas.microsoft.com/office/powerpoint/2010/main" val="1172866815"/>
              </p:ext>
            </p:extLst>
          </p:nvPr>
        </p:nvGraphicFramePr>
        <p:xfrm>
          <a:off x="356749" y="4356563"/>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Vendedor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329733068"/>
              </p:ext>
            </p:extLst>
          </p:nvPr>
        </p:nvGraphicFramePr>
        <p:xfrm>
          <a:off x="3608539" y="3978515"/>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309109" y="5274659"/>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301988" y="5634699"/>
            <a:ext cx="288000" cy="0"/>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301988" y="5994739"/>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90558" y="4914619"/>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309109" y="5994739"/>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2" idx="3"/>
          </p:cNvCxnSpPr>
          <p:nvPr/>
        </p:nvCxnSpPr>
        <p:spPr>
          <a:xfrm>
            <a:off x="3290558" y="5283663"/>
            <a:ext cx="306551" cy="35103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26" idx="1"/>
          </p:cNvCxnSpPr>
          <p:nvPr/>
        </p:nvCxnSpPr>
        <p:spPr>
          <a:xfrm flipV="1">
            <a:off x="3309109" y="5276455"/>
            <a:ext cx="299430" cy="358244"/>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flipV="1">
            <a:off x="3309109" y="5634699"/>
            <a:ext cx="280879" cy="36004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85043"/>
      </p:ext>
    </p:extLst>
  </p:cSld>
  <p:clrMapOvr>
    <a:masterClrMapping/>
  </p:clrMapOvr>
  <p:transition advTm="512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endParaRPr lang="es-ES" sz="2400" b="1" dirty="0"/>
          </a:p>
          <a:p>
            <a:r>
              <a:rPr lang="es-ES" sz="2400" b="1" dirty="0"/>
              <a:t>Cardinalidad máxima </a:t>
            </a:r>
            <a:r>
              <a:rPr lang="es-ES" sz="2400" dirty="0"/>
              <a:t>de una relación: representa el número máximo de ocurrencias de una entidad con las que se puede relacionar otra ocurrencia de entidad. </a:t>
            </a:r>
          </a:p>
          <a:p>
            <a:pPr lvl="1"/>
            <a:r>
              <a:rPr lang="es-ES" sz="2100" dirty="0"/>
              <a:t>Ej.: una persona puede tener como máximo tres automóviles.</a:t>
            </a:r>
          </a:p>
          <a:p>
            <a:pPr>
              <a:buFontTx/>
              <a:buNone/>
            </a:pPr>
            <a:endParaRPr lang="es-ES" sz="2400" b="1" dirty="0"/>
          </a:p>
          <a:p>
            <a:r>
              <a:rPr lang="es-ES" sz="2400" b="1" dirty="0" err="1"/>
              <a:t>Cardinalidad</a:t>
            </a:r>
            <a:r>
              <a:rPr lang="es-ES" sz="2400" b="1" dirty="0"/>
              <a:t> mínima</a:t>
            </a:r>
            <a:r>
              <a:rPr lang="es-ES" sz="2400" dirty="0"/>
              <a:t> de una relación: representa el número mínimo de ocurrencias de una entidad con las que se puede relacionar otra entidad. </a:t>
            </a:r>
          </a:p>
          <a:p>
            <a:pPr lvl="1"/>
            <a:r>
              <a:rPr lang="es-ES" sz="2100" dirty="0"/>
              <a:t>Ej.: un automóvil debe pertenecer como mínimo a una persona.</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279109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0964" name="Object 4"/>
          <p:cNvGraphicFramePr>
            <a:graphicFrameLocks noChangeAspect="1"/>
          </p:cNvGraphicFramePr>
          <p:nvPr>
            <p:extLst/>
          </p:nvPr>
        </p:nvGraphicFramePr>
        <p:xfrm>
          <a:off x="431800" y="3638723"/>
          <a:ext cx="8316913" cy="1014413"/>
        </p:xfrm>
        <a:graphic>
          <a:graphicData uri="http://schemas.openxmlformats.org/presentationml/2006/ole">
            <mc:AlternateContent xmlns:mc="http://schemas.openxmlformats.org/markup-compatibility/2006">
              <mc:Choice xmlns:v="urn:schemas-microsoft-com:vml" Requires="v">
                <p:oleObj spid="_x0000_s1030" name="SmartDraw" r:id="rId3" imgW="5454127" imgH="666974" progId="">
                  <p:embed/>
                </p:oleObj>
              </mc:Choice>
              <mc:Fallback>
                <p:oleObj name="SmartDraw" r:id="rId3" imgW="5454127" imgH="666974" progId="">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638723"/>
                        <a:ext cx="8316913"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6"/>
          <p:cNvSpPr>
            <a:spLocks noGrp="1" noChangeArrowheads="1"/>
          </p:cNvSpPr>
          <p:nvPr>
            <p:ph idx="1"/>
          </p:nvPr>
        </p:nvSpPr>
        <p:spPr>
          <a:noFill/>
          <a:ln/>
        </p:spPr>
        <p:txBody>
          <a:bodyPr/>
          <a:lstStyle/>
          <a:p>
            <a:r>
              <a:rPr lang="es-ES" sz="2400"/>
              <a:t>Una ocurrencia de A se relaciona con mínimo una ocurrencia de B y máximo varias ocurrencias de B, una ocurrencia de B se relaciona con mínimo una ocurrencia de A y máximo una ocurrencia de A. </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42314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fontScale="92500" lnSpcReduction="10000"/>
          </a:bodyPr>
          <a:lstStyle/>
          <a:p>
            <a:pPr>
              <a:lnSpc>
                <a:spcPct val="80000"/>
              </a:lnSpc>
            </a:pPr>
            <a:r>
              <a:rPr lang="es-ES" sz="2800" dirty="0"/>
              <a:t>Aplicado a un ejemplo:</a:t>
            </a:r>
          </a:p>
          <a:p>
            <a:pPr>
              <a:lnSpc>
                <a:spcPct val="80000"/>
              </a:lnSpc>
            </a:pPr>
            <a:endParaRPr lang="es-ES" sz="2800" dirty="0"/>
          </a:p>
          <a:p>
            <a:pPr lvl="1">
              <a:lnSpc>
                <a:spcPct val="80000"/>
              </a:lnSpc>
            </a:pPr>
            <a:r>
              <a:rPr lang="es-ES" dirty="0"/>
              <a:t>Una persona puede comprar mínimo 1, máximo varios automóviles. Un auto puede ser comprado por mínimo 1 persona y máximo 1 persona.</a:t>
            </a:r>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lvl="1">
              <a:lnSpc>
                <a:spcPct val="80000"/>
              </a:lnSpc>
            </a:pPr>
            <a:r>
              <a:rPr lang="es-ES" dirty="0"/>
              <a:t>Se lee de izquierda a derecha y luego de derecha a izquierda (o al revés): Una persona compra uno o más autos, y un auto es comprado por sólo una persona.</a:t>
            </a:r>
          </a:p>
          <a:p>
            <a:pPr>
              <a:lnSpc>
                <a:spcPct val="80000"/>
              </a:lnSpc>
            </a:pPr>
            <a:endParaRPr lang="es-ES" sz="2800" dirty="0"/>
          </a:p>
          <a:p>
            <a:pPr>
              <a:lnSpc>
                <a:spcPct val="80000"/>
              </a:lnSpc>
              <a:buFontTx/>
              <a:buNone/>
            </a:pPr>
            <a:endParaRPr lang="es-ES" sz="2800" dirty="0"/>
          </a:p>
          <a:p>
            <a:pPr lvl="1">
              <a:lnSpc>
                <a:spcPct val="80000"/>
              </a:lnSpc>
            </a:pPr>
            <a:r>
              <a:rPr lang="es-ES" dirty="0"/>
              <a:t>N </a:t>
            </a:r>
            <a:r>
              <a:rPr lang="es-ES" dirty="0" err="1"/>
              <a:t>ó</a:t>
            </a:r>
            <a:r>
              <a:rPr lang="es-ES" dirty="0"/>
              <a:t> M también se puede definir como un número entero específico</a:t>
            </a:r>
          </a:p>
          <a:p>
            <a:pPr>
              <a:lnSpc>
                <a:spcPct val="80000"/>
              </a:lnSpc>
            </a:pPr>
            <a:endParaRPr lang="es-ES" sz="2400" dirty="0"/>
          </a:p>
          <a:p>
            <a:pPr>
              <a:lnSpc>
                <a:spcPct val="80000"/>
              </a:lnSpc>
            </a:pPr>
            <a:endParaRPr lang="es-ES" sz="2400" dirty="0"/>
          </a:p>
        </p:txBody>
      </p:sp>
      <p:sp>
        <p:nvSpPr>
          <p:cNvPr id="2" name="1 Título"/>
          <p:cNvSpPr>
            <a:spLocks noGrp="1"/>
          </p:cNvSpPr>
          <p:nvPr>
            <p:ph type="title"/>
          </p:nvPr>
        </p:nvSpPr>
        <p:spPr/>
        <p:txBody>
          <a:bodyPr>
            <a:normAutofit/>
          </a:bodyPr>
          <a:lstStyle/>
          <a:p>
            <a:r>
              <a:rPr lang="es-CR" sz="2800" dirty="0"/>
              <a:t>Modelo entidad-relación: Conceptos</a:t>
            </a:r>
          </a:p>
        </p:txBody>
      </p:sp>
      <p:sp>
        <p:nvSpPr>
          <p:cNvPr id="43013" name="Rectangle 5"/>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3012" name="Object 4"/>
          <p:cNvGraphicFramePr>
            <a:graphicFrameLocks noChangeAspect="1"/>
          </p:cNvGraphicFramePr>
          <p:nvPr>
            <p:extLst/>
          </p:nvPr>
        </p:nvGraphicFramePr>
        <p:xfrm>
          <a:off x="1233360" y="3196228"/>
          <a:ext cx="6911975" cy="928688"/>
        </p:xfrm>
        <a:graphic>
          <a:graphicData uri="http://schemas.openxmlformats.org/presentationml/2006/ole">
            <mc:AlternateContent xmlns:mc="http://schemas.openxmlformats.org/markup-compatibility/2006">
              <mc:Choice xmlns:v="urn:schemas-microsoft-com:vml" Requires="v">
                <p:oleObj spid="_x0000_s2054" name="SmartDraw" r:id="rId3" imgW="4948518" imgH="666974" progId="">
                  <p:embed/>
                </p:oleObj>
              </mc:Choice>
              <mc:Fallback>
                <p:oleObj name="SmartDraw" r:id="rId3" imgW="4948518" imgH="666974" progId="">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60" y="3196228"/>
                        <a:ext cx="69119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4045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endParaRPr lang="es-ES" dirty="0"/>
          </a:p>
          <a:p>
            <a:r>
              <a:rPr lang="es-ES" dirty="0"/>
              <a:t>Analice y describa las restricciones de cardinalidad (uno a uno, uno a varios, varios a uno y varios a varios) para la relación del conjunto de entidades Cliente y Cuenta.</a:t>
            </a:r>
            <a:endParaRPr lang="es-CR" dirty="0"/>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16957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71643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Grp="1" noChangeArrowheads="1"/>
          </p:cNvSpPr>
          <p:nvPr>
            <p:ph idx="1"/>
          </p:nvPr>
        </p:nvSpPr>
        <p:spPr/>
        <p:txBody>
          <a:bodyPr>
            <a:normAutofit lnSpcReduction="10000"/>
          </a:bodyPr>
          <a:lstStyle/>
          <a:p>
            <a:r>
              <a:rPr lang="es-ES" sz="2800" dirty="0">
                <a:solidFill>
                  <a:schemeClr val="accent2"/>
                </a:solidFill>
              </a:rPr>
              <a:t>Razón de participación</a:t>
            </a:r>
          </a:p>
          <a:p>
            <a:pPr lvl="1"/>
            <a:r>
              <a:rPr lang="es-ES" sz="2500" dirty="0">
                <a:solidFill>
                  <a:schemeClr val="accent2"/>
                </a:solidFill>
              </a:rPr>
              <a:t>Especifica </a:t>
            </a:r>
            <a:r>
              <a:rPr lang="es-ES" sz="2500" b="1" dirty="0">
                <a:solidFill>
                  <a:schemeClr val="accent2"/>
                </a:solidFill>
              </a:rPr>
              <a:t>si</a:t>
            </a:r>
            <a:r>
              <a:rPr lang="es-ES" sz="2500" dirty="0">
                <a:solidFill>
                  <a:schemeClr val="accent2"/>
                </a:solidFill>
              </a:rPr>
              <a:t> </a:t>
            </a:r>
            <a:r>
              <a:rPr lang="es-ES" sz="2500" b="1" dirty="0">
                <a:solidFill>
                  <a:schemeClr val="accent2"/>
                </a:solidFill>
              </a:rPr>
              <a:t>toda</a:t>
            </a:r>
            <a:r>
              <a:rPr lang="es-ES" sz="2500" dirty="0">
                <a:solidFill>
                  <a:schemeClr val="accent2"/>
                </a:solidFill>
              </a:rPr>
              <a:t> la </a:t>
            </a:r>
            <a:r>
              <a:rPr lang="es-ES" sz="2500" b="1" dirty="0">
                <a:solidFill>
                  <a:schemeClr val="accent2"/>
                </a:solidFill>
              </a:rPr>
              <a:t>extensión</a:t>
            </a:r>
            <a:r>
              <a:rPr lang="es-ES" sz="2500" dirty="0">
                <a:solidFill>
                  <a:schemeClr val="accent2"/>
                </a:solidFill>
              </a:rPr>
              <a:t> de un tipo de </a:t>
            </a:r>
            <a:r>
              <a:rPr lang="es-ES" sz="2500" b="1" dirty="0">
                <a:solidFill>
                  <a:schemeClr val="accent2"/>
                </a:solidFill>
              </a:rPr>
              <a:t>entidad</a:t>
            </a:r>
            <a:r>
              <a:rPr lang="es-ES" sz="2500" dirty="0">
                <a:solidFill>
                  <a:schemeClr val="accent2"/>
                </a:solidFill>
              </a:rPr>
              <a:t> </a:t>
            </a:r>
            <a:r>
              <a:rPr lang="es-ES" sz="2500" b="1" dirty="0">
                <a:solidFill>
                  <a:schemeClr val="accent2"/>
                </a:solidFill>
              </a:rPr>
              <a:t>participa</a:t>
            </a:r>
            <a:r>
              <a:rPr lang="es-ES" sz="2500" dirty="0">
                <a:solidFill>
                  <a:schemeClr val="accent2"/>
                </a:solidFill>
              </a:rPr>
              <a:t> </a:t>
            </a:r>
            <a:r>
              <a:rPr lang="es-ES" sz="2500" b="1" dirty="0">
                <a:solidFill>
                  <a:schemeClr val="accent2"/>
                </a:solidFill>
              </a:rPr>
              <a:t>en</a:t>
            </a:r>
            <a:r>
              <a:rPr lang="es-ES" sz="2500" dirty="0">
                <a:solidFill>
                  <a:schemeClr val="accent2"/>
                </a:solidFill>
              </a:rPr>
              <a:t> un tipo de </a:t>
            </a:r>
            <a:r>
              <a:rPr lang="es-ES" sz="2500" b="1" dirty="0">
                <a:solidFill>
                  <a:schemeClr val="accent2"/>
                </a:solidFill>
              </a:rPr>
              <a:t>relación</a:t>
            </a:r>
            <a:r>
              <a:rPr lang="es-ES" sz="2500" dirty="0">
                <a:solidFill>
                  <a:schemeClr val="accent2"/>
                </a:solidFill>
              </a:rPr>
              <a:t>,</a:t>
            </a:r>
            <a:r>
              <a:rPr lang="es-ES" sz="2500" b="1" dirty="0">
                <a:solidFill>
                  <a:schemeClr val="accent2"/>
                </a:solidFill>
              </a:rPr>
              <a:t> o sólo parte</a:t>
            </a:r>
            <a:r>
              <a:rPr lang="es-ES_tradnl" sz="2500" b="1" dirty="0">
                <a:solidFill>
                  <a:schemeClr val="accent2"/>
                </a:solidFill>
              </a:rPr>
              <a:t> </a:t>
            </a:r>
            <a:r>
              <a:rPr lang="es-ES_tradnl" sz="2500" dirty="0">
                <a:solidFill>
                  <a:schemeClr val="accent2"/>
                </a:solidFill>
              </a:rPr>
              <a:t>de la extensión</a:t>
            </a:r>
            <a:endParaRPr lang="es-ES" sz="2500" dirty="0">
              <a:solidFill>
                <a:schemeClr val="accent2"/>
              </a:solidFill>
            </a:endParaRPr>
          </a:p>
          <a:p>
            <a:pPr lvl="1"/>
            <a:r>
              <a:rPr lang="es-ES" sz="2500" dirty="0"/>
              <a:t>Indica si </a:t>
            </a:r>
            <a:r>
              <a:rPr lang="es-ES_tradnl" sz="2500" dirty="0"/>
              <a:t>hay </a:t>
            </a:r>
            <a:r>
              <a:rPr lang="es-ES_tradnl" sz="2500" b="1" dirty="0">
                <a:solidFill>
                  <a:schemeClr val="accent2"/>
                </a:solidFill>
              </a:rPr>
              <a:t>dependencia en </a:t>
            </a:r>
            <a:r>
              <a:rPr lang="es-ES" sz="2500" b="1" dirty="0">
                <a:solidFill>
                  <a:schemeClr val="accent2"/>
                </a:solidFill>
              </a:rPr>
              <a:t>existencia</a:t>
            </a:r>
            <a:r>
              <a:rPr lang="es-ES" sz="2500" dirty="0"/>
              <a:t> </a:t>
            </a:r>
            <a:r>
              <a:rPr lang="es-ES_tradnl" sz="2500" dirty="0"/>
              <a:t>de un tipo </a:t>
            </a:r>
            <a:r>
              <a:rPr lang="es-ES_tradnl" sz="2500" b="1" dirty="0"/>
              <a:t>de entidad respecto de</a:t>
            </a:r>
            <a:r>
              <a:rPr lang="es-ES_tradnl" sz="2500" dirty="0"/>
              <a:t> un tipo de </a:t>
            </a:r>
            <a:r>
              <a:rPr lang="es-ES_tradnl" sz="2500" b="1" dirty="0"/>
              <a:t>relación</a:t>
            </a:r>
          </a:p>
          <a:p>
            <a:pPr lvl="3"/>
            <a:endParaRPr lang="es-ES_tradnl" sz="1700" dirty="0"/>
          </a:p>
          <a:p>
            <a:pPr lvl="1"/>
            <a:r>
              <a:rPr lang="es-ES_tradnl" sz="2500" dirty="0"/>
              <a:t>Clases de participación:</a:t>
            </a:r>
          </a:p>
          <a:p>
            <a:pPr lvl="2">
              <a:lnSpc>
                <a:spcPct val="90000"/>
              </a:lnSpc>
            </a:pPr>
            <a:r>
              <a:rPr lang="es-ES" sz="2100" dirty="0">
                <a:solidFill>
                  <a:srgbClr val="FF9900"/>
                </a:solidFill>
              </a:rPr>
              <a:t>Participación total</a:t>
            </a:r>
            <a:r>
              <a:rPr lang="es-ES" sz="2100" dirty="0"/>
              <a:t> (indicada por doble línea) cada entidad de un conjunto de entidades participa en al menos una relación en el conjunto de relaciones.</a:t>
            </a:r>
          </a:p>
          <a:p>
            <a:pPr lvl="2">
              <a:lnSpc>
                <a:spcPct val="90000"/>
              </a:lnSpc>
            </a:pPr>
            <a:r>
              <a:rPr lang="es-ES" sz="2100" dirty="0">
                <a:solidFill>
                  <a:srgbClr val="FF9900"/>
                </a:solidFill>
              </a:rPr>
              <a:t>Participación parcial</a:t>
            </a:r>
            <a:r>
              <a:rPr lang="es-ES" sz="2100" dirty="0"/>
              <a:t> (indicada por línea sencilla) algunas entidades del conjunto de entidades pueden no participar en el conjunto de relaciones</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714755044"/>
      </p:ext>
    </p:extLst>
  </p:cSld>
  <p:clrMapOvr>
    <a:masterClrMapping/>
  </p:clrMapOvr>
  <p:transition advTm="4184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endParaRPr lang="es-ES_tradnl" dirty="0">
              <a:solidFill>
                <a:schemeClr val="accent2"/>
              </a:solidFill>
            </a:endParaRPr>
          </a:p>
          <a:p>
            <a:r>
              <a:rPr lang="es-ES_tradnl" dirty="0">
                <a:solidFill>
                  <a:schemeClr val="accent2"/>
                </a:solidFill>
              </a:rPr>
              <a:t>Notación</a:t>
            </a:r>
          </a:p>
          <a:p>
            <a:pPr lvl="1"/>
            <a:r>
              <a:rPr lang="es-ES_tradnl" dirty="0"/>
              <a:t>Líneas dobles o simples</a:t>
            </a:r>
          </a:p>
        </p:txBody>
      </p:sp>
      <p:sp>
        <p:nvSpPr>
          <p:cNvPr id="48" name="1 Título"/>
          <p:cNvSpPr>
            <a:spLocks noGrp="1"/>
          </p:cNvSpPr>
          <p:nvPr>
            <p:ph type="title"/>
          </p:nvPr>
        </p:nvSpPr>
        <p:spPr/>
        <p:txBody>
          <a:bodyPr>
            <a:normAutofit/>
          </a:bodyPr>
          <a:lstStyle/>
          <a:p>
            <a:r>
              <a:rPr lang="es-CR" sz="2800" dirty="0"/>
              <a:t>Modelo entidad-relación: Conceptos</a:t>
            </a:r>
          </a:p>
        </p:txBody>
      </p:sp>
      <p:grpSp>
        <p:nvGrpSpPr>
          <p:cNvPr id="203823" name="Group 47"/>
          <p:cNvGrpSpPr>
            <a:grpSpLocks/>
          </p:cNvGrpSpPr>
          <p:nvPr/>
        </p:nvGrpSpPr>
        <p:grpSpPr bwMode="auto">
          <a:xfrm>
            <a:off x="156368" y="3140969"/>
            <a:ext cx="4310063" cy="2379663"/>
            <a:chOff x="816" y="2544"/>
            <a:chExt cx="2715" cy="1499"/>
          </a:xfrm>
          <a:noFill/>
        </p:grpSpPr>
        <p:sp>
          <p:nvSpPr>
            <p:cNvPr id="203781" name="Rectangle 5"/>
            <p:cNvSpPr>
              <a:spLocks noChangeArrowheads="1"/>
            </p:cNvSpPr>
            <p:nvPr/>
          </p:nvSpPr>
          <p:spPr bwMode="auto">
            <a:xfrm>
              <a:off x="2513" y="2712"/>
              <a:ext cx="783" cy="149"/>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203782" name="Rectangle 6"/>
            <p:cNvSpPr>
              <a:spLocks noChangeArrowheads="1"/>
            </p:cNvSpPr>
            <p:nvPr/>
          </p:nvSpPr>
          <p:spPr bwMode="auto">
            <a:xfrm>
              <a:off x="2279" y="3832"/>
              <a:ext cx="1252"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203783" name="Line 7"/>
            <p:cNvSpPr>
              <a:spLocks noChangeShapeType="1"/>
            </p:cNvSpPr>
            <p:nvPr/>
          </p:nvSpPr>
          <p:spPr bwMode="auto">
            <a:xfrm>
              <a:off x="2905" y="3456"/>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4" name="Line 8"/>
            <p:cNvSpPr>
              <a:spLocks noChangeShapeType="1"/>
            </p:cNvSpPr>
            <p:nvPr/>
          </p:nvSpPr>
          <p:spPr bwMode="auto">
            <a:xfrm flipV="1">
              <a:off x="2905" y="2880"/>
              <a:ext cx="0" cy="240"/>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5" name="Text Box 9"/>
            <p:cNvSpPr txBox="1">
              <a:spLocks noChangeArrowheads="1"/>
            </p:cNvSpPr>
            <p:nvPr/>
          </p:nvSpPr>
          <p:spPr bwMode="auto">
            <a:xfrm>
              <a:off x="2279" y="2880"/>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encargado</a:t>
              </a:r>
            </a:p>
          </p:txBody>
        </p:sp>
        <p:sp>
          <p:nvSpPr>
            <p:cNvPr id="203786" name="Text Box 10"/>
            <p:cNvSpPr txBox="1">
              <a:spLocks noChangeArrowheads="1"/>
            </p:cNvSpPr>
            <p:nvPr/>
          </p:nvSpPr>
          <p:spPr bwMode="auto">
            <a:xfrm>
              <a:off x="2279" y="350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r" eaLnBrk="0" hangingPunct="0">
                <a:spcBef>
                  <a:spcPct val="50000"/>
                </a:spcBef>
              </a:pPr>
              <a:r>
                <a:rPr lang="es-ES_tradnl"/>
                <a:t>sucursal</a:t>
              </a:r>
            </a:p>
          </p:txBody>
        </p:sp>
        <p:sp>
          <p:nvSpPr>
            <p:cNvPr id="203787" name="Text Box 11"/>
            <p:cNvSpPr txBox="1">
              <a:spLocks noChangeArrowheads="1"/>
            </p:cNvSpPr>
            <p:nvPr/>
          </p:nvSpPr>
          <p:spPr bwMode="auto">
            <a:xfrm>
              <a:off x="2950" y="288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203788" name="Line 12"/>
            <p:cNvSpPr>
              <a:spLocks noChangeShapeType="1"/>
            </p:cNvSpPr>
            <p:nvPr/>
          </p:nvSpPr>
          <p:spPr bwMode="auto">
            <a:xfrm>
              <a:off x="1481" y="3456"/>
              <a:ext cx="0" cy="432"/>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9" name="Line 13"/>
            <p:cNvSpPr>
              <a:spLocks noChangeShapeType="1"/>
            </p:cNvSpPr>
            <p:nvPr/>
          </p:nvSpPr>
          <p:spPr bwMode="auto">
            <a:xfrm flipV="1">
              <a:off x="1481" y="278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0" name="Text Box 14"/>
            <p:cNvSpPr txBox="1">
              <a:spLocks noChangeArrowheads="1"/>
            </p:cNvSpPr>
            <p:nvPr/>
          </p:nvSpPr>
          <p:spPr bwMode="auto">
            <a:xfrm>
              <a:off x="1895" y="254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trabajador</a:t>
              </a:r>
            </a:p>
          </p:txBody>
        </p:sp>
        <p:sp>
          <p:nvSpPr>
            <p:cNvPr id="203791" name="Text Box 15"/>
            <p:cNvSpPr txBox="1">
              <a:spLocks noChangeArrowheads="1"/>
            </p:cNvSpPr>
            <p:nvPr/>
          </p:nvSpPr>
          <p:spPr bwMode="auto">
            <a:xfrm>
              <a:off x="1463" y="3871"/>
              <a:ext cx="797"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lugar  trabajo</a:t>
              </a:r>
            </a:p>
          </p:txBody>
        </p:sp>
        <p:sp>
          <p:nvSpPr>
            <p:cNvPr id="203792" name="Text Box 16"/>
            <p:cNvSpPr txBox="1">
              <a:spLocks noChangeArrowheads="1"/>
            </p:cNvSpPr>
            <p:nvPr/>
          </p:nvSpPr>
          <p:spPr bwMode="auto">
            <a:xfrm>
              <a:off x="1463" y="2898"/>
              <a:ext cx="265" cy="172"/>
            </a:xfrm>
            <a:prstGeom prst="rect">
              <a:avLst/>
            </a:prstGeom>
            <a:grpFill/>
            <a:ln>
              <a:noFill/>
            </a:ln>
            <a:effectLst/>
            <a:extLs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203793" name="Line 17"/>
            <p:cNvSpPr>
              <a:spLocks noChangeShapeType="1"/>
            </p:cNvSpPr>
            <p:nvPr/>
          </p:nvSpPr>
          <p:spPr bwMode="auto">
            <a:xfrm>
              <a:off x="1481" y="2784"/>
              <a:ext cx="103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4" name="Line 18"/>
            <p:cNvSpPr>
              <a:spLocks noChangeShapeType="1"/>
            </p:cNvSpPr>
            <p:nvPr/>
          </p:nvSpPr>
          <p:spPr bwMode="auto">
            <a:xfrm>
              <a:off x="1481" y="3888"/>
              <a:ext cx="79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5" name="AutoShape 19"/>
            <p:cNvSpPr>
              <a:spLocks noChangeArrowheads="1"/>
            </p:cNvSpPr>
            <p:nvPr/>
          </p:nvSpPr>
          <p:spPr bwMode="auto">
            <a:xfrm>
              <a:off x="816" y="3129"/>
              <a:ext cx="1330"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6" name="AutoShape 20"/>
            <p:cNvSpPr>
              <a:spLocks noChangeArrowheads="1"/>
            </p:cNvSpPr>
            <p:nvPr/>
          </p:nvSpPr>
          <p:spPr bwMode="auto">
            <a:xfrm>
              <a:off x="2336" y="3129"/>
              <a:ext cx="1138"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7" name="Rectangle 21"/>
            <p:cNvSpPr>
              <a:spLocks noChangeArrowheads="1"/>
            </p:cNvSpPr>
            <p:nvPr/>
          </p:nvSpPr>
          <p:spPr bwMode="auto">
            <a:xfrm>
              <a:off x="1040" y="3208"/>
              <a:ext cx="84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203798" name="Rectangle 22"/>
            <p:cNvSpPr>
              <a:spLocks noChangeArrowheads="1"/>
            </p:cNvSpPr>
            <p:nvPr/>
          </p:nvSpPr>
          <p:spPr bwMode="auto">
            <a:xfrm>
              <a:off x="2530" y="3208"/>
              <a:ext cx="76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203799" name="Text Box 23"/>
            <p:cNvSpPr txBox="1">
              <a:spLocks noChangeArrowheads="1"/>
            </p:cNvSpPr>
            <p:nvPr/>
          </p:nvSpPr>
          <p:spPr bwMode="auto">
            <a:xfrm>
              <a:off x="2998" y="3504"/>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203800" name="Text Box 24"/>
            <p:cNvSpPr txBox="1">
              <a:spLocks noChangeArrowheads="1"/>
            </p:cNvSpPr>
            <p:nvPr/>
          </p:nvSpPr>
          <p:spPr bwMode="auto">
            <a:xfrm>
              <a:off x="1463" y="3583"/>
              <a:ext cx="265"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grpSp>
      <p:grpSp>
        <p:nvGrpSpPr>
          <p:cNvPr id="203822" name="Group 46"/>
          <p:cNvGrpSpPr>
            <a:grpSpLocks/>
          </p:cNvGrpSpPr>
          <p:nvPr/>
        </p:nvGrpSpPr>
        <p:grpSpPr bwMode="auto">
          <a:xfrm>
            <a:off x="4537075" y="3382269"/>
            <a:ext cx="2209800" cy="2025650"/>
            <a:chOff x="2304" y="1093"/>
            <a:chExt cx="1392" cy="1276"/>
          </a:xfrm>
          <a:noFill/>
        </p:grpSpPr>
        <p:sp>
          <p:nvSpPr>
            <p:cNvPr id="203813" name="Rectangle 37"/>
            <p:cNvSpPr>
              <a:spLocks noChangeArrowheads="1"/>
            </p:cNvSpPr>
            <p:nvPr/>
          </p:nvSpPr>
          <p:spPr bwMode="auto">
            <a:xfrm>
              <a:off x="2585" y="1093"/>
              <a:ext cx="831"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203814" name="Rectangle 38"/>
            <p:cNvSpPr>
              <a:spLocks noChangeArrowheads="1"/>
            </p:cNvSpPr>
            <p:nvPr/>
          </p:nvSpPr>
          <p:spPr bwMode="auto">
            <a:xfrm>
              <a:off x="2592" y="2197"/>
              <a:ext cx="817"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203815" name="Line 39"/>
            <p:cNvSpPr>
              <a:spLocks noChangeShapeType="1"/>
            </p:cNvSpPr>
            <p:nvPr/>
          </p:nvSpPr>
          <p:spPr bwMode="auto">
            <a:xfrm>
              <a:off x="2976" y="1933"/>
              <a:ext cx="0" cy="227"/>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6" name="Line 40"/>
            <p:cNvSpPr>
              <a:spLocks noChangeShapeType="1"/>
            </p:cNvSpPr>
            <p:nvPr/>
          </p:nvSpPr>
          <p:spPr bwMode="auto">
            <a:xfrm flipV="1">
              <a:off x="3000" y="1296"/>
              <a:ext cx="0" cy="24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7" name="AutoShape 41"/>
            <p:cNvSpPr>
              <a:spLocks noChangeArrowheads="1"/>
            </p:cNvSpPr>
            <p:nvPr/>
          </p:nvSpPr>
          <p:spPr bwMode="auto">
            <a:xfrm>
              <a:off x="2304" y="1536"/>
              <a:ext cx="1392" cy="40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203818" name="Rectangle 42"/>
            <p:cNvSpPr>
              <a:spLocks noChangeArrowheads="1"/>
            </p:cNvSpPr>
            <p:nvPr/>
          </p:nvSpPr>
          <p:spPr bwMode="auto">
            <a:xfrm>
              <a:off x="2575" y="1645"/>
              <a:ext cx="865" cy="194"/>
            </a:xfrm>
            <a:prstGeom prst="rect">
              <a:avLst/>
            </a:prstGeom>
            <a:grpFill/>
            <a:ln>
              <a:noFill/>
            </a:ln>
            <a:effectLst/>
            <a:extLs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HA_ RODADO</a:t>
              </a:r>
            </a:p>
          </p:txBody>
        </p:sp>
        <p:sp>
          <p:nvSpPr>
            <p:cNvPr id="203819" name="Text Box 43"/>
            <p:cNvSpPr txBox="1">
              <a:spLocks noChangeArrowheads="1"/>
            </p:cNvSpPr>
            <p:nvPr/>
          </p:nvSpPr>
          <p:spPr bwMode="auto">
            <a:xfrm>
              <a:off x="2950" y="129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203820" name="Text Box 44"/>
            <p:cNvSpPr txBox="1">
              <a:spLocks noChangeArrowheads="1"/>
            </p:cNvSpPr>
            <p:nvPr/>
          </p:nvSpPr>
          <p:spPr bwMode="auto">
            <a:xfrm>
              <a:off x="2950" y="1951"/>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grpSp>
      <p:grpSp>
        <p:nvGrpSpPr>
          <p:cNvPr id="203821" name="Group 45"/>
          <p:cNvGrpSpPr>
            <a:grpSpLocks/>
          </p:cNvGrpSpPr>
          <p:nvPr/>
        </p:nvGrpSpPr>
        <p:grpSpPr bwMode="auto">
          <a:xfrm>
            <a:off x="7204075" y="3360044"/>
            <a:ext cx="1806575" cy="2205038"/>
            <a:chOff x="3984" y="1079"/>
            <a:chExt cx="1138" cy="1389"/>
          </a:xfrm>
          <a:noFill/>
        </p:grpSpPr>
        <p:sp>
          <p:nvSpPr>
            <p:cNvPr id="203805" name="Line 29"/>
            <p:cNvSpPr>
              <a:spLocks noChangeShapeType="1"/>
            </p:cNvSpPr>
            <p:nvPr/>
          </p:nvSpPr>
          <p:spPr bwMode="auto">
            <a:xfrm>
              <a:off x="4547" y="1939"/>
              <a:ext cx="0" cy="336"/>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6" name="Line 30"/>
            <p:cNvSpPr>
              <a:spLocks noChangeShapeType="1"/>
            </p:cNvSpPr>
            <p:nvPr/>
          </p:nvSpPr>
          <p:spPr bwMode="auto">
            <a:xfrm flipV="1">
              <a:off x="4560" y="124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3" name="Rectangle 27"/>
            <p:cNvSpPr>
              <a:spLocks noChangeArrowheads="1"/>
            </p:cNvSpPr>
            <p:nvPr/>
          </p:nvSpPr>
          <p:spPr bwMode="auto">
            <a:xfrm>
              <a:off x="4206" y="2296"/>
              <a:ext cx="699"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endParaRPr lang="es-ES_tradnl" dirty="0"/>
            </a:p>
          </p:txBody>
        </p:sp>
        <p:sp>
          <p:nvSpPr>
            <p:cNvPr id="203804" name="AutoShape 28"/>
            <p:cNvSpPr>
              <a:spLocks noChangeArrowheads="1"/>
            </p:cNvSpPr>
            <p:nvPr/>
          </p:nvSpPr>
          <p:spPr bwMode="auto">
            <a:xfrm>
              <a:off x="3985" y="1597"/>
              <a:ext cx="1137"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807" name="Text Box 31"/>
            <p:cNvSpPr txBox="1">
              <a:spLocks noChangeArrowheads="1"/>
            </p:cNvSpPr>
            <p:nvPr/>
          </p:nvSpPr>
          <p:spPr bwMode="auto">
            <a:xfrm>
              <a:off x="3984" y="1311"/>
              <a:ext cx="532"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personaje</a:t>
              </a:r>
            </a:p>
          </p:txBody>
        </p:sp>
        <p:sp>
          <p:nvSpPr>
            <p:cNvPr id="203808" name="Text Box 32"/>
            <p:cNvSpPr txBox="1">
              <a:spLocks noChangeArrowheads="1"/>
            </p:cNvSpPr>
            <p:nvPr/>
          </p:nvSpPr>
          <p:spPr bwMode="auto">
            <a:xfrm>
              <a:off x="4294" y="206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film</a:t>
              </a:r>
            </a:p>
          </p:txBody>
        </p:sp>
        <p:sp>
          <p:nvSpPr>
            <p:cNvPr id="203809" name="Text Box 33"/>
            <p:cNvSpPr txBox="1">
              <a:spLocks noChangeArrowheads="1"/>
            </p:cNvSpPr>
            <p:nvPr/>
          </p:nvSpPr>
          <p:spPr bwMode="auto">
            <a:xfrm>
              <a:off x="4560" y="1315"/>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M</a:t>
              </a:r>
            </a:p>
          </p:txBody>
        </p:sp>
        <p:sp>
          <p:nvSpPr>
            <p:cNvPr id="203810" name="Rectangle 34"/>
            <p:cNvSpPr>
              <a:spLocks noChangeArrowheads="1"/>
            </p:cNvSpPr>
            <p:nvPr/>
          </p:nvSpPr>
          <p:spPr bwMode="auto">
            <a:xfrm>
              <a:off x="4206" y="1668"/>
              <a:ext cx="720"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ACTUA_EN</a:t>
              </a:r>
            </a:p>
          </p:txBody>
        </p:sp>
        <p:sp>
          <p:nvSpPr>
            <p:cNvPr id="203811" name="Text Box 35"/>
            <p:cNvSpPr txBox="1">
              <a:spLocks noChangeArrowheads="1"/>
            </p:cNvSpPr>
            <p:nvPr/>
          </p:nvSpPr>
          <p:spPr bwMode="auto">
            <a:xfrm>
              <a:off x="4534" y="197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sp>
          <p:nvSpPr>
            <p:cNvPr id="203802" name="Rectangle 26"/>
            <p:cNvSpPr>
              <a:spLocks noChangeArrowheads="1"/>
            </p:cNvSpPr>
            <p:nvPr/>
          </p:nvSpPr>
          <p:spPr bwMode="auto">
            <a:xfrm>
              <a:off x="4232" y="1079"/>
              <a:ext cx="664"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ACTOR</a:t>
              </a:r>
            </a:p>
          </p:txBody>
        </p:sp>
      </p:grpSp>
    </p:spTree>
    <p:extLst>
      <p:ext uri="{BB962C8B-B14F-4D97-AF65-F5344CB8AC3E}">
        <p14:creationId xmlns:p14="http://schemas.microsoft.com/office/powerpoint/2010/main" val="2637559689"/>
      </p:ext>
    </p:extLst>
  </p:cSld>
  <p:clrMapOvr>
    <a:masterClrMapping/>
  </p:clrMapOvr>
  <p:transition advTm="9897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7" name="Rectangle 51"/>
          <p:cNvSpPr>
            <a:spLocks noGrp="1" noChangeArrowheads="1"/>
          </p:cNvSpPr>
          <p:nvPr>
            <p:ph idx="1"/>
          </p:nvPr>
        </p:nvSpPr>
        <p:spPr/>
        <p:txBody>
          <a:bodyPr/>
          <a:lstStyle/>
          <a:p>
            <a:r>
              <a:rPr lang="es-ES" sz="2800" dirty="0"/>
              <a:t>Atributos de tipos de relación</a:t>
            </a:r>
          </a:p>
          <a:p>
            <a:pPr lvl="1"/>
            <a:r>
              <a:rPr lang="es-ES" sz="2500" dirty="0"/>
              <a:t>Similares a </a:t>
            </a:r>
            <a:r>
              <a:rPr lang="es-ES_tradnl" sz="2500" dirty="0"/>
              <a:t>los </a:t>
            </a:r>
            <a:r>
              <a:rPr lang="es-ES" sz="2500" dirty="0"/>
              <a:t>atributos de tipos de entidad </a:t>
            </a:r>
          </a:p>
        </p:txBody>
      </p:sp>
      <p:sp>
        <p:nvSpPr>
          <p:cNvPr id="30" name="1 Título"/>
          <p:cNvSpPr>
            <a:spLocks noGrp="1"/>
          </p:cNvSpPr>
          <p:nvPr>
            <p:ph type="title"/>
          </p:nvPr>
        </p:nvSpPr>
        <p:spPr/>
        <p:txBody>
          <a:bodyPr>
            <a:normAutofit/>
          </a:bodyPr>
          <a:lstStyle/>
          <a:p>
            <a:r>
              <a:rPr lang="es-CR" sz="2800" dirty="0"/>
              <a:t>Modelo entidad-relación: Conceptos</a:t>
            </a:r>
          </a:p>
        </p:txBody>
      </p:sp>
      <p:grpSp>
        <p:nvGrpSpPr>
          <p:cNvPr id="2" name="1 Grupo"/>
          <p:cNvGrpSpPr/>
          <p:nvPr/>
        </p:nvGrpSpPr>
        <p:grpSpPr>
          <a:xfrm>
            <a:off x="1151618" y="2962052"/>
            <a:ext cx="6840760" cy="2514600"/>
            <a:chOff x="1115616" y="3290664"/>
            <a:chExt cx="6840760" cy="2514600"/>
          </a:xfrm>
        </p:grpSpPr>
        <p:sp>
          <p:nvSpPr>
            <p:cNvPr id="60510" name="AutoShape 94"/>
            <p:cNvSpPr>
              <a:spLocks noChangeArrowheads="1"/>
            </p:cNvSpPr>
            <p:nvPr/>
          </p:nvSpPr>
          <p:spPr bwMode="auto">
            <a:xfrm>
              <a:off x="1115616" y="3290664"/>
              <a:ext cx="6840760" cy="2514600"/>
            </a:xfrm>
            <a:prstGeom prst="roundRect">
              <a:avLst>
                <a:gd name="adj" fmla="val 16667"/>
              </a:avLst>
            </a:prstGeom>
            <a:solidFill>
              <a:srgbClr val="CCECFF">
                <a:alpha val="50000"/>
              </a:srgbClr>
            </a:solidFill>
            <a:ln>
              <a:noFill/>
            </a:ln>
            <a:effectLst/>
            <a:extLst>
              <a:ext uri="{91240B29-F687-4F45-9708-019B960494DF}">
                <a14:hiddenLine xmlns:a14="http://schemas.microsoft.com/office/drawing/2010/main" w="38100">
                  <a:solidFill>
                    <a:schemeClr val="bg2"/>
                  </a:solidFill>
                  <a:round/>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lstStyle/>
            <a:p>
              <a:pPr algn="ctr" eaLnBrk="0" hangingPunct="0"/>
              <a:endParaRPr lang="es-ES"/>
            </a:p>
          </p:txBody>
        </p:sp>
        <p:grpSp>
          <p:nvGrpSpPr>
            <p:cNvPr id="60416" name="Group 0"/>
            <p:cNvGrpSpPr>
              <a:grpSpLocks/>
            </p:cNvGrpSpPr>
            <p:nvPr/>
          </p:nvGrpSpPr>
          <p:grpSpPr bwMode="auto">
            <a:xfrm>
              <a:off x="1447627" y="3557364"/>
              <a:ext cx="6386513" cy="2051050"/>
              <a:chOff x="1516" y="1464"/>
              <a:chExt cx="4023" cy="1292"/>
            </a:xfrm>
          </p:grpSpPr>
          <p:sp>
            <p:nvSpPr>
              <p:cNvPr id="60477" name="Rectangle 61"/>
              <p:cNvSpPr>
                <a:spLocks noChangeArrowheads="1"/>
              </p:cNvSpPr>
              <p:nvPr/>
            </p:nvSpPr>
            <p:spPr bwMode="auto">
              <a:xfrm>
                <a:off x="3606" y="1464"/>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0478" name="Rectangle 62"/>
              <p:cNvSpPr>
                <a:spLocks noChangeArrowheads="1"/>
              </p:cNvSpPr>
              <p:nvPr/>
            </p:nvSpPr>
            <p:spPr bwMode="auto">
              <a:xfrm>
                <a:off x="3372" y="2584"/>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60479" name="Line 63"/>
              <p:cNvSpPr>
                <a:spLocks noChangeShapeType="1"/>
              </p:cNvSpPr>
              <p:nvPr/>
            </p:nvSpPr>
            <p:spPr bwMode="auto">
              <a:xfrm>
                <a:off x="3998" y="2208"/>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0" name="Line 64"/>
              <p:cNvSpPr>
                <a:spLocks noChangeShapeType="1"/>
              </p:cNvSpPr>
              <p:nvPr/>
            </p:nvSpPr>
            <p:spPr bwMode="auto">
              <a:xfrm flipV="1">
                <a:off x="3998" y="1632"/>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1" name="Text Box 65"/>
              <p:cNvSpPr txBox="1">
                <a:spLocks noChangeArrowheads="1"/>
              </p:cNvSpPr>
              <p:nvPr/>
            </p:nvSpPr>
            <p:spPr bwMode="auto">
              <a:xfrm>
                <a:off x="4043" y="1632"/>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0482" name="Line 66"/>
              <p:cNvSpPr>
                <a:spLocks noChangeShapeType="1"/>
              </p:cNvSpPr>
              <p:nvPr/>
            </p:nvSpPr>
            <p:spPr bwMode="auto">
              <a:xfrm>
                <a:off x="2699" y="2205"/>
                <a:ext cx="0" cy="432"/>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3" name="Line 67"/>
              <p:cNvSpPr>
                <a:spLocks noChangeShapeType="1"/>
              </p:cNvSpPr>
              <p:nvPr/>
            </p:nvSpPr>
            <p:spPr bwMode="auto">
              <a:xfrm flipV="1">
                <a:off x="2722" y="1536"/>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4" name="Text Box 68"/>
              <p:cNvSpPr txBox="1">
                <a:spLocks noChangeArrowheads="1"/>
              </p:cNvSpPr>
              <p:nvPr/>
            </p:nvSpPr>
            <p:spPr bwMode="auto">
              <a:xfrm>
                <a:off x="2679" y="1650"/>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0485" name="Line 69"/>
              <p:cNvSpPr>
                <a:spLocks noChangeShapeType="1"/>
              </p:cNvSpPr>
              <p:nvPr/>
            </p:nvSpPr>
            <p:spPr bwMode="auto">
              <a:xfrm>
                <a:off x="2722" y="1536"/>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6" name="Line 70"/>
              <p:cNvSpPr>
                <a:spLocks noChangeShapeType="1"/>
              </p:cNvSpPr>
              <p:nvPr/>
            </p:nvSpPr>
            <p:spPr bwMode="auto">
              <a:xfrm>
                <a:off x="2699" y="2640"/>
                <a:ext cx="672"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7" name="AutoShape 71"/>
              <p:cNvSpPr>
                <a:spLocks noChangeArrowheads="1"/>
              </p:cNvSpPr>
              <p:nvPr/>
            </p:nvSpPr>
            <p:spPr bwMode="auto">
              <a:xfrm>
                <a:off x="2094" y="1881"/>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8" name="AutoShape 72"/>
              <p:cNvSpPr>
                <a:spLocks noChangeArrowheads="1"/>
              </p:cNvSpPr>
              <p:nvPr/>
            </p:nvSpPr>
            <p:spPr bwMode="auto">
              <a:xfrm>
                <a:off x="3429" y="1881"/>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9" name="Rectangle 73"/>
              <p:cNvSpPr>
                <a:spLocks noChangeArrowheads="1"/>
              </p:cNvSpPr>
              <p:nvPr/>
            </p:nvSpPr>
            <p:spPr bwMode="auto">
              <a:xfrm>
                <a:off x="2276" y="1963"/>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60490" name="Rectangle 74"/>
              <p:cNvSpPr>
                <a:spLocks noChangeArrowheads="1"/>
              </p:cNvSpPr>
              <p:nvPr/>
            </p:nvSpPr>
            <p:spPr bwMode="auto">
              <a:xfrm>
                <a:off x="3615" y="1946"/>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60491" name="Text Box 75"/>
              <p:cNvSpPr txBox="1">
                <a:spLocks noChangeArrowheads="1"/>
              </p:cNvSpPr>
              <p:nvPr/>
            </p:nvSpPr>
            <p:spPr bwMode="auto">
              <a:xfrm>
                <a:off x="4091" y="2256"/>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0492" name="Text Box 76"/>
              <p:cNvSpPr txBox="1">
                <a:spLocks noChangeArrowheads="1"/>
              </p:cNvSpPr>
              <p:nvPr/>
            </p:nvSpPr>
            <p:spPr bwMode="auto">
              <a:xfrm>
                <a:off x="2679" y="2335"/>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0495" name="Oval 79"/>
              <p:cNvSpPr>
                <a:spLocks noChangeArrowheads="1"/>
              </p:cNvSpPr>
              <p:nvPr/>
            </p:nvSpPr>
            <p:spPr bwMode="auto">
              <a:xfrm>
                <a:off x="1516" y="1952"/>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0496" name="Line 80"/>
              <p:cNvSpPr>
                <a:spLocks noChangeShapeType="1"/>
              </p:cNvSpPr>
              <p:nvPr/>
            </p:nvSpPr>
            <p:spPr bwMode="auto">
              <a:xfrm>
                <a:off x="1938"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sp>
            <p:nvSpPr>
              <p:cNvPr id="60497" name="Oval 81"/>
              <p:cNvSpPr>
                <a:spLocks noChangeArrowheads="1"/>
              </p:cNvSpPr>
              <p:nvPr/>
            </p:nvSpPr>
            <p:spPr bwMode="auto">
              <a:xfrm>
                <a:off x="4789" y="1952"/>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fechainicio</a:t>
                </a:r>
              </a:p>
            </p:txBody>
          </p:sp>
          <p:sp>
            <p:nvSpPr>
              <p:cNvPr id="60498" name="Line 82"/>
              <p:cNvSpPr>
                <a:spLocks noChangeShapeType="1"/>
              </p:cNvSpPr>
              <p:nvPr/>
            </p:nvSpPr>
            <p:spPr bwMode="auto">
              <a:xfrm>
                <a:off x="4567"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spTree>
    <p:extLst>
      <p:ext uri="{BB962C8B-B14F-4D97-AF65-F5344CB8AC3E}">
        <p14:creationId xmlns:p14="http://schemas.microsoft.com/office/powerpoint/2010/main" val="3796763165"/>
      </p:ext>
    </p:extLst>
  </p:cSld>
  <p:clrMapOvr>
    <a:masterClrMapping/>
  </p:clrMapOvr>
  <p:transition advTm="2764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2" name="Rectangle 42"/>
          <p:cNvSpPr>
            <a:spLocks noGrp="1" noChangeArrowheads="1"/>
          </p:cNvSpPr>
          <p:nvPr>
            <p:ph idx="1"/>
          </p:nvPr>
        </p:nvSpPr>
        <p:spPr/>
        <p:txBody>
          <a:bodyPr/>
          <a:lstStyle/>
          <a:p>
            <a:r>
              <a:rPr lang="es-ES" sz="2800" dirty="0"/>
              <a:t>Atributos de tipos de relación</a:t>
            </a:r>
          </a:p>
          <a:p>
            <a:pPr lvl="1"/>
            <a:r>
              <a:rPr lang="es-ES" sz="2500" dirty="0"/>
              <a:t>Conceptualmente pertenecen a la relación</a:t>
            </a:r>
            <a:endParaRPr lang="es-ES_tradnl" sz="25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M:N</a:t>
            </a:r>
            <a:r>
              <a:rPr lang="es-ES" sz="2100" dirty="0">
                <a:solidFill>
                  <a:schemeClr val="accent1"/>
                </a:solidFill>
              </a:rPr>
              <a:t> </a:t>
            </a:r>
            <a:r>
              <a:rPr lang="es-ES_tradnl" sz="2100" dirty="0"/>
              <a:t>e</a:t>
            </a:r>
            <a:r>
              <a:rPr lang="es-ES" sz="2100" dirty="0"/>
              <a:t>s propio de la</a:t>
            </a:r>
            <a:r>
              <a:rPr lang="es-ES_tradnl" sz="2100" dirty="0"/>
              <a:t> relación</a:t>
            </a:r>
            <a:endParaRPr lang="es-ES" sz="21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1:1</a:t>
            </a:r>
            <a:r>
              <a:rPr lang="es-ES" sz="2100" dirty="0"/>
              <a:t> o </a:t>
            </a:r>
            <a:r>
              <a:rPr lang="es-ES" sz="2100" b="1" dirty="0">
                <a:solidFill>
                  <a:schemeClr val="accent1"/>
                </a:solidFill>
                <a:latin typeface="Arial Narrow" pitchFamily="34" charset="0"/>
              </a:rPr>
              <a:t>1:N</a:t>
            </a:r>
            <a:r>
              <a:rPr lang="es-ES" sz="2100" dirty="0">
                <a:solidFill>
                  <a:schemeClr val="accent1"/>
                </a:solidFill>
              </a:rPr>
              <a:t> </a:t>
            </a:r>
            <a:r>
              <a:rPr lang="es-ES_tradnl" sz="2100" dirty="0"/>
              <a:t>“se </a:t>
            </a:r>
            <a:r>
              <a:rPr lang="es-ES" sz="2100" dirty="0"/>
              <a:t>puede </a:t>
            </a:r>
            <a:r>
              <a:rPr lang="es-ES_tradnl" sz="2100" dirty="0"/>
              <a:t>llevar”</a:t>
            </a:r>
            <a:r>
              <a:rPr lang="es-ES" sz="2100" dirty="0"/>
              <a:t> </a:t>
            </a:r>
            <a:r>
              <a:rPr lang="es-ES_tradnl" sz="2100" dirty="0"/>
              <a:t>a uno de los </a:t>
            </a:r>
            <a:r>
              <a:rPr lang="es-ES" sz="2100" dirty="0"/>
              <a:t>tipos de entidad participantes</a:t>
            </a:r>
          </a:p>
        </p:txBody>
      </p:sp>
      <p:sp>
        <p:nvSpPr>
          <p:cNvPr id="39" name="1 Título"/>
          <p:cNvSpPr>
            <a:spLocks noGrp="1"/>
          </p:cNvSpPr>
          <p:nvPr>
            <p:ph type="title"/>
          </p:nvPr>
        </p:nvSpPr>
        <p:spPr/>
        <p:txBody>
          <a:bodyPr>
            <a:normAutofit/>
          </a:bodyPr>
          <a:lstStyle/>
          <a:p>
            <a:r>
              <a:rPr lang="es-CR" sz="2800" dirty="0"/>
              <a:t>Modelo entidad-relación: Conceptos</a:t>
            </a:r>
          </a:p>
        </p:txBody>
      </p:sp>
      <p:grpSp>
        <p:nvGrpSpPr>
          <p:cNvPr id="61509" name="Group 69"/>
          <p:cNvGrpSpPr>
            <a:grpSpLocks/>
          </p:cNvGrpSpPr>
          <p:nvPr/>
        </p:nvGrpSpPr>
        <p:grpSpPr bwMode="auto">
          <a:xfrm>
            <a:off x="1585964" y="4708799"/>
            <a:ext cx="957263" cy="303213"/>
            <a:chOff x="1228" y="2820"/>
            <a:chExt cx="603" cy="191"/>
          </a:xfrm>
        </p:grpSpPr>
        <p:sp>
          <p:nvSpPr>
            <p:cNvPr id="61500" name="Oval 60"/>
            <p:cNvSpPr>
              <a:spLocks noChangeArrowheads="1"/>
            </p:cNvSpPr>
            <p:nvPr/>
          </p:nvSpPr>
          <p:spPr bwMode="auto">
            <a:xfrm>
              <a:off x="1228" y="2820"/>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p>
          </p:txBody>
        </p:sp>
        <p:sp>
          <p:nvSpPr>
            <p:cNvPr id="61501" name="Line 61"/>
            <p:cNvSpPr>
              <a:spLocks noChangeShapeType="1"/>
            </p:cNvSpPr>
            <p:nvPr/>
          </p:nvSpPr>
          <p:spPr bwMode="auto">
            <a:xfrm>
              <a:off x="1650"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3" name="Group 73"/>
          <p:cNvGrpSpPr>
            <a:grpSpLocks/>
          </p:cNvGrpSpPr>
          <p:nvPr/>
        </p:nvGrpSpPr>
        <p:grpSpPr bwMode="auto">
          <a:xfrm>
            <a:off x="6429427" y="4708799"/>
            <a:ext cx="1543050" cy="303213"/>
            <a:chOff x="4279" y="2820"/>
            <a:chExt cx="972" cy="191"/>
          </a:xfrm>
        </p:grpSpPr>
        <p:sp>
          <p:nvSpPr>
            <p:cNvPr id="61502" name="Oval 62"/>
            <p:cNvSpPr>
              <a:spLocks noChangeArrowheads="1"/>
            </p:cNvSpPr>
            <p:nvPr/>
          </p:nvSpPr>
          <p:spPr bwMode="auto">
            <a:xfrm>
              <a:off x="4501" y="2820"/>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03" name="Line 63"/>
            <p:cNvSpPr>
              <a:spLocks noChangeShapeType="1"/>
            </p:cNvSpPr>
            <p:nvPr/>
          </p:nvSpPr>
          <p:spPr bwMode="auto">
            <a:xfrm>
              <a:off x="4279"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5" name="Group 75"/>
          <p:cNvGrpSpPr>
            <a:grpSpLocks/>
          </p:cNvGrpSpPr>
          <p:nvPr/>
        </p:nvGrpSpPr>
        <p:grpSpPr bwMode="auto">
          <a:xfrm>
            <a:off x="6130978" y="3870599"/>
            <a:ext cx="949325" cy="303213"/>
            <a:chOff x="4091" y="2292"/>
            <a:chExt cx="598" cy="191"/>
          </a:xfrm>
        </p:grpSpPr>
        <p:sp>
          <p:nvSpPr>
            <p:cNvPr id="61505" name="Oval 65"/>
            <p:cNvSpPr>
              <a:spLocks noChangeArrowheads="1"/>
            </p:cNvSpPr>
            <p:nvPr/>
          </p:nvSpPr>
          <p:spPr bwMode="auto">
            <a:xfrm>
              <a:off x="4293" y="2292"/>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endParaRPr lang="es-ES_tradnl" dirty="0">
                <a:solidFill>
                  <a:schemeClr val="tx2"/>
                </a:solidFill>
                <a:latin typeface="Arial Narrow" pitchFamily="34" charset="0"/>
              </a:endParaRPr>
            </a:p>
          </p:txBody>
        </p:sp>
        <p:sp>
          <p:nvSpPr>
            <p:cNvPr id="61506" name="Line 66"/>
            <p:cNvSpPr>
              <a:spLocks noChangeShapeType="1"/>
            </p:cNvSpPr>
            <p:nvPr/>
          </p:nvSpPr>
          <p:spPr bwMode="auto">
            <a:xfrm>
              <a:off x="4091" y="2400"/>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7" name="Group 77"/>
          <p:cNvGrpSpPr>
            <a:grpSpLocks/>
          </p:cNvGrpSpPr>
          <p:nvPr/>
        </p:nvGrpSpPr>
        <p:grpSpPr bwMode="auto">
          <a:xfrm>
            <a:off x="4537125" y="6023247"/>
            <a:ext cx="628650" cy="588963"/>
            <a:chOff x="3087" y="3648"/>
            <a:chExt cx="396" cy="371"/>
          </a:xfrm>
        </p:grpSpPr>
        <p:sp>
          <p:nvSpPr>
            <p:cNvPr id="61507" name="Oval 67"/>
            <p:cNvSpPr>
              <a:spLocks noChangeArrowheads="1"/>
            </p:cNvSpPr>
            <p:nvPr/>
          </p:nvSpPr>
          <p:spPr bwMode="auto">
            <a:xfrm>
              <a:off x="3087" y="3828"/>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1508" name="Line 68"/>
            <p:cNvSpPr>
              <a:spLocks noChangeShapeType="1"/>
            </p:cNvSpPr>
            <p:nvPr/>
          </p:nvSpPr>
          <p:spPr bwMode="auto">
            <a:xfrm flipV="1">
              <a:off x="3264" y="3648"/>
              <a:ext cx="0" cy="144"/>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2" name="Group 72"/>
          <p:cNvGrpSpPr>
            <a:grpSpLocks/>
          </p:cNvGrpSpPr>
          <p:nvPr/>
        </p:nvGrpSpPr>
        <p:grpSpPr bwMode="auto">
          <a:xfrm>
            <a:off x="6505627" y="5662882"/>
            <a:ext cx="1543050" cy="303212"/>
            <a:chOff x="4327" y="3421"/>
            <a:chExt cx="972" cy="191"/>
          </a:xfrm>
        </p:grpSpPr>
        <p:sp>
          <p:nvSpPr>
            <p:cNvPr id="61510" name="Oval 70"/>
            <p:cNvSpPr>
              <a:spLocks noChangeArrowheads="1"/>
            </p:cNvSpPr>
            <p:nvPr/>
          </p:nvSpPr>
          <p:spPr bwMode="auto">
            <a:xfrm>
              <a:off x="4549" y="3421"/>
              <a:ext cx="750"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11" name="Line 71"/>
            <p:cNvSpPr>
              <a:spLocks noChangeShapeType="1"/>
            </p:cNvSpPr>
            <p:nvPr/>
          </p:nvSpPr>
          <p:spPr bwMode="auto">
            <a:xfrm>
              <a:off x="4327" y="3529"/>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8" name="Group 78"/>
          <p:cNvGrpSpPr>
            <a:grpSpLocks/>
          </p:cNvGrpSpPr>
          <p:nvPr/>
        </p:nvGrpSpPr>
        <p:grpSpPr bwMode="auto">
          <a:xfrm>
            <a:off x="2503537" y="3934097"/>
            <a:ext cx="4016375" cy="2051050"/>
            <a:chOff x="1806" y="2332"/>
            <a:chExt cx="2530" cy="1292"/>
          </a:xfrm>
        </p:grpSpPr>
        <p:sp>
          <p:nvSpPr>
            <p:cNvPr id="61490" name="Line 50"/>
            <p:cNvSpPr>
              <a:spLocks noChangeShapeType="1"/>
            </p:cNvSpPr>
            <p:nvPr/>
          </p:nvSpPr>
          <p:spPr bwMode="auto">
            <a:xfrm flipV="1">
              <a:off x="2448" y="240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4" name="AutoShape 54"/>
            <p:cNvSpPr>
              <a:spLocks noChangeArrowheads="1"/>
            </p:cNvSpPr>
            <p:nvPr/>
          </p:nvSpPr>
          <p:spPr bwMode="auto">
            <a:xfrm>
              <a:off x="1806" y="2749"/>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84" name="Rectangle 44"/>
            <p:cNvSpPr>
              <a:spLocks noChangeArrowheads="1"/>
            </p:cNvSpPr>
            <p:nvPr/>
          </p:nvSpPr>
          <p:spPr bwMode="auto">
            <a:xfrm>
              <a:off x="3318" y="2332"/>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1486" name="Line 46"/>
            <p:cNvSpPr>
              <a:spLocks noChangeShapeType="1"/>
            </p:cNvSpPr>
            <p:nvPr/>
          </p:nvSpPr>
          <p:spPr bwMode="auto">
            <a:xfrm>
              <a:off x="3710" y="312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7" name="Line 47"/>
            <p:cNvSpPr>
              <a:spLocks noChangeShapeType="1"/>
            </p:cNvSpPr>
            <p:nvPr/>
          </p:nvSpPr>
          <p:spPr bwMode="auto">
            <a:xfrm flipV="1">
              <a:off x="3710" y="2500"/>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8" name="Text Box 48"/>
            <p:cNvSpPr txBox="1">
              <a:spLocks noChangeArrowheads="1"/>
            </p:cNvSpPr>
            <p:nvPr/>
          </p:nvSpPr>
          <p:spPr bwMode="auto">
            <a:xfrm>
              <a:off x="3755" y="2500"/>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1489" name="Line 49"/>
            <p:cNvSpPr>
              <a:spLocks noChangeShapeType="1"/>
            </p:cNvSpPr>
            <p:nvPr/>
          </p:nvSpPr>
          <p:spPr bwMode="auto">
            <a:xfrm>
              <a:off x="2448" y="3120"/>
              <a:ext cx="0" cy="38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1" name="Text Box 51"/>
            <p:cNvSpPr txBox="1">
              <a:spLocks noChangeArrowheads="1"/>
            </p:cNvSpPr>
            <p:nvPr/>
          </p:nvSpPr>
          <p:spPr bwMode="auto">
            <a:xfrm>
              <a:off x="2391" y="2518"/>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1492" name="Line 52"/>
            <p:cNvSpPr>
              <a:spLocks noChangeShapeType="1"/>
            </p:cNvSpPr>
            <p:nvPr/>
          </p:nvSpPr>
          <p:spPr bwMode="auto">
            <a:xfrm>
              <a:off x="2434" y="2404"/>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3" name="Line 53"/>
            <p:cNvSpPr>
              <a:spLocks noChangeShapeType="1"/>
            </p:cNvSpPr>
            <p:nvPr/>
          </p:nvSpPr>
          <p:spPr bwMode="auto">
            <a:xfrm>
              <a:off x="2432" y="3504"/>
              <a:ext cx="688" cy="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5" name="AutoShape 55"/>
            <p:cNvSpPr>
              <a:spLocks noChangeArrowheads="1"/>
            </p:cNvSpPr>
            <p:nvPr/>
          </p:nvSpPr>
          <p:spPr bwMode="auto">
            <a:xfrm>
              <a:off x="3141" y="2749"/>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96" name="Rectangle 56"/>
            <p:cNvSpPr>
              <a:spLocks noChangeArrowheads="1"/>
            </p:cNvSpPr>
            <p:nvPr/>
          </p:nvSpPr>
          <p:spPr bwMode="auto">
            <a:xfrm>
              <a:off x="1986" y="2797"/>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TRABAJA_EN</a:t>
              </a:r>
            </a:p>
          </p:txBody>
        </p:sp>
        <p:sp>
          <p:nvSpPr>
            <p:cNvPr id="61497" name="Rectangle 57"/>
            <p:cNvSpPr>
              <a:spLocks noChangeArrowheads="1"/>
            </p:cNvSpPr>
            <p:nvPr/>
          </p:nvSpPr>
          <p:spPr bwMode="auto">
            <a:xfrm>
              <a:off x="3327" y="2797"/>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SUPERVISA</a:t>
              </a:r>
            </a:p>
          </p:txBody>
        </p:sp>
        <p:sp>
          <p:nvSpPr>
            <p:cNvPr id="61498" name="Text Box 58"/>
            <p:cNvSpPr txBox="1">
              <a:spLocks noChangeArrowheads="1"/>
            </p:cNvSpPr>
            <p:nvPr/>
          </p:nvSpPr>
          <p:spPr bwMode="auto">
            <a:xfrm>
              <a:off x="3803" y="3124"/>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1499" name="Text Box 59"/>
            <p:cNvSpPr txBox="1">
              <a:spLocks noChangeArrowheads="1"/>
            </p:cNvSpPr>
            <p:nvPr/>
          </p:nvSpPr>
          <p:spPr bwMode="auto">
            <a:xfrm>
              <a:off x="2391" y="3203"/>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1485" name="Rectangle 45"/>
            <p:cNvSpPr>
              <a:spLocks noChangeArrowheads="1"/>
            </p:cNvSpPr>
            <p:nvPr/>
          </p:nvSpPr>
          <p:spPr bwMode="auto">
            <a:xfrm>
              <a:off x="3084" y="3452"/>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grpSp>
    </p:spTree>
    <p:custDataLst>
      <p:tags r:id="rId1"/>
    </p:custDataLst>
    <p:extLst>
      <p:ext uri="{BB962C8B-B14F-4D97-AF65-F5344CB8AC3E}">
        <p14:creationId xmlns:p14="http://schemas.microsoft.com/office/powerpoint/2010/main" val="3696210668"/>
      </p:ext>
    </p:extLst>
  </p:cSld>
  <p:clrMapOvr>
    <a:masterClrMapping/>
  </p:clrMapOvr>
  <p:transition advTm="689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09"/>
                                        </p:tgtEl>
                                        <p:attrNameLst>
                                          <p:attrName>style.visibility</p:attrName>
                                        </p:attrNameLst>
                                      </p:cBhvr>
                                      <p:to>
                                        <p:strVal val="visible"/>
                                      </p:to>
                                    </p:set>
                                  </p:childTnLst>
                                  <p:subTnLst>
                                    <p:animClr clrSpc="rgb" dir="cw">
                                      <p:cBhvr override="childStyle">
                                        <p:cTn dur="1" fill="hold" display="0" masterRel="nextClick" afterEffect="1"/>
                                        <p:tgtEl>
                                          <p:spTgt spid="61509"/>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1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15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1513"/>
                                        </p:tgtEl>
                                        <p:attrNameLst>
                                          <p:attrName>style.visibility</p:attrName>
                                        </p:attrNameLst>
                                      </p:cBhvr>
                                      <p:to>
                                        <p:strVal val="visible"/>
                                      </p:to>
                                    </p:set>
                                  </p:childTnLst>
                                  <p:subTnLst>
                                    <p:animClr clrSpc="rgb" dir="cw">
                                      <p:cBhvr override="childStyle">
                                        <p:cTn dur="1" fill="hold" display="0" masterRel="nextClick" afterEffect="1"/>
                                        <p:tgtEl>
                                          <p:spTgt spid="61513"/>
                                        </p:tgtEl>
                                        <p:attrNameLst>
                                          <p:attrName>ppt_c</p:attrName>
                                        </p:attrNameLst>
                                      </p:cBhvr>
                                      <p:to>
                                        <a:srgbClr val="B2B2B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Font typeface="Arial" pitchFamily="34" charset="0"/>
              <a:buChar char="•"/>
              <a:defRPr/>
            </a:pPr>
            <a:endParaRPr lang="es-ES_tradnl" sz="2000" b="1" dirty="0">
              <a:latin typeface="+mj-lt"/>
            </a:endParaRPr>
          </a:p>
          <a:p>
            <a:pPr>
              <a:buFont typeface="Arial" pitchFamily="34" charset="0"/>
              <a:buChar char="•"/>
              <a:defRPr/>
            </a:pPr>
            <a:endParaRPr lang="es-ES_tradnl" sz="2000" b="1" dirty="0">
              <a:latin typeface="+mj-lt"/>
            </a:endParaRPr>
          </a:p>
          <a:p>
            <a:pPr>
              <a:buFont typeface="Arial" pitchFamily="34" charset="0"/>
              <a:buChar char="•"/>
              <a:defRPr/>
            </a:pPr>
            <a:r>
              <a:rPr lang="es-ES_tradnl" sz="2000" b="1" dirty="0">
                <a:latin typeface="+mj-lt"/>
              </a:rPr>
              <a:t>Paso 1: Definir entidades</a:t>
            </a:r>
          </a:p>
          <a:p>
            <a:pPr>
              <a:buFont typeface="Arial" pitchFamily="34" charset="0"/>
              <a:buChar char="•"/>
              <a:defRPr/>
            </a:pPr>
            <a:r>
              <a:rPr lang="es-ES_tradnl" sz="2000" b="1" dirty="0">
                <a:latin typeface="+mj-lt"/>
              </a:rPr>
              <a:t>Paso 2: Identificar relaciones</a:t>
            </a:r>
          </a:p>
          <a:p>
            <a:pPr>
              <a:buFont typeface="Arial" pitchFamily="34" charset="0"/>
              <a:buChar char="•"/>
              <a:defRPr/>
            </a:pPr>
            <a:r>
              <a:rPr lang="es-ES_tradnl" sz="2000" b="1" dirty="0"/>
              <a:t>Paso 3: Definir los atributos</a:t>
            </a:r>
          </a:p>
          <a:p>
            <a:pPr lvl="2">
              <a:buFont typeface="Arial" pitchFamily="34" charset="0"/>
              <a:buChar char="•"/>
              <a:defRPr/>
            </a:pPr>
            <a:r>
              <a:rPr lang="es-ES_tradnl" sz="1600" b="1" dirty="0">
                <a:latin typeface="+mj-lt"/>
              </a:rPr>
              <a:t>Llaves candidatas</a:t>
            </a:r>
          </a:p>
          <a:p>
            <a:pPr lvl="2">
              <a:buFont typeface="Arial" pitchFamily="34" charset="0"/>
              <a:buChar char="•"/>
              <a:defRPr/>
            </a:pPr>
            <a:r>
              <a:rPr lang="es-ES_tradnl" sz="1600" b="1" dirty="0">
                <a:latin typeface="+mj-lt"/>
              </a:rPr>
              <a:t>Verificar dominio, valores calculados, obligatoriedad,  dominios ilimitados,  atributos compuestos</a:t>
            </a:r>
          </a:p>
          <a:p>
            <a:pPr>
              <a:buFont typeface="Arial" pitchFamily="34" charset="0"/>
              <a:buChar char="•"/>
              <a:defRPr/>
            </a:pPr>
            <a:r>
              <a:rPr lang="es-ES" sz="2000" b="1" dirty="0">
                <a:latin typeface="+mj-lt"/>
              </a:rPr>
              <a:t>Paso 4: Construir el diagrama E-R</a:t>
            </a:r>
            <a:endParaRPr lang="es-CR" sz="1600" b="1" dirty="0"/>
          </a:p>
        </p:txBody>
      </p:sp>
      <p:sp>
        <p:nvSpPr>
          <p:cNvPr id="2" name="1 Título"/>
          <p:cNvSpPr>
            <a:spLocks noGrp="1"/>
          </p:cNvSpPr>
          <p:nvPr>
            <p:ph type="title"/>
          </p:nvPr>
        </p:nvSpPr>
        <p:spPr>
          <a:noFill/>
        </p:spPr>
        <p:txBody>
          <a:bodyPr>
            <a:normAutofit/>
          </a:bodyPr>
          <a:lstStyle/>
          <a:p>
            <a:pPr>
              <a:defRPr/>
            </a:pPr>
            <a:r>
              <a:rPr lang="es-CR" dirty="0"/>
              <a:t>Diagrama E-R: Pasos</a:t>
            </a:r>
          </a:p>
        </p:txBody>
      </p:sp>
    </p:spTree>
    <p:extLst>
      <p:ext uri="{BB962C8B-B14F-4D97-AF65-F5344CB8AC3E}">
        <p14:creationId xmlns:p14="http://schemas.microsoft.com/office/powerpoint/2010/main" val="2766614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3006466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a:p>
            <a:pPr lvl="1"/>
            <a:r>
              <a:rPr lang="es-ES" dirty="0"/>
              <a:t>Paso 1: Identificar entidades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2907205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31832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47291" y="1211588"/>
            <a:ext cx="3886200" cy="5485242"/>
          </a:xfrm>
        </p:spPr>
        <p:txBody>
          <a:bodyPr>
            <a:normAutofit fontScale="92500" lnSpcReduction="10000"/>
          </a:bodyPr>
          <a:lstStyle/>
          <a:p>
            <a:pPr algn="just"/>
            <a:r>
              <a:rPr lang="es-ES" dirty="0"/>
              <a:t>Paso 1: Identificar entidades</a:t>
            </a:r>
          </a:p>
          <a:p>
            <a:pPr lvl="1" algn="just"/>
            <a:r>
              <a:rPr lang="es-ES" dirty="0"/>
              <a:t>Una entidad es un objeto del mundo real, algo que tiene interés para la empresa. Se hace un análisis del enunciado, de donde sacaremos los candidatos a entidades: </a:t>
            </a:r>
            <a:r>
              <a:rPr lang="es-ES" b="1" i="1" dirty="0"/>
              <a:t>CENTRO, CURSO, ALUMNO, ASIGNATURA, DELEGADO</a:t>
            </a:r>
            <a:r>
              <a:rPr lang="es-ES" dirty="0"/>
              <a:t>. Si analizamos esta última veremos que los delegados son alumnos, por lo tanto, los tenemos recogidos en ALUMNO. Esta posible entidad la eliminaremos. También eliminaremos la posible entidad CENTRO pues se trata de un único centro, si se tratara de una gestión de centros tendría más sentido incluirla.</a:t>
            </a:r>
            <a:endParaRPr lang="es-CR" dirty="0"/>
          </a:p>
          <a:p>
            <a:pPr algn="just"/>
            <a:endParaRPr lang="es-CR" dirty="0"/>
          </a:p>
        </p:txBody>
      </p:sp>
    </p:spTree>
    <p:extLst>
      <p:ext uri="{BB962C8B-B14F-4D97-AF65-F5344CB8AC3E}">
        <p14:creationId xmlns:p14="http://schemas.microsoft.com/office/powerpoint/2010/main" val="1896504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9433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4572000" y="1211587"/>
            <a:ext cx="4572000" cy="5417813"/>
          </a:xfrm>
        </p:spPr>
        <p:txBody>
          <a:bodyPr>
            <a:normAutofit fontScale="92500" lnSpcReduction="10000"/>
          </a:bodyPr>
          <a:lstStyle/>
          <a:p>
            <a:pPr algn="just"/>
            <a:r>
              <a:rPr lang="es-ES" dirty="0"/>
              <a:t>Paso 2: Identificar relaciones</a:t>
            </a:r>
          </a:p>
          <a:p>
            <a:pPr lvl="1" algn="just"/>
            <a:r>
              <a:rPr lang="es-ES"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dirty="0"/>
          </a:p>
        </p:txBody>
      </p:sp>
    </p:spTree>
    <p:extLst>
      <p:ext uri="{BB962C8B-B14F-4D97-AF65-F5344CB8AC3E}">
        <p14:creationId xmlns:p14="http://schemas.microsoft.com/office/powerpoint/2010/main" val="2567673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1" y="1211587"/>
            <a:ext cx="4384104" cy="3556219"/>
          </a:xfrm>
        </p:spPr>
        <p:txBody>
          <a:bodyPr>
            <a:normAutofit lnSpcReduction="1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78538" y="1211587"/>
            <a:ext cx="4065462" cy="5465507"/>
          </a:xfrm>
        </p:spPr>
        <p:txBody>
          <a:bodyPr>
            <a:normAutofit fontScale="62500" lnSpcReduction="20000"/>
          </a:bodyPr>
          <a:lstStyle/>
          <a:p>
            <a:pPr algn="just"/>
            <a:r>
              <a:rPr lang="es-ES" dirty="0"/>
              <a:t>Paso 2: Identificar relaciones</a:t>
            </a:r>
          </a:p>
          <a:p>
            <a:pPr lvl="1" algn="just"/>
            <a:r>
              <a:rPr lang="es-ES" sz="2900"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sz="2900" dirty="0"/>
          </a:p>
        </p:txBody>
      </p:sp>
      <p:graphicFrame>
        <p:nvGraphicFramePr>
          <p:cNvPr id="5" name="4 Tabla"/>
          <p:cNvGraphicFramePr>
            <a:graphicFrameLocks noGrp="1"/>
          </p:cNvGraphicFramePr>
          <p:nvPr>
            <p:extLst>
              <p:ext uri="{D42A27DB-BD31-4B8C-83A1-F6EECF244321}">
                <p14:modId xmlns:p14="http://schemas.microsoft.com/office/powerpoint/2010/main" val="2910390196"/>
              </p:ext>
            </p:extLst>
          </p:nvPr>
        </p:nvGraphicFramePr>
        <p:xfrm>
          <a:off x="628650" y="4767806"/>
          <a:ext cx="4767836" cy="161544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endParaRPr lang="es-CR"/>
                    </a:p>
                  </a:txBody>
                  <a:tcPr/>
                </a:tc>
                <a:tc>
                  <a:txBody>
                    <a:bodyPr/>
                    <a:lstStyle/>
                    <a:p>
                      <a:endParaRPr lang="es-CR" dirty="0"/>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55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3832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3045"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31291"/>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spTree>
    <p:extLst>
      <p:ext uri="{BB962C8B-B14F-4D97-AF65-F5344CB8AC3E}">
        <p14:creationId xmlns:p14="http://schemas.microsoft.com/office/powerpoint/2010/main" val="281288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04977"/>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2344221"/>
              </p:ext>
            </p:extLst>
          </p:nvPr>
        </p:nvGraphicFramePr>
        <p:xfrm>
          <a:off x="389312" y="4629659"/>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0585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6"/>
            <a:ext cx="4548564" cy="5531291"/>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472085"/>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spTree>
    <p:extLst>
      <p:ext uri="{BB962C8B-B14F-4D97-AF65-F5344CB8AC3E}">
        <p14:creationId xmlns:p14="http://schemas.microsoft.com/office/powerpoint/2010/main" val="1722355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5760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4126206613"/>
              </p:ext>
            </p:extLst>
          </p:nvPr>
        </p:nvGraphicFramePr>
        <p:xfrm>
          <a:off x="489964" y="4702022"/>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tc>
                  <a:txBody>
                    <a:bodyPr/>
                    <a:lstStyle/>
                    <a:p>
                      <a:endParaRPr lang="es-C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7744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2714"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1813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941552630"/>
              </p:ext>
            </p:extLst>
          </p:nvPr>
        </p:nvGraphicFramePr>
        <p:xfrm>
          <a:off x="323528" y="4682287"/>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tc>
                  <a:txBody>
                    <a:bodyPr/>
                    <a:lstStyle/>
                    <a:p>
                      <a:r>
                        <a:rPr lang="es-CR"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1134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820863"/>
            <a:ext cx="3886200" cy="4351337"/>
          </a:xfrm>
        </p:spPr>
        <p:txBody>
          <a:bodyPr>
            <a:normAutofit/>
          </a:bodyPr>
          <a:lstStyle/>
          <a:p>
            <a:pPr algn="just"/>
            <a:r>
              <a:rPr lang="es-ES" dirty="0"/>
              <a:t>Paso 3: Definir los atributos</a:t>
            </a:r>
            <a:endParaRPr lang="es-CR" dirty="0"/>
          </a:p>
        </p:txBody>
      </p:sp>
    </p:spTree>
    <p:extLst>
      <p:ext uri="{BB962C8B-B14F-4D97-AF65-F5344CB8AC3E}">
        <p14:creationId xmlns:p14="http://schemas.microsoft.com/office/powerpoint/2010/main" val="2556772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7082"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10106" y="1276213"/>
            <a:ext cx="3933894" cy="5581787"/>
          </a:xfrm>
        </p:spPr>
        <p:txBody>
          <a:bodyPr>
            <a:normAutofit/>
          </a:bodyPr>
          <a:lstStyle/>
          <a:p>
            <a:pPr algn="just"/>
            <a:r>
              <a:rPr lang="es-ES" dirty="0"/>
              <a:t>Paso 3: Definir los atributos</a:t>
            </a:r>
          </a:p>
          <a:p>
            <a:pPr lvl="1" algn="just"/>
            <a:r>
              <a:rPr lang="es-ES" dirty="0"/>
              <a:t>Como el enunciado no explicita ningún tipo de característica de las entidades nos imaginamos los atributos, que pueden ser los siguientes: </a:t>
            </a:r>
          </a:p>
          <a:p>
            <a:pPr lvl="2" algn="just"/>
            <a:r>
              <a:rPr lang="es-ES" dirty="0"/>
              <a:t>CURSO - COD_CURSO (clave primaria), DESCRIPCIÓN, NIVEL y ETAPA</a:t>
            </a:r>
          </a:p>
          <a:p>
            <a:pPr lvl="2" algn="just"/>
            <a:r>
              <a:rPr lang="es-ES" dirty="0"/>
              <a:t>ALUMNO – NUM_MATRÍCULA  (clave primaria), NOMBRE y DIRECCIÓN </a:t>
            </a:r>
          </a:p>
          <a:p>
            <a:pPr lvl="2" algn="just"/>
            <a:r>
              <a:rPr lang="es-ES" dirty="0"/>
              <a:t>ASIGNATURA – COD_ASIGNATURA (clave primaria) y TIPO</a:t>
            </a:r>
            <a:endParaRPr lang="es-CR" dirty="0"/>
          </a:p>
        </p:txBody>
      </p:sp>
    </p:spTree>
    <p:extLst>
      <p:ext uri="{BB962C8B-B14F-4D97-AF65-F5344CB8AC3E}">
        <p14:creationId xmlns:p14="http://schemas.microsoft.com/office/powerpoint/2010/main" val="3257704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28869"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132810" y="1426158"/>
            <a:ext cx="3886200" cy="4351337"/>
          </a:xfrm>
        </p:spPr>
        <p:txBody>
          <a:bodyPr>
            <a:normAutofit/>
          </a:bodyPr>
          <a:lstStyle/>
          <a:p>
            <a:pPr algn="just"/>
            <a:r>
              <a:rPr lang="es-ES" dirty="0"/>
              <a:t>Paso 4: Construir el diagrama</a:t>
            </a:r>
            <a:endParaRPr lang="es-CR" dirty="0"/>
          </a:p>
        </p:txBody>
      </p:sp>
    </p:spTree>
    <p:extLst>
      <p:ext uri="{BB962C8B-B14F-4D97-AF65-F5344CB8AC3E}">
        <p14:creationId xmlns:p14="http://schemas.microsoft.com/office/powerpoint/2010/main" val="3084449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0CB1C4-00AC-49CA-BA82-AAD480780D5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dirty="0"/>
              <a:t>Diagrama E-R: Ejemplo</a:t>
            </a:r>
          </a:p>
        </p:txBody>
      </p:sp>
      <p:grpSp>
        <p:nvGrpSpPr>
          <p:cNvPr id="86" name="85 Grupo"/>
          <p:cNvGrpSpPr/>
          <p:nvPr/>
        </p:nvGrpSpPr>
        <p:grpSpPr>
          <a:xfrm>
            <a:off x="35496" y="1628800"/>
            <a:ext cx="9108504" cy="4550194"/>
            <a:chOff x="35496" y="1628800"/>
            <a:chExt cx="9108504" cy="4550194"/>
          </a:xfrm>
        </p:grpSpPr>
        <p:sp>
          <p:nvSpPr>
            <p:cNvPr id="5" name="4 Rectángulo"/>
            <p:cNvSpPr/>
            <p:nvPr/>
          </p:nvSpPr>
          <p:spPr>
            <a:xfrm>
              <a:off x="3021151" y="3603946"/>
              <a:ext cx="1034426" cy="599580"/>
            </a:xfrm>
            <a:custGeom>
              <a:avLst/>
              <a:gdLst>
                <a:gd name="connsiteX0" fmla="*/ 0 w 1008112"/>
                <a:gd name="connsiteY0" fmla="*/ 0 h 576064"/>
                <a:gd name="connsiteX1" fmla="*/ 1008112 w 1008112"/>
                <a:gd name="connsiteY1" fmla="*/ 0 h 576064"/>
                <a:gd name="connsiteX2" fmla="*/ 1008112 w 1008112"/>
                <a:gd name="connsiteY2" fmla="*/ 576064 h 576064"/>
                <a:gd name="connsiteX3" fmla="*/ 0 w 1008112"/>
                <a:gd name="connsiteY3" fmla="*/ 576064 h 576064"/>
                <a:gd name="connsiteX4" fmla="*/ 0 w 1008112"/>
                <a:gd name="connsiteY4" fmla="*/ 0 h 576064"/>
                <a:gd name="connsiteX0" fmla="*/ 0 w 1008112"/>
                <a:gd name="connsiteY0" fmla="*/ 9663 h 585727"/>
                <a:gd name="connsiteX1" fmla="*/ 260501 w 1008112"/>
                <a:gd name="connsiteY1" fmla="*/ 0 h 585727"/>
                <a:gd name="connsiteX2" fmla="*/ 1008112 w 1008112"/>
                <a:gd name="connsiteY2" fmla="*/ 9663 h 585727"/>
                <a:gd name="connsiteX3" fmla="*/ 1008112 w 1008112"/>
                <a:gd name="connsiteY3" fmla="*/ 585727 h 585727"/>
                <a:gd name="connsiteX4" fmla="*/ 0 w 1008112"/>
                <a:gd name="connsiteY4" fmla="*/ 585727 h 585727"/>
                <a:gd name="connsiteX5" fmla="*/ 0 w 1008112"/>
                <a:gd name="connsiteY5" fmla="*/ 9663 h 585727"/>
                <a:gd name="connsiteX0" fmla="*/ 0 w 1008112"/>
                <a:gd name="connsiteY0" fmla="*/ 9663 h 585727"/>
                <a:gd name="connsiteX1" fmla="*/ 260501 w 1008112"/>
                <a:gd name="connsiteY1" fmla="*/ 0 h 585727"/>
                <a:gd name="connsiteX2" fmla="*/ 759265 w 1008112"/>
                <a:gd name="connsiteY2" fmla="*/ 1 h 585727"/>
                <a:gd name="connsiteX3" fmla="*/ 1008112 w 1008112"/>
                <a:gd name="connsiteY3" fmla="*/ 9663 h 585727"/>
                <a:gd name="connsiteX4" fmla="*/ 1008112 w 1008112"/>
                <a:gd name="connsiteY4" fmla="*/ 585727 h 585727"/>
                <a:gd name="connsiteX5" fmla="*/ 0 w 1008112"/>
                <a:gd name="connsiteY5" fmla="*/ 585727 h 585727"/>
                <a:gd name="connsiteX6" fmla="*/ 0 w 1008112"/>
                <a:gd name="connsiteY6"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277092 h 585727"/>
                <a:gd name="connsiteX7" fmla="*/ 2735 w 1010847"/>
                <a:gd name="connsiteY7"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415638 h 585727"/>
                <a:gd name="connsiteX7" fmla="*/ 2735 w 1010847"/>
                <a:gd name="connsiteY7" fmla="*/ 9663 h 585727"/>
                <a:gd name="connsiteX0" fmla="*/ 25778 w 1033890"/>
                <a:gd name="connsiteY0" fmla="*/ 9663 h 585727"/>
                <a:gd name="connsiteX1" fmla="*/ 286279 w 1033890"/>
                <a:gd name="connsiteY1" fmla="*/ 0 h 585727"/>
                <a:gd name="connsiteX2" fmla="*/ 785043 w 1033890"/>
                <a:gd name="connsiteY2" fmla="*/ 1 h 585727"/>
                <a:gd name="connsiteX3" fmla="*/ 1033890 w 1033890"/>
                <a:gd name="connsiteY3" fmla="*/ 9663 h 585727"/>
                <a:gd name="connsiteX4" fmla="*/ 1033890 w 1033890"/>
                <a:gd name="connsiteY4" fmla="*/ 585727 h 585727"/>
                <a:gd name="connsiteX5" fmla="*/ 25778 w 1033890"/>
                <a:gd name="connsiteY5" fmla="*/ 585727 h 585727"/>
                <a:gd name="connsiteX6" fmla="*/ 23043 w 1033890"/>
                <a:gd name="connsiteY6" fmla="*/ 415638 h 585727"/>
                <a:gd name="connsiteX7" fmla="*/ 9189 w 1033890"/>
                <a:gd name="connsiteY7" fmla="*/ 166256 h 585727"/>
                <a:gd name="connsiteX8" fmla="*/ 25778 w 1033890"/>
                <a:gd name="connsiteY8" fmla="*/ 9663 h 585727"/>
                <a:gd name="connsiteX0" fmla="*/ 25778 w 1033890"/>
                <a:gd name="connsiteY0" fmla="*/ 23516 h 599580"/>
                <a:gd name="connsiteX1" fmla="*/ 286279 w 1033890"/>
                <a:gd name="connsiteY1" fmla="*/ 13853 h 599580"/>
                <a:gd name="connsiteX2" fmla="*/ 521807 w 1033890"/>
                <a:gd name="connsiteY2" fmla="*/ 0 h 599580"/>
                <a:gd name="connsiteX3" fmla="*/ 785043 w 1033890"/>
                <a:gd name="connsiteY3" fmla="*/ 13854 h 599580"/>
                <a:gd name="connsiteX4" fmla="*/ 1033890 w 1033890"/>
                <a:gd name="connsiteY4" fmla="*/ 23516 h 599580"/>
                <a:gd name="connsiteX5" fmla="*/ 1033890 w 1033890"/>
                <a:gd name="connsiteY5" fmla="*/ 599580 h 599580"/>
                <a:gd name="connsiteX6" fmla="*/ 25778 w 1033890"/>
                <a:gd name="connsiteY6" fmla="*/ 599580 h 599580"/>
                <a:gd name="connsiteX7" fmla="*/ 23043 w 1033890"/>
                <a:gd name="connsiteY7" fmla="*/ 429491 h 599580"/>
                <a:gd name="connsiteX8" fmla="*/ 9189 w 1033890"/>
                <a:gd name="connsiteY8" fmla="*/ 180109 h 599580"/>
                <a:gd name="connsiteX9" fmla="*/ 25778 w 1033890"/>
                <a:gd name="connsiteY9" fmla="*/ 23516 h 599580"/>
                <a:gd name="connsiteX0" fmla="*/ 25778 w 1034426"/>
                <a:gd name="connsiteY0" fmla="*/ 23516 h 599580"/>
                <a:gd name="connsiteX1" fmla="*/ 286279 w 1034426"/>
                <a:gd name="connsiteY1" fmla="*/ 13853 h 599580"/>
                <a:gd name="connsiteX2" fmla="*/ 521807 w 1034426"/>
                <a:gd name="connsiteY2" fmla="*/ 0 h 599580"/>
                <a:gd name="connsiteX3" fmla="*/ 785043 w 1034426"/>
                <a:gd name="connsiteY3" fmla="*/ 13854 h 599580"/>
                <a:gd name="connsiteX4" fmla="*/ 1033890 w 1034426"/>
                <a:gd name="connsiteY4" fmla="*/ 23516 h 599580"/>
                <a:gd name="connsiteX5" fmla="*/ 1034426 w 1034426"/>
                <a:gd name="connsiteY5" fmla="*/ 304800 h 599580"/>
                <a:gd name="connsiteX6" fmla="*/ 1033890 w 1034426"/>
                <a:gd name="connsiteY6" fmla="*/ 599580 h 599580"/>
                <a:gd name="connsiteX7" fmla="*/ 25778 w 1034426"/>
                <a:gd name="connsiteY7" fmla="*/ 599580 h 599580"/>
                <a:gd name="connsiteX8" fmla="*/ 23043 w 1034426"/>
                <a:gd name="connsiteY8" fmla="*/ 429491 h 599580"/>
                <a:gd name="connsiteX9" fmla="*/ 9189 w 1034426"/>
                <a:gd name="connsiteY9" fmla="*/ 180109 h 599580"/>
                <a:gd name="connsiteX10" fmla="*/ 25778 w 1034426"/>
                <a:gd name="connsiteY10" fmla="*/ 23516 h 5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4426" h="599580">
                  <a:moveTo>
                    <a:pt x="25778" y="23516"/>
                  </a:moveTo>
                  <a:lnTo>
                    <a:pt x="286279" y="13853"/>
                  </a:lnTo>
                  <a:lnTo>
                    <a:pt x="521807" y="0"/>
                  </a:lnTo>
                  <a:lnTo>
                    <a:pt x="785043" y="13854"/>
                  </a:lnTo>
                  <a:lnTo>
                    <a:pt x="1033890" y="23516"/>
                  </a:lnTo>
                  <a:cubicBezTo>
                    <a:pt x="1034069" y="117277"/>
                    <a:pt x="1034247" y="211039"/>
                    <a:pt x="1034426" y="304800"/>
                  </a:cubicBezTo>
                  <a:cubicBezTo>
                    <a:pt x="1034247" y="403060"/>
                    <a:pt x="1034069" y="501320"/>
                    <a:pt x="1033890" y="599580"/>
                  </a:cubicBezTo>
                  <a:lnTo>
                    <a:pt x="25778" y="599580"/>
                  </a:lnTo>
                  <a:cubicBezTo>
                    <a:pt x="24866" y="496702"/>
                    <a:pt x="23955" y="532369"/>
                    <a:pt x="23043" y="429491"/>
                  </a:cubicBezTo>
                  <a:cubicBezTo>
                    <a:pt x="20278" y="359579"/>
                    <a:pt x="8733" y="247771"/>
                    <a:pt x="9189" y="180109"/>
                  </a:cubicBezTo>
                  <a:cubicBezTo>
                    <a:pt x="9645" y="112447"/>
                    <a:pt x="-20404" y="51225"/>
                    <a:pt x="25778" y="235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Curso</a:t>
              </a:r>
            </a:p>
          </p:txBody>
        </p:sp>
        <p:sp>
          <p:nvSpPr>
            <p:cNvPr id="6" name="5 Rectángulo"/>
            <p:cNvSpPr/>
            <p:nvPr/>
          </p:nvSpPr>
          <p:spPr>
            <a:xfrm>
              <a:off x="2517095" y="529826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Asignatura</a:t>
              </a:r>
            </a:p>
          </p:txBody>
        </p:sp>
        <p:sp>
          <p:nvSpPr>
            <p:cNvPr id="7" name="6 Rectángulo"/>
            <p:cNvSpPr/>
            <p:nvPr/>
          </p:nvSpPr>
          <p:spPr>
            <a:xfrm>
              <a:off x="6431306" y="3627463"/>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Alumno</a:t>
              </a:r>
            </a:p>
          </p:txBody>
        </p:sp>
        <p:sp>
          <p:nvSpPr>
            <p:cNvPr id="8" name="7 Rombo"/>
            <p:cNvSpPr/>
            <p:nvPr/>
          </p:nvSpPr>
          <p:spPr>
            <a:xfrm>
              <a:off x="4415082" y="3326677"/>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Pertenece</a:t>
              </a:r>
            </a:p>
          </p:txBody>
        </p:sp>
        <p:sp>
          <p:nvSpPr>
            <p:cNvPr id="9" name="8 Elipse"/>
            <p:cNvSpPr/>
            <p:nvPr/>
          </p:nvSpPr>
          <p:spPr>
            <a:xfrm>
              <a:off x="1390746" y="2619351"/>
              <a:ext cx="1885114" cy="5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COD_CURSO</a:t>
              </a:r>
            </a:p>
          </p:txBody>
        </p:sp>
        <p:cxnSp>
          <p:nvCxnSpPr>
            <p:cNvPr id="11" name="10 Conector recto"/>
            <p:cNvCxnSpPr>
              <a:stCxn id="8" idx="1"/>
              <a:endCxn id="5" idx="5"/>
            </p:cNvCxnSpPr>
            <p:nvPr/>
          </p:nvCxnSpPr>
          <p:spPr>
            <a:xfrm flipH="1" flipV="1">
              <a:off x="4055577" y="3908746"/>
              <a:ext cx="359505" cy="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3"/>
              <a:endCxn id="7" idx="1"/>
            </p:cNvCxnSpPr>
            <p:nvPr/>
          </p:nvCxnSpPr>
          <p:spPr>
            <a:xfrm>
              <a:off x="6071266" y="3909118"/>
              <a:ext cx="360040" cy="63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Elipse"/>
            <p:cNvSpPr/>
            <p:nvPr/>
          </p:nvSpPr>
          <p:spPr>
            <a:xfrm>
              <a:off x="323528" y="3827002"/>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Descripción</a:t>
              </a:r>
            </a:p>
          </p:txBody>
        </p:sp>
        <p:sp>
          <p:nvSpPr>
            <p:cNvPr id="20" name="19 Elipse"/>
            <p:cNvSpPr/>
            <p:nvPr/>
          </p:nvSpPr>
          <p:spPr>
            <a:xfrm>
              <a:off x="353081" y="3195415"/>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Nivel</a:t>
              </a:r>
            </a:p>
          </p:txBody>
        </p:sp>
        <p:sp>
          <p:nvSpPr>
            <p:cNvPr id="21" name="20 Elipse"/>
            <p:cNvSpPr/>
            <p:nvPr/>
          </p:nvSpPr>
          <p:spPr>
            <a:xfrm>
              <a:off x="706225" y="441955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Etapa</a:t>
              </a:r>
            </a:p>
          </p:txBody>
        </p:sp>
        <p:cxnSp>
          <p:nvCxnSpPr>
            <p:cNvPr id="23" name="22 Conector recto"/>
            <p:cNvCxnSpPr>
              <a:cxnSpLocks/>
              <a:stCxn id="9" idx="4"/>
              <a:endCxn id="5" idx="1"/>
            </p:cNvCxnSpPr>
            <p:nvPr/>
          </p:nvCxnSpPr>
          <p:spPr>
            <a:xfrm>
              <a:off x="2333303" y="3158311"/>
              <a:ext cx="974127" cy="459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0" idx="6"/>
              <a:endCxn id="5" idx="0"/>
            </p:cNvCxnSpPr>
            <p:nvPr/>
          </p:nvCxnSpPr>
          <p:spPr>
            <a:xfrm>
              <a:off x="2088169" y="3375435"/>
              <a:ext cx="958760" cy="252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9" idx="6"/>
              <a:endCxn id="5" idx="8"/>
            </p:cNvCxnSpPr>
            <p:nvPr/>
          </p:nvCxnSpPr>
          <p:spPr>
            <a:xfrm>
              <a:off x="2058616" y="4007022"/>
              <a:ext cx="985578" cy="26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1" idx="6"/>
              <a:endCxn id="5" idx="7"/>
            </p:cNvCxnSpPr>
            <p:nvPr/>
          </p:nvCxnSpPr>
          <p:spPr>
            <a:xfrm flipV="1">
              <a:off x="2441313" y="4203526"/>
              <a:ext cx="605616" cy="396045"/>
            </a:xfrm>
            <a:prstGeom prst="line">
              <a:avLst/>
            </a:prstGeom>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919138" y="2979391"/>
              <a:ext cx="648072" cy="338554"/>
            </a:xfrm>
            <a:prstGeom prst="rect">
              <a:avLst/>
            </a:prstGeom>
            <a:noFill/>
          </p:spPr>
          <p:txBody>
            <a:bodyPr wrap="square" rtlCol="0">
              <a:spAutoFit/>
            </a:bodyPr>
            <a:lstStyle/>
            <a:p>
              <a:r>
                <a:rPr lang="es-CR" sz="1600" b="1" dirty="0"/>
                <a:t>1:M</a:t>
              </a:r>
            </a:p>
          </p:txBody>
        </p:sp>
        <p:sp>
          <p:nvSpPr>
            <p:cNvPr id="43" name="42 Rombo"/>
            <p:cNvSpPr/>
            <p:nvPr/>
          </p:nvSpPr>
          <p:spPr>
            <a:xfrm>
              <a:off x="6041713" y="1952148"/>
              <a:ext cx="1832780" cy="1315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Es Delegado</a:t>
              </a:r>
            </a:p>
          </p:txBody>
        </p:sp>
        <p:cxnSp>
          <p:nvCxnSpPr>
            <p:cNvPr id="47" name="46 Conector recto"/>
            <p:cNvCxnSpPr>
              <a:cxnSpLocks/>
              <a:stCxn id="7" idx="0"/>
              <a:endCxn id="43" idx="2"/>
            </p:cNvCxnSpPr>
            <p:nvPr/>
          </p:nvCxnSpPr>
          <p:spPr>
            <a:xfrm flipV="1">
              <a:off x="6935362" y="3267423"/>
              <a:ext cx="22741"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angular"/>
            <p:cNvCxnSpPr>
              <a:cxnSpLocks/>
              <a:stCxn id="43" idx="3"/>
              <a:endCxn id="7" idx="3"/>
            </p:cNvCxnSpPr>
            <p:nvPr/>
          </p:nvCxnSpPr>
          <p:spPr>
            <a:xfrm flipH="1">
              <a:off x="7439418" y="2609786"/>
              <a:ext cx="435075" cy="1305709"/>
            </a:xfrm>
            <a:prstGeom prst="bentConnector3">
              <a:avLst>
                <a:gd name="adj1" fmla="val -5254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6611326" y="1628800"/>
              <a:ext cx="648072" cy="338554"/>
            </a:xfrm>
            <a:prstGeom prst="rect">
              <a:avLst/>
            </a:prstGeom>
            <a:noFill/>
          </p:spPr>
          <p:txBody>
            <a:bodyPr wrap="square" rtlCol="0">
              <a:spAutoFit/>
            </a:bodyPr>
            <a:lstStyle/>
            <a:p>
              <a:r>
                <a:rPr lang="es-CR" sz="1600" b="1" dirty="0"/>
                <a:t>1:M</a:t>
              </a:r>
            </a:p>
          </p:txBody>
        </p:sp>
        <p:sp>
          <p:nvSpPr>
            <p:cNvPr id="54" name="53 Elipse"/>
            <p:cNvSpPr/>
            <p:nvPr/>
          </p:nvSpPr>
          <p:spPr>
            <a:xfrm>
              <a:off x="6996175" y="4264709"/>
              <a:ext cx="2147825" cy="5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NUM_MATRICULA</a:t>
              </a:r>
            </a:p>
          </p:txBody>
        </p:sp>
        <p:sp>
          <p:nvSpPr>
            <p:cNvPr id="55" name="54 Elipse"/>
            <p:cNvSpPr/>
            <p:nvPr/>
          </p:nvSpPr>
          <p:spPr>
            <a:xfrm>
              <a:off x="7184185" y="487522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Nombre</a:t>
              </a:r>
            </a:p>
          </p:txBody>
        </p:sp>
        <p:sp>
          <p:nvSpPr>
            <p:cNvPr id="56" name="55 Elipse"/>
            <p:cNvSpPr/>
            <p:nvPr/>
          </p:nvSpPr>
          <p:spPr>
            <a:xfrm>
              <a:off x="7259398" y="5447140"/>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Dirección</a:t>
              </a:r>
            </a:p>
          </p:txBody>
        </p:sp>
        <p:cxnSp>
          <p:nvCxnSpPr>
            <p:cNvPr id="57" name="56 Conector recto"/>
            <p:cNvCxnSpPr>
              <a:stCxn id="56" idx="0"/>
              <a:endCxn id="7" idx="2"/>
            </p:cNvCxnSpPr>
            <p:nvPr/>
          </p:nvCxnSpPr>
          <p:spPr>
            <a:xfrm flipH="1" flipV="1">
              <a:off x="6935362" y="4203527"/>
              <a:ext cx="1191580" cy="1243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a:cxnSpLocks/>
              <a:stCxn id="54" idx="0"/>
              <a:endCxn id="7" idx="2"/>
            </p:cNvCxnSpPr>
            <p:nvPr/>
          </p:nvCxnSpPr>
          <p:spPr>
            <a:xfrm flipH="1" flipV="1">
              <a:off x="6935362" y="4203527"/>
              <a:ext cx="1134726" cy="61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55" idx="0"/>
              <a:endCxn id="7" idx="2"/>
            </p:cNvCxnSpPr>
            <p:nvPr/>
          </p:nvCxnSpPr>
          <p:spPr>
            <a:xfrm flipH="1" flipV="1">
              <a:off x="6935362" y="4203527"/>
              <a:ext cx="1116367" cy="671694"/>
            </a:xfrm>
            <a:prstGeom prst="line">
              <a:avLst/>
            </a:prstGeom>
          </p:spPr>
          <p:style>
            <a:lnRef idx="1">
              <a:schemeClr val="accent1"/>
            </a:lnRef>
            <a:fillRef idx="0">
              <a:schemeClr val="accent1"/>
            </a:fillRef>
            <a:effectRef idx="0">
              <a:schemeClr val="accent1"/>
            </a:effectRef>
            <a:fontRef idx="minor">
              <a:schemeClr val="tx1"/>
            </a:fontRef>
          </p:style>
        </p:cxnSp>
        <p:sp>
          <p:nvSpPr>
            <p:cNvPr id="66" name="65 Rombo"/>
            <p:cNvSpPr/>
            <p:nvPr/>
          </p:nvSpPr>
          <p:spPr>
            <a:xfrm>
              <a:off x="4235329" y="4995615"/>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Cursa</a:t>
              </a:r>
            </a:p>
          </p:txBody>
        </p:sp>
        <p:cxnSp>
          <p:nvCxnSpPr>
            <p:cNvPr id="67" name="66 Conector recto"/>
            <p:cNvCxnSpPr>
              <a:stCxn id="66" idx="1"/>
              <a:endCxn id="6" idx="3"/>
            </p:cNvCxnSpPr>
            <p:nvPr/>
          </p:nvCxnSpPr>
          <p:spPr>
            <a:xfrm flipH="1">
              <a:off x="3525207" y="5578056"/>
              <a:ext cx="710122"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74 Conector angular"/>
            <p:cNvCxnSpPr>
              <a:stCxn id="7" idx="2"/>
              <a:endCxn id="66" idx="3"/>
            </p:cNvCxnSpPr>
            <p:nvPr/>
          </p:nvCxnSpPr>
          <p:spPr>
            <a:xfrm rot="5400000">
              <a:off x="5726174" y="4368867"/>
              <a:ext cx="1374529" cy="10438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77 Elipse"/>
            <p:cNvSpPr/>
            <p:nvPr/>
          </p:nvSpPr>
          <p:spPr>
            <a:xfrm>
              <a:off x="35496" y="4993744"/>
              <a:ext cx="2261800" cy="60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u="sng" dirty="0"/>
                <a:t>COD_ASIGNATURA</a:t>
              </a:r>
              <a:endParaRPr lang="es-CR" sz="1400" u="sng" dirty="0"/>
            </a:p>
          </p:txBody>
        </p:sp>
        <p:sp>
          <p:nvSpPr>
            <p:cNvPr id="79" name="78 Elipse"/>
            <p:cNvSpPr/>
            <p:nvPr/>
          </p:nvSpPr>
          <p:spPr>
            <a:xfrm>
              <a:off x="389794" y="5818954"/>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Tipo</a:t>
              </a:r>
            </a:p>
          </p:txBody>
        </p:sp>
        <p:cxnSp>
          <p:nvCxnSpPr>
            <p:cNvPr id="80" name="79 Conector recto"/>
            <p:cNvCxnSpPr>
              <a:cxnSpLocks/>
              <a:stCxn id="78" idx="5"/>
              <a:endCxn id="6" idx="1"/>
            </p:cNvCxnSpPr>
            <p:nvPr/>
          </p:nvCxnSpPr>
          <p:spPr>
            <a:xfrm>
              <a:off x="1966063" y="5507205"/>
              <a:ext cx="551032" cy="79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a:stCxn id="79" idx="7"/>
              <a:endCxn id="6" idx="1"/>
            </p:cNvCxnSpPr>
            <p:nvPr/>
          </p:nvCxnSpPr>
          <p:spPr>
            <a:xfrm flipV="1">
              <a:off x="1870784" y="5586293"/>
              <a:ext cx="646311" cy="28538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7185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dirty="0"/>
          </a:p>
          <a:p>
            <a:endParaRPr lang="es-CR" dirty="0"/>
          </a:p>
          <a:p>
            <a:r>
              <a:rPr lang="es-CR" dirty="0"/>
              <a:t>Construya el diagrama E-R para los siguientes casos:</a:t>
            </a:r>
          </a:p>
          <a:p>
            <a:pPr lvl="1"/>
            <a:r>
              <a:rPr lang="es-ES" dirty="0"/>
              <a:t>Supongamos el bibliobús que proporciona un servicio de préstamos de libros a los socios de un pueblo. Los libros están clasificados por temas. Un tema puede contener varios libros. Un libro es prestado a muchos socios, y un socio puede solicitar varios libros. En el préstamo de libros es importante saber la Fecha de préstamo y la Fecha de devolución. De los libros nos interesa saber el título, el autor y el número de ejemplares.</a:t>
            </a:r>
            <a:endParaRPr lang="es-CR" dirty="0"/>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95986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Entidad</a:t>
            </a:r>
          </a:p>
          <a:p>
            <a:pPr lvl="1"/>
            <a:r>
              <a:rPr lang="es-ES_tradnl" sz="2500" dirty="0"/>
              <a:t>Cosa u </a:t>
            </a:r>
            <a:r>
              <a:rPr lang="es-ES_tradnl" sz="2500" dirty="0">
                <a:solidFill>
                  <a:schemeClr val="accent2"/>
                </a:solidFill>
              </a:rPr>
              <a:t>objeto</a:t>
            </a:r>
            <a:r>
              <a:rPr lang="es-ES_tradnl" sz="2500" dirty="0"/>
              <a:t> del mundo real con </a:t>
            </a:r>
            <a:r>
              <a:rPr lang="es-ES_tradnl" sz="2500" dirty="0">
                <a:solidFill>
                  <a:schemeClr val="accent2"/>
                </a:solidFill>
              </a:rPr>
              <a:t>existencia propia</a:t>
            </a:r>
            <a:r>
              <a:rPr lang="es-ES_tradnl" sz="2500" dirty="0"/>
              <a:t> y </a:t>
            </a:r>
            <a:r>
              <a:rPr lang="es-ES_tradnl" sz="2500" dirty="0">
                <a:solidFill>
                  <a:schemeClr val="accent2"/>
                </a:solidFill>
              </a:rPr>
              <a:t>distinguible</a:t>
            </a:r>
            <a:r>
              <a:rPr lang="es-ES_tradnl" sz="2500" dirty="0"/>
              <a:t> del resto</a:t>
            </a:r>
          </a:p>
          <a:p>
            <a:pPr lvl="1"/>
            <a:r>
              <a:rPr lang="es-ES_tradnl" sz="2500" dirty="0"/>
              <a:t>Objeto con </a:t>
            </a:r>
            <a:r>
              <a:rPr lang="es-ES_tradnl" sz="2500" dirty="0">
                <a:solidFill>
                  <a:schemeClr val="accent2"/>
                </a:solidFill>
              </a:rPr>
              <a:t>existencia</a:t>
            </a:r>
            <a:r>
              <a:rPr lang="es-ES_tradnl" sz="2500" dirty="0"/>
              <a:t>...</a:t>
            </a:r>
          </a:p>
          <a:p>
            <a:pPr lvl="2"/>
            <a:r>
              <a:rPr lang="es-ES_tradnl" sz="2100" b="1" dirty="0">
                <a:solidFill>
                  <a:schemeClr val="accent2"/>
                </a:solidFill>
              </a:rPr>
              <a:t>física</a:t>
            </a:r>
            <a:r>
              <a:rPr lang="es-ES_tradnl" sz="2100" dirty="0"/>
              <a:t> o real (una </a:t>
            </a:r>
            <a:r>
              <a:rPr lang="es-ES_tradnl" sz="2100" b="1" dirty="0">
                <a:solidFill>
                  <a:schemeClr val="accent1"/>
                </a:solidFill>
                <a:latin typeface="Arial Narrow" pitchFamily="34" charset="0"/>
              </a:rPr>
              <a:t>persona</a:t>
            </a:r>
            <a:r>
              <a:rPr lang="es-ES_tradnl" sz="2100" dirty="0"/>
              <a:t>, un </a:t>
            </a:r>
            <a:r>
              <a:rPr lang="es-ES_tradnl" sz="2100" b="1" dirty="0">
                <a:solidFill>
                  <a:schemeClr val="accent1"/>
                </a:solidFill>
                <a:latin typeface="Arial Narrow" pitchFamily="34" charset="0"/>
              </a:rPr>
              <a:t>libro</a:t>
            </a:r>
            <a:r>
              <a:rPr lang="es-ES_tradnl" sz="2100" dirty="0"/>
              <a:t>, un </a:t>
            </a:r>
            <a:r>
              <a:rPr lang="es-ES_tradnl" sz="2100" b="1" dirty="0">
                <a:solidFill>
                  <a:schemeClr val="accent1"/>
                </a:solidFill>
                <a:latin typeface="Arial Narrow" pitchFamily="34" charset="0"/>
              </a:rPr>
              <a:t>empleado</a:t>
            </a:r>
            <a:r>
              <a:rPr lang="es-ES_tradnl" sz="2100" dirty="0"/>
              <a:t>)</a:t>
            </a:r>
          </a:p>
          <a:p>
            <a:pPr lvl="2"/>
            <a:r>
              <a:rPr lang="es-ES_tradnl" sz="2100" b="1" dirty="0">
                <a:solidFill>
                  <a:schemeClr val="accent2"/>
                </a:solidFill>
              </a:rPr>
              <a:t>abstracta</a:t>
            </a:r>
            <a:r>
              <a:rPr lang="es-ES_tradnl" sz="2100" dirty="0"/>
              <a:t> o conceptual (una </a:t>
            </a:r>
            <a:r>
              <a:rPr lang="es-ES_tradnl" sz="2100" b="1" dirty="0">
                <a:solidFill>
                  <a:schemeClr val="accent1"/>
                </a:solidFill>
                <a:latin typeface="Arial Narrow" pitchFamily="34" charset="0"/>
              </a:rPr>
              <a:t>asignatura</a:t>
            </a:r>
            <a:r>
              <a:rPr lang="es-ES_tradnl" sz="2100" dirty="0"/>
              <a:t>, un </a:t>
            </a:r>
            <a:r>
              <a:rPr lang="es-ES_tradnl" sz="2100" b="1" dirty="0">
                <a:solidFill>
                  <a:schemeClr val="accent1"/>
                </a:solidFill>
                <a:latin typeface="Arial Narrow" pitchFamily="34" charset="0"/>
              </a:rPr>
              <a:t>viaje</a:t>
            </a:r>
            <a:r>
              <a:rPr lang="es-ES_tradnl" sz="2100" dirty="0"/>
              <a:t>)</a:t>
            </a:r>
          </a:p>
          <a:p>
            <a:pPr lvl="1"/>
            <a:r>
              <a:rPr lang="es-ES_tradnl" sz="2500" i="1" dirty="0">
                <a:latin typeface="Times New Roman" pitchFamily="18" charset="0"/>
              </a:rPr>
              <a:t>“Persona, lugar, cosa, concepto o suceso, real o abstracto, de interés para la empresa”</a:t>
            </a:r>
            <a:r>
              <a:rPr lang="es-ES_tradnl" sz="2100" dirty="0"/>
              <a:t> </a:t>
            </a:r>
            <a:r>
              <a:rPr lang="es-ES_tradnl" sz="1700" dirty="0"/>
              <a:t>(ANSI, 1977)</a:t>
            </a:r>
          </a:p>
          <a:p>
            <a:pPr lvl="1"/>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73349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Casos por grupos</a:t>
            </a:r>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840739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t>Modelo entidad relación:</a:t>
            </a:r>
          </a:p>
          <a:p>
            <a:pPr lvl="1"/>
            <a:r>
              <a:rPr lang="es-CR" dirty="0">
                <a:hlinkClick r:id="rId2"/>
              </a:rPr>
              <a:t>http://gpd.sip.ucm.es/rafa/docencia/bdsi/apuntes/TEMA02.pdf</a:t>
            </a:r>
            <a:r>
              <a:rPr lang="es-CR" dirty="0"/>
              <a:t>.</a:t>
            </a:r>
          </a:p>
        </p:txBody>
      </p:sp>
      <p:sp>
        <p:nvSpPr>
          <p:cNvPr id="2" name="Título 1"/>
          <p:cNvSpPr>
            <a:spLocks noGrp="1"/>
          </p:cNvSpPr>
          <p:nvPr>
            <p:ph type="title"/>
          </p:nvPr>
        </p:nvSpPr>
        <p:spPr/>
        <p:txBody>
          <a:bodyPr/>
          <a:lstStyle/>
          <a:p>
            <a:r>
              <a:rPr lang="es-ES" sz="2800" dirty="0"/>
              <a:t>Sitios web para ampliar conocimientos</a:t>
            </a:r>
            <a:endParaRPr lang="es-CR" sz="2800" dirty="0"/>
          </a:p>
        </p:txBody>
      </p:sp>
    </p:spTree>
    <p:extLst>
      <p:ext uri="{BB962C8B-B14F-4D97-AF65-F5344CB8AC3E}">
        <p14:creationId xmlns:p14="http://schemas.microsoft.com/office/powerpoint/2010/main" val="150492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Entidad</a:t>
            </a:r>
          </a:p>
          <a:p>
            <a:pPr lvl="1"/>
            <a:r>
              <a:rPr lang="es-CR" dirty="0"/>
              <a:t>¿Cuáles serían algunos ejemplos de entidades?</a:t>
            </a:r>
          </a:p>
        </p:txBody>
      </p:sp>
      <p:sp>
        <p:nvSpPr>
          <p:cNvPr id="43018" name="Rectangle 10"/>
          <p:cNvSpPr>
            <a:spLocks noGrp="1" noChangeArrowheads="1"/>
          </p:cNvSpPr>
          <p:nvPr>
            <p:ph type="title"/>
          </p:nvPr>
        </p:nvSpPr>
        <p:spPr/>
        <p:txBody>
          <a:bodyPr>
            <a:normAutofit/>
          </a:bodyPr>
          <a:lstStyle/>
          <a:p>
            <a:r>
              <a:rPr lang="es-CR" sz="2800" dirty="0"/>
              <a:t>Modelo entidad-relación: Conceptos</a:t>
            </a:r>
            <a:endParaRPr lang="es-ES_tradnl" sz="2800" dirty="0"/>
          </a:p>
        </p:txBody>
      </p:sp>
    </p:spTree>
    <p:extLst>
      <p:ext uri="{BB962C8B-B14F-4D97-AF65-F5344CB8AC3E}">
        <p14:creationId xmlns:p14="http://schemas.microsoft.com/office/powerpoint/2010/main" val="610121777"/>
      </p:ext>
    </p:extLst>
  </p:cSld>
  <p:clrMapOvr>
    <a:masterClrMapping/>
  </p:clrMapOvr>
  <p:transition advTm="664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r>
              <a:rPr lang="es-CR" dirty="0"/>
              <a:t>Entidad</a:t>
            </a:r>
          </a:p>
          <a:p>
            <a:pPr lvl="1"/>
            <a:r>
              <a:rPr lang="es-CR" dirty="0"/>
              <a:t>Notación</a:t>
            </a:r>
          </a:p>
        </p:txBody>
      </p:sp>
      <p:sp>
        <p:nvSpPr>
          <p:cNvPr id="43018" name="Rectangle 10"/>
          <p:cNvSpPr>
            <a:spLocks noGrp="1" noChangeArrowheads="1"/>
          </p:cNvSpPr>
          <p:nvPr>
            <p:ph type="title"/>
          </p:nvPr>
        </p:nvSpPr>
        <p:spPr/>
        <p:txBody>
          <a:bodyPr>
            <a:normAutofit/>
          </a:bodyPr>
          <a:lstStyle/>
          <a:p>
            <a:r>
              <a:rPr lang="es-CR" dirty="0"/>
              <a:t>Modelo entidad-relación: Conceptos</a:t>
            </a:r>
            <a:endParaRPr lang="es-ES_tradnl" dirty="0"/>
          </a:p>
        </p:txBody>
      </p:sp>
      <p:sp>
        <p:nvSpPr>
          <p:cNvPr id="43014" name="Rectangle 6"/>
          <p:cNvSpPr>
            <a:spLocks noChangeArrowheads="1"/>
          </p:cNvSpPr>
          <p:nvPr/>
        </p:nvSpPr>
        <p:spPr bwMode="auto">
          <a:xfrm>
            <a:off x="1919784" y="2977491"/>
            <a:ext cx="1783108"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EMPLEADO</a:t>
            </a:r>
          </a:p>
        </p:txBody>
      </p:sp>
      <p:sp>
        <p:nvSpPr>
          <p:cNvPr id="43015" name="Rectangle 7"/>
          <p:cNvSpPr>
            <a:spLocks noChangeArrowheads="1"/>
          </p:cNvSpPr>
          <p:nvPr/>
        </p:nvSpPr>
        <p:spPr bwMode="auto">
          <a:xfrm>
            <a:off x="3880589" y="3995078"/>
            <a:ext cx="140479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EDIFICIO</a:t>
            </a:r>
            <a:endParaRPr lang="es-ES_tradnl" sz="2400" dirty="0"/>
          </a:p>
        </p:txBody>
      </p:sp>
      <p:sp>
        <p:nvSpPr>
          <p:cNvPr id="43016" name="Rectangle 8"/>
          <p:cNvSpPr>
            <a:spLocks noChangeArrowheads="1"/>
          </p:cNvSpPr>
          <p:nvPr/>
        </p:nvSpPr>
        <p:spPr bwMode="auto">
          <a:xfrm>
            <a:off x="3799660" y="2979079"/>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PELICULA</a:t>
            </a:r>
          </a:p>
        </p:txBody>
      </p:sp>
      <p:sp>
        <p:nvSpPr>
          <p:cNvPr id="43017" name="Rectangle 9"/>
          <p:cNvSpPr>
            <a:spLocks noChangeArrowheads="1"/>
          </p:cNvSpPr>
          <p:nvPr/>
        </p:nvSpPr>
        <p:spPr bwMode="auto">
          <a:xfrm>
            <a:off x="5502475" y="2979079"/>
            <a:ext cx="1680516"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DIRECTOR</a:t>
            </a:r>
          </a:p>
        </p:txBody>
      </p:sp>
      <p:sp>
        <p:nvSpPr>
          <p:cNvPr id="43020" name="Rectangle 12"/>
          <p:cNvSpPr>
            <a:spLocks noChangeArrowheads="1"/>
          </p:cNvSpPr>
          <p:nvPr/>
        </p:nvSpPr>
        <p:spPr bwMode="auto">
          <a:xfrm>
            <a:off x="5578065" y="3888716"/>
            <a:ext cx="1149922"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ACTOR</a:t>
            </a:r>
          </a:p>
        </p:txBody>
      </p:sp>
      <p:sp>
        <p:nvSpPr>
          <p:cNvPr id="43021" name="Rectangle 13"/>
          <p:cNvSpPr>
            <a:spLocks noChangeArrowheads="1"/>
          </p:cNvSpPr>
          <p:nvPr/>
        </p:nvSpPr>
        <p:spPr bwMode="auto">
          <a:xfrm>
            <a:off x="2041625" y="3974441"/>
            <a:ext cx="137273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CLIENTE</a:t>
            </a:r>
          </a:p>
        </p:txBody>
      </p:sp>
    </p:spTree>
    <p:extLst>
      <p:ext uri="{BB962C8B-B14F-4D97-AF65-F5344CB8AC3E}">
        <p14:creationId xmlns:p14="http://schemas.microsoft.com/office/powerpoint/2010/main" val="501174244"/>
      </p:ext>
    </p:extLst>
  </p:cSld>
  <p:clrMapOvr>
    <a:masterClrMapping/>
  </p:clrMapOvr>
  <p:transition advTm="66448"/>
</p:sld>
</file>

<file path=ppt/tags/tag1.xml><?xml version="1.0" encoding="utf-8"?>
<p:tagLst xmlns:a="http://schemas.openxmlformats.org/drawingml/2006/main" xmlns:r="http://schemas.openxmlformats.org/officeDocument/2006/relationships" xmlns:p="http://schemas.openxmlformats.org/presentationml/2006/main">
  <p:tag name="TIMING" val="|3.8|0.4|0.8|1.1"/>
</p:tagLst>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TotalTime>
  <Words>5097</Words>
  <Application>Microsoft Office PowerPoint</Application>
  <PresentationFormat>Presentación en pantalla (4:3)</PresentationFormat>
  <Paragraphs>844</Paragraphs>
  <Slides>71</Slides>
  <Notes>26</Notes>
  <HiddenSlides>0</HiddenSlides>
  <MMClips>0</MMClips>
  <ScaleCrop>false</ScaleCrop>
  <HeadingPairs>
    <vt:vector size="8" baseType="variant">
      <vt:variant>
        <vt:lpstr>Fuentes usadas</vt:lpstr>
      </vt:variant>
      <vt:variant>
        <vt:i4>6</vt:i4>
      </vt:variant>
      <vt:variant>
        <vt:lpstr>Tema</vt:lpstr>
      </vt:variant>
      <vt:variant>
        <vt:i4>4</vt:i4>
      </vt:variant>
      <vt:variant>
        <vt:lpstr>Servidores OLE incrustados</vt:lpstr>
      </vt:variant>
      <vt:variant>
        <vt:i4>1</vt:i4>
      </vt:variant>
      <vt:variant>
        <vt:lpstr>Títulos de diapositiva</vt:lpstr>
      </vt:variant>
      <vt:variant>
        <vt:i4>71</vt:i4>
      </vt:variant>
    </vt:vector>
  </HeadingPairs>
  <TitlesOfParts>
    <vt:vector size="82" baseType="lpstr">
      <vt:lpstr>Arial</vt:lpstr>
      <vt:lpstr>Arial Narrow</vt:lpstr>
      <vt:lpstr>Calibri</vt:lpstr>
      <vt:lpstr>Calibri Light</vt:lpstr>
      <vt:lpstr>Times New Roman</vt:lpstr>
      <vt:lpstr>Wingdings 2</vt:lpstr>
      <vt:lpstr>HDOfficeLightV0</vt:lpstr>
      <vt:lpstr>1_HDOfficeLightV0</vt:lpstr>
      <vt:lpstr>Blank</vt:lpstr>
      <vt:lpstr>Storyboard Layouts</vt:lpstr>
      <vt:lpstr>SmartDraw</vt:lpstr>
      <vt:lpstr>Presentación de PowerPoint</vt:lpstr>
      <vt:lpstr>Fundamentos de bases de datos</vt:lpstr>
      <vt:lpstr>Agenda</vt:lpstr>
      <vt:lpstr>Modelo de datos: Definición</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          Automovil (sin clave): resulta imposible identificar a alguno de los 2 autos marca Peugeot:</vt:lpstr>
      <vt:lpstr>Automovil (con clave): a través de la clave, es posible identificar cualquiera de los autos: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Diagrama E-R: Pasos</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Ejercicios</vt:lpstr>
      <vt:lpstr>Ejercicios</vt:lpstr>
      <vt:lpstr>Sitios web para ampliar conocimientos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47</cp:revision>
  <dcterms:created xsi:type="dcterms:W3CDTF">2016-01-04T17:43:21Z</dcterms:created>
  <dcterms:modified xsi:type="dcterms:W3CDTF">2019-05-18T01:06:52Z</dcterms:modified>
</cp:coreProperties>
</file>