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18"/>
  </p:notesMasterIdLst>
  <p:handoutMasterIdLst>
    <p:handoutMasterId r:id="rId19"/>
  </p:handoutMasterIdLst>
  <p:sldIdLst>
    <p:sldId id="482" r:id="rId5"/>
    <p:sldId id="483" r:id="rId6"/>
    <p:sldId id="451" r:id="rId7"/>
    <p:sldId id="484" r:id="rId8"/>
    <p:sldId id="485" r:id="rId9"/>
    <p:sldId id="486" r:id="rId10"/>
    <p:sldId id="487" r:id="rId11"/>
    <p:sldId id="488" r:id="rId12"/>
    <p:sldId id="489" r:id="rId13"/>
    <p:sldId id="490" r:id="rId14"/>
    <p:sldId id="491" r:id="rId15"/>
    <p:sldId id="492" r:id="rId16"/>
    <p:sldId id="481" r:id="rId1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86" d="100"/>
          <a:sy n="86" d="100"/>
        </p:scale>
        <p:origin x="1291"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15/3/2018</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15/3/2018</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15/03/2018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15/03/2018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15/03/2018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15/03/2018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15/03/2018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15/03/2018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15/03/2018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15/03/2018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15/03/2018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3/15/2018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3/15/2018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3/15/2018</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Técnico en programación</a:t>
            </a:r>
          </a:p>
          <a:p>
            <a:r>
              <a:rPr lang="es-CR" dirty="0"/>
              <a:t>Estructuras de Datos</a:t>
            </a:r>
          </a:p>
        </p:txBody>
      </p:sp>
    </p:spTree>
    <p:extLst>
      <p:ext uri="{BB962C8B-B14F-4D97-AF65-F5344CB8AC3E}">
        <p14:creationId xmlns:p14="http://schemas.microsoft.com/office/powerpoint/2010/main" val="72700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17B7C27-24A0-4C61-B643-3F6479667E1F}"/>
              </a:ext>
            </a:extLst>
          </p:cNvPr>
          <p:cNvSpPr>
            <a:spLocks noGrp="1"/>
          </p:cNvSpPr>
          <p:nvPr>
            <p:ph idx="1"/>
          </p:nvPr>
        </p:nvSpPr>
        <p:spPr/>
        <p:txBody>
          <a:bodyPr/>
          <a:lstStyle/>
          <a:p>
            <a:r>
              <a:rPr lang="es-CR" dirty="0"/>
              <a:t>Realizar un programa que imprima en pantalla los números del 1 al 100.</a:t>
            </a:r>
          </a:p>
        </p:txBody>
      </p:sp>
      <p:sp>
        <p:nvSpPr>
          <p:cNvPr id="3" name="Título 2">
            <a:extLst>
              <a:ext uri="{FF2B5EF4-FFF2-40B4-BE49-F238E27FC236}">
                <a16:creationId xmlns:a16="http://schemas.microsoft.com/office/drawing/2014/main" id="{437B87DA-59D8-4884-B69C-599F99F219BD}"/>
              </a:ext>
            </a:extLst>
          </p:cNvPr>
          <p:cNvSpPr>
            <a:spLocks noGrp="1"/>
          </p:cNvSpPr>
          <p:nvPr>
            <p:ph type="title"/>
          </p:nvPr>
        </p:nvSpPr>
        <p:spPr/>
        <p:txBody>
          <a:bodyPr/>
          <a:lstStyle/>
          <a:p>
            <a:r>
              <a:rPr lang="es-CR" dirty="0"/>
              <a:t>Ejemplo</a:t>
            </a:r>
          </a:p>
        </p:txBody>
      </p:sp>
      <p:pic>
        <p:nvPicPr>
          <p:cNvPr id="4" name="Imagen 3">
            <a:extLst>
              <a:ext uri="{FF2B5EF4-FFF2-40B4-BE49-F238E27FC236}">
                <a16:creationId xmlns:a16="http://schemas.microsoft.com/office/drawing/2014/main" id="{43A21CE0-D781-4057-82FE-8F2B2116991E}"/>
              </a:ext>
            </a:extLst>
          </p:cNvPr>
          <p:cNvPicPr>
            <a:picLocks noChangeAspect="1"/>
          </p:cNvPicPr>
          <p:nvPr/>
        </p:nvPicPr>
        <p:blipFill>
          <a:blip r:embed="rId2"/>
          <a:stretch>
            <a:fillRect/>
          </a:stretch>
        </p:blipFill>
        <p:spPr>
          <a:xfrm>
            <a:off x="2124075" y="2600463"/>
            <a:ext cx="4895850" cy="2828925"/>
          </a:xfrm>
          <a:prstGeom prst="rect">
            <a:avLst/>
          </a:prstGeom>
        </p:spPr>
      </p:pic>
    </p:spTree>
    <p:extLst>
      <p:ext uri="{BB962C8B-B14F-4D97-AF65-F5344CB8AC3E}">
        <p14:creationId xmlns:p14="http://schemas.microsoft.com/office/powerpoint/2010/main" val="1515395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5FC39C8-9A5D-454A-B321-C3293A1DB824}"/>
              </a:ext>
            </a:extLst>
          </p:cNvPr>
          <p:cNvSpPr>
            <a:spLocks noGrp="1"/>
          </p:cNvSpPr>
          <p:nvPr>
            <p:ph idx="1"/>
          </p:nvPr>
        </p:nvSpPr>
        <p:spPr>
          <a:xfrm>
            <a:off x="628649" y="1211588"/>
            <a:ext cx="8115856" cy="2437134"/>
          </a:xfrm>
        </p:spPr>
        <p:txBody>
          <a:bodyPr>
            <a:normAutofit fontScale="92500" lnSpcReduction="20000"/>
          </a:bodyPr>
          <a:lstStyle/>
          <a:p>
            <a:r>
              <a:rPr lang="es-CR" dirty="0"/>
              <a:t>La estructura do </a:t>
            </a:r>
            <a:r>
              <a:rPr lang="es-CR" dirty="0" err="1"/>
              <a:t>while</a:t>
            </a:r>
            <a:r>
              <a:rPr lang="es-CR" dirty="0"/>
              <a:t> es otra estructura repetitiva, la cual ejecuta al menos una vez su bloque repetitivo, a diferencia del </a:t>
            </a:r>
            <a:r>
              <a:rPr lang="es-CR" dirty="0" err="1"/>
              <a:t>while</a:t>
            </a:r>
            <a:r>
              <a:rPr lang="es-CR" dirty="0"/>
              <a:t> o del </a:t>
            </a:r>
            <a:r>
              <a:rPr lang="es-CR" dirty="0" err="1"/>
              <a:t>for</a:t>
            </a:r>
            <a:r>
              <a:rPr lang="es-CR" dirty="0"/>
              <a:t> que podían no ejecutar el bloque.</a:t>
            </a:r>
            <a:br>
              <a:rPr lang="es-CR" dirty="0"/>
            </a:br>
            <a:r>
              <a:rPr lang="es-CR" dirty="0"/>
              <a:t>Esta estructura repetitiva se utiliza cuando conocemos de antemano que por lo menos una vez se ejecutará el bloque repetitivo.</a:t>
            </a:r>
            <a:br>
              <a:rPr lang="es-CR" dirty="0"/>
            </a:br>
            <a:r>
              <a:rPr lang="es-CR" dirty="0"/>
              <a:t>La condición de la estructura está abajo del bloque a repetir, a diferencia del </a:t>
            </a:r>
            <a:r>
              <a:rPr lang="es-CR" dirty="0" err="1"/>
              <a:t>while</a:t>
            </a:r>
            <a:r>
              <a:rPr lang="es-CR" dirty="0"/>
              <a:t> o del </a:t>
            </a:r>
            <a:r>
              <a:rPr lang="es-CR" dirty="0" err="1"/>
              <a:t>for</a:t>
            </a:r>
            <a:r>
              <a:rPr lang="es-CR" dirty="0"/>
              <a:t> que está en la parte superior.</a:t>
            </a:r>
          </a:p>
        </p:txBody>
      </p:sp>
      <p:sp>
        <p:nvSpPr>
          <p:cNvPr id="3" name="Título 2">
            <a:extLst>
              <a:ext uri="{FF2B5EF4-FFF2-40B4-BE49-F238E27FC236}">
                <a16:creationId xmlns:a16="http://schemas.microsoft.com/office/drawing/2014/main" id="{5D8611ED-A366-4D4C-A2E0-C0BEA5F6928C}"/>
              </a:ext>
            </a:extLst>
          </p:cNvPr>
          <p:cNvSpPr>
            <a:spLocks noGrp="1"/>
          </p:cNvSpPr>
          <p:nvPr>
            <p:ph type="title"/>
          </p:nvPr>
        </p:nvSpPr>
        <p:spPr/>
        <p:txBody>
          <a:bodyPr/>
          <a:lstStyle/>
          <a:p>
            <a:r>
              <a:rPr lang="es-CR" dirty="0"/>
              <a:t> Estructura repetitiva do </a:t>
            </a:r>
            <a:r>
              <a:rPr lang="es-CR" dirty="0" err="1"/>
              <a:t>while</a:t>
            </a:r>
            <a:endParaRPr lang="es-CR" dirty="0"/>
          </a:p>
        </p:txBody>
      </p:sp>
      <p:pic>
        <p:nvPicPr>
          <p:cNvPr id="3074" name="Picture 2" descr="estructura repetitiva do while">
            <a:extLst>
              <a:ext uri="{FF2B5EF4-FFF2-40B4-BE49-F238E27FC236}">
                <a16:creationId xmlns:a16="http://schemas.microsoft.com/office/drawing/2014/main" id="{0F54AEB6-2930-4260-BE27-3DC05CEA4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450" y="3739718"/>
            <a:ext cx="27051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364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6AA9CC26-294C-4B73-9AFD-020A96DCC180}"/>
              </a:ext>
            </a:extLst>
          </p:cNvPr>
          <p:cNvSpPr>
            <a:spLocks noGrp="1"/>
          </p:cNvSpPr>
          <p:nvPr>
            <p:ph idx="1"/>
          </p:nvPr>
        </p:nvSpPr>
        <p:spPr/>
        <p:txBody>
          <a:bodyPr/>
          <a:lstStyle/>
          <a:p>
            <a:r>
              <a:rPr lang="es-CR" dirty="0"/>
              <a:t>Escribir un programa que solicite la carga de un número entre 0 y 999, y nos muestre un mensaje de cuántos dígitos tiene el mismo. Finalizar el programa cuando se cargue el valor 0.</a:t>
            </a:r>
          </a:p>
        </p:txBody>
      </p:sp>
      <p:sp>
        <p:nvSpPr>
          <p:cNvPr id="3" name="Título 2">
            <a:extLst>
              <a:ext uri="{FF2B5EF4-FFF2-40B4-BE49-F238E27FC236}">
                <a16:creationId xmlns:a16="http://schemas.microsoft.com/office/drawing/2014/main" id="{AF890567-9880-4461-85C9-1F0F5804D84C}"/>
              </a:ext>
            </a:extLst>
          </p:cNvPr>
          <p:cNvSpPr>
            <a:spLocks noGrp="1"/>
          </p:cNvSpPr>
          <p:nvPr>
            <p:ph type="title"/>
          </p:nvPr>
        </p:nvSpPr>
        <p:spPr/>
        <p:txBody>
          <a:bodyPr/>
          <a:lstStyle/>
          <a:p>
            <a:r>
              <a:rPr lang="es-CR" dirty="0"/>
              <a:t>Ejemplo</a:t>
            </a:r>
          </a:p>
        </p:txBody>
      </p:sp>
      <p:pic>
        <p:nvPicPr>
          <p:cNvPr id="4" name="Imagen 3">
            <a:extLst>
              <a:ext uri="{FF2B5EF4-FFF2-40B4-BE49-F238E27FC236}">
                <a16:creationId xmlns:a16="http://schemas.microsoft.com/office/drawing/2014/main" id="{98D15686-B91F-42D5-AD2B-5B19B4F188FD}"/>
              </a:ext>
            </a:extLst>
          </p:cNvPr>
          <p:cNvPicPr>
            <a:picLocks noChangeAspect="1"/>
          </p:cNvPicPr>
          <p:nvPr/>
        </p:nvPicPr>
        <p:blipFill>
          <a:blip r:embed="rId2"/>
          <a:stretch>
            <a:fillRect/>
          </a:stretch>
        </p:blipFill>
        <p:spPr>
          <a:xfrm>
            <a:off x="2414726" y="2611868"/>
            <a:ext cx="5002891" cy="3929449"/>
          </a:xfrm>
          <a:prstGeom prst="rect">
            <a:avLst/>
          </a:prstGeom>
        </p:spPr>
      </p:pic>
    </p:spTree>
    <p:extLst>
      <p:ext uri="{BB962C8B-B14F-4D97-AF65-F5344CB8AC3E}">
        <p14:creationId xmlns:p14="http://schemas.microsoft.com/office/powerpoint/2010/main" val="794499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8649" y="1211587"/>
            <a:ext cx="8222387" cy="5437788"/>
          </a:xfrm>
        </p:spPr>
        <p:txBody>
          <a:bodyPr>
            <a:normAutofit fontScale="47500" lnSpcReduction="20000"/>
          </a:bodyPr>
          <a:lstStyle/>
          <a:p>
            <a:r>
              <a:rPr lang="es-CR" sz="2500" dirty="0"/>
              <a:t>Escribir un programa que solicite la carga de un valor positivo y nos muestre desde 1 hasta el valor ingresado de uno en uno. (</a:t>
            </a:r>
            <a:r>
              <a:rPr lang="es-CR" sz="2500" dirty="0" err="1"/>
              <a:t>while</a:t>
            </a:r>
            <a:r>
              <a:rPr lang="es-CR" sz="2500" dirty="0"/>
              <a:t>)</a:t>
            </a:r>
          </a:p>
          <a:p>
            <a:br>
              <a:rPr lang="es-CR" sz="2500" dirty="0"/>
            </a:br>
            <a:r>
              <a:rPr lang="es-CR" sz="2500" dirty="0"/>
              <a:t>Ejemplo: Si ingresamos 30 se debe mostrar en pantalla los números del 1 al 30. (</a:t>
            </a:r>
            <a:r>
              <a:rPr lang="es-CR" sz="2500" dirty="0" err="1"/>
              <a:t>while</a:t>
            </a:r>
            <a:r>
              <a:rPr lang="es-CR" sz="2500" dirty="0"/>
              <a:t>)</a:t>
            </a:r>
          </a:p>
          <a:p>
            <a:endParaRPr lang="es-CR" sz="2500" dirty="0"/>
          </a:p>
          <a:p>
            <a:r>
              <a:rPr lang="es-CR" sz="2500" dirty="0"/>
              <a:t>Desarrollar un programa que permita la carga de 10 valores por teclado y nos muestre posteriormente la suma de los valores ingresados y su promedio. (</a:t>
            </a:r>
            <a:r>
              <a:rPr lang="es-CR" sz="2500" dirty="0" err="1"/>
              <a:t>while</a:t>
            </a:r>
            <a:r>
              <a:rPr lang="es-CR" sz="2500" dirty="0"/>
              <a:t>)</a:t>
            </a:r>
          </a:p>
          <a:p>
            <a:endParaRPr lang="es-CR" sz="2500" dirty="0"/>
          </a:p>
          <a:p>
            <a:r>
              <a:rPr lang="es-CR" sz="2500" dirty="0"/>
              <a:t>Una planta que fabrica perfiles de hierro posee un lote de n piezas.</a:t>
            </a:r>
            <a:br>
              <a:rPr lang="es-CR" sz="2500" dirty="0"/>
            </a:br>
            <a:r>
              <a:rPr lang="es-CR" sz="2500" dirty="0"/>
              <a:t>Confeccionar un programa que pida ingresar por teclado la cantidad de piezas a procesar y luego ingrese la longitud de cada perfil; sabiendo que la pieza cuya longitud esté comprendida en el rango de 1,20 y 1,30 son aptas. Imprimir por pantalla la cantidad de piezas aptas que hay en el lote. (</a:t>
            </a:r>
            <a:r>
              <a:rPr lang="es-CR" sz="2500" dirty="0" err="1"/>
              <a:t>for</a:t>
            </a:r>
            <a:r>
              <a:rPr lang="es-CR" sz="2500" dirty="0"/>
              <a:t>)</a:t>
            </a:r>
          </a:p>
          <a:p>
            <a:endParaRPr lang="es-CR" sz="2500" dirty="0"/>
          </a:p>
          <a:p>
            <a:r>
              <a:rPr lang="es-CR" sz="2500" dirty="0"/>
              <a:t>Desarrollar un programa que permita la carga de 10 valores por teclado y nos muestre posteriormente la suma de los valores ingresados y su promedio. Lo resolveremos empleando la estructura </a:t>
            </a:r>
            <a:r>
              <a:rPr lang="es-CR" sz="2500" dirty="0" err="1"/>
              <a:t>for</a:t>
            </a:r>
            <a:r>
              <a:rPr lang="es-CR" sz="2500" dirty="0"/>
              <a:t>. (</a:t>
            </a:r>
            <a:r>
              <a:rPr lang="es-CR" sz="2500" dirty="0" err="1"/>
              <a:t>for</a:t>
            </a:r>
            <a:r>
              <a:rPr lang="es-CR" sz="2500" dirty="0"/>
              <a:t>)</a:t>
            </a:r>
          </a:p>
          <a:p>
            <a:endParaRPr lang="es-CR" sz="2500" dirty="0"/>
          </a:p>
          <a:p>
            <a:r>
              <a:rPr lang="es-CR" sz="2500" dirty="0"/>
              <a:t>Escribir un programa que lea 10 notas de alumnos y nos informe cuántos tienen notas mayores o iguales a 7 y cuántos menores. (</a:t>
            </a:r>
            <a:r>
              <a:rPr lang="es-CR" sz="2500" dirty="0" err="1"/>
              <a:t>for</a:t>
            </a:r>
            <a:r>
              <a:rPr lang="es-CR" sz="2500" dirty="0"/>
              <a:t>)</a:t>
            </a:r>
          </a:p>
          <a:p>
            <a:endParaRPr lang="es-CR" sz="2500" dirty="0"/>
          </a:p>
          <a:p>
            <a:r>
              <a:rPr lang="es-CR" sz="2500" dirty="0"/>
              <a:t>Escribir un programa que solicite la carga de números por teclado, obtener su promedio. Finalizar la carga de valores cuando se cargue el valor 0. (do </a:t>
            </a:r>
            <a:r>
              <a:rPr lang="es-CR" sz="2500" dirty="0" err="1"/>
              <a:t>while</a:t>
            </a:r>
            <a:r>
              <a:rPr lang="es-CR" sz="2500" dirty="0"/>
              <a:t>)</a:t>
            </a:r>
          </a:p>
          <a:p>
            <a:endParaRPr lang="es-CR" sz="2500" dirty="0"/>
          </a:p>
          <a:p>
            <a:r>
              <a:rPr lang="es-CR" sz="2500" dirty="0"/>
              <a:t>Realizar un programa que permita ingresar el peso (en kilogramos) de piezas. El proceso termina cuando ingresamos el valor 0. Se debe informar:</a:t>
            </a:r>
            <a:br>
              <a:rPr lang="es-CR" sz="2500" dirty="0"/>
            </a:br>
            <a:r>
              <a:rPr lang="es-CR" sz="2500" dirty="0"/>
              <a:t>a) Cuántas piezas tienen un peso entre 9.8 Kg. y 10.2 Kg.?, cuántas con más de 10.2 Kg.? y cuántas con menos de 9.8 Kg.?</a:t>
            </a:r>
            <a:br>
              <a:rPr lang="es-CR" sz="2500" dirty="0"/>
            </a:br>
            <a:r>
              <a:rPr lang="es-CR" sz="2500" dirty="0"/>
              <a:t>b) La cantidad total de piezas procesadas. (do </a:t>
            </a:r>
            <a:r>
              <a:rPr lang="es-CR" sz="2500" dirty="0" err="1"/>
              <a:t>while</a:t>
            </a:r>
            <a:r>
              <a:rPr lang="es-CR" sz="2500" dirty="0"/>
              <a:t>)</a:t>
            </a:r>
          </a:p>
          <a:p>
            <a:endParaRPr lang="es-CR" sz="2500" dirty="0"/>
          </a:p>
          <a:p>
            <a:r>
              <a:rPr lang="es-CR" sz="2500" dirty="0"/>
              <a:t>Escribir un programa que lea 10 números enteros y luego muestre cuántos valores ingresados fueron múltiplos de 3 y cuántos de 5. Debemos tener en cuenta que hay números que son múltiplos de 3 y de 5 a la vez. (</a:t>
            </a:r>
            <a:r>
              <a:rPr lang="es-CR" sz="2500" dirty="0" err="1"/>
              <a:t>for</a:t>
            </a:r>
            <a:r>
              <a:rPr lang="es-CR" sz="2500" dirty="0"/>
              <a:t>)</a:t>
            </a:r>
          </a:p>
          <a:p>
            <a:endParaRPr lang="es-CR" sz="2500" dirty="0"/>
          </a:p>
          <a:p>
            <a:r>
              <a:rPr lang="es-CR" sz="2500" dirty="0"/>
              <a:t>Escribir un programa que lea n números enteros y calcule la cantidad de valores mayores o iguales a 1000. (</a:t>
            </a:r>
            <a:r>
              <a:rPr lang="es-CR" sz="2500" dirty="0" err="1"/>
              <a:t>for</a:t>
            </a:r>
            <a:r>
              <a:rPr lang="es-CR" sz="2500" dirty="0"/>
              <a:t>)</a:t>
            </a:r>
          </a:p>
          <a:p>
            <a:endParaRPr lang="es-CR" dirty="0"/>
          </a:p>
        </p:txBody>
      </p:sp>
      <p:sp>
        <p:nvSpPr>
          <p:cNvPr id="2" name="Título 1"/>
          <p:cNvSpPr>
            <a:spLocks noGrp="1"/>
          </p:cNvSpPr>
          <p:nvPr>
            <p:ph type="title"/>
          </p:nvPr>
        </p:nvSpPr>
        <p:spPr/>
        <p:txBody>
          <a:bodyPr/>
          <a:lstStyle/>
          <a:p>
            <a:r>
              <a:rPr lang="es-CR" b="1"/>
              <a:t>Práctica</a:t>
            </a:r>
            <a:endParaRPr lang="es-CR" b="1" dirty="0"/>
          </a:p>
        </p:txBody>
      </p:sp>
    </p:spTree>
    <p:extLst>
      <p:ext uri="{BB962C8B-B14F-4D97-AF65-F5344CB8AC3E}">
        <p14:creationId xmlns:p14="http://schemas.microsoft.com/office/powerpoint/2010/main" val="3797686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a:xfrm>
            <a:off x="1143000" y="1124530"/>
            <a:ext cx="6858000" cy="2387600"/>
          </a:xfrm>
        </p:spPr>
        <p:txBody>
          <a:bodyPr>
            <a:normAutofit/>
          </a:bodyPr>
          <a:lstStyle/>
          <a:p>
            <a:r>
              <a:rPr lang="es-CR" sz="4050" dirty="0">
                <a:latin typeface="Calibri (Títulos)"/>
              </a:rPr>
              <a:t>Funciones y ciclos</a:t>
            </a:r>
            <a:endParaRPr lang="es-ES" sz="4050" dirty="0">
              <a:latin typeface="Calibri (Títulos)"/>
            </a:endParaRPr>
          </a:p>
        </p:txBody>
      </p:sp>
      <p:sp>
        <p:nvSpPr>
          <p:cNvPr id="5" name="2 Subtítulo"/>
          <p:cNvSpPr>
            <a:spLocks noGrp="1"/>
          </p:cNvSpPr>
          <p:nvPr>
            <p:ph type="subTitle" idx="1"/>
          </p:nvPr>
        </p:nvSpPr>
        <p:spPr/>
        <p:txBody>
          <a:bodyPr>
            <a:normAutofit/>
          </a:bodyPr>
          <a:lstStyle/>
          <a:p>
            <a:pPr lvl="0">
              <a:spcBef>
                <a:spcPts val="0"/>
              </a:spcBef>
            </a:pPr>
            <a:r>
              <a:rPr lang="es-CR" sz="2400" dirty="0"/>
              <a:t>Universidad Técnica Nacional</a:t>
            </a:r>
          </a:p>
          <a:p>
            <a:pPr lvl="0">
              <a:spcBef>
                <a:spcPts val="0"/>
              </a:spcBef>
            </a:pPr>
            <a:r>
              <a:rPr lang="es-CR" sz="2400" dirty="0"/>
              <a:t>Por: Efrén Jiménez Delgado</a:t>
            </a:r>
          </a:p>
          <a:p>
            <a:pPr lvl="0">
              <a:spcBef>
                <a:spcPts val="0"/>
              </a:spcBef>
            </a:pPr>
            <a:r>
              <a:rPr lang="es-CR" sz="2400" dirty="0"/>
              <a:t>2018</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14681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R" dirty="0"/>
              <a:t>Funciones</a:t>
            </a:r>
          </a:p>
          <a:p>
            <a:r>
              <a:rPr lang="es-CR" dirty="0"/>
              <a:t>Iteración</a:t>
            </a:r>
          </a:p>
          <a:p>
            <a:pPr lvl="1"/>
            <a:r>
              <a:rPr lang="es-CR" dirty="0"/>
              <a:t>Definición</a:t>
            </a:r>
          </a:p>
          <a:p>
            <a:pPr lvl="1"/>
            <a:r>
              <a:rPr lang="es-CR" dirty="0"/>
              <a:t>Estatuto </a:t>
            </a:r>
            <a:r>
              <a:rPr lang="es-CR" dirty="0" err="1"/>
              <a:t>while</a:t>
            </a:r>
            <a:endParaRPr lang="es-CR" dirty="0"/>
          </a:p>
          <a:p>
            <a:pPr lvl="1"/>
            <a:r>
              <a:rPr lang="es-CR" dirty="0"/>
              <a:t>Estatuto </a:t>
            </a:r>
            <a:r>
              <a:rPr lang="es-CR" dirty="0" err="1"/>
              <a:t>for</a:t>
            </a:r>
            <a:endParaRPr lang="es-CR" dirty="0"/>
          </a:p>
          <a:p>
            <a:endParaRPr lang="es-CR" dirty="0"/>
          </a:p>
        </p:txBody>
      </p:sp>
      <p:sp>
        <p:nvSpPr>
          <p:cNvPr id="2" name="Título 1"/>
          <p:cNvSpPr>
            <a:spLocks noGrp="1"/>
          </p:cNvSpPr>
          <p:nvPr>
            <p:ph type="title"/>
          </p:nvPr>
        </p:nvSpPr>
        <p:spPr/>
        <p:txBody>
          <a:bodyPr/>
          <a:lstStyle/>
          <a:p>
            <a:r>
              <a:rPr lang="es-CR" b="1" dirty="0"/>
              <a:t>Agenda</a:t>
            </a:r>
          </a:p>
        </p:txBody>
      </p:sp>
    </p:spTree>
    <p:extLst>
      <p:ext uri="{BB962C8B-B14F-4D97-AF65-F5344CB8AC3E}">
        <p14:creationId xmlns:p14="http://schemas.microsoft.com/office/powerpoint/2010/main" val="227909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962FE44-A8B4-4EEA-83A5-F9E3F67DA74E}"/>
              </a:ext>
            </a:extLst>
          </p:cNvPr>
          <p:cNvSpPr>
            <a:spLocks noGrp="1"/>
          </p:cNvSpPr>
          <p:nvPr>
            <p:ph idx="1"/>
          </p:nvPr>
        </p:nvSpPr>
        <p:spPr/>
        <p:txBody>
          <a:bodyPr/>
          <a:lstStyle/>
          <a:p>
            <a:r>
              <a:rPr lang="es-CR" dirty="0"/>
              <a:t>En la actualidad se conoce con el nombre de método a un conjunto de instrucciones que realiza una tarea específica y bien definida. Los métodos solamente se escriben una vez pero pueden ser invocados en múltiples ocasiones durante la ejecución de un programa. Esto le brinda al programador las siguientes ventajas: </a:t>
            </a:r>
          </a:p>
          <a:p>
            <a:pPr lvl="1"/>
            <a:r>
              <a:rPr lang="es-CR" dirty="0"/>
              <a:t>Facilita la separación de actividades en módulos debidamente identificados.</a:t>
            </a:r>
          </a:p>
          <a:p>
            <a:pPr lvl="1"/>
            <a:r>
              <a:rPr lang="es-CR" dirty="0"/>
              <a:t>Organiza de manera legible y fácil de entender a los programas. </a:t>
            </a:r>
          </a:p>
          <a:p>
            <a:pPr lvl="1"/>
            <a:r>
              <a:rPr lang="es-CR" dirty="0"/>
              <a:t>Facilita al programador la escritura de código. </a:t>
            </a:r>
          </a:p>
          <a:p>
            <a:pPr lvl="1"/>
            <a:r>
              <a:rPr lang="es-CR" dirty="0"/>
              <a:t>Facilita la depuración, corrección y mantenimiento de los programas.</a:t>
            </a:r>
          </a:p>
        </p:txBody>
      </p:sp>
      <p:sp>
        <p:nvSpPr>
          <p:cNvPr id="3" name="Título 2">
            <a:extLst>
              <a:ext uri="{FF2B5EF4-FFF2-40B4-BE49-F238E27FC236}">
                <a16:creationId xmlns:a16="http://schemas.microsoft.com/office/drawing/2014/main" id="{F6122835-DDCB-4D4A-9A78-547CE90CE40D}"/>
              </a:ext>
            </a:extLst>
          </p:cNvPr>
          <p:cNvSpPr>
            <a:spLocks noGrp="1"/>
          </p:cNvSpPr>
          <p:nvPr>
            <p:ph type="title"/>
          </p:nvPr>
        </p:nvSpPr>
        <p:spPr/>
        <p:txBody>
          <a:bodyPr/>
          <a:lstStyle/>
          <a:p>
            <a:r>
              <a:rPr lang="es-CR" dirty="0"/>
              <a:t>Funciones</a:t>
            </a:r>
          </a:p>
        </p:txBody>
      </p:sp>
    </p:spTree>
    <p:extLst>
      <p:ext uri="{BB962C8B-B14F-4D97-AF65-F5344CB8AC3E}">
        <p14:creationId xmlns:p14="http://schemas.microsoft.com/office/powerpoint/2010/main" val="1319840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056F8979-D915-43D7-8CFF-2267F92F8A95}"/>
              </a:ext>
            </a:extLst>
          </p:cNvPr>
          <p:cNvSpPr>
            <a:spLocks noGrp="1"/>
          </p:cNvSpPr>
          <p:nvPr>
            <p:ph idx="1"/>
          </p:nvPr>
        </p:nvSpPr>
        <p:spPr/>
        <p:txBody>
          <a:bodyPr/>
          <a:lstStyle/>
          <a:p>
            <a:r>
              <a:rPr lang="es-CR" dirty="0"/>
              <a:t>Una limitante de una función es que la sentencia </a:t>
            </a:r>
            <a:r>
              <a:rPr lang="es-CR" dirty="0" err="1"/>
              <a:t>return</a:t>
            </a:r>
            <a:r>
              <a:rPr lang="es-CR" dirty="0"/>
              <a:t>() sólo devuelve un valor; esto restringe a que una función solamente pueda devolver un dato. Si se desea que la función devuelva más de un valor, entonces debe usarse otro mecanismo (por ejemplo el envío de parámetros por referencia ó el uso de parámetros de salida </a:t>
            </a:r>
            <a:r>
              <a:rPr lang="es-CR" dirty="0" err="1"/>
              <a:t>out</a:t>
            </a:r>
            <a:r>
              <a:rPr lang="es-CR" dirty="0"/>
              <a:t> en C# .NET).</a:t>
            </a:r>
          </a:p>
        </p:txBody>
      </p:sp>
      <p:sp>
        <p:nvSpPr>
          <p:cNvPr id="3" name="Título 2">
            <a:extLst>
              <a:ext uri="{FF2B5EF4-FFF2-40B4-BE49-F238E27FC236}">
                <a16:creationId xmlns:a16="http://schemas.microsoft.com/office/drawing/2014/main" id="{659C5E8C-6418-480F-9E88-BA29EE98099E}"/>
              </a:ext>
            </a:extLst>
          </p:cNvPr>
          <p:cNvSpPr>
            <a:spLocks noGrp="1"/>
          </p:cNvSpPr>
          <p:nvPr>
            <p:ph type="title"/>
          </p:nvPr>
        </p:nvSpPr>
        <p:spPr/>
        <p:txBody>
          <a:bodyPr/>
          <a:lstStyle/>
          <a:p>
            <a:r>
              <a:rPr lang="es-CR" dirty="0" err="1"/>
              <a:t>return</a:t>
            </a:r>
            <a:endParaRPr lang="es-CR" dirty="0"/>
          </a:p>
        </p:txBody>
      </p:sp>
    </p:spTree>
    <p:extLst>
      <p:ext uri="{BB962C8B-B14F-4D97-AF65-F5344CB8AC3E}">
        <p14:creationId xmlns:p14="http://schemas.microsoft.com/office/powerpoint/2010/main" val="203768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4742428-4A35-4204-8E5E-AE16975FBFF1}"/>
              </a:ext>
            </a:extLst>
          </p:cNvPr>
          <p:cNvSpPr>
            <a:spLocks noGrp="1"/>
          </p:cNvSpPr>
          <p:nvPr>
            <p:ph idx="1"/>
          </p:nvPr>
        </p:nvSpPr>
        <p:spPr/>
        <p:txBody>
          <a:bodyPr/>
          <a:lstStyle/>
          <a:p>
            <a:endParaRPr lang="es-CR"/>
          </a:p>
        </p:txBody>
      </p:sp>
      <p:sp>
        <p:nvSpPr>
          <p:cNvPr id="3" name="Título 2">
            <a:extLst>
              <a:ext uri="{FF2B5EF4-FFF2-40B4-BE49-F238E27FC236}">
                <a16:creationId xmlns:a16="http://schemas.microsoft.com/office/drawing/2014/main" id="{5501D83B-FEBD-4139-B13C-CFD59AE163F8}"/>
              </a:ext>
            </a:extLst>
          </p:cNvPr>
          <p:cNvSpPr>
            <a:spLocks noGrp="1"/>
          </p:cNvSpPr>
          <p:nvPr>
            <p:ph type="title"/>
          </p:nvPr>
        </p:nvSpPr>
        <p:spPr/>
        <p:txBody>
          <a:bodyPr/>
          <a:lstStyle/>
          <a:p>
            <a:r>
              <a:rPr lang="es-CR" dirty="0"/>
              <a:t>Funciones</a:t>
            </a:r>
          </a:p>
        </p:txBody>
      </p:sp>
      <p:pic>
        <p:nvPicPr>
          <p:cNvPr id="4" name="Imagen 3">
            <a:extLst>
              <a:ext uri="{FF2B5EF4-FFF2-40B4-BE49-F238E27FC236}">
                <a16:creationId xmlns:a16="http://schemas.microsoft.com/office/drawing/2014/main" id="{A1199D6B-B253-4B6D-8393-23B1A13B64DA}"/>
              </a:ext>
            </a:extLst>
          </p:cNvPr>
          <p:cNvPicPr>
            <a:picLocks noChangeAspect="1"/>
          </p:cNvPicPr>
          <p:nvPr/>
        </p:nvPicPr>
        <p:blipFill>
          <a:blip r:embed="rId2"/>
          <a:stretch>
            <a:fillRect/>
          </a:stretch>
        </p:blipFill>
        <p:spPr>
          <a:xfrm>
            <a:off x="2835385" y="1331649"/>
            <a:ext cx="3473225" cy="4716725"/>
          </a:xfrm>
          <a:prstGeom prst="rect">
            <a:avLst/>
          </a:prstGeom>
        </p:spPr>
      </p:pic>
    </p:spTree>
    <p:extLst>
      <p:ext uri="{BB962C8B-B14F-4D97-AF65-F5344CB8AC3E}">
        <p14:creationId xmlns:p14="http://schemas.microsoft.com/office/powerpoint/2010/main" val="3431772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F0424C9-6393-4146-A19F-60FC0241E1CB}"/>
              </a:ext>
            </a:extLst>
          </p:cNvPr>
          <p:cNvSpPr>
            <a:spLocks noGrp="1"/>
          </p:cNvSpPr>
          <p:nvPr>
            <p:ph idx="1"/>
          </p:nvPr>
        </p:nvSpPr>
        <p:spPr>
          <a:xfrm>
            <a:off x="628650" y="1211587"/>
            <a:ext cx="7886700" cy="4954464"/>
          </a:xfrm>
        </p:spPr>
        <p:txBody>
          <a:bodyPr/>
          <a:lstStyle/>
          <a:p>
            <a:r>
              <a:rPr lang="es-CR" dirty="0"/>
              <a:t>Una estructura repetitiva permite ejecutar una instrucción o un conjunto de instrucciones varias veces.</a:t>
            </a:r>
          </a:p>
          <a:p>
            <a:r>
              <a:rPr lang="es-CR" dirty="0"/>
              <a:t>Una ejecución repetitiva de sentencias se caracteriza por:</a:t>
            </a:r>
            <a:br>
              <a:rPr lang="es-CR" dirty="0"/>
            </a:br>
            <a:r>
              <a:rPr lang="es-CR" dirty="0"/>
              <a:t>- La o las sentencias que se repiten.</a:t>
            </a:r>
            <a:br>
              <a:rPr lang="es-CR" dirty="0"/>
            </a:br>
            <a:r>
              <a:rPr lang="es-CR" dirty="0"/>
              <a:t>- El test o prueba de condición antes de cada repetición, que motivará que se repitan o no las sentencias</a:t>
            </a:r>
          </a:p>
          <a:p>
            <a:endParaRPr lang="es-CR" dirty="0"/>
          </a:p>
        </p:txBody>
      </p:sp>
      <p:sp>
        <p:nvSpPr>
          <p:cNvPr id="3" name="Título 2">
            <a:extLst>
              <a:ext uri="{FF2B5EF4-FFF2-40B4-BE49-F238E27FC236}">
                <a16:creationId xmlns:a16="http://schemas.microsoft.com/office/drawing/2014/main" id="{5D334C74-A930-45AD-8083-72CA0DFE157A}"/>
              </a:ext>
            </a:extLst>
          </p:cNvPr>
          <p:cNvSpPr>
            <a:spLocks noGrp="1"/>
          </p:cNvSpPr>
          <p:nvPr>
            <p:ph type="title"/>
          </p:nvPr>
        </p:nvSpPr>
        <p:spPr/>
        <p:txBody>
          <a:bodyPr/>
          <a:lstStyle/>
          <a:p>
            <a:r>
              <a:rPr lang="es-CR" dirty="0"/>
              <a:t>Estructura  Repetitiva </a:t>
            </a:r>
            <a:r>
              <a:rPr lang="es-CR" dirty="0" err="1"/>
              <a:t>While</a:t>
            </a:r>
            <a:endParaRPr lang="es-CR" dirty="0"/>
          </a:p>
        </p:txBody>
      </p:sp>
      <p:pic>
        <p:nvPicPr>
          <p:cNvPr id="1026" name="Picture 2" descr="estructura repetitiva while">
            <a:extLst>
              <a:ext uri="{FF2B5EF4-FFF2-40B4-BE49-F238E27FC236}">
                <a16:creationId xmlns:a16="http://schemas.microsoft.com/office/drawing/2014/main" id="{C52CFDD9-9DFF-40D7-9292-57220F41B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498" y="3570905"/>
            <a:ext cx="342900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7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3694EDC-C636-4A2C-85F7-6B1C4A1C68AF}"/>
              </a:ext>
            </a:extLst>
          </p:cNvPr>
          <p:cNvSpPr>
            <a:spLocks noGrp="1"/>
          </p:cNvSpPr>
          <p:nvPr>
            <p:ph idx="1"/>
          </p:nvPr>
        </p:nvSpPr>
        <p:spPr/>
        <p:txBody>
          <a:bodyPr/>
          <a:lstStyle/>
          <a:p>
            <a:r>
              <a:rPr lang="es-CR" dirty="0"/>
              <a:t>Realizar un programa que imprima en pantalla los números del 1 al 100.</a:t>
            </a:r>
          </a:p>
          <a:p>
            <a:endParaRPr lang="es-CR" dirty="0"/>
          </a:p>
          <a:p>
            <a:endParaRPr lang="es-CR" dirty="0"/>
          </a:p>
        </p:txBody>
      </p:sp>
      <p:sp>
        <p:nvSpPr>
          <p:cNvPr id="3" name="Título 2">
            <a:extLst>
              <a:ext uri="{FF2B5EF4-FFF2-40B4-BE49-F238E27FC236}">
                <a16:creationId xmlns:a16="http://schemas.microsoft.com/office/drawing/2014/main" id="{0EBF18D5-8ED1-4F5E-B8EE-A2BF317B4983}"/>
              </a:ext>
            </a:extLst>
          </p:cNvPr>
          <p:cNvSpPr>
            <a:spLocks noGrp="1"/>
          </p:cNvSpPr>
          <p:nvPr>
            <p:ph type="title"/>
          </p:nvPr>
        </p:nvSpPr>
        <p:spPr/>
        <p:txBody>
          <a:bodyPr/>
          <a:lstStyle/>
          <a:p>
            <a:r>
              <a:rPr lang="es-CR" dirty="0"/>
              <a:t>Ejemplo</a:t>
            </a:r>
          </a:p>
        </p:txBody>
      </p:sp>
      <p:pic>
        <p:nvPicPr>
          <p:cNvPr id="4" name="Imagen 3">
            <a:extLst>
              <a:ext uri="{FF2B5EF4-FFF2-40B4-BE49-F238E27FC236}">
                <a16:creationId xmlns:a16="http://schemas.microsoft.com/office/drawing/2014/main" id="{8F8A23F2-70CE-4840-BB15-5F32FAE1A30B}"/>
              </a:ext>
            </a:extLst>
          </p:cNvPr>
          <p:cNvPicPr>
            <a:picLocks noChangeAspect="1"/>
          </p:cNvPicPr>
          <p:nvPr/>
        </p:nvPicPr>
        <p:blipFill>
          <a:blip r:embed="rId2"/>
          <a:stretch>
            <a:fillRect/>
          </a:stretch>
        </p:blipFill>
        <p:spPr>
          <a:xfrm>
            <a:off x="1638577" y="2281838"/>
            <a:ext cx="6381750" cy="3714750"/>
          </a:xfrm>
          <a:prstGeom prst="rect">
            <a:avLst/>
          </a:prstGeom>
        </p:spPr>
      </p:pic>
    </p:spTree>
    <p:extLst>
      <p:ext uri="{BB962C8B-B14F-4D97-AF65-F5344CB8AC3E}">
        <p14:creationId xmlns:p14="http://schemas.microsoft.com/office/powerpoint/2010/main" val="3520921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B07386CF-1F95-4ECE-B229-5D8F46E5407B}"/>
              </a:ext>
            </a:extLst>
          </p:cNvPr>
          <p:cNvSpPr>
            <a:spLocks noGrp="1"/>
          </p:cNvSpPr>
          <p:nvPr>
            <p:ph idx="1"/>
          </p:nvPr>
        </p:nvSpPr>
        <p:spPr/>
        <p:txBody>
          <a:bodyPr/>
          <a:lstStyle/>
          <a:p>
            <a:r>
              <a:rPr lang="es-CR" dirty="0"/>
              <a:t>Estructura requiere una variable entera que cumple la función de un CONTADOR de vueltas. En la sección indicada como "inicialización contador", se suele colocar el nombre de la variable que hará de contador, asignándole a dicha variable un valor inicial. En la sección de "condición" se coloca la condición que deberá ser verdadera para que el ciclo continúe (en caso de un falso, el ciclo se detendrá). Y finalmente, en la sección de "incremento contador" se coloca una instrucción que permite modificar el valor de la variable que hace de contador (para permitir que alguna vez la condición sea falsa)</a:t>
            </a:r>
          </a:p>
        </p:txBody>
      </p:sp>
      <p:sp>
        <p:nvSpPr>
          <p:cNvPr id="3" name="Título 2">
            <a:extLst>
              <a:ext uri="{FF2B5EF4-FFF2-40B4-BE49-F238E27FC236}">
                <a16:creationId xmlns:a16="http://schemas.microsoft.com/office/drawing/2014/main" id="{D8F2F679-2A4D-42BB-82DA-3EA5D681734F}"/>
              </a:ext>
            </a:extLst>
          </p:cNvPr>
          <p:cNvSpPr>
            <a:spLocks noGrp="1"/>
          </p:cNvSpPr>
          <p:nvPr>
            <p:ph type="title"/>
          </p:nvPr>
        </p:nvSpPr>
        <p:spPr/>
        <p:txBody>
          <a:bodyPr>
            <a:normAutofit/>
          </a:bodyPr>
          <a:lstStyle/>
          <a:p>
            <a:r>
              <a:rPr lang="es-CR" dirty="0"/>
              <a:t>Estructura repetitiva </a:t>
            </a:r>
            <a:r>
              <a:rPr lang="es-CR" dirty="0" err="1"/>
              <a:t>for</a:t>
            </a:r>
            <a:endParaRPr lang="es-CR" dirty="0"/>
          </a:p>
        </p:txBody>
      </p:sp>
    </p:spTree>
    <p:extLst>
      <p:ext uri="{BB962C8B-B14F-4D97-AF65-F5344CB8AC3E}">
        <p14:creationId xmlns:p14="http://schemas.microsoft.com/office/powerpoint/2010/main" val="1276320667"/>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674</TotalTime>
  <Words>473</Words>
  <Application>Microsoft Office PowerPoint</Application>
  <PresentationFormat>Presentación en pantalla (4:3)</PresentationFormat>
  <Paragraphs>53</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4</vt:i4>
      </vt:variant>
      <vt:variant>
        <vt:lpstr>Títulos de diapositiva</vt:lpstr>
      </vt:variant>
      <vt:variant>
        <vt:i4>13</vt:i4>
      </vt:variant>
    </vt:vector>
  </HeadingPairs>
  <TitlesOfParts>
    <vt:vector size="22" baseType="lpstr">
      <vt:lpstr>Arial</vt:lpstr>
      <vt:lpstr>Calibri</vt:lpstr>
      <vt:lpstr>Calibri (Títulos)</vt:lpstr>
      <vt:lpstr>Calibri Light</vt:lpstr>
      <vt:lpstr>Wingdings 2</vt:lpstr>
      <vt:lpstr>HDOfficeLightV0</vt:lpstr>
      <vt:lpstr>1_HDOfficeLightV0</vt:lpstr>
      <vt:lpstr>Blank</vt:lpstr>
      <vt:lpstr>Storyboard Layouts</vt:lpstr>
      <vt:lpstr>Presentación de PowerPoint</vt:lpstr>
      <vt:lpstr>Funciones y ciclos</vt:lpstr>
      <vt:lpstr>Agenda</vt:lpstr>
      <vt:lpstr>Funciones</vt:lpstr>
      <vt:lpstr>return</vt:lpstr>
      <vt:lpstr>Funciones</vt:lpstr>
      <vt:lpstr>Estructura  Repetitiva While</vt:lpstr>
      <vt:lpstr>Ejemplo</vt:lpstr>
      <vt:lpstr>Estructura repetitiva for</vt:lpstr>
      <vt:lpstr>Ejemplo</vt:lpstr>
      <vt:lpstr> Estructura repetitiva do while</vt:lpstr>
      <vt:lpstr>Ejemplo</vt:lpstr>
      <vt:lpstr>Práctica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42</cp:revision>
  <dcterms:created xsi:type="dcterms:W3CDTF">2016-01-04T17:43:21Z</dcterms:created>
  <dcterms:modified xsi:type="dcterms:W3CDTF">2018-03-15T23:54:12Z</dcterms:modified>
</cp:coreProperties>
</file>