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83126" autoAdjust="0"/>
  </p:normalViewPr>
  <p:slideViewPr>
    <p:cSldViewPr showGuides="1">
      <p:cViewPr varScale="1">
        <p:scale>
          <a:sx n="116" d="100"/>
          <a:sy n="11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BDD29-63FB-487F-AAD5-5E4E0C1B71F6}" type="doc">
      <dgm:prSet loTypeId="urn:microsoft.com/office/officeart/2005/8/layout/hProcess9" loCatId="process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EF038D14-FD08-4D79-BB86-40A5D0492EE6}">
      <dgm:prSet/>
      <dgm:spPr/>
      <dgm:t>
        <a:bodyPr/>
        <a:lstStyle/>
        <a:p>
          <a:pPr algn="just" rtl="0"/>
          <a:r>
            <a:rPr lang="es-CR"/>
            <a:t>Los tipos de datos son categorías de características asociadas a un grupo de valores en particular.</a:t>
          </a:r>
        </a:p>
      </dgm:t>
    </dgm:pt>
    <dgm:pt modelId="{7DDCFA97-DF5A-4DEB-A360-6E742C9BD75C}" type="parTrans" cxnId="{EF68CB1C-9888-4B5F-999F-EA70FD1DD7D4}">
      <dgm:prSet/>
      <dgm:spPr/>
      <dgm:t>
        <a:bodyPr/>
        <a:lstStyle/>
        <a:p>
          <a:pPr algn="just"/>
          <a:endParaRPr lang="es-CR"/>
        </a:p>
      </dgm:t>
    </dgm:pt>
    <dgm:pt modelId="{8E425CF5-BBED-4DD8-A0FA-B7AB57A75BB9}" type="sibTrans" cxnId="{EF68CB1C-9888-4B5F-999F-EA70FD1DD7D4}">
      <dgm:prSet/>
      <dgm:spPr/>
      <dgm:t>
        <a:bodyPr/>
        <a:lstStyle/>
        <a:p>
          <a:pPr algn="just"/>
          <a:endParaRPr lang="es-CR"/>
        </a:p>
      </dgm:t>
    </dgm:pt>
    <dgm:pt modelId="{2721F80B-E0A6-4665-80BE-38717EECF214}">
      <dgm:prSet/>
      <dgm:spPr/>
      <dgm:t>
        <a:bodyPr/>
        <a:lstStyle/>
        <a:p>
          <a:pPr algn="just" rtl="0"/>
          <a:r>
            <a:rPr lang="es-CR"/>
            <a:t>Por ejemplo: los números enteros, los números reales, los caracteres, las hileras de texto tienen un tipo de dato asociado. </a:t>
          </a:r>
        </a:p>
      </dgm:t>
    </dgm:pt>
    <dgm:pt modelId="{2D283FEF-D241-48B4-A91B-0BF347AE51A5}" type="parTrans" cxnId="{A2604046-88CD-4A27-8A02-255CABD0D488}">
      <dgm:prSet/>
      <dgm:spPr/>
      <dgm:t>
        <a:bodyPr/>
        <a:lstStyle/>
        <a:p>
          <a:pPr algn="just"/>
          <a:endParaRPr lang="es-CR"/>
        </a:p>
      </dgm:t>
    </dgm:pt>
    <dgm:pt modelId="{A157B8A4-861B-4B7A-8F02-25D68DA74657}" type="sibTrans" cxnId="{A2604046-88CD-4A27-8A02-255CABD0D488}">
      <dgm:prSet/>
      <dgm:spPr/>
      <dgm:t>
        <a:bodyPr/>
        <a:lstStyle/>
        <a:p>
          <a:pPr algn="just"/>
          <a:endParaRPr lang="es-CR"/>
        </a:p>
      </dgm:t>
    </dgm:pt>
    <dgm:pt modelId="{EF584063-52E9-4501-BE11-054EB90D45DF}">
      <dgm:prSet/>
      <dgm:spPr/>
      <dgm:t>
        <a:bodyPr/>
        <a:lstStyle/>
        <a:p>
          <a:pPr algn="just" rtl="0"/>
          <a:r>
            <a:rPr lang="es-CR"/>
            <a:t>De esta forma la información puede ser clasificada de acuerdo al uso que se le da a la misma.</a:t>
          </a:r>
        </a:p>
      </dgm:t>
    </dgm:pt>
    <dgm:pt modelId="{449971CD-ADC6-402C-B348-15232D42118D}" type="parTrans" cxnId="{61FC63F6-D0C6-485D-80AB-6FECE2610C14}">
      <dgm:prSet/>
      <dgm:spPr/>
      <dgm:t>
        <a:bodyPr/>
        <a:lstStyle/>
        <a:p>
          <a:pPr algn="just"/>
          <a:endParaRPr lang="es-CR"/>
        </a:p>
      </dgm:t>
    </dgm:pt>
    <dgm:pt modelId="{EE6222F6-2EF4-41AC-94CE-4B76FA69495C}" type="sibTrans" cxnId="{61FC63F6-D0C6-485D-80AB-6FECE2610C14}">
      <dgm:prSet/>
      <dgm:spPr/>
      <dgm:t>
        <a:bodyPr/>
        <a:lstStyle/>
        <a:p>
          <a:pPr algn="just"/>
          <a:endParaRPr lang="es-CR"/>
        </a:p>
      </dgm:t>
    </dgm:pt>
    <dgm:pt modelId="{F19C49B5-1EE8-4C80-8EC1-AE1E29AF26F9}" type="pres">
      <dgm:prSet presAssocID="{3A2BDD29-63FB-487F-AAD5-5E4E0C1B71F6}" presName="CompostProcess" presStyleCnt="0">
        <dgm:presLayoutVars>
          <dgm:dir/>
          <dgm:resizeHandles val="exact"/>
        </dgm:presLayoutVars>
      </dgm:prSet>
      <dgm:spPr/>
    </dgm:pt>
    <dgm:pt modelId="{01834A72-2FFB-404C-8AD4-A7FF65FFEBC4}" type="pres">
      <dgm:prSet presAssocID="{3A2BDD29-63FB-487F-AAD5-5E4E0C1B71F6}" presName="arrow" presStyleLbl="bgShp" presStyleIdx="0" presStyleCnt="1"/>
      <dgm:spPr/>
    </dgm:pt>
    <dgm:pt modelId="{27E6359D-074C-4FED-A086-BA0D3087035F}" type="pres">
      <dgm:prSet presAssocID="{3A2BDD29-63FB-487F-AAD5-5E4E0C1B71F6}" presName="linearProcess" presStyleCnt="0"/>
      <dgm:spPr/>
    </dgm:pt>
    <dgm:pt modelId="{253BCBB6-7722-48B2-A864-3FFCF00E9E1C}" type="pres">
      <dgm:prSet presAssocID="{EF038D14-FD08-4D79-BB86-40A5D0492EE6}" presName="textNode" presStyleLbl="node1" presStyleIdx="0" presStyleCnt="3">
        <dgm:presLayoutVars>
          <dgm:bulletEnabled val="1"/>
        </dgm:presLayoutVars>
      </dgm:prSet>
      <dgm:spPr/>
    </dgm:pt>
    <dgm:pt modelId="{0D0C63A0-8D1C-4F65-B16D-4F8B4ECD5DE5}" type="pres">
      <dgm:prSet presAssocID="{8E425CF5-BBED-4DD8-A0FA-B7AB57A75BB9}" presName="sibTrans" presStyleCnt="0"/>
      <dgm:spPr/>
    </dgm:pt>
    <dgm:pt modelId="{11DC9DF1-AC89-4B52-B7B0-CF59FC37BC31}" type="pres">
      <dgm:prSet presAssocID="{2721F80B-E0A6-4665-80BE-38717EECF214}" presName="textNode" presStyleLbl="node1" presStyleIdx="1" presStyleCnt="3">
        <dgm:presLayoutVars>
          <dgm:bulletEnabled val="1"/>
        </dgm:presLayoutVars>
      </dgm:prSet>
      <dgm:spPr/>
    </dgm:pt>
    <dgm:pt modelId="{BD72A750-C126-426B-9A2B-877515B2879A}" type="pres">
      <dgm:prSet presAssocID="{A157B8A4-861B-4B7A-8F02-25D68DA74657}" presName="sibTrans" presStyleCnt="0"/>
      <dgm:spPr/>
    </dgm:pt>
    <dgm:pt modelId="{F1E572EF-A6B1-4FE1-A495-9805054C4760}" type="pres">
      <dgm:prSet presAssocID="{EF584063-52E9-4501-BE11-054EB90D45D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F68CB1C-9888-4B5F-999F-EA70FD1DD7D4}" srcId="{3A2BDD29-63FB-487F-AAD5-5E4E0C1B71F6}" destId="{EF038D14-FD08-4D79-BB86-40A5D0492EE6}" srcOrd="0" destOrd="0" parTransId="{7DDCFA97-DF5A-4DEB-A360-6E742C9BD75C}" sibTransId="{8E425CF5-BBED-4DD8-A0FA-B7AB57A75BB9}"/>
    <dgm:cxn modelId="{47E9691E-F695-4FB3-B69E-5BE5414B2047}" type="presOf" srcId="{EF584063-52E9-4501-BE11-054EB90D45DF}" destId="{F1E572EF-A6B1-4FE1-A495-9805054C4760}" srcOrd="0" destOrd="0" presId="urn:microsoft.com/office/officeart/2005/8/layout/hProcess9"/>
    <dgm:cxn modelId="{BB629223-4223-4033-AEA3-A63CD6153D96}" type="presOf" srcId="{EF038D14-FD08-4D79-BB86-40A5D0492EE6}" destId="{253BCBB6-7722-48B2-A864-3FFCF00E9E1C}" srcOrd="0" destOrd="0" presId="urn:microsoft.com/office/officeart/2005/8/layout/hProcess9"/>
    <dgm:cxn modelId="{A2604046-88CD-4A27-8A02-255CABD0D488}" srcId="{3A2BDD29-63FB-487F-AAD5-5E4E0C1B71F6}" destId="{2721F80B-E0A6-4665-80BE-38717EECF214}" srcOrd="1" destOrd="0" parTransId="{2D283FEF-D241-48B4-A91B-0BF347AE51A5}" sibTransId="{A157B8A4-861B-4B7A-8F02-25D68DA74657}"/>
    <dgm:cxn modelId="{E77B4B8F-E78F-4AB7-B0DE-06083E607814}" type="presOf" srcId="{3A2BDD29-63FB-487F-AAD5-5E4E0C1B71F6}" destId="{F19C49B5-1EE8-4C80-8EC1-AE1E29AF26F9}" srcOrd="0" destOrd="0" presId="urn:microsoft.com/office/officeart/2005/8/layout/hProcess9"/>
    <dgm:cxn modelId="{A3284191-CCC7-4CD4-81EA-65E2E810BE4B}" type="presOf" srcId="{2721F80B-E0A6-4665-80BE-38717EECF214}" destId="{11DC9DF1-AC89-4B52-B7B0-CF59FC37BC31}" srcOrd="0" destOrd="0" presId="urn:microsoft.com/office/officeart/2005/8/layout/hProcess9"/>
    <dgm:cxn modelId="{61FC63F6-D0C6-485D-80AB-6FECE2610C14}" srcId="{3A2BDD29-63FB-487F-AAD5-5E4E0C1B71F6}" destId="{EF584063-52E9-4501-BE11-054EB90D45DF}" srcOrd="2" destOrd="0" parTransId="{449971CD-ADC6-402C-B348-15232D42118D}" sibTransId="{EE6222F6-2EF4-41AC-94CE-4B76FA69495C}"/>
    <dgm:cxn modelId="{B9C999E7-2F3B-4A6C-94BF-848294DF3F5D}" type="presParOf" srcId="{F19C49B5-1EE8-4C80-8EC1-AE1E29AF26F9}" destId="{01834A72-2FFB-404C-8AD4-A7FF65FFEBC4}" srcOrd="0" destOrd="0" presId="urn:microsoft.com/office/officeart/2005/8/layout/hProcess9"/>
    <dgm:cxn modelId="{0E6DB2BB-CD67-4453-84CC-950581742A56}" type="presParOf" srcId="{F19C49B5-1EE8-4C80-8EC1-AE1E29AF26F9}" destId="{27E6359D-074C-4FED-A086-BA0D3087035F}" srcOrd="1" destOrd="0" presId="urn:microsoft.com/office/officeart/2005/8/layout/hProcess9"/>
    <dgm:cxn modelId="{D2A6B7A4-CA87-45EC-BAB9-A5FDAF009647}" type="presParOf" srcId="{27E6359D-074C-4FED-A086-BA0D3087035F}" destId="{253BCBB6-7722-48B2-A864-3FFCF00E9E1C}" srcOrd="0" destOrd="0" presId="urn:microsoft.com/office/officeart/2005/8/layout/hProcess9"/>
    <dgm:cxn modelId="{ABA077E4-A81B-456A-A5DE-AF80BA6BC137}" type="presParOf" srcId="{27E6359D-074C-4FED-A086-BA0D3087035F}" destId="{0D0C63A0-8D1C-4F65-B16D-4F8B4ECD5DE5}" srcOrd="1" destOrd="0" presId="urn:microsoft.com/office/officeart/2005/8/layout/hProcess9"/>
    <dgm:cxn modelId="{096A0187-B0B6-4D7F-A682-DDAD93BB121A}" type="presParOf" srcId="{27E6359D-074C-4FED-A086-BA0D3087035F}" destId="{11DC9DF1-AC89-4B52-B7B0-CF59FC37BC31}" srcOrd="2" destOrd="0" presId="urn:microsoft.com/office/officeart/2005/8/layout/hProcess9"/>
    <dgm:cxn modelId="{75687D85-D04C-4F42-B8A5-15F518CDCB8F}" type="presParOf" srcId="{27E6359D-074C-4FED-A086-BA0D3087035F}" destId="{BD72A750-C126-426B-9A2B-877515B2879A}" srcOrd="3" destOrd="0" presId="urn:microsoft.com/office/officeart/2005/8/layout/hProcess9"/>
    <dgm:cxn modelId="{1CDBE6D7-B3CD-48B8-A979-8069F5CABE6E}" type="presParOf" srcId="{27E6359D-074C-4FED-A086-BA0D3087035F}" destId="{F1E572EF-A6B1-4FE1-A495-9805054C476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C4F28A-2BDC-4B3B-81CA-AD537862F2ED}" type="doc">
      <dgm:prSet loTypeId="urn:microsoft.com/office/officeart/2005/8/layout/vList2" loCatId="list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8634BE1B-66BA-4EB1-8CF2-34D79239A028}">
      <dgm:prSet/>
      <dgm:spPr/>
      <dgm:t>
        <a:bodyPr/>
        <a:lstStyle/>
        <a:p>
          <a:pPr rtl="0"/>
          <a:r>
            <a:rPr lang="es-CR"/>
            <a:t>Los miembros estáticos son aquellos que pertenecen a una clase pero no pertenecen a ninguna instancia específica.</a:t>
          </a:r>
        </a:p>
      </dgm:t>
    </dgm:pt>
    <dgm:pt modelId="{66C530A2-803F-478F-9981-800CAC3755BC}" type="parTrans" cxnId="{743EFD6E-6C62-41FE-9DDD-DD082827BA06}">
      <dgm:prSet/>
      <dgm:spPr/>
      <dgm:t>
        <a:bodyPr/>
        <a:lstStyle/>
        <a:p>
          <a:endParaRPr lang="es-CR"/>
        </a:p>
      </dgm:t>
    </dgm:pt>
    <dgm:pt modelId="{D4B0B04A-E2D6-4BD9-BB16-D677713F4E7F}" type="sibTrans" cxnId="{743EFD6E-6C62-41FE-9DDD-DD082827BA06}">
      <dgm:prSet/>
      <dgm:spPr/>
      <dgm:t>
        <a:bodyPr/>
        <a:lstStyle/>
        <a:p>
          <a:endParaRPr lang="es-CR"/>
        </a:p>
      </dgm:t>
    </dgm:pt>
    <dgm:pt modelId="{471BA309-F81C-4542-AC94-9CD3228870A2}">
      <dgm:prSet/>
      <dgm:spPr/>
      <dgm:t>
        <a:bodyPr/>
        <a:lstStyle/>
        <a:p>
          <a:pPr rtl="0"/>
          <a:r>
            <a:rPr lang="es-CR"/>
            <a:t>Si un atributo es declarado como estático, todas las demás instancias de la misma clase pueden leer y escribir directamente en él.</a:t>
          </a:r>
        </a:p>
      </dgm:t>
    </dgm:pt>
    <dgm:pt modelId="{21113D65-9354-45E5-A8EE-C83DA869F2B0}" type="parTrans" cxnId="{6A6FD54B-22E5-4B97-BF46-0E66D3649056}">
      <dgm:prSet/>
      <dgm:spPr/>
      <dgm:t>
        <a:bodyPr/>
        <a:lstStyle/>
        <a:p>
          <a:endParaRPr lang="es-CR"/>
        </a:p>
      </dgm:t>
    </dgm:pt>
    <dgm:pt modelId="{11456623-E178-4380-9A0C-9AD363DE2A4C}" type="sibTrans" cxnId="{6A6FD54B-22E5-4B97-BF46-0E66D3649056}">
      <dgm:prSet/>
      <dgm:spPr/>
      <dgm:t>
        <a:bodyPr/>
        <a:lstStyle/>
        <a:p>
          <a:endParaRPr lang="es-CR"/>
        </a:p>
      </dgm:t>
    </dgm:pt>
    <dgm:pt modelId="{EB865ADD-3537-4475-B7B4-FFF45038B3AE}">
      <dgm:prSet/>
      <dgm:spPr/>
      <dgm:t>
        <a:bodyPr/>
        <a:lstStyle/>
        <a:p>
          <a:pPr rtl="0"/>
          <a:r>
            <a:rPr lang="es-CR"/>
            <a:t>Si un método es declarado como estático, éste se puede invocar sin necesidad de crear una instancia.</a:t>
          </a:r>
        </a:p>
      </dgm:t>
    </dgm:pt>
    <dgm:pt modelId="{486A50A6-31D5-456B-BAA8-0D13E6D67BC1}" type="parTrans" cxnId="{03696B78-1B3A-4D66-86A7-68332B1F5D7D}">
      <dgm:prSet/>
      <dgm:spPr/>
      <dgm:t>
        <a:bodyPr/>
        <a:lstStyle/>
        <a:p>
          <a:endParaRPr lang="es-CR"/>
        </a:p>
      </dgm:t>
    </dgm:pt>
    <dgm:pt modelId="{A93F3C4D-0FD9-42B7-BE35-C0B65C595427}" type="sibTrans" cxnId="{03696B78-1B3A-4D66-86A7-68332B1F5D7D}">
      <dgm:prSet/>
      <dgm:spPr/>
      <dgm:t>
        <a:bodyPr/>
        <a:lstStyle/>
        <a:p>
          <a:endParaRPr lang="es-CR"/>
        </a:p>
      </dgm:t>
    </dgm:pt>
    <dgm:pt modelId="{FF5C8253-E935-48D2-BEAC-30DDD1E04BC2}">
      <dgm:prSet/>
      <dgm:spPr/>
      <dgm:t>
        <a:bodyPr/>
        <a:lstStyle/>
        <a:p>
          <a:pPr rtl="0"/>
          <a:r>
            <a:rPr lang="es-CR"/>
            <a:t>En Java se declaran con el calificativo static.</a:t>
          </a:r>
        </a:p>
      </dgm:t>
    </dgm:pt>
    <dgm:pt modelId="{4B52FA9D-D804-4C35-A45F-731376C03BA8}" type="parTrans" cxnId="{67EFC63E-00E5-46E9-AFA1-A260ACA583F8}">
      <dgm:prSet/>
      <dgm:spPr/>
      <dgm:t>
        <a:bodyPr/>
        <a:lstStyle/>
        <a:p>
          <a:endParaRPr lang="es-CR"/>
        </a:p>
      </dgm:t>
    </dgm:pt>
    <dgm:pt modelId="{91E80D69-5191-457B-B613-62BA82BC360A}" type="sibTrans" cxnId="{67EFC63E-00E5-46E9-AFA1-A260ACA583F8}">
      <dgm:prSet/>
      <dgm:spPr/>
      <dgm:t>
        <a:bodyPr/>
        <a:lstStyle/>
        <a:p>
          <a:endParaRPr lang="es-CR"/>
        </a:p>
      </dgm:t>
    </dgm:pt>
    <dgm:pt modelId="{0EDD7BD8-7A88-4696-8CFE-983C31875ACD}" type="pres">
      <dgm:prSet presAssocID="{C2C4F28A-2BDC-4B3B-81CA-AD537862F2ED}" presName="linear" presStyleCnt="0">
        <dgm:presLayoutVars>
          <dgm:animLvl val="lvl"/>
          <dgm:resizeHandles val="exact"/>
        </dgm:presLayoutVars>
      </dgm:prSet>
      <dgm:spPr/>
    </dgm:pt>
    <dgm:pt modelId="{A9575935-97DF-49AA-94F8-E30D6287F00C}" type="pres">
      <dgm:prSet presAssocID="{8634BE1B-66BA-4EB1-8CF2-34D79239A0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653842-54DB-496C-8EC0-FB629AE97B2A}" type="pres">
      <dgm:prSet presAssocID="{D4B0B04A-E2D6-4BD9-BB16-D677713F4E7F}" presName="spacer" presStyleCnt="0"/>
      <dgm:spPr/>
    </dgm:pt>
    <dgm:pt modelId="{427EA40E-2DA1-4BA5-9019-9442C7052D90}" type="pres">
      <dgm:prSet presAssocID="{471BA309-F81C-4542-AC94-9CD3228870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04379E-E2C0-4B6E-BFDE-4558566FE2D4}" type="pres">
      <dgm:prSet presAssocID="{11456623-E178-4380-9A0C-9AD363DE2A4C}" presName="spacer" presStyleCnt="0"/>
      <dgm:spPr/>
    </dgm:pt>
    <dgm:pt modelId="{8C71121F-7310-4D4D-A07F-C652402F8B21}" type="pres">
      <dgm:prSet presAssocID="{EB865ADD-3537-4475-B7B4-FFF45038B3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A08585-8E88-433E-93E5-074DB11D8515}" type="pres">
      <dgm:prSet presAssocID="{A93F3C4D-0FD9-42B7-BE35-C0B65C595427}" presName="spacer" presStyleCnt="0"/>
      <dgm:spPr/>
    </dgm:pt>
    <dgm:pt modelId="{9761B832-BF02-41BA-8428-E5A7299B6DCC}" type="pres">
      <dgm:prSet presAssocID="{FF5C8253-E935-48D2-BEAC-30DDD1E04B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EFC63E-00E5-46E9-AFA1-A260ACA583F8}" srcId="{C2C4F28A-2BDC-4B3B-81CA-AD537862F2ED}" destId="{FF5C8253-E935-48D2-BEAC-30DDD1E04BC2}" srcOrd="3" destOrd="0" parTransId="{4B52FA9D-D804-4C35-A45F-731376C03BA8}" sibTransId="{91E80D69-5191-457B-B613-62BA82BC360A}"/>
    <dgm:cxn modelId="{6A6FD54B-22E5-4B97-BF46-0E66D3649056}" srcId="{C2C4F28A-2BDC-4B3B-81CA-AD537862F2ED}" destId="{471BA309-F81C-4542-AC94-9CD3228870A2}" srcOrd="1" destOrd="0" parTransId="{21113D65-9354-45E5-A8EE-C83DA869F2B0}" sibTransId="{11456623-E178-4380-9A0C-9AD363DE2A4C}"/>
    <dgm:cxn modelId="{743EFD6E-6C62-41FE-9DDD-DD082827BA06}" srcId="{C2C4F28A-2BDC-4B3B-81CA-AD537862F2ED}" destId="{8634BE1B-66BA-4EB1-8CF2-34D79239A028}" srcOrd="0" destOrd="0" parTransId="{66C530A2-803F-478F-9981-800CAC3755BC}" sibTransId="{D4B0B04A-E2D6-4BD9-BB16-D677713F4E7F}"/>
    <dgm:cxn modelId="{F48F2F6F-E69C-4122-B33B-27714761D9D2}" type="presOf" srcId="{471BA309-F81C-4542-AC94-9CD3228870A2}" destId="{427EA40E-2DA1-4BA5-9019-9442C7052D90}" srcOrd="0" destOrd="0" presId="urn:microsoft.com/office/officeart/2005/8/layout/vList2"/>
    <dgm:cxn modelId="{03696B78-1B3A-4D66-86A7-68332B1F5D7D}" srcId="{C2C4F28A-2BDC-4B3B-81CA-AD537862F2ED}" destId="{EB865ADD-3537-4475-B7B4-FFF45038B3AE}" srcOrd="2" destOrd="0" parTransId="{486A50A6-31D5-456B-BAA8-0D13E6D67BC1}" sibTransId="{A93F3C4D-0FD9-42B7-BE35-C0B65C595427}"/>
    <dgm:cxn modelId="{FF4F6B9B-B246-4F94-BDE3-1B4D077CA240}" type="presOf" srcId="{8634BE1B-66BA-4EB1-8CF2-34D79239A028}" destId="{A9575935-97DF-49AA-94F8-E30D6287F00C}" srcOrd="0" destOrd="0" presId="urn:microsoft.com/office/officeart/2005/8/layout/vList2"/>
    <dgm:cxn modelId="{7C5891BE-6A8B-408B-B7EC-523D695B0A50}" type="presOf" srcId="{C2C4F28A-2BDC-4B3B-81CA-AD537862F2ED}" destId="{0EDD7BD8-7A88-4696-8CFE-983C31875ACD}" srcOrd="0" destOrd="0" presId="urn:microsoft.com/office/officeart/2005/8/layout/vList2"/>
    <dgm:cxn modelId="{9CB45EC8-5E57-4337-8A4C-8AA14740B8DA}" type="presOf" srcId="{EB865ADD-3537-4475-B7B4-FFF45038B3AE}" destId="{8C71121F-7310-4D4D-A07F-C652402F8B21}" srcOrd="0" destOrd="0" presId="urn:microsoft.com/office/officeart/2005/8/layout/vList2"/>
    <dgm:cxn modelId="{3CE561EB-A5B9-4F70-AB65-723B4DFFF5D8}" type="presOf" srcId="{FF5C8253-E935-48D2-BEAC-30DDD1E04BC2}" destId="{9761B832-BF02-41BA-8428-E5A7299B6DCC}" srcOrd="0" destOrd="0" presId="urn:microsoft.com/office/officeart/2005/8/layout/vList2"/>
    <dgm:cxn modelId="{645A317F-5D06-4A12-BC8A-DB1C0D3E47FD}" type="presParOf" srcId="{0EDD7BD8-7A88-4696-8CFE-983C31875ACD}" destId="{A9575935-97DF-49AA-94F8-E30D6287F00C}" srcOrd="0" destOrd="0" presId="urn:microsoft.com/office/officeart/2005/8/layout/vList2"/>
    <dgm:cxn modelId="{D32D588B-F72A-45A3-A212-9BEDC357F6A2}" type="presParOf" srcId="{0EDD7BD8-7A88-4696-8CFE-983C31875ACD}" destId="{3D653842-54DB-496C-8EC0-FB629AE97B2A}" srcOrd="1" destOrd="0" presId="urn:microsoft.com/office/officeart/2005/8/layout/vList2"/>
    <dgm:cxn modelId="{F1ED390A-5B2A-404F-A0BA-B99D58782C37}" type="presParOf" srcId="{0EDD7BD8-7A88-4696-8CFE-983C31875ACD}" destId="{427EA40E-2DA1-4BA5-9019-9442C7052D90}" srcOrd="2" destOrd="0" presId="urn:microsoft.com/office/officeart/2005/8/layout/vList2"/>
    <dgm:cxn modelId="{CF258E92-22B4-4511-A60A-7178944F6A4F}" type="presParOf" srcId="{0EDD7BD8-7A88-4696-8CFE-983C31875ACD}" destId="{5D04379E-E2C0-4B6E-BFDE-4558566FE2D4}" srcOrd="3" destOrd="0" presId="urn:microsoft.com/office/officeart/2005/8/layout/vList2"/>
    <dgm:cxn modelId="{CC12A9A7-FA6D-41E1-B470-E8CD7BA7EF0C}" type="presParOf" srcId="{0EDD7BD8-7A88-4696-8CFE-983C31875ACD}" destId="{8C71121F-7310-4D4D-A07F-C652402F8B21}" srcOrd="4" destOrd="0" presId="urn:microsoft.com/office/officeart/2005/8/layout/vList2"/>
    <dgm:cxn modelId="{21150759-699F-473E-BE03-9ACC2D2FD5D2}" type="presParOf" srcId="{0EDD7BD8-7A88-4696-8CFE-983C31875ACD}" destId="{10A08585-8E88-433E-93E5-074DB11D8515}" srcOrd="5" destOrd="0" presId="urn:microsoft.com/office/officeart/2005/8/layout/vList2"/>
    <dgm:cxn modelId="{839624C1-8288-4EFF-9244-C07265FF80A8}" type="presParOf" srcId="{0EDD7BD8-7A88-4696-8CFE-983C31875ACD}" destId="{9761B832-BF02-41BA-8428-E5A7299B6D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17E84-9C97-4A72-A889-FF7089AD96B4}" type="doc">
      <dgm:prSet loTypeId="urn:microsoft.com/office/officeart/2005/8/layout/vList2" loCatId="list" qsTypeId="urn:microsoft.com/office/officeart/2005/8/quickstyle/3d3" qsCatId="3D" csTypeId="urn:microsoft.com/office/officeart/2005/8/colors/accent1_5" csCatId="accent1"/>
      <dgm:spPr/>
      <dgm:t>
        <a:bodyPr/>
        <a:lstStyle/>
        <a:p>
          <a:endParaRPr lang="es-CR"/>
        </a:p>
      </dgm:t>
    </dgm:pt>
    <dgm:pt modelId="{9A8E0219-200F-418E-BCB8-6F76B0877F40}">
      <dgm:prSet/>
      <dgm:spPr/>
      <dgm:t>
        <a:bodyPr/>
        <a:lstStyle/>
        <a:p>
          <a:pPr rtl="0"/>
          <a:r>
            <a:rPr lang="es-CR"/>
            <a:t>Debido a que una hilera está “compuesta” de varios caracteres, normalmente no son consideradas como tipos primitivos.</a:t>
          </a:r>
        </a:p>
      </dgm:t>
    </dgm:pt>
    <dgm:pt modelId="{F8F98BF0-C114-4B43-9BA0-4023FEB11C03}" type="parTrans" cxnId="{AB76569C-7836-4B0D-BBD8-384D13353611}">
      <dgm:prSet/>
      <dgm:spPr/>
      <dgm:t>
        <a:bodyPr/>
        <a:lstStyle/>
        <a:p>
          <a:endParaRPr lang="es-CR"/>
        </a:p>
      </dgm:t>
    </dgm:pt>
    <dgm:pt modelId="{6FB28337-7A5C-482D-A70C-F573A6830BE0}" type="sibTrans" cxnId="{AB76569C-7836-4B0D-BBD8-384D13353611}">
      <dgm:prSet/>
      <dgm:spPr/>
      <dgm:t>
        <a:bodyPr/>
        <a:lstStyle/>
        <a:p>
          <a:endParaRPr lang="es-CR"/>
        </a:p>
      </dgm:t>
    </dgm:pt>
    <dgm:pt modelId="{E190E991-B6C6-4576-894E-2F51E1EF66AB}">
      <dgm:prSet/>
      <dgm:spPr/>
      <dgm:t>
        <a:bodyPr/>
        <a:lstStyle/>
        <a:p>
          <a:pPr rtl="0"/>
          <a:r>
            <a:rPr lang="es-CR"/>
            <a:t>En Java las hileras de caracteres se conocen como “String”.</a:t>
          </a:r>
        </a:p>
      </dgm:t>
    </dgm:pt>
    <dgm:pt modelId="{AF155D55-AA78-4541-A214-01B1F4DDD309}" type="parTrans" cxnId="{B55CDE82-0629-4DB3-B1F5-2D919206950E}">
      <dgm:prSet/>
      <dgm:spPr/>
      <dgm:t>
        <a:bodyPr/>
        <a:lstStyle/>
        <a:p>
          <a:endParaRPr lang="es-CR"/>
        </a:p>
      </dgm:t>
    </dgm:pt>
    <dgm:pt modelId="{4DD0BF23-CE53-4673-A71E-B921FE9F5FB5}" type="sibTrans" cxnId="{B55CDE82-0629-4DB3-B1F5-2D919206950E}">
      <dgm:prSet/>
      <dgm:spPr/>
      <dgm:t>
        <a:bodyPr/>
        <a:lstStyle/>
        <a:p>
          <a:endParaRPr lang="es-CR"/>
        </a:p>
      </dgm:t>
    </dgm:pt>
    <dgm:pt modelId="{927F4191-22B6-4DB4-8A28-04E2B9ABBB9A}">
      <dgm:prSet/>
      <dgm:spPr/>
      <dgm:t>
        <a:bodyPr/>
        <a:lstStyle/>
        <a:p>
          <a:pPr rtl="0"/>
          <a:r>
            <a:rPr lang="es-CR"/>
            <a:t>Los literales se representan con caracteres encerrados por comillas dobles. Ej: “¡Hola Mundo!”.</a:t>
          </a:r>
        </a:p>
      </dgm:t>
    </dgm:pt>
    <dgm:pt modelId="{983BE4FE-2F92-4FC7-9796-CA93EEDD21D9}" type="parTrans" cxnId="{E2892FCF-F08E-4AB7-B36A-50BB960B9831}">
      <dgm:prSet/>
      <dgm:spPr/>
      <dgm:t>
        <a:bodyPr/>
        <a:lstStyle/>
        <a:p>
          <a:endParaRPr lang="es-CR"/>
        </a:p>
      </dgm:t>
    </dgm:pt>
    <dgm:pt modelId="{354F1067-4269-41AA-A140-AA1CC6A65963}" type="sibTrans" cxnId="{E2892FCF-F08E-4AB7-B36A-50BB960B9831}">
      <dgm:prSet/>
      <dgm:spPr/>
      <dgm:t>
        <a:bodyPr/>
        <a:lstStyle/>
        <a:p>
          <a:endParaRPr lang="es-CR"/>
        </a:p>
      </dgm:t>
    </dgm:pt>
    <dgm:pt modelId="{98A7556F-27EF-48E9-9ECF-349D1837877C}">
      <dgm:prSet/>
      <dgm:spPr/>
      <dgm:t>
        <a:bodyPr/>
        <a:lstStyle/>
        <a:p>
          <a:pPr rtl="0"/>
          <a:r>
            <a:rPr lang="es-CR" dirty="0" err="1"/>
            <a:t>String</a:t>
          </a:r>
          <a:r>
            <a:rPr lang="es-CR" dirty="0"/>
            <a:t> no es un tipo primitivo, sino que se rige por las reglas asociadas a los objetos.</a:t>
          </a:r>
        </a:p>
      </dgm:t>
    </dgm:pt>
    <dgm:pt modelId="{1CEF23DD-AF4D-447E-B7C9-6C1935DD9513}" type="parTrans" cxnId="{4888572A-A65F-485B-B833-2E24053CEADE}">
      <dgm:prSet/>
      <dgm:spPr/>
      <dgm:t>
        <a:bodyPr/>
        <a:lstStyle/>
        <a:p>
          <a:endParaRPr lang="es-CR"/>
        </a:p>
      </dgm:t>
    </dgm:pt>
    <dgm:pt modelId="{331A340A-2CCB-49E9-AEA8-A6CE0AC20BEC}" type="sibTrans" cxnId="{4888572A-A65F-485B-B833-2E24053CEADE}">
      <dgm:prSet/>
      <dgm:spPr/>
      <dgm:t>
        <a:bodyPr/>
        <a:lstStyle/>
        <a:p>
          <a:endParaRPr lang="es-CR"/>
        </a:p>
      </dgm:t>
    </dgm:pt>
    <dgm:pt modelId="{1CC89044-9692-4435-85E6-6A57358228B5}">
      <dgm:prSet/>
      <dgm:spPr/>
      <dgm:t>
        <a:bodyPr/>
        <a:lstStyle/>
        <a:p>
          <a:pPr rtl="0"/>
          <a:r>
            <a:rPr lang="es-CR"/>
            <a:t>El String también soporta secuencias de escape en su contenido.</a:t>
          </a:r>
        </a:p>
      </dgm:t>
    </dgm:pt>
    <dgm:pt modelId="{15AD71E3-D68A-4627-B9FD-70737236B8BC}" type="parTrans" cxnId="{8FE19E13-3C02-48ED-829E-866DA4530493}">
      <dgm:prSet/>
      <dgm:spPr/>
      <dgm:t>
        <a:bodyPr/>
        <a:lstStyle/>
        <a:p>
          <a:endParaRPr lang="es-CR"/>
        </a:p>
      </dgm:t>
    </dgm:pt>
    <dgm:pt modelId="{D2AA83B8-C2F8-4965-AE35-3519D2794EF7}" type="sibTrans" cxnId="{8FE19E13-3C02-48ED-829E-866DA4530493}">
      <dgm:prSet/>
      <dgm:spPr/>
      <dgm:t>
        <a:bodyPr/>
        <a:lstStyle/>
        <a:p>
          <a:endParaRPr lang="es-CR"/>
        </a:p>
      </dgm:t>
    </dgm:pt>
    <dgm:pt modelId="{A43760AF-04BF-4478-84F4-0A299593A4A0}" type="pres">
      <dgm:prSet presAssocID="{BB917E84-9C97-4A72-A889-FF7089AD96B4}" presName="linear" presStyleCnt="0">
        <dgm:presLayoutVars>
          <dgm:animLvl val="lvl"/>
          <dgm:resizeHandles val="exact"/>
        </dgm:presLayoutVars>
      </dgm:prSet>
      <dgm:spPr/>
    </dgm:pt>
    <dgm:pt modelId="{1216D48D-AEAD-4EC2-8F5C-9122066227F3}" type="pres">
      <dgm:prSet presAssocID="{9A8E0219-200F-418E-BCB8-6F76B0877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B7FE56-AD48-400E-A170-FDBB28869AE9}" type="pres">
      <dgm:prSet presAssocID="{6FB28337-7A5C-482D-A70C-F573A6830BE0}" presName="spacer" presStyleCnt="0"/>
      <dgm:spPr/>
    </dgm:pt>
    <dgm:pt modelId="{A62C9498-F5ED-4034-998A-D75ADDE7048E}" type="pres">
      <dgm:prSet presAssocID="{E190E991-B6C6-4576-894E-2F51E1EF66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924636-5315-4BB7-8CE5-BEA506F8D3B3}" type="pres">
      <dgm:prSet presAssocID="{4DD0BF23-CE53-4673-A71E-B921FE9F5FB5}" presName="spacer" presStyleCnt="0"/>
      <dgm:spPr/>
    </dgm:pt>
    <dgm:pt modelId="{CBE1C14C-7753-4094-B024-10BC7A46036D}" type="pres">
      <dgm:prSet presAssocID="{927F4191-22B6-4DB4-8A28-04E2B9ABBB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627174-81A5-4CC3-9A5A-E37EA885D774}" type="pres">
      <dgm:prSet presAssocID="{354F1067-4269-41AA-A140-AA1CC6A65963}" presName="spacer" presStyleCnt="0"/>
      <dgm:spPr/>
    </dgm:pt>
    <dgm:pt modelId="{01A748FC-5677-405F-A905-466FFFFEB483}" type="pres">
      <dgm:prSet presAssocID="{98A7556F-27EF-48E9-9ECF-349D1837877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1581B5-0E21-460C-94AD-29B3528C34E9}" type="pres">
      <dgm:prSet presAssocID="{331A340A-2CCB-49E9-AEA8-A6CE0AC20BEC}" presName="spacer" presStyleCnt="0"/>
      <dgm:spPr/>
    </dgm:pt>
    <dgm:pt modelId="{A766230A-7576-4E88-93F7-FE02D002C3E8}" type="pres">
      <dgm:prSet presAssocID="{1CC89044-9692-4435-85E6-6A57358228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E19E13-3C02-48ED-829E-866DA4530493}" srcId="{BB917E84-9C97-4A72-A889-FF7089AD96B4}" destId="{1CC89044-9692-4435-85E6-6A57358228B5}" srcOrd="4" destOrd="0" parTransId="{15AD71E3-D68A-4627-B9FD-70737236B8BC}" sibTransId="{D2AA83B8-C2F8-4965-AE35-3519D2794EF7}"/>
    <dgm:cxn modelId="{C026B21E-6F85-4335-950D-8C177BD76F70}" type="presOf" srcId="{E190E991-B6C6-4576-894E-2F51E1EF66AB}" destId="{A62C9498-F5ED-4034-998A-D75ADDE7048E}" srcOrd="0" destOrd="0" presId="urn:microsoft.com/office/officeart/2005/8/layout/vList2"/>
    <dgm:cxn modelId="{4888572A-A65F-485B-B833-2E24053CEADE}" srcId="{BB917E84-9C97-4A72-A889-FF7089AD96B4}" destId="{98A7556F-27EF-48E9-9ECF-349D1837877C}" srcOrd="3" destOrd="0" parTransId="{1CEF23DD-AF4D-447E-B7C9-6C1935DD9513}" sibTransId="{331A340A-2CCB-49E9-AEA8-A6CE0AC20BEC}"/>
    <dgm:cxn modelId="{2C482B5A-CBBE-4E4D-81CB-F04873EFDD29}" type="presOf" srcId="{98A7556F-27EF-48E9-9ECF-349D1837877C}" destId="{01A748FC-5677-405F-A905-466FFFFEB483}" srcOrd="0" destOrd="0" presId="urn:microsoft.com/office/officeart/2005/8/layout/vList2"/>
    <dgm:cxn modelId="{B55CDE82-0629-4DB3-B1F5-2D919206950E}" srcId="{BB917E84-9C97-4A72-A889-FF7089AD96B4}" destId="{E190E991-B6C6-4576-894E-2F51E1EF66AB}" srcOrd="1" destOrd="0" parTransId="{AF155D55-AA78-4541-A214-01B1F4DDD309}" sibTransId="{4DD0BF23-CE53-4673-A71E-B921FE9F5FB5}"/>
    <dgm:cxn modelId="{EEE45683-8F5A-4077-9360-8EE1B1750C2B}" type="presOf" srcId="{9A8E0219-200F-418E-BCB8-6F76B0877F40}" destId="{1216D48D-AEAD-4EC2-8F5C-9122066227F3}" srcOrd="0" destOrd="0" presId="urn:microsoft.com/office/officeart/2005/8/layout/vList2"/>
    <dgm:cxn modelId="{AB76569C-7836-4B0D-BBD8-384D13353611}" srcId="{BB917E84-9C97-4A72-A889-FF7089AD96B4}" destId="{9A8E0219-200F-418E-BCB8-6F76B0877F40}" srcOrd="0" destOrd="0" parTransId="{F8F98BF0-C114-4B43-9BA0-4023FEB11C03}" sibTransId="{6FB28337-7A5C-482D-A70C-F573A6830BE0}"/>
    <dgm:cxn modelId="{3403CCC1-B434-4506-B49C-30F691DCFE74}" type="presOf" srcId="{927F4191-22B6-4DB4-8A28-04E2B9ABBB9A}" destId="{CBE1C14C-7753-4094-B024-10BC7A46036D}" srcOrd="0" destOrd="0" presId="urn:microsoft.com/office/officeart/2005/8/layout/vList2"/>
    <dgm:cxn modelId="{E2892FCF-F08E-4AB7-B36A-50BB960B9831}" srcId="{BB917E84-9C97-4A72-A889-FF7089AD96B4}" destId="{927F4191-22B6-4DB4-8A28-04E2B9ABBB9A}" srcOrd="2" destOrd="0" parTransId="{983BE4FE-2F92-4FC7-9796-CA93EEDD21D9}" sibTransId="{354F1067-4269-41AA-A140-AA1CC6A65963}"/>
    <dgm:cxn modelId="{B6DE7CDB-CB9A-4C0D-A6F7-BE197C25A766}" type="presOf" srcId="{BB917E84-9C97-4A72-A889-FF7089AD96B4}" destId="{A43760AF-04BF-4478-84F4-0A299593A4A0}" srcOrd="0" destOrd="0" presId="urn:microsoft.com/office/officeart/2005/8/layout/vList2"/>
    <dgm:cxn modelId="{29E634E4-AE3D-4B04-B840-461D24056B21}" type="presOf" srcId="{1CC89044-9692-4435-85E6-6A57358228B5}" destId="{A766230A-7576-4E88-93F7-FE02D002C3E8}" srcOrd="0" destOrd="0" presId="urn:microsoft.com/office/officeart/2005/8/layout/vList2"/>
    <dgm:cxn modelId="{B62794EF-6211-4C21-A077-7D8AF62370A9}" type="presParOf" srcId="{A43760AF-04BF-4478-84F4-0A299593A4A0}" destId="{1216D48D-AEAD-4EC2-8F5C-9122066227F3}" srcOrd="0" destOrd="0" presId="urn:microsoft.com/office/officeart/2005/8/layout/vList2"/>
    <dgm:cxn modelId="{DF5AE614-E112-48FF-8901-E0190C173DCD}" type="presParOf" srcId="{A43760AF-04BF-4478-84F4-0A299593A4A0}" destId="{23B7FE56-AD48-400E-A170-FDBB28869AE9}" srcOrd="1" destOrd="0" presId="urn:microsoft.com/office/officeart/2005/8/layout/vList2"/>
    <dgm:cxn modelId="{F3BC23D5-B0EC-4557-A037-B7A8D9F8FE01}" type="presParOf" srcId="{A43760AF-04BF-4478-84F4-0A299593A4A0}" destId="{A62C9498-F5ED-4034-998A-D75ADDE7048E}" srcOrd="2" destOrd="0" presId="urn:microsoft.com/office/officeart/2005/8/layout/vList2"/>
    <dgm:cxn modelId="{CB466BD5-1696-4CBD-B864-EEE9C8406770}" type="presParOf" srcId="{A43760AF-04BF-4478-84F4-0A299593A4A0}" destId="{B3924636-5315-4BB7-8CE5-BEA506F8D3B3}" srcOrd="3" destOrd="0" presId="urn:microsoft.com/office/officeart/2005/8/layout/vList2"/>
    <dgm:cxn modelId="{5ACD6702-69BA-44F4-9AED-2AF8D238BB72}" type="presParOf" srcId="{A43760AF-04BF-4478-84F4-0A299593A4A0}" destId="{CBE1C14C-7753-4094-B024-10BC7A46036D}" srcOrd="4" destOrd="0" presId="urn:microsoft.com/office/officeart/2005/8/layout/vList2"/>
    <dgm:cxn modelId="{7E314B16-3E6B-4B15-86C2-F3138D3A6ADB}" type="presParOf" srcId="{A43760AF-04BF-4478-84F4-0A299593A4A0}" destId="{BA627174-81A5-4CC3-9A5A-E37EA885D774}" srcOrd="5" destOrd="0" presId="urn:microsoft.com/office/officeart/2005/8/layout/vList2"/>
    <dgm:cxn modelId="{346A1C64-1187-4244-9BB1-60495DF4985C}" type="presParOf" srcId="{A43760AF-04BF-4478-84F4-0A299593A4A0}" destId="{01A748FC-5677-405F-A905-466FFFFEB483}" srcOrd="6" destOrd="0" presId="urn:microsoft.com/office/officeart/2005/8/layout/vList2"/>
    <dgm:cxn modelId="{047393BB-A7CE-491B-BCAE-4956D19858F8}" type="presParOf" srcId="{A43760AF-04BF-4478-84F4-0A299593A4A0}" destId="{641581B5-0E21-460C-94AD-29B3528C34E9}" srcOrd="7" destOrd="0" presId="urn:microsoft.com/office/officeart/2005/8/layout/vList2"/>
    <dgm:cxn modelId="{26793DE8-0B98-4F0F-9374-158B23D37258}" type="presParOf" srcId="{A43760AF-04BF-4478-84F4-0A299593A4A0}" destId="{A766230A-7576-4E88-93F7-FE02D002C3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06C305-89E2-4760-AA98-BC6367E2CE50}" type="doc">
      <dgm:prSet loTypeId="urn:microsoft.com/office/officeart/2005/8/layout/vList2" loCatId="list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B7AAD27B-8204-4BCA-AC75-274FB83FA5C8}">
      <dgm:prSet/>
      <dgm:spPr/>
      <dgm:t>
        <a:bodyPr/>
        <a:lstStyle/>
        <a:p>
          <a:pPr rtl="0"/>
          <a:r>
            <a:rPr lang="es-CR"/>
            <a:t>Las variables son espacios en memoria asignados para almacenar valores.</a:t>
          </a:r>
        </a:p>
      </dgm:t>
    </dgm:pt>
    <dgm:pt modelId="{5ABB2D7F-79D4-4FCA-9C38-179BD7A90F7A}" type="parTrans" cxnId="{27669B79-7898-4671-A5D8-83CDA49BD04B}">
      <dgm:prSet/>
      <dgm:spPr/>
      <dgm:t>
        <a:bodyPr/>
        <a:lstStyle/>
        <a:p>
          <a:endParaRPr lang="es-CR"/>
        </a:p>
      </dgm:t>
    </dgm:pt>
    <dgm:pt modelId="{67223380-E630-4F32-A8A5-51CF7E80C747}" type="sibTrans" cxnId="{27669B79-7898-4671-A5D8-83CDA49BD04B}">
      <dgm:prSet/>
      <dgm:spPr/>
      <dgm:t>
        <a:bodyPr/>
        <a:lstStyle/>
        <a:p>
          <a:endParaRPr lang="es-CR"/>
        </a:p>
      </dgm:t>
    </dgm:pt>
    <dgm:pt modelId="{C0BAE33A-39CD-4051-BB57-8162C0BDEC1A}">
      <dgm:prSet/>
      <dgm:spPr/>
      <dgm:t>
        <a:bodyPr/>
        <a:lstStyle/>
        <a:p>
          <a:pPr rtl="0"/>
          <a:r>
            <a:rPr lang="es-CR"/>
            <a:t>A cada variable se le asocia:</a:t>
          </a:r>
        </a:p>
      </dgm:t>
    </dgm:pt>
    <dgm:pt modelId="{1E9F8C32-AFCE-475C-B479-BD11624C659C}" type="parTrans" cxnId="{CDA0DF4D-01A0-42ED-A5CF-4FAACDBDF2FA}">
      <dgm:prSet/>
      <dgm:spPr/>
      <dgm:t>
        <a:bodyPr/>
        <a:lstStyle/>
        <a:p>
          <a:endParaRPr lang="es-CR"/>
        </a:p>
      </dgm:t>
    </dgm:pt>
    <dgm:pt modelId="{AD37DE8D-2E04-4293-835A-FAAA3ABA5892}" type="sibTrans" cxnId="{CDA0DF4D-01A0-42ED-A5CF-4FAACDBDF2FA}">
      <dgm:prSet/>
      <dgm:spPr/>
      <dgm:t>
        <a:bodyPr/>
        <a:lstStyle/>
        <a:p>
          <a:endParaRPr lang="es-CR"/>
        </a:p>
      </dgm:t>
    </dgm:pt>
    <dgm:pt modelId="{53C2E36C-44A1-47C7-BFF8-C69E3F9AE68F}">
      <dgm:prSet/>
      <dgm:spPr/>
      <dgm:t>
        <a:bodyPr/>
        <a:lstStyle/>
        <a:p>
          <a:pPr rtl="0"/>
          <a:r>
            <a:rPr lang="es-CR"/>
            <a:t>Nombre de la variable.</a:t>
          </a:r>
        </a:p>
      </dgm:t>
    </dgm:pt>
    <dgm:pt modelId="{CD29B53D-0853-49A6-A725-8CA52727C2F2}" type="parTrans" cxnId="{088B995A-6187-4B9E-8488-8754C289D97F}">
      <dgm:prSet/>
      <dgm:spPr/>
      <dgm:t>
        <a:bodyPr/>
        <a:lstStyle/>
        <a:p>
          <a:endParaRPr lang="es-CR"/>
        </a:p>
      </dgm:t>
    </dgm:pt>
    <dgm:pt modelId="{D7D440E8-5F8A-4205-9206-41143665D381}" type="sibTrans" cxnId="{088B995A-6187-4B9E-8488-8754C289D97F}">
      <dgm:prSet/>
      <dgm:spPr/>
      <dgm:t>
        <a:bodyPr/>
        <a:lstStyle/>
        <a:p>
          <a:endParaRPr lang="es-CR"/>
        </a:p>
      </dgm:t>
    </dgm:pt>
    <dgm:pt modelId="{91115B14-B41E-4B44-B9F8-34A9A9A38E10}">
      <dgm:prSet/>
      <dgm:spPr/>
      <dgm:t>
        <a:bodyPr/>
        <a:lstStyle/>
        <a:p>
          <a:pPr rtl="0"/>
          <a:r>
            <a:rPr lang="es-CR"/>
            <a:t>Tipo de dato.</a:t>
          </a:r>
        </a:p>
      </dgm:t>
    </dgm:pt>
    <dgm:pt modelId="{35BB3296-C8CA-4560-870C-8EA9051E82A0}" type="parTrans" cxnId="{C42E2AAC-F96B-4189-86B0-509F737D2286}">
      <dgm:prSet/>
      <dgm:spPr/>
      <dgm:t>
        <a:bodyPr/>
        <a:lstStyle/>
        <a:p>
          <a:endParaRPr lang="es-CR"/>
        </a:p>
      </dgm:t>
    </dgm:pt>
    <dgm:pt modelId="{128145F9-526E-4A1A-BB10-909682003EFA}" type="sibTrans" cxnId="{C42E2AAC-F96B-4189-86B0-509F737D2286}">
      <dgm:prSet/>
      <dgm:spPr/>
      <dgm:t>
        <a:bodyPr/>
        <a:lstStyle/>
        <a:p>
          <a:endParaRPr lang="es-CR"/>
        </a:p>
      </dgm:t>
    </dgm:pt>
    <dgm:pt modelId="{A2BBEC72-69A9-40A4-8F7B-7954FE9A9BD9}">
      <dgm:prSet/>
      <dgm:spPr/>
      <dgm:t>
        <a:bodyPr/>
        <a:lstStyle/>
        <a:p>
          <a:pPr rtl="0"/>
          <a:r>
            <a:rPr lang="es-CR"/>
            <a:t>Valor.</a:t>
          </a:r>
        </a:p>
      </dgm:t>
    </dgm:pt>
    <dgm:pt modelId="{595AFC2E-E3EF-4C71-AF16-CB40AF771B1A}" type="parTrans" cxnId="{8B6FF5C9-D4B6-4220-88FB-2096396F23B3}">
      <dgm:prSet/>
      <dgm:spPr/>
      <dgm:t>
        <a:bodyPr/>
        <a:lstStyle/>
        <a:p>
          <a:endParaRPr lang="es-CR"/>
        </a:p>
      </dgm:t>
    </dgm:pt>
    <dgm:pt modelId="{F6268110-37B5-423B-8E2B-C633388D181D}" type="sibTrans" cxnId="{8B6FF5C9-D4B6-4220-88FB-2096396F23B3}">
      <dgm:prSet/>
      <dgm:spPr/>
      <dgm:t>
        <a:bodyPr/>
        <a:lstStyle/>
        <a:p>
          <a:endParaRPr lang="es-CR"/>
        </a:p>
      </dgm:t>
    </dgm:pt>
    <dgm:pt modelId="{EE499562-C258-4D7E-B1F9-6D9CB55BC29E}">
      <dgm:prSet/>
      <dgm:spPr/>
      <dgm:t>
        <a:bodyPr/>
        <a:lstStyle/>
        <a:p>
          <a:pPr rtl="0"/>
          <a:r>
            <a:rPr lang="es-CR"/>
            <a:t>Tamaño o espacio que requiere en memoria.</a:t>
          </a:r>
        </a:p>
      </dgm:t>
    </dgm:pt>
    <dgm:pt modelId="{10BF6247-4437-4216-8F91-38E89BC49CA6}" type="parTrans" cxnId="{2A8247AE-6C09-44CC-9A5E-351BC5A22748}">
      <dgm:prSet/>
      <dgm:spPr/>
      <dgm:t>
        <a:bodyPr/>
        <a:lstStyle/>
        <a:p>
          <a:endParaRPr lang="es-CR"/>
        </a:p>
      </dgm:t>
    </dgm:pt>
    <dgm:pt modelId="{2196ED71-7973-4CCD-8DB7-7D1C1846B938}" type="sibTrans" cxnId="{2A8247AE-6C09-44CC-9A5E-351BC5A22748}">
      <dgm:prSet/>
      <dgm:spPr/>
      <dgm:t>
        <a:bodyPr/>
        <a:lstStyle/>
        <a:p>
          <a:endParaRPr lang="es-CR"/>
        </a:p>
      </dgm:t>
    </dgm:pt>
    <dgm:pt modelId="{10AF577C-F772-4271-AA47-77C5A200F1F1}">
      <dgm:prSet/>
      <dgm:spPr/>
      <dgm:t>
        <a:bodyPr/>
        <a:lstStyle/>
        <a:p>
          <a:pPr rtl="0"/>
          <a:r>
            <a:rPr lang="es-CR"/>
            <a:t>Dirección de su ubicación en la memoria.</a:t>
          </a:r>
        </a:p>
      </dgm:t>
    </dgm:pt>
    <dgm:pt modelId="{CC9BE6EB-4916-45C3-A5C7-9734CD8B6A81}" type="parTrans" cxnId="{9F66E732-32BD-4E27-AE65-586B9189DD28}">
      <dgm:prSet/>
      <dgm:spPr/>
      <dgm:t>
        <a:bodyPr/>
        <a:lstStyle/>
        <a:p>
          <a:endParaRPr lang="es-CR"/>
        </a:p>
      </dgm:t>
    </dgm:pt>
    <dgm:pt modelId="{28938052-A6F6-4FDA-972A-DE9AC7D22C83}" type="sibTrans" cxnId="{9F66E732-32BD-4E27-AE65-586B9189DD28}">
      <dgm:prSet/>
      <dgm:spPr/>
      <dgm:t>
        <a:bodyPr/>
        <a:lstStyle/>
        <a:p>
          <a:endParaRPr lang="es-CR"/>
        </a:p>
      </dgm:t>
    </dgm:pt>
    <dgm:pt modelId="{0AB03B74-B4CF-490B-83BB-A651916E7151}" type="pres">
      <dgm:prSet presAssocID="{0606C305-89E2-4760-AA98-BC6367E2CE50}" presName="linear" presStyleCnt="0">
        <dgm:presLayoutVars>
          <dgm:animLvl val="lvl"/>
          <dgm:resizeHandles val="exact"/>
        </dgm:presLayoutVars>
      </dgm:prSet>
      <dgm:spPr/>
    </dgm:pt>
    <dgm:pt modelId="{DC02FE2D-2BA3-408E-A084-9DD4F00348F9}" type="pres">
      <dgm:prSet presAssocID="{B7AAD27B-8204-4BCA-AC75-274FB83FA5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216DBB-1FDB-43AF-9C7E-B7C3D2831576}" type="pres">
      <dgm:prSet presAssocID="{67223380-E630-4F32-A8A5-51CF7E80C747}" presName="spacer" presStyleCnt="0"/>
      <dgm:spPr/>
    </dgm:pt>
    <dgm:pt modelId="{F38778B2-66A1-4849-94CE-69C2B064172D}" type="pres">
      <dgm:prSet presAssocID="{C0BAE33A-39CD-4051-BB57-8162C0BDEC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C4B7F0-FDA3-4969-896B-F8F054ED8F59}" type="pres">
      <dgm:prSet presAssocID="{C0BAE33A-39CD-4051-BB57-8162C0BDEC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C07407-2EB0-47DD-B871-987BB5635E8C}" type="presOf" srcId="{53C2E36C-44A1-47C7-BFF8-C69E3F9AE68F}" destId="{DCC4B7F0-FDA3-4969-896B-F8F054ED8F59}" srcOrd="0" destOrd="0" presId="urn:microsoft.com/office/officeart/2005/8/layout/vList2"/>
    <dgm:cxn modelId="{9F66E732-32BD-4E27-AE65-586B9189DD28}" srcId="{C0BAE33A-39CD-4051-BB57-8162C0BDEC1A}" destId="{10AF577C-F772-4271-AA47-77C5A200F1F1}" srcOrd="4" destOrd="0" parTransId="{CC9BE6EB-4916-45C3-A5C7-9734CD8B6A81}" sibTransId="{28938052-A6F6-4FDA-972A-DE9AC7D22C83}"/>
    <dgm:cxn modelId="{5540485B-AD83-4A47-BD4D-9807903E5E0C}" type="presOf" srcId="{B7AAD27B-8204-4BCA-AC75-274FB83FA5C8}" destId="{DC02FE2D-2BA3-408E-A084-9DD4F00348F9}" srcOrd="0" destOrd="0" presId="urn:microsoft.com/office/officeart/2005/8/layout/vList2"/>
    <dgm:cxn modelId="{76B9985D-E911-4D42-8889-2E3B0279D087}" type="presOf" srcId="{91115B14-B41E-4B44-B9F8-34A9A9A38E10}" destId="{DCC4B7F0-FDA3-4969-896B-F8F054ED8F59}" srcOrd="0" destOrd="1" presId="urn:microsoft.com/office/officeart/2005/8/layout/vList2"/>
    <dgm:cxn modelId="{2258986A-FC5C-4921-B817-AB39CEE71D84}" type="presOf" srcId="{A2BBEC72-69A9-40A4-8F7B-7954FE9A9BD9}" destId="{DCC4B7F0-FDA3-4969-896B-F8F054ED8F59}" srcOrd="0" destOrd="2" presId="urn:microsoft.com/office/officeart/2005/8/layout/vList2"/>
    <dgm:cxn modelId="{CDA0DF4D-01A0-42ED-A5CF-4FAACDBDF2FA}" srcId="{0606C305-89E2-4760-AA98-BC6367E2CE50}" destId="{C0BAE33A-39CD-4051-BB57-8162C0BDEC1A}" srcOrd="1" destOrd="0" parTransId="{1E9F8C32-AFCE-475C-B479-BD11624C659C}" sibTransId="{AD37DE8D-2E04-4293-835A-FAAA3ABA5892}"/>
    <dgm:cxn modelId="{34EBB050-2A64-4752-AD71-4CB0047CBF22}" type="presOf" srcId="{10AF577C-F772-4271-AA47-77C5A200F1F1}" destId="{DCC4B7F0-FDA3-4969-896B-F8F054ED8F59}" srcOrd="0" destOrd="4" presId="urn:microsoft.com/office/officeart/2005/8/layout/vList2"/>
    <dgm:cxn modelId="{0F5EAA76-B07C-47A2-808E-5A86D9D94EC0}" type="presOf" srcId="{0606C305-89E2-4760-AA98-BC6367E2CE50}" destId="{0AB03B74-B4CF-490B-83BB-A651916E7151}" srcOrd="0" destOrd="0" presId="urn:microsoft.com/office/officeart/2005/8/layout/vList2"/>
    <dgm:cxn modelId="{27669B79-7898-4671-A5D8-83CDA49BD04B}" srcId="{0606C305-89E2-4760-AA98-BC6367E2CE50}" destId="{B7AAD27B-8204-4BCA-AC75-274FB83FA5C8}" srcOrd="0" destOrd="0" parTransId="{5ABB2D7F-79D4-4FCA-9C38-179BD7A90F7A}" sibTransId="{67223380-E630-4F32-A8A5-51CF7E80C747}"/>
    <dgm:cxn modelId="{088B995A-6187-4B9E-8488-8754C289D97F}" srcId="{C0BAE33A-39CD-4051-BB57-8162C0BDEC1A}" destId="{53C2E36C-44A1-47C7-BFF8-C69E3F9AE68F}" srcOrd="0" destOrd="0" parTransId="{CD29B53D-0853-49A6-A725-8CA52727C2F2}" sibTransId="{D7D440E8-5F8A-4205-9206-41143665D381}"/>
    <dgm:cxn modelId="{C42E2AAC-F96B-4189-86B0-509F737D2286}" srcId="{C0BAE33A-39CD-4051-BB57-8162C0BDEC1A}" destId="{91115B14-B41E-4B44-B9F8-34A9A9A38E10}" srcOrd="1" destOrd="0" parTransId="{35BB3296-C8CA-4560-870C-8EA9051E82A0}" sibTransId="{128145F9-526E-4A1A-BB10-909682003EFA}"/>
    <dgm:cxn modelId="{2A8247AE-6C09-44CC-9A5E-351BC5A22748}" srcId="{C0BAE33A-39CD-4051-BB57-8162C0BDEC1A}" destId="{EE499562-C258-4D7E-B1F9-6D9CB55BC29E}" srcOrd="3" destOrd="0" parTransId="{10BF6247-4437-4216-8F91-38E89BC49CA6}" sibTransId="{2196ED71-7973-4CCD-8DB7-7D1C1846B938}"/>
    <dgm:cxn modelId="{8B6FF5C9-D4B6-4220-88FB-2096396F23B3}" srcId="{C0BAE33A-39CD-4051-BB57-8162C0BDEC1A}" destId="{A2BBEC72-69A9-40A4-8F7B-7954FE9A9BD9}" srcOrd="2" destOrd="0" parTransId="{595AFC2E-E3EF-4C71-AF16-CB40AF771B1A}" sibTransId="{F6268110-37B5-423B-8E2B-C633388D181D}"/>
    <dgm:cxn modelId="{304BF3CF-4152-4D26-BE17-BD1D64722192}" type="presOf" srcId="{C0BAE33A-39CD-4051-BB57-8162C0BDEC1A}" destId="{F38778B2-66A1-4849-94CE-69C2B064172D}" srcOrd="0" destOrd="0" presId="urn:microsoft.com/office/officeart/2005/8/layout/vList2"/>
    <dgm:cxn modelId="{A73BCBED-E12A-4456-8F3B-72CF7A50757F}" type="presOf" srcId="{EE499562-C258-4D7E-B1F9-6D9CB55BC29E}" destId="{DCC4B7F0-FDA3-4969-896B-F8F054ED8F59}" srcOrd="0" destOrd="3" presId="urn:microsoft.com/office/officeart/2005/8/layout/vList2"/>
    <dgm:cxn modelId="{D1D506FC-B023-4FEC-AEE1-D98AD8B66E32}" type="presParOf" srcId="{0AB03B74-B4CF-490B-83BB-A651916E7151}" destId="{DC02FE2D-2BA3-408E-A084-9DD4F00348F9}" srcOrd="0" destOrd="0" presId="urn:microsoft.com/office/officeart/2005/8/layout/vList2"/>
    <dgm:cxn modelId="{75F65664-840F-4EE7-8BB8-D835AC87001A}" type="presParOf" srcId="{0AB03B74-B4CF-490B-83BB-A651916E7151}" destId="{F1216DBB-1FDB-43AF-9C7E-B7C3D2831576}" srcOrd="1" destOrd="0" presId="urn:microsoft.com/office/officeart/2005/8/layout/vList2"/>
    <dgm:cxn modelId="{F88D6F17-B887-429F-A6AF-2296ABD2B605}" type="presParOf" srcId="{0AB03B74-B4CF-490B-83BB-A651916E7151}" destId="{F38778B2-66A1-4849-94CE-69C2B064172D}" srcOrd="2" destOrd="0" presId="urn:microsoft.com/office/officeart/2005/8/layout/vList2"/>
    <dgm:cxn modelId="{781C063D-EA1D-4668-9630-91AB447AC8B2}" type="presParOf" srcId="{0AB03B74-B4CF-490B-83BB-A651916E7151}" destId="{DCC4B7F0-FDA3-4969-896B-F8F054ED8F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D2AC1-438C-43FD-ADEC-F1BB1564CAF9}" type="doc">
      <dgm:prSet loTypeId="urn:microsoft.com/office/officeart/2005/8/layout/StepDownProcess" loCatId="process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E9A08023-EDE9-443D-AEF3-CEF89CBC9AE8}">
      <dgm:prSet custT="1"/>
      <dgm:spPr/>
      <dgm:t>
        <a:bodyPr/>
        <a:lstStyle/>
        <a:p>
          <a:pPr algn="just" rtl="0"/>
          <a:r>
            <a:rPr lang="es-CR" sz="1600"/>
            <a:t>La creación de una variable requiere dos pasos: declarar la variable e inicializar la variable.</a:t>
          </a:r>
        </a:p>
      </dgm:t>
    </dgm:pt>
    <dgm:pt modelId="{4A21259A-F95D-4BC7-938F-57ACC1421A2A}" type="parTrans" cxnId="{D4AFEFD5-0EC4-41BD-BB7D-6DD5060497C6}">
      <dgm:prSet/>
      <dgm:spPr/>
      <dgm:t>
        <a:bodyPr/>
        <a:lstStyle/>
        <a:p>
          <a:endParaRPr lang="es-CR"/>
        </a:p>
      </dgm:t>
    </dgm:pt>
    <dgm:pt modelId="{F53FD5A6-DD60-4485-BED1-FC593482B6FD}" type="sibTrans" cxnId="{D4AFEFD5-0EC4-41BD-BB7D-6DD5060497C6}">
      <dgm:prSet/>
      <dgm:spPr/>
      <dgm:t>
        <a:bodyPr/>
        <a:lstStyle/>
        <a:p>
          <a:endParaRPr lang="es-CR"/>
        </a:p>
      </dgm:t>
    </dgm:pt>
    <dgm:pt modelId="{139C5413-9B66-4674-B109-848CB8575FE1}">
      <dgm:prSet custT="1"/>
      <dgm:spPr/>
      <dgm:t>
        <a:bodyPr/>
        <a:lstStyle/>
        <a:p>
          <a:pPr algn="just" rtl="0"/>
          <a:r>
            <a:rPr lang="es-CR" sz="1600"/>
            <a:t>La declaración es la definición del tipo y del nombre de la variable.</a:t>
          </a:r>
        </a:p>
      </dgm:t>
    </dgm:pt>
    <dgm:pt modelId="{C999FD02-4D1A-4B5B-994F-84BCC1EA8869}" type="parTrans" cxnId="{D7EDFDFF-1322-4CCA-9BF2-F32543148CFF}">
      <dgm:prSet/>
      <dgm:spPr/>
      <dgm:t>
        <a:bodyPr/>
        <a:lstStyle/>
        <a:p>
          <a:endParaRPr lang="es-CR"/>
        </a:p>
      </dgm:t>
    </dgm:pt>
    <dgm:pt modelId="{DCA0FEE6-8CF3-41BB-9330-406D2F93E254}" type="sibTrans" cxnId="{D7EDFDFF-1322-4CCA-9BF2-F32543148CFF}">
      <dgm:prSet/>
      <dgm:spPr/>
      <dgm:t>
        <a:bodyPr/>
        <a:lstStyle/>
        <a:p>
          <a:endParaRPr lang="es-CR"/>
        </a:p>
      </dgm:t>
    </dgm:pt>
    <dgm:pt modelId="{A1C9F511-45DA-45ED-BD92-A4515629A8F1}">
      <dgm:prSet custT="1"/>
      <dgm:spPr/>
      <dgm:t>
        <a:bodyPr/>
        <a:lstStyle/>
        <a:p>
          <a:pPr algn="just" rtl="0"/>
          <a:r>
            <a:rPr lang="es-CR" sz="1600"/>
            <a:t>La inicialización es la asignación del valor inicial.</a:t>
          </a:r>
        </a:p>
      </dgm:t>
    </dgm:pt>
    <dgm:pt modelId="{4F424D52-76EB-42E4-BF3C-85C2536C4547}" type="parTrans" cxnId="{8DE22172-8E3F-4CC2-816E-5044A3D43C06}">
      <dgm:prSet/>
      <dgm:spPr/>
      <dgm:t>
        <a:bodyPr/>
        <a:lstStyle/>
        <a:p>
          <a:endParaRPr lang="es-CR"/>
        </a:p>
      </dgm:t>
    </dgm:pt>
    <dgm:pt modelId="{DEDE7A87-9A0D-44F9-95A9-5478AC42EE95}" type="sibTrans" cxnId="{8DE22172-8E3F-4CC2-816E-5044A3D43C06}">
      <dgm:prSet/>
      <dgm:spPr/>
      <dgm:t>
        <a:bodyPr/>
        <a:lstStyle/>
        <a:p>
          <a:endParaRPr lang="es-CR"/>
        </a:p>
      </dgm:t>
    </dgm:pt>
    <dgm:pt modelId="{F7370770-3840-4D0F-BE30-BDBC97DB7751}" type="pres">
      <dgm:prSet presAssocID="{84AD2AC1-438C-43FD-ADEC-F1BB1564CAF9}" presName="rootnode" presStyleCnt="0">
        <dgm:presLayoutVars>
          <dgm:chMax/>
          <dgm:chPref/>
          <dgm:dir/>
          <dgm:animLvl val="lvl"/>
        </dgm:presLayoutVars>
      </dgm:prSet>
      <dgm:spPr/>
    </dgm:pt>
    <dgm:pt modelId="{8F43549A-A1EE-4CD1-8A0E-35CD7E0ED949}" type="pres">
      <dgm:prSet presAssocID="{E9A08023-EDE9-443D-AEF3-CEF89CBC9AE8}" presName="composite" presStyleCnt="0"/>
      <dgm:spPr/>
    </dgm:pt>
    <dgm:pt modelId="{11FD40CF-F65C-4549-8174-13D4F0850D30}" type="pres">
      <dgm:prSet presAssocID="{E9A08023-EDE9-443D-AEF3-CEF89CBC9AE8}" presName="bentUpArrow1" presStyleLbl="alignImgPlace1" presStyleIdx="0" presStyleCnt="2"/>
      <dgm:spPr/>
    </dgm:pt>
    <dgm:pt modelId="{45860D64-79AF-4DB2-9DE8-9958662AEDBB}" type="pres">
      <dgm:prSet presAssocID="{E9A08023-EDE9-443D-AEF3-CEF89CBC9AE8}" presName="ParentText" presStyleLbl="node1" presStyleIdx="0" presStyleCnt="3" custScaleX="143041">
        <dgm:presLayoutVars>
          <dgm:chMax val="1"/>
          <dgm:chPref val="1"/>
          <dgm:bulletEnabled val="1"/>
        </dgm:presLayoutVars>
      </dgm:prSet>
      <dgm:spPr/>
    </dgm:pt>
    <dgm:pt modelId="{5B3AF386-7BF6-4776-9FCF-2812932D74D6}" type="pres">
      <dgm:prSet presAssocID="{E9A08023-EDE9-443D-AEF3-CEF89CBC9AE8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8EB946B-D8AF-4F10-9F25-B3538D6AFA56}" type="pres">
      <dgm:prSet presAssocID="{F53FD5A6-DD60-4485-BED1-FC593482B6FD}" presName="sibTrans" presStyleCnt="0"/>
      <dgm:spPr/>
    </dgm:pt>
    <dgm:pt modelId="{22655137-7611-4974-95F4-B44D34A8B81A}" type="pres">
      <dgm:prSet presAssocID="{139C5413-9B66-4674-B109-848CB8575FE1}" presName="composite" presStyleCnt="0"/>
      <dgm:spPr/>
    </dgm:pt>
    <dgm:pt modelId="{AB02A083-03AA-49B4-8640-E81C9DE3868D}" type="pres">
      <dgm:prSet presAssocID="{139C5413-9B66-4674-B109-848CB8575FE1}" presName="bentUpArrow1" presStyleLbl="alignImgPlace1" presStyleIdx="1" presStyleCnt="2"/>
      <dgm:spPr/>
    </dgm:pt>
    <dgm:pt modelId="{71E1A472-2E90-4415-A22C-5628B58775AD}" type="pres">
      <dgm:prSet presAssocID="{139C5413-9B66-4674-B109-848CB8575FE1}" presName="ParentText" presStyleLbl="node1" presStyleIdx="1" presStyleCnt="3" custScaleX="143041">
        <dgm:presLayoutVars>
          <dgm:chMax val="1"/>
          <dgm:chPref val="1"/>
          <dgm:bulletEnabled val="1"/>
        </dgm:presLayoutVars>
      </dgm:prSet>
      <dgm:spPr/>
    </dgm:pt>
    <dgm:pt modelId="{66D3213C-575C-4785-B9DF-6FC0151E65A0}" type="pres">
      <dgm:prSet presAssocID="{139C5413-9B66-4674-B109-848CB8575FE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C3251EE-B9C6-4951-B2C3-49C5B932442E}" type="pres">
      <dgm:prSet presAssocID="{DCA0FEE6-8CF3-41BB-9330-406D2F93E254}" presName="sibTrans" presStyleCnt="0"/>
      <dgm:spPr/>
    </dgm:pt>
    <dgm:pt modelId="{96B59A3B-DAF3-44BD-8E25-199E863DC835}" type="pres">
      <dgm:prSet presAssocID="{A1C9F511-45DA-45ED-BD92-A4515629A8F1}" presName="composite" presStyleCnt="0"/>
      <dgm:spPr/>
    </dgm:pt>
    <dgm:pt modelId="{F470E8A3-E465-40B7-B085-13F832AEB706}" type="pres">
      <dgm:prSet presAssocID="{A1C9F511-45DA-45ED-BD92-A4515629A8F1}" presName="ParentText" presStyleLbl="node1" presStyleIdx="2" presStyleCnt="3" custScaleX="143041">
        <dgm:presLayoutVars>
          <dgm:chMax val="1"/>
          <dgm:chPref val="1"/>
          <dgm:bulletEnabled val="1"/>
        </dgm:presLayoutVars>
      </dgm:prSet>
      <dgm:spPr/>
    </dgm:pt>
  </dgm:ptLst>
  <dgm:cxnLst>
    <dgm:cxn modelId="{DB50E52D-907D-46AC-8453-718D38903AE6}" type="presOf" srcId="{139C5413-9B66-4674-B109-848CB8575FE1}" destId="{71E1A472-2E90-4415-A22C-5628B58775AD}" srcOrd="0" destOrd="0" presId="urn:microsoft.com/office/officeart/2005/8/layout/StepDownProcess"/>
    <dgm:cxn modelId="{F3460833-4004-4CEC-B7C9-0F5B6B6DF7F5}" type="presOf" srcId="{84AD2AC1-438C-43FD-ADEC-F1BB1564CAF9}" destId="{F7370770-3840-4D0F-BE30-BDBC97DB7751}" srcOrd="0" destOrd="0" presId="urn:microsoft.com/office/officeart/2005/8/layout/StepDownProcess"/>
    <dgm:cxn modelId="{11898568-F405-4D3F-B068-B2D3D3A93149}" type="presOf" srcId="{A1C9F511-45DA-45ED-BD92-A4515629A8F1}" destId="{F470E8A3-E465-40B7-B085-13F832AEB706}" srcOrd="0" destOrd="0" presId="urn:microsoft.com/office/officeart/2005/8/layout/StepDownProcess"/>
    <dgm:cxn modelId="{8DE22172-8E3F-4CC2-816E-5044A3D43C06}" srcId="{84AD2AC1-438C-43FD-ADEC-F1BB1564CAF9}" destId="{A1C9F511-45DA-45ED-BD92-A4515629A8F1}" srcOrd="2" destOrd="0" parTransId="{4F424D52-76EB-42E4-BF3C-85C2536C4547}" sibTransId="{DEDE7A87-9A0D-44F9-95A9-5478AC42EE95}"/>
    <dgm:cxn modelId="{7CEA6C58-80ED-4387-A8C4-17BD65DD3B2F}" type="presOf" srcId="{E9A08023-EDE9-443D-AEF3-CEF89CBC9AE8}" destId="{45860D64-79AF-4DB2-9DE8-9958662AEDBB}" srcOrd="0" destOrd="0" presId="urn:microsoft.com/office/officeart/2005/8/layout/StepDownProcess"/>
    <dgm:cxn modelId="{D4AFEFD5-0EC4-41BD-BB7D-6DD5060497C6}" srcId="{84AD2AC1-438C-43FD-ADEC-F1BB1564CAF9}" destId="{E9A08023-EDE9-443D-AEF3-CEF89CBC9AE8}" srcOrd="0" destOrd="0" parTransId="{4A21259A-F95D-4BC7-938F-57ACC1421A2A}" sibTransId="{F53FD5A6-DD60-4485-BED1-FC593482B6FD}"/>
    <dgm:cxn modelId="{D7EDFDFF-1322-4CCA-9BF2-F32543148CFF}" srcId="{84AD2AC1-438C-43FD-ADEC-F1BB1564CAF9}" destId="{139C5413-9B66-4674-B109-848CB8575FE1}" srcOrd="1" destOrd="0" parTransId="{C999FD02-4D1A-4B5B-994F-84BCC1EA8869}" sibTransId="{DCA0FEE6-8CF3-41BB-9330-406D2F93E254}"/>
    <dgm:cxn modelId="{2FD3072E-4B47-4A38-89A1-98D36802BAA3}" type="presParOf" srcId="{F7370770-3840-4D0F-BE30-BDBC97DB7751}" destId="{8F43549A-A1EE-4CD1-8A0E-35CD7E0ED949}" srcOrd="0" destOrd="0" presId="urn:microsoft.com/office/officeart/2005/8/layout/StepDownProcess"/>
    <dgm:cxn modelId="{9DF56C53-8390-49EC-BD40-4B96E1E7A673}" type="presParOf" srcId="{8F43549A-A1EE-4CD1-8A0E-35CD7E0ED949}" destId="{11FD40CF-F65C-4549-8174-13D4F0850D30}" srcOrd="0" destOrd="0" presId="urn:microsoft.com/office/officeart/2005/8/layout/StepDownProcess"/>
    <dgm:cxn modelId="{BB2F53AD-DD10-4D6D-8306-536AF3A3D539}" type="presParOf" srcId="{8F43549A-A1EE-4CD1-8A0E-35CD7E0ED949}" destId="{45860D64-79AF-4DB2-9DE8-9958662AEDBB}" srcOrd="1" destOrd="0" presId="urn:microsoft.com/office/officeart/2005/8/layout/StepDownProcess"/>
    <dgm:cxn modelId="{E212EBFD-EF8E-4ECA-95A0-ADAF324C6C43}" type="presParOf" srcId="{8F43549A-A1EE-4CD1-8A0E-35CD7E0ED949}" destId="{5B3AF386-7BF6-4776-9FCF-2812932D74D6}" srcOrd="2" destOrd="0" presId="urn:microsoft.com/office/officeart/2005/8/layout/StepDownProcess"/>
    <dgm:cxn modelId="{D3C5DDC3-C432-404C-B7D4-17D861181D54}" type="presParOf" srcId="{F7370770-3840-4D0F-BE30-BDBC97DB7751}" destId="{B8EB946B-D8AF-4F10-9F25-B3538D6AFA56}" srcOrd="1" destOrd="0" presId="urn:microsoft.com/office/officeart/2005/8/layout/StepDownProcess"/>
    <dgm:cxn modelId="{1B7F3A68-9966-48FC-954E-6E9E46C745FA}" type="presParOf" srcId="{F7370770-3840-4D0F-BE30-BDBC97DB7751}" destId="{22655137-7611-4974-95F4-B44D34A8B81A}" srcOrd="2" destOrd="0" presId="urn:microsoft.com/office/officeart/2005/8/layout/StepDownProcess"/>
    <dgm:cxn modelId="{6B1B61F9-9B8C-44A1-8273-2BFB57A7B126}" type="presParOf" srcId="{22655137-7611-4974-95F4-B44D34A8B81A}" destId="{AB02A083-03AA-49B4-8640-E81C9DE3868D}" srcOrd="0" destOrd="0" presId="urn:microsoft.com/office/officeart/2005/8/layout/StepDownProcess"/>
    <dgm:cxn modelId="{61CA7813-6832-413C-8448-99363A619D1C}" type="presParOf" srcId="{22655137-7611-4974-95F4-B44D34A8B81A}" destId="{71E1A472-2E90-4415-A22C-5628B58775AD}" srcOrd="1" destOrd="0" presId="urn:microsoft.com/office/officeart/2005/8/layout/StepDownProcess"/>
    <dgm:cxn modelId="{2984E582-2A89-43B1-9229-58BF87A48BAD}" type="presParOf" srcId="{22655137-7611-4974-95F4-B44D34A8B81A}" destId="{66D3213C-575C-4785-B9DF-6FC0151E65A0}" srcOrd="2" destOrd="0" presId="urn:microsoft.com/office/officeart/2005/8/layout/StepDownProcess"/>
    <dgm:cxn modelId="{E6E315DC-BF82-4762-BF72-338AF89BCF36}" type="presParOf" srcId="{F7370770-3840-4D0F-BE30-BDBC97DB7751}" destId="{4C3251EE-B9C6-4951-B2C3-49C5B932442E}" srcOrd="3" destOrd="0" presId="urn:microsoft.com/office/officeart/2005/8/layout/StepDownProcess"/>
    <dgm:cxn modelId="{9363EC40-D892-4AAC-B60E-4D40682CCD5C}" type="presParOf" srcId="{F7370770-3840-4D0F-BE30-BDBC97DB7751}" destId="{96B59A3B-DAF3-44BD-8E25-199E863DC835}" srcOrd="4" destOrd="0" presId="urn:microsoft.com/office/officeart/2005/8/layout/StepDownProcess"/>
    <dgm:cxn modelId="{E26D5BEE-AB61-4E4B-8BA5-2F8BFA48D5C4}" type="presParOf" srcId="{96B59A3B-DAF3-44BD-8E25-199E863DC835}" destId="{F470E8A3-E465-40B7-B085-13F832AEB70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4A9667-2B92-4B0B-B084-FA7D1559F19A}" type="doc">
      <dgm:prSet loTypeId="urn:microsoft.com/office/officeart/2005/8/layout/vProcess5" loCatId="process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s-CR"/>
        </a:p>
      </dgm:t>
    </dgm:pt>
    <dgm:pt modelId="{21A657F0-EF83-41EA-9AAA-DC182D5FE673}">
      <dgm:prSet/>
      <dgm:spPr/>
      <dgm:t>
        <a:bodyPr/>
        <a:lstStyle/>
        <a:p>
          <a:pPr algn="just" rtl="0"/>
          <a:r>
            <a:rPr lang="es-CR"/>
            <a:t>Las constantes son variables cuyo valor es asignado una única vez, y no puede ser cambiado posteriormente.</a:t>
          </a:r>
        </a:p>
      </dgm:t>
    </dgm:pt>
    <dgm:pt modelId="{74AD70E8-24F4-47DF-9ACF-9362639597D3}" type="parTrans" cxnId="{6B77691A-65B6-4D01-9F5D-3C4D49843128}">
      <dgm:prSet/>
      <dgm:spPr/>
      <dgm:t>
        <a:bodyPr/>
        <a:lstStyle/>
        <a:p>
          <a:pPr algn="just"/>
          <a:endParaRPr lang="es-CR"/>
        </a:p>
      </dgm:t>
    </dgm:pt>
    <dgm:pt modelId="{0B1E8307-5198-4839-ACDD-E4C3188BA5D2}" type="sibTrans" cxnId="{6B77691A-65B6-4D01-9F5D-3C4D49843128}">
      <dgm:prSet/>
      <dgm:spPr/>
      <dgm:t>
        <a:bodyPr/>
        <a:lstStyle/>
        <a:p>
          <a:pPr algn="just"/>
          <a:endParaRPr lang="es-CR"/>
        </a:p>
      </dgm:t>
    </dgm:pt>
    <dgm:pt modelId="{D66206AA-3B49-42CD-A528-80DCF70A7B22}">
      <dgm:prSet/>
      <dgm:spPr/>
      <dgm:t>
        <a:bodyPr/>
        <a:lstStyle/>
        <a:p>
          <a:pPr algn="just" rtl="0"/>
          <a:r>
            <a:rPr lang="es-CR"/>
            <a:t>Su inicialización se debe llevar a cabo junto con su declaración.</a:t>
          </a:r>
        </a:p>
      </dgm:t>
    </dgm:pt>
    <dgm:pt modelId="{40E79B9A-20BB-4C45-B399-30110CE72569}" type="parTrans" cxnId="{C123AC05-C1C3-40FB-86E8-0FF88898581D}">
      <dgm:prSet/>
      <dgm:spPr/>
      <dgm:t>
        <a:bodyPr/>
        <a:lstStyle/>
        <a:p>
          <a:pPr algn="just"/>
          <a:endParaRPr lang="es-CR"/>
        </a:p>
      </dgm:t>
    </dgm:pt>
    <dgm:pt modelId="{8FC67ACB-7276-4B50-8405-DB23449125DD}" type="sibTrans" cxnId="{C123AC05-C1C3-40FB-86E8-0FF88898581D}">
      <dgm:prSet/>
      <dgm:spPr/>
      <dgm:t>
        <a:bodyPr/>
        <a:lstStyle/>
        <a:p>
          <a:pPr algn="just"/>
          <a:endParaRPr lang="es-CR"/>
        </a:p>
      </dgm:t>
    </dgm:pt>
    <dgm:pt modelId="{520C376A-4A50-41E2-A64B-FB5CBCBF15F0}" type="pres">
      <dgm:prSet presAssocID="{304A9667-2B92-4B0B-B084-FA7D1559F19A}" presName="outerComposite" presStyleCnt="0">
        <dgm:presLayoutVars>
          <dgm:chMax val="5"/>
          <dgm:dir/>
          <dgm:resizeHandles val="exact"/>
        </dgm:presLayoutVars>
      </dgm:prSet>
      <dgm:spPr/>
    </dgm:pt>
    <dgm:pt modelId="{AE857ADD-1F25-4888-9507-DD1E4D334AC5}" type="pres">
      <dgm:prSet presAssocID="{304A9667-2B92-4B0B-B084-FA7D1559F19A}" presName="dummyMaxCanvas" presStyleCnt="0">
        <dgm:presLayoutVars/>
      </dgm:prSet>
      <dgm:spPr/>
    </dgm:pt>
    <dgm:pt modelId="{25E080A0-643D-4A6D-8FEC-BFE444B105A7}" type="pres">
      <dgm:prSet presAssocID="{304A9667-2B92-4B0B-B084-FA7D1559F19A}" presName="TwoNodes_1" presStyleLbl="node1" presStyleIdx="0" presStyleCnt="2">
        <dgm:presLayoutVars>
          <dgm:bulletEnabled val="1"/>
        </dgm:presLayoutVars>
      </dgm:prSet>
      <dgm:spPr/>
    </dgm:pt>
    <dgm:pt modelId="{6DFBF3C4-9AE5-47AE-9410-5AAC0C8A4FE6}" type="pres">
      <dgm:prSet presAssocID="{304A9667-2B92-4B0B-B084-FA7D1559F19A}" presName="TwoNodes_2" presStyleLbl="node1" presStyleIdx="1" presStyleCnt="2">
        <dgm:presLayoutVars>
          <dgm:bulletEnabled val="1"/>
        </dgm:presLayoutVars>
      </dgm:prSet>
      <dgm:spPr/>
    </dgm:pt>
    <dgm:pt modelId="{4F3444A0-E400-4D68-87C0-1FAF2655011D}" type="pres">
      <dgm:prSet presAssocID="{304A9667-2B92-4B0B-B084-FA7D1559F19A}" presName="TwoConn_1-2" presStyleLbl="fgAccFollowNode1" presStyleIdx="0" presStyleCnt="1">
        <dgm:presLayoutVars>
          <dgm:bulletEnabled val="1"/>
        </dgm:presLayoutVars>
      </dgm:prSet>
      <dgm:spPr/>
    </dgm:pt>
    <dgm:pt modelId="{ADE35496-FABC-44DB-B68B-5A2FB41E892E}" type="pres">
      <dgm:prSet presAssocID="{304A9667-2B92-4B0B-B084-FA7D1559F19A}" presName="TwoNodes_1_text" presStyleLbl="node1" presStyleIdx="1" presStyleCnt="2">
        <dgm:presLayoutVars>
          <dgm:bulletEnabled val="1"/>
        </dgm:presLayoutVars>
      </dgm:prSet>
      <dgm:spPr/>
    </dgm:pt>
    <dgm:pt modelId="{04A1FE93-0369-41F9-9577-57310644DCEC}" type="pres">
      <dgm:prSet presAssocID="{304A9667-2B92-4B0B-B084-FA7D1559F19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123AC05-C1C3-40FB-86E8-0FF88898581D}" srcId="{304A9667-2B92-4B0B-B084-FA7D1559F19A}" destId="{D66206AA-3B49-42CD-A528-80DCF70A7B22}" srcOrd="1" destOrd="0" parTransId="{40E79B9A-20BB-4C45-B399-30110CE72569}" sibTransId="{8FC67ACB-7276-4B50-8405-DB23449125DD}"/>
    <dgm:cxn modelId="{6B77691A-65B6-4D01-9F5D-3C4D49843128}" srcId="{304A9667-2B92-4B0B-B084-FA7D1559F19A}" destId="{21A657F0-EF83-41EA-9AAA-DC182D5FE673}" srcOrd="0" destOrd="0" parTransId="{74AD70E8-24F4-47DF-9ACF-9362639597D3}" sibTransId="{0B1E8307-5198-4839-ACDD-E4C3188BA5D2}"/>
    <dgm:cxn modelId="{1A89DA1E-82F8-4E21-B561-A8EEEC2DF245}" type="presOf" srcId="{304A9667-2B92-4B0B-B084-FA7D1559F19A}" destId="{520C376A-4A50-41E2-A64B-FB5CBCBF15F0}" srcOrd="0" destOrd="0" presId="urn:microsoft.com/office/officeart/2005/8/layout/vProcess5"/>
    <dgm:cxn modelId="{42900C24-1C9D-4558-867A-2830DD48EC66}" type="presOf" srcId="{0B1E8307-5198-4839-ACDD-E4C3188BA5D2}" destId="{4F3444A0-E400-4D68-87C0-1FAF2655011D}" srcOrd="0" destOrd="0" presId="urn:microsoft.com/office/officeart/2005/8/layout/vProcess5"/>
    <dgm:cxn modelId="{B357952B-C40F-4400-B262-0543CD615ECD}" type="presOf" srcId="{21A657F0-EF83-41EA-9AAA-DC182D5FE673}" destId="{ADE35496-FABC-44DB-B68B-5A2FB41E892E}" srcOrd="1" destOrd="0" presId="urn:microsoft.com/office/officeart/2005/8/layout/vProcess5"/>
    <dgm:cxn modelId="{9556063C-A116-4667-B7B9-32E6D5C8891C}" type="presOf" srcId="{D66206AA-3B49-42CD-A528-80DCF70A7B22}" destId="{04A1FE93-0369-41F9-9577-57310644DCEC}" srcOrd="1" destOrd="0" presId="urn:microsoft.com/office/officeart/2005/8/layout/vProcess5"/>
    <dgm:cxn modelId="{81CE966F-FF43-42BC-B26F-CFC1B37B59EA}" type="presOf" srcId="{D66206AA-3B49-42CD-A528-80DCF70A7B22}" destId="{6DFBF3C4-9AE5-47AE-9410-5AAC0C8A4FE6}" srcOrd="0" destOrd="0" presId="urn:microsoft.com/office/officeart/2005/8/layout/vProcess5"/>
    <dgm:cxn modelId="{F2AEF2C2-AC70-4F3E-8836-7C7B59AB4EA3}" type="presOf" srcId="{21A657F0-EF83-41EA-9AAA-DC182D5FE673}" destId="{25E080A0-643D-4A6D-8FEC-BFE444B105A7}" srcOrd="0" destOrd="0" presId="urn:microsoft.com/office/officeart/2005/8/layout/vProcess5"/>
    <dgm:cxn modelId="{A161C24B-8299-45DD-813D-EE7C2D1C7310}" type="presParOf" srcId="{520C376A-4A50-41E2-A64B-FB5CBCBF15F0}" destId="{AE857ADD-1F25-4888-9507-DD1E4D334AC5}" srcOrd="0" destOrd="0" presId="urn:microsoft.com/office/officeart/2005/8/layout/vProcess5"/>
    <dgm:cxn modelId="{A13532A0-B6E7-4620-A316-1F61B349F3AC}" type="presParOf" srcId="{520C376A-4A50-41E2-A64B-FB5CBCBF15F0}" destId="{25E080A0-643D-4A6D-8FEC-BFE444B105A7}" srcOrd="1" destOrd="0" presId="urn:microsoft.com/office/officeart/2005/8/layout/vProcess5"/>
    <dgm:cxn modelId="{4EBF8189-7274-4E7C-BB26-CA582F5F6BDB}" type="presParOf" srcId="{520C376A-4A50-41E2-A64B-FB5CBCBF15F0}" destId="{6DFBF3C4-9AE5-47AE-9410-5AAC0C8A4FE6}" srcOrd="2" destOrd="0" presId="urn:microsoft.com/office/officeart/2005/8/layout/vProcess5"/>
    <dgm:cxn modelId="{67DA6946-4C00-4FF1-8322-87CB80BF83CA}" type="presParOf" srcId="{520C376A-4A50-41E2-A64B-FB5CBCBF15F0}" destId="{4F3444A0-E400-4D68-87C0-1FAF2655011D}" srcOrd="3" destOrd="0" presId="urn:microsoft.com/office/officeart/2005/8/layout/vProcess5"/>
    <dgm:cxn modelId="{565FD561-BA3E-418A-BDBD-0FDCF0649DC3}" type="presParOf" srcId="{520C376A-4A50-41E2-A64B-FB5CBCBF15F0}" destId="{ADE35496-FABC-44DB-B68B-5A2FB41E892E}" srcOrd="4" destOrd="0" presId="urn:microsoft.com/office/officeart/2005/8/layout/vProcess5"/>
    <dgm:cxn modelId="{2FDE93F1-70E1-452D-92D1-F1B7EBB44CF4}" type="presParOf" srcId="{520C376A-4A50-41E2-A64B-FB5CBCBF15F0}" destId="{04A1FE93-0369-41F9-9577-57310644DCE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4F2494-3EAB-426B-80B6-26E1EDBD2CA9}" type="doc">
      <dgm:prSet loTypeId="urn:microsoft.com/office/officeart/2008/layout/VerticalCurvedList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A22BC7B8-7CEA-42D2-874D-418414D3F4F1}">
      <dgm:prSet/>
      <dgm:spPr/>
      <dgm:t>
        <a:bodyPr/>
        <a:lstStyle/>
        <a:p>
          <a:pPr rtl="0"/>
          <a:r>
            <a:rPr lang="es-ES"/>
            <a:t>Las variables pueden ser utilizadas tanto para declarar los atributos de un objeto como para crear variables “locales” dentro de los métodos.</a:t>
          </a:r>
          <a:endParaRPr lang="es-CR"/>
        </a:p>
      </dgm:t>
    </dgm:pt>
    <dgm:pt modelId="{D886E974-5A92-42C6-8867-30D9E2E3EE2F}" type="parTrans" cxnId="{BA582F23-C23A-4744-84A1-D3C4762387ED}">
      <dgm:prSet/>
      <dgm:spPr/>
      <dgm:t>
        <a:bodyPr/>
        <a:lstStyle/>
        <a:p>
          <a:endParaRPr lang="es-CR"/>
        </a:p>
      </dgm:t>
    </dgm:pt>
    <dgm:pt modelId="{5426FDB1-7AA2-4687-8D12-2921FCD7942D}" type="sibTrans" cxnId="{BA582F23-C23A-4744-84A1-D3C4762387ED}">
      <dgm:prSet/>
      <dgm:spPr/>
      <dgm:t>
        <a:bodyPr/>
        <a:lstStyle/>
        <a:p>
          <a:endParaRPr lang="es-CR"/>
        </a:p>
      </dgm:t>
    </dgm:pt>
    <dgm:pt modelId="{0404DE4D-A8FE-41A5-BCD0-DC6A70EE7BF5}">
      <dgm:prSet/>
      <dgm:spPr/>
      <dgm:t>
        <a:bodyPr/>
        <a:lstStyle/>
        <a:p>
          <a:pPr rtl="0"/>
          <a:r>
            <a:rPr lang="es-ES" dirty="0"/>
            <a:t>Los atributos pueden ser “accedidos” por todos los métodos de la instancia a la que pertenecen.</a:t>
          </a:r>
          <a:endParaRPr lang="es-CR" dirty="0"/>
        </a:p>
      </dgm:t>
    </dgm:pt>
    <dgm:pt modelId="{84563692-B9B2-4B3D-90C0-3C4D063C905B}" type="parTrans" cxnId="{72B5A668-2F1D-4187-82C0-AC6A37D33DC6}">
      <dgm:prSet/>
      <dgm:spPr/>
      <dgm:t>
        <a:bodyPr/>
        <a:lstStyle/>
        <a:p>
          <a:endParaRPr lang="es-CR"/>
        </a:p>
      </dgm:t>
    </dgm:pt>
    <dgm:pt modelId="{BF5354AF-799A-4DAF-8127-B3475C0FFDA4}" type="sibTrans" cxnId="{72B5A668-2F1D-4187-82C0-AC6A37D33DC6}">
      <dgm:prSet/>
      <dgm:spPr/>
      <dgm:t>
        <a:bodyPr/>
        <a:lstStyle/>
        <a:p>
          <a:endParaRPr lang="es-CR"/>
        </a:p>
      </dgm:t>
    </dgm:pt>
    <dgm:pt modelId="{C159D684-A5C1-4C93-83EB-6A5F5477F428}">
      <dgm:prSet/>
      <dgm:spPr/>
      <dgm:t>
        <a:bodyPr/>
        <a:lstStyle/>
        <a:p>
          <a:pPr rtl="0"/>
          <a:r>
            <a:rPr lang="es-ES"/>
            <a:t>Si un método es declarado como estático, solamente puede utilizar atributos estáticos.</a:t>
          </a:r>
          <a:endParaRPr lang="es-CR"/>
        </a:p>
      </dgm:t>
    </dgm:pt>
    <dgm:pt modelId="{DA0A08E1-E955-468C-BABA-06D94722CB62}" type="parTrans" cxnId="{9534F134-6636-46E2-8C60-F8189029B55D}">
      <dgm:prSet/>
      <dgm:spPr/>
      <dgm:t>
        <a:bodyPr/>
        <a:lstStyle/>
        <a:p>
          <a:endParaRPr lang="es-CR"/>
        </a:p>
      </dgm:t>
    </dgm:pt>
    <dgm:pt modelId="{ED78B700-BC2C-4F47-B977-037E5A50D4B3}" type="sibTrans" cxnId="{9534F134-6636-46E2-8C60-F8189029B55D}">
      <dgm:prSet/>
      <dgm:spPr/>
      <dgm:t>
        <a:bodyPr/>
        <a:lstStyle/>
        <a:p>
          <a:endParaRPr lang="es-CR"/>
        </a:p>
      </dgm:t>
    </dgm:pt>
    <dgm:pt modelId="{CF751655-F045-4E89-8F93-31F4056A4B12}" type="pres">
      <dgm:prSet presAssocID="{C94F2494-3EAB-426B-80B6-26E1EDBD2CA9}" presName="Name0" presStyleCnt="0">
        <dgm:presLayoutVars>
          <dgm:chMax val="7"/>
          <dgm:chPref val="7"/>
          <dgm:dir/>
        </dgm:presLayoutVars>
      </dgm:prSet>
      <dgm:spPr/>
    </dgm:pt>
    <dgm:pt modelId="{369D7170-6D80-4254-92C1-F433071DC229}" type="pres">
      <dgm:prSet presAssocID="{C94F2494-3EAB-426B-80B6-26E1EDBD2CA9}" presName="Name1" presStyleCnt="0"/>
      <dgm:spPr/>
    </dgm:pt>
    <dgm:pt modelId="{BD2A7589-F355-4AD4-BDE6-A5828B27FBF7}" type="pres">
      <dgm:prSet presAssocID="{C94F2494-3EAB-426B-80B6-26E1EDBD2CA9}" presName="cycle" presStyleCnt="0"/>
      <dgm:spPr/>
    </dgm:pt>
    <dgm:pt modelId="{55135F56-43B9-4C5E-9B88-B2BC0CEB611E}" type="pres">
      <dgm:prSet presAssocID="{C94F2494-3EAB-426B-80B6-26E1EDBD2CA9}" presName="srcNode" presStyleLbl="node1" presStyleIdx="0" presStyleCnt="3"/>
      <dgm:spPr/>
    </dgm:pt>
    <dgm:pt modelId="{1465AD15-10EE-4498-A199-792C69688556}" type="pres">
      <dgm:prSet presAssocID="{C94F2494-3EAB-426B-80B6-26E1EDBD2CA9}" presName="conn" presStyleLbl="parChTrans1D2" presStyleIdx="0" presStyleCnt="1"/>
      <dgm:spPr/>
    </dgm:pt>
    <dgm:pt modelId="{98CECA37-B255-4ABD-B438-B7ED5CFA60F9}" type="pres">
      <dgm:prSet presAssocID="{C94F2494-3EAB-426B-80B6-26E1EDBD2CA9}" presName="extraNode" presStyleLbl="node1" presStyleIdx="0" presStyleCnt="3"/>
      <dgm:spPr/>
    </dgm:pt>
    <dgm:pt modelId="{856F497B-74A9-4564-804F-F3E3B31A5258}" type="pres">
      <dgm:prSet presAssocID="{C94F2494-3EAB-426B-80B6-26E1EDBD2CA9}" presName="dstNode" presStyleLbl="node1" presStyleIdx="0" presStyleCnt="3"/>
      <dgm:spPr/>
    </dgm:pt>
    <dgm:pt modelId="{15A0BCB6-93CD-4F33-9984-CD90409B3676}" type="pres">
      <dgm:prSet presAssocID="{A22BC7B8-7CEA-42D2-874D-418414D3F4F1}" presName="text_1" presStyleLbl="node1" presStyleIdx="0" presStyleCnt="3">
        <dgm:presLayoutVars>
          <dgm:bulletEnabled val="1"/>
        </dgm:presLayoutVars>
      </dgm:prSet>
      <dgm:spPr/>
    </dgm:pt>
    <dgm:pt modelId="{703FD278-0A37-4C90-A318-AD1FF80614C0}" type="pres">
      <dgm:prSet presAssocID="{A22BC7B8-7CEA-42D2-874D-418414D3F4F1}" presName="accent_1" presStyleCnt="0"/>
      <dgm:spPr/>
    </dgm:pt>
    <dgm:pt modelId="{360707CB-910F-4CDF-A9F7-39EBAD8B2D0E}" type="pres">
      <dgm:prSet presAssocID="{A22BC7B8-7CEA-42D2-874D-418414D3F4F1}" presName="accentRepeatNode" presStyleLbl="solidFgAcc1" presStyleIdx="0" presStyleCnt="3"/>
      <dgm:spPr/>
    </dgm:pt>
    <dgm:pt modelId="{0C64A0BB-5455-45F6-B425-ED65B531CB6A}" type="pres">
      <dgm:prSet presAssocID="{0404DE4D-A8FE-41A5-BCD0-DC6A70EE7BF5}" presName="text_2" presStyleLbl="node1" presStyleIdx="1" presStyleCnt="3">
        <dgm:presLayoutVars>
          <dgm:bulletEnabled val="1"/>
        </dgm:presLayoutVars>
      </dgm:prSet>
      <dgm:spPr/>
    </dgm:pt>
    <dgm:pt modelId="{03689460-4C9E-4651-947C-D35A1DA3BAA9}" type="pres">
      <dgm:prSet presAssocID="{0404DE4D-A8FE-41A5-BCD0-DC6A70EE7BF5}" presName="accent_2" presStyleCnt="0"/>
      <dgm:spPr/>
    </dgm:pt>
    <dgm:pt modelId="{445425BC-6DF3-414B-8B7B-3786043341A7}" type="pres">
      <dgm:prSet presAssocID="{0404DE4D-A8FE-41A5-BCD0-DC6A70EE7BF5}" presName="accentRepeatNode" presStyleLbl="solidFgAcc1" presStyleIdx="1" presStyleCnt="3"/>
      <dgm:spPr/>
    </dgm:pt>
    <dgm:pt modelId="{C1761F4F-8BD9-4BBC-A92E-C2FEE6B0FA24}" type="pres">
      <dgm:prSet presAssocID="{C159D684-A5C1-4C93-83EB-6A5F5477F428}" presName="text_3" presStyleLbl="node1" presStyleIdx="2" presStyleCnt="3">
        <dgm:presLayoutVars>
          <dgm:bulletEnabled val="1"/>
        </dgm:presLayoutVars>
      </dgm:prSet>
      <dgm:spPr/>
    </dgm:pt>
    <dgm:pt modelId="{29DBD158-C6EC-4FF8-8EB5-1A6A458BB5A6}" type="pres">
      <dgm:prSet presAssocID="{C159D684-A5C1-4C93-83EB-6A5F5477F428}" presName="accent_3" presStyleCnt="0"/>
      <dgm:spPr/>
    </dgm:pt>
    <dgm:pt modelId="{00D5DA9C-6FE5-4D51-8BEE-4EC0B620862E}" type="pres">
      <dgm:prSet presAssocID="{C159D684-A5C1-4C93-83EB-6A5F5477F428}" presName="accentRepeatNode" presStyleLbl="solidFgAcc1" presStyleIdx="2" presStyleCnt="3"/>
      <dgm:spPr/>
    </dgm:pt>
  </dgm:ptLst>
  <dgm:cxnLst>
    <dgm:cxn modelId="{BA582F23-C23A-4744-84A1-D3C4762387ED}" srcId="{C94F2494-3EAB-426B-80B6-26E1EDBD2CA9}" destId="{A22BC7B8-7CEA-42D2-874D-418414D3F4F1}" srcOrd="0" destOrd="0" parTransId="{D886E974-5A92-42C6-8867-30D9E2E3EE2F}" sibTransId="{5426FDB1-7AA2-4687-8D12-2921FCD7942D}"/>
    <dgm:cxn modelId="{9534F134-6636-46E2-8C60-F8189029B55D}" srcId="{C94F2494-3EAB-426B-80B6-26E1EDBD2CA9}" destId="{C159D684-A5C1-4C93-83EB-6A5F5477F428}" srcOrd="2" destOrd="0" parTransId="{DA0A08E1-E955-468C-BABA-06D94722CB62}" sibTransId="{ED78B700-BC2C-4F47-B977-037E5A50D4B3}"/>
    <dgm:cxn modelId="{72B5A668-2F1D-4187-82C0-AC6A37D33DC6}" srcId="{C94F2494-3EAB-426B-80B6-26E1EDBD2CA9}" destId="{0404DE4D-A8FE-41A5-BCD0-DC6A70EE7BF5}" srcOrd="1" destOrd="0" parTransId="{84563692-B9B2-4B3D-90C0-3C4D063C905B}" sibTransId="{BF5354AF-799A-4DAF-8127-B3475C0FFDA4}"/>
    <dgm:cxn modelId="{A61C658A-DD15-487A-ABA2-F7A8BC3FBDE2}" type="presOf" srcId="{0404DE4D-A8FE-41A5-BCD0-DC6A70EE7BF5}" destId="{0C64A0BB-5455-45F6-B425-ED65B531CB6A}" srcOrd="0" destOrd="0" presId="urn:microsoft.com/office/officeart/2008/layout/VerticalCurvedList"/>
    <dgm:cxn modelId="{8BE44BA6-B9E8-4A1F-9940-97ABE02E76DB}" type="presOf" srcId="{C94F2494-3EAB-426B-80B6-26E1EDBD2CA9}" destId="{CF751655-F045-4E89-8F93-31F4056A4B12}" srcOrd="0" destOrd="0" presId="urn:microsoft.com/office/officeart/2008/layout/VerticalCurvedList"/>
    <dgm:cxn modelId="{E55C33BE-D525-4AB2-BE74-812E93A77C1F}" type="presOf" srcId="{C159D684-A5C1-4C93-83EB-6A5F5477F428}" destId="{C1761F4F-8BD9-4BBC-A92E-C2FEE6B0FA24}" srcOrd="0" destOrd="0" presId="urn:microsoft.com/office/officeart/2008/layout/VerticalCurvedList"/>
    <dgm:cxn modelId="{61A190CB-4D25-4E6D-877C-4F246D926974}" type="presOf" srcId="{A22BC7B8-7CEA-42D2-874D-418414D3F4F1}" destId="{15A0BCB6-93CD-4F33-9984-CD90409B3676}" srcOrd="0" destOrd="0" presId="urn:microsoft.com/office/officeart/2008/layout/VerticalCurvedList"/>
    <dgm:cxn modelId="{A98059F7-CCFC-4927-9477-0D5359182553}" type="presOf" srcId="{5426FDB1-7AA2-4687-8D12-2921FCD7942D}" destId="{1465AD15-10EE-4498-A199-792C69688556}" srcOrd="0" destOrd="0" presId="urn:microsoft.com/office/officeart/2008/layout/VerticalCurvedList"/>
    <dgm:cxn modelId="{F5621119-1DD1-4CBB-AA8F-5BE218013899}" type="presParOf" srcId="{CF751655-F045-4E89-8F93-31F4056A4B12}" destId="{369D7170-6D80-4254-92C1-F433071DC229}" srcOrd="0" destOrd="0" presId="urn:microsoft.com/office/officeart/2008/layout/VerticalCurvedList"/>
    <dgm:cxn modelId="{5E3A2B2F-E903-41D0-AD9E-13F0CF01BA10}" type="presParOf" srcId="{369D7170-6D80-4254-92C1-F433071DC229}" destId="{BD2A7589-F355-4AD4-BDE6-A5828B27FBF7}" srcOrd="0" destOrd="0" presId="urn:microsoft.com/office/officeart/2008/layout/VerticalCurvedList"/>
    <dgm:cxn modelId="{D35C9AD1-3910-4AEF-9AD9-91D6562A4DF7}" type="presParOf" srcId="{BD2A7589-F355-4AD4-BDE6-A5828B27FBF7}" destId="{55135F56-43B9-4C5E-9B88-B2BC0CEB611E}" srcOrd="0" destOrd="0" presId="urn:microsoft.com/office/officeart/2008/layout/VerticalCurvedList"/>
    <dgm:cxn modelId="{70523EFA-B3F4-4183-9B60-D6F705711EB9}" type="presParOf" srcId="{BD2A7589-F355-4AD4-BDE6-A5828B27FBF7}" destId="{1465AD15-10EE-4498-A199-792C69688556}" srcOrd="1" destOrd="0" presId="urn:microsoft.com/office/officeart/2008/layout/VerticalCurvedList"/>
    <dgm:cxn modelId="{9344FF7C-3DF1-4F8B-8908-A04CF3AFCCF1}" type="presParOf" srcId="{BD2A7589-F355-4AD4-BDE6-A5828B27FBF7}" destId="{98CECA37-B255-4ABD-B438-B7ED5CFA60F9}" srcOrd="2" destOrd="0" presId="urn:microsoft.com/office/officeart/2008/layout/VerticalCurvedList"/>
    <dgm:cxn modelId="{376BA007-1C53-47EE-BA55-2D1DE5979F8A}" type="presParOf" srcId="{BD2A7589-F355-4AD4-BDE6-A5828B27FBF7}" destId="{856F497B-74A9-4564-804F-F3E3B31A5258}" srcOrd="3" destOrd="0" presId="urn:microsoft.com/office/officeart/2008/layout/VerticalCurvedList"/>
    <dgm:cxn modelId="{0F5285E9-3872-46A1-9C54-93B7EDB546C6}" type="presParOf" srcId="{369D7170-6D80-4254-92C1-F433071DC229}" destId="{15A0BCB6-93CD-4F33-9984-CD90409B3676}" srcOrd="1" destOrd="0" presId="urn:microsoft.com/office/officeart/2008/layout/VerticalCurvedList"/>
    <dgm:cxn modelId="{17D5453E-29B6-40A9-A0EA-39DF86ED03E2}" type="presParOf" srcId="{369D7170-6D80-4254-92C1-F433071DC229}" destId="{703FD278-0A37-4C90-A318-AD1FF80614C0}" srcOrd="2" destOrd="0" presId="urn:microsoft.com/office/officeart/2008/layout/VerticalCurvedList"/>
    <dgm:cxn modelId="{42272202-52BB-4B85-99F0-79EC86AEDD06}" type="presParOf" srcId="{703FD278-0A37-4C90-A318-AD1FF80614C0}" destId="{360707CB-910F-4CDF-A9F7-39EBAD8B2D0E}" srcOrd="0" destOrd="0" presId="urn:microsoft.com/office/officeart/2008/layout/VerticalCurvedList"/>
    <dgm:cxn modelId="{223ECC4F-72D4-43AF-8732-9F379885FF34}" type="presParOf" srcId="{369D7170-6D80-4254-92C1-F433071DC229}" destId="{0C64A0BB-5455-45F6-B425-ED65B531CB6A}" srcOrd="3" destOrd="0" presId="urn:microsoft.com/office/officeart/2008/layout/VerticalCurvedList"/>
    <dgm:cxn modelId="{F7D48C6A-FB01-4974-B9C2-2F106152EBA2}" type="presParOf" srcId="{369D7170-6D80-4254-92C1-F433071DC229}" destId="{03689460-4C9E-4651-947C-D35A1DA3BAA9}" srcOrd="4" destOrd="0" presId="urn:microsoft.com/office/officeart/2008/layout/VerticalCurvedList"/>
    <dgm:cxn modelId="{DBE0F106-A6F9-45C9-B5FD-ADA366995B05}" type="presParOf" srcId="{03689460-4C9E-4651-947C-D35A1DA3BAA9}" destId="{445425BC-6DF3-414B-8B7B-3786043341A7}" srcOrd="0" destOrd="0" presId="urn:microsoft.com/office/officeart/2008/layout/VerticalCurvedList"/>
    <dgm:cxn modelId="{2013830C-E890-4C35-8489-53033C57ABB7}" type="presParOf" srcId="{369D7170-6D80-4254-92C1-F433071DC229}" destId="{C1761F4F-8BD9-4BBC-A92E-C2FEE6B0FA24}" srcOrd="5" destOrd="0" presId="urn:microsoft.com/office/officeart/2008/layout/VerticalCurvedList"/>
    <dgm:cxn modelId="{E04A0D01-2432-472E-A883-B324A5FC30C7}" type="presParOf" srcId="{369D7170-6D80-4254-92C1-F433071DC229}" destId="{29DBD158-C6EC-4FF8-8EB5-1A6A458BB5A6}" srcOrd="6" destOrd="0" presId="urn:microsoft.com/office/officeart/2008/layout/VerticalCurvedList"/>
    <dgm:cxn modelId="{36D4331D-B122-4AD2-A785-6E57DCBBE669}" type="presParOf" srcId="{29DBD158-C6EC-4FF8-8EB5-1A6A458BB5A6}" destId="{00D5DA9C-6FE5-4D51-8BEE-4EC0B62086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59A580-E450-428F-AFF0-A61C084F89BC}" type="doc">
      <dgm:prSet loTypeId="urn:microsoft.com/office/officeart/2008/layout/PictureStrips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CR"/>
        </a:p>
      </dgm:t>
    </dgm:pt>
    <dgm:pt modelId="{67B1B49B-FB93-4282-AEBA-4D6F3FCEB02F}">
      <dgm:prSet/>
      <dgm:spPr/>
      <dgm:t>
        <a:bodyPr/>
        <a:lstStyle/>
        <a:p>
          <a:pPr algn="just" rtl="0"/>
          <a:r>
            <a:rPr lang="es-ES"/>
            <a:t>Las variables de instancia o atributos existen desde el momento que se crea la instancia con new hasta que se destruye la instancia.</a:t>
          </a:r>
          <a:endParaRPr lang="es-CR"/>
        </a:p>
      </dgm:t>
    </dgm:pt>
    <dgm:pt modelId="{5BA9591F-4BA1-4C53-82D4-0F4AD2B7E8A4}" type="parTrans" cxnId="{96DCBAD3-BDD2-4DFE-B1D9-815EF59BA4CF}">
      <dgm:prSet/>
      <dgm:spPr/>
      <dgm:t>
        <a:bodyPr/>
        <a:lstStyle/>
        <a:p>
          <a:pPr algn="just"/>
          <a:endParaRPr lang="es-CR"/>
        </a:p>
      </dgm:t>
    </dgm:pt>
    <dgm:pt modelId="{D6873A14-D13F-42C7-B9DB-10DFA05218C0}" type="sibTrans" cxnId="{96DCBAD3-BDD2-4DFE-B1D9-815EF59BA4CF}">
      <dgm:prSet/>
      <dgm:spPr/>
      <dgm:t>
        <a:bodyPr/>
        <a:lstStyle/>
        <a:p>
          <a:pPr algn="just"/>
          <a:endParaRPr lang="es-CR"/>
        </a:p>
      </dgm:t>
    </dgm:pt>
    <dgm:pt modelId="{E389DC3F-C369-47C9-8C8E-C9B09276963D}">
      <dgm:prSet/>
      <dgm:spPr/>
      <dgm:t>
        <a:bodyPr/>
        <a:lstStyle/>
        <a:p>
          <a:pPr algn="just" rtl="0"/>
          <a:r>
            <a:rPr lang="es-ES"/>
            <a:t>Mientras que el objeto exista, el mismo puede guardar su “estado” dentro de sus variables de instancia.  En otras palabras, los atributos conservan el valor mientras el objeto exista.  </a:t>
          </a:r>
          <a:endParaRPr lang="es-CR"/>
        </a:p>
      </dgm:t>
    </dgm:pt>
    <dgm:pt modelId="{955BF70D-BA0F-4174-8E7C-C32BCC2964D5}" type="parTrans" cxnId="{A120B06B-41C6-40F0-B9FC-934593D5FE5A}">
      <dgm:prSet/>
      <dgm:spPr/>
      <dgm:t>
        <a:bodyPr/>
        <a:lstStyle/>
        <a:p>
          <a:pPr algn="just"/>
          <a:endParaRPr lang="es-CR"/>
        </a:p>
      </dgm:t>
    </dgm:pt>
    <dgm:pt modelId="{D8A65104-FEFE-4423-A9BB-7FD4D2A7669F}" type="sibTrans" cxnId="{A120B06B-41C6-40F0-B9FC-934593D5FE5A}">
      <dgm:prSet/>
      <dgm:spPr/>
      <dgm:t>
        <a:bodyPr/>
        <a:lstStyle/>
        <a:p>
          <a:pPr algn="just"/>
          <a:endParaRPr lang="es-CR"/>
        </a:p>
      </dgm:t>
    </dgm:pt>
    <dgm:pt modelId="{07157F2C-A85A-4CF8-A4EF-5930ED5CD054}" type="pres">
      <dgm:prSet presAssocID="{2659A580-E450-428F-AFF0-A61C084F89BC}" presName="Name0" presStyleCnt="0">
        <dgm:presLayoutVars>
          <dgm:dir/>
          <dgm:resizeHandles val="exact"/>
        </dgm:presLayoutVars>
      </dgm:prSet>
      <dgm:spPr/>
    </dgm:pt>
    <dgm:pt modelId="{9D85A95E-D2B0-4811-95CB-C7A3A3FC6409}" type="pres">
      <dgm:prSet presAssocID="{67B1B49B-FB93-4282-AEBA-4D6F3FCEB02F}" presName="composite" presStyleCnt="0"/>
      <dgm:spPr/>
    </dgm:pt>
    <dgm:pt modelId="{0CCAD95B-CA67-4645-9BAD-BF907C3D3A05}" type="pres">
      <dgm:prSet presAssocID="{67B1B49B-FB93-4282-AEBA-4D6F3FCEB02F}" presName="rect1" presStyleLbl="trAlignAcc1" presStyleIdx="0" presStyleCnt="2" custScaleX="120681" custLinFactNeighborX="12088">
        <dgm:presLayoutVars>
          <dgm:bulletEnabled val="1"/>
        </dgm:presLayoutVars>
      </dgm:prSet>
      <dgm:spPr/>
    </dgm:pt>
    <dgm:pt modelId="{D04B3E32-4AE5-4037-B3C7-CEFCD7BDB0BF}" type="pres">
      <dgm:prSet presAssocID="{67B1B49B-FB93-4282-AEBA-4D6F3FCEB02F}" presName="rect2" presStyleLbl="fgImgPlace1" presStyleIdx="0" presStyleCnt="2"/>
      <dgm:spPr/>
    </dgm:pt>
    <dgm:pt modelId="{55C2C2C6-D71C-4849-B2C8-18E093F59105}" type="pres">
      <dgm:prSet presAssocID="{D6873A14-D13F-42C7-B9DB-10DFA05218C0}" presName="sibTrans" presStyleCnt="0"/>
      <dgm:spPr/>
    </dgm:pt>
    <dgm:pt modelId="{83E13B49-567D-4895-8566-439442CB078E}" type="pres">
      <dgm:prSet presAssocID="{E389DC3F-C369-47C9-8C8E-C9B09276963D}" presName="composite" presStyleCnt="0"/>
      <dgm:spPr/>
    </dgm:pt>
    <dgm:pt modelId="{02187969-AD23-464C-9F7B-D3F9571E4054}" type="pres">
      <dgm:prSet presAssocID="{E389DC3F-C369-47C9-8C8E-C9B09276963D}" presName="rect1" presStyleLbl="trAlignAcc1" presStyleIdx="1" presStyleCnt="2" custScaleX="116649" custLinFactNeighborX="12088">
        <dgm:presLayoutVars>
          <dgm:bulletEnabled val="1"/>
        </dgm:presLayoutVars>
      </dgm:prSet>
      <dgm:spPr/>
    </dgm:pt>
    <dgm:pt modelId="{3BA43C40-131A-4BD9-B41F-D71A8E2BB2D3}" type="pres">
      <dgm:prSet presAssocID="{E389DC3F-C369-47C9-8C8E-C9B09276963D}" presName="rect2" presStyleLbl="fgImgPlace1" presStyleIdx="1" presStyleCnt="2"/>
      <dgm:spPr/>
    </dgm:pt>
  </dgm:ptLst>
  <dgm:cxnLst>
    <dgm:cxn modelId="{09F75E67-73F5-44F3-86FA-091016952684}" type="presOf" srcId="{67B1B49B-FB93-4282-AEBA-4D6F3FCEB02F}" destId="{0CCAD95B-CA67-4645-9BAD-BF907C3D3A05}" srcOrd="0" destOrd="0" presId="urn:microsoft.com/office/officeart/2008/layout/PictureStrips"/>
    <dgm:cxn modelId="{66A7F067-077A-4ED6-A1E8-5509C56A7E28}" type="presOf" srcId="{2659A580-E450-428F-AFF0-A61C084F89BC}" destId="{07157F2C-A85A-4CF8-A4EF-5930ED5CD054}" srcOrd="0" destOrd="0" presId="urn:microsoft.com/office/officeart/2008/layout/PictureStrips"/>
    <dgm:cxn modelId="{A120B06B-41C6-40F0-B9FC-934593D5FE5A}" srcId="{2659A580-E450-428F-AFF0-A61C084F89BC}" destId="{E389DC3F-C369-47C9-8C8E-C9B09276963D}" srcOrd="1" destOrd="0" parTransId="{955BF70D-BA0F-4174-8E7C-C32BCC2964D5}" sibTransId="{D8A65104-FEFE-4423-A9BB-7FD4D2A7669F}"/>
    <dgm:cxn modelId="{EA25E498-39E6-4DA0-832D-629BF9E72E1B}" type="presOf" srcId="{E389DC3F-C369-47C9-8C8E-C9B09276963D}" destId="{02187969-AD23-464C-9F7B-D3F9571E4054}" srcOrd="0" destOrd="0" presId="urn:microsoft.com/office/officeart/2008/layout/PictureStrips"/>
    <dgm:cxn modelId="{96DCBAD3-BDD2-4DFE-B1D9-815EF59BA4CF}" srcId="{2659A580-E450-428F-AFF0-A61C084F89BC}" destId="{67B1B49B-FB93-4282-AEBA-4D6F3FCEB02F}" srcOrd="0" destOrd="0" parTransId="{5BA9591F-4BA1-4C53-82D4-0F4AD2B7E8A4}" sibTransId="{D6873A14-D13F-42C7-B9DB-10DFA05218C0}"/>
    <dgm:cxn modelId="{2A0F89D2-55FB-498B-85A1-4D1807AA10DD}" type="presParOf" srcId="{07157F2C-A85A-4CF8-A4EF-5930ED5CD054}" destId="{9D85A95E-D2B0-4811-95CB-C7A3A3FC6409}" srcOrd="0" destOrd="0" presId="urn:microsoft.com/office/officeart/2008/layout/PictureStrips"/>
    <dgm:cxn modelId="{BFD010DB-6672-445A-9F95-61110C94CD87}" type="presParOf" srcId="{9D85A95E-D2B0-4811-95CB-C7A3A3FC6409}" destId="{0CCAD95B-CA67-4645-9BAD-BF907C3D3A05}" srcOrd="0" destOrd="0" presId="urn:microsoft.com/office/officeart/2008/layout/PictureStrips"/>
    <dgm:cxn modelId="{F7CDFE60-E6E5-4838-9C3A-44AB65898362}" type="presParOf" srcId="{9D85A95E-D2B0-4811-95CB-C7A3A3FC6409}" destId="{D04B3E32-4AE5-4037-B3C7-CEFCD7BDB0BF}" srcOrd="1" destOrd="0" presId="urn:microsoft.com/office/officeart/2008/layout/PictureStrips"/>
    <dgm:cxn modelId="{8D12EFF7-F517-4995-9AC3-346E4150878C}" type="presParOf" srcId="{07157F2C-A85A-4CF8-A4EF-5930ED5CD054}" destId="{55C2C2C6-D71C-4849-B2C8-18E093F59105}" srcOrd="1" destOrd="0" presId="urn:microsoft.com/office/officeart/2008/layout/PictureStrips"/>
    <dgm:cxn modelId="{6532143B-4313-4C82-91EE-F0AFC62A70B3}" type="presParOf" srcId="{07157F2C-A85A-4CF8-A4EF-5930ED5CD054}" destId="{83E13B49-567D-4895-8566-439442CB078E}" srcOrd="2" destOrd="0" presId="urn:microsoft.com/office/officeart/2008/layout/PictureStrips"/>
    <dgm:cxn modelId="{D967DF65-6F12-47DD-98BE-0C354647E9B6}" type="presParOf" srcId="{83E13B49-567D-4895-8566-439442CB078E}" destId="{02187969-AD23-464C-9F7B-D3F9571E4054}" srcOrd="0" destOrd="0" presId="urn:microsoft.com/office/officeart/2008/layout/PictureStrips"/>
    <dgm:cxn modelId="{7F760BE3-89FA-4A9A-B20A-FE91FDCA6CDD}" type="presParOf" srcId="{83E13B49-567D-4895-8566-439442CB078E}" destId="{3BA43C40-131A-4BD9-B41F-D71A8E2BB2D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DEBE1E-D748-4F74-8DC3-C8DE82A0B7EA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2AE4685F-86AC-4839-9B2E-2C808F73FE64}">
      <dgm:prSet custT="1"/>
      <dgm:spPr/>
      <dgm:t>
        <a:bodyPr/>
        <a:lstStyle/>
        <a:p>
          <a:pPr rtl="0"/>
          <a:r>
            <a:rPr lang="es-CR" sz="2000" b="1" dirty="0"/>
            <a:t>Normalmente se recomienda lo siguiente:</a:t>
          </a:r>
        </a:p>
      </dgm:t>
    </dgm:pt>
    <dgm:pt modelId="{432B1F01-7613-41CE-A5D7-7E917DE15E40}" type="parTrans" cxnId="{7A6DC317-F812-4BDA-9285-DE2BE8BC6B48}">
      <dgm:prSet/>
      <dgm:spPr/>
      <dgm:t>
        <a:bodyPr/>
        <a:lstStyle/>
        <a:p>
          <a:endParaRPr lang="es-CR"/>
        </a:p>
      </dgm:t>
    </dgm:pt>
    <dgm:pt modelId="{40A7C182-B3AA-442F-AB2E-D376354CF7A1}" type="sibTrans" cxnId="{7A6DC317-F812-4BDA-9285-DE2BE8BC6B48}">
      <dgm:prSet/>
      <dgm:spPr/>
      <dgm:t>
        <a:bodyPr/>
        <a:lstStyle/>
        <a:p>
          <a:endParaRPr lang="es-CR"/>
        </a:p>
      </dgm:t>
    </dgm:pt>
    <dgm:pt modelId="{1C37A18F-7C1C-4CC4-8B58-64A868921CEB}">
      <dgm:prSet custT="1"/>
      <dgm:spPr/>
      <dgm:t>
        <a:bodyPr/>
        <a:lstStyle/>
        <a:p>
          <a:pPr rtl="0"/>
          <a:r>
            <a:rPr lang="es-CR" sz="2000" dirty="0"/>
            <a:t>Los atributos de una clase deben ser privados.</a:t>
          </a:r>
        </a:p>
      </dgm:t>
    </dgm:pt>
    <dgm:pt modelId="{BD02BC97-42D8-461F-92AA-B62BB629F7EA}" type="parTrans" cxnId="{9CDAFDC5-A039-4B7D-BD81-AD63AB934F57}">
      <dgm:prSet/>
      <dgm:spPr/>
      <dgm:t>
        <a:bodyPr/>
        <a:lstStyle/>
        <a:p>
          <a:endParaRPr lang="es-CR"/>
        </a:p>
      </dgm:t>
    </dgm:pt>
    <dgm:pt modelId="{DA84903C-ECDF-40F7-8440-6A5172105620}" type="sibTrans" cxnId="{9CDAFDC5-A039-4B7D-BD81-AD63AB934F57}">
      <dgm:prSet/>
      <dgm:spPr/>
      <dgm:t>
        <a:bodyPr/>
        <a:lstStyle/>
        <a:p>
          <a:endParaRPr lang="es-CR"/>
        </a:p>
      </dgm:t>
    </dgm:pt>
    <dgm:pt modelId="{AAF0CA57-B17C-4F30-A869-24D34D236EB1}">
      <dgm:prSet custT="1"/>
      <dgm:spPr/>
      <dgm:t>
        <a:bodyPr/>
        <a:lstStyle/>
        <a:p>
          <a:pPr rtl="0"/>
          <a:r>
            <a:rPr lang="es-CR" sz="2000"/>
            <a:t>La interfaz debe ser pública para que otros puedan utilizar la clase.</a:t>
          </a:r>
        </a:p>
      </dgm:t>
    </dgm:pt>
    <dgm:pt modelId="{5229744E-ECFA-45C0-BD49-9602BB1F0FA9}" type="parTrans" cxnId="{7D0C0391-333F-4E46-B564-3D1510FE949C}">
      <dgm:prSet/>
      <dgm:spPr/>
      <dgm:t>
        <a:bodyPr/>
        <a:lstStyle/>
        <a:p>
          <a:endParaRPr lang="es-CR"/>
        </a:p>
      </dgm:t>
    </dgm:pt>
    <dgm:pt modelId="{12977B7A-AC3A-4FAD-9CF7-63A263914C7C}" type="sibTrans" cxnId="{7D0C0391-333F-4E46-B564-3D1510FE949C}">
      <dgm:prSet/>
      <dgm:spPr/>
      <dgm:t>
        <a:bodyPr/>
        <a:lstStyle/>
        <a:p>
          <a:endParaRPr lang="es-CR"/>
        </a:p>
      </dgm:t>
    </dgm:pt>
    <dgm:pt modelId="{7FE08B5B-90E5-452F-BFF1-67EEE01FE3B1}" type="pres">
      <dgm:prSet presAssocID="{52DEBE1E-D748-4F74-8DC3-C8DE82A0B7EA}" presName="vert0" presStyleCnt="0">
        <dgm:presLayoutVars>
          <dgm:dir/>
          <dgm:animOne val="branch"/>
          <dgm:animLvl val="lvl"/>
        </dgm:presLayoutVars>
      </dgm:prSet>
      <dgm:spPr/>
    </dgm:pt>
    <dgm:pt modelId="{FC9D4BA0-A9CB-4038-AAC3-63429F84BD6B}" type="pres">
      <dgm:prSet presAssocID="{2AE4685F-86AC-4839-9B2E-2C808F73FE64}" presName="thickLine" presStyleLbl="alignNode1" presStyleIdx="0" presStyleCnt="1"/>
      <dgm:spPr/>
    </dgm:pt>
    <dgm:pt modelId="{2C53C0DC-AC19-4B2F-B6CC-23A4E9476289}" type="pres">
      <dgm:prSet presAssocID="{2AE4685F-86AC-4839-9B2E-2C808F73FE64}" presName="horz1" presStyleCnt="0"/>
      <dgm:spPr/>
    </dgm:pt>
    <dgm:pt modelId="{4CD73785-8222-4769-8970-69621899F484}" type="pres">
      <dgm:prSet presAssocID="{2AE4685F-86AC-4839-9B2E-2C808F73FE64}" presName="tx1" presStyleLbl="revTx" presStyleIdx="0" presStyleCnt="3" custScaleX="156881"/>
      <dgm:spPr/>
    </dgm:pt>
    <dgm:pt modelId="{EC8EF8F0-F3CA-4FE7-B2F1-2F311AD7A916}" type="pres">
      <dgm:prSet presAssocID="{2AE4685F-86AC-4839-9B2E-2C808F73FE64}" presName="vert1" presStyleCnt="0"/>
      <dgm:spPr/>
    </dgm:pt>
    <dgm:pt modelId="{ED861002-0023-4B5E-AA73-44AF56D231BF}" type="pres">
      <dgm:prSet presAssocID="{1C37A18F-7C1C-4CC4-8B58-64A868921CEB}" presName="vertSpace2a" presStyleCnt="0"/>
      <dgm:spPr/>
    </dgm:pt>
    <dgm:pt modelId="{FB18D7FE-1673-44D2-8C29-D0C3A8423E70}" type="pres">
      <dgm:prSet presAssocID="{1C37A18F-7C1C-4CC4-8B58-64A868921CEB}" presName="horz2" presStyleCnt="0"/>
      <dgm:spPr/>
    </dgm:pt>
    <dgm:pt modelId="{05C88B4A-A801-4980-9D6A-ACABC4A90C10}" type="pres">
      <dgm:prSet presAssocID="{1C37A18F-7C1C-4CC4-8B58-64A868921CEB}" presName="horzSpace2" presStyleCnt="0"/>
      <dgm:spPr/>
    </dgm:pt>
    <dgm:pt modelId="{E3727426-5A4B-498B-AD42-734A256D937B}" type="pres">
      <dgm:prSet presAssocID="{1C37A18F-7C1C-4CC4-8B58-64A868921CEB}" presName="tx2" presStyleLbl="revTx" presStyleIdx="1" presStyleCnt="3"/>
      <dgm:spPr/>
    </dgm:pt>
    <dgm:pt modelId="{9678BCF4-3653-4D3D-968A-824DC5E1E398}" type="pres">
      <dgm:prSet presAssocID="{1C37A18F-7C1C-4CC4-8B58-64A868921CEB}" presName="vert2" presStyleCnt="0"/>
      <dgm:spPr/>
    </dgm:pt>
    <dgm:pt modelId="{A316F3D3-5774-4753-BBA5-2C1223679C58}" type="pres">
      <dgm:prSet presAssocID="{1C37A18F-7C1C-4CC4-8B58-64A868921CEB}" presName="thinLine2b" presStyleLbl="callout" presStyleIdx="0" presStyleCnt="2"/>
      <dgm:spPr/>
    </dgm:pt>
    <dgm:pt modelId="{A6FA2124-1A2F-4D42-9916-9BB06B2E011F}" type="pres">
      <dgm:prSet presAssocID="{1C37A18F-7C1C-4CC4-8B58-64A868921CEB}" presName="vertSpace2b" presStyleCnt="0"/>
      <dgm:spPr/>
    </dgm:pt>
    <dgm:pt modelId="{A726EF7E-E5FC-48E6-ADE9-59C36B8FABAF}" type="pres">
      <dgm:prSet presAssocID="{AAF0CA57-B17C-4F30-A869-24D34D236EB1}" presName="horz2" presStyleCnt="0"/>
      <dgm:spPr/>
    </dgm:pt>
    <dgm:pt modelId="{DEA343D8-E077-4A06-ACC5-FBF49A19FB07}" type="pres">
      <dgm:prSet presAssocID="{AAF0CA57-B17C-4F30-A869-24D34D236EB1}" presName="horzSpace2" presStyleCnt="0"/>
      <dgm:spPr/>
    </dgm:pt>
    <dgm:pt modelId="{5BF4937A-EA69-4A19-983F-A91CA32ECB56}" type="pres">
      <dgm:prSet presAssocID="{AAF0CA57-B17C-4F30-A869-24D34D236EB1}" presName="tx2" presStyleLbl="revTx" presStyleIdx="2" presStyleCnt="3"/>
      <dgm:spPr/>
    </dgm:pt>
    <dgm:pt modelId="{441C5765-746A-40AC-9FD5-0DC5291C0358}" type="pres">
      <dgm:prSet presAssocID="{AAF0CA57-B17C-4F30-A869-24D34D236EB1}" presName="vert2" presStyleCnt="0"/>
      <dgm:spPr/>
    </dgm:pt>
    <dgm:pt modelId="{0725CB8A-1EA8-4EAC-AC3C-184FDF8A8658}" type="pres">
      <dgm:prSet presAssocID="{AAF0CA57-B17C-4F30-A869-24D34D236EB1}" presName="thinLine2b" presStyleLbl="callout" presStyleIdx="1" presStyleCnt="2"/>
      <dgm:spPr/>
    </dgm:pt>
    <dgm:pt modelId="{186C5FA7-D541-4054-83CE-81029EDB2503}" type="pres">
      <dgm:prSet presAssocID="{AAF0CA57-B17C-4F30-A869-24D34D236EB1}" presName="vertSpace2b" presStyleCnt="0"/>
      <dgm:spPr/>
    </dgm:pt>
  </dgm:ptLst>
  <dgm:cxnLst>
    <dgm:cxn modelId="{7A6DC317-F812-4BDA-9285-DE2BE8BC6B48}" srcId="{52DEBE1E-D748-4F74-8DC3-C8DE82A0B7EA}" destId="{2AE4685F-86AC-4839-9B2E-2C808F73FE64}" srcOrd="0" destOrd="0" parTransId="{432B1F01-7613-41CE-A5D7-7E917DE15E40}" sibTransId="{40A7C182-B3AA-442F-AB2E-D376354CF7A1}"/>
    <dgm:cxn modelId="{4DC8861F-15D1-4DE4-A4CF-8A8AD5B4AF52}" type="presOf" srcId="{AAF0CA57-B17C-4F30-A869-24D34D236EB1}" destId="{5BF4937A-EA69-4A19-983F-A91CA32ECB56}" srcOrd="0" destOrd="0" presId="urn:microsoft.com/office/officeart/2008/layout/LinedList"/>
    <dgm:cxn modelId="{8C3AB031-2388-435A-8356-4B6AC3178051}" type="presOf" srcId="{2AE4685F-86AC-4839-9B2E-2C808F73FE64}" destId="{4CD73785-8222-4769-8970-69621899F484}" srcOrd="0" destOrd="0" presId="urn:microsoft.com/office/officeart/2008/layout/LinedList"/>
    <dgm:cxn modelId="{7D0C0391-333F-4E46-B564-3D1510FE949C}" srcId="{2AE4685F-86AC-4839-9B2E-2C808F73FE64}" destId="{AAF0CA57-B17C-4F30-A869-24D34D236EB1}" srcOrd="1" destOrd="0" parTransId="{5229744E-ECFA-45C0-BD49-9602BB1F0FA9}" sibTransId="{12977B7A-AC3A-4FAD-9CF7-63A263914C7C}"/>
    <dgm:cxn modelId="{420A4EA5-4062-4FF2-918D-1F8A7FDA5116}" type="presOf" srcId="{52DEBE1E-D748-4F74-8DC3-C8DE82A0B7EA}" destId="{7FE08B5B-90E5-452F-BFF1-67EEE01FE3B1}" srcOrd="0" destOrd="0" presId="urn:microsoft.com/office/officeart/2008/layout/LinedList"/>
    <dgm:cxn modelId="{9CDAFDC5-A039-4B7D-BD81-AD63AB934F57}" srcId="{2AE4685F-86AC-4839-9B2E-2C808F73FE64}" destId="{1C37A18F-7C1C-4CC4-8B58-64A868921CEB}" srcOrd="0" destOrd="0" parTransId="{BD02BC97-42D8-461F-92AA-B62BB629F7EA}" sibTransId="{DA84903C-ECDF-40F7-8440-6A5172105620}"/>
    <dgm:cxn modelId="{12AF78CB-4B02-4815-ABB5-916E841D6EE7}" type="presOf" srcId="{1C37A18F-7C1C-4CC4-8B58-64A868921CEB}" destId="{E3727426-5A4B-498B-AD42-734A256D937B}" srcOrd="0" destOrd="0" presId="urn:microsoft.com/office/officeart/2008/layout/LinedList"/>
    <dgm:cxn modelId="{B2E42437-D4B4-4C7C-82C9-5EBE567BCC0F}" type="presParOf" srcId="{7FE08B5B-90E5-452F-BFF1-67EEE01FE3B1}" destId="{FC9D4BA0-A9CB-4038-AAC3-63429F84BD6B}" srcOrd="0" destOrd="0" presId="urn:microsoft.com/office/officeart/2008/layout/LinedList"/>
    <dgm:cxn modelId="{9C1AE1EB-CFAA-40B3-912A-AFFA91724163}" type="presParOf" srcId="{7FE08B5B-90E5-452F-BFF1-67EEE01FE3B1}" destId="{2C53C0DC-AC19-4B2F-B6CC-23A4E9476289}" srcOrd="1" destOrd="0" presId="urn:microsoft.com/office/officeart/2008/layout/LinedList"/>
    <dgm:cxn modelId="{DC06F85D-B925-4703-84B3-1FA5C04F0598}" type="presParOf" srcId="{2C53C0DC-AC19-4B2F-B6CC-23A4E9476289}" destId="{4CD73785-8222-4769-8970-69621899F484}" srcOrd="0" destOrd="0" presId="urn:microsoft.com/office/officeart/2008/layout/LinedList"/>
    <dgm:cxn modelId="{374B4B7A-BE21-4860-AC68-11DB22973CA9}" type="presParOf" srcId="{2C53C0DC-AC19-4B2F-B6CC-23A4E9476289}" destId="{EC8EF8F0-F3CA-4FE7-B2F1-2F311AD7A916}" srcOrd="1" destOrd="0" presId="urn:microsoft.com/office/officeart/2008/layout/LinedList"/>
    <dgm:cxn modelId="{80123650-4573-4736-92D6-284F4A63D35A}" type="presParOf" srcId="{EC8EF8F0-F3CA-4FE7-B2F1-2F311AD7A916}" destId="{ED861002-0023-4B5E-AA73-44AF56D231BF}" srcOrd="0" destOrd="0" presId="urn:microsoft.com/office/officeart/2008/layout/LinedList"/>
    <dgm:cxn modelId="{364197E4-6E45-4C28-87DE-B011EDECB9E3}" type="presParOf" srcId="{EC8EF8F0-F3CA-4FE7-B2F1-2F311AD7A916}" destId="{FB18D7FE-1673-44D2-8C29-D0C3A8423E70}" srcOrd="1" destOrd="0" presId="urn:microsoft.com/office/officeart/2008/layout/LinedList"/>
    <dgm:cxn modelId="{7AFC1EC3-01E5-4C15-B83F-982BE507EB7B}" type="presParOf" srcId="{FB18D7FE-1673-44D2-8C29-D0C3A8423E70}" destId="{05C88B4A-A801-4980-9D6A-ACABC4A90C10}" srcOrd="0" destOrd="0" presId="urn:microsoft.com/office/officeart/2008/layout/LinedList"/>
    <dgm:cxn modelId="{501DA2FD-A732-4E90-BC61-21CF805096A8}" type="presParOf" srcId="{FB18D7FE-1673-44D2-8C29-D0C3A8423E70}" destId="{E3727426-5A4B-498B-AD42-734A256D937B}" srcOrd="1" destOrd="0" presId="urn:microsoft.com/office/officeart/2008/layout/LinedList"/>
    <dgm:cxn modelId="{BBAF3E6A-D7E7-4724-9184-1175CC6A2587}" type="presParOf" srcId="{FB18D7FE-1673-44D2-8C29-D0C3A8423E70}" destId="{9678BCF4-3653-4D3D-968A-824DC5E1E398}" srcOrd="2" destOrd="0" presId="urn:microsoft.com/office/officeart/2008/layout/LinedList"/>
    <dgm:cxn modelId="{949BE0AD-D34B-48D3-86E7-1F5109FE9F9A}" type="presParOf" srcId="{EC8EF8F0-F3CA-4FE7-B2F1-2F311AD7A916}" destId="{A316F3D3-5774-4753-BBA5-2C1223679C58}" srcOrd="2" destOrd="0" presId="urn:microsoft.com/office/officeart/2008/layout/LinedList"/>
    <dgm:cxn modelId="{0D5755F7-9919-448C-B28B-0B4402B44868}" type="presParOf" srcId="{EC8EF8F0-F3CA-4FE7-B2F1-2F311AD7A916}" destId="{A6FA2124-1A2F-4D42-9916-9BB06B2E011F}" srcOrd="3" destOrd="0" presId="urn:microsoft.com/office/officeart/2008/layout/LinedList"/>
    <dgm:cxn modelId="{F56F23CB-0500-42ED-9F4D-DE5C0F72AFF1}" type="presParOf" srcId="{EC8EF8F0-F3CA-4FE7-B2F1-2F311AD7A916}" destId="{A726EF7E-E5FC-48E6-ADE9-59C36B8FABAF}" srcOrd="4" destOrd="0" presId="urn:microsoft.com/office/officeart/2008/layout/LinedList"/>
    <dgm:cxn modelId="{ADAD3BC5-9421-4FD7-B950-75B135AF2046}" type="presParOf" srcId="{A726EF7E-E5FC-48E6-ADE9-59C36B8FABAF}" destId="{DEA343D8-E077-4A06-ACC5-FBF49A19FB07}" srcOrd="0" destOrd="0" presId="urn:microsoft.com/office/officeart/2008/layout/LinedList"/>
    <dgm:cxn modelId="{7745AC5D-FF0D-4E60-9F03-8EB51B8B1735}" type="presParOf" srcId="{A726EF7E-E5FC-48E6-ADE9-59C36B8FABAF}" destId="{5BF4937A-EA69-4A19-983F-A91CA32ECB56}" srcOrd="1" destOrd="0" presId="urn:microsoft.com/office/officeart/2008/layout/LinedList"/>
    <dgm:cxn modelId="{ADE0F621-0AF1-4CA3-896B-02F193808A3B}" type="presParOf" srcId="{A726EF7E-E5FC-48E6-ADE9-59C36B8FABAF}" destId="{441C5765-746A-40AC-9FD5-0DC5291C0358}" srcOrd="2" destOrd="0" presId="urn:microsoft.com/office/officeart/2008/layout/LinedList"/>
    <dgm:cxn modelId="{BE8739CA-3C5E-4AF5-BA0C-318251B1C673}" type="presParOf" srcId="{EC8EF8F0-F3CA-4FE7-B2F1-2F311AD7A916}" destId="{0725CB8A-1EA8-4EAC-AC3C-184FDF8A8658}" srcOrd="5" destOrd="0" presId="urn:microsoft.com/office/officeart/2008/layout/LinedList"/>
    <dgm:cxn modelId="{06FF1DDA-DC72-492D-B6FD-659E0B4C7365}" type="presParOf" srcId="{EC8EF8F0-F3CA-4FE7-B2F1-2F311AD7A916}" destId="{186C5FA7-D541-4054-83CE-81029EDB250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A870D1-F1CA-4B27-8324-59492427DA4F}" type="doc">
      <dgm:prSet loTypeId="urn:microsoft.com/office/officeart/2005/8/layout/process4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s-CR"/>
        </a:p>
      </dgm:t>
    </dgm:pt>
    <dgm:pt modelId="{00F7F270-C07D-45F3-8E7B-E52E065E6D8D}">
      <dgm:prSet phldrT="[Texto]" custT="1"/>
      <dgm:spPr/>
      <dgm:t>
        <a:bodyPr/>
        <a:lstStyle/>
        <a:p>
          <a:pPr algn="just"/>
          <a:r>
            <a:rPr lang="es-CR" sz="2000"/>
            <a:t>Permiten la validación de los valores que se le están asignando a los atributos del objeto.</a:t>
          </a:r>
        </a:p>
      </dgm:t>
    </dgm:pt>
    <dgm:pt modelId="{FB053B74-1C29-44D6-836F-36F74394C919}" type="parTrans" cxnId="{0E7A72A0-1241-4729-9FDC-8D225CFC8857}">
      <dgm:prSet/>
      <dgm:spPr/>
      <dgm:t>
        <a:bodyPr/>
        <a:lstStyle/>
        <a:p>
          <a:pPr algn="just"/>
          <a:endParaRPr lang="es-CR" sz="2000"/>
        </a:p>
      </dgm:t>
    </dgm:pt>
    <dgm:pt modelId="{DE225551-A996-4671-8EA6-6365A2D5363B}" type="sibTrans" cxnId="{0E7A72A0-1241-4729-9FDC-8D225CFC8857}">
      <dgm:prSet/>
      <dgm:spPr/>
      <dgm:t>
        <a:bodyPr/>
        <a:lstStyle/>
        <a:p>
          <a:pPr algn="just"/>
          <a:endParaRPr lang="es-CR" sz="2000"/>
        </a:p>
      </dgm:t>
    </dgm:pt>
    <dgm:pt modelId="{1F6A5945-79AC-4E9B-8EFF-23CF02B64484}">
      <dgm:prSet custT="1"/>
      <dgm:spPr/>
      <dgm:t>
        <a:bodyPr/>
        <a:lstStyle/>
        <a:p>
          <a:pPr algn="just"/>
          <a:r>
            <a:rPr lang="es-CR" sz="2000"/>
            <a:t>Por ejemplo: en una clase llamada Mes, el método </a:t>
          </a:r>
          <a:r>
            <a:rPr lang="es-CR" sz="2000">
              <a:latin typeface="Courier New" pitchFamily="49" charset="0"/>
            </a:rPr>
            <a:t>setDia(int dia)</a:t>
          </a:r>
          <a:r>
            <a:rPr lang="es-CR" sz="2000"/>
            <a:t> puede validar que el día no tenga un valor mayor a 30 o 31 dependiendo el mes en cuestión.</a:t>
          </a:r>
          <a:endParaRPr lang="es-CR" sz="2000" dirty="0"/>
        </a:p>
      </dgm:t>
    </dgm:pt>
    <dgm:pt modelId="{E0A176EC-B9BB-4A24-8CFA-BB83FF3D86C3}" type="parTrans" cxnId="{B13E45C0-D6AC-4362-99F0-0EF8079C33CB}">
      <dgm:prSet/>
      <dgm:spPr/>
      <dgm:t>
        <a:bodyPr/>
        <a:lstStyle/>
        <a:p>
          <a:pPr algn="just"/>
          <a:endParaRPr lang="es-CR" sz="2000"/>
        </a:p>
      </dgm:t>
    </dgm:pt>
    <dgm:pt modelId="{F0EE714B-9990-4B4A-AF63-A771425525D7}" type="sibTrans" cxnId="{B13E45C0-D6AC-4362-99F0-0EF8079C33CB}">
      <dgm:prSet/>
      <dgm:spPr/>
      <dgm:t>
        <a:bodyPr/>
        <a:lstStyle/>
        <a:p>
          <a:pPr algn="just"/>
          <a:endParaRPr lang="es-CR" sz="2000"/>
        </a:p>
      </dgm:t>
    </dgm:pt>
    <dgm:pt modelId="{B6681863-A30F-4D1F-B307-BDA0311E9B67}">
      <dgm:prSet custT="1"/>
      <dgm:spPr/>
      <dgm:t>
        <a:bodyPr/>
        <a:lstStyle/>
        <a:p>
          <a:pPr algn="just"/>
          <a:r>
            <a:rPr lang="es-CR" sz="2000"/>
            <a:t>Permiten que la estructura interna de una clase se modifique manteniendo la misma interfaz.</a:t>
          </a:r>
          <a:endParaRPr lang="es-CR" sz="2000" dirty="0"/>
        </a:p>
      </dgm:t>
    </dgm:pt>
    <dgm:pt modelId="{74D95906-FF40-43C5-A41E-24E249261355}" type="parTrans" cxnId="{3DAA2828-33BE-43E0-BA85-8959C3A65DD4}">
      <dgm:prSet/>
      <dgm:spPr/>
      <dgm:t>
        <a:bodyPr/>
        <a:lstStyle/>
        <a:p>
          <a:pPr algn="just"/>
          <a:endParaRPr lang="es-CR" sz="2000"/>
        </a:p>
      </dgm:t>
    </dgm:pt>
    <dgm:pt modelId="{1767AF9F-9955-4B8F-AD36-53313E02F545}" type="sibTrans" cxnId="{3DAA2828-33BE-43E0-BA85-8959C3A65DD4}">
      <dgm:prSet/>
      <dgm:spPr/>
      <dgm:t>
        <a:bodyPr/>
        <a:lstStyle/>
        <a:p>
          <a:pPr algn="just"/>
          <a:endParaRPr lang="es-CR" sz="2000"/>
        </a:p>
      </dgm:t>
    </dgm:pt>
    <dgm:pt modelId="{A33A1983-2E04-4191-92B2-55E466EABACD}">
      <dgm:prSet custT="1"/>
      <dgm:spPr/>
      <dgm:t>
        <a:bodyPr/>
        <a:lstStyle/>
        <a:p>
          <a:pPr algn="just"/>
          <a:r>
            <a:rPr lang="es-CR" sz="2000"/>
            <a:t>Por ejemplo: un conductor de un vehículo puede ver la velocidad del auto aunque haya cambiado el sistema del velocímetro.</a:t>
          </a:r>
          <a:endParaRPr lang="es-CR" sz="2000" dirty="0"/>
        </a:p>
      </dgm:t>
    </dgm:pt>
    <dgm:pt modelId="{2A7D66F5-A277-4EFB-890C-FC546F192769}" type="parTrans" cxnId="{751DF95E-CD13-4E77-B3B9-EDB960217DD6}">
      <dgm:prSet/>
      <dgm:spPr/>
      <dgm:t>
        <a:bodyPr/>
        <a:lstStyle/>
        <a:p>
          <a:pPr algn="just"/>
          <a:endParaRPr lang="es-CR" sz="2000"/>
        </a:p>
      </dgm:t>
    </dgm:pt>
    <dgm:pt modelId="{6C43E45D-B679-43D9-AC00-75102A035FBC}" type="sibTrans" cxnId="{751DF95E-CD13-4E77-B3B9-EDB960217DD6}">
      <dgm:prSet/>
      <dgm:spPr/>
      <dgm:t>
        <a:bodyPr/>
        <a:lstStyle/>
        <a:p>
          <a:pPr algn="just"/>
          <a:endParaRPr lang="es-CR" sz="2000"/>
        </a:p>
      </dgm:t>
    </dgm:pt>
    <dgm:pt modelId="{6CB9043D-1CE6-48CF-B3E0-7FD4D853B7F4}" type="pres">
      <dgm:prSet presAssocID="{99A870D1-F1CA-4B27-8324-59492427DA4F}" presName="Name0" presStyleCnt="0">
        <dgm:presLayoutVars>
          <dgm:dir/>
          <dgm:animLvl val="lvl"/>
          <dgm:resizeHandles val="exact"/>
        </dgm:presLayoutVars>
      </dgm:prSet>
      <dgm:spPr/>
    </dgm:pt>
    <dgm:pt modelId="{D93649FC-61AF-45DA-8D44-1423F1414EDA}" type="pres">
      <dgm:prSet presAssocID="{A33A1983-2E04-4191-92B2-55E466EABACD}" presName="boxAndChildren" presStyleCnt="0"/>
      <dgm:spPr/>
    </dgm:pt>
    <dgm:pt modelId="{979BCBAB-E1AF-4D00-BA73-D0BE4D37E7FC}" type="pres">
      <dgm:prSet presAssocID="{A33A1983-2E04-4191-92B2-55E466EABACD}" presName="parentTextBox" presStyleLbl="node1" presStyleIdx="0" presStyleCnt="4"/>
      <dgm:spPr/>
    </dgm:pt>
    <dgm:pt modelId="{253CD9F7-AC21-48A1-B281-B68248982DB1}" type="pres">
      <dgm:prSet presAssocID="{1767AF9F-9955-4B8F-AD36-53313E02F545}" presName="sp" presStyleCnt="0"/>
      <dgm:spPr/>
    </dgm:pt>
    <dgm:pt modelId="{01AD8202-30E9-4565-B862-626265D3859C}" type="pres">
      <dgm:prSet presAssocID="{B6681863-A30F-4D1F-B307-BDA0311E9B67}" presName="arrowAndChildren" presStyleCnt="0"/>
      <dgm:spPr/>
    </dgm:pt>
    <dgm:pt modelId="{BCB24137-5020-475B-8D63-90B9EC3B5C40}" type="pres">
      <dgm:prSet presAssocID="{B6681863-A30F-4D1F-B307-BDA0311E9B67}" presName="parentTextArrow" presStyleLbl="node1" presStyleIdx="1" presStyleCnt="4"/>
      <dgm:spPr/>
    </dgm:pt>
    <dgm:pt modelId="{154E2D09-3864-4D4B-8733-A71912435E74}" type="pres">
      <dgm:prSet presAssocID="{F0EE714B-9990-4B4A-AF63-A771425525D7}" presName="sp" presStyleCnt="0"/>
      <dgm:spPr/>
    </dgm:pt>
    <dgm:pt modelId="{D5173968-2416-4F60-9E21-FB49327EA5FE}" type="pres">
      <dgm:prSet presAssocID="{1F6A5945-79AC-4E9B-8EFF-23CF02B64484}" presName="arrowAndChildren" presStyleCnt="0"/>
      <dgm:spPr/>
    </dgm:pt>
    <dgm:pt modelId="{5BDE24D6-1150-4FF3-9F15-EDE775CFB845}" type="pres">
      <dgm:prSet presAssocID="{1F6A5945-79AC-4E9B-8EFF-23CF02B64484}" presName="parentTextArrow" presStyleLbl="node1" presStyleIdx="2" presStyleCnt="4"/>
      <dgm:spPr/>
    </dgm:pt>
    <dgm:pt modelId="{6DBECD80-6C3E-4B54-9B6D-6B41E03E0924}" type="pres">
      <dgm:prSet presAssocID="{DE225551-A996-4671-8EA6-6365A2D5363B}" presName="sp" presStyleCnt="0"/>
      <dgm:spPr/>
    </dgm:pt>
    <dgm:pt modelId="{E6EA968E-A052-44A1-BCA8-67DC12260344}" type="pres">
      <dgm:prSet presAssocID="{00F7F270-C07D-45F3-8E7B-E52E065E6D8D}" presName="arrowAndChildren" presStyleCnt="0"/>
      <dgm:spPr/>
    </dgm:pt>
    <dgm:pt modelId="{8B6D7B1E-FBBA-4187-89D6-F7BAA14B3A4A}" type="pres">
      <dgm:prSet presAssocID="{00F7F270-C07D-45F3-8E7B-E52E065E6D8D}" presName="parentTextArrow" presStyleLbl="node1" presStyleIdx="3" presStyleCnt="4"/>
      <dgm:spPr/>
    </dgm:pt>
  </dgm:ptLst>
  <dgm:cxnLst>
    <dgm:cxn modelId="{3DAA2828-33BE-43E0-BA85-8959C3A65DD4}" srcId="{99A870D1-F1CA-4B27-8324-59492427DA4F}" destId="{B6681863-A30F-4D1F-B307-BDA0311E9B67}" srcOrd="2" destOrd="0" parTransId="{74D95906-FF40-43C5-A41E-24E249261355}" sibTransId="{1767AF9F-9955-4B8F-AD36-53313E02F545}"/>
    <dgm:cxn modelId="{729F2F32-82DD-4109-932B-FB409AACEBC6}" type="presOf" srcId="{1F6A5945-79AC-4E9B-8EFF-23CF02B64484}" destId="{5BDE24D6-1150-4FF3-9F15-EDE775CFB845}" srcOrd="0" destOrd="0" presId="urn:microsoft.com/office/officeart/2005/8/layout/process4"/>
    <dgm:cxn modelId="{D6C87635-C8FD-4EF3-BAE3-64B68DA6A131}" type="presOf" srcId="{B6681863-A30F-4D1F-B307-BDA0311E9B67}" destId="{BCB24137-5020-475B-8D63-90B9EC3B5C40}" srcOrd="0" destOrd="0" presId="urn:microsoft.com/office/officeart/2005/8/layout/process4"/>
    <dgm:cxn modelId="{751DF95E-CD13-4E77-B3B9-EDB960217DD6}" srcId="{99A870D1-F1CA-4B27-8324-59492427DA4F}" destId="{A33A1983-2E04-4191-92B2-55E466EABACD}" srcOrd="3" destOrd="0" parTransId="{2A7D66F5-A277-4EFB-890C-FC546F192769}" sibTransId="{6C43E45D-B679-43D9-AC00-75102A035FBC}"/>
    <dgm:cxn modelId="{40BF174D-04A0-4CD7-B4D2-729BB5067490}" type="presOf" srcId="{A33A1983-2E04-4191-92B2-55E466EABACD}" destId="{979BCBAB-E1AF-4D00-BA73-D0BE4D37E7FC}" srcOrd="0" destOrd="0" presId="urn:microsoft.com/office/officeart/2005/8/layout/process4"/>
    <dgm:cxn modelId="{0B6C9F9C-CBCB-47F8-AA98-33BE3AA6CEE8}" type="presOf" srcId="{99A870D1-F1CA-4B27-8324-59492427DA4F}" destId="{6CB9043D-1CE6-48CF-B3E0-7FD4D853B7F4}" srcOrd="0" destOrd="0" presId="urn:microsoft.com/office/officeart/2005/8/layout/process4"/>
    <dgm:cxn modelId="{0E7A72A0-1241-4729-9FDC-8D225CFC8857}" srcId="{99A870D1-F1CA-4B27-8324-59492427DA4F}" destId="{00F7F270-C07D-45F3-8E7B-E52E065E6D8D}" srcOrd="0" destOrd="0" parTransId="{FB053B74-1C29-44D6-836F-36F74394C919}" sibTransId="{DE225551-A996-4671-8EA6-6365A2D5363B}"/>
    <dgm:cxn modelId="{B13E45C0-D6AC-4362-99F0-0EF8079C33CB}" srcId="{99A870D1-F1CA-4B27-8324-59492427DA4F}" destId="{1F6A5945-79AC-4E9B-8EFF-23CF02B64484}" srcOrd="1" destOrd="0" parTransId="{E0A176EC-B9BB-4A24-8CFA-BB83FF3D86C3}" sibTransId="{F0EE714B-9990-4B4A-AF63-A771425525D7}"/>
    <dgm:cxn modelId="{67AC2EE1-B8D5-4F4B-A8B1-335B5ABC2072}" type="presOf" srcId="{00F7F270-C07D-45F3-8E7B-E52E065E6D8D}" destId="{8B6D7B1E-FBBA-4187-89D6-F7BAA14B3A4A}" srcOrd="0" destOrd="0" presId="urn:microsoft.com/office/officeart/2005/8/layout/process4"/>
    <dgm:cxn modelId="{EB2BFAD2-F6F5-488C-861E-F9455A100D68}" type="presParOf" srcId="{6CB9043D-1CE6-48CF-B3E0-7FD4D853B7F4}" destId="{D93649FC-61AF-45DA-8D44-1423F1414EDA}" srcOrd="0" destOrd="0" presId="urn:microsoft.com/office/officeart/2005/8/layout/process4"/>
    <dgm:cxn modelId="{F8C90BEF-B860-4F6A-927D-1B26095CF16F}" type="presParOf" srcId="{D93649FC-61AF-45DA-8D44-1423F1414EDA}" destId="{979BCBAB-E1AF-4D00-BA73-D0BE4D37E7FC}" srcOrd="0" destOrd="0" presId="urn:microsoft.com/office/officeart/2005/8/layout/process4"/>
    <dgm:cxn modelId="{4867C583-04FF-4863-8351-2793BC6F1C2A}" type="presParOf" srcId="{6CB9043D-1CE6-48CF-B3E0-7FD4D853B7F4}" destId="{253CD9F7-AC21-48A1-B281-B68248982DB1}" srcOrd="1" destOrd="0" presId="urn:microsoft.com/office/officeart/2005/8/layout/process4"/>
    <dgm:cxn modelId="{90972FF0-7CEB-497C-BF0D-28972DA0F189}" type="presParOf" srcId="{6CB9043D-1CE6-48CF-B3E0-7FD4D853B7F4}" destId="{01AD8202-30E9-4565-B862-626265D3859C}" srcOrd="2" destOrd="0" presId="urn:microsoft.com/office/officeart/2005/8/layout/process4"/>
    <dgm:cxn modelId="{3690C8A1-CB40-40EC-834B-75924771E1D8}" type="presParOf" srcId="{01AD8202-30E9-4565-B862-626265D3859C}" destId="{BCB24137-5020-475B-8D63-90B9EC3B5C40}" srcOrd="0" destOrd="0" presId="urn:microsoft.com/office/officeart/2005/8/layout/process4"/>
    <dgm:cxn modelId="{F37DE5B3-F5BC-4C16-84CC-9E6E12B62A5F}" type="presParOf" srcId="{6CB9043D-1CE6-48CF-B3E0-7FD4D853B7F4}" destId="{154E2D09-3864-4D4B-8733-A71912435E74}" srcOrd="3" destOrd="0" presId="urn:microsoft.com/office/officeart/2005/8/layout/process4"/>
    <dgm:cxn modelId="{83871B84-AFBD-4A3D-A9EC-65CEAEA71458}" type="presParOf" srcId="{6CB9043D-1CE6-48CF-B3E0-7FD4D853B7F4}" destId="{D5173968-2416-4F60-9E21-FB49327EA5FE}" srcOrd="4" destOrd="0" presId="urn:microsoft.com/office/officeart/2005/8/layout/process4"/>
    <dgm:cxn modelId="{1F01BB69-C9C1-4E9D-8628-53115A8B426F}" type="presParOf" srcId="{D5173968-2416-4F60-9E21-FB49327EA5FE}" destId="{5BDE24D6-1150-4FF3-9F15-EDE775CFB845}" srcOrd="0" destOrd="0" presId="urn:microsoft.com/office/officeart/2005/8/layout/process4"/>
    <dgm:cxn modelId="{24CE7765-561D-4476-A23C-D35882488FFF}" type="presParOf" srcId="{6CB9043D-1CE6-48CF-B3E0-7FD4D853B7F4}" destId="{6DBECD80-6C3E-4B54-9B6D-6B41E03E0924}" srcOrd="5" destOrd="0" presId="urn:microsoft.com/office/officeart/2005/8/layout/process4"/>
    <dgm:cxn modelId="{34818D2F-1F09-4CCB-A52B-1D5678C6C7CB}" type="presParOf" srcId="{6CB9043D-1CE6-48CF-B3E0-7FD4D853B7F4}" destId="{E6EA968E-A052-44A1-BCA8-67DC12260344}" srcOrd="6" destOrd="0" presId="urn:microsoft.com/office/officeart/2005/8/layout/process4"/>
    <dgm:cxn modelId="{D073C26C-6EF8-4D02-88E5-DD01F7341194}" type="presParOf" srcId="{E6EA968E-A052-44A1-BCA8-67DC12260344}" destId="{8B6D7B1E-FBBA-4187-89D6-F7BAA14B3A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4A72-2FFB-404C-8AD4-A7FF65FFEBC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CBB6-7722-48B2-A864-3FFCF00E9E1C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/>
            <a:t>Los tipos de datos son categorías de características asociadas a un grupo de valores en particular.</a:t>
          </a:r>
        </a:p>
      </dsp:txBody>
      <dsp:txXfrm>
        <a:off x="352220" y="1390367"/>
        <a:ext cx="2196078" cy="1570603"/>
      </dsp:txXfrm>
    </dsp:sp>
    <dsp:sp modelId="{11DC9DF1-AC89-4B52-B7B0-CF59FC37BC31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/>
            <a:t>Por ejemplo: los números enteros, los números reales, los caracteres, las hileras de texto tienen un tipo de dato asociado. </a:t>
          </a:r>
        </a:p>
      </dsp:txBody>
      <dsp:txXfrm>
        <a:off x="2845310" y="1390367"/>
        <a:ext cx="2196078" cy="1570603"/>
      </dsp:txXfrm>
    </dsp:sp>
    <dsp:sp modelId="{F1E572EF-A6B1-4FE1-A495-9805054C4760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/>
            <a:t>De esta forma la información puede ser clasificada de acuerdo al uso que se le da a la misma.</a:t>
          </a:r>
        </a:p>
      </dsp:txBody>
      <dsp:txXfrm>
        <a:off x="5338401" y="1390367"/>
        <a:ext cx="2196078" cy="15706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75935-97DF-49AA-94F8-E30D6287F00C}">
      <dsp:nvSpPr>
        <dsp:cNvPr id="0" name=""/>
        <dsp:cNvSpPr/>
      </dsp:nvSpPr>
      <dsp:spPr>
        <a:xfrm>
          <a:off x="0" y="414189"/>
          <a:ext cx="7886700" cy="83537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Los miembros estáticos son aquellos que pertenecen a una clase pero no pertenecen a ninguna instancia específica.</a:t>
          </a:r>
        </a:p>
      </dsp:txBody>
      <dsp:txXfrm>
        <a:off x="40780" y="454969"/>
        <a:ext cx="7805140" cy="753819"/>
      </dsp:txXfrm>
    </dsp:sp>
    <dsp:sp modelId="{427EA40E-2DA1-4BA5-9019-9442C7052D90}">
      <dsp:nvSpPr>
        <dsp:cNvPr id="0" name=""/>
        <dsp:cNvSpPr/>
      </dsp:nvSpPr>
      <dsp:spPr>
        <a:xfrm>
          <a:off x="0" y="1310049"/>
          <a:ext cx="7886700" cy="835379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Si un atributo es declarado como estático, todas las demás instancias de la misma clase pueden leer y escribir directamente en él.</a:t>
          </a:r>
        </a:p>
      </dsp:txBody>
      <dsp:txXfrm>
        <a:off x="40780" y="1350829"/>
        <a:ext cx="7805140" cy="753819"/>
      </dsp:txXfrm>
    </dsp:sp>
    <dsp:sp modelId="{8C71121F-7310-4D4D-A07F-C652402F8B21}">
      <dsp:nvSpPr>
        <dsp:cNvPr id="0" name=""/>
        <dsp:cNvSpPr/>
      </dsp:nvSpPr>
      <dsp:spPr>
        <a:xfrm>
          <a:off x="0" y="2205909"/>
          <a:ext cx="7886700" cy="835379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Si un método es declarado como estático, éste se puede invocar sin necesidad de crear una instancia.</a:t>
          </a:r>
        </a:p>
      </dsp:txBody>
      <dsp:txXfrm>
        <a:off x="40780" y="2246689"/>
        <a:ext cx="7805140" cy="753819"/>
      </dsp:txXfrm>
    </dsp:sp>
    <dsp:sp modelId="{9761B832-BF02-41BA-8428-E5A7299B6DCC}">
      <dsp:nvSpPr>
        <dsp:cNvPr id="0" name=""/>
        <dsp:cNvSpPr/>
      </dsp:nvSpPr>
      <dsp:spPr>
        <a:xfrm>
          <a:off x="0" y="3101769"/>
          <a:ext cx="7886700" cy="835379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/>
            <a:t>En Java se declaran con el calificativo static.</a:t>
          </a:r>
        </a:p>
      </dsp:txBody>
      <dsp:txXfrm>
        <a:off x="40780" y="3142549"/>
        <a:ext cx="7805140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48D-AEAD-4EC2-8F5C-9122066227F3}">
      <dsp:nvSpPr>
        <dsp:cNvPr id="0" name=""/>
        <dsp:cNvSpPr/>
      </dsp:nvSpPr>
      <dsp:spPr>
        <a:xfrm>
          <a:off x="0" y="71469"/>
          <a:ext cx="7886700" cy="795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Debido a que una hilera está “compuesta” de varios caracteres, normalmente no son consideradas como tipos primitivos.</a:t>
          </a:r>
        </a:p>
      </dsp:txBody>
      <dsp:txXfrm>
        <a:off x="38838" y="110307"/>
        <a:ext cx="7809024" cy="717924"/>
      </dsp:txXfrm>
    </dsp:sp>
    <dsp:sp modelId="{A62C9498-F5ED-4034-998A-D75ADDE7048E}">
      <dsp:nvSpPr>
        <dsp:cNvPr id="0" name=""/>
        <dsp:cNvSpPr/>
      </dsp:nvSpPr>
      <dsp:spPr>
        <a:xfrm>
          <a:off x="0" y="924669"/>
          <a:ext cx="7886700" cy="795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En Java las hileras de caracteres se conocen como “String”.</a:t>
          </a:r>
        </a:p>
      </dsp:txBody>
      <dsp:txXfrm>
        <a:off x="38838" y="963507"/>
        <a:ext cx="7809024" cy="717924"/>
      </dsp:txXfrm>
    </dsp:sp>
    <dsp:sp modelId="{CBE1C14C-7753-4094-B024-10BC7A46036D}">
      <dsp:nvSpPr>
        <dsp:cNvPr id="0" name=""/>
        <dsp:cNvSpPr/>
      </dsp:nvSpPr>
      <dsp:spPr>
        <a:xfrm>
          <a:off x="0" y="1777869"/>
          <a:ext cx="7886700" cy="795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Los literales se representan con caracteres encerrados por comillas dobles. Ej: “¡Hola Mundo!”.</a:t>
          </a:r>
        </a:p>
      </dsp:txBody>
      <dsp:txXfrm>
        <a:off x="38838" y="1816707"/>
        <a:ext cx="7809024" cy="717924"/>
      </dsp:txXfrm>
    </dsp:sp>
    <dsp:sp modelId="{01A748FC-5677-405F-A905-466FFFFEB483}">
      <dsp:nvSpPr>
        <dsp:cNvPr id="0" name=""/>
        <dsp:cNvSpPr/>
      </dsp:nvSpPr>
      <dsp:spPr>
        <a:xfrm>
          <a:off x="0" y="2631069"/>
          <a:ext cx="7886700" cy="795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 dirty="0" err="1"/>
            <a:t>String</a:t>
          </a:r>
          <a:r>
            <a:rPr lang="es-CR" sz="2000" kern="1200" dirty="0"/>
            <a:t> no es un tipo primitivo, sino que se rige por las reglas asociadas a los objetos.</a:t>
          </a:r>
        </a:p>
      </dsp:txBody>
      <dsp:txXfrm>
        <a:off x="38838" y="2669907"/>
        <a:ext cx="7809024" cy="717924"/>
      </dsp:txXfrm>
    </dsp:sp>
    <dsp:sp modelId="{A766230A-7576-4E88-93F7-FE02D002C3E8}">
      <dsp:nvSpPr>
        <dsp:cNvPr id="0" name=""/>
        <dsp:cNvSpPr/>
      </dsp:nvSpPr>
      <dsp:spPr>
        <a:xfrm>
          <a:off x="0" y="3484269"/>
          <a:ext cx="7886700" cy="795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El String también soporta secuencias de escape en su contenido.</a:t>
          </a:r>
        </a:p>
      </dsp:txBody>
      <dsp:txXfrm>
        <a:off x="38838" y="3523107"/>
        <a:ext cx="780902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FE2D-2BA3-408E-A084-9DD4F00348F9}">
      <dsp:nvSpPr>
        <dsp:cNvPr id="0" name=""/>
        <dsp:cNvSpPr/>
      </dsp:nvSpPr>
      <dsp:spPr>
        <a:xfrm>
          <a:off x="0" y="65168"/>
          <a:ext cx="7886700" cy="11138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Las variables son espacios en memoria asignados para almacenar valores.</a:t>
          </a:r>
        </a:p>
      </dsp:txBody>
      <dsp:txXfrm>
        <a:off x="54373" y="119541"/>
        <a:ext cx="7777954" cy="1005094"/>
      </dsp:txXfrm>
    </dsp:sp>
    <dsp:sp modelId="{F38778B2-66A1-4849-94CE-69C2B064172D}">
      <dsp:nvSpPr>
        <dsp:cNvPr id="0" name=""/>
        <dsp:cNvSpPr/>
      </dsp:nvSpPr>
      <dsp:spPr>
        <a:xfrm>
          <a:off x="0" y="1259648"/>
          <a:ext cx="7886700" cy="111384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/>
            <a:t>A cada variable se le asocia:</a:t>
          </a:r>
        </a:p>
      </dsp:txBody>
      <dsp:txXfrm>
        <a:off x="54373" y="1314021"/>
        <a:ext cx="7777954" cy="1005094"/>
      </dsp:txXfrm>
    </dsp:sp>
    <dsp:sp modelId="{DCC4B7F0-FDA3-4969-896B-F8F054ED8F59}">
      <dsp:nvSpPr>
        <dsp:cNvPr id="0" name=""/>
        <dsp:cNvSpPr/>
      </dsp:nvSpPr>
      <dsp:spPr>
        <a:xfrm>
          <a:off x="0" y="2373489"/>
          <a:ext cx="7886700" cy="191268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200" kern="1200"/>
            <a:t>Nombre de la variable.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200" kern="1200"/>
            <a:t>Tipo de dato.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200" kern="1200"/>
            <a:t>Valor.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200" kern="1200"/>
            <a:t>Tamaño o espacio que requiere en memoria.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200" kern="1200"/>
            <a:t>Dirección de su ubicación en la memoria.</a:t>
          </a:r>
        </a:p>
      </dsp:txBody>
      <dsp:txXfrm>
        <a:off x="0" y="2373489"/>
        <a:ext cx="7886700" cy="1912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D40CF-F65C-4549-8174-13D4F0850D30}">
      <dsp:nvSpPr>
        <dsp:cNvPr id="0" name=""/>
        <dsp:cNvSpPr/>
      </dsp:nvSpPr>
      <dsp:spPr>
        <a:xfrm rot="5400000">
          <a:off x="1529997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860D64-79AF-4DB2-9DE8-9958662AEDBB}">
      <dsp:nvSpPr>
        <dsp:cNvPr id="0" name=""/>
        <dsp:cNvSpPr/>
      </dsp:nvSpPr>
      <dsp:spPr>
        <a:xfrm>
          <a:off x="824767" y="24930"/>
          <a:ext cx="2707468" cy="132489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creación de una variable requiere dos pasos: declarar la variable e inicializar la variable.</a:t>
          </a:r>
        </a:p>
      </dsp:txBody>
      <dsp:txXfrm>
        <a:off x="889455" y="89618"/>
        <a:ext cx="2578092" cy="1195517"/>
      </dsp:txXfrm>
    </dsp:sp>
    <dsp:sp modelId="{5B3AF386-7BF6-4776-9FCF-2812932D74D6}">
      <dsp:nvSpPr>
        <dsp:cNvPr id="0" name=""/>
        <dsp:cNvSpPr/>
      </dsp:nvSpPr>
      <dsp:spPr>
        <a:xfrm>
          <a:off x="3124897" y="151288"/>
          <a:ext cx="1376636" cy="10708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2A083-03AA-49B4-8640-E81C9DE3868D}">
      <dsp:nvSpPr>
        <dsp:cNvPr id="0" name=""/>
        <dsp:cNvSpPr/>
      </dsp:nvSpPr>
      <dsp:spPr>
        <a:xfrm rot="5400000">
          <a:off x="329484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2377"/>
            <a:satOff val="-2891"/>
            <a:lumOff val="1116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E1A472-2E90-4415-A22C-5628B58775AD}">
      <dsp:nvSpPr>
        <dsp:cNvPr id="0" name=""/>
        <dsp:cNvSpPr/>
      </dsp:nvSpPr>
      <dsp:spPr>
        <a:xfrm>
          <a:off x="2589615" y="1513222"/>
          <a:ext cx="2707468" cy="132489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declaración es la definición del tipo y del nombre de la variable.</a:t>
          </a:r>
        </a:p>
      </dsp:txBody>
      <dsp:txXfrm>
        <a:off x="2654303" y="1577910"/>
        <a:ext cx="2578092" cy="1195517"/>
      </dsp:txXfrm>
    </dsp:sp>
    <dsp:sp modelId="{66D3213C-575C-4785-B9DF-6FC0151E65A0}">
      <dsp:nvSpPr>
        <dsp:cNvPr id="0" name=""/>
        <dsp:cNvSpPr/>
      </dsp:nvSpPr>
      <dsp:spPr>
        <a:xfrm>
          <a:off x="4889746" y="1639581"/>
          <a:ext cx="1376636" cy="107083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E8A3-E465-40B7-B085-13F832AEB706}">
      <dsp:nvSpPr>
        <dsp:cNvPr id="0" name=""/>
        <dsp:cNvSpPr/>
      </dsp:nvSpPr>
      <dsp:spPr>
        <a:xfrm>
          <a:off x="4354463" y="3001514"/>
          <a:ext cx="2707468" cy="132489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600" kern="1200"/>
            <a:t>La inicialización es la asignación del valor inicial.</a:t>
          </a:r>
        </a:p>
      </dsp:txBody>
      <dsp:txXfrm>
        <a:off x="4419151" y="3066202"/>
        <a:ext cx="2578092" cy="1195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080A0-643D-4A6D-8FEC-BFE444B105A7}">
      <dsp:nvSpPr>
        <dsp:cNvPr id="0" name=""/>
        <dsp:cNvSpPr/>
      </dsp:nvSpPr>
      <dsp:spPr>
        <a:xfrm>
          <a:off x="0" y="0"/>
          <a:ext cx="6703695" cy="195810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900" kern="1200"/>
            <a:t>Las constantes son variables cuyo valor es asignado una única vez, y no puede ser cambiado posteriormente.</a:t>
          </a:r>
        </a:p>
      </dsp:txBody>
      <dsp:txXfrm>
        <a:off x="57351" y="57351"/>
        <a:ext cx="4679843" cy="1843400"/>
      </dsp:txXfrm>
    </dsp:sp>
    <dsp:sp modelId="{6DFBF3C4-9AE5-47AE-9410-5AAC0C8A4FE6}">
      <dsp:nvSpPr>
        <dsp:cNvPr id="0" name=""/>
        <dsp:cNvSpPr/>
      </dsp:nvSpPr>
      <dsp:spPr>
        <a:xfrm>
          <a:off x="1183004" y="2393235"/>
          <a:ext cx="6703695" cy="195810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900" kern="1200"/>
            <a:t>Su inicialización se debe llevar a cabo junto con su declaración.</a:t>
          </a:r>
        </a:p>
      </dsp:txBody>
      <dsp:txXfrm>
        <a:off x="1240355" y="2450586"/>
        <a:ext cx="4133221" cy="1843400"/>
      </dsp:txXfrm>
    </dsp:sp>
    <dsp:sp modelId="{4F3444A0-E400-4D68-87C0-1FAF2655011D}">
      <dsp:nvSpPr>
        <dsp:cNvPr id="0" name=""/>
        <dsp:cNvSpPr/>
      </dsp:nvSpPr>
      <dsp:spPr>
        <a:xfrm>
          <a:off x="5430928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3600" kern="1200"/>
        </a:p>
      </dsp:txBody>
      <dsp:txXfrm>
        <a:off x="5717300" y="1539285"/>
        <a:ext cx="700022" cy="95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5AD15-10EE-4498-A199-792C69688556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0BCB6-93CD-4F33-9984-CD90409B3676}">
      <dsp:nvSpPr>
        <dsp:cNvPr id="0" name=""/>
        <dsp:cNvSpPr/>
      </dsp:nvSpPr>
      <dsp:spPr>
        <a:xfrm>
          <a:off x="604289" y="435133"/>
          <a:ext cx="7222685" cy="87026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Las variables pueden ser utilizadas tanto para declarar los atributos de un objeto como para crear variables “locales” dentro de los métodos.</a:t>
          </a:r>
          <a:endParaRPr lang="es-CR" sz="1800" kern="1200"/>
        </a:p>
      </dsp:txBody>
      <dsp:txXfrm>
        <a:off x="604289" y="435133"/>
        <a:ext cx="7222685" cy="870267"/>
      </dsp:txXfrm>
    </dsp:sp>
    <dsp:sp modelId="{360707CB-910F-4CDF-A9F7-39EBAD8B2D0E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4A0BB-5455-45F6-B425-ED65B531CB6A}">
      <dsp:nvSpPr>
        <dsp:cNvPr id="0" name=""/>
        <dsp:cNvSpPr/>
      </dsp:nvSpPr>
      <dsp:spPr>
        <a:xfrm>
          <a:off x="920631" y="1740535"/>
          <a:ext cx="6906343" cy="870267"/>
        </a:xfrm>
        <a:prstGeom prst="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Los atributos pueden ser “accedidos” por todos los métodos de la instancia a la que pertenecen.</a:t>
          </a:r>
          <a:endParaRPr lang="es-CR" sz="1800" kern="1200" dirty="0"/>
        </a:p>
      </dsp:txBody>
      <dsp:txXfrm>
        <a:off x="920631" y="1740535"/>
        <a:ext cx="6906343" cy="870267"/>
      </dsp:txXfrm>
    </dsp:sp>
    <dsp:sp modelId="{445425BC-6DF3-414B-8B7B-3786043341A7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61F4F-8BD9-4BBC-A92E-C2FEE6B0FA24}">
      <dsp:nvSpPr>
        <dsp:cNvPr id="0" name=""/>
        <dsp:cNvSpPr/>
      </dsp:nvSpPr>
      <dsp:spPr>
        <a:xfrm>
          <a:off x="604289" y="3045936"/>
          <a:ext cx="7222685" cy="870267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Si un método es declarado como estático, solamente puede utilizar atributos estáticos.</a:t>
          </a:r>
          <a:endParaRPr lang="es-CR" sz="1800" kern="1200"/>
        </a:p>
      </dsp:txBody>
      <dsp:txXfrm>
        <a:off x="604289" y="3045936"/>
        <a:ext cx="7222685" cy="870267"/>
      </dsp:txXfrm>
    </dsp:sp>
    <dsp:sp modelId="{00D5DA9C-6FE5-4D51-8BEE-4EC0B620862E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AD95B-CA67-4645-9BAD-BF907C3D3A05}">
      <dsp:nvSpPr>
        <dsp:cNvPr id="0" name=""/>
        <dsp:cNvSpPr/>
      </dsp:nvSpPr>
      <dsp:spPr>
        <a:xfrm>
          <a:off x="1096381" y="316719"/>
          <a:ext cx="6790318" cy="17583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90978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Las variables de instancia o atributos existen desde el momento que se crea la instancia con new hasta que se destruye la instancia.</a:t>
          </a:r>
          <a:endParaRPr lang="es-CR" sz="2200" kern="1200"/>
        </a:p>
      </dsp:txBody>
      <dsp:txXfrm>
        <a:off x="1096381" y="316719"/>
        <a:ext cx="6790318" cy="1758333"/>
      </dsp:txXfrm>
    </dsp:sp>
    <dsp:sp modelId="{D04B3E32-4AE5-4037-B3C7-CEFCD7BDB0BF}">
      <dsp:nvSpPr>
        <dsp:cNvPr id="0" name=""/>
        <dsp:cNvSpPr/>
      </dsp:nvSpPr>
      <dsp:spPr>
        <a:xfrm>
          <a:off x="895571" y="62738"/>
          <a:ext cx="1230833" cy="184625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187969-AD23-464C-9F7B-D3F9571E4054}">
      <dsp:nvSpPr>
        <dsp:cNvPr id="0" name=""/>
        <dsp:cNvSpPr/>
      </dsp:nvSpPr>
      <dsp:spPr>
        <a:xfrm>
          <a:off x="1323248" y="2530266"/>
          <a:ext cx="6563451" cy="17583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90978" tIns="83820" rIns="83820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Mientras que el objeto exista, el mismo puede guardar su “estado” dentro de sus variables de instancia.  En otras palabras, los atributos conservan el valor mientras el objeto exista.  </a:t>
          </a:r>
          <a:endParaRPr lang="es-CR" sz="2200" kern="1200"/>
        </a:p>
      </dsp:txBody>
      <dsp:txXfrm>
        <a:off x="1323248" y="2530266"/>
        <a:ext cx="6563451" cy="1758333"/>
      </dsp:txXfrm>
    </dsp:sp>
    <dsp:sp modelId="{3BA43C40-131A-4BD9-B41F-D71A8E2BB2D3}">
      <dsp:nvSpPr>
        <dsp:cNvPr id="0" name=""/>
        <dsp:cNvSpPr/>
      </dsp:nvSpPr>
      <dsp:spPr>
        <a:xfrm>
          <a:off x="895571" y="2276284"/>
          <a:ext cx="1230833" cy="1846250"/>
        </a:xfrm>
        <a:prstGeom prst="rect">
          <a:avLst/>
        </a:prstGeom>
        <a:solidFill>
          <a:schemeClr val="accent1">
            <a:tint val="50000"/>
            <a:hueOff val="52377"/>
            <a:satOff val="-2891"/>
            <a:lumOff val="1116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D4BA0-A9CB-4038-AAC3-63429F84BD6B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D73785-8222-4769-8970-69621899F484}">
      <dsp:nvSpPr>
        <dsp:cNvPr id="0" name=""/>
        <dsp:cNvSpPr/>
      </dsp:nvSpPr>
      <dsp:spPr>
        <a:xfrm>
          <a:off x="0" y="0"/>
          <a:ext cx="222080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/>
            <a:t>Normalmente se recomienda lo siguiente:</a:t>
          </a:r>
        </a:p>
      </dsp:txBody>
      <dsp:txXfrm>
        <a:off x="0" y="0"/>
        <a:ext cx="2220809" cy="4351338"/>
      </dsp:txXfrm>
    </dsp:sp>
    <dsp:sp modelId="{E3727426-5A4B-498B-AD42-734A256D937B}">
      <dsp:nvSpPr>
        <dsp:cNvPr id="0" name=""/>
        <dsp:cNvSpPr/>
      </dsp:nvSpPr>
      <dsp:spPr>
        <a:xfrm>
          <a:off x="2326979" y="101134"/>
          <a:ext cx="5556234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 dirty="0"/>
            <a:t>Los atributos de una clase deben ser privados.</a:t>
          </a:r>
        </a:p>
      </dsp:txBody>
      <dsp:txXfrm>
        <a:off x="2326979" y="101134"/>
        <a:ext cx="5556234" cy="2022692"/>
      </dsp:txXfrm>
    </dsp:sp>
    <dsp:sp modelId="{A316F3D3-5774-4753-BBA5-2C1223679C58}">
      <dsp:nvSpPr>
        <dsp:cNvPr id="0" name=""/>
        <dsp:cNvSpPr/>
      </dsp:nvSpPr>
      <dsp:spPr>
        <a:xfrm>
          <a:off x="2220809" y="2123826"/>
          <a:ext cx="566240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BF4937A-EA69-4A19-983F-A91CA32ECB56}">
      <dsp:nvSpPr>
        <dsp:cNvPr id="0" name=""/>
        <dsp:cNvSpPr/>
      </dsp:nvSpPr>
      <dsp:spPr>
        <a:xfrm>
          <a:off x="2326979" y="2224961"/>
          <a:ext cx="5556234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La interfaz debe ser pública para que otros puedan utilizar la clase.</a:t>
          </a:r>
        </a:p>
      </dsp:txBody>
      <dsp:txXfrm>
        <a:off x="2326979" y="2224961"/>
        <a:ext cx="5556234" cy="2022692"/>
      </dsp:txXfrm>
    </dsp:sp>
    <dsp:sp modelId="{0725CB8A-1EA8-4EAC-AC3C-184FDF8A8658}">
      <dsp:nvSpPr>
        <dsp:cNvPr id="0" name=""/>
        <dsp:cNvSpPr/>
      </dsp:nvSpPr>
      <dsp:spPr>
        <a:xfrm>
          <a:off x="2220809" y="4247653"/>
          <a:ext cx="5662404" cy="0"/>
        </a:xfrm>
        <a:prstGeom prst="line">
          <a:avLst/>
        </a:prstGeom>
        <a:noFill/>
        <a:ln w="63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BCBAB-E1AF-4D00-BA73-D0BE4D37E7FC}">
      <dsp:nvSpPr>
        <dsp:cNvPr id="0" name=""/>
        <dsp:cNvSpPr/>
      </dsp:nvSpPr>
      <dsp:spPr>
        <a:xfrm>
          <a:off x="0" y="3569039"/>
          <a:ext cx="7886700" cy="78081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Por ejemplo: un conductor de un vehículo puede ver la velocidad del auto aunque haya cambiado el sistema del velocímetro.</a:t>
          </a:r>
          <a:endParaRPr lang="es-CR" sz="2000" kern="1200" dirty="0"/>
        </a:p>
      </dsp:txBody>
      <dsp:txXfrm>
        <a:off x="0" y="3569039"/>
        <a:ext cx="7886700" cy="780818"/>
      </dsp:txXfrm>
    </dsp:sp>
    <dsp:sp modelId="{BCB24137-5020-475B-8D63-90B9EC3B5C40}">
      <dsp:nvSpPr>
        <dsp:cNvPr id="0" name=""/>
        <dsp:cNvSpPr/>
      </dsp:nvSpPr>
      <dsp:spPr>
        <a:xfrm rot="10800000">
          <a:off x="0" y="2379853"/>
          <a:ext cx="7886700" cy="1200899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Permiten que la estructura interna de una clase se modifique manteniendo la misma interfaz.</a:t>
          </a:r>
          <a:endParaRPr lang="es-CR" sz="2000" kern="1200" dirty="0"/>
        </a:p>
      </dsp:txBody>
      <dsp:txXfrm rot="10800000">
        <a:off x="0" y="2379853"/>
        <a:ext cx="7886700" cy="780308"/>
      </dsp:txXfrm>
    </dsp:sp>
    <dsp:sp modelId="{5BDE24D6-1150-4FF3-9F15-EDE775CFB845}">
      <dsp:nvSpPr>
        <dsp:cNvPr id="0" name=""/>
        <dsp:cNvSpPr/>
      </dsp:nvSpPr>
      <dsp:spPr>
        <a:xfrm rot="10800000">
          <a:off x="0" y="1190666"/>
          <a:ext cx="7886700" cy="1200899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Por ejemplo: en una clase llamada Mes, el método </a:t>
          </a:r>
          <a:r>
            <a:rPr lang="es-CR" sz="2000" kern="1200">
              <a:latin typeface="Courier New" pitchFamily="49" charset="0"/>
            </a:rPr>
            <a:t>setDia(int dia)</a:t>
          </a:r>
          <a:r>
            <a:rPr lang="es-CR" sz="2000" kern="1200"/>
            <a:t> puede validar que el día no tenga un valor mayor a 30 o 31 dependiendo el mes en cuestión.</a:t>
          </a:r>
          <a:endParaRPr lang="es-CR" sz="2000" kern="1200" dirty="0"/>
        </a:p>
      </dsp:txBody>
      <dsp:txXfrm rot="10800000">
        <a:off x="0" y="1190666"/>
        <a:ext cx="7886700" cy="780308"/>
      </dsp:txXfrm>
    </dsp:sp>
    <dsp:sp modelId="{8B6D7B1E-FBBA-4187-89D6-F7BAA14B3A4A}">
      <dsp:nvSpPr>
        <dsp:cNvPr id="0" name=""/>
        <dsp:cNvSpPr/>
      </dsp:nvSpPr>
      <dsp:spPr>
        <a:xfrm rot="10800000">
          <a:off x="0" y="1479"/>
          <a:ext cx="7886700" cy="1200899"/>
        </a:xfrm>
        <a:prstGeom prst="upArrowCallou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kern="1200"/>
            <a:t>Permiten la validación de los valores que se le están asignando a los atributos del objeto.</a:t>
          </a:r>
        </a:p>
      </dsp:txBody>
      <dsp:txXfrm rot="10800000">
        <a:off x="0" y="1479"/>
        <a:ext cx="7886700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92A04-2E8C-4D87-8A51-A8B037B5DB2C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074F-B642-450C-BD71-4A523042C2C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01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F2170-AD26-4B60-8B88-A3D1B8706170}" type="slidenum">
              <a:rPr lang="es-CR"/>
              <a:pPr/>
              <a:t>13</a:t>
            </a:fld>
            <a:endParaRPr lang="es-CR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60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074F-B642-450C-BD71-4A523042C2C5}" type="slidenum">
              <a:rPr lang="es-CR" smtClean="0"/>
              <a:t>41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72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77232-09FE-4565-8DB0-570B5528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74C5D-DEA2-4278-A183-FA67EBF8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04F34-6847-4946-8FD5-97172B19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1D91A-C806-4FDD-BF75-E481563A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C9B90-D7EA-40BB-84ED-5CD672D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9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C6664-8115-42C2-8DBF-4A06F82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03B74E-E56F-4F0D-B26E-6CC3E57EB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3E56E-57E9-43A2-A92B-70D0B4A4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3B9E4-B5A5-4C94-AEF3-CA9BC504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72D64-5C64-46C3-85B4-B381BEB7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8732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6E763F-3F8F-4DE2-9D6D-0FCFEF2AA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EBCE0F-976F-4BE3-8619-9EDD4DD8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0D6D3D-4F55-4678-B463-20E09E0B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4D91E-F1A2-4A2C-9804-C891A67A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667E5-0327-4626-AB44-FF012903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173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8720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492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862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1F1C7-3A5E-4E99-BCD7-A1B60D7D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DB898-0B3B-45A3-BB29-EBA8CAB9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23161-0486-41E8-8A7C-03707963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62297-E389-4FB7-BB7E-FC53883F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C1283-183F-4F74-9673-E3EC0F1A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23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B9EA-8784-4537-B5D7-97A0EEC6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444DA-9811-4793-B6E9-8CAD8D2C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B01B54-D8E3-4CAA-B96D-9616C17D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C2DE7-22BD-4ECD-821D-ADB374A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AAC2E-D3AA-4F84-9543-02FF864C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9791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0FF88-5F31-4BB7-A34F-D97682C1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430F1-3F4D-4AAF-9F06-C424D63B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BF18D8-DF0E-45A5-BD0A-46645D3B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E8EE0B-5E32-4CCA-A161-8F40147B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D1D58-20CC-44CD-9C32-489AB2B8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485D9B-05B3-44EC-861B-19BDB5D9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183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C310A-00B9-49B8-879C-1879131E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C2D85-C7B0-48A0-9DF5-D1060B26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C00A8D-5097-4F88-9250-DD24CB8A5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A33026-E04A-4A6E-8BDB-2CA74A7B3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3BD50C-6014-4785-AFA1-582D840DD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07454-B4E4-4128-8D98-CE0FEEE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21BB64-B79C-4748-BB21-2EA89C7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D77EB-1780-4D65-A50C-BA4DD791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756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5C86B-B038-4258-AF66-FFB0513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D7E05B-4FD5-4478-9E73-6B7F2075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5C148B-CC72-4777-8D40-D72FFB4E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907BF0-3B62-42F2-941C-DEA5E90A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97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26210E-DFE2-46D3-A9EA-5A258823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4C2F10-C751-4EBF-A321-A2E5464D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3D668-2175-4010-9A78-773FEA4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566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680D4-EB28-4145-8D18-AD87F196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784EC-40B5-4717-92DC-8D676C65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1241CE-EAB2-49E0-BC4C-8654F52D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3245D-829F-4521-B936-68A907B3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87D93-2DAB-44CB-9788-D66F806C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7EFA84-5CA7-4825-BCEA-3CC06590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94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5F77C-F7D4-4A5C-A75B-BFB57E27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975329-EC49-45C3-B7AB-89D3C7ECB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51DBE-3C03-41EC-A0B4-58D648AC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1FF71-B4E4-4813-8A02-6043030D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AE448-B1D2-4CEE-81C0-3CFA7316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D567F-4D26-433B-8DD3-8E148E0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862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2FD42D-C158-4F1D-BEF7-379192ED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52710-A2E6-4207-8CBA-958509D7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1F024-4139-492D-9AE5-22A601E8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FE01-7D0B-4749-9104-A8F385FE5AC1}" type="datetimeFigureOut">
              <a:rPr lang="es-CR" smtClean="0"/>
              <a:t>10/8/2017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B19EB-3F3D-4939-A150-A1B8B23B1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FF920-9568-4AA9-A40C-E212BAD2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D42B-2439-4EE6-85D3-0BDC1866104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68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s.tcd.ie/pub/HistMath/People/Boole/CalcLogi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Orientada a Objetos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/>
              <a:t>Instituto Tecnológico de Costa Rica</a:t>
            </a:r>
          </a:p>
          <a:p>
            <a:pPr algn="r"/>
            <a:r>
              <a:rPr lang="es-ES" dirty="0"/>
              <a:t>IC-2101</a:t>
            </a:r>
          </a:p>
          <a:p>
            <a:pPr algn="r"/>
            <a:r>
              <a:rPr lang="pt-BR" dirty="0"/>
              <a:t>II Semestre 2017</a:t>
            </a:r>
          </a:p>
          <a:p>
            <a:pPr algn="r"/>
            <a:r>
              <a:rPr lang="pt-BR" dirty="0"/>
              <a:t>Prof. Efrén Jimenez Delgado</a:t>
            </a:r>
          </a:p>
          <a:p>
            <a:endParaRPr lang="pt-BR" dirty="0"/>
          </a:p>
          <a:p>
            <a:endParaRPr lang="es-CR" dirty="0"/>
          </a:p>
        </p:txBody>
      </p:sp>
      <p:pic>
        <p:nvPicPr>
          <p:cNvPr id="4" name="Picture 2" descr="https://upload.wikimedia.org/wikipedia/commons/thumb/1/13/ITCR_LOGO.svg/1063px-ITC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074" y="1224271"/>
            <a:ext cx="758072" cy="730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393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pueden representar tipos de datos numéricos reales en Java?</a:t>
            </a:r>
          </a:p>
        </p:txBody>
      </p:sp>
      <p:graphicFrame>
        <p:nvGraphicFramePr>
          <p:cNvPr id="1028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75665"/>
              </p:ext>
            </p:extLst>
          </p:nvPr>
        </p:nvGraphicFramePr>
        <p:xfrm>
          <a:off x="755576" y="2636912"/>
          <a:ext cx="7886699" cy="2886774"/>
        </p:xfrm>
        <a:graphic>
          <a:graphicData uri="http://schemas.openxmlformats.org/drawingml/2006/table">
            <a:tbl>
              <a:tblPr/>
              <a:tblGrid>
                <a:gridCol w="150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Rango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Punto flotante simple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-3.4028234663852886E+38 Hasta -1.40129846432481707E-45  Desde +1.40129846432481707E-45 Hasta +3.4028234663852886E+38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Punto flotante doble</a:t>
                      </a:r>
                    </a:p>
                  </a:txBody>
                  <a:tcPr marL="96510" marR="965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bits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-1.7976931348626157E+308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-4.94065645841246544E-324 Desde +4.94065645841246544E-324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+1.7976931348626157E+308</a:t>
                      </a:r>
                    </a:p>
                  </a:txBody>
                  <a:tcPr marL="96510" marR="965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636349" y="1737729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CR" sz="2800" dirty="0"/>
              <a:t>Los tipos de datos de punto flotante son: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6335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representan los literales de caracter en Java?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dirty="0"/>
              <a:t>Tipo </a:t>
            </a:r>
            <a:r>
              <a:rPr lang="es-CR" dirty="0" err="1"/>
              <a:t>caracter</a:t>
            </a:r>
            <a:r>
              <a:rPr lang="es-CR" dirty="0"/>
              <a:t>: </a:t>
            </a:r>
            <a:r>
              <a:rPr lang="es-ES_tradnl" dirty="0"/>
              <a:t>Son aquellos que se utilizan para representar: letras, dígitos, símbolos especiales y caracteres de escape.</a:t>
            </a:r>
          </a:p>
          <a:p>
            <a:pPr>
              <a:lnSpc>
                <a:spcPct val="90000"/>
              </a:lnSpc>
            </a:pPr>
            <a:r>
              <a:rPr lang="es-CR" dirty="0"/>
              <a:t>Los caracteres se representan con una notación especial para no confundirlos con otros elementos del lenguaje.</a:t>
            </a:r>
          </a:p>
          <a:p>
            <a:pPr>
              <a:lnSpc>
                <a:spcPct val="90000"/>
              </a:lnSpc>
            </a:pPr>
            <a:r>
              <a:rPr lang="es-CR" dirty="0"/>
              <a:t>En Java, un </a:t>
            </a:r>
            <a:r>
              <a:rPr lang="es-CR" dirty="0" err="1"/>
              <a:t>caracter</a:t>
            </a:r>
            <a:r>
              <a:rPr lang="es-CR" dirty="0"/>
              <a:t> se representa mediante un símbolo encerrado entre comillas simples.</a:t>
            </a:r>
          </a:p>
          <a:p>
            <a:pPr>
              <a:lnSpc>
                <a:spcPct val="90000"/>
              </a:lnSpc>
            </a:pPr>
            <a:r>
              <a:rPr lang="es-CR" dirty="0"/>
              <a:t>Ejemplos: ‘a’, ‘A’, ‘9’.</a:t>
            </a:r>
          </a:p>
          <a:p>
            <a:pPr>
              <a:lnSpc>
                <a:spcPct val="90000"/>
              </a:lnSpc>
            </a:pPr>
            <a:r>
              <a:rPr lang="es-CR" dirty="0"/>
              <a:t>También existen caracteres especiales conocidos como secuencias de escape.</a:t>
            </a:r>
          </a:p>
        </p:txBody>
      </p:sp>
    </p:spTree>
    <p:extLst>
      <p:ext uri="{BB962C8B-B14F-4D97-AF65-F5344CB8AC3E}">
        <p14:creationId xmlns:p14="http://schemas.microsoft.com/office/powerpoint/2010/main" val="21048190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¿Qué son secuencias de escape?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Algunos caracteres especiales (el cambio de línea, por ejemplo) requieren de una representación distinta.</a:t>
            </a:r>
          </a:p>
          <a:p>
            <a:r>
              <a:rPr lang="es-CR"/>
              <a:t>Esta representación es llamada secuencia de escape.</a:t>
            </a:r>
          </a:p>
          <a:p>
            <a:r>
              <a:rPr lang="es-CR"/>
              <a:t>En Java, los caracteres de escape van precedidos por un “backslash” \.</a:t>
            </a:r>
          </a:p>
        </p:txBody>
      </p:sp>
    </p:spTree>
    <p:extLst>
      <p:ext uri="{BB962C8B-B14F-4D97-AF65-F5344CB8AC3E}">
        <p14:creationId xmlns:p14="http://schemas.microsoft.com/office/powerpoint/2010/main" val="39787135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/>
              <a:t>Caracteres de escape en Java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0DB876F-9457-4CB3-954E-099C26A4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graphicFrame>
        <p:nvGraphicFramePr>
          <p:cNvPr id="17491" name="Group 83"/>
          <p:cNvGraphicFramePr>
            <a:graphicFrameLocks noGrp="1"/>
          </p:cNvGraphicFramePr>
          <p:nvPr>
            <p:extLst/>
          </p:nvPr>
        </p:nvGraphicFramePr>
        <p:xfrm>
          <a:off x="1052513" y="2549525"/>
          <a:ext cx="7194550" cy="2969435"/>
        </p:xfrm>
        <a:graphic>
          <a:graphicData uri="http://schemas.openxmlformats.org/drawingml/2006/table">
            <a:tbl>
              <a:tblPr/>
              <a:tblGrid>
                <a:gridCol w="239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Secuencia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‘\n’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Cambio de línea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Tabulador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‘\\’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caracter 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“\””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 caracter 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028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representan los literales de hileras de caracteres en Java?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0858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Declare las siguientes variable en Java:</a:t>
            </a:r>
          </a:p>
          <a:p>
            <a:pPr lvl="1"/>
            <a:r>
              <a:rPr lang="es-CR" dirty="0"/>
              <a:t>La constante PI =3.1415926</a:t>
            </a:r>
          </a:p>
          <a:p>
            <a:pPr lvl="1"/>
            <a:r>
              <a:rPr lang="es-CR" dirty="0"/>
              <a:t>Una variable </a:t>
            </a:r>
            <a:r>
              <a:rPr lang="es-CR" dirty="0" err="1"/>
              <a:t>boolena</a:t>
            </a:r>
            <a:r>
              <a:rPr lang="es-CR" dirty="0"/>
              <a:t> llamada </a:t>
            </a:r>
            <a:r>
              <a:rPr lang="es-CR" dirty="0" err="1"/>
              <a:t>isReal</a:t>
            </a:r>
            <a:r>
              <a:rPr lang="es-CR" dirty="0"/>
              <a:t>, inicializada en verdadero</a:t>
            </a:r>
          </a:p>
          <a:p>
            <a:pPr lvl="1"/>
            <a:r>
              <a:rPr lang="es-CR" dirty="0"/>
              <a:t>Una variable b, de tipo byte e inicializada en 122.</a:t>
            </a:r>
          </a:p>
          <a:p>
            <a:pPr lvl="1"/>
            <a:r>
              <a:rPr lang="es-CR" dirty="0"/>
              <a:t>Una variable short, denominada s e inicializada </a:t>
            </a:r>
            <a:r>
              <a:rPr lang="es-CR"/>
              <a:t>en        -</a:t>
            </a:r>
            <a:r>
              <a:rPr lang="es-CR" dirty="0"/>
              <a:t>29000.</a:t>
            </a:r>
          </a:p>
          <a:p>
            <a:pPr lvl="1"/>
            <a:r>
              <a:rPr lang="es-CR" dirty="0"/>
              <a:t>Una variable entera, llamada i e inicializada en 100000.</a:t>
            </a:r>
          </a:p>
          <a:p>
            <a:pPr lvl="1"/>
            <a:r>
              <a:rPr lang="es-CR" dirty="0"/>
              <a:t>Una variable </a:t>
            </a:r>
            <a:r>
              <a:rPr lang="es-CR" dirty="0" err="1"/>
              <a:t>long</a:t>
            </a:r>
            <a:r>
              <a:rPr lang="es-CR" dirty="0"/>
              <a:t>, con nombre l e inicializada en 999999999999.</a:t>
            </a:r>
          </a:p>
          <a:p>
            <a:pPr lvl="1"/>
            <a:r>
              <a:rPr lang="es-CR" dirty="0"/>
              <a:t>Una variable de tipo </a:t>
            </a:r>
            <a:r>
              <a:rPr lang="es-CR" dirty="0" err="1"/>
              <a:t>float</a:t>
            </a:r>
            <a:r>
              <a:rPr lang="es-CR" dirty="0"/>
              <a:t>, llamada f1 e inicializada en 234.99.</a:t>
            </a:r>
          </a:p>
          <a:p>
            <a:pPr lvl="1"/>
            <a:r>
              <a:rPr lang="es-CR" dirty="0"/>
              <a:t>Una variable denominada d, de tipo </a:t>
            </a:r>
            <a:r>
              <a:rPr lang="es-CR" dirty="0" err="1"/>
              <a:t>double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Una </a:t>
            </a:r>
            <a:r>
              <a:rPr lang="es-CR" dirty="0" err="1"/>
              <a:t>varialbe</a:t>
            </a:r>
            <a:r>
              <a:rPr lang="es-CR" dirty="0"/>
              <a:t> de tipo </a:t>
            </a:r>
            <a:r>
              <a:rPr lang="es-CR" dirty="0" err="1"/>
              <a:t>char</a:t>
            </a:r>
            <a:r>
              <a:rPr lang="es-CR" dirty="0"/>
              <a:t>, con nombre </a:t>
            </a:r>
            <a:r>
              <a:rPr lang="es-CR" dirty="0" err="1"/>
              <a:t>cvalue</a:t>
            </a:r>
            <a:r>
              <a:rPr lang="es-CR" dirty="0"/>
              <a:t> y con el valor 4.</a:t>
            </a:r>
          </a:p>
        </p:txBody>
      </p:sp>
    </p:spTree>
    <p:extLst>
      <p:ext uri="{BB962C8B-B14F-4D97-AF65-F5344CB8AC3E}">
        <p14:creationId xmlns:p14="http://schemas.microsoft.com/office/powerpoint/2010/main" val="116031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823290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¿Qué son las variables?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1886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¿Cuáles son las características de las variables?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BCEAAEA-0039-4EEE-8CF2-B6003A76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1143000" y="2609850"/>
            <a:ext cx="6284913" cy="3409950"/>
            <a:chOff x="720" y="1644"/>
            <a:chExt cx="3959" cy="2148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736" y="2268"/>
              <a:ext cx="864" cy="7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 eaLnBrk="0" hangingPunct="0">
                <a:spcBef>
                  <a:spcPct val="20000"/>
                </a:spcBef>
              </a:pPr>
              <a:r>
                <a:rPr lang="es-CR" sz="4400" b="1"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720" y="2220"/>
              <a:ext cx="1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800" b="1" u="sng">
                  <a:latin typeface="Times New Roman" pitchFamily="18" charset="0"/>
                </a:rPr>
                <a:t>notaFinalDelCurso</a:t>
              </a:r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912" y="1644"/>
              <a:ext cx="8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dirección</a:t>
              </a: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4080" y="1644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valor</a:t>
              </a: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768" y="3228"/>
              <a:ext cx="1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nombre de la variable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2832" y="3228"/>
              <a:ext cx="1847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5750" indent="-2857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tamaño: 4 bytes (Java)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CR" sz="2400">
                  <a:latin typeface="Times New Roman" pitchFamily="18" charset="0"/>
                </a:rPr>
                <a:t>tipo: entero</a:t>
              </a:r>
            </a:p>
          </p:txBody>
        </p:sp>
        <p:cxnSp>
          <p:nvCxnSpPr>
            <p:cNvPr id="26634" name="AutoShape 10"/>
            <p:cNvCxnSpPr>
              <a:cxnSpLocks noChangeShapeType="1"/>
              <a:stCxn id="26630" idx="3"/>
            </p:cNvCxnSpPr>
            <p:nvPr/>
          </p:nvCxnSpPr>
          <p:spPr bwMode="auto">
            <a:xfrm>
              <a:off x="1741" y="1788"/>
              <a:ext cx="995" cy="4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 flipH="1">
              <a:off x="3408" y="1836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  <p:cxnSp>
          <p:nvCxnSpPr>
            <p:cNvPr id="26636" name="AutoShape 12"/>
            <p:cNvCxnSpPr>
              <a:cxnSpLocks noChangeShapeType="1"/>
              <a:endCxn id="26629" idx="2"/>
            </p:cNvCxnSpPr>
            <p:nvPr/>
          </p:nvCxnSpPr>
          <p:spPr bwMode="auto">
            <a:xfrm flipV="1">
              <a:off x="1681" y="2547"/>
              <a:ext cx="12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637" name="Group 13"/>
            <p:cNvGrpSpPr>
              <a:grpSpLocks/>
            </p:cNvGrpSpPr>
            <p:nvPr/>
          </p:nvGrpSpPr>
          <p:grpSpPr bwMode="auto">
            <a:xfrm>
              <a:off x="2736" y="3036"/>
              <a:ext cx="864" cy="144"/>
              <a:chOff x="2736" y="2400"/>
              <a:chExt cx="864" cy="144"/>
            </a:xfrm>
          </p:grpSpPr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39" name="Line 15"/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0" name="Line 16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1" name="Line 17"/>
              <p:cNvSpPr>
                <a:spLocks noChangeShapeType="1"/>
              </p:cNvSpPr>
              <p:nvPr/>
            </p:nvSpPr>
            <p:spPr bwMode="auto">
              <a:xfrm flipV="1">
                <a:off x="3552" y="240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3216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 flipH="1">
                <a:off x="3168" y="244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C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90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/>
              <a:t>¿Cómo se crea una variable?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9472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Creación de Clases</a:t>
            </a:r>
            <a:endParaRPr lang="es-CR" dirty="0"/>
          </a:p>
          <a:p>
            <a:r>
              <a:rPr lang="es-CR" dirty="0"/>
              <a:t>Tipo de datos</a:t>
            </a:r>
          </a:p>
          <a:p>
            <a:r>
              <a:rPr lang="es-CR" dirty="0"/>
              <a:t>Variables</a:t>
            </a:r>
          </a:p>
          <a:p>
            <a:r>
              <a:rPr lang="es-CR" dirty="0"/>
              <a:t>Operaciones aritméticas</a:t>
            </a:r>
          </a:p>
        </p:txBody>
      </p:sp>
    </p:spTree>
    <p:extLst>
      <p:ext uri="{BB962C8B-B14F-4D97-AF65-F5344CB8AC3E}">
        <p14:creationId xmlns:p14="http://schemas.microsoft.com/office/powerpoint/2010/main" val="3037384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declara una variable en Java?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debe escribir el tipo seguido del nombre que se le quiere dar.  Por ejemplo:</a:t>
            </a:r>
          </a:p>
          <a:p>
            <a:pPr lvl="1">
              <a:buFontTx/>
              <a:buNone/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74672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¿Cómo se lleva a cabo la inicialización de una variable en Java?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Para la inicialización, se debe escribir el nombre de la variable, seguido del operador de asignación “=“, seguido del valor a asignar. Por ejemplo: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 = 234;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latin typeface="Courier New" pitchFamily="49" charset="0"/>
              </a:rPr>
              <a:t>primeraLetra</a:t>
            </a:r>
            <a:r>
              <a:rPr lang="es-CR" dirty="0">
                <a:latin typeface="Courier New" pitchFamily="49" charset="0"/>
              </a:rPr>
              <a:t> = ‘a’;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CR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CR" dirty="0"/>
              <a:t>En algunos casos, se puede mezclar la declaración y la inicialización. Por ejemplo: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 = 234;</a:t>
            </a:r>
          </a:p>
        </p:txBody>
      </p:sp>
    </p:spTree>
    <p:extLst>
      <p:ext uri="{BB962C8B-B14F-4D97-AF65-F5344CB8AC3E}">
        <p14:creationId xmlns:p14="http://schemas.microsoft.com/office/powerpoint/2010/main" val="25570241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Ejercicio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Declare los atributos de la clase estudiante creada al inicio (identifique el tipo de dato oportuno para cada característica):</a:t>
            </a:r>
            <a:endParaRPr lang="es-CR" dirty="0">
              <a:latin typeface="Courier New" pitchFamily="49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3203848" y="3751656"/>
          <a:ext cx="2592288" cy="148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58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Estudiante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edad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género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994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¿Qué sucede si una variable no es de un tipo primitivo?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Las variables pueden ser de tipo primitivo o pueden ser “referencias” a instancias.</a:t>
            </a:r>
          </a:p>
          <a:p>
            <a:endParaRPr lang="es-CR" dirty="0"/>
          </a:p>
          <a:p>
            <a:pPr algn="just"/>
            <a:r>
              <a:rPr lang="es-CR" dirty="0"/>
              <a:t>La inicialización de las segundas se realiza por medio del comando </a:t>
            </a:r>
            <a:r>
              <a:rPr lang="es-CR" i="1" dirty="0">
                <a:solidFill>
                  <a:srgbClr val="0000FF"/>
                </a:solidFill>
              </a:rPr>
              <a:t>new</a:t>
            </a:r>
            <a:r>
              <a:rPr lang="es-CR" dirty="0"/>
              <a:t> con el que se solicita la construcción de una instancia de la clase.  Por ejemplo:</a:t>
            </a:r>
          </a:p>
          <a:p>
            <a:pPr algn="ctr">
              <a:buFont typeface="Wingdings" pitchFamily="2" charset="2"/>
              <a:buNone/>
            </a:pPr>
            <a:r>
              <a:rPr lang="es-CR" dirty="0">
                <a:latin typeface="Courier New" pitchFamily="49" charset="0"/>
              </a:rPr>
              <a:t>	</a:t>
            </a:r>
            <a:r>
              <a:rPr lang="es-CR" sz="2400" dirty="0">
                <a:latin typeface="Courier New" pitchFamily="49" charset="0"/>
              </a:rPr>
              <a:t>Carro </a:t>
            </a:r>
            <a:r>
              <a:rPr lang="es-CR" sz="2400" dirty="0" err="1">
                <a:latin typeface="Courier New" pitchFamily="49" charset="0"/>
              </a:rPr>
              <a:t>miCarro</a:t>
            </a:r>
            <a:r>
              <a:rPr lang="es-CR" sz="2400" dirty="0">
                <a:latin typeface="Courier New" pitchFamily="49" charset="0"/>
              </a:rPr>
              <a:t> = </a:t>
            </a:r>
            <a:r>
              <a:rPr lang="es-CR" sz="2400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s-CR" sz="2400" dirty="0">
                <a:latin typeface="Courier New" pitchFamily="49" charset="0"/>
              </a:rPr>
              <a:t> Carro();</a:t>
            </a:r>
          </a:p>
        </p:txBody>
      </p:sp>
    </p:spTree>
    <p:extLst>
      <p:ext uri="{BB962C8B-B14F-4D97-AF65-F5344CB8AC3E}">
        <p14:creationId xmlns:p14="http://schemas.microsoft.com/office/powerpoint/2010/main" val="20116121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b="0"/>
              <a:t>¿Qué sucede en memoria al crear una instancia?</a:t>
            </a:r>
            <a:endParaRPr lang="es-CR" sz="2400">
              <a:latin typeface="Courier New" pitchFamily="49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El carro recién creado es accedido a través de la referencia llamada “miCarro”.</a:t>
            </a:r>
          </a:p>
          <a:p>
            <a:pPr>
              <a:buFont typeface="Wingdings" pitchFamily="2" charset="2"/>
              <a:buNone/>
            </a:pPr>
            <a:r>
              <a:rPr lang="es-CR" sz="2400">
                <a:latin typeface="Courier New" pitchFamily="49" charset="0"/>
              </a:rPr>
              <a:t>	Carro miCarro = </a:t>
            </a:r>
            <a:r>
              <a:rPr lang="es-CR" sz="240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s-CR" sz="2400">
                <a:latin typeface="Courier New" pitchFamily="49" charset="0"/>
              </a:rPr>
              <a:t> Carro();</a:t>
            </a:r>
            <a:r>
              <a:rPr lang="es-CR"/>
              <a:t>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019800" y="5181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172200" y="46482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219200" y="4495800"/>
            <a:ext cx="2819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i="1"/>
              <a:t>La referencia es una variable que tiene adentro la dirección donde está la instancia. Esta sería la manera de saber donde está el carro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5638800" y="4508500"/>
            <a:ext cx="2590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i="1"/>
              <a:t>La instancia es el objeto que fue creado en la memoria. Este sería el carro en sí con sus atributos y métodos.</a:t>
            </a:r>
          </a:p>
        </p:txBody>
      </p:sp>
      <p:grpSp>
        <p:nvGrpSpPr>
          <p:cNvPr id="95264" name="Group 32"/>
          <p:cNvGrpSpPr>
            <a:grpSpLocks/>
          </p:cNvGrpSpPr>
          <p:nvPr/>
        </p:nvGrpSpPr>
        <p:grpSpPr bwMode="auto">
          <a:xfrm>
            <a:off x="1295400" y="3810000"/>
            <a:ext cx="4572000" cy="1905000"/>
            <a:chOff x="816" y="2400"/>
            <a:chExt cx="2880" cy="1200"/>
          </a:xfrm>
        </p:grpSpPr>
        <p:sp>
          <p:nvSpPr>
            <p:cNvPr id="95236" name="Rectangle 4"/>
            <p:cNvSpPr>
              <a:spLocks noChangeArrowheads="1"/>
            </p:cNvSpPr>
            <p:nvPr/>
          </p:nvSpPr>
          <p:spPr bwMode="auto">
            <a:xfrm>
              <a:off x="1536" y="2592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ES"/>
            </a:p>
          </p:txBody>
        </p:sp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816" y="2496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miCarro</a:t>
              </a:r>
            </a:p>
          </p:txBody>
        </p:sp>
        <p:grpSp>
          <p:nvGrpSpPr>
            <p:cNvPr id="95261" name="Group 29"/>
            <p:cNvGrpSpPr>
              <a:grpSpLocks/>
            </p:cNvGrpSpPr>
            <p:nvPr/>
          </p:nvGrpSpPr>
          <p:grpSpPr bwMode="auto">
            <a:xfrm>
              <a:off x="2448" y="2400"/>
              <a:ext cx="1248" cy="1200"/>
              <a:chOff x="4128" y="2160"/>
              <a:chExt cx="1248" cy="1200"/>
            </a:xfrm>
          </p:grpSpPr>
          <p:sp>
            <p:nvSpPr>
              <p:cNvPr id="95244" name="Oval 12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1248" cy="12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s-ES"/>
              </a:p>
            </p:txBody>
          </p:sp>
          <p:sp>
            <p:nvSpPr>
              <p:cNvPr id="95245" name="Oval 13"/>
              <p:cNvSpPr>
                <a:spLocks noChangeArrowheads="1"/>
              </p:cNvSpPr>
              <p:nvPr/>
            </p:nvSpPr>
            <p:spPr bwMode="auto">
              <a:xfrm>
                <a:off x="4366" y="2389"/>
                <a:ext cx="772" cy="74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CR"/>
              </a:p>
            </p:txBody>
          </p:sp>
          <p:sp>
            <p:nvSpPr>
              <p:cNvPr id="95246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55" y="2281"/>
                <a:ext cx="435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/>
                <a:r>
                  <a:rPr lang="es-CR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acelerar</a:t>
                </a:r>
              </a:p>
            </p:txBody>
          </p:sp>
          <p:sp>
            <p:nvSpPr>
              <p:cNvPr id="95247" name="WordArt 15"/>
              <p:cNvSpPr>
                <a:spLocks noChangeArrowheads="1" noChangeShapeType="1" noTextEdit="1"/>
              </p:cNvSpPr>
              <p:nvPr/>
            </p:nvSpPr>
            <p:spPr bwMode="auto">
              <a:xfrm rot="5273183">
                <a:off x="4924" y="2656"/>
                <a:ext cx="458" cy="208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/>
                <a:r>
                  <a:rPr lang="es-CR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izquierda</a:t>
                </a:r>
              </a:p>
            </p:txBody>
          </p:sp>
          <p:sp>
            <p:nvSpPr>
              <p:cNvPr id="95248" name="WordArt 16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130" y="2694"/>
                <a:ext cx="384" cy="15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/>
                <a:r>
                  <a:rPr lang="es-CR" sz="1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frenar</a:t>
                </a:r>
              </a:p>
            </p:txBody>
          </p:sp>
          <p:sp>
            <p:nvSpPr>
              <p:cNvPr id="95249" name="WordArt 17"/>
              <p:cNvSpPr>
                <a:spLocks noChangeArrowheads="1" noChangeShapeType="1" noTextEdit="1"/>
              </p:cNvSpPr>
              <p:nvPr/>
            </p:nvSpPr>
            <p:spPr bwMode="auto">
              <a:xfrm rot="10800000">
                <a:off x="4544" y="3081"/>
                <a:ext cx="435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0"/>
                  </a:avLst>
                </a:prstTxWarp>
              </a:bodyPr>
              <a:lstStyle/>
              <a:p>
                <a:pPr algn="ctr"/>
                <a:r>
                  <a:rPr lang="es-CR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derecha</a:t>
                </a:r>
              </a:p>
            </p:txBody>
          </p:sp>
          <p:cxnSp>
            <p:nvCxnSpPr>
              <p:cNvPr id="95250" name="AutoShape 18"/>
              <p:cNvCxnSpPr>
                <a:cxnSpLocks noChangeShapeType="1"/>
                <a:stCxn id="95244" idx="1"/>
                <a:endCxn id="95245" idx="1"/>
              </p:cNvCxnSpPr>
              <p:nvPr/>
            </p:nvCxnSpPr>
            <p:spPr bwMode="auto">
              <a:xfrm>
                <a:off x="4311" y="2336"/>
                <a:ext cx="168" cy="1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251" name="AutoShape 19"/>
              <p:cNvCxnSpPr>
                <a:cxnSpLocks noChangeShapeType="1"/>
                <a:stCxn id="95244" idx="7"/>
                <a:endCxn id="95245" idx="7"/>
              </p:cNvCxnSpPr>
              <p:nvPr/>
            </p:nvCxnSpPr>
            <p:spPr bwMode="auto">
              <a:xfrm flipH="1">
                <a:off x="5025" y="2336"/>
                <a:ext cx="168" cy="1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252" name="AutoShape 20"/>
              <p:cNvCxnSpPr>
                <a:cxnSpLocks noChangeShapeType="1"/>
                <a:stCxn id="95244" idx="3"/>
                <a:endCxn id="95245" idx="3"/>
              </p:cNvCxnSpPr>
              <p:nvPr/>
            </p:nvCxnSpPr>
            <p:spPr bwMode="auto">
              <a:xfrm flipV="1">
                <a:off x="4311" y="3023"/>
                <a:ext cx="168" cy="1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253" name="AutoShape 21"/>
              <p:cNvCxnSpPr>
                <a:cxnSpLocks noChangeShapeType="1"/>
                <a:stCxn id="95244" idx="5"/>
                <a:endCxn id="95245" idx="5"/>
              </p:cNvCxnSpPr>
              <p:nvPr/>
            </p:nvCxnSpPr>
            <p:spPr bwMode="auto">
              <a:xfrm flipH="1" flipV="1">
                <a:off x="5025" y="3023"/>
                <a:ext cx="168" cy="16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254" name="Text Box 22"/>
              <p:cNvSpPr txBox="1">
                <a:spLocks noChangeArrowheads="1"/>
              </p:cNvSpPr>
              <p:nvPr/>
            </p:nvSpPr>
            <p:spPr bwMode="auto">
              <a:xfrm>
                <a:off x="4352" y="2496"/>
                <a:ext cx="8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s-CR" b="1"/>
                  <a:t>Vocho </a:t>
                </a:r>
              </a:p>
              <a:p>
                <a:pPr algn="ctr"/>
                <a:r>
                  <a:rPr lang="es-CR" b="1"/>
                  <a:t>(instancia)</a:t>
                </a:r>
                <a:endParaRPr lang="es-CR"/>
              </a:p>
            </p:txBody>
          </p:sp>
        </p:grp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1680" y="2688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4315104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definen los nombres de variables en Java?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2400" dirty="0"/>
              <a:t>Para los nombres de variables se puede usar los siguientes caracteres: ‘a’, ‘b’, ..., ‘z’, ‘A’, ‘B’, ..., ‘Z’, ‘0’, ‘1’, ..., ‘9’, ‘#’, ‘_’.</a:t>
            </a:r>
          </a:p>
          <a:p>
            <a:pPr>
              <a:lnSpc>
                <a:spcPct val="90000"/>
              </a:lnSpc>
            </a:pPr>
            <a:r>
              <a:rPr lang="es-CR" sz="2400" dirty="0"/>
              <a:t>Para la primera letra del nombre de una variable no se puede utilizar un dígito.</a:t>
            </a:r>
          </a:p>
          <a:p>
            <a:r>
              <a:rPr lang="es-CR" dirty="0"/>
              <a:t>Excepto las constantes, todas las instancias y variables de clase o método empezarán con minúscula. Las palabras internas que lo forman (si son compuestas) empiezan con su primera letra en mayúsculas.</a:t>
            </a:r>
            <a:endParaRPr lang="es-CR" sz="2400" dirty="0"/>
          </a:p>
          <a:p>
            <a:pPr>
              <a:lnSpc>
                <a:spcPct val="90000"/>
              </a:lnSpc>
            </a:pPr>
            <a:r>
              <a:rPr lang="es-CR" sz="2400" dirty="0"/>
              <a:t>Ejemplos: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000" dirty="0">
                <a:latin typeface="Courier New" pitchFamily="49" charset="0"/>
              </a:rPr>
              <a:t> variableEntera1, variableEntera2;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sz="2000" dirty="0">
                <a:latin typeface="Courier New" pitchFamily="49" charset="0"/>
              </a:rPr>
              <a:t> </a:t>
            </a:r>
            <a:r>
              <a:rPr lang="es-CR" sz="2000" dirty="0" err="1">
                <a:latin typeface="Courier New" pitchFamily="49" charset="0"/>
              </a:rPr>
              <a:t>aproximacionDelValorPi</a:t>
            </a:r>
            <a:r>
              <a:rPr lang="es-CR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s-CR" sz="2000" dirty="0">
                <a:latin typeface="Courier New" pitchFamily="49" charset="0"/>
              </a:rPr>
              <a:t> letra2;</a:t>
            </a:r>
          </a:p>
        </p:txBody>
      </p:sp>
    </p:spTree>
    <p:extLst>
      <p:ext uri="{BB962C8B-B14F-4D97-AF65-F5344CB8AC3E}">
        <p14:creationId xmlns:p14="http://schemas.microsoft.com/office/powerpoint/2010/main" val="28433057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tipo arreglo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variable declarada de cualquier tipo puede declararse como un aglomerado de elementos del mismo tipo.</a:t>
            </a:r>
          </a:p>
          <a:p>
            <a:pPr marL="68580" indent="0">
              <a:buNone/>
            </a:pPr>
            <a:r>
              <a:rPr lang="es-MX" dirty="0"/>
              <a:t>	</a:t>
            </a:r>
          </a:p>
          <a:p>
            <a:pPr marL="68580" indent="0">
              <a:buNone/>
            </a:pPr>
            <a:r>
              <a:rPr lang="es-MX" dirty="0"/>
              <a:t>	Ejemplo</a:t>
            </a:r>
          </a:p>
          <a:p>
            <a:pPr marL="68580" indent="0">
              <a:buNone/>
            </a:pPr>
            <a:r>
              <a:rPr lang="es-MX" dirty="0"/>
              <a:t>	Declaración:</a:t>
            </a:r>
          </a:p>
          <a:p>
            <a:pPr marL="68580" lvl="1" indent="0">
              <a:buNone/>
            </a:pPr>
            <a:r>
              <a:rPr lang="es-MX" dirty="0"/>
              <a:t>		</a:t>
            </a: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solidFill>
                  <a:srgbClr val="0000FF"/>
                </a:solidFill>
                <a:latin typeface="Courier New" pitchFamily="49" charset="0"/>
              </a:rPr>
              <a:t>[]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;</a:t>
            </a:r>
            <a:endParaRPr lang="es-MX" dirty="0"/>
          </a:p>
          <a:p>
            <a:pPr marL="68580" indent="0">
              <a:buNone/>
            </a:pPr>
            <a:r>
              <a:rPr lang="es-MX" dirty="0"/>
              <a:t>	Inicialización:</a:t>
            </a:r>
          </a:p>
          <a:p>
            <a:pPr marL="68580" lvl="1" indent="0">
              <a:buNone/>
            </a:pPr>
            <a:r>
              <a:rPr lang="es-MX" dirty="0"/>
              <a:t>		</a:t>
            </a:r>
            <a:r>
              <a:rPr lang="es-CR" dirty="0" err="1">
                <a:latin typeface="Courier New" pitchFamily="49" charset="0"/>
              </a:rPr>
              <a:t>variableEntera</a:t>
            </a:r>
            <a:r>
              <a:rPr lang="es-CR" dirty="0">
                <a:latin typeface="Courier New" pitchFamily="49" charset="0"/>
              </a:rPr>
              <a:t> = </a:t>
            </a:r>
            <a:r>
              <a:rPr lang="es-CR" dirty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dirty="0">
                <a:latin typeface="Courier New" pitchFamily="49" charset="0"/>
              </a:rPr>
              <a:t>[5];</a:t>
            </a:r>
          </a:p>
          <a:p>
            <a:pPr marL="6858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151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¿Qué es una constante?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1191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declara una constante en Java?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Las constantes en Java se declaran con los calificativos </a:t>
            </a:r>
            <a:r>
              <a:rPr lang="es-CR" i="1" dirty="0">
                <a:solidFill>
                  <a:srgbClr val="0000FF"/>
                </a:solidFill>
              </a:rPr>
              <a:t>final</a:t>
            </a:r>
            <a:r>
              <a:rPr lang="es-CR" i="1" dirty="0"/>
              <a:t>. </a:t>
            </a:r>
            <a:r>
              <a:rPr lang="es-CR" dirty="0"/>
              <a:t>Ejemplo:</a:t>
            </a:r>
          </a:p>
          <a:p>
            <a:pPr lvl="1">
              <a:buFontTx/>
              <a:buNone/>
            </a:pPr>
            <a:r>
              <a:rPr lang="es-CR" dirty="0">
                <a:solidFill>
                  <a:srgbClr val="0000FF"/>
                </a:solidFill>
                <a:latin typeface="Courier New" pitchFamily="49" charset="0"/>
              </a:rPr>
              <a:t>final </a:t>
            </a: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dirty="0">
                <a:latin typeface="Courier New" pitchFamily="49" charset="0"/>
              </a:rPr>
              <a:t> PI = </a:t>
            </a:r>
            <a:r>
              <a:rPr lang="es-CR">
                <a:latin typeface="Courier New" pitchFamily="49" charset="0"/>
              </a:rPr>
              <a:t>3.1415926536;</a:t>
            </a:r>
          </a:p>
          <a:p>
            <a:pPr lvl="1">
              <a:buFontTx/>
              <a:buNone/>
            </a:pPr>
            <a:endParaRPr lang="es-CR" dirty="0">
              <a:latin typeface="Courier New" pitchFamily="49" charset="0"/>
            </a:endParaRPr>
          </a:p>
          <a:p>
            <a:r>
              <a:rPr lang="es-CR" dirty="0"/>
              <a:t>Se recomienda nombrar las constantes utilizando solamente letras mayúsculas separando las palabras con un </a:t>
            </a:r>
            <a:r>
              <a:rPr lang="es-CR" dirty="0" err="1"/>
              <a:t>guión</a:t>
            </a:r>
            <a:r>
              <a:rPr lang="es-CR" dirty="0"/>
              <a:t> bajo (“_”).. Ejemplo:</a:t>
            </a:r>
          </a:p>
          <a:p>
            <a:pPr marL="68580" indent="0">
              <a:buNone/>
            </a:pPr>
            <a:r>
              <a:rPr lang="es-CR" sz="2200" dirty="0">
                <a:latin typeface="Courier New" pitchFamily="49" charset="0"/>
              </a:rPr>
              <a:t>  </a:t>
            </a:r>
            <a:r>
              <a:rPr lang="es-CR" sz="2200" dirty="0">
                <a:solidFill>
                  <a:srgbClr val="0000FF"/>
                </a:solidFill>
                <a:latin typeface="Courier New" pitchFamily="49" charset="0"/>
              </a:rPr>
              <a:t>final </a:t>
            </a:r>
            <a:r>
              <a:rPr lang="es-CR" sz="22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2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CR" sz="2200" dirty="0">
                <a:latin typeface="Courier New" pitchFamily="49" charset="0"/>
              </a:rPr>
              <a:t>ANCHURA_MINIMA = 4;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832999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¿Es posible convertir un valor de un tipo de dato a otro 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CR" sz="2400" dirty="0"/>
              <a:t>Se puede convertir un valor de un tipo de dato a otro mediante un mecanismo llamado “</a:t>
            </a:r>
            <a:r>
              <a:rPr lang="es-CR" sz="2400" dirty="0" err="1"/>
              <a:t>casting</a:t>
            </a:r>
            <a:r>
              <a:rPr lang="es-CR" sz="2400" dirty="0"/>
              <a:t>”.</a:t>
            </a:r>
          </a:p>
          <a:p>
            <a:pPr algn="just">
              <a:lnSpc>
                <a:spcPct val="90000"/>
              </a:lnSpc>
            </a:pPr>
            <a:r>
              <a:rPr lang="es-CR" sz="2400" dirty="0"/>
              <a:t>Para convertir de un tipo a otro, se antepone, entre paréntesis, el nombre del tipo al que se desea convertir el valor.</a:t>
            </a:r>
          </a:p>
          <a:p>
            <a:pPr algn="just">
              <a:lnSpc>
                <a:spcPct val="90000"/>
              </a:lnSpc>
            </a:pPr>
            <a:r>
              <a:rPr lang="es-CR" sz="2400" dirty="0"/>
              <a:t>Ejemplos: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s-CR" sz="2000" dirty="0">
                <a:latin typeface="Courier New" pitchFamily="49" charset="0"/>
              </a:rPr>
              <a:t>) 32.24</a:t>
            </a:r>
            <a:r>
              <a:rPr lang="es-CR" sz="2000" dirty="0"/>
              <a:t> produce el entero 32.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sz="2000" dirty="0">
                <a:latin typeface="Courier New" pitchFamily="49" charset="0"/>
              </a:rPr>
              <a:t>) 3</a:t>
            </a:r>
            <a:r>
              <a:rPr lang="es-CR" sz="2000" dirty="0"/>
              <a:t> produce el </a:t>
            </a:r>
            <a:r>
              <a:rPr lang="es-CR" sz="2000" dirty="0" err="1"/>
              <a:t>double</a:t>
            </a:r>
            <a:r>
              <a:rPr lang="es-CR" sz="2000" dirty="0"/>
              <a:t> 3.0.</a:t>
            </a:r>
          </a:p>
          <a:p>
            <a:pPr lvl="1" algn="just">
              <a:lnSpc>
                <a:spcPct val="90000"/>
              </a:lnSpc>
            </a:pPr>
            <a:r>
              <a:rPr lang="es-CR" sz="2000" dirty="0">
                <a:latin typeface="Courier New" pitchFamily="49" charset="0"/>
              </a:rPr>
              <a:t>(</a:t>
            </a:r>
            <a:r>
              <a:rPr lang="es-CR" sz="2000" dirty="0">
                <a:solidFill>
                  <a:srgbClr val="0000FF"/>
                </a:solidFill>
                <a:latin typeface="Courier New" pitchFamily="49" charset="0"/>
              </a:rPr>
              <a:t>byte</a:t>
            </a:r>
            <a:r>
              <a:rPr lang="es-CR" sz="2000" dirty="0">
                <a:latin typeface="Courier New" pitchFamily="49" charset="0"/>
              </a:rPr>
              <a:t>) 120</a:t>
            </a:r>
            <a:r>
              <a:rPr lang="es-CR" sz="2000" dirty="0"/>
              <a:t> produce el byte 120.</a:t>
            </a:r>
          </a:p>
        </p:txBody>
      </p:sp>
    </p:spTree>
    <p:extLst>
      <p:ext uri="{BB962C8B-B14F-4D97-AF65-F5344CB8AC3E}">
        <p14:creationId xmlns:p14="http://schemas.microsoft.com/office/powerpoint/2010/main" val="37223117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843A2-2AC6-495E-B20D-9821502B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R" sz="2000" dirty="0"/>
              <a:t>Objeto: entidad física o abstracta.</a:t>
            </a:r>
          </a:p>
          <a:p>
            <a:pPr lvl="1" eaLnBrk="1" hangingPunct="1"/>
            <a:r>
              <a:rPr lang="es-CR" sz="2000" dirty="0"/>
              <a:t>Valores (datos): definen las características del objeto.</a:t>
            </a:r>
          </a:p>
          <a:p>
            <a:pPr lvl="1" eaLnBrk="1" hangingPunct="1"/>
            <a:r>
              <a:rPr lang="es-CR" sz="2000" dirty="0"/>
              <a:t>Métodos: definen el comportamiento del mismo.</a:t>
            </a:r>
          </a:p>
          <a:p>
            <a:pPr lvl="1" eaLnBrk="1" hangingPunct="1">
              <a:buFontTx/>
              <a:buNone/>
            </a:pPr>
            <a:r>
              <a:rPr lang="es-MX" sz="2000" dirty="0" err="1"/>
              <a:t>Ej</a:t>
            </a:r>
            <a:r>
              <a:rPr lang="es-MX" sz="2000" dirty="0"/>
              <a:t>: Objeto Estudiante con sus características y su comportamiento</a:t>
            </a:r>
            <a:endParaRPr lang="es-CR" sz="20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94451"/>
              </p:ext>
            </p:extLst>
          </p:nvPr>
        </p:nvGraphicFramePr>
        <p:xfrm>
          <a:off x="2843808" y="3717032"/>
          <a:ext cx="2592288" cy="201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58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Estudiante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getNombre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getEdad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setNombre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 n)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setEdad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s-MX" baseline="0" dirty="0">
                          <a:solidFill>
                            <a:schemeClr val="tx1"/>
                          </a:solidFill>
                        </a:rPr>
                        <a:t> e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57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¿Dónde se pueden utilizar variables?</a:t>
            </a:r>
            <a:endParaRPr lang="es-ES" sz="3200"/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47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¿Cuál es el ciclo de vida de una variable?</a:t>
            </a:r>
            <a:endParaRPr lang="es-ES" sz="3200"/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32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Declaración de variables en ámbitos dentro de una clase en Java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s-CR" sz="1800" dirty="0">
                <a:latin typeface="Courier New" pitchFamily="49" charset="0"/>
              </a:rPr>
              <a:t> </a:t>
            </a:r>
            <a:r>
              <a:rPr lang="es-CR" sz="1800" dirty="0" err="1">
                <a:latin typeface="Courier New" pitchFamily="49" charset="0"/>
              </a:rPr>
              <a:t>nombreClase</a:t>
            </a:r>
            <a:r>
              <a:rPr lang="es-CR" sz="1800" dirty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s-CR" sz="1800" dirty="0" err="1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s-CR" sz="1800" dirty="0">
                <a:solidFill>
                  <a:srgbClr val="0000FF"/>
                </a:solidFill>
                <a:latin typeface="Courier New" pitchFamily="49" charset="0"/>
              </a:rPr>
              <a:t> tipo</a:t>
            </a:r>
            <a:r>
              <a:rPr lang="es-CR" sz="1800" dirty="0">
                <a:latin typeface="Courier New" pitchFamily="49" charset="0"/>
              </a:rPr>
              <a:t> </a:t>
            </a:r>
            <a:r>
              <a:rPr lang="es-CR" sz="1800" dirty="0" err="1">
                <a:latin typeface="Courier New" pitchFamily="49" charset="0"/>
              </a:rPr>
              <a:t>variableDeInstancia</a:t>
            </a:r>
            <a:r>
              <a:rPr lang="es-CR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</a:t>
            </a:r>
            <a:r>
              <a:rPr lang="es-CR" sz="1800" dirty="0" err="1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s-CR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CR" sz="1800" dirty="0">
                <a:latin typeface="Courier New" pitchFamily="49" charset="0"/>
              </a:rPr>
              <a:t>método1()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	</a:t>
            </a:r>
            <a:r>
              <a:rPr lang="es-CR" sz="1800" dirty="0">
                <a:solidFill>
                  <a:srgbClr val="0000FF"/>
                </a:solidFill>
                <a:latin typeface="Courier New" pitchFamily="49" charset="0"/>
              </a:rPr>
              <a:t>tipo</a:t>
            </a:r>
            <a:r>
              <a:rPr lang="es-CR" sz="1800" dirty="0">
                <a:latin typeface="Courier New" pitchFamily="49" charset="0"/>
              </a:rPr>
              <a:t> </a:t>
            </a:r>
            <a:r>
              <a:rPr lang="es-CR" sz="1800" dirty="0" err="1">
                <a:latin typeface="Courier New" pitchFamily="49" charset="0"/>
              </a:rPr>
              <a:t>variableLocal</a:t>
            </a:r>
            <a:r>
              <a:rPr lang="es-CR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</a:t>
            </a:r>
            <a:r>
              <a:rPr lang="es-CR" sz="1800" dirty="0" err="1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s-CR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CR" sz="1800" dirty="0" err="1">
                <a:solidFill>
                  <a:srgbClr val="0000FF"/>
                </a:solidFill>
                <a:latin typeface="Courier New" pitchFamily="49" charset="0"/>
              </a:rPr>
              <a:t>static</a:t>
            </a:r>
            <a:r>
              <a:rPr lang="es-CR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CR" sz="1800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s-CR" sz="1800" dirty="0">
                <a:latin typeface="Courier New" pitchFamily="49" charset="0"/>
              </a:rPr>
              <a:t> </a:t>
            </a:r>
            <a:r>
              <a:rPr lang="es-CR" sz="1800" dirty="0" err="1">
                <a:latin typeface="Courier New" pitchFamily="49" charset="0"/>
              </a:rPr>
              <a:t>main</a:t>
            </a:r>
            <a:r>
              <a:rPr lang="es-CR" sz="1800" dirty="0">
                <a:latin typeface="Courier New" pitchFamily="49" charset="0"/>
              </a:rPr>
              <a:t> (</a:t>
            </a:r>
            <a:r>
              <a:rPr lang="es-CR" sz="1800" dirty="0" err="1">
                <a:latin typeface="Courier New" pitchFamily="49" charset="0"/>
              </a:rPr>
              <a:t>String</a:t>
            </a:r>
            <a:r>
              <a:rPr lang="es-CR" sz="1800" dirty="0">
                <a:latin typeface="Courier New" pitchFamily="49" charset="0"/>
              </a:rPr>
              <a:t> [] s)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solidFill>
                  <a:srgbClr val="0000FF"/>
                </a:solidFill>
                <a:latin typeface="Courier New" pitchFamily="49" charset="0"/>
              </a:rPr>
              <a:t>		tipo</a:t>
            </a:r>
            <a:r>
              <a:rPr lang="es-CR" sz="1800" dirty="0">
                <a:latin typeface="Courier New" pitchFamily="49" charset="0"/>
              </a:rPr>
              <a:t> </a:t>
            </a:r>
            <a:r>
              <a:rPr lang="es-CR" sz="1800" dirty="0" err="1">
                <a:latin typeface="Courier New" pitchFamily="49" charset="0"/>
              </a:rPr>
              <a:t>variableLocal</a:t>
            </a:r>
            <a:r>
              <a:rPr lang="es-CR" sz="1800" dirty="0">
                <a:latin typeface="Courier New" pitchFamily="49" charset="0"/>
              </a:rPr>
              <a:t>; 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	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CR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716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/>
              <a:t>¿Qué significa público y privado?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sz="2400"/>
              <a:t>En P.O.O. público y privado se refiere al nivel de acceso a los miembros (métodos y atributos) de una clase. </a:t>
            </a:r>
          </a:p>
          <a:p>
            <a:r>
              <a:rPr lang="es-CR" sz="2400"/>
              <a:t>En la mayoría de los lenguajes de P.O.O, los miembros de una clase pueden ser (entre otros):</a:t>
            </a:r>
          </a:p>
          <a:p>
            <a:pPr lvl="1"/>
            <a:r>
              <a:rPr lang="es-CR" sz="2000" i="1">
                <a:solidFill>
                  <a:srgbClr val="0000FF"/>
                </a:solidFill>
              </a:rPr>
              <a:t>private</a:t>
            </a:r>
            <a:r>
              <a:rPr lang="es-CR" sz="2000" i="1"/>
              <a:t>: </a:t>
            </a:r>
            <a:r>
              <a:rPr lang="es-CR" sz="2000"/>
              <a:t>accesibles solo por medio de métodos dentro de la clase.</a:t>
            </a:r>
            <a:endParaRPr lang="es-CR" sz="2000" i="1"/>
          </a:p>
          <a:p>
            <a:pPr lvl="1"/>
            <a:r>
              <a:rPr lang="es-CR" sz="2000" i="1">
                <a:solidFill>
                  <a:srgbClr val="0000FF"/>
                </a:solidFill>
              </a:rPr>
              <a:t>public</a:t>
            </a:r>
            <a:r>
              <a:rPr lang="es-CR" sz="2000"/>
              <a:t>: accesibles directamente desde fuera de la clase.</a:t>
            </a:r>
          </a:p>
        </p:txBody>
      </p:sp>
    </p:spTree>
    <p:extLst>
      <p:ext uri="{BB962C8B-B14F-4D97-AF65-F5344CB8AC3E}">
        <p14:creationId xmlns:p14="http://schemas.microsoft.com/office/powerpoint/2010/main" val="25433941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¿Qué debe ser privado y qué debe ser público?</a:t>
            </a:r>
            <a:endParaRPr lang="en-US" sz="3200"/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3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2800"/>
              <a:t>¿Cuáles son los beneficios de no dar acceso directo a los atributos de una clase?</a:t>
            </a:r>
            <a:endParaRPr lang="en-US" sz="2800"/>
          </a:p>
        </p:txBody>
      </p:sp>
      <p:pic>
        <p:nvPicPr>
          <p:cNvPr id="120837" name="Picture 5" descr="j028225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2906472" cy="3216046"/>
          </a:xfrm>
        </p:spPr>
      </p:pic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71600" y="1844824"/>
            <a:ext cx="3924300" cy="409892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s-CR" sz="2000" dirty="0"/>
              <a:t>Si se tiene un equipo de enfriamiento, la manera apropiada de cambiar y de ver la temperatura es a través de sus controles.</a:t>
            </a:r>
          </a:p>
          <a:p>
            <a:pPr algn="just">
              <a:lnSpc>
                <a:spcPct val="80000"/>
              </a:lnSpc>
            </a:pPr>
            <a:r>
              <a:rPr lang="es-CR" sz="2000" dirty="0"/>
              <a:t>El usuario no manipula directamente los mecanismos internos que regulan la temperatura.</a:t>
            </a:r>
          </a:p>
          <a:p>
            <a:pPr algn="just">
              <a:lnSpc>
                <a:spcPct val="80000"/>
              </a:lnSpc>
            </a:pPr>
            <a:r>
              <a:rPr lang="es-CR" sz="2000" dirty="0"/>
              <a:t>Si al equipo se le cambia su mecanismo interno, el usuario no tiene que aprender nuevamente cómo cambiar la temperatura.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4979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Métodos en java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Un método es:</a:t>
            </a:r>
          </a:p>
          <a:p>
            <a:endParaRPr lang="es-CR" dirty="0"/>
          </a:p>
          <a:p>
            <a:pPr lvl="1"/>
            <a:r>
              <a:rPr lang="es-CR" dirty="0"/>
              <a:t>Un bloque de código que tiene un nombre</a:t>
            </a:r>
          </a:p>
          <a:p>
            <a:pPr lvl="1"/>
            <a:endParaRPr lang="es-CR" dirty="0"/>
          </a:p>
          <a:p>
            <a:pPr lvl="1"/>
            <a:r>
              <a:rPr lang="es-CR" dirty="0"/>
              <a:t>recibe unos parámetros o argumentos (opcionalmente)</a:t>
            </a:r>
          </a:p>
          <a:p>
            <a:pPr lvl="1"/>
            <a:endParaRPr lang="es-CR" dirty="0"/>
          </a:p>
          <a:p>
            <a:pPr lvl="1"/>
            <a:r>
              <a:rPr lang="es-CR" dirty="0"/>
              <a:t>contiene sentencias o instrucciones para realizar algo (opcionalmente)</a:t>
            </a:r>
          </a:p>
          <a:p>
            <a:pPr lvl="1"/>
            <a:endParaRPr lang="es-CR" dirty="0"/>
          </a:p>
          <a:p>
            <a:pPr lvl="1"/>
            <a:r>
              <a:rPr lang="es-CR" dirty="0"/>
              <a:t>devuelve un valor de algún Tipo conocido (opcionalmente).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32378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Sintaxis global de un método java.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CR" sz="2400" i="1" dirty="0"/>
          </a:p>
          <a:p>
            <a:pPr>
              <a:buNone/>
            </a:pPr>
            <a:endParaRPr lang="es-CR" sz="2400" i="1" dirty="0"/>
          </a:p>
          <a:p>
            <a:pPr>
              <a:buNone/>
            </a:pPr>
            <a:r>
              <a:rPr lang="es-CR" sz="1800" i="1" dirty="0" err="1"/>
              <a:t>Tipo_Valor_devuelto</a:t>
            </a:r>
            <a:r>
              <a:rPr lang="es-CR" sz="1800" dirty="0"/>
              <a:t>  </a:t>
            </a:r>
            <a:r>
              <a:rPr lang="es-CR" sz="1800" i="1" dirty="0" err="1"/>
              <a:t>nombre_método</a:t>
            </a:r>
            <a:r>
              <a:rPr lang="es-CR" sz="1800" dirty="0"/>
              <a:t> </a:t>
            </a:r>
            <a:r>
              <a:rPr lang="es-CR" sz="1800" b="1" dirty="0"/>
              <a:t>(</a:t>
            </a:r>
            <a:r>
              <a:rPr lang="es-CR" sz="1800" dirty="0"/>
              <a:t> </a:t>
            </a:r>
            <a:r>
              <a:rPr lang="es-CR" sz="1800" i="1" dirty="0" err="1"/>
              <a:t>lista_argumentos</a:t>
            </a:r>
            <a:r>
              <a:rPr lang="es-CR" sz="1800" dirty="0"/>
              <a:t> </a:t>
            </a:r>
            <a:r>
              <a:rPr lang="es-CR" sz="1800" b="1" dirty="0"/>
              <a:t>) {</a:t>
            </a:r>
            <a:br>
              <a:rPr lang="es-CR" sz="1800" dirty="0"/>
            </a:br>
            <a:r>
              <a:rPr lang="es-CR" sz="1800" dirty="0"/>
              <a:t>        </a:t>
            </a:r>
            <a:r>
              <a:rPr lang="es-CR" sz="1800" i="1" dirty="0" err="1"/>
              <a:t>bloque_de_codigo</a:t>
            </a:r>
            <a:r>
              <a:rPr lang="es-CR" sz="1800" i="1" dirty="0"/>
              <a:t>;</a:t>
            </a:r>
          </a:p>
          <a:p>
            <a:pPr>
              <a:buNone/>
            </a:pPr>
            <a:r>
              <a:rPr lang="es-CR" sz="1800" i="1" dirty="0"/>
              <a:t>		</a:t>
            </a:r>
            <a:r>
              <a:rPr lang="es-CR" sz="1800" i="1" dirty="0" err="1"/>
              <a:t>return</a:t>
            </a:r>
            <a:r>
              <a:rPr lang="es-CR" sz="1800" i="1" dirty="0"/>
              <a:t> </a:t>
            </a:r>
            <a:r>
              <a:rPr lang="es-CR" sz="1800" i="1" dirty="0" err="1"/>
              <a:t>valor_de_retorno</a:t>
            </a:r>
            <a:r>
              <a:rPr lang="es-CR" sz="1800" i="1" dirty="0"/>
              <a:t>; //si el método no es </a:t>
            </a:r>
            <a:r>
              <a:rPr lang="es-CR" sz="1800" i="1" dirty="0" err="1"/>
              <a:t>void</a:t>
            </a:r>
            <a:r>
              <a:rPr lang="es-CR" sz="1800" i="1" dirty="0"/>
              <a:t>.</a:t>
            </a:r>
            <a:endParaRPr lang="es-CR" sz="1800" dirty="0"/>
          </a:p>
          <a:p>
            <a:pPr>
              <a:buNone/>
            </a:pPr>
            <a:r>
              <a:rPr lang="es-CR" sz="1800" b="1" dirty="0"/>
              <a:t>}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031887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Métodos </a:t>
            </a:r>
            <a:r>
              <a:rPr lang="es-CR" dirty="0" err="1"/>
              <a:t>void</a:t>
            </a:r>
            <a:r>
              <a:rPr lang="es-CR" dirty="0"/>
              <a:t> o funciones.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El hecho de que un método devuelva o no un valor es opcional. En caso de que devuelva un valor se declara el tipo que devuelve y este método es conocido como </a:t>
            </a:r>
            <a:r>
              <a:rPr lang="es-CR" b="1" dirty="0"/>
              <a:t>función</a:t>
            </a:r>
            <a:r>
              <a:rPr lang="es-CR" dirty="0"/>
              <a:t>. Pero si no necesita ningún valor, se declara con la palabra reservada </a:t>
            </a:r>
            <a:r>
              <a:rPr lang="es-CR" b="1" dirty="0" err="1"/>
              <a:t>void</a:t>
            </a:r>
            <a:r>
              <a:rPr lang="es-CR" dirty="0"/>
              <a:t>. Por ejemplo: </a:t>
            </a:r>
          </a:p>
          <a:p>
            <a:pPr>
              <a:buNone/>
            </a:pPr>
            <a:endParaRPr lang="es-CR" dirty="0"/>
          </a:p>
          <a:p>
            <a:pPr>
              <a:buNone/>
            </a:pPr>
            <a:r>
              <a:rPr lang="es-CR" b="1" dirty="0"/>
              <a:t>	</a:t>
            </a:r>
            <a:r>
              <a:rPr lang="es-CR" b="1" dirty="0" err="1"/>
              <a:t>void</a:t>
            </a:r>
            <a:r>
              <a:rPr lang="es-CR" b="1" dirty="0"/>
              <a:t> </a:t>
            </a:r>
            <a:r>
              <a:rPr lang="es-CR" dirty="0" err="1"/>
              <a:t>haceAlgo</a:t>
            </a:r>
            <a:r>
              <a:rPr lang="es-CR" dirty="0"/>
              <a:t>() {</a:t>
            </a:r>
          </a:p>
          <a:p>
            <a:pPr>
              <a:buNone/>
            </a:pPr>
            <a:r>
              <a:rPr lang="es-CR" dirty="0"/>
              <a:t>	. . .</a:t>
            </a:r>
          </a:p>
          <a:p>
            <a:pPr>
              <a:buNone/>
            </a:pPr>
            <a:r>
              <a:rPr lang="es-CR" dirty="0"/>
              <a:t>	}</a:t>
            </a:r>
          </a:p>
          <a:p>
            <a:pPr>
              <a:buNone/>
            </a:pPr>
            <a:r>
              <a:rPr lang="es-CR" b="1" dirty="0"/>
              <a:t>	</a:t>
            </a:r>
            <a:r>
              <a:rPr lang="es-CR" b="1" dirty="0" err="1"/>
              <a:t>int</a:t>
            </a:r>
            <a:r>
              <a:rPr lang="es-CR" b="1" dirty="0"/>
              <a:t> </a:t>
            </a:r>
            <a:r>
              <a:rPr lang="es-CR" dirty="0" err="1"/>
              <a:t>haceAlgo</a:t>
            </a:r>
            <a:r>
              <a:rPr lang="es-CR" dirty="0"/>
              <a:t>() {</a:t>
            </a:r>
          </a:p>
          <a:p>
            <a:pPr>
              <a:buNone/>
            </a:pPr>
            <a:r>
              <a:rPr lang="es-CR" dirty="0"/>
              <a:t>	. . . </a:t>
            </a:r>
          </a:p>
          <a:p>
            <a:pPr>
              <a:buNone/>
            </a:pPr>
            <a:r>
              <a:rPr lang="es-CR" dirty="0"/>
              <a:t>	</a:t>
            </a:r>
            <a:r>
              <a:rPr lang="es-CR" dirty="0" err="1"/>
              <a:t>return</a:t>
            </a:r>
            <a:r>
              <a:rPr lang="es-CR" dirty="0"/>
              <a:t> 3;</a:t>
            </a:r>
          </a:p>
          <a:p>
            <a:pPr>
              <a:buNone/>
            </a:pPr>
            <a:r>
              <a:rPr lang="es-CR" dirty="0"/>
              <a:t>	}</a:t>
            </a:r>
          </a:p>
          <a:p>
            <a:pPr>
              <a:buNone/>
            </a:pP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04853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Métodos especiales que se inician de forma automática cuando se instancia un objeto.</a:t>
            </a:r>
          </a:p>
          <a:p>
            <a:endParaRPr lang="es-CR" dirty="0"/>
          </a:p>
          <a:p>
            <a:pPr marL="365760" lvl="1" indent="0">
              <a:buNone/>
            </a:pPr>
            <a:r>
              <a:rPr lang="es-CR" sz="2000" b="1" dirty="0" err="1"/>
              <a:t>class</a:t>
            </a:r>
            <a:r>
              <a:rPr lang="es-CR" sz="2000" dirty="0"/>
              <a:t> Punto {</a:t>
            </a:r>
          </a:p>
          <a:p>
            <a:pPr marL="365760" lvl="1" indent="0">
              <a:buNone/>
            </a:pPr>
            <a:r>
              <a:rPr lang="es-CR" sz="2000" b="1" dirty="0"/>
              <a:t>	</a:t>
            </a:r>
            <a:r>
              <a:rPr lang="es-CR" sz="2000" b="1" dirty="0" err="1"/>
              <a:t>int</a:t>
            </a:r>
            <a:r>
              <a:rPr lang="es-CR" sz="2000" dirty="0"/>
              <a:t> x , y ;</a:t>
            </a:r>
          </a:p>
          <a:p>
            <a:pPr marL="365760" lvl="1" indent="0">
              <a:buNone/>
            </a:pPr>
            <a:r>
              <a:rPr lang="es-CR" sz="2000" dirty="0"/>
              <a:t>	Punto ( </a:t>
            </a:r>
            <a:r>
              <a:rPr lang="es-CR" sz="2000" dirty="0" err="1"/>
              <a:t>int</a:t>
            </a:r>
            <a:r>
              <a:rPr lang="es-CR" sz="2000" dirty="0"/>
              <a:t> a , </a:t>
            </a:r>
            <a:r>
              <a:rPr lang="es-CR" sz="2000" dirty="0" err="1"/>
              <a:t>int</a:t>
            </a:r>
            <a:r>
              <a:rPr lang="es-CR" sz="2000" dirty="0"/>
              <a:t> b ) {</a:t>
            </a:r>
          </a:p>
          <a:p>
            <a:pPr marL="365760" lvl="1" indent="0">
              <a:buNone/>
            </a:pPr>
            <a:r>
              <a:rPr lang="es-CR" sz="2000" dirty="0"/>
              <a:t>		x = a ; </a:t>
            </a:r>
          </a:p>
          <a:p>
            <a:pPr marL="365760" lvl="1" indent="0">
              <a:buNone/>
            </a:pPr>
            <a:r>
              <a:rPr lang="es-CR" sz="2000" dirty="0"/>
              <a:t>		y = b;</a:t>
            </a:r>
          </a:p>
          <a:p>
            <a:pPr marL="365760" lvl="1" indent="0">
              <a:buNone/>
            </a:pPr>
            <a:r>
              <a:rPr lang="es-CR" sz="2000" dirty="0"/>
              <a:t>	}</a:t>
            </a:r>
          </a:p>
          <a:p>
            <a:pPr marL="365760" lvl="1" indent="0">
              <a:buNone/>
            </a:pPr>
            <a:r>
              <a:rPr lang="es-CR" sz="2000" dirty="0"/>
              <a:t>}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402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D7D1B-2BA3-47A8-B106-425CDE78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Definiciones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CR" dirty="0"/>
              <a:t>Clases (propiedades, métodos y comportamiento): Utilizada en POO para representar a los objetos abstractos. Son utilizadas para crear los tipos de datos Abstractos. </a:t>
            </a:r>
          </a:p>
          <a:p>
            <a:pPr marL="354013" indent="0" eaLnBrk="1" hangingPunct="1">
              <a:buNone/>
            </a:pPr>
            <a:endParaRPr lang="en-US" dirty="0">
              <a:latin typeface="Courier New" pitchFamily="49" charset="0"/>
            </a:endParaRPr>
          </a:p>
          <a:p>
            <a:pPr marL="354013" indent="0" eaLnBrk="1" hangingPunct="1">
              <a:buNone/>
            </a:pPr>
            <a:r>
              <a:rPr lang="en-US" dirty="0" err="1"/>
              <a:t>Ejercicio</a:t>
            </a:r>
            <a:r>
              <a:rPr lang="en-US" dirty="0"/>
              <a:t>: </a:t>
            </a:r>
            <a:r>
              <a:rPr lang="en-US" dirty="0" err="1"/>
              <a:t>Escriba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en Java para </a:t>
            </a:r>
            <a:r>
              <a:rPr lang="en-US" dirty="0" err="1"/>
              <a:t>implementar</a:t>
            </a:r>
            <a:r>
              <a:rPr lang="en-US" dirty="0"/>
              <a:t> el “</a:t>
            </a:r>
            <a:r>
              <a:rPr lang="en-US" dirty="0" err="1"/>
              <a:t>cascarón</a:t>
            </a:r>
            <a:r>
              <a:rPr lang="en-US" dirty="0"/>
              <a:t>”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 err="1"/>
              <a:t>Estudiante</a:t>
            </a:r>
            <a:r>
              <a:rPr lang="en-US" dirty="0"/>
              <a:t> vista </a:t>
            </a:r>
            <a:r>
              <a:rPr lang="en-US" dirty="0" err="1"/>
              <a:t>anteriormente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080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de parámetros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mecanismo de comunicarle valores a los métodos es a través de los parámetros. Existen dos formas de pasar parámetros, por </a:t>
            </a:r>
            <a:r>
              <a:rPr lang="es-MX" b="1" dirty="0"/>
              <a:t>valor</a:t>
            </a:r>
            <a:r>
              <a:rPr lang="es-MX" dirty="0"/>
              <a:t> y por </a:t>
            </a:r>
            <a:r>
              <a:rPr lang="es-MX" b="1" dirty="0"/>
              <a:t>referencia</a:t>
            </a:r>
            <a:r>
              <a:rPr lang="es-MX" dirty="0"/>
              <a:t>.</a:t>
            </a:r>
          </a:p>
          <a:p>
            <a:endParaRPr lang="es-CR" dirty="0"/>
          </a:p>
          <a:p>
            <a:r>
              <a:rPr lang="es-CR" dirty="0"/>
              <a:t>Paso de parámetros</a:t>
            </a:r>
          </a:p>
          <a:p>
            <a:pPr lvl="1"/>
            <a:r>
              <a:rPr lang="es-CR" dirty="0"/>
              <a:t>Valor (tipos primitivos): no se modifican los valores originales de las variables</a:t>
            </a:r>
          </a:p>
          <a:p>
            <a:pPr lvl="1"/>
            <a:r>
              <a:rPr lang="es-CR" dirty="0"/>
              <a:t>Referencia (objetos y </a:t>
            </a:r>
            <a:r>
              <a:rPr lang="es-CR" dirty="0" err="1"/>
              <a:t>arrays</a:t>
            </a:r>
            <a:r>
              <a:rPr lang="es-CR" dirty="0"/>
              <a:t>): si es posible alterar los valores originales de las variables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2616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puede acceder a los atributos de una clase?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sz="2400" dirty="0"/>
              <a:t>Se recomienda que los atributos de una clase sean accedidos por medio de métodos utilizados para guardar su valor dentro de la instancia o recuperarlo.</a:t>
            </a:r>
            <a:endParaRPr lang="es-CR" sz="2000" dirty="0"/>
          </a:p>
          <a:p>
            <a:pPr>
              <a:lnSpc>
                <a:spcPct val="90000"/>
              </a:lnSpc>
            </a:pPr>
            <a:endParaRPr lang="es-CR" sz="2400" dirty="0"/>
          </a:p>
          <a:p>
            <a:pPr>
              <a:lnSpc>
                <a:spcPct val="90000"/>
              </a:lnSpc>
            </a:pPr>
            <a:r>
              <a:rPr lang="es-CR" sz="2400" dirty="0"/>
              <a:t>A estos métodos se les asigna normalmente un nombre utilizando los términos en inglés (“set” y “</a:t>
            </a:r>
            <a:r>
              <a:rPr lang="es-CR" sz="2400" dirty="0" err="1"/>
              <a:t>get</a:t>
            </a:r>
            <a:r>
              <a:rPr lang="es-CR" sz="2400" dirty="0"/>
              <a:t>”) por la comodidad que da el hecho de ser palabras de solo tres letras con un significado directo (“asignar” y “recuperar”).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9274069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pueden crear los métodos set y get?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Si una clase tiene un atributo llamado edad. Entonces:</a:t>
            </a:r>
          </a:p>
          <a:p>
            <a:pPr>
              <a:lnSpc>
                <a:spcPct val="90000"/>
              </a:lnSpc>
            </a:pPr>
            <a:endParaRPr lang="es-CR" dirty="0"/>
          </a:p>
          <a:p>
            <a:pPr lvl="1">
              <a:lnSpc>
                <a:spcPct val="90000"/>
              </a:lnSpc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setEdad</a:t>
            </a:r>
            <a:r>
              <a:rPr lang="es-CR" dirty="0">
                <a:latin typeface="Courier New" pitchFamily="49" charset="0"/>
              </a:rPr>
              <a:t>(</a:t>
            </a: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edadAAsignar</a:t>
            </a:r>
            <a:r>
              <a:rPr lang="es-CR" dirty="0">
                <a:latin typeface="Courier New" pitchFamily="49" charset="0"/>
              </a:rPr>
              <a:t>)</a:t>
            </a:r>
            <a:r>
              <a:rPr lang="es-CR" dirty="0"/>
              <a:t> se puede crear para asignar un valor que viene desde fuera del objeto en el parámetro </a:t>
            </a:r>
            <a:r>
              <a:rPr lang="es-CR" dirty="0" err="1"/>
              <a:t>edadAAsignar</a:t>
            </a:r>
            <a:r>
              <a:rPr lang="es-CR" dirty="0"/>
              <a:t> para guardarlo dentro del atributo llamado edad.</a:t>
            </a:r>
          </a:p>
          <a:p>
            <a:pPr lvl="1">
              <a:lnSpc>
                <a:spcPct val="90000"/>
              </a:lnSpc>
            </a:pPr>
            <a:endParaRPr lang="es-CR" dirty="0"/>
          </a:p>
          <a:p>
            <a:pPr lvl="1">
              <a:lnSpc>
                <a:spcPct val="90000"/>
              </a:lnSpc>
            </a:pPr>
            <a:r>
              <a:rPr lang="es-CR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CR" dirty="0">
                <a:latin typeface="Courier New" pitchFamily="49" charset="0"/>
              </a:rPr>
              <a:t> </a:t>
            </a:r>
            <a:r>
              <a:rPr lang="es-CR" dirty="0" err="1">
                <a:latin typeface="Courier New" pitchFamily="49" charset="0"/>
              </a:rPr>
              <a:t>getEdad</a:t>
            </a:r>
            <a:r>
              <a:rPr lang="es-CR" dirty="0">
                <a:latin typeface="Courier New" pitchFamily="49" charset="0"/>
              </a:rPr>
              <a:t>()</a:t>
            </a:r>
            <a:r>
              <a:rPr lang="es-CR" dirty="0"/>
              <a:t> se puede crear para pedirle al objeto que proporcione una copia del valor del atributo edad.</a:t>
            </a:r>
          </a:p>
        </p:txBody>
      </p:sp>
    </p:spTree>
    <p:extLst>
      <p:ext uri="{BB962C8B-B14F-4D97-AF65-F5344CB8AC3E}">
        <p14:creationId xmlns:p14="http://schemas.microsoft.com/office/powerpoint/2010/main" val="101111689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¿Cuál es el beneficio de crear métodos </a:t>
            </a:r>
            <a:r>
              <a:rPr lang="es-CR" sz="3200" i="1"/>
              <a:t>set </a:t>
            </a:r>
            <a:r>
              <a:rPr lang="es-CR" sz="3200"/>
              <a:t>y </a:t>
            </a:r>
            <a:r>
              <a:rPr lang="es-CR" sz="3200" i="1"/>
              <a:t>get?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918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200" dirty="0"/>
              <a:t>Ejercicio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R" dirty="0"/>
              <a:t>Agregue los métodos correspondientes a la clase estudiante desarrollada. Considere ocultar la información de los atributos.</a:t>
            </a:r>
            <a:endParaRPr lang="es-CR" dirty="0">
              <a:latin typeface="Courier New" pitchFamily="49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3203848" y="2849640"/>
          <a:ext cx="2880320" cy="35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58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Estudiante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edad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genero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584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consEstudiante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n,e,g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getNombre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getEdad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getGenero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setNombre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(tipo</a:t>
                      </a:r>
                      <a:r>
                        <a:rPr lang="es-MX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setEdad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(tipo</a:t>
                      </a:r>
                      <a:r>
                        <a:rPr lang="es-MX" baseline="0" dirty="0">
                          <a:solidFill>
                            <a:schemeClr val="tx1"/>
                          </a:solidFill>
                        </a:rPr>
                        <a:t> e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setGenero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(tipo g)</a:t>
                      </a:r>
                    </a:p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s-C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8146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¿Qué significa estático?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3345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R" dirty="0"/>
              <a:t>Se debe crear una clase llamada Punto para representar un punto cartesiano compuesto por dos coordenadas ( x , y )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Los valores de X y </a:t>
            </a:r>
            <a:r>
              <a:rPr lang="es-CR" dirty="0" err="1"/>
              <a:t>Y</a:t>
            </a:r>
            <a:r>
              <a:rPr lang="es-CR" dirty="0"/>
              <a:t> deben ser privados de manera que solamente sean accesibles desde los métodos que se encuentran dentro de la clase Punto.</a:t>
            </a:r>
          </a:p>
          <a:p>
            <a:r>
              <a:rPr lang="es-CR" dirty="0"/>
              <a:t>Para permitir guardar valores de X y </a:t>
            </a:r>
            <a:r>
              <a:rPr lang="es-CR" dirty="0" err="1"/>
              <a:t>Y</a:t>
            </a:r>
            <a:r>
              <a:rPr lang="es-CR" dirty="0"/>
              <a:t> desde "fuera de la clase" y para poder acceder a los mismos se debe definir una interfaz compuesta de métodos set() y </a:t>
            </a:r>
            <a:r>
              <a:rPr lang="es-CR" dirty="0" err="1"/>
              <a:t>get</a:t>
            </a:r>
            <a:r>
              <a:rPr lang="es-CR" dirty="0"/>
              <a:t>()</a:t>
            </a:r>
          </a:p>
          <a:p>
            <a:r>
              <a:rPr lang="es-CR" dirty="0"/>
              <a:t>Escriba instrucciones para crear una instancia de punto en otra clase y asignarle valores a X y </a:t>
            </a:r>
            <a:r>
              <a:rPr lang="es-CR" dirty="0" err="1"/>
              <a:t>Y</a:t>
            </a:r>
            <a:r>
              <a:rPr lang="es-CR" dirty="0"/>
              <a:t> mediante los métodos </a:t>
            </a:r>
            <a:r>
              <a:rPr lang="es-CR" dirty="0" err="1"/>
              <a:t>setX</a:t>
            </a:r>
            <a:r>
              <a:rPr lang="es-CR" dirty="0"/>
              <a:t>( ) y set Y( ).</a:t>
            </a:r>
          </a:p>
          <a:p>
            <a:r>
              <a:rPr lang="es-CR" dirty="0"/>
              <a:t>Posteriormente utilice los métodos </a:t>
            </a:r>
            <a:r>
              <a:rPr lang="es-CR" dirty="0" err="1"/>
              <a:t>getX</a:t>
            </a:r>
            <a:r>
              <a:rPr lang="es-CR" dirty="0"/>
              <a:t>() y </a:t>
            </a:r>
            <a:r>
              <a:rPr lang="es-CR" dirty="0" err="1"/>
              <a:t>getY</a:t>
            </a:r>
            <a:r>
              <a:rPr lang="es-CR" dirty="0"/>
              <a:t>() para "obtener" copia de los valores que guarda el punto en sus atributos privados.</a:t>
            </a:r>
          </a:p>
          <a:p>
            <a:r>
              <a:rPr lang="es-CR" dirty="0"/>
              <a:t>Muestre la pantalla con los pasos llevados a cabo.</a:t>
            </a:r>
          </a:p>
          <a:p>
            <a:endParaRPr lang="es-C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516" y="2492896"/>
            <a:ext cx="1672580" cy="167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794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#2 - Solución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Cree un nuevo proyecto</a:t>
            </a:r>
          </a:p>
          <a:p>
            <a:r>
              <a:rPr lang="es-CR" dirty="0"/>
              <a:t>Agregue una nueva clase llamada Punto</a:t>
            </a:r>
          </a:p>
          <a:p>
            <a:pPr lvl="1"/>
            <a:r>
              <a:rPr lang="es-CR" dirty="0"/>
              <a:t>Recuerde: Los nombres de las clases deben ser sustantivos. Cuando son compuestos tendrán la primera letra de cada palabra que lo forma en mayúsculas.</a:t>
            </a:r>
          </a:p>
          <a:p>
            <a:r>
              <a:rPr lang="es-CR" dirty="0"/>
              <a:t>Declare las variables x, y (dichas variables son dos valores reales)</a:t>
            </a:r>
          </a:p>
          <a:p>
            <a:r>
              <a:rPr lang="es-CR" dirty="0"/>
              <a:t>Cree los procedimientos </a:t>
            </a:r>
            <a:r>
              <a:rPr lang="es-CR" dirty="0" err="1"/>
              <a:t>setX</a:t>
            </a:r>
            <a:r>
              <a:rPr lang="es-CR" dirty="0"/>
              <a:t>(), </a:t>
            </a:r>
            <a:r>
              <a:rPr lang="es-CR" dirty="0" err="1"/>
              <a:t>setY</a:t>
            </a:r>
            <a:r>
              <a:rPr lang="es-CR" dirty="0"/>
              <a:t>(), </a:t>
            </a:r>
            <a:r>
              <a:rPr lang="es-CR" dirty="0" err="1"/>
              <a:t>getX</a:t>
            </a:r>
            <a:r>
              <a:rPr lang="es-CR" dirty="0"/>
              <a:t>() y </a:t>
            </a:r>
            <a:r>
              <a:rPr lang="es-CR" dirty="0" err="1"/>
              <a:t>getY</a:t>
            </a:r>
            <a:r>
              <a:rPr lang="es-CR" dirty="0"/>
              <a:t>()</a:t>
            </a:r>
          </a:p>
          <a:p>
            <a:pPr lvl="1"/>
            <a:r>
              <a:rPr lang="es-CR" dirty="0"/>
              <a:t>Nota, los métodos </a:t>
            </a:r>
            <a:r>
              <a:rPr lang="es-CR" dirty="0" err="1"/>
              <a:t>get</a:t>
            </a:r>
            <a:r>
              <a:rPr lang="es-CR" dirty="0"/>
              <a:t> y set deben ser públicos</a:t>
            </a:r>
          </a:p>
          <a:p>
            <a:r>
              <a:rPr lang="es-CR" dirty="0"/>
              <a:t>Cree una instancia de la clase Punto en el </a:t>
            </a:r>
            <a:r>
              <a:rPr lang="es-CR" dirty="0" err="1"/>
              <a:t>main</a:t>
            </a:r>
            <a:r>
              <a:rPr lang="es-CR" dirty="0"/>
              <a:t> del programa</a:t>
            </a:r>
          </a:p>
          <a:p>
            <a:r>
              <a:rPr lang="es-CR" dirty="0"/>
              <a:t>Utilice los métodos </a:t>
            </a:r>
            <a:r>
              <a:rPr lang="es-CR" dirty="0" err="1"/>
              <a:t>get</a:t>
            </a:r>
            <a:r>
              <a:rPr lang="es-CR" dirty="0"/>
              <a:t> y set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51553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423467188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¿Cuáles son los operadores aritméticos con enteros en Java?</a:t>
            </a:r>
          </a:p>
        </p:txBody>
      </p:sp>
      <p:graphicFrame>
        <p:nvGraphicFramePr>
          <p:cNvPr id="61483" name="Group 4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/>
              <a:tblGrid>
                <a:gridCol w="162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1 + 2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7 – 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2 * 7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14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División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35 / 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8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35 % 4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946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Primitivas de codificación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Tipo de datos</a:t>
            </a:r>
          </a:p>
        </p:txBody>
      </p:sp>
    </p:spTree>
    <p:extLst>
      <p:ext uri="{BB962C8B-B14F-4D97-AF65-F5344CB8AC3E}">
        <p14:creationId xmlns:p14="http://schemas.microsoft.com/office/powerpoint/2010/main" val="115412714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¿Cuáles son los operadores aritméticos con flotantes en Java?</a:t>
            </a:r>
          </a:p>
        </p:txBody>
      </p:sp>
      <p:graphicFrame>
        <p:nvGraphicFramePr>
          <p:cNvPr id="62507" name="Group 4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/>
              <a:tblGrid>
                <a:gridCol w="162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1.5 + 2.5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Resta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7.5 – 2.3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5.2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2.0 * 7.5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15.0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División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34.0 /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8.5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Residuo</a:t>
                      </a:r>
                    </a:p>
                  </a:txBody>
                  <a:tcPr marL="100237" marR="1002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= 34.5 % 4.0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vale 2.5</a:t>
                      </a:r>
                    </a:p>
                  </a:txBody>
                  <a:tcPr marL="100237" marR="1002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52119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¿Para que sirven los operadores unarios en Java?</a:t>
            </a:r>
          </a:p>
        </p:txBody>
      </p:sp>
      <p:sp>
        <p:nvSpPr>
          <p:cNvPr id="66634" name="Rectangle 74"/>
          <p:cNvSpPr>
            <a:spLocks noChangeArrowheads="1"/>
          </p:cNvSpPr>
          <p:nvPr/>
        </p:nvSpPr>
        <p:spPr bwMode="auto">
          <a:xfrm>
            <a:off x="723900" y="1916832"/>
            <a:ext cx="7696200" cy="395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s-CR" sz="2400" dirty="0"/>
              <a:t>Existen operadores conocidos como operadores unarios ya que involucran un único operando por operador.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s-CR" sz="2400" dirty="0"/>
              <a:t>Algunos operadores unarios sirven para sumar o restar directamente el valor de una variable.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s-CR" sz="2400" dirty="0"/>
              <a:t>El efecto de la operación es diferente si se coloca el símbolo antes o después de la variable. Por ejemplo: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s-CR" sz="2000" dirty="0"/>
              <a:t>En el pre incremento y pre decremento primero modifican la variable y luego permiten tomar su valor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s-CR" sz="2000" dirty="0"/>
              <a:t>En el post incremento y post decremento primero se usa el valor de la variable y luego la modifica la misma. </a:t>
            </a:r>
          </a:p>
        </p:txBody>
      </p:sp>
    </p:spTree>
    <p:extLst>
      <p:ext uri="{BB962C8B-B14F-4D97-AF65-F5344CB8AC3E}">
        <p14:creationId xmlns:p14="http://schemas.microsoft.com/office/powerpoint/2010/main" val="359486347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Ejemplo del uso de operadores de incremento y decremento.</a:t>
            </a:r>
          </a:p>
        </p:txBody>
      </p:sp>
      <p:graphicFrame>
        <p:nvGraphicFramePr>
          <p:cNvPr id="137246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902127"/>
              </p:ext>
            </p:extLst>
          </p:nvPr>
        </p:nvGraphicFramePr>
        <p:xfrm>
          <a:off x="680784" y="2760959"/>
          <a:ext cx="7886700" cy="277749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1764" marR="101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Postincremento</a:t>
                      </a:r>
                    </a:p>
                  </a:txBody>
                  <a:tcPr marL="101764" marR="101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= c++;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vale 2, c vale 3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Preincremento</a:t>
                      </a:r>
                    </a:p>
                  </a:txBody>
                  <a:tcPr marL="101764" marR="101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= ++c;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vale 3, c vale 3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Postdecremento</a:t>
                      </a:r>
                    </a:p>
                  </a:txBody>
                  <a:tcPr marL="101764" marR="101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= c--;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vale 2, c vale 1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Predecremento</a:t>
                      </a:r>
                    </a:p>
                  </a:txBody>
                  <a:tcPr marL="101764" marR="1017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= --c;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vale 1, c vale 1</a:t>
                      </a:r>
                    </a:p>
                  </a:txBody>
                  <a:tcPr marL="101764" marR="101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1180" y="1844824"/>
            <a:ext cx="8153400" cy="76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CR" sz="2400"/>
              <a:t>Suponga que c tiene un valor de 2.</a:t>
            </a:r>
          </a:p>
          <a:p>
            <a:endParaRPr lang="es-CR" sz="2400"/>
          </a:p>
        </p:txBody>
      </p:sp>
    </p:spTree>
    <p:extLst>
      <p:ext uri="{BB962C8B-B14F-4D97-AF65-F5344CB8AC3E}">
        <p14:creationId xmlns:p14="http://schemas.microsoft.com/office/powerpoint/2010/main" val="312806887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Operadores de asignación</a:t>
            </a:r>
            <a:endParaRPr lang="en-US" sz="320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Estos operadores toman el valor de una variable como primer operando, le aplican una operación utilizando un valor dado como segundo operando, y finalmente dejan el resultado en la misma variable de donde se tomó el primer operando.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14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¿Cuáles son los operadores de asignación en Java?</a:t>
            </a:r>
          </a:p>
        </p:txBody>
      </p:sp>
      <p:graphicFrame>
        <p:nvGraphicFramePr>
          <p:cNvPr id="67636" name="Group 52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table">
            <a:tbl>
              <a:tblPr/>
              <a:tblGrid>
                <a:gridCol w="177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 previo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Operación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30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= 15;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15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+= 12;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4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-= 6;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-2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*= 15;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30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27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/= 3;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9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marL="100082" marR="100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9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%= 4;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vale 1</a:t>
                      </a:r>
                    </a:p>
                  </a:txBody>
                  <a:tcPr marL="100082" marR="1000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003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¿Qué es un “tipo” de datos?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4221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Los tipos permiten categorizar la información</a:t>
            </a:r>
            <a:endParaRPr lang="en-US" sz="320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23E3CBC-D306-4CE1-94B7-D1CB668C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grpSp>
        <p:nvGrpSpPr>
          <p:cNvPr id="113688" name="Group 24"/>
          <p:cNvGrpSpPr>
            <a:grpSpLocks/>
          </p:cNvGrpSpPr>
          <p:nvPr/>
        </p:nvGrpSpPr>
        <p:grpSpPr bwMode="auto">
          <a:xfrm>
            <a:off x="4648200" y="2362200"/>
            <a:ext cx="1676400" cy="2043113"/>
            <a:chOff x="2928" y="1488"/>
            <a:chExt cx="1056" cy="1287"/>
          </a:xfrm>
        </p:grpSpPr>
        <p:sp>
          <p:nvSpPr>
            <p:cNvPr id="113671" name="Oval 7"/>
            <p:cNvSpPr>
              <a:spLocks noChangeArrowheads="1"/>
            </p:cNvSpPr>
            <p:nvPr/>
          </p:nvSpPr>
          <p:spPr bwMode="auto">
            <a:xfrm>
              <a:off x="2928" y="1488"/>
              <a:ext cx="1056" cy="100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‘a’</a:t>
              </a:r>
              <a:endParaRPr lang="es-CR"/>
            </a:p>
            <a:p>
              <a:pPr algn="ctr"/>
              <a:r>
                <a:rPr lang="es-CR" b="1"/>
                <a:t>‘b’</a:t>
              </a:r>
              <a:endParaRPr lang="es-CR"/>
            </a:p>
            <a:p>
              <a:pPr algn="ctr"/>
              <a:r>
                <a:rPr lang="es-CR" b="1"/>
                <a:t>‘c’</a:t>
              </a:r>
              <a:endParaRPr lang="es-CR"/>
            </a:p>
            <a:p>
              <a:pPr algn="ctr"/>
              <a:r>
                <a:rPr lang="es-CR" b="1"/>
                <a:t>‘d’</a:t>
              </a:r>
              <a:endParaRPr lang="en-US"/>
            </a:p>
          </p:txBody>
        </p:sp>
        <p:sp>
          <p:nvSpPr>
            <p:cNvPr id="113682" name="Text Box 18"/>
            <p:cNvSpPr txBox="1">
              <a:spLocks noChangeArrowheads="1"/>
            </p:cNvSpPr>
            <p:nvPr/>
          </p:nvSpPr>
          <p:spPr bwMode="auto">
            <a:xfrm>
              <a:off x="3120" y="254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caracter</a:t>
              </a:r>
              <a:endParaRPr lang="en-US"/>
            </a:p>
          </p:txBody>
        </p:sp>
      </p:grpSp>
      <p:grpSp>
        <p:nvGrpSpPr>
          <p:cNvPr id="113687" name="Group 23"/>
          <p:cNvGrpSpPr>
            <a:grpSpLocks/>
          </p:cNvGrpSpPr>
          <p:nvPr/>
        </p:nvGrpSpPr>
        <p:grpSpPr bwMode="auto">
          <a:xfrm>
            <a:off x="6248400" y="3367088"/>
            <a:ext cx="1828800" cy="2195512"/>
            <a:chOff x="3984" y="2112"/>
            <a:chExt cx="1152" cy="1383"/>
          </a:xfrm>
        </p:grpSpPr>
        <p:sp>
          <p:nvSpPr>
            <p:cNvPr id="113672" name="Oval 8"/>
            <p:cNvSpPr>
              <a:spLocks noChangeArrowheads="1"/>
            </p:cNvSpPr>
            <p:nvPr/>
          </p:nvSpPr>
          <p:spPr bwMode="auto">
            <a:xfrm>
              <a:off x="3984" y="2112"/>
              <a:ext cx="1152" cy="115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“Casa”</a:t>
              </a:r>
              <a:endParaRPr lang="es-CR"/>
            </a:p>
            <a:p>
              <a:pPr algn="ctr"/>
              <a:r>
                <a:rPr lang="es-CR" b="1"/>
                <a:t>“Escuela”</a:t>
              </a:r>
              <a:endParaRPr lang="es-CR"/>
            </a:p>
            <a:p>
              <a:pPr algn="ctr"/>
              <a:r>
                <a:rPr lang="es-CR" b="1"/>
                <a:t>“Perro”</a:t>
              </a:r>
              <a:endParaRPr lang="es-CR"/>
            </a:p>
            <a:p>
              <a:pPr algn="ctr"/>
              <a:r>
                <a:rPr lang="es-CR" b="1"/>
                <a:t>“Línea”</a:t>
              </a:r>
              <a:endParaRPr lang="en-US"/>
            </a:p>
          </p:txBody>
        </p:sp>
        <p:sp>
          <p:nvSpPr>
            <p:cNvPr id="113683" name="Text Box 19"/>
            <p:cNvSpPr txBox="1">
              <a:spLocks noChangeArrowheads="1"/>
            </p:cNvSpPr>
            <p:nvPr/>
          </p:nvSpPr>
          <p:spPr bwMode="auto">
            <a:xfrm>
              <a:off x="3984" y="3264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hileras de texto</a:t>
              </a:r>
              <a:endParaRPr lang="en-US"/>
            </a:p>
          </p:txBody>
        </p:sp>
      </p:grpSp>
      <p:grpSp>
        <p:nvGrpSpPr>
          <p:cNvPr id="113689" name="Group 25"/>
          <p:cNvGrpSpPr>
            <a:grpSpLocks/>
          </p:cNvGrpSpPr>
          <p:nvPr/>
        </p:nvGrpSpPr>
        <p:grpSpPr bwMode="auto">
          <a:xfrm>
            <a:off x="990600" y="2438400"/>
            <a:ext cx="1447800" cy="1814513"/>
            <a:chOff x="624" y="1536"/>
            <a:chExt cx="912" cy="1143"/>
          </a:xfrm>
        </p:grpSpPr>
        <p:sp>
          <p:nvSpPr>
            <p:cNvPr id="113669" name="Oval 5"/>
            <p:cNvSpPr>
              <a:spLocks noChangeArrowheads="1"/>
            </p:cNvSpPr>
            <p:nvPr/>
          </p:nvSpPr>
          <p:spPr bwMode="auto">
            <a:xfrm>
              <a:off x="624" y="1536"/>
              <a:ext cx="912" cy="91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CR" b="1"/>
                <a:t>Verdadero</a:t>
              </a:r>
              <a:endParaRPr lang="es-CR"/>
            </a:p>
            <a:p>
              <a:pPr algn="ctr"/>
              <a:endParaRPr lang="es-CR"/>
            </a:p>
            <a:p>
              <a:pPr algn="ctr"/>
              <a:r>
                <a:rPr lang="es-CR" b="1"/>
                <a:t>Falso</a:t>
              </a:r>
              <a:endParaRPr lang="en-US"/>
            </a:p>
          </p:txBody>
        </p:sp>
        <p:sp>
          <p:nvSpPr>
            <p:cNvPr id="113684" name="Text Box 20"/>
            <p:cNvSpPr txBox="1">
              <a:spLocks noChangeArrowheads="1"/>
            </p:cNvSpPr>
            <p:nvPr/>
          </p:nvSpPr>
          <p:spPr bwMode="auto">
            <a:xfrm>
              <a:off x="720" y="2448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booleano</a:t>
              </a:r>
              <a:endParaRPr lang="en-US"/>
            </a:p>
          </p:txBody>
        </p:sp>
      </p:grpSp>
      <p:grpSp>
        <p:nvGrpSpPr>
          <p:cNvPr id="113690" name="Group 26"/>
          <p:cNvGrpSpPr>
            <a:grpSpLocks/>
          </p:cNvGrpSpPr>
          <p:nvPr/>
        </p:nvGrpSpPr>
        <p:grpSpPr bwMode="auto">
          <a:xfrm>
            <a:off x="1676400" y="3200400"/>
            <a:ext cx="3886200" cy="2576513"/>
            <a:chOff x="912" y="2016"/>
            <a:chExt cx="2448" cy="1623"/>
          </a:xfrm>
        </p:grpSpPr>
        <p:grpSp>
          <p:nvGrpSpPr>
            <p:cNvPr id="113675" name="Group 11"/>
            <p:cNvGrpSpPr>
              <a:grpSpLocks/>
            </p:cNvGrpSpPr>
            <p:nvPr/>
          </p:nvGrpSpPr>
          <p:grpSpPr bwMode="auto">
            <a:xfrm>
              <a:off x="1536" y="2016"/>
              <a:ext cx="1344" cy="1344"/>
              <a:chOff x="1440" y="2304"/>
              <a:chExt cx="1344" cy="1344"/>
            </a:xfrm>
          </p:grpSpPr>
          <p:sp>
            <p:nvSpPr>
              <p:cNvPr id="113670" name="Oval 6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1344" cy="13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113673" name="Oval 9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720" cy="72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CR" b="1"/>
                  <a:t>1</a:t>
                </a:r>
                <a:endParaRPr lang="es-CR"/>
              </a:p>
              <a:p>
                <a:pPr algn="ctr"/>
                <a:r>
                  <a:rPr lang="es-CR" b="1"/>
                  <a:t>2</a:t>
                </a:r>
                <a:endParaRPr lang="es-CR"/>
              </a:p>
              <a:p>
                <a:pPr algn="ctr"/>
                <a:r>
                  <a:rPr lang="es-CR" b="1"/>
                  <a:t>3</a:t>
                </a:r>
                <a:endParaRPr lang="en-US"/>
              </a:p>
            </p:txBody>
          </p:sp>
          <p:sp>
            <p:nvSpPr>
              <p:cNvPr id="113674" name="Text Box 1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436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CR" b="1"/>
                  <a:t>1.5</a:t>
                </a:r>
                <a:r>
                  <a:rPr lang="es-CR"/>
                  <a:t> </a:t>
                </a:r>
              </a:p>
              <a:p>
                <a:r>
                  <a:rPr lang="es-CR" b="1"/>
                  <a:t>3.79</a:t>
                </a:r>
                <a:r>
                  <a:rPr lang="es-CR"/>
                  <a:t> </a:t>
                </a:r>
              </a:p>
              <a:p>
                <a:r>
                  <a:rPr lang="es-CR" b="1"/>
                  <a:t>2.18</a:t>
                </a:r>
                <a:endParaRPr lang="en-US"/>
              </a:p>
            </p:txBody>
          </p:sp>
        </p:grp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1632" y="340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Tipo numérico</a:t>
              </a:r>
              <a:endParaRPr lang="en-US"/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912" y="32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entero</a:t>
              </a:r>
              <a:endParaRPr lang="en-US"/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2880" y="316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CR"/>
                <a:t>real</a:t>
              </a:r>
              <a:endParaRPr lang="en-US"/>
            </a:p>
          </p:txBody>
        </p:sp>
        <p:cxnSp>
          <p:nvCxnSpPr>
            <p:cNvPr id="113685" name="AutoShape 21"/>
            <p:cNvCxnSpPr>
              <a:cxnSpLocks noChangeShapeType="1"/>
              <a:stCxn id="113677" idx="0"/>
              <a:endCxn id="113673" idx="3"/>
            </p:cNvCxnSpPr>
            <p:nvPr/>
          </p:nvCxnSpPr>
          <p:spPr bwMode="auto">
            <a:xfrm flipV="1">
              <a:off x="1200" y="2823"/>
              <a:ext cx="537" cy="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86" name="AutoShape 22"/>
            <p:cNvCxnSpPr>
              <a:cxnSpLocks noChangeShapeType="1"/>
              <a:stCxn id="113678" idx="1"/>
              <a:endCxn id="113670" idx="5"/>
            </p:cNvCxnSpPr>
            <p:nvPr/>
          </p:nvCxnSpPr>
          <p:spPr bwMode="auto">
            <a:xfrm flipH="1" flipV="1">
              <a:off x="2683" y="3163"/>
              <a:ext cx="197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2042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¿Para que sirven los tipos de datos lógicos o booleanos?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/>
              <a:t>Se utilizan para representar condiciones lógicas que toman uno de dos posibles valores: </a:t>
            </a:r>
          </a:p>
          <a:p>
            <a:pPr>
              <a:buFont typeface="Wingdings" pitchFamily="2" charset="2"/>
              <a:buNone/>
            </a:pPr>
            <a:endParaRPr lang="es-CR" sz="2400" dirty="0"/>
          </a:p>
          <a:p>
            <a:pPr>
              <a:buFont typeface="Wingdings" pitchFamily="2" charset="2"/>
              <a:buNone/>
            </a:pPr>
            <a:r>
              <a:rPr lang="es-CR" sz="2400" dirty="0"/>
              <a:t>			falso  ó verdadero.</a:t>
            </a:r>
          </a:p>
          <a:p>
            <a:pPr>
              <a:buFont typeface="Wingdings" pitchFamily="2" charset="2"/>
              <a:buNone/>
            </a:pPr>
            <a:endParaRPr lang="es-CR" sz="2400" dirty="0"/>
          </a:p>
          <a:p>
            <a:r>
              <a:rPr lang="es-CR" sz="2400" dirty="0"/>
              <a:t>La palabra “Booleano” proviene del nombre del matemático </a:t>
            </a:r>
            <a:r>
              <a:rPr lang="es-CR" sz="2400" dirty="0">
                <a:hlinkClick r:id="rId2"/>
              </a:rPr>
              <a:t>George Boole </a:t>
            </a:r>
            <a:r>
              <a:rPr lang="es-CR" sz="2400" dirty="0"/>
              <a:t>(Boole, 1848) quien formalizó el álgebra sobre dos valores lógicos.</a:t>
            </a:r>
          </a:p>
        </p:txBody>
      </p:sp>
    </p:spTree>
    <p:extLst>
      <p:ext uri="{BB962C8B-B14F-4D97-AF65-F5344CB8AC3E}">
        <p14:creationId xmlns:p14="http://schemas.microsoft.com/office/powerpoint/2010/main" val="13404011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/>
              <a:t>¿Cómo se pueden representar tipos de datos numéricos enteros en Java?</a:t>
            </a:r>
          </a:p>
        </p:txBody>
      </p:sp>
      <p:graphicFrame>
        <p:nvGraphicFramePr>
          <p:cNvPr id="9262" name="Group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455512"/>
              </p:ext>
            </p:extLst>
          </p:nvPr>
        </p:nvGraphicFramePr>
        <p:xfrm>
          <a:off x="628650" y="2708920"/>
          <a:ext cx="7886700" cy="3341688"/>
        </p:xfrm>
        <a:graphic>
          <a:graphicData uri="http://schemas.openxmlformats.org/drawingml/2006/table">
            <a:tbl>
              <a:tblPr/>
              <a:tblGrid>
                <a:gridCol w="127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Rango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-128 hasta +127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 corto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-32768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+32767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-2 147 483 648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hasta +2 147 483 548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Entero largo</a:t>
                      </a:r>
                    </a:p>
                  </a:txBody>
                  <a:tcPr marL="90134" marR="90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bits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Desde -9 223 372 036 854 775 808 hasta + 9 223 372 036 854 775 807</a:t>
                      </a:r>
                    </a:p>
                  </a:txBody>
                  <a:tcPr marL="90134" marR="90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1371600" y="2438400"/>
            <a:ext cx="678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666750" y="173554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CR" sz="2800" dirty="0"/>
              <a:t>Los tipos de dato enteros en Java son: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90171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3134</Words>
  <Application>Microsoft Office PowerPoint</Application>
  <PresentationFormat>Presentación en pantalla (4:3)</PresentationFormat>
  <Paragraphs>467</Paragraphs>
  <Slides>54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Tema de Office</vt:lpstr>
      <vt:lpstr>Programación Orientada a Objetos</vt:lpstr>
      <vt:lpstr>Agenda</vt:lpstr>
      <vt:lpstr>Objetos</vt:lpstr>
      <vt:lpstr>Definiciones</vt:lpstr>
      <vt:lpstr>Primitivas de codificación</vt:lpstr>
      <vt:lpstr>¿Qué es un “tipo” de datos?</vt:lpstr>
      <vt:lpstr>Los tipos permiten categorizar la información</vt:lpstr>
      <vt:lpstr>¿Para que sirven los tipos de datos lógicos o booleanos?</vt:lpstr>
      <vt:lpstr>¿Cómo se pueden representar tipos de datos numéricos enteros en Java?</vt:lpstr>
      <vt:lpstr>¿Cómo se pueden representar tipos de datos numéricos reales en Java?</vt:lpstr>
      <vt:lpstr>¿Cómo se representan los literales de caracter en Java?</vt:lpstr>
      <vt:lpstr>¿Qué son secuencias de escape?</vt:lpstr>
      <vt:lpstr>Caracteres de escape en Java</vt:lpstr>
      <vt:lpstr>¿Cómo se representan los literales de hileras de caracteres en Java?</vt:lpstr>
      <vt:lpstr>Ejemplo #1</vt:lpstr>
      <vt:lpstr>Primitivas de codificación</vt:lpstr>
      <vt:lpstr>¿Qué son las variables?</vt:lpstr>
      <vt:lpstr>¿Cuáles son las características de las variables?</vt:lpstr>
      <vt:lpstr>¿Cómo se crea una variable?</vt:lpstr>
      <vt:lpstr>¿Cómo se declara una variable en Java?</vt:lpstr>
      <vt:lpstr>¿Cómo se lleva a cabo la inicialización de una variable en Java?</vt:lpstr>
      <vt:lpstr>Ejercicio</vt:lpstr>
      <vt:lpstr>¿Qué sucede si una variable no es de un tipo primitivo?</vt:lpstr>
      <vt:lpstr>¿Qué sucede en memoria al crear una instancia?</vt:lpstr>
      <vt:lpstr>¿Cómo se definen los nombres de variables en Java?</vt:lpstr>
      <vt:lpstr>Variables de tipo arreglo</vt:lpstr>
      <vt:lpstr>¿Qué es una constante?</vt:lpstr>
      <vt:lpstr>¿Cómo se declara una constante en Java?</vt:lpstr>
      <vt:lpstr>¿Es posible convertir un valor de un tipo de dato a otro ?</vt:lpstr>
      <vt:lpstr>¿Dónde se pueden utilizar variables?</vt:lpstr>
      <vt:lpstr>¿Cuál es el ciclo de vida de una variable?</vt:lpstr>
      <vt:lpstr>Declaración de variables en ámbitos dentro de una clase en Java</vt:lpstr>
      <vt:lpstr>¿Qué significa público y privado?</vt:lpstr>
      <vt:lpstr>¿Qué debe ser privado y qué debe ser público?</vt:lpstr>
      <vt:lpstr>¿Cuáles son los beneficios de no dar acceso directo a los atributos de una clase?</vt:lpstr>
      <vt:lpstr>Métodos en java</vt:lpstr>
      <vt:lpstr>Sintaxis global de un método java.</vt:lpstr>
      <vt:lpstr>Métodos void o funciones.</vt:lpstr>
      <vt:lpstr>Constructores</vt:lpstr>
      <vt:lpstr>Paso de parámetros</vt:lpstr>
      <vt:lpstr>¿Cómo se puede acceder a los atributos de una clase?</vt:lpstr>
      <vt:lpstr>¿Cómo se pueden crear los métodos set y get?</vt:lpstr>
      <vt:lpstr>¿Cuál es el beneficio de crear métodos set y get?</vt:lpstr>
      <vt:lpstr>Ejercicio</vt:lpstr>
      <vt:lpstr>¿Qué significa estático?</vt:lpstr>
      <vt:lpstr>Ejemplo #2</vt:lpstr>
      <vt:lpstr>Ejemplo #2 - Solución</vt:lpstr>
      <vt:lpstr>Primitivas de codificación</vt:lpstr>
      <vt:lpstr>¿Cuáles son los operadores aritméticos con enteros en Java?</vt:lpstr>
      <vt:lpstr>¿Cuáles son los operadores aritméticos con flotantes en Java?</vt:lpstr>
      <vt:lpstr>¿Para que sirven los operadores unarios en Java?</vt:lpstr>
      <vt:lpstr>Ejemplo del uso de operadores de incremento y decremento.</vt:lpstr>
      <vt:lpstr>Operadores de asignación</vt:lpstr>
      <vt:lpstr>¿Cuáles son los operadores de asignación en Java?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MARLEN</dc:creator>
  <cp:lastModifiedBy>Efrén Jiménez Delgado</cp:lastModifiedBy>
  <cp:revision>108</cp:revision>
  <dcterms:created xsi:type="dcterms:W3CDTF">2012-07-19T16:58:16Z</dcterms:created>
  <dcterms:modified xsi:type="dcterms:W3CDTF">2017-08-10T13:35:09Z</dcterms:modified>
</cp:coreProperties>
</file>