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17"/>
  </p:notesMasterIdLst>
  <p:handoutMasterIdLst>
    <p:handoutMasterId r:id="rId18"/>
  </p:handoutMasterIdLst>
  <p:sldIdLst>
    <p:sldId id="332" r:id="rId5"/>
    <p:sldId id="449" r:id="rId6"/>
    <p:sldId id="452" r:id="rId7"/>
    <p:sldId id="471" r:id="rId8"/>
    <p:sldId id="472" r:id="rId9"/>
    <p:sldId id="474" r:id="rId10"/>
    <p:sldId id="475" r:id="rId11"/>
    <p:sldId id="473" r:id="rId12"/>
    <p:sldId id="476" r:id="rId13"/>
    <p:sldId id="477" r:id="rId14"/>
    <p:sldId id="478" r:id="rId15"/>
    <p:sldId id="470" r:id="rId16"/>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87" d="100"/>
          <a:sy n="87" d="100"/>
        </p:scale>
        <p:origin x="1267" y="4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26/4/2018</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26/4/2018</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26/04/2018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26/04/2018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26/04/2018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26/04/2018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26/04/2018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26/04/2018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26/04/2018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26/04/2018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26/04/2018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26/04/2018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26/04/2018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26/04/2018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26/04/2018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26/04/2018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26/04/2018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4/26/2018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4/26/2018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4/26/2018</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hyperlink" Target="https://www.ecured.cu/index.php?title=FIFO&amp;action=edit&amp;redlink=1" TargetMode="Externa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Desarrollo Lógico y Algoritmos</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89B527AE-681D-465C-8C8D-CFD00DFC30D6}"/>
              </a:ext>
            </a:extLst>
          </p:cNvPr>
          <p:cNvSpPr>
            <a:spLocks noGrp="1"/>
          </p:cNvSpPr>
          <p:nvPr>
            <p:ph idx="1"/>
          </p:nvPr>
        </p:nvSpPr>
        <p:spPr/>
        <p:txBody>
          <a:bodyPr/>
          <a:lstStyle/>
          <a:p>
            <a:endParaRPr lang="en-US"/>
          </a:p>
        </p:txBody>
      </p:sp>
      <p:sp>
        <p:nvSpPr>
          <p:cNvPr id="3" name="Título 2">
            <a:extLst>
              <a:ext uri="{FF2B5EF4-FFF2-40B4-BE49-F238E27FC236}">
                <a16:creationId xmlns:a16="http://schemas.microsoft.com/office/drawing/2014/main" id="{1ED9D40D-0979-4FC4-AE0C-58D59EEE2226}"/>
              </a:ext>
            </a:extLst>
          </p:cNvPr>
          <p:cNvSpPr>
            <a:spLocks noGrp="1"/>
          </p:cNvSpPr>
          <p:nvPr>
            <p:ph type="title"/>
          </p:nvPr>
        </p:nvSpPr>
        <p:spPr/>
        <p:txBody>
          <a:bodyPr/>
          <a:lstStyle/>
          <a:p>
            <a:r>
              <a:rPr lang="en-US" dirty="0"/>
              <a:t>Cola</a:t>
            </a:r>
          </a:p>
        </p:txBody>
      </p:sp>
      <p:pic>
        <p:nvPicPr>
          <p:cNvPr id="5" name="Imagen 4">
            <a:extLst>
              <a:ext uri="{FF2B5EF4-FFF2-40B4-BE49-F238E27FC236}">
                <a16:creationId xmlns:a16="http://schemas.microsoft.com/office/drawing/2014/main" id="{788E6E14-BC3A-40E3-B0EF-E2723B63D89E}"/>
              </a:ext>
            </a:extLst>
          </p:cNvPr>
          <p:cNvPicPr>
            <a:picLocks noChangeAspect="1"/>
          </p:cNvPicPr>
          <p:nvPr/>
        </p:nvPicPr>
        <p:blipFill>
          <a:blip r:embed="rId2"/>
          <a:stretch>
            <a:fillRect/>
          </a:stretch>
        </p:blipFill>
        <p:spPr>
          <a:xfrm>
            <a:off x="2409964" y="1323688"/>
            <a:ext cx="4100740" cy="4842363"/>
          </a:xfrm>
          <a:prstGeom prst="rect">
            <a:avLst/>
          </a:prstGeom>
        </p:spPr>
      </p:pic>
    </p:spTree>
    <p:extLst>
      <p:ext uri="{BB962C8B-B14F-4D97-AF65-F5344CB8AC3E}">
        <p14:creationId xmlns:p14="http://schemas.microsoft.com/office/powerpoint/2010/main" val="356804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2B29478F-22CB-466F-AFFA-90AF83C511A1}"/>
              </a:ext>
            </a:extLst>
          </p:cNvPr>
          <p:cNvPicPr>
            <a:picLocks noGrp="1" noChangeAspect="1"/>
          </p:cNvPicPr>
          <p:nvPr>
            <p:ph idx="1"/>
          </p:nvPr>
        </p:nvPicPr>
        <p:blipFill>
          <a:blip r:embed="rId2"/>
          <a:stretch>
            <a:fillRect/>
          </a:stretch>
        </p:blipFill>
        <p:spPr>
          <a:xfrm>
            <a:off x="334108" y="2259623"/>
            <a:ext cx="8740632" cy="2712610"/>
          </a:xfrm>
          <a:prstGeom prst="rect">
            <a:avLst/>
          </a:prstGeom>
        </p:spPr>
      </p:pic>
      <p:sp>
        <p:nvSpPr>
          <p:cNvPr id="3" name="Título 2">
            <a:extLst>
              <a:ext uri="{FF2B5EF4-FFF2-40B4-BE49-F238E27FC236}">
                <a16:creationId xmlns:a16="http://schemas.microsoft.com/office/drawing/2014/main" id="{E03E5C79-69A3-467A-9958-F09397F628E5}"/>
              </a:ext>
            </a:extLst>
          </p:cNvPr>
          <p:cNvSpPr>
            <a:spLocks noGrp="1"/>
          </p:cNvSpPr>
          <p:nvPr>
            <p:ph type="title"/>
          </p:nvPr>
        </p:nvSpPr>
        <p:spPr/>
        <p:txBody>
          <a:bodyPr/>
          <a:lstStyle/>
          <a:p>
            <a:r>
              <a:rPr lang="en-US" dirty="0" err="1"/>
              <a:t>Métodos</a:t>
            </a:r>
            <a:endParaRPr lang="en-US" dirty="0"/>
          </a:p>
        </p:txBody>
      </p:sp>
    </p:spTree>
    <p:extLst>
      <p:ext uri="{BB962C8B-B14F-4D97-AF65-F5344CB8AC3E}">
        <p14:creationId xmlns:p14="http://schemas.microsoft.com/office/powerpoint/2010/main" val="1059378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D835CA0-A5B2-43C4-894C-6F0B78DEFC0F}"/>
              </a:ext>
            </a:extLst>
          </p:cNvPr>
          <p:cNvSpPr>
            <a:spLocks noGrp="1"/>
          </p:cNvSpPr>
          <p:nvPr>
            <p:ph idx="1"/>
          </p:nvPr>
        </p:nvSpPr>
        <p:spPr/>
        <p:txBody>
          <a:bodyPr>
            <a:normAutofit fontScale="85000" lnSpcReduction="10000"/>
          </a:bodyPr>
          <a:lstStyle/>
          <a:p>
            <a:r>
              <a:rPr lang="es-CR" dirty="0"/>
              <a:t>Construir una función que sume los elementos de una pila.</a:t>
            </a:r>
          </a:p>
          <a:p>
            <a:r>
              <a:rPr lang="es-CR" dirty="0"/>
              <a:t>Construir una función que devuelva los números pares de una pila.</a:t>
            </a:r>
          </a:p>
          <a:p>
            <a:r>
              <a:rPr lang="es-CR" dirty="0"/>
              <a:t>Construir una función que sume los elementos de una cola.</a:t>
            </a:r>
          </a:p>
          <a:p>
            <a:r>
              <a:rPr lang="es-CR" dirty="0"/>
              <a:t>Construir una función que devuelva los números impares de una pila.</a:t>
            </a:r>
          </a:p>
          <a:p>
            <a:r>
              <a:rPr lang="es-CR" dirty="0"/>
              <a:t>Un programa que escriba en orden inverso una sucesión de números leídos desde el teclado.</a:t>
            </a:r>
          </a:p>
          <a:p>
            <a:r>
              <a:rPr lang="es-CR" dirty="0"/>
              <a:t>En un establo se guarda un rebaño de hipopótamos. Se desea guardar los hipopótamos según su peso. Los establos son tan angostos que los hipopótamos deben estar formados en fila. Primero se deben almacenar todos los hipopótamos y luego imprimirlos para su revisión.</a:t>
            </a:r>
          </a:p>
          <a:p>
            <a:r>
              <a:rPr lang="es-CR" dirty="0"/>
              <a:t>Para ir a ver la película "</a:t>
            </a:r>
            <a:r>
              <a:rPr lang="es-CR" dirty="0" err="1"/>
              <a:t>Titanic</a:t>
            </a:r>
            <a:r>
              <a:rPr lang="es-CR" dirty="0"/>
              <a:t> II, la ira de Rose" hay dos filas de personas. Un acomodador es el encargado de dejar entrar a la gente. Sus instrucciones son simples: "deja entrar siempre a la persona que es mayor de edad". </a:t>
            </a:r>
          </a:p>
          <a:p>
            <a:endParaRPr lang="es-CR" dirty="0"/>
          </a:p>
          <a:p>
            <a:endParaRPr lang="en-US" dirty="0"/>
          </a:p>
        </p:txBody>
      </p:sp>
      <p:sp>
        <p:nvSpPr>
          <p:cNvPr id="3" name="Título 2">
            <a:extLst>
              <a:ext uri="{FF2B5EF4-FFF2-40B4-BE49-F238E27FC236}">
                <a16:creationId xmlns:a16="http://schemas.microsoft.com/office/drawing/2014/main" id="{24E89491-B2FC-4BD1-BF45-706A192B0A57}"/>
              </a:ext>
            </a:extLst>
          </p:cNvPr>
          <p:cNvSpPr>
            <a:spLocks noGrp="1"/>
          </p:cNvSpPr>
          <p:nvPr>
            <p:ph type="title"/>
          </p:nvPr>
        </p:nvSpPr>
        <p:spPr/>
        <p:txBody>
          <a:bodyPr/>
          <a:lstStyle/>
          <a:p>
            <a:r>
              <a:rPr lang="en-US" dirty="0" err="1"/>
              <a:t>Práctica</a:t>
            </a:r>
            <a:endParaRPr lang="en-US" dirty="0"/>
          </a:p>
        </p:txBody>
      </p:sp>
    </p:spTree>
    <p:extLst>
      <p:ext uri="{BB962C8B-B14F-4D97-AF65-F5344CB8AC3E}">
        <p14:creationId xmlns:p14="http://schemas.microsoft.com/office/powerpoint/2010/main" val="212881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ES" dirty="0"/>
              <a:t>Estructura de datos</a:t>
            </a:r>
          </a:p>
        </p:txBody>
      </p:sp>
      <p:sp>
        <p:nvSpPr>
          <p:cNvPr id="5" name="2 Subtítulo"/>
          <p:cNvSpPr>
            <a:spLocks noGrp="1"/>
          </p:cNvSpPr>
          <p:nvPr>
            <p:ph type="subTitle" idx="1"/>
          </p:nvPr>
        </p:nvSpPr>
        <p:spPr/>
        <p:txBody>
          <a:bodyPr>
            <a:normAutofit/>
          </a:bodyPr>
          <a:lstStyle/>
          <a:p>
            <a:pPr lvl="0">
              <a:spcBef>
                <a:spcPts val="0"/>
              </a:spcBef>
            </a:pPr>
            <a:r>
              <a:rPr lang="es-CR" sz="2400" dirty="0"/>
              <a:t>Universidad Técnica Nacional</a:t>
            </a:r>
          </a:p>
          <a:p>
            <a:pPr lvl="0">
              <a:spcBef>
                <a:spcPts val="0"/>
              </a:spcBef>
            </a:pPr>
            <a:r>
              <a:rPr lang="es-CR" sz="2400" dirty="0"/>
              <a:t>Por: Efrén Jiménez Delgado</a:t>
            </a:r>
          </a:p>
          <a:p>
            <a:pPr lvl="0">
              <a:spcBef>
                <a:spcPts val="0"/>
              </a:spcBef>
            </a:pPr>
            <a:r>
              <a:rPr lang="es-CR" sz="2400" dirty="0"/>
              <a:t>2018</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14681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t>Agenda</a:t>
            </a:r>
          </a:p>
        </p:txBody>
      </p:sp>
      <p:sp>
        <p:nvSpPr>
          <p:cNvPr id="3" name="Marcador de contenido 2"/>
          <p:cNvSpPr>
            <a:spLocks noGrp="1"/>
          </p:cNvSpPr>
          <p:nvPr>
            <p:ph idx="1"/>
          </p:nvPr>
        </p:nvSpPr>
        <p:spPr/>
        <p:txBody>
          <a:bodyPr/>
          <a:lstStyle/>
          <a:p>
            <a:pPr fontAlgn="base"/>
            <a:r>
              <a:rPr lang="es-CR" dirty="0"/>
              <a:t>Pilas</a:t>
            </a:r>
          </a:p>
          <a:p>
            <a:pPr fontAlgn="base"/>
            <a:r>
              <a:rPr lang="es-CR" dirty="0"/>
              <a:t>Colas</a:t>
            </a:r>
          </a:p>
        </p:txBody>
      </p:sp>
    </p:spTree>
    <p:extLst>
      <p:ext uri="{BB962C8B-B14F-4D97-AF65-F5344CB8AC3E}">
        <p14:creationId xmlns:p14="http://schemas.microsoft.com/office/powerpoint/2010/main" val="4105758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B6D23323-9E51-409C-84EA-3561D17F0895}"/>
              </a:ext>
            </a:extLst>
          </p:cNvPr>
          <p:cNvSpPr>
            <a:spLocks noGrp="1"/>
          </p:cNvSpPr>
          <p:nvPr>
            <p:ph idx="1"/>
          </p:nvPr>
        </p:nvSpPr>
        <p:spPr/>
        <p:txBody>
          <a:bodyPr/>
          <a:lstStyle/>
          <a:p>
            <a:r>
              <a:rPr lang="es-CR" dirty="0"/>
              <a:t>Una pila representa una estructura lineal de datos en que se puede agregar o quitar elementos únicamente por uno de los dos extremos. En consecuencia, los elementos de una pila se eliminan en el orden inverso al que se insertaron. Debido a está característica, se le conoce como estructura LIFO (</a:t>
            </a:r>
            <a:r>
              <a:rPr lang="es-CR" dirty="0" err="1"/>
              <a:t>last</a:t>
            </a:r>
            <a:r>
              <a:rPr lang="es-CR" dirty="0"/>
              <a:t> input, </a:t>
            </a:r>
            <a:r>
              <a:rPr lang="es-CR" dirty="0" err="1"/>
              <a:t>first</a:t>
            </a:r>
            <a:r>
              <a:rPr lang="es-CR" dirty="0"/>
              <a:t> output).</a:t>
            </a:r>
          </a:p>
          <a:p>
            <a:pPr lvl="1"/>
            <a:r>
              <a:rPr lang="es-CR" dirty="0"/>
              <a:t>Existen muchos casos prácticos en los que se utiliza la idea de pila: </a:t>
            </a:r>
          </a:p>
          <a:p>
            <a:pPr lvl="2"/>
            <a:r>
              <a:rPr lang="es-CR" dirty="0"/>
              <a:t>Ejemplo; pila de platos, en el supermercado latas. </a:t>
            </a:r>
          </a:p>
          <a:p>
            <a:pPr lvl="2"/>
            <a:r>
              <a:rPr lang="es-CR" dirty="0"/>
              <a:t>Las pilas con estructuras lineales como los arreglos, ya que sus componentes ocupan lugares sucesivos en la ED y c/u tienen un único sucesor/predecesor, con excepción del primero/último.</a:t>
            </a:r>
            <a:endParaRPr lang="en-US" dirty="0"/>
          </a:p>
        </p:txBody>
      </p:sp>
      <p:sp>
        <p:nvSpPr>
          <p:cNvPr id="3" name="Título 2">
            <a:extLst>
              <a:ext uri="{FF2B5EF4-FFF2-40B4-BE49-F238E27FC236}">
                <a16:creationId xmlns:a16="http://schemas.microsoft.com/office/drawing/2014/main" id="{1BF1036E-A0D4-4844-9CB7-693324822363}"/>
              </a:ext>
            </a:extLst>
          </p:cNvPr>
          <p:cNvSpPr>
            <a:spLocks noGrp="1"/>
          </p:cNvSpPr>
          <p:nvPr>
            <p:ph type="title"/>
          </p:nvPr>
        </p:nvSpPr>
        <p:spPr/>
        <p:txBody>
          <a:bodyPr/>
          <a:lstStyle/>
          <a:p>
            <a:r>
              <a:rPr lang="es-CR" dirty="0"/>
              <a:t>Pilas</a:t>
            </a:r>
            <a:endParaRPr lang="en-US" dirty="0"/>
          </a:p>
        </p:txBody>
      </p:sp>
    </p:spTree>
    <p:extLst>
      <p:ext uri="{BB962C8B-B14F-4D97-AF65-F5344CB8AC3E}">
        <p14:creationId xmlns:p14="http://schemas.microsoft.com/office/powerpoint/2010/main" val="3790091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3EF5AD2D-268D-4158-A062-80CB98F6B23D}"/>
              </a:ext>
            </a:extLst>
          </p:cNvPr>
          <p:cNvSpPr>
            <a:spLocks noGrp="1"/>
          </p:cNvSpPr>
          <p:nvPr>
            <p:ph idx="1"/>
          </p:nvPr>
        </p:nvSpPr>
        <p:spPr/>
        <p:txBody>
          <a:bodyPr/>
          <a:lstStyle/>
          <a:p>
            <a:r>
              <a:rPr lang="es-CR" dirty="0"/>
              <a:t>Definición de Pila </a:t>
            </a:r>
          </a:p>
          <a:p>
            <a:pPr lvl="1"/>
            <a:r>
              <a:rPr lang="es-CR" dirty="0"/>
              <a:t>Una colección de datos a los cuales se les puede acceder mediante un extremo, que se conoce generalmente como tope</a:t>
            </a:r>
            <a:endParaRPr lang="en-US" dirty="0"/>
          </a:p>
        </p:txBody>
      </p:sp>
      <p:pic>
        <p:nvPicPr>
          <p:cNvPr id="1026" name="Picture 2" descr="https://docs.google.com/drawings/d/1P4TH6kEwBupYqTNmczKLsuAItoB69qrbsFrZ5RLFdi0/pub?w=385&amp;h=365">
            <a:extLst>
              <a:ext uri="{FF2B5EF4-FFF2-40B4-BE49-F238E27FC236}">
                <a16:creationId xmlns:a16="http://schemas.microsoft.com/office/drawing/2014/main" id="{7B9FCE9E-EAB0-4EFD-923E-A29745408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739" y="2794488"/>
            <a:ext cx="3667125" cy="3467100"/>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5">
            <a:extLst>
              <a:ext uri="{FF2B5EF4-FFF2-40B4-BE49-F238E27FC236}">
                <a16:creationId xmlns:a16="http://schemas.microsoft.com/office/drawing/2014/main" id="{E373CAB0-56C6-4601-A0D1-3150470DBA24}"/>
              </a:ext>
            </a:extLst>
          </p:cNvPr>
          <p:cNvSpPr>
            <a:spLocks noGrp="1"/>
          </p:cNvSpPr>
          <p:nvPr>
            <p:ph type="title"/>
          </p:nvPr>
        </p:nvSpPr>
        <p:spPr/>
        <p:txBody>
          <a:bodyPr/>
          <a:lstStyle/>
          <a:p>
            <a:r>
              <a:rPr lang="en-US" dirty="0"/>
              <a:t>Pila</a:t>
            </a:r>
          </a:p>
        </p:txBody>
      </p:sp>
      <p:pic>
        <p:nvPicPr>
          <p:cNvPr id="1028" name="Picture 4" descr="&quot;Stack&quot; images_set">
            <a:extLst>
              <a:ext uri="{FF2B5EF4-FFF2-40B4-BE49-F238E27FC236}">
                <a16:creationId xmlns:a16="http://schemas.microsoft.com/office/drawing/2014/main" id="{C83F18EA-4E0E-47A6-A861-3CDF3BD0F7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9614" y="2427775"/>
            <a:ext cx="317182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31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B172FCF-432F-49E9-9097-FF2B0DF59771}"/>
              </a:ext>
            </a:extLst>
          </p:cNvPr>
          <p:cNvSpPr>
            <a:spLocks noGrp="1"/>
          </p:cNvSpPr>
          <p:nvPr>
            <p:ph type="title"/>
          </p:nvPr>
        </p:nvSpPr>
        <p:spPr/>
        <p:txBody>
          <a:bodyPr/>
          <a:lstStyle/>
          <a:p>
            <a:r>
              <a:rPr lang="en-US" dirty="0"/>
              <a:t>Pila</a:t>
            </a:r>
          </a:p>
        </p:txBody>
      </p:sp>
      <p:pic>
        <p:nvPicPr>
          <p:cNvPr id="4" name="Marcador de contenido 3">
            <a:extLst>
              <a:ext uri="{FF2B5EF4-FFF2-40B4-BE49-F238E27FC236}">
                <a16:creationId xmlns:a16="http://schemas.microsoft.com/office/drawing/2014/main" id="{2283BC1D-A004-4C7D-A91C-14949A3C5A48}"/>
              </a:ext>
            </a:extLst>
          </p:cNvPr>
          <p:cNvPicPr>
            <a:picLocks noGrp="1" noChangeAspect="1"/>
          </p:cNvPicPr>
          <p:nvPr>
            <p:ph idx="1"/>
          </p:nvPr>
        </p:nvPicPr>
        <p:blipFill>
          <a:blip r:embed="rId2"/>
          <a:stretch>
            <a:fillRect/>
          </a:stretch>
        </p:blipFill>
        <p:spPr>
          <a:xfrm>
            <a:off x="2561021" y="1211263"/>
            <a:ext cx="4021958" cy="4954587"/>
          </a:xfrm>
          <a:prstGeom prst="rect">
            <a:avLst/>
          </a:prstGeom>
        </p:spPr>
      </p:pic>
    </p:spTree>
    <p:extLst>
      <p:ext uri="{BB962C8B-B14F-4D97-AF65-F5344CB8AC3E}">
        <p14:creationId xmlns:p14="http://schemas.microsoft.com/office/powerpoint/2010/main" val="54163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DD8D5B7-1FD0-4E59-9EED-607791EA7388}"/>
              </a:ext>
            </a:extLst>
          </p:cNvPr>
          <p:cNvSpPr>
            <a:spLocks noGrp="1"/>
          </p:cNvSpPr>
          <p:nvPr>
            <p:ph idx="1"/>
          </p:nvPr>
        </p:nvSpPr>
        <p:spPr/>
        <p:txBody>
          <a:bodyPr/>
          <a:lstStyle/>
          <a:p>
            <a:endParaRPr lang="en-US"/>
          </a:p>
        </p:txBody>
      </p:sp>
      <p:sp>
        <p:nvSpPr>
          <p:cNvPr id="3" name="Título 2">
            <a:extLst>
              <a:ext uri="{FF2B5EF4-FFF2-40B4-BE49-F238E27FC236}">
                <a16:creationId xmlns:a16="http://schemas.microsoft.com/office/drawing/2014/main" id="{1765700C-1463-4E0F-A081-3DA58357217F}"/>
              </a:ext>
            </a:extLst>
          </p:cNvPr>
          <p:cNvSpPr>
            <a:spLocks noGrp="1"/>
          </p:cNvSpPr>
          <p:nvPr>
            <p:ph type="title"/>
          </p:nvPr>
        </p:nvSpPr>
        <p:spPr/>
        <p:txBody>
          <a:bodyPr/>
          <a:lstStyle/>
          <a:p>
            <a:r>
              <a:rPr lang="en-US" dirty="0" err="1"/>
              <a:t>Métodos</a:t>
            </a:r>
            <a:endParaRPr lang="en-US" dirty="0"/>
          </a:p>
        </p:txBody>
      </p:sp>
      <p:pic>
        <p:nvPicPr>
          <p:cNvPr id="4" name="Imagen 3">
            <a:extLst>
              <a:ext uri="{FF2B5EF4-FFF2-40B4-BE49-F238E27FC236}">
                <a16:creationId xmlns:a16="http://schemas.microsoft.com/office/drawing/2014/main" id="{937DD3EF-64FE-43CF-B3B7-A227CC4D903C}"/>
              </a:ext>
            </a:extLst>
          </p:cNvPr>
          <p:cNvPicPr>
            <a:picLocks noChangeAspect="1"/>
          </p:cNvPicPr>
          <p:nvPr/>
        </p:nvPicPr>
        <p:blipFill>
          <a:blip r:embed="rId2"/>
          <a:stretch>
            <a:fillRect/>
          </a:stretch>
        </p:blipFill>
        <p:spPr>
          <a:xfrm>
            <a:off x="395008" y="2363561"/>
            <a:ext cx="8353979" cy="2650515"/>
          </a:xfrm>
          <a:prstGeom prst="rect">
            <a:avLst/>
          </a:prstGeom>
        </p:spPr>
      </p:pic>
    </p:spTree>
    <p:extLst>
      <p:ext uri="{BB962C8B-B14F-4D97-AF65-F5344CB8AC3E}">
        <p14:creationId xmlns:p14="http://schemas.microsoft.com/office/powerpoint/2010/main" val="2741083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A6291A21-0AF7-4202-BF7C-499FC2F4BAF8}"/>
              </a:ext>
            </a:extLst>
          </p:cNvPr>
          <p:cNvSpPr>
            <a:spLocks noGrp="1"/>
          </p:cNvSpPr>
          <p:nvPr>
            <p:ph type="title"/>
          </p:nvPr>
        </p:nvSpPr>
        <p:spPr/>
        <p:txBody>
          <a:bodyPr/>
          <a:lstStyle/>
          <a:p>
            <a:r>
              <a:rPr lang="en-US" dirty="0"/>
              <a:t>Cola</a:t>
            </a:r>
          </a:p>
        </p:txBody>
      </p:sp>
      <p:sp>
        <p:nvSpPr>
          <p:cNvPr id="5" name="Marcador de contenido 4">
            <a:extLst>
              <a:ext uri="{FF2B5EF4-FFF2-40B4-BE49-F238E27FC236}">
                <a16:creationId xmlns:a16="http://schemas.microsoft.com/office/drawing/2014/main" id="{5AB2BE29-A701-4B32-A42F-E2980E2A415D}"/>
              </a:ext>
            </a:extLst>
          </p:cNvPr>
          <p:cNvSpPr>
            <a:spLocks noGrp="1"/>
          </p:cNvSpPr>
          <p:nvPr>
            <p:ph idx="1"/>
          </p:nvPr>
        </p:nvSpPr>
        <p:spPr/>
        <p:txBody>
          <a:bodyPr/>
          <a:lstStyle/>
          <a:p>
            <a:r>
              <a:rPr lang="es-CR" dirty="0"/>
              <a:t>Una cola es una estructura de datos, caracterizada por ser una secuencia de elementos en la que la operación de inserción </a:t>
            </a:r>
            <a:r>
              <a:rPr lang="es-CR" i="1" dirty="0" err="1"/>
              <a:t>push</a:t>
            </a:r>
            <a:r>
              <a:rPr lang="es-CR" dirty="0"/>
              <a:t> se realiza por un extremo y la operación de extracción </a:t>
            </a:r>
            <a:r>
              <a:rPr lang="es-CR" i="1" dirty="0"/>
              <a:t>pop</a:t>
            </a:r>
            <a:r>
              <a:rPr lang="es-CR" dirty="0"/>
              <a:t> por el otro. También se le llama estructura </a:t>
            </a:r>
            <a:r>
              <a:rPr lang="es-CR" dirty="0">
                <a:hlinkClick r:id="rId2" tooltip="FIFO (la página no existe)"/>
              </a:rPr>
              <a:t>FIFO</a:t>
            </a:r>
            <a:r>
              <a:rPr lang="es-CR" dirty="0"/>
              <a:t> (del inglés </a:t>
            </a:r>
            <a:r>
              <a:rPr lang="es-CR" dirty="0" err="1"/>
              <a:t>First</a:t>
            </a:r>
            <a:r>
              <a:rPr lang="es-CR" dirty="0"/>
              <a:t> In </a:t>
            </a:r>
            <a:r>
              <a:rPr lang="es-CR" dirty="0" err="1"/>
              <a:t>First</a:t>
            </a:r>
            <a:r>
              <a:rPr lang="es-CR" dirty="0"/>
              <a:t> </a:t>
            </a:r>
            <a:r>
              <a:rPr lang="es-CR" dirty="0" err="1"/>
              <a:t>Out</a:t>
            </a:r>
            <a:r>
              <a:rPr lang="es-CR" dirty="0"/>
              <a:t>), debido a que el primer elemento en entrar será también el primero en salir.</a:t>
            </a:r>
          </a:p>
          <a:p>
            <a:r>
              <a:rPr lang="es-CR" dirty="0"/>
              <a:t>Las colas se utilizan en sistemas informáticos, transportes y operaciones de investigación (entre otros), dónde los objetos, personas o eventos son tomados como datos que se almacenan y se guardan mediante colas para su posterior procesamiento</a:t>
            </a:r>
          </a:p>
        </p:txBody>
      </p:sp>
    </p:spTree>
    <p:extLst>
      <p:ext uri="{BB962C8B-B14F-4D97-AF65-F5344CB8AC3E}">
        <p14:creationId xmlns:p14="http://schemas.microsoft.com/office/powerpoint/2010/main" val="198575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A5D3528-684F-481D-9548-39B653CFD439}"/>
              </a:ext>
            </a:extLst>
          </p:cNvPr>
          <p:cNvSpPr>
            <a:spLocks noGrp="1"/>
          </p:cNvSpPr>
          <p:nvPr>
            <p:ph idx="1"/>
          </p:nvPr>
        </p:nvSpPr>
        <p:spPr/>
        <p:txBody>
          <a:bodyPr/>
          <a:lstStyle/>
          <a:p>
            <a:endParaRPr lang="en-US" dirty="0"/>
          </a:p>
        </p:txBody>
      </p:sp>
      <p:sp>
        <p:nvSpPr>
          <p:cNvPr id="3" name="Título 2">
            <a:extLst>
              <a:ext uri="{FF2B5EF4-FFF2-40B4-BE49-F238E27FC236}">
                <a16:creationId xmlns:a16="http://schemas.microsoft.com/office/drawing/2014/main" id="{EC6F909D-E798-4073-B130-F99507A6E190}"/>
              </a:ext>
            </a:extLst>
          </p:cNvPr>
          <p:cNvSpPr>
            <a:spLocks noGrp="1"/>
          </p:cNvSpPr>
          <p:nvPr>
            <p:ph type="title"/>
          </p:nvPr>
        </p:nvSpPr>
        <p:spPr/>
        <p:txBody>
          <a:bodyPr/>
          <a:lstStyle/>
          <a:p>
            <a:r>
              <a:rPr lang="en-US" dirty="0"/>
              <a:t>Cola</a:t>
            </a:r>
          </a:p>
        </p:txBody>
      </p:sp>
      <p:pic>
        <p:nvPicPr>
          <p:cNvPr id="2050" name="Picture 2" descr="&quot;Queue&quot; images_set">
            <a:extLst>
              <a:ext uri="{FF2B5EF4-FFF2-40B4-BE49-F238E27FC236}">
                <a16:creationId xmlns:a16="http://schemas.microsoft.com/office/drawing/2014/main" id="{DAE629EB-ED34-4D27-9EFE-74629D9ED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667" y="1784636"/>
            <a:ext cx="4948237" cy="10586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docs.google.com/drawings/d/1pW8J_d04C38C2MGls134kNfvwaGq-osjiCMdulEs25I/pub?w=385&amp;h=365">
            <a:extLst>
              <a:ext uri="{FF2B5EF4-FFF2-40B4-BE49-F238E27FC236}">
                <a16:creationId xmlns:a16="http://schemas.microsoft.com/office/drawing/2014/main" id="{CDEAE3BE-37C2-46D5-BA89-E3DB52FAE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539" y="2843292"/>
            <a:ext cx="3667125"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920344"/>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820</TotalTime>
  <Words>357</Words>
  <Application>Microsoft Office PowerPoint</Application>
  <PresentationFormat>Presentación en pantalla (4:3)</PresentationFormat>
  <Paragraphs>32</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12</vt:i4>
      </vt:variant>
    </vt:vector>
  </HeadingPairs>
  <TitlesOfParts>
    <vt:vector size="20" baseType="lpstr">
      <vt:lpstr>Arial</vt:lpstr>
      <vt:lpstr>Calibri</vt:lpstr>
      <vt:lpstr>Calibri Light</vt:lpstr>
      <vt:lpstr>Wingdings 2</vt:lpstr>
      <vt:lpstr>HDOfficeLightV0</vt:lpstr>
      <vt:lpstr>1_HDOfficeLightV0</vt:lpstr>
      <vt:lpstr>Blank</vt:lpstr>
      <vt:lpstr>Storyboard Layouts</vt:lpstr>
      <vt:lpstr>Presentación de PowerPoint</vt:lpstr>
      <vt:lpstr>Estructura de datos</vt:lpstr>
      <vt:lpstr>Agenda</vt:lpstr>
      <vt:lpstr>Pilas</vt:lpstr>
      <vt:lpstr>Pila</vt:lpstr>
      <vt:lpstr>Pila</vt:lpstr>
      <vt:lpstr>Métodos</vt:lpstr>
      <vt:lpstr>Cola</vt:lpstr>
      <vt:lpstr>Cola</vt:lpstr>
      <vt:lpstr>Cola</vt:lpstr>
      <vt:lpstr>Métodos</vt:lpstr>
      <vt:lpstr>Práctica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 Jimenez Delgado</cp:lastModifiedBy>
  <cp:revision>45</cp:revision>
  <dcterms:created xsi:type="dcterms:W3CDTF">2016-01-04T17:43:21Z</dcterms:created>
  <dcterms:modified xsi:type="dcterms:W3CDTF">2018-04-26T22:17:18Z</dcterms:modified>
</cp:coreProperties>
</file>