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36"/>
  </p:notesMasterIdLst>
  <p:handoutMasterIdLst>
    <p:handoutMasterId r:id="rId37"/>
  </p:handoutMasterIdLst>
  <p:sldIdLst>
    <p:sldId id="332" r:id="rId5"/>
    <p:sldId id="449" r:id="rId6"/>
    <p:sldId id="451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4" r:id="rId26"/>
    <p:sldId id="476" r:id="rId27"/>
    <p:sldId id="477" r:id="rId28"/>
    <p:sldId id="478" r:id="rId29"/>
    <p:sldId id="479" r:id="rId30"/>
    <p:sldId id="497" r:id="rId31"/>
    <p:sldId id="498" r:id="rId32"/>
    <p:sldId id="499" r:id="rId33"/>
    <p:sldId id="502" r:id="rId34"/>
    <p:sldId id="503" r:id="rId3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9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2BDD29-63FB-487F-AAD5-5E4E0C1B71F6}" type="doc">
      <dgm:prSet loTypeId="urn:microsoft.com/office/officeart/2005/8/layout/hProcess9" loCatId="process" qsTypeId="urn:microsoft.com/office/officeart/2005/8/quickstyle/3d3" qsCatId="3D" csTypeId="urn:microsoft.com/office/officeart/2005/8/colors/accent1_3" csCatId="accent1"/>
      <dgm:spPr/>
      <dgm:t>
        <a:bodyPr/>
        <a:lstStyle/>
        <a:p>
          <a:endParaRPr lang="es-CR"/>
        </a:p>
      </dgm:t>
    </dgm:pt>
    <dgm:pt modelId="{EF038D14-FD08-4D79-BB86-40A5D0492EE6}">
      <dgm:prSet/>
      <dgm:spPr/>
      <dgm:t>
        <a:bodyPr/>
        <a:lstStyle/>
        <a:p>
          <a:pPr algn="just" rtl="0"/>
          <a:r>
            <a:rPr lang="es-CR"/>
            <a:t>Los tipos de datos son categorías de características asociadas a un grupo de valores en particular.</a:t>
          </a:r>
        </a:p>
      </dgm:t>
    </dgm:pt>
    <dgm:pt modelId="{7DDCFA97-DF5A-4DEB-A360-6E742C9BD75C}" type="parTrans" cxnId="{EF68CB1C-9888-4B5F-999F-EA70FD1DD7D4}">
      <dgm:prSet/>
      <dgm:spPr/>
      <dgm:t>
        <a:bodyPr/>
        <a:lstStyle/>
        <a:p>
          <a:pPr algn="just"/>
          <a:endParaRPr lang="es-CR"/>
        </a:p>
      </dgm:t>
    </dgm:pt>
    <dgm:pt modelId="{8E425CF5-BBED-4DD8-A0FA-B7AB57A75BB9}" type="sibTrans" cxnId="{EF68CB1C-9888-4B5F-999F-EA70FD1DD7D4}">
      <dgm:prSet/>
      <dgm:spPr/>
      <dgm:t>
        <a:bodyPr/>
        <a:lstStyle/>
        <a:p>
          <a:pPr algn="just"/>
          <a:endParaRPr lang="es-CR"/>
        </a:p>
      </dgm:t>
    </dgm:pt>
    <dgm:pt modelId="{2721F80B-E0A6-4665-80BE-38717EECF214}">
      <dgm:prSet/>
      <dgm:spPr/>
      <dgm:t>
        <a:bodyPr/>
        <a:lstStyle/>
        <a:p>
          <a:pPr algn="just" rtl="0"/>
          <a:r>
            <a:rPr lang="es-CR"/>
            <a:t>Por ejemplo: los números enteros, los números reales, los caracteres, las hileras de texto tienen un tipo de dato asociado. </a:t>
          </a:r>
        </a:p>
      </dgm:t>
    </dgm:pt>
    <dgm:pt modelId="{2D283FEF-D241-48B4-A91B-0BF347AE51A5}" type="parTrans" cxnId="{A2604046-88CD-4A27-8A02-255CABD0D488}">
      <dgm:prSet/>
      <dgm:spPr/>
      <dgm:t>
        <a:bodyPr/>
        <a:lstStyle/>
        <a:p>
          <a:pPr algn="just"/>
          <a:endParaRPr lang="es-CR"/>
        </a:p>
      </dgm:t>
    </dgm:pt>
    <dgm:pt modelId="{A157B8A4-861B-4B7A-8F02-25D68DA74657}" type="sibTrans" cxnId="{A2604046-88CD-4A27-8A02-255CABD0D488}">
      <dgm:prSet/>
      <dgm:spPr/>
      <dgm:t>
        <a:bodyPr/>
        <a:lstStyle/>
        <a:p>
          <a:pPr algn="just"/>
          <a:endParaRPr lang="es-CR"/>
        </a:p>
      </dgm:t>
    </dgm:pt>
    <dgm:pt modelId="{EF584063-52E9-4501-BE11-054EB90D45DF}">
      <dgm:prSet/>
      <dgm:spPr/>
      <dgm:t>
        <a:bodyPr/>
        <a:lstStyle/>
        <a:p>
          <a:pPr algn="just" rtl="0"/>
          <a:r>
            <a:rPr lang="es-CR"/>
            <a:t>De esta forma la información puede ser clasificada de acuerdo al uso que se le da a la misma.</a:t>
          </a:r>
        </a:p>
      </dgm:t>
    </dgm:pt>
    <dgm:pt modelId="{449971CD-ADC6-402C-B348-15232D42118D}" type="parTrans" cxnId="{61FC63F6-D0C6-485D-80AB-6FECE2610C14}">
      <dgm:prSet/>
      <dgm:spPr/>
      <dgm:t>
        <a:bodyPr/>
        <a:lstStyle/>
        <a:p>
          <a:pPr algn="just"/>
          <a:endParaRPr lang="es-CR"/>
        </a:p>
      </dgm:t>
    </dgm:pt>
    <dgm:pt modelId="{EE6222F6-2EF4-41AC-94CE-4B76FA69495C}" type="sibTrans" cxnId="{61FC63F6-D0C6-485D-80AB-6FECE2610C14}">
      <dgm:prSet/>
      <dgm:spPr/>
      <dgm:t>
        <a:bodyPr/>
        <a:lstStyle/>
        <a:p>
          <a:pPr algn="just"/>
          <a:endParaRPr lang="es-CR"/>
        </a:p>
      </dgm:t>
    </dgm:pt>
    <dgm:pt modelId="{F19C49B5-1EE8-4C80-8EC1-AE1E29AF26F9}" type="pres">
      <dgm:prSet presAssocID="{3A2BDD29-63FB-487F-AAD5-5E4E0C1B71F6}" presName="CompostProcess" presStyleCnt="0">
        <dgm:presLayoutVars>
          <dgm:dir/>
          <dgm:resizeHandles val="exact"/>
        </dgm:presLayoutVars>
      </dgm:prSet>
      <dgm:spPr/>
    </dgm:pt>
    <dgm:pt modelId="{01834A72-2FFB-404C-8AD4-A7FF65FFEBC4}" type="pres">
      <dgm:prSet presAssocID="{3A2BDD29-63FB-487F-AAD5-5E4E0C1B71F6}" presName="arrow" presStyleLbl="bgShp" presStyleIdx="0" presStyleCnt="1"/>
      <dgm:spPr/>
    </dgm:pt>
    <dgm:pt modelId="{27E6359D-074C-4FED-A086-BA0D3087035F}" type="pres">
      <dgm:prSet presAssocID="{3A2BDD29-63FB-487F-AAD5-5E4E0C1B71F6}" presName="linearProcess" presStyleCnt="0"/>
      <dgm:spPr/>
    </dgm:pt>
    <dgm:pt modelId="{253BCBB6-7722-48B2-A864-3FFCF00E9E1C}" type="pres">
      <dgm:prSet presAssocID="{EF038D14-FD08-4D79-BB86-40A5D0492EE6}" presName="textNode" presStyleLbl="node1" presStyleIdx="0" presStyleCnt="3">
        <dgm:presLayoutVars>
          <dgm:bulletEnabled val="1"/>
        </dgm:presLayoutVars>
      </dgm:prSet>
      <dgm:spPr/>
    </dgm:pt>
    <dgm:pt modelId="{0D0C63A0-8D1C-4F65-B16D-4F8B4ECD5DE5}" type="pres">
      <dgm:prSet presAssocID="{8E425CF5-BBED-4DD8-A0FA-B7AB57A75BB9}" presName="sibTrans" presStyleCnt="0"/>
      <dgm:spPr/>
    </dgm:pt>
    <dgm:pt modelId="{11DC9DF1-AC89-4B52-B7B0-CF59FC37BC31}" type="pres">
      <dgm:prSet presAssocID="{2721F80B-E0A6-4665-80BE-38717EECF214}" presName="textNode" presStyleLbl="node1" presStyleIdx="1" presStyleCnt="3">
        <dgm:presLayoutVars>
          <dgm:bulletEnabled val="1"/>
        </dgm:presLayoutVars>
      </dgm:prSet>
      <dgm:spPr/>
    </dgm:pt>
    <dgm:pt modelId="{BD72A750-C126-426B-9A2B-877515B2879A}" type="pres">
      <dgm:prSet presAssocID="{A157B8A4-861B-4B7A-8F02-25D68DA74657}" presName="sibTrans" presStyleCnt="0"/>
      <dgm:spPr/>
    </dgm:pt>
    <dgm:pt modelId="{F1E572EF-A6B1-4FE1-A495-9805054C4760}" type="pres">
      <dgm:prSet presAssocID="{EF584063-52E9-4501-BE11-054EB90D45D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F68CB1C-9888-4B5F-999F-EA70FD1DD7D4}" srcId="{3A2BDD29-63FB-487F-AAD5-5E4E0C1B71F6}" destId="{EF038D14-FD08-4D79-BB86-40A5D0492EE6}" srcOrd="0" destOrd="0" parTransId="{7DDCFA97-DF5A-4DEB-A360-6E742C9BD75C}" sibTransId="{8E425CF5-BBED-4DD8-A0FA-B7AB57A75BB9}"/>
    <dgm:cxn modelId="{47E9691E-F695-4FB3-B69E-5BE5414B2047}" type="presOf" srcId="{EF584063-52E9-4501-BE11-054EB90D45DF}" destId="{F1E572EF-A6B1-4FE1-A495-9805054C4760}" srcOrd="0" destOrd="0" presId="urn:microsoft.com/office/officeart/2005/8/layout/hProcess9"/>
    <dgm:cxn modelId="{BB629223-4223-4033-AEA3-A63CD6153D96}" type="presOf" srcId="{EF038D14-FD08-4D79-BB86-40A5D0492EE6}" destId="{253BCBB6-7722-48B2-A864-3FFCF00E9E1C}" srcOrd="0" destOrd="0" presId="urn:microsoft.com/office/officeart/2005/8/layout/hProcess9"/>
    <dgm:cxn modelId="{A2604046-88CD-4A27-8A02-255CABD0D488}" srcId="{3A2BDD29-63FB-487F-AAD5-5E4E0C1B71F6}" destId="{2721F80B-E0A6-4665-80BE-38717EECF214}" srcOrd="1" destOrd="0" parTransId="{2D283FEF-D241-48B4-A91B-0BF347AE51A5}" sibTransId="{A157B8A4-861B-4B7A-8F02-25D68DA74657}"/>
    <dgm:cxn modelId="{E77B4B8F-E78F-4AB7-B0DE-06083E607814}" type="presOf" srcId="{3A2BDD29-63FB-487F-AAD5-5E4E0C1B71F6}" destId="{F19C49B5-1EE8-4C80-8EC1-AE1E29AF26F9}" srcOrd="0" destOrd="0" presId="urn:microsoft.com/office/officeart/2005/8/layout/hProcess9"/>
    <dgm:cxn modelId="{A3284191-CCC7-4CD4-81EA-65E2E810BE4B}" type="presOf" srcId="{2721F80B-E0A6-4665-80BE-38717EECF214}" destId="{11DC9DF1-AC89-4B52-B7B0-CF59FC37BC31}" srcOrd="0" destOrd="0" presId="urn:microsoft.com/office/officeart/2005/8/layout/hProcess9"/>
    <dgm:cxn modelId="{61FC63F6-D0C6-485D-80AB-6FECE2610C14}" srcId="{3A2BDD29-63FB-487F-AAD5-5E4E0C1B71F6}" destId="{EF584063-52E9-4501-BE11-054EB90D45DF}" srcOrd="2" destOrd="0" parTransId="{449971CD-ADC6-402C-B348-15232D42118D}" sibTransId="{EE6222F6-2EF4-41AC-94CE-4B76FA69495C}"/>
    <dgm:cxn modelId="{B9C999E7-2F3B-4A6C-94BF-848294DF3F5D}" type="presParOf" srcId="{F19C49B5-1EE8-4C80-8EC1-AE1E29AF26F9}" destId="{01834A72-2FFB-404C-8AD4-A7FF65FFEBC4}" srcOrd="0" destOrd="0" presId="urn:microsoft.com/office/officeart/2005/8/layout/hProcess9"/>
    <dgm:cxn modelId="{0E6DB2BB-CD67-4453-84CC-950581742A56}" type="presParOf" srcId="{F19C49B5-1EE8-4C80-8EC1-AE1E29AF26F9}" destId="{27E6359D-074C-4FED-A086-BA0D3087035F}" srcOrd="1" destOrd="0" presId="urn:microsoft.com/office/officeart/2005/8/layout/hProcess9"/>
    <dgm:cxn modelId="{D2A6B7A4-CA87-45EC-BAB9-A5FDAF009647}" type="presParOf" srcId="{27E6359D-074C-4FED-A086-BA0D3087035F}" destId="{253BCBB6-7722-48B2-A864-3FFCF00E9E1C}" srcOrd="0" destOrd="0" presId="urn:microsoft.com/office/officeart/2005/8/layout/hProcess9"/>
    <dgm:cxn modelId="{ABA077E4-A81B-456A-A5DE-AF80BA6BC137}" type="presParOf" srcId="{27E6359D-074C-4FED-A086-BA0D3087035F}" destId="{0D0C63A0-8D1C-4F65-B16D-4F8B4ECD5DE5}" srcOrd="1" destOrd="0" presId="urn:microsoft.com/office/officeart/2005/8/layout/hProcess9"/>
    <dgm:cxn modelId="{096A0187-B0B6-4D7F-A682-DDAD93BB121A}" type="presParOf" srcId="{27E6359D-074C-4FED-A086-BA0D3087035F}" destId="{11DC9DF1-AC89-4B52-B7B0-CF59FC37BC31}" srcOrd="2" destOrd="0" presId="urn:microsoft.com/office/officeart/2005/8/layout/hProcess9"/>
    <dgm:cxn modelId="{75687D85-D04C-4F42-B8A5-15F518CDCB8F}" type="presParOf" srcId="{27E6359D-074C-4FED-A086-BA0D3087035F}" destId="{BD72A750-C126-426B-9A2B-877515B2879A}" srcOrd="3" destOrd="0" presId="urn:microsoft.com/office/officeart/2005/8/layout/hProcess9"/>
    <dgm:cxn modelId="{1CDBE6D7-B3CD-48B8-A979-8069F5CABE6E}" type="presParOf" srcId="{27E6359D-074C-4FED-A086-BA0D3087035F}" destId="{F1E572EF-A6B1-4FE1-A495-9805054C476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917E84-9C97-4A72-A889-FF7089AD96B4}" type="doc">
      <dgm:prSet loTypeId="urn:microsoft.com/office/officeart/2005/8/layout/vList2" loCatId="list" qsTypeId="urn:microsoft.com/office/officeart/2005/8/quickstyle/3d3" qsCatId="3D" csTypeId="urn:microsoft.com/office/officeart/2005/8/colors/accent1_5" csCatId="accent1"/>
      <dgm:spPr/>
      <dgm:t>
        <a:bodyPr/>
        <a:lstStyle/>
        <a:p>
          <a:endParaRPr lang="es-CR"/>
        </a:p>
      </dgm:t>
    </dgm:pt>
    <dgm:pt modelId="{9A8E0219-200F-418E-BCB8-6F76B0877F40}">
      <dgm:prSet/>
      <dgm:spPr/>
      <dgm:t>
        <a:bodyPr/>
        <a:lstStyle/>
        <a:p>
          <a:pPr rtl="0"/>
          <a:r>
            <a:rPr lang="es-CR"/>
            <a:t>Debido a que una hilera está “compuesta” de varios caracteres, normalmente no son consideradas como tipos primitivos.</a:t>
          </a:r>
        </a:p>
      </dgm:t>
    </dgm:pt>
    <dgm:pt modelId="{F8F98BF0-C114-4B43-9BA0-4023FEB11C03}" type="parTrans" cxnId="{AB76569C-7836-4B0D-BBD8-384D13353611}">
      <dgm:prSet/>
      <dgm:spPr/>
      <dgm:t>
        <a:bodyPr/>
        <a:lstStyle/>
        <a:p>
          <a:endParaRPr lang="es-CR"/>
        </a:p>
      </dgm:t>
    </dgm:pt>
    <dgm:pt modelId="{6FB28337-7A5C-482D-A70C-F573A6830BE0}" type="sibTrans" cxnId="{AB76569C-7836-4B0D-BBD8-384D13353611}">
      <dgm:prSet/>
      <dgm:spPr/>
      <dgm:t>
        <a:bodyPr/>
        <a:lstStyle/>
        <a:p>
          <a:endParaRPr lang="es-CR"/>
        </a:p>
      </dgm:t>
    </dgm:pt>
    <dgm:pt modelId="{E190E991-B6C6-4576-894E-2F51E1EF66AB}">
      <dgm:prSet/>
      <dgm:spPr/>
      <dgm:t>
        <a:bodyPr/>
        <a:lstStyle/>
        <a:p>
          <a:pPr rtl="0"/>
          <a:r>
            <a:rPr lang="es-CR"/>
            <a:t>En Java las hileras de caracteres se conocen como “String”.</a:t>
          </a:r>
        </a:p>
      </dgm:t>
    </dgm:pt>
    <dgm:pt modelId="{AF155D55-AA78-4541-A214-01B1F4DDD309}" type="parTrans" cxnId="{B55CDE82-0629-4DB3-B1F5-2D919206950E}">
      <dgm:prSet/>
      <dgm:spPr/>
      <dgm:t>
        <a:bodyPr/>
        <a:lstStyle/>
        <a:p>
          <a:endParaRPr lang="es-CR"/>
        </a:p>
      </dgm:t>
    </dgm:pt>
    <dgm:pt modelId="{4DD0BF23-CE53-4673-A71E-B921FE9F5FB5}" type="sibTrans" cxnId="{B55CDE82-0629-4DB3-B1F5-2D919206950E}">
      <dgm:prSet/>
      <dgm:spPr/>
      <dgm:t>
        <a:bodyPr/>
        <a:lstStyle/>
        <a:p>
          <a:endParaRPr lang="es-CR"/>
        </a:p>
      </dgm:t>
    </dgm:pt>
    <dgm:pt modelId="{927F4191-22B6-4DB4-8A28-04E2B9ABBB9A}">
      <dgm:prSet/>
      <dgm:spPr/>
      <dgm:t>
        <a:bodyPr/>
        <a:lstStyle/>
        <a:p>
          <a:pPr rtl="0"/>
          <a:r>
            <a:rPr lang="es-CR"/>
            <a:t>Los literales se representan con caracteres encerrados por comillas dobles. Ej: “¡Hola Mundo!”.</a:t>
          </a:r>
        </a:p>
      </dgm:t>
    </dgm:pt>
    <dgm:pt modelId="{983BE4FE-2F92-4FC7-9796-CA93EEDD21D9}" type="parTrans" cxnId="{E2892FCF-F08E-4AB7-B36A-50BB960B9831}">
      <dgm:prSet/>
      <dgm:spPr/>
      <dgm:t>
        <a:bodyPr/>
        <a:lstStyle/>
        <a:p>
          <a:endParaRPr lang="es-CR"/>
        </a:p>
      </dgm:t>
    </dgm:pt>
    <dgm:pt modelId="{354F1067-4269-41AA-A140-AA1CC6A65963}" type="sibTrans" cxnId="{E2892FCF-F08E-4AB7-B36A-50BB960B9831}">
      <dgm:prSet/>
      <dgm:spPr/>
      <dgm:t>
        <a:bodyPr/>
        <a:lstStyle/>
        <a:p>
          <a:endParaRPr lang="es-CR"/>
        </a:p>
      </dgm:t>
    </dgm:pt>
    <dgm:pt modelId="{98A7556F-27EF-48E9-9ECF-349D1837877C}">
      <dgm:prSet/>
      <dgm:spPr/>
      <dgm:t>
        <a:bodyPr/>
        <a:lstStyle/>
        <a:p>
          <a:pPr rtl="0"/>
          <a:r>
            <a:rPr lang="es-CR" dirty="0" err="1"/>
            <a:t>String</a:t>
          </a:r>
          <a:r>
            <a:rPr lang="es-CR" dirty="0"/>
            <a:t> no es un tipo primitivo, sino que se rige por las reglas asociadas a los objetos.</a:t>
          </a:r>
        </a:p>
      </dgm:t>
    </dgm:pt>
    <dgm:pt modelId="{1CEF23DD-AF4D-447E-B7C9-6C1935DD9513}" type="parTrans" cxnId="{4888572A-A65F-485B-B833-2E24053CEADE}">
      <dgm:prSet/>
      <dgm:spPr/>
      <dgm:t>
        <a:bodyPr/>
        <a:lstStyle/>
        <a:p>
          <a:endParaRPr lang="es-CR"/>
        </a:p>
      </dgm:t>
    </dgm:pt>
    <dgm:pt modelId="{331A340A-2CCB-49E9-AEA8-A6CE0AC20BEC}" type="sibTrans" cxnId="{4888572A-A65F-485B-B833-2E24053CEADE}">
      <dgm:prSet/>
      <dgm:spPr/>
      <dgm:t>
        <a:bodyPr/>
        <a:lstStyle/>
        <a:p>
          <a:endParaRPr lang="es-CR"/>
        </a:p>
      </dgm:t>
    </dgm:pt>
    <dgm:pt modelId="{1CC89044-9692-4435-85E6-6A57358228B5}">
      <dgm:prSet/>
      <dgm:spPr/>
      <dgm:t>
        <a:bodyPr/>
        <a:lstStyle/>
        <a:p>
          <a:pPr rtl="0"/>
          <a:r>
            <a:rPr lang="es-CR"/>
            <a:t>El String también soporta secuencias de escape en su contenido.</a:t>
          </a:r>
        </a:p>
      </dgm:t>
    </dgm:pt>
    <dgm:pt modelId="{15AD71E3-D68A-4627-B9FD-70737236B8BC}" type="parTrans" cxnId="{8FE19E13-3C02-48ED-829E-866DA4530493}">
      <dgm:prSet/>
      <dgm:spPr/>
      <dgm:t>
        <a:bodyPr/>
        <a:lstStyle/>
        <a:p>
          <a:endParaRPr lang="es-CR"/>
        </a:p>
      </dgm:t>
    </dgm:pt>
    <dgm:pt modelId="{D2AA83B8-C2F8-4965-AE35-3519D2794EF7}" type="sibTrans" cxnId="{8FE19E13-3C02-48ED-829E-866DA4530493}">
      <dgm:prSet/>
      <dgm:spPr/>
      <dgm:t>
        <a:bodyPr/>
        <a:lstStyle/>
        <a:p>
          <a:endParaRPr lang="es-CR"/>
        </a:p>
      </dgm:t>
    </dgm:pt>
    <dgm:pt modelId="{A43760AF-04BF-4478-84F4-0A299593A4A0}" type="pres">
      <dgm:prSet presAssocID="{BB917E84-9C97-4A72-A889-FF7089AD96B4}" presName="linear" presStyleCnt="0">
        <dgm:presLayoutVars>
          <dgm:animLvl val="lvl"/>
          <dgm:resizeHandles val="exact"/>
        </dgm:presLayoutVars>
      </dgm:prSet>
      <dgm:spPr/>
    </dgm:pt>
    <dgm:pt modelId="{1216D48D-AEAD-4EC2-8F5C-9122066227F3}" type="pres">
      <dgm:prSet presAssocID="{9A8E0219-200F-418E-BCB8-6F76B0877F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3B7FE56-AD48-400E-A170-FDBB28869AE9}" type="pres">
      <dgm:prSet presAssocID="{6FB28337-7A5C-482D-A70C-F573A6830BE0}" presName="spacer" presStyleCnt="0"/>
      <dgm:spPr/>
    </dgm:pt>
    <dgm:pt modelId="{A62C9498-F5ED-4034-998A-D75ADDE7048E}" type="pres">
      <dgm:prSet presAssocID="{E190E991-B6C6-4576-894E-2F51E1EF66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3924636-5315-4BB7-8CE5-BEA506F8D3B3}" type="pres">
      <dgm:prSet presAssocID="{4DD0BF23-CE53-4673-A71E-B921FE9F5FB5}" presName="spacer" presStyleCnt="0"/>
      <dgm:spPr/>
    </dgm:pt>
    <dgm:pt modelId="{CBE1C14C-7753-4094-B024-10BC7A46036D}" type="pres">
      <dgm:prSet presAssocID="{927F4191-22B6-4DB4-8A28-04E2B9ABBB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A627174-81A5-4CC3-9A5A-E37EA885D774}" type="pres">
      <dgm:prSet presAssocID="{354F1067-4269-41AA-A140-AA1CC6A65963}" presName="spacer" presStyleCnt="0"/>
      <dgm:spPr/>
    </dgm:pt>
    <dgm:pt modelId="{01A748FC-5677-405F-A905-466FFFFEB483}" type="pres">
      <dgm:prSet presAssocID="{98A7556F-27EF-48E9-9ECF-349D1837877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41581B5-0E21-460C-94AD-29B3528C34E9}" type="pres">
      <dgm:prSet presAssocID="{331A340A-2CCB-49E9-AEA8-A6CE0AC20BEC}" presName="spacer" presStyleCnt="0"/>
      <dgm:spPr/>
    </dgm:pt>
    <dgm:pt modelId="{A766230A-7576-4E88-93F7-FE02D002C3E8}" type="pres">
      <dgm:prSet presAssocID="{1CC89044-9692-4435-85E6-6A57358228B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FE19E13-3C02-48ED-829E-866DA4530493}" srcId="{BB917E84-9C97-4A72-A889-FF7089AD96B4}" destId="{1CC89044-9692-4435-85E6-6A57358228B5}" srcOrd="4" destOrd="0" parTransId="{15AD71E3-D68A-4627-B9FD-70737236B8BC}" sibTransId="{D2AA83B8-C2F8-4965-AE35-3519D2794EF7}"/>
    <dgm:cxn modelId="{C026B21E-6F85-4335-950D-8C177BD76F70}" type="presOf" srcId="{E190E991-B6C6-4576-894E-2F51E1EF66AB}" destId="{A62C9498-F5ED-4034-998A-D75ADDE7048E}" srcOrd="0" destOrd="0" presId="urn:microsoft.com/office/officeart/2005/8/layout/vList2"/>
    <dgm:cxn modelId="{4888572A-A65F-485B-B833-2E24053CEADE}" srcId="{BB917E84-9C97-4A72-A889-FF7089AD96B4}" destId="{98A7556F-27EF-48E9-9ECF-349D1837877C}" srcOrd="3" destOrd="0" parTransId="{1CEF23DD-AF4D-447E-B7C9-6C1935DD9513}" sibTransId="{331A340A-2CCB-49E9-AEA8-A6CE0AC20BEC}"/>
    <dgm:cxn modelId="{2C482B5A-CBBE-4E4D-81CB-F04873EFDD29}" type="presOf" srcId="{98A7556F-27EF-48E9-9ECF-349D1837877C}" destId="{01A748FC-5677-405F-A905-466FFFFEB483}" srcOrd="0" destOrd="0" presId="urn:microsoft.com/office/officeart/2005/8/layout/vList2"/>
    <dgm:cxn modelId="{B55CDE82-0629-4DB3-B1F5-2D919206950E}" srcId="{BB917E84-9C97-4A72-A889-FF7089AD96B4}" destId="{E190E991-B6C6-4576-894E-2F51E1EF66AB}" srcOrd="1" destOrd="0" parTransId="{AF155D55-AA78-4541-A214-01B1F4DDD309}" sibTransId="{4DD0BF23-CE53-4673-A71E-B921FE9F5FB5}"/>
    <dgm:cxn modelId="{EEE45683-8F5A-4077-9360-8EE1B1750C2B}" type="presOf" srcId="{9A8E0219-200F-418E-BCB8-6F76B0877F40}" destId="{1216D48D-AEAD-4EC2-8F5C-9122066227F3}" srcOrd="0" destOrd="0" presId="urn:microsoft.com/office/officeart/2005/8/layout/vList2"/>
    <dgm:cxn modelId="{AB76569C-7836-4B0D-BBD8-384D13353611}" srcId="{BB917E84-9C97-4A72-A889-FF7089AD96B4}" destId="{9A8E0219-200F-418E-BCB8-6F76B0877F40}" srcOrd="0" destOrd="0" parTransId="{F8F98BF0-C114-4B43-9BA0-4023FEB11C03}" sibTransId="{6FB28337-7A5C-482D-A70C-F573A6830BE0}"/>
    <dgm:cxn modelId="{3403CCC1-B434-4506-B49C-30F691DCFE74}" type="presOf" srcId="{927F4191-22B6-4DB4-8A28-04E2B9ABBB9A}" destId="{CBE1C14C-7753-4094-B024-10BC7A46036D}" srcOrd="0" destOrd="0" presId="urn:microsoft.com/office/officeart/2005/8/layout/vList2"/>
    <dgm:cxn modelId="{E2892FCF-F08E-4AB7-B36A-50BB960B9831}" srcId="{BB917E84-9C97-4A72-A889-FF7089AD96B4}" destId="{927F4191-22B6-4DB4-8A28-04E2B9ABBB9A}" srcOrd="2" destOrd="0" parTransId="{983BE4FE-2F92-4FC7-9796-CA93EEDD21D9}" sibTransId="{354F1067-4269-41AA-A140-AA1CC6A65963}"/>
    <dgm:cxn modelId="{B6DE7CDB-CB9A-4C0D-A6F7-BE197C25A766}" type="presOf" srcId="{BB917E84-9C97-4A72-A889-FF7089AD96B4}" destId="{A43760AF-04BF-4478-84F4-0A299593A4A0}" srcOrd="0" destOrd="0" presId="urn:microsoft.com/office/officeart/2005/8/layout/vList2"/>
    <dgm:cxn modelId="{29E634E4-AE3D-4B04-B840-461D24056B21}" type="presOf" srcId="{1CC89044-9692-4435-85E6-6A57358228B5}" destId="{A766230A-7576-4E88-93F7-FE02D002C3E8}" srcOrd="0" destOrd="0" presId="urn:microsoft.com/office/officeart/2005/8/layout/vList2"/>
    <dgm:cxn modelId="{B62794EF-6211-4C21-A077-7D8AF62370A9}" type="presParOf" srcId="{A43760AF-04BF-4478-84F4-0A299593A4A0}" destId="{1216D48D-AEAD-4EC2-8F5C-9122066227F3}" srcOrd="0" destOrd="0" presId="urn:microsoft.com/office/officeart/2005/8/layout/vList2"/>
    <dgm:cxn modelId="{DF5AE614-E112-48FF-8901-E0190C173DCD}" type="presParOf" srcId="{A43760AF-04BF-4478-84F4-0A299593A4A0}" destId="{23B7FE56-AD48-400E-A170-FDBB28869AE9}" srcOrd="1" destOrd="0" presId="urn:microsoft.com/office/officeart/2005/8/layout/vList2"/>
    <dgm:cxn modelId="{F3BC23D5-B0EC-4557-A037-B7A8D9F8FE01}" type="presParOf" srcId="{A43760AF-04BF-4478-84F4-0A299593A4A0}" destId="{A62C9498-F5ED-4034-998A-D75ADDE7048E}" srcOrd="2" destOrd="0" presId="urn:microsoft.com/office/officeart/2005/8/layout/vList2"/>
    <dgm:cxn modelId="{CB466BD5-1696-4CBD-B864-EEE9C8406770}" type="presParOf" srcId="{A43760AF-04BF-4478-84F4-0A299593A4A0}" destId="{B3924636-5315-4BB7-8CE5-BEA506F8D3B3}" srcOrd="3" destOrd="0" presId="urn:microsoft.com/office/officeart/2005/8/layout/vList2"/>
    <dgm:cxn modelId="{5ACD6702-69BA-44F4-9AED-2AF8D238BB72}" type="presParOf" srcId="{A43760AF-04BF-4478-84F4-0A299593A4A0}" destId="{CBE1C14C-7753-4094-B024-10BC7A46036D}" srcOrd="4" destOrd="0" presId="urn:microsoft.com/office/officeart/2005/8/layout/vList2"/>
    <dgm:cxn modelId="{7E314B16-3E6B-4B15-86C2-F3138D3A6ADB}" type="presParOf" srcId="{A43760AF-04BF-4478-84F4-0A299593A4A0}" destId="{BA627174-81A5-4CC3-9A5A-E37EA885D774}" srcOrd="5" destOrd="0" presId="urn:microsoft.com/office/officeart/2005/8/layout/vList2"/>
    <dgm:cxn modelId="{346A1C64-1187-4244-9BB1-60495DF4985C}" type="presParOf" srcId="{A43760AF-04BF-4478-84F4-0A299593A4A0}" destId="{01A748FC-5677-405F-A905-466FFFFEB483}" srcOrd="6" destOrd="0" presId="urn:microsoft.com/office/officeart/2005/8/layout/vList2"/>
    <dgm:cxn modelId="{047393BB-A7CE-491B-BCAE-4956D19858F8}" type="presParOf" srcId="{A43760AF-04BF-4478-84F4-0A299593A4A0}" destId="{641581B5-0E21-460C-94AD-29B3528C34E9}" srcOrd="7" destOrd="0" presId="urn:microsoft.com/office/officeart/2005/8/layout/vList2"/>
    <dgm:cxn modelId="{26793DE8-0B98-4F0F-9374-158B23D37258}" type="presParOf" srcId="{A43760AF-04BF-4478-84F4-0A299593A4A0}" destId="{A766230A-7576-4E88-93F7-FE02D002C3E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06C305-89E2-4760-AA98-BC6367E2CE50}" type="doc">
      <dgm:prSet loTypeId="urn:microsoft.com/office/officeart/2005/8/layout/vList2" loCatId="list" qsTypeId="urn:microsoft.com/office/officeart/2005/8/quickstyle/3d3" qsCatId="3D" csTypeId="urn:microsoft.com/office/officeart/2005/8/colors/accent1_3" csCatId="accent1"/>
      <dgm:spPr/>
      <dgm:t>
        <a:bodyPr/>
        <a:lstStyle/>
        <a:p>
          <a:endParaRPr lang="es-CR"/>
        </a:p>
      </dgm:t>
    </dgm:pt>
    <dgm:pt modelId="{B7AAD27B-8204-4BCA-AC75-274FB83FA5C8}">
      <dgm:prSet/>
      <dgm:spPr/>
      <dgm:t>
        <a:bodyPr/>
        <a:lstStyle/>
        <a:p>
          <a:pPr rtl="0"/>
          <a:r>
            <a:rPr lang="es-CR"/>
            <a:t>Las variables son espacios en memoria asignados para almacenar valores.</a:t>
          </a:r>
        </a:p>
      </dgm:t>
    </dgm:pt>
    <dgm:pt modelId="{5ABB2D7F-79D4-4FCA-9C38-179BD7A90F7A}" type="parTrans" cxnId="{27669B79-7898-4671-A5D8-83CDA49BD04B}">
      <dgm:prSet/>
      <dgm:spPr/>
      <dgm:t>
        <a:bodyPr/>
        <a:lstStyle/>
        <a:p>
          <a:endParaRPr lang="es-CR"/>
        </a:p>
      </dgm:t>
    </dgm:pt>
    <dgm:pt modelId="{67223380-E630-4F32-A8A5-51CF7E80C747}" type="sibTrans" cxnId="{27669B79-7898-4671-A5D8-83CDA49BD04B}">
      <dgm:prSet/>
      <dgm:spPr/>
      <dgm:t>
        <a:bodyPr/>
        <a:lstStyle/>
        <a:p>
          <a:endParaRPr lang="es-CR"/>
        </a:p>
      </dgm:t>
    </dgm:pt>
    <dgm:pt modelId="{C0BAE33A-39CD-4051-BB57-8162C0BDEC1A}">
      <dgm:prSet/>
      <dgm:spPr/>
      <dgm:t>
        <a:bodyPr/>
        <a:lstStyle/>
        <a:p>
          <a:pPr rtl="0"/>
          <a:r>
            <a:rPr lang="es-CR"/>
            <a:t>A cada variable se le asocia:</a:t>
          </a:r>
        </a:p>
      </dgm:t>
    </dgm:pt>
    <dgm:pt modelId="{1E9F8C32-AFCE-475C-B479-BD11624C659C}" type="parTrans" cxnId="{CDA0DF4D-01A0-42ED-A5CF-4FAACDBDF2FA}">
      <dgm:prSet/>
      <dgm:spPr/>
      <dgm:t>
        <a:bodyPr/>
        <a:lstStyle/>
        <a:p>
          <a:endParaRPr lang="es-CR"/>
        </a:p>
      </dgm:t>
    </dgm:pt>
    <dgm:pt modelId="{AD37DE8D-2E04-4293-835A-FAAA3ABA5892}" type="sibTrans" cxnId="{CDA0DF4D-01A0-42ED-A5CF-4FAACDBDF2FA}">
      <dgm:prSet/>
      <dgm:spPr/>
      <dgm:t>
        <a:bodyPr/>
        <a:lstStyle/>
        <a:p>
          <a:endParaRPr lang="es-CR"/>
        </a:p>
      </dgm:t>
    </dgm:pt>
    <dgm:pt modelId="{53C2E36C-44A1-47C7-BFF8-C69E3F9AE68F}">
      <dgm:prSet/>
      <dgm:spPr/>
      <dgm:t>
        <a:bodyPr/>
        <a:lstStyle/>
        <a:p>
          <a:pPr rtl="0"/>
          <a:r>
            <a:rPr lang="es-CR"/>
            <a:t>Nombre de la variable.</a:t>
          </a:r>
        </a:p>
      </dgm:t>
    </dgm:pt>
    <dgm:pt modelId="{CD29B53D-0853-49A6-A725-8CA52727C2F2}" type="parTrans" cxnId="{088B995A-6187-4B9E-8488-8754C289D97F}">
      <dgm:prSet/>
      <dgm:spPr/>
      <dgm:t>
        <a:bodyPr/>
        <a:lstStyle/>
        <a:p>
          <a:endParaRPr lang="es-CR"/>
        </a:p>
      </dgm:t>
    </dgm:pt>
    <dgm:pt modelId="{D7D440E8-5F8A-4205-9206-41143665D381}" type="sibTrans" cxnId="{088B995A-6187-4B9E-8488-8754C289D97F}">
      <dgm:prSet/>
      <dgm:spPr/>
      <dgm:t>
        <a:bodyPr/>
        <a:lstStyle/>
        <a:p>
          <a:endParaRPr lang="es-CR"/>
        </a:p>
      </dgm:t>
    </dgm:pt>
    <dgm:pt modelId="{91115B14-B41E-4B44-B9F8-34A9A9A38E10}">
      <dgm:prSet/>
      <dgm:spPr/>
      <dgm:t>
        <a:bodyPr/>
        <a:lstStyle/>
        <a:p>
          <a:pPr rtl="0"/>
          <a:r>
            <a:rPr lang="es-CR"/>
            <a:t>Tipo de dato.</a:t>
          </a:r>
        </a:p>
      </dgm:t>
    </dgm:pt>
    <dgm:pt modelId="{35BB3296-C8CA-4560-870C-8EA9051E82A0}" type="parTrans" cxnId="{C42E2AAC-F96B-4189-86B0-509F737D2286}">
      <dgm:prSet/>
      <dgm:spPr/>
      <dgm:t>
        <a:bodyPr/>
        <a:lstStyle/>
        <a:p>
          <a:endParaRPr lang="es-CR"/>
        </a:p>
      </dgm:t>
    </dgm:pt>
    <dgm:pt modelId="{128145F9-526E-4A1A-BB10-909682003EFA}" type="sibTrans" cxnId="{C42E2AAC-F96B-4189-86B0-509F737D2286}">
      <dgm:prSet/>
      <dgm:spPr/>
      <dgm:t>
        <a:bodyPr/>
        <a:lstStyle/>
        <a:p>
          <a:endParaRPr lang="es-CR"/>
        </a:p>
      </dgm:t>
    </dgm:pt>
    <dgm:pt modelId="{A2BBEC72-69A9-40A4-8F7B-7954FE9A9BD9}">
      <dgm:prSet/>
      <dgm:spPr/>
      <dgm:t>
        <a:bodyPr/>
        <a:lstStyle/>
        <a:p>
          <a:pPr rtl="0"/>
          <a:r>
            <a:rPr lang="es-CR"/>
            <a:t>Valor.</a:t>
          </a:r>
        </a:p>
      </dgm:t>
    </dgm:pt>
    <dgm:pt modelId="{595AFC2E-E3EF-4C71-AF16-CB40AF771B1A}" type="parTrans" cxnId="{8B6FF5C9-D4B6-4220-88FB-2096396F23B3}">
      <dgm:prSet/>
      <dgm:spPr/>
      <dgm:t>
        <a:bodyPr/>
        <a:lstStyle/>
        <a:p>
          <a:endParaRPr lang="es-CR"/>
        </a:p>
      </dgm:t>
    </dgm:pt>
    <dgm:pt modelId="{F6268110-37B5-423B-8E2B-C633388D181D}" type="sibTrans" cxnId="{8B6FF5C9-D4B6-4220-88FB-2096396F23B3}">
      <dgm:prSet/>
      <dgm:spPr/>
      <dgm:t>
        <a:bodyPr/>
        <a:lstStyle/>
        <a:p>
          <a:endParaRPr lang="es-CR"/>
        </a:p>
      </dgm:t>
    </dgm:pt>
    <dgm:pt modelId="{EE499562-C258-4D7E-B1F9-6D9CB55BC29E}">
      <dgm:prSet/>
      <dgm:spPr/>
      <dgm:t>
        <a:bodyPr/>
        <a:lstStyle/>
        <a:p>
          <a:pPr rtl="0"/>
          <a:r>
            <a:rPr lang="es-CR"/>
            <a:t>Tamaño o espacio que requiere en memoria.</a:t>
          </a:r>
        </a:p>
      </dgm:t>
    </dgm:pt>
    <dgm:pt modelId="{10BF6247-4437-4216-8F91-38E89BC49CA6}" type="parTrans" cxnId="{2A8247AE-6C09-44CC-9A5E-351BC5A22748}">
      <dgm:prSet/>
      <dgm:spPr/>
      <dgm:t>
        <a:bodyPr/>
        <a:lstStyle/>
        <a:p>
          <a:endParaRPr lang="es-CR"/>
        </a:p>
      </dgm:t>
    </dgm:pt>
    <dgm:pt modelId="{2196ED71-7973-4CCD-8DB7-7D1C1846B938}" type="sibTrans" cxnId="{2A8247AE-6C09-44CC-9A5E-351BC5A22748}">
      <dgm:prSet/>
      <dgm:spPr/>
      <dgm:t>
        <a:bodyPr/>
        <a:lstStyle/>
        <a:p>
          <a:endParaRPr lang="es-CR"/>
        </a:p>
      </dgm:t>
    </dgm:pt>
    <dgm:pt modelId="{10AF577C-F772-4271-AA47-77C5A200F1F1}">
      <dgm:prSet/>
      <dgm:spPr/>
      <dgm:t>
        <a:bodyPr/>
        <a:lstStyle/>
        <a:p>
          <a:pPr rtl="0"/>
          <a:r>
            <a:rPr lang="es-CR"/>
            <a:t>Dirección de su ubicación en la memoria.</a:t>
          </a:r>
        </a:p>
      </dgm:t>
    </dgm:pt>
    <dgm:pt modelId="{CC9BE6EB-4916-45C3-A5C7-9734CD8B6A81}" type="parTrans" cxnId="{9F66E732-32BD-4E27-AE65-586B9189DD28}">
      <dgm:prSet/>
      <dgm:spPr/>
      <dgm:t>
        <a:bodyPr/>
        <a:lstStyle/>
        <a:p>
          <a:endParaRPr lang="es-CR"/>
        </a:p>
      </dgm:t>
    </dgm:pt>
    <dgm:pt modelId="{28938052-A6F6-4FDA-972A-DE9AC7D22C83}" type="sibTrans" cxnId="{9F66E732-32BD-4E27-AE65-586B9189DD28}">
      <dgm:prSet/>
      <dgm:spPr/>
      <dgm:t>
        <a:bodyPr/>
        <a:lstStyle/>
        <a:p>
          <a:endParaRPr lang="es-CR"/>
        </a:p>
      </dgm:t>
    </dgm:pt>
    <dgm:pt modelId="{0AB03B74-B4CF-490B-83BB-A651916E7151}" type="pres">
      <dgm:prSet presAssocID="{0606C305-89E2-4760-AA98-BC6367E2CE50}" presName="linear" presStyleCnt="0">
        <dgm:presLayoutVars>
          <dgm:animLvl val="lvl"/>
          <dgm:resizeHandles val="exact"/>
        </dgm:presLayoutVars>
      </dgm:prSet>
      <dgm:spPr/>
    </dgm:pt>
    <dgm:pt modelId="{DC02FE2D-2BA3-408E-A084-9DD4F00348F9}" type="pres">
      <dgm:prSet presAssocID="{B7AAD27B-8204-4BCA-AC75-274FB83FA5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1216DBB-1FDB-43AF-9C7E-B7C3D2831576}" type="pres">
      <dgm:prSet presAssocID="{67223380-E630-4F32-A8A5-51CF7E80C747}" presName="spacer" presStyleCnt="0"/>
      <dgm:spPr/>
    </dgm:pt>
    <dgm:pt modelId="{F38778B2-66A1-4849-94CE-69C2B064172D}" type="pres">
      <dgm:prSet presAssocID="{C0BAE33A-39CD-4051-BB57-8162C0BDEC1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CC4B7F0-FDA3-4969-896B-F8F054ED8F59}" type="pres">
      <dgm:prSet presAssocID="{C0BAE33A-39CD-4051-BB57-8162C0BDEC1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0C07407-2EB0-47DD-B871-987BB5635E8C}" type="presOf" srcId="{53C2E36C-44A1-47C7-BFF8-C69E3F9AE68F}" destId="{DCC4B7F0-FDA3-4969-896B-F8F054ED8F59}" srcOrd="0" destOrd="0" presId="urn:microsoft.com/office/officeart/2005/8/layout/vList2"/>
    <dgm:cxn modelId="{9F66E732-32BD-4E27-AE65-586B9189DD28}" srcId="{C0BAE33A-39CD-4051-BB57-8162C0BDEC1A}" destId="{10AF577C-F772-4271-AA47-77C5A200F1F1}" srcOrd="4" destOrd="0" parTransId="{CC9BE6EB-4916-45C3-A5C7-9734CD8B6A81}" sibTransId="{28938052-A6F6-4FDA-972A-DE9AC7D22C83}"/>
    <dgm:cxn modelId="{5540485B-AD83-4A47-BD4D-9807903E5E0C}" type="presOf" srcId="{B7AAD27B-8204-4BCA-AC75-274FB83FA5C8}" destId="{DC02FE2D-2BA3-408E-A084-9DD4F00348F9}" srcOrd="0" destOrd="0" presId="urn:microsoft.com/office/officeart/2005/8/layout/vList2"/>
    <dgm:cxn modelId="{76B9985D-E911-4D42-8889-2E3B0279D087}" type="presOf" srcId="{91115B14-B41E-4B44-B9F8-34A9A9A38E10}" destId="{DCC4B7F0-FDA3-4969-896B-F8F054ED8F59}" srcOrd="0" destOrd="1" presId="urn:microsoft.com/office/officeart/2005/8/layout/vList2"/>
    <dgm:cxn modelId="{2258986A-FC5C-4921-B817-AB39CEE71D84}" type="presOf" srcId="{A2BBEC72-69A9-40A4-8F7B-7954FE9A9BD9}" destId="{DCC4B7F0-FDA3-4969-896B-F8F054ED8F59}" srcOrd="0" destOrd="2" presId="urn:microsoft.com/office/officeart/2005/8/layout/vList2"/>
    <dgm:cxn modelId="{CDA0DF4D-01A0-42ED-A5CF-4FAACDBDF2FA}" srcId="{0606C305-89E2-4760-AA98-BC6367E2CE50}" destId="{C0BAE33A-39CD-4051-BB57-8162C0BDEC1A}" srcOrd="1" destOrd="0" parTransId="{1E9F8C32-AFCE-475C-B479-BD11624C659C}" sibTransId="{AD37DE8D-2E04-4293-835A-FAAA3ABA5892}"/>
    <dgm:cxn modelId="{34EBB050-2A64-4752-AD71-4CB0047CBF22}" type="presOf" srcId="{10AF577C-F772-4271-AA47-77C5A200F1F1}" destId="{DCC4B7F0-FDA3-4969-896B-F8F054ED8F59}" srcOrd="0" destOrd="4" presId="urn:microsoft.com/office/officeart/2005/8/layout/vList2"/>
    <dgm:cxn modelId="{0F5EAA76-B07C-47A2-808E-5A86D9D94EC0}" type="presOf" srcId="{0606C305-89E2-4760-AA98-BC6367E2CE50}" destId="{0AB03B74-B4CF-490B-83BB-A651916E7151}" srcOrd="0" destOrd="0" presId="urn:microsoft.com/office/officeart/2005/8/layout/vList2"/>
    <dgm:cxn modelId="{27669B79-7898-4671-A5D8-83CDA49BD04B}" srcId="{0606C305-89E2-4760-AA98-BC6367E2CE50}" destId="{B7AAD27B-8204-4BCA-AC75-274FB83FA5C8}" srcOrd="0" destOrd="0" parTransId="{5ABB2D7F-79D4-4FCA-9C38-179BD7A90F7A}" sibTransId="{67223380-E630-4F32-A8A5-51CF7E80C747}"/>
    <dgm:cxn modelId="{088B995A-6187-4B9E-8488-8754C289D97F}" srcId="{C0BAE33A-39CD-4051-BB57-8162C0BDEC1A}" destId="{53C2E36C-44A1-47C7-BFF8-C69E3F9AE68F}" srcOrd="0" destOrd="0" parTransId="{CD29B53D-0853-49A6-A725-8CA52727C2F2}" sibTransId="{D7D440E8-5F8A-4205-9206-41143665D381}"/>
    <dgm:cxn modelId="{C42E2AAC-F96B-4189-86B0-509F737D2286}" srcId="{C0BAE33A-39CD-4051-BB57-8162C0BDEC1A}" destId="{91115B14-B41E-4B44-B9F8-34A9A9A38E10}" srcOrd="1" destOrd="0" parTransId="{35BB3296-C8CA-4560-870C-8EA9051E82A0}" sibTransId="{128145F9-526E-4A1A-BB10-909682003EFA}"/>
    <dgm:cxn modelId="{2A8247AE-6C09-44CC-9A5E-351BC5A22748}" srcId="{C0BAE33A-39CD-4051-BB57-8162C0BDEC1A}" destId="{EE499562-C258-4D7E-B1F9-6D9CB55BC29E}" srcOrd="3" destOrd="0" parTransId="{10BF6247-4437-4216-8F91-38E89BC49CA6}" sibTransId="{2196ED71-7973-4CCD-8DB7-7D1C1846B938}"/>
    <dgm:cxn modelId="{8B6FF5C9-D4B6-4220-88FB-2096396F23B3}" srcId="{C0BAE33A-39CD-4051-BB57-8162C0BDEC1A}" destId="{A2BBEC72-69A9-40A4-8F7B-7954FE9A9BD9}" srcOrd="2" destOrd="0" parTransId="{595AFC2E-E3EF-4C71-AF16-CB40AF771B1A}" sibTransId="{F6268110-37B5-423B-8E2B-C633388D181D}"/>
    <dgm:cxn modelId="{304BF3CF-4152-4D26-BE17-BD1D64722192}" type="presOf" srcId="{C0BAE33A-39CD-4051-BB57-8162C0BDEC1A}" destId="{F38778B2-66A1-4849-94CE-69C2B064172D}" srcOrd="0" destOrd="0" presId="urn:microsoft.com/office/officeart/2005/8/layout/vList2"/>
    <dgm:cxn modelId="{A73BCBED-E12A-4456-8F3B-72CF7A50757F}" type="presOf" srcId="{EE499562-C258-4D7E-B1F9-6D9CB55BC29E}" destId="{DCC4B7F0-FDA3-4969-896B-F8F054ED8F59}" srcOrd="0" destOrd="3" presId="urn:microsoft.com/office/officeart/2005/8/layout/vList2"/>
    <dgm:cxn modelId="{D1D506FC-B023-4FEC-AEE1-D98AD8B66E32}" type="presParOf" srcId="{0AB03B74-B4CF-490B-83BB-A651916E7151}" destId="{DC02FE2D-2BA3-408E-A084-9DD4F00348F9}" srcOrd="0" destOrd="0" presId="urn:microsoft.com/office/officeart/2005/8/layout/vList2"/>
    <dgm:cxn modelId="{75F65664-840F-4EE7-8BB8-D835AC87001A}" type="presParOf" srcId="{0AB03B74-B4CF-490B-83BB-A651916E7151}" destId="{F1216DBB-1FDB-43AF-9C7E-B7C3D2831576}" srcOrd="1" destOrd="0" presId="urn:microsoft.com/office/officeart/2005/8/layout/vList2"/>
    <dgm:cxn modelId="{F88D6F17-B887-429F-A6AF-2296ABD2B605}" type="presParOf" srcId="{0AB03B74-B4CF-490B-83BB-A651916E7151}" destId="{F38778B2-66A1-4849-94CE-69C2B064172D}" srcOrd="2" destOrd="0" presId="urn:microsoft.com/office/officeart/2005/8/layout/vList2"/>
    <dgm:cxn modelId="{781C063D-EA1D-4668-9630-91AB447AC8B2}" type="presParOf" srcId="{0AB03B74-B4CF-490B-83BB-A651916E7151}" destId="{DCC4B7F0-FDA3-4969-896B-F8F054ED8F5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AD2AC1-438C-43FD-ADEC-F1BB1564CAF9}" type="doc">
      <dgm:prSet loTypeId="urn:microsoft.com/office/officeart/2005/8/layout/StepDownProcess" loCatId="process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es-CR"/>
        </a:p>
      </dgm:t>
    </dgm:pt>
    <dgm:pt modelId="{E9A08023-EDE9-443D-AEF3-CEF89CBC9AE8}">
      <dgm:prSet custT="1"/>
      <dgm:spPr/>
      <dgm:t>
        <a:bodyPr/>
        <a:lstStyle/>
        <a:p>
          <a:pPr algn="just" rtl="0"/>
          <a:r>
            <a:rPr lang="es-CR" sz="1600"/>
            <a:t>La creación de una variable requiere dos pasos: declarar la variable e inicializar la variable.</a:t>
          </a:r>
        </a:p>
      </dgm:t>
    </dgm:pt>
    <dgm:pt modelId="{4A21259A-F95D-4BC7-938F-57ACC1421A2A}" type="parTrans" cxnId="{D4AFEFD5-0EC4-41BD-BB7D-6DD5060497C6}">
      <dgm:prSet/>
      <dgm:spPr/>
      <dgm:t>
        <a:bodyPr/>
        <a:lstStyle/>
        <a:p>
          <a:endParaRPr lang="es-CR"/>
        </a:p>
      </dgm:t>
    </dgm:pt>
    <dgm:pt modelId="{F53FD5A6-DD60-4485-BED1-FC593482B6FD}" type="sibTrans" cxnId="{D4AFEFD5-0EC4-41BD-BB7D-6DD5060497C6}">
      <dgm:prSet/>
      <dgm:spPr/>
      <dgm:t>
        <a:bodyPr/>
        <a:lstStyle/>
        <a:p>
          <a:endParaRPr lang="es-CR"/>
        </a:p>
      </dgm:t>
    </dgm:pt>
    <dgm:pt modelId="{139C5413-9B66-4674-B109-848CB8575FE1}">
      <dgm:prSet custT="1"/>
      <dgm:spPr/>
      <dgm:t>
        <a:bodyPr/>
        <a:lstStyle/>
        <a:p>
          <a:pPr algn="just" rtl="0"/>
          <a:r>
            <a:rPr lang="es-CR" sz="1600"/>
            <a:t>La declaración es la definición del tipo y del nombre de la variable.</a:t>
          </a:r>
        </a:p>
      </dgm:t>
    </dgm:pt>
    <dgm:pt modelId="{C999FD02-4D1A-4B5B-994F-84BCC1EA8869}" type="parTrans" cxnId="{D7EDFDFF-1322-4CCA-9BF2-F32543148CFF}">
      <dgm:prSet/>
      <dgm:spPr/>
      <dgm:t>
        <a:bodyPr/>
        <a:lstStyle/>
        <a:p>
          <a:endParaRPr lang="es-CR"/>
        </a:p>
      </dgm:t>
    </dgm:pt>
    <dgm:pt modelId="{DCA0FEE6-8CF3-41BB-9330-406D2F93E254}" type="sibTrans" cxnId="{D7EDFDFF-1322-4CCA-9BF2-F32543148CFF}">
      <dgm:prSet/>
      <dgm:spPr/>
      <dgm:t>
        <a:bodyPr/>
        <a:lstStyle/>
        <a:p>
          <a:endParaRPr lang="es-CR"/>
        </a:p>
      </dgm:t>
    </dgm:pt>
    <dgm:pt modelId="{A1C9F511-45DA-45ED-BD92-A4515629A8F1}">
      <dgm:prSet custT="1"/>
      <dgm:spPr/>
      <dgm:t>
        <a:bodyPr/>
        <a:lstStyle/>
        <a:p>
          <a:pPr algn="just" rtl="0"/>
          <a:r>
            <a:rPr lang="es-CR" sz="1600"/>
            <a:t>La inicialización es la asignación del valor inicial.</a:t>
          </a:r>
        </a:p>
      </dgm:t>
    </dgm:pt>
    <dgm:pt modelId="{4F424D52-76EB-42E4-BF3C-85C2536C4547}" type="parTrans" cxnId="{8DE22172-8E3F-4CC2-816E-5044A3D43C06}">
      <dgm:prSet/>
      <dgm:spPr/>
      <dgm:t>
        <a:bodyPr/>
        <a:lstStyle/>
        <a:p>
          <a:endParaRPr lang="es-CR"/>
        </a:p>
      </dgm:t>
    </dgm:pt>
    <dgm:pt modelId="{DEDE7A87-9A0D-44F9-95A9-5478AC42EE95}" type="sibTrans" cxnId="{8DE22172-8E3F-4CC2-816E-5044A3D43C06}">
      <dgm:prSet/>
      <dgm:spPr/>
      <dgm:t>
        <a:bodyPr/>
        <a:lstStyle/>
        <a:p>
          <a:endParaRPr lang="es-CR"/>
        </a:p>
      </dgm:t>
    </dgm:pt>
    <dgm:pt modelId="{F7370770-3840-4D0F-BE30-BDBC97DB7751}" type="pres">
      <dgm:prSet presAssocID="{84AD2AC1-438C-43FD-ADEC-F1BB1564CAF9}" presName="rootnode" presStyleCnt="0">
        <dgm:presLayoutVars>
          <dgm:chMax/>
          <dgm:chPref/>
          <dgm:dir/>
          <dgm:animLvl val="lvl"/>
        </dgm:presLayoutVars>
      </dgm:prSet>
      <dgm:spPr/>
    </dgm:pt>
    <dgm:pt modelId="{8F43549A-A1EE-4CD1-8A0E-35CD7E0ED949}" type="pres">
      <dgm:prSet presAssocID="{E9A08023-EDE9-443D-AEF3-CEF89CBC9AE8}" presName="composite" presStyleCnt="0"/>
      <dgm:spPr/>
    </dgm:pt>
    <dgm:pt modelId="{11FD40CF-F65C-4549-8174-13D4F0850D30}" type="pres">
      <dgm:prSet presAssocID="{E9A08023-EDE9-443D-AEF3-CEF89CBC9AE8}" presName="bentUpArrow1" presStyleLbl="alignImgPlace1" presStyleIdx="0" presStyleCnt="2"/>
      <dgm:spPr/>
    </dgm:pt>
    <dgm:pt modelId="{45860D64-79AF-4DB2-9DE8-9958662AEDBB}" type="pres">
      <dgm:prSet presAssocID="{E9A08023-EDE9-443D-AEF3-CEF89CBC9AE8}" presName="ParentText" presStyleLbl="node1" presStyleIdx="0" presStyleCnt="3" custScaleX="143041">
        <dgm:presLayoutVars>
          <dgm:chMax val="1"/>
          <dgm:chPref val="1"/>
          <dgm:bulletEnabled val="1"/>
        </dgm:presLayoutVars>
      </dgm:prSet>
      <dgm:spPr/>
    </dgm:pt>
    <dgm:pt modelId="{5B3AF386-7BF6-4776-9FCF-2812932D74D6}" type="pres">
      <dgm:prSet presAssocID="{E9A08023-EDE9-443D-AEF3-CEF89CBC9AE8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8EB946B-D8AF-4F10-9F25-B3538D6AFA56}" type="pres">
      <dgm:prSet presAssocID="{F53FD5A6-DD60-4485-BED1-FC593482B6FD}" presName="sibTrans" presStyleCnt="0"/>
      <dgm:spPr/>
    </dgm:pt>
    <dgm:pt modelId="{22655137-7611-4974-95F4-B44D34A8B81A}" type="pres">
      <dgm:prSet presAssocID="{139C5413-9B66-4674-B109-848CB8575FE1}" presName="composite" presStyleCnt="0"/>
      <dgm:spPr/>
    </dgm:pt>
    <dgm:pt modelId="{AB02A083-03AA-49B4-8640-E81C9DE3868D}" type="pres">
      <dgm:prSet presAssocID="{139C5413-9B66-4674-B109-848CB8575FE1}" presName="bentUpArrow1" presStyleLbl="alignImgPlace1" presStyleIdx="1" presStyleCnt="2"/>
      <dgm:spPr/>
    </dgm:pt>
    <dgm:pt modelId="{71E1A472-2E90-4415-A22C-5628B58775AD}" type="pres">
      <dgm:prSet presAssocID="{139C5413-9B66-4674-B109-848CB8575FE1}" presName="ParentText" presStyleLbl="node1" presStyleIdx="1" presStyleCnt="3" custScaleX="143041">
        <dgm:presLayoutVars>
          <dgm:chMax val="1"/>
          <dgm:chPref val="1"/>
          <dgm:bulletEnabled val="1"/>
        </dgm:presLayoutVars>
      </dgm:prSet>
      <dgm:spPr/>
    </dgm:pt>
    <dgm:pt modelId="{66D3213C-575C-4785-B9DF-6FC0151E65A0}" type="pres">
      <dgm:prSet presAssocID="{139C5413-9B66-4674-B109-848CB8575FE1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C3251EE-B9C6-4951-B2C3-49C5B932442E}" type="pres">
      <dgm:prSet presAssocID="{DCA0FEE6-8CF3-41BB-9330-406D2F93E254}" presName="sibTrans" presStyleCnt="0"/>
      <dgm:spPr/>
    </dgm:pt>
    <dgm:pt modelId="{96B59A3B-DAF3-44BD-8E25-199E863DC835}" type="pres">
      <dgm:prSet presAssocID="{A1C9F511-45DA-45ED-BD92-A4515629A8F1}" presName="composite" presStyleCnt="0"/>
      <dgm:spPr/>
    </dgm:pt>
    <dgm:pt modelId="{F470E8A3-E465-40B7-B085-13F832AEB706}" type="pres">
      <dgm:prSet presAssocID="{A1C9F511-45DA-45ED-BD92-A4515629A8F1}" presName="ParentText" presStyleLbl="node1" presStyleIdx="2" presStyleCnt="3" custScaleX="143041">
        <dgm:presLayoutVars>
          <dgm:chMax val="1"/>
          <dgm:chPref val="1"/>
          <dgm:bulletEnabled val="1"/>
        </dgm:presLayoutVars>
      </dgm:prSet>
      <dgm:spPr/>
    </dgm:pt>
  </dgm:ptLst>
  <dgm:cxnLst>
    <dgm:cxn modelId="{DB50E52D-907D-46AC-8453-718D38903AE6}" type="presOf" srcId="{139C5413-9B66-4674-B109-848CB8575FE1}" destId="{71E1A472-2E90-4415-A22C-5628B58775AD}" srcOrd="0" destOrd="0" presId="urn:microsoft.com/office/officeart/2005/8/layout/StepDownProcess"/>
    <dgm:cxn modelId="{F3460833-4004-4CEC-B7C9-0F5B6B6DF7F5}" type="presOf" srcId="{84AD2AC1-438C-43FD-ADEC-F1BB1564CAF9}" destId="{F7370770-3840-4D0F-BE30-BDBC97DB7751}" srcOrd="0" destOrd="0" presId="urn:microsoft.com/office/officeart/2005/8/layout/StepDownProcess"/>
    <dgm:cxn modelId="{11898568-F405-4D3F-B068-B2D3D3A93149}" type="presOf" srcId="{A1C9F511-45DA-45ED-BD92-A4515629A8F1}" destId="{F470E8A3-E465-40B7-B085-13F832AEB706}" srcOrd="0" destOrd="0" presId="urn:microsoft.com/office/officeart/2005/8/layout/StepDownProcess"/>
    <dgm:cxn modelId="{8DE22172-8E3F-4CC2-816E-5044A3D43C06}" srcId="{84AD2AC1-438C-43FD-ADEC-F1BB1564CAF9}" destId="{A1C9F511-45DA-45ED-BD92-A4515629A8F1}" srcOrd="2" destOrd="0" parTransId="{4F424D52-76EB-42E4-BF3C-85C2536C4547}" sibTransId="{DEDE7A87-9A0D-44F9-95A9-5478AC42EE95}"/>
    <dgm:cxn modelId="{7CEA6C58-80ED-4387-A8C4-17BD65DD3B2F}" type="presOf" srcId="{E9A08023-EDE9-443D-AEF3-CEF89CBC9AE8}" destId="{45860D64-79AF-4DB2-9DE8-9958662AEDBB}" srcOrd="0" destOrd="0" presId="urn:microsoft.com/office/officeart/2005/8/layout/StepDownProcess"/>
    <dgm:cxn modelId="{D4AFEFD5-0EC4-41BD-BB7D-6DD5060497C6}" srcId="{84AD2AC1-438C-43FD-ADEC-F1BB1564CAF9}" destId="{E9A08023-EDE9-443D-AEF3-CEF89CBC9AE8}" srcOrd="0" destOrd="0" parTransId="{4A21259A-F95D-4BC7-938F-57ACC1421A2A}" sibTransId="{F53FD5A6-DD60-4485-BED1-FC593482B6FD}"/>
    <dgm:cxn modelId="{D7EDFDFF-1322-4CCA-9BF2-F32543148CFF}" srcId="{84AD2AC1-438C-43FD-ADEC-F1BB1564CAF9}" destId="{139C5413-9B66-4674-B109-848CB8575FE1}" srcOrd="1" destOrd="0" parTransId="{C999FD02-4D1A-4B5B-994F-84BCC1EA8869}" sibTransId="{DCA0FEE6-8CF3-41BB-9330-406D2F93E254}"/>
    <dgm:cxn modelId="{2FD3072E-4B47-4A38-89A1-98D36802BAA3}" type="presParOf" srcId="{F7370770-3840-4D0F-BE30-BDBC97DB7751}" destId="{8F43549A-A1EE-4CD1-8A0E-35CD7E0ED949}" srcOrd="0" destOrd="0" presId="urn:microsoft.com/office/officeart/2005/8/layout/StepDownProcess"/>
    <dgm:cxn modelId="{9DF56C53-8390-49EC-BD40-4B96E1E7A673}" type="presParOf" srcId="{8F43549A-A1EE-4CD1-8A0E-35CD7E0ED949}" destId="{11FD40CF-F65C-4549-8174-13D4F0850D30}" srcOrd="0" destOrd="0" presId="urn:microsoft.com/office/officeart/2005/8/layout/StepDownProcess"/>
    <dgm:cxn modelId="{BB2F53AD-DD10-4D6D-8306-536AF3A3D539}" type="presParOf" srcId="{8F43549A-A1EE-4CD1-8A0E-35CD7E0ED949}" destId="{45860D64-79AF-4DB2-9DE8-9958662AEDBB}" srcOrd="1" destOrd="0" presId="urn:microsoft.com/office/officeart/2005/8/layout/StepDownProcess"/>
    <dgm:cxn modelId="{E212EBFD-EF8E-4ECA-95A0-ADAF324C6C43}" type="presParOf" srcId="{8F43549A-A1EE-4CD1-8A0E-35CD7E0ED949}" destId="{5B3AF386-7BF6-4776-9FCF-2812932D74D6}" srcOrd="2" destOrd="0" presId="urn:microsoft.com/office/officeart/2005/8/layout/StepDownProcess"/>
    <dgm:cxn modelId="{D3C5DDC3-C432-404C-B7D4-17D861181D54}" type="presParOf" srcId="{F7370770-3840-4D0F-BE30-BDBC97DB7751}" destId="{B8EB946B-D8AF-4F10-9F25-B3538D6AFA56}" srcOrd="1" destOrd="0" presId="urn:microsoft.com/office/officeart/2005/8/layout/StepDownProcess"/>
    <dgm:cxn modelId="{1B7F3A68-9966-48FC-954E-6E9E46C745FA}" type="presParOf" srcId="{F7370770-3840-4D0F-BE30-BDBC97DB7751}" destId="{22655137-7611-4974-95F4-B44D34A8B81A}" srcOrd="2" destOrd="0" presId="urn:microsoft.com/office/officeart/2005/8/layout/StepDownProcess"/>
    <dgm:cxn modelId="{6B1B61F9-9B8C-44A1-8273-2BFB57A7B126}" type="presParOf" srcId="{22655137-7611-4974-95F4-B44D34A8B81A}" destId="{AB02A083-03AA-49B4-8640-E81C9DE3868D}" srcOrd="0" destOrd="0" presId="urn:microsoft.com/office/officeart/2005/8/layout/StepDownProcess"/>
    <dgm:cxn modelId="{61CA7813-6832-413C-8448-99363A619D1C}" type="presParOf" srcId="{22655137-7611-4974-95F4-B44D34A8B81A}" destId="{71E1A472-2E90-4415-A22C-5628B58775AD}" srcOrd="1" destOrd="0" presId="urn:microsoft.com/office/officeart/2005/8/layout/StepDownProcess"/>
    <dgm:cxn modelId="{2984E582-2A89-43B1-9229-58BF87A48BAD}" type="presParOf" srcId="{22655137-7611-4974-95F4-B44D34A8B81A}" destId="{66D3213C-575C-4785-B9DF-6FC0151E65A0}" srcOrd="2" destOrd="0" presId="urn:microsoft.com/office/officeart/2005/8/layout/StepDownProcess"/>
    <dgm:cxn modelId="{E6E315DC-BF82-4762-BF72-338AF89BCF36}" type="presParOf" srcId="{F7370770-3840-4D0F-BE30-BDBC97DB7751}" destId="{4C3251EE-B9C6-4951-B2C3-49C5B932442E}" srcOrd="3" destOrd="0" presId="urn:microsoft.com/office/officeart/2005/8/layout/StepDownProcess"/>
    <dgm:cxn modelId="{9363EC40-D892-4AAC-B60E-4D40682CCD5C}" type="presParOf" srcId="{F7370770-3840-4D0F-BE30-BDBC97DB7751}" destId="{96B59A3B-DAF3-44BD-8E25-199E863DC835}" srcOrd="4" destOrd="0" presId="urn:microsoft.com/office/officeart/2005/8/layout/StepDownProcess"/>
    <dgm:cxn modelId="{E26D5BEE-AB61-4E4B-8BA5-2F8BFA48D5C4}" type="presParOf" srcId="{96B59A3B-DAF3-44BD-8E25-199E863DC835}" destId="{F470E8A3-E465-40B7-B085-13F832AEB70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4A9667-2B92-4B0B-B084-FA7D1559F19A}" type="doc">
      <dgm:prSet loTypeId="urn:microsoft.com/office/officeart/2005/8/layout/vProcess5" loCatId="process" qsTypeId="urn:microsoft.com/office/officeart/2005/8/quickstyle/3d3" qsCatId="3D" csTypeId="urn:microsoft.com/office/officeart/2005/8/colors/accent1_3" csCatId="accent1"/>
      <dgm:spPr/>
      <dgm:t>
        <a:bodyPr/>
        <a:lstStyle/>
        <a:p>
          <a:endParaRPr lang="es-CR"/>
        </a:p>
      </dgm:t>
    </dgm:pt>
    <dgm:pt modelId="{21A657F0-EF83-41EA-9AAA-DC182D5FE673}">
      <dgm:prSet/>
      <dgm:spPr/>
      <dgm:t>
        <a:bodyPr/>
        <a:lstStyle/>
        <a:p>
          <a:pPr algn="just" rtl="0"/>
          <a:r>
            <a:rPr lang="es-CR"/>
            <a:t>Las constantes son variables cuyo valor es asignado una única vez, y no puede ser cambiado posteriormente.</a:t>
          </a:r>
        </a:p>
      </dgm:t>
    </dgm:pt>
    <dgm:pt modelId="{74AD70E8-24F4-47DF-9ACF-9362639597D3}" type="parTrans" cxnId="{6B77691A-65B6-4D01-9F5D-3C4D49843128}">
      <dgm:prSet/>
      <dgm:spPr/>
      <dgm:t>
        <a:bodyPr/>
        <a:lstStyle/>
        <a:p>
          <a:pPr algn="just"/>
          <a:endParaRPr lang="es-CR"/>
        </a:p>
      </dgm:t>
    </dgm:pt>
    <dgm:pt modelId="{0B1E8307-5198-4839-ACDD-E4C3188BA5D2}" type="sibTrans" cxnId="{6B77691A-65B6-4D01-9F5D-3C4D49843128}">
      <dgm:prSet/>
      <dgm:spPr/>
      <dgm:t>
        <a:bodyPr/>
        <a:lstStyle/>
        <a:p>
          <a:pPr algn="just"/>
          <a:endParaRPr lang="es-CR"/>
        </a:p>
      </dgm:t>
    </dgm:pt>
    <dgm:pt modelId="{D66206AA-3B49-42CD-A528-80DCF70A7B22}">
      <dgm:prSet/>
      <dgm:spPr/>
      <dgm:t>
        <a:bodyPr/>
        <a:lstStyle/>
        <a:p>
          <a:pPr algn="just" rtl="0"/>
          <a:r>
            <a:rPr lang="es-CR"/>
            <a:t>Su inicialización se debe llevar a cabo junto con su declaración.</a:t>
          </a:r>
        </a:p>
      </dgm:t>
    </dgm:pt>
    <dgm:pt modelId="{40E79B9A-20BB-4C45-B399-30110CE72569}" type="parTrans" cxnId="{C123AC05-C1C3-40FB-86E8-0FF88898581D}">
      <dgm:prSet/>
      <dgm:spPr/>
      <dgm:t>
        <a:bodyPr/>
        <a:lstStyle/>
        <a:p>
          <a:pPr algn="just"/>
          <a:endParaRPr lang="es-CR"/>
        </a:p>
      </dgm:t>
    </dgm:pt>
    <dgm:pt modelId="{8FC67ACB-7276-4B50-8405-DB23449125DD}" type="sibTrans" cxnId="{C123AC05-C1C3-40FB-86E8-0FF88898581D}">
      <dgm:prSet/>
      <dgm:spPr/>
      <dgm:t>
        <a:bodyPr/>
        <a:lstStyle/>
        <a:p>
          <a:pPr algn="just"/>
          <a:endParaRPr lang="es-CR"/>
        </a:p>
      </dgm:t>
    </dgm:pt>
    <dgm:pt modelId="{520C376A-4A50-41E2-A64B-FB5CBCBF15F0}" type="pres">
      <dgm:prSet presAssocID="{304A9667-2B92-4B0B-B084-FA7D1559F19A}" presName="outerComposite" presStyleCnt="0">
        <dgm:presLayoutVars>
          <dgm:chMax val="5"/>
          <dgm:dir/>
          <dgm:resizeHandles val="exact"/>
        </dgm:presLayoutVars>
      </dgm:prSet>
      <dgm:spPr/>
    </dgm:pt>
    <dgm:pt modelId="{AE857ADD-1F25-4888-9507-DD1E4D334AC5}" type="pres">
      <dgm:prSet presAssocID="{304A9667-2B92-4B0B-B084-FA7D1559F19A}" presName="dummyMaxCanvas" presStyleCnt="0">
        <dgm:presLayoutVars/>
      </dgm:prSet>
      <dgm:spPr/>
    </dgm:pt>
    <dgm:pt modelId="{25E080A0-643D-4A6D-8FEC-BFE444B105A7}" type="pres">
      <dgm:prSet presAssocID="{304A9667-2B92-4B0B-B084-FA7D1559F19A}" presName="TwoNodes_1" presStyleLbl="node1" presStyleIdx="0" presStyleCnt="2">
        <dgm:presLayoutVars>
          <dgm:bulletEnabled val="1"/>
        </dgm:presLayoutVars>
      </dgm:prSet>
      <dgm:spPr/>
    </dgm:pt>
    <dgm:pt modelId="{6DFBF3C4-9AE5-47AE-9410-5AAC0C8A4FE6}" type="pres">
      <dgm:prSet presAssocID="{304A9667-2B92-4B0B-B084-FA7D1559F19A}" presName="TwoNodes_2" presStyleLbl="node1" presStyleIdx="1" presStyleCnt="2">
        <dgm:presLayoutVars>
          <dgm:bulletEnabled val="1"/>
        </dgm:presLayoutVars>
      </dgm:prSet>
      <dgm:spPr/>
    </dgm:pt>
    <dgm:pt modelId="{4F3444A0-E400-4D68-87C0-1FAF2655011D}" type="pres">
      <dgm:prSet presAssocID="{304A9667-2B92-4B0B-B084-FA7D1559F19A}" presName="TwoConn_1-2" presStyleLbl="fgAccFollowNode1" presStyleIdx="0" presStyleCnt="1">
        <dgm:presLayoutVars>
          <dgm:bulletEnabled val="1"/>
        </dgm:presLayoutVars>
      </dgm:prSet>
      <dgm:spPr/>
    </dgm:pt>
    <dgm:pt modelId="{ADE35496-FABC-44DB-B68B-5A2FB41E892E}" type="pres">
      <dgm:prSet presAssocID="{304A9667-2B92-4B0B-B084-FA7D1559F19A}" presName="TwoNodes_1_text" presStyleLbl="node1" presStyleIdx="1" presStyleCnt="2">
        <dgm:presLayoutVars>
          <dgm:bulletEnabled val="1"/>
        </dgm:presLayoutVars>
      </dgm:prSet>
      <dgm:spPr/>
    </dgm:pt>
    <dgm:pt modelId="{04A1FE93-0369-41F9-9577-57310644DCEC}" type="pres">
      <dgm:prSet presAssocID="{304A9667-2B92-4B0B-B084-FA7D1559F19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123AC05-C1C3-40FB-86E8-0FF88898581D}" srcId="{304A9667-2B92-4B0B-B084-FA7D1559F19A}" destId="{D66206AA-3B49-42CD-A528-80DCF70A7B22}" srcOrd="1" destOrd="0" parTransId="{40E79B9A-20BB-4C45-B399-30110CE72569}" sibTransId="{8FC67ACB-7276-4B50-8405-DB23449125DD}"/>
    <dgm:cxn modelId="{6B77691A-65B6-4D01-9F5D-3C4D49843128}" srcId="{304A9667-2B92-4B0B-B084-FA7D1559F19A}" destId="{21A657F0-EF83-41EA-9AAA-DC182D5FE673}" srcOrd="0" destOrd="0" parTransId="{74AD70E8-24F4-47DF-9ACF-9362639597D3}" sibTransId="{0B1E8307-5198-4839-ACDD-E4C3188BA5D2}"/>
    <dgm:cxn modelId="{1A89DA1E-82F8-4E21-B561-A8EEEC2DF245}" type="presOf" srcId="{304A9667-2B92-4B0B-B084-FA7D1559F19A}" destId="{520C376A-4A50-41E2-A64B-FB5CBCBF15F0}" srcOrd="0" destOrd="0" presId="urn:microsoft.com/office/officeart/2005/8/layout/vProcess5"/>
    <dgm:cxn modelId="{42900C24-1C9D-4558-867A-2830DD48EC66}" type="presOf" srcId="{0B1E8307-5198-4839-ACDD-E4C3188BA5D2}" destId="{4F3444A0-E400-4D68-87C0-1FAF2655011D}" srcOrd="0" destOrd="0" presId="urn:microsoft.com/office/officeart/2005/8/layout/vProcess5"/>
    <dgm:cxn modelId="{B357952B-C40F-4400-B262-0543CD615ECD}" type="presOf" srcId="{21A657F0-EF83-41EA-9AAA-DC182D5FE673}" destId="{ADE35496-FABC-44DB-B68B-5A2FB41E892E}" srcOrd="1" destOrd="0" presId="urn:microsoft.com/office/officeart/2005/8/layout/vProcess5"/>
    <dgm:cxn modelId="{9556063C-A116-4667-B7B9-32E6D5C8891C}" type="presOf" srcId="{D66206AA-3B49-42CD-A528-80DCF70A7B22}" destId="{04A1FE93-0369-41F9-9577-57310644DCEC}" srcOrd="1" destOrd="0" presId="urn:microsoft.com/office/officeart/2005/8/layout/vProcess5"/>
    <dgm:cxn modelId="{81CE966F-FF43-42BC-B26F-CFC1B37B59EA}" type="presOf" srcId="{D66206AA-3B49-42CD-A528-80DCF70A7B22}" destId="{6DFBF3C4-9AE5-47AE-9410-5AAC0C8A4FE6}" srcOrd="0" destOrd="0" presId="urn:microsoft.com/office/officeart/2005/8/layout/vProcess5"/>
    <dgm:cxn modelId="{F2AEF2C2-AC70-4F3E-8836-7C7B59AB4EA3}" type="presOf" srcId="{21A657F0-EF83-41EA-9AAA-DC182D5FE673}" destId="{25E080A0-643D-4A6D-8FEC-BFE444B105A7}" srcOrd="0" destOrd="0" presId="urn:microsoft.com/office/officeart/2005/8/layout/vProcess5"/>
    <dgm:cxn modelId="{A161C24B-8299-45DD-813D-EE7C2D1C7310}" type="presParOf" srcId="{520C376A-4A50-41E2-A64B-FB5CBCBF15F0}" destId="{AE857ADD-1F25-4888-9507-DD1E4D334AC5}" srcOrd="0" destOrd="0" presId="urn:microsoft.com/office/officeart/2005/8/layout/vProcess5"/>
    <dgm:cxn modelId="{A13532A0-B6E7-4620-A316-1F61B349F3AC}" type="presParOf" srcId="{520C376A-4A50-41E2-A64B-FB5CBCBF15F0}" destId="{25E080A0-643D-4A6D-8FEC-BFE444B105A7}" srcOrd="1" destOrd="0" presId="urn:microsoft.com/office/officeart/2005/8/layout/vProcess5"/>
    <dgm:cxn modelId="{4EBF8189-7274-4E7C-BB26-CA582F5F6BDB}" type="presParOf" srcId="{520C376A-4A50-41E2-A64B-FB5CBCBF15F0}" destId="{6DFBF3C4-9AE5-47AE-9410-5AAC0C8A4FE6}" srcOrd="2" destOrd="0" presId="urn:microsoft.com/office/officeart/2005/8/layout/vProcess5"/>
    <dgm:cxn modelId="{67DA6946-4C00-4FF1-8322-87CB80BF83CA}" type="presParOf" srcId="{520C376A-4A50-41E2-A64B-FB5CBCBF15F0}" destId="{4F3444A0-E400-4D68-87C0-1FAF2655011D}" srcOrd="3" destOrd="0" presId="urn:microsoft.com/office/officeart/2005/8/layout/vProcess5"/>
    <dgm:cxn modelId="{565FD561-BA3E-418A-BDBD-0FDCF0649DC3}" type="presParOf" srcId="{520C376A-4A50-41E2-A64B-FB5CBCBF15F0}" destId="{ADE35496-FABC-44DB-B68B-5A2FB41E892E}" srcOrd="4" destOrd="0" presId="urn:microsoft.com/office/officeart/2005/8/layout/vProcess5"/>
    <dgm:cxn modelId="{2FDE93F1-70E1-452D-92D1-F1B7EBB44CF4}" type="presParOf" srcId="{520C376A-4A50-41E2-A64B-FB5CBCBF15F0}" destId="{04A1FE93-0369-41F9-9577-57310644DCEC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4F2494-3EAB-426B-80B6-26E1EDBD2CA9}" type="doc">
      <dgm:prSet loTypeId="urn:microsoft.com/office/officeart/2008/layout/VerticalCurvedList" loCatId="list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es-CR"/>
        </a:p>
      </dgm:t>
    </dgm:pt>
    <dgm:pt modelId="{A22BC7B8-7CEA-42D2-874D-418414D3F4F1}">
      <dgm:prSet/>
      <dgm:spPr/>
      <dgm:t>
        <a:bodyPr/>
        <a:lstStyle/>
        <a:p>
          <a:pPr rtl="0"/>
          <a:r>
            <a:rPr lang="es-ES"/>
            <a:t>Las variables pueden ser utilizadas tanto para declarar los atributos de un objeto como para crear variables “locales” dentro de los métodos.</a:t>
          </a:r>
          <a:endParaRPr lang="es-CR"/>
        </a:p>
      </dgm:t>
    </dgm:pt>
    <dgm:pt modelId="{D886E974-5A92-42C6-8867-30D9E2E3EE2F}" type="parTrans" cxnId="{BA582F23-C23A-4744-84A1-D3C4762387ED}">
      <dgm:prSet/>
      <dgm:spPr/>
      <dgm:t>
        <a:bodyPr/>
        <a:lstStyle/>
        <a:p>
          <a:endParaRPr lang="es-CR"/>
        </a:p>
      </dgm:t>
    </dgm:pt>
    <dgm:pt modelId="{5426FDB1-7AA2-4687-8D12-2921FCD7942D}" type="sibTrans" cxnId="{BA582F23-C23A-4744-84A1-D3C4762387ED}">
      <dgm:prSet/>
      <dgm:spPr/>
      <dgm:t>
        <a:bodyPr/>
        <a:lstStyle/>
        <a:p>
          <a:endParaRPr lang="es-CR"/>
        </a:p>
      </dgm:t>
    </dgm:pt>
    <dgm:pt modelId="{0404DE4D-A8FE-41A5-BCD0-DC6A70EE7BF5}">
      <dgm:prSet/>
      <dgm:spPr/>
      <dgm:t>
        <a:bodyPr/>
        <a:lstStyle/>
        <a:p>
          <a:pPr rtl="0"/>
          <a:r>
            <a:rPr lang="es-ES" dirty="0"/>
            <a:t>Los atributos pueden ser “accedidos” por todos los métodos de la instancia a la que pertenecen.</a:t>
          </a:r>
          <a:endParaRPr lang="es-CR" dirty="0"/>
        </a:p>
      </dgm:t>
    </dgm:pt>
    <dgm:pt modelId="{84563692-B9B2-4B3D-90C0-3C4D063C905B}" type="parTrans" cxnId="{72B5A668-2F1D-4187-82C0-AC6A37D33DC6}">
      <dgm:prSet/>
      <dgm:spPr/>
      <dgm:t>
        <a:bodyPr/>
        <a:lstStyle/>
        <a:p>
          <a:endParaRPr lang="es-CR"/>
        </a:p>
      </dgm:t>
    </dgm:pt>
    <dgm:pt modelId="{BF5354AF-799A-4DAF-8127-B3475C0FFDA4}" type="sibTrans" cxnId="{72B5A668-2F1D-4187-82C0-AC6A37D33DC6}">
      <dgm:prSet/>
      <dgm:spPr/>
      <dgm:t>
        <a:bodyPr/>
        <a:lstStyle/>
        <a:p>
          <a:endParaRPr lang="es-CR"/>
        </a:p>
      </dgm:t>
    </dgm:pt>
    <dgm:pt modelId="{C159D684-A5C1-4C93-83EB-6A5F5477F428}">
      <dgm:prSet/>
      <dgm:spPr/>
      <dgm:t>
        <a:bodyPr/>
        <a:lstStyle/>
        <a:p>
          <a:pPr rtl="0"/>
          <a:r>
            <a:rPr lang="es-ES"/>
            <a:t>Si un método es declarado como estático, solamente puede utilizar atributos estáticos.</a:t>
          </a:r>
          <a:endParaRPr lang="es-CR"/>
        </a:p>
      </dgm:t>
    </dgm:pt>
    <dgm:pt modelId="{DA0A08E1-E955-468C-BABA-06D94722CB62}" type="parTrans" cxnId="{9534F134-6636-46E2-8C60-F8189029B55D}">
      <dgm:prSet/>
      <dgm:spPr/>
      <dgm:t>
        <a:bodyPr/>
        <a:lstStyle/>
        <a:p>
          <a:endParaRPr lang="es-CR"/>
        </a:p>
      </dgm:t>
    </dgm:pt>
    <dgm:pt modelId="{ED78B700-BC2C-4F47-B977-037E5A50D4B3}" type="sibTrans" cxnId="{9534F134-6636-46E2-8C60-F8189029B55D}">
      <dgm:prSet/>
      <dgm:spPr/>
      <dgm:t>
        <a:bodyPr/>
        <a:lstStyle/>
        <a:p>
          <a:endParaRPr lang="es-CR"/>
        </a:p>
      </dgm:t>
    </dgm:pt>
    <dgm:pt modelId="{CF751655-F045-4E89-8F93-31F4056A4B12}" type="pres">
      <dgm:prSet presAssocID="{C94F2494-3EAB-426B-80B6-26E1EDBD2CA9}" presName="Name0" presStyleCnt="0">
        <dgm:presLayoutVars>
          <dgm:chMax val="7"/>
          <dgm:chPref val="7"/>
          <dgm:dir/>
        </dgm:presLayoutVars>
      </dgm:prSet>
      <dgm:spPr/>
    </dgm:pt>
    <dgm:pt modelId="{369D7170-6D80-4254-92C1-F433071DC229}" type="pres">
      <dgm:prSet presAssocID="{C94F2494-3EAB-426B-80B6-26E1EDBD2CA9}" presName="Name1" presStyleCnt="0"/>
      <dgm:spPr/>
    </dgm:pt>
    <dgm:pt modelId="{BD2A7589-F355-4AD4-BDE6-A5828B27FBF7}" type="pres">
      <dgm:prSet presAssocID="{C94F2494-3EAB-426B-80B6-26E1EDBD2CA9}" presName="cycle" presStyleCnt="0"/>
      <dgm:spPr/>
    </dgm:pt>
    <dgm:pt modelId="{55135F56-43B9-4C5E-9B88-B2BC0CEB611E}" type="pres">
      <dgm:prSet presAssocID="{C94F2494-3EAB-426B-80B6-26E1EDBD2CA9}" presName="srcNode" presStyleLbl="node1" presStyleIdx="0" presStyleCnt="3"/>
      <dgm:spPr/>
    </dgm:pt>
    <dgm:pt modelId="{1465AD15-10EE-4498-A199-792C69688556}" type="pres">
      <dgm:prSet presAssocID="{C94F2494-3EAB-426B-80B6-26E1EDBD2CA9}" presName="conn" presStyleLbl="parChTrans1D2" presStyleIdx="0" presStyleCnt="1"/>
      <dgm:spPr/>
    </dgm:pt>
    <dgm:pt modelId="{98CECA37-B255-4ABD-B438-B7ED5CFA60F9}" type="pres">
      <dgm:prSet presAssocID="{C94F2494-3EAB-426B-80B6-26E1EDBD2CA9}" presName="extraNode" presStyleLbl="node1" presStyleIdx="0" presStyleCnt="3"/>
      <dgm:spPr/>
    </dgm:pt>
    <dgm:pt modelId="{856F497B-74A9-4564-804F-F3E3B31A5258}" type="pres">
      <dgm:prSet presAssocID="{C94F2494-3EAB-426B-80B6-26E1EDBD2CA9}" presName="dstNode" presStyleLbl="node1" presStyleIdx="0" presStyleCnt="3"/>
      <dgm:spPr/>
    </dgm:pt>
    <dgm:pt modelId="{15A0BCB6-93CD-4F33-9984-CD90409B3676}" type="pres">
      <dgm:prSet presAssocID="{A22BC7B8-7CEA-42D2-874D-418414D3F4F1}" presName="text_1" presStyleLbl="node1" presStyleIdx="0" presStyleCnt="3">
        <dgm:presLayoutVars>
          <dgm:bulletEnabled val="1"/>
        </dgm:presLayoutVars>
      </dgm:prSet>
      <dgm:spPr/>
    </dgm:pt>
    <dgm:pt modelId="{703FD278-0A37-4C90-A318-AD1FF80614C0}" type="pres">
      <dgm:prSet presAssocID="{A22BC7B8-7CEA-42D2-874D-418414D3F4F1}" presName="accent_1" presStyleCnt="0"/>
      <dgm:spPr/>
    </dgm:pt>
    <dgm:pt modelId="{360707CB-910F-4CDF-A9F7-39EBAD8B2D0E}" type="pres">
      <dgm:prSet presAssocID="{A22BC7B8-7CEA-42D2-874D-418414D3F4F1}" presName="accentRepeatNode" presStyleLbl="solidFgAcc1" presStyleIdx="0" presStyleCnt="3"/>
      <dgm:spPr/>
    </dgm:pt>
    <dgm:pt modelId="{0C64A0BB-5455-45F6-B425-ED65B531CB6A}" type="pres">
      <dgm:prSet presAssocID="{0404DE4D-A8FE-41A5-BCD0-DC6A70EE7BF5}" presName="text_2" presStyleLbl="node1" presStyleIdx="1" presStyleCnt="3">
        <dgm:presLayoutVars>
          <dgm:bulletEnabled val="1"/>
        </dgm:presLayoutVars>
      </dgm:prSet>
      <dgm:spPr/>
    </dgm:pt>
    <dgm:pt modelId="{03689460-4C9E-4651-947C-D35A1DA3BAA9}" type="pres">
      <dgm:prSet presAssocID="{0404DE4D-A8FE-41A5-BCD0-DC6A70EE7BF5}" presName="accent_2" presStyleCnt="0"/>
      <dgm:spPr/>
    </dgm:pt>
    <dgm:pt modelId="{445425BC-6DF3-414B-8B7B-3786043341A7}" type="pres">
      <dgm:prSet presAssocID="{0404DE4D-A8FE-41A5-BCD0-DC6A70EE7BF5}" presName="accentRepeatNode" presStyleLbl="solidFgAcc1" presStyleIdx="1" presStyleCnt="3"/>
      <dgm:spPr/>
    </dgm:pt>
    <dgm:pt modelId="{C1761F4F-8BD9-4BBC-A92E-C2FEE6B0FA24}" type="pres">
      <dgm:prSet presAssocID="{C159D684-A5C1-4C93-83EB-6A5F5477F428}" presName="text_3" presStyleLbl="node1" presStyleIdx="2" presStyleCnt="3">
        <dgm:presLayoutVars>
          <dgm:bulletEnabled val="1"/>
        </dgm:presLayoutVars>
      </dgm:prSet>
      <dgm:spPr/>
    </dgm:pt>
    <dgm:pt modelId="{29DBD158-C6EC-4FF8-8EB5-1A6A458BB5A6}" type="pres">
      <dgm:prSet presAssocID="{C159D684-A5C1-4C93-83EB-6A5F5477F428}" presName="accent_3" presStyleCnt="0"/>
      <dgm:spPr/>
    </dgm:pt>
    <dgm:pt modelId="{00D5DA9C-6FE5-4D51-8BEE-4EC0B620862E}" type="pres">
      <dgm:prSet presAssocID="{C159D684-A5C1-4C93-83EB-6A5F5477F428}" presName="accentRepeatNode" presStyleLbl="solidFgAcc1" presStyleIdx="2" presStyleCnt="3"/>
      <dgm:spPr/>
    </dgm:pt>
  </dgm:ptLst>
  <dgm:cxnLst>
    <dgm:cxn modelId="{BA582F23-C23A-4744-84A1-D3C4762387ED}" srcId="{C94F2494-3EAB-426B-80B6-26E1EDBD2CA9}" destId="{A22BC7B8-7CEA-42D2-874D-418414D3F4F1}" srcOrd="0" destOrd="0" parTransId="{D886E974-5A92-42C6-8867-30D9E2E3EE2F}" sibTransId="{5426FDB1-7AA2-4687-8D12-2921FCD7942D}"/>
    <dgm:cxn modelId="{9534F134-6636-46E2-8C60-F8189029B55D}" srcId="{C94F2494-3EAB-426B-80B6-26E1EDBD2CA9}" destId="{C159D684-A5C1-4C93-83EB-6A5F5477F428}" srcOrd="2" destOrd="0" parTransId="{DA0A08E1-E955-468C-BABA-06D94722CB62}" sibTransId="{ED78B700-BC2C-4F47-B977-037E5A50D4B3}"/>
    <dgm:cxn modelId="{72B5A668-2F1D-4187-82C0-AC6A37D33DC6}" srcId="{C94F2494-3EAB-426B-80B6-26E1EDBD2CA9}" destId="{0404DE4D-A8FE-41A5-BCD0-DC6A70EE7BF5}" srcOrd="1" destOrd="0" parTransId="{84563692-B9B2-4B3D-90C0-3C4D063C905B}" sibTransId="{BF5354AF-799A-4DAF-8127-B3475C0FFDA4}"/>
    <dgm:cxn modelId="{A61C658A-DD15-487A-ABA2-F7A8BC3FBDE2}" type="presOf" srcId="{0404DE4D-A8FE-41A5-BCD0-DC6A70EE7BF5}" destId="{0C64A0BB-5455-45F6-B425-ED65B531CB6A}" srcOrd="0" destOrd="0" presId="urn:microsoft.com/office/officeart/2008/layout/VerticalCurvedList"/>
    <dgm:cxn modelId="{8BE44BA6-B9E8-4A1F-9940-97ABE02E76DB}" type="presOf" srcId="{C94F2494-3EAB-426B-80B6-26E1EDBD2CA9}" destId="{CF751655-F045-4E89-8F93-31F4056A4B12}" srcOrd="0" destOrd="0" presId="urn:microsoft.com/office/officeart/2008/layout/VerticalCurvedList"/>
    <dgm:cxn modelId="{E55C33BE-D525-4AB2-BE74-812E93A77C1F}" type="presOf" srcId="{C159D684-A5C1-4C93-83EB-6A5F5477F428}" destId="{C1761F4F-8BD9-4BBC-A92E-C2FEE6B0FA24}" srcOrd="0" destOrd="0" presId="urn:microsoft.com/office/officeart/2008/layout/VerticalCurvedList"/>
    <dgm:cxn modelId="{61A190CB-4D25-4E6D-877C-4F246D926974}" type="presOf" srcId="{A22BC7B8-7CEA-42D2-874D-418414D3F4F1}" destId="{15A0BCB6-93CD-4F33-9984-CD90409B3676}" srcOrd="0" destOrd="0" presId="urn:microsoft.com/office/officeart/2008/layout/VerticalCurvedList"/>
    <dgm:cxn modelId="{A98059F7-CCFC-4927-9477-0D5359182553}" type="presOf" srcId="{5426FDB1-7AA2-4687-8D12-2921FCD7942D}" destId="{1465AD15-10EE-4498-A199-792C69688556}" srcOrd="0" destOrd="0" presId="urn:microsoft.com/office/officeart/2008/layout/VerticalCurvedList"/>
    <dgm:cxn modelId="{F5621119-1DD1-4CBB-AA8F-5BE218013899}" type="presParOf" srcId="{CF751655-F045-4E89-8F93-31F4056A4B12}" destId="{369D7170-6D80-4254-92C1-F433071DC229}" srcOrd="0" destOrd="0" presId="urn:microsoft.com/office/officeart/2008/layout/VerticalCurvedList"/>
    <dgm:cxn modelId="{5E3A2B2F-E903-41D0-AD9E-13F0CF01BA10}" type="presParOf" srcId="{369D7170-6D80-4254-92C1-F433071DC229}" destId="{BD2A7589-F355-4AD4-BDE6-A5828B27FBF7}" srcOrd="0" destOrd="0" presId="urn:microsoft.com/office/officeart/2008/layout/VerticalCurvedList"/>
    <dgm:cxn modelId="{D35C9AD1-3910-4AEF-9AD9-91D6562A4DF7}" type="presParOf" srcId="{BD2A7589-F355-4AD4-BDE6-A5828B27FBF7}" destId="{55135F56-43B9-4C5E-9B88-B2BC0CEB611E}" srcOrd="0" destOrd="0" presId="urn:microsoft.com/office/officeart/2008/layout/VerticalCurvedList"/>
    <dgm:cxn modelId="{70523EFA-B3F4-4183-9B60-D6F705711EB9}" type="presParOf" srcId="{BD2A7589-F355-4AD4-BDE6-A5828B27FBF7}" destId="{1465AD15-10EE-4498-A199-792C69688556}" srcOrd="1" destOrd="0" presId="urn:microsoft.com/office/officeart/2008/layout/VerticalCurvedList"/>
    <dgm:cxn modelId="{9344FF7C-3DF1-4F8B-8908-A04CF3AFCCF1}" type="presParOf" srcId="{BD2A7589-F355-4AD4-BDE6-A5828B27FBF7}" destId="{98CECA37-B255-4ABD-B438-B7ED5CFA60F9}" srcOrd="2" destOrd="0" presId="urn:microsoft.com/office/officeart/2008/layout/VerticalCurvedList"/>
    <dgm:cxn modelId="{376BA007-1C53-47EE-BA55-2D1DE5979F8A}" type="presParOf" srcId="{BD2A7589-F355-4AD4-BDE6-A5828B27FBF7}" destId="{856F497B-74A9-4564-804F-F3E3B31A5258}" srcOrd="3" destOrd="0" presId="urn:microsoft.com/office/officeart/2008/layout/VerticalCurvedList"/>
    <dgm:cxn modelId="{0F5285E9-3872-46A1-9C54-93B7EDB546C6}" type="presParOf" srcId="{369D7170-6D80-4254-92C1-F433071DC229}" destId="{15A0BCB6-93CD-4F33-9984-CD90409B3676}" srcOrd="1" destOrd="0" presId="urn:microsoft.com/office/officeart/2008/layout/VerticalCurvedList"/>
    <dgm:cxn modelId="{17D5453E-29B6-40A9-A0EA-39DF86ED03E2}" type="presParOf" srcId="{369D7170-6D80-4254-92C1-F433071DC229}" destId="{703FD278-0A37-4C90-A318-AD1FF80614C0}" srcOrd="2" destOrd="0" presId="urn:microsoft.com/office/officeart/2008/layout/VerticalCurvedList"/>
    <dgm:cxn modelId="{42272202-52BB-4B85-99F0-79EC86AEDD06}" type="presParOf" srcId="{703FD278-0A37-4C90-A318-AD1FF80614C0}" destId="{360707CB-910F-4CDF-A9F7-39EBAD8B2D0E}" srcOrd="0" destOrd="0" presId="urn:microsoft.com/office/officeart/2008/layout/VerticalCurvedList"/>
    <dgm:cxn modelId="{223ECC4F-72D4-43AF-8732-9F379885FF34}" type="presParOf" srcId="{369D7170-6D80-4254-92C1-F433071DC229}" destId="{0C64A0BB-5455-45F6-B425-ED65B531CB6A}" srcOrd="3" destOrd="0" presId="urn:microsoft.com/office/officeart/2008/layout/VerticalCurvedList"/>
    <dgm:cxn modelId="{F7D48C6A-FB01-4974-B9C2-2F106152EBA2}" type="presParOf" srcId="{369D7170-6D80-4254-92C1-F433071DC229}" destId="{03689460-4C9E-4651-947C-D35A1DA3BAA9}" srcOrd="4" destOrd="0" presId="urn:microsoft.com/office/officeart/2008/layout/VerticalCurvedList"/>
    <dgm:cxn modelId="{DBE0F106-A6F9-45C9-B5FD-ADA366995B05}" type="presParOf" srcId="{03689460-4C9E-4651-947C-D35A1DA3BAA9}" destId="{445425BC-6DF3-414B-8B7B-3786043341A7}" srcOrd="0" destOrd="0" presId="urn:microsoft.com/office/officeart/2008/layout/VerticalCurvedList"/>
    <dgm:cxn modelId="{2013830C-E890-4C35-8489-53033C57ABB7}" type="presParOf" srcId="{369D7170-6D80-4254-92C1-F433071DC229}" destId="{C1761F4F-8BD9-4BBC-A92E-C2FEE6B0FA24}" srcOrd="5" destOrd="0" presId="urn:microsoft.com/office/officeart/2008/layout/VerticalCurvedList"/>
    <dgm:cxn modelId="{E04A0D01-2432-472E-A883-B324A5FC30C7}" type="presParOf" srcId="{369D7170-6D80-4254-92C1-F433071DC229}" destId="{29DBD158-C6EC-4FF8-8EB5-1A6A458BB5A6}" srcOrd="6" destOrd="0" presId="urn:microsoft.com/office/officeart/2008/layout/VerticalCurvedList"/>
    <dgm:cxn modelId="{36D4331D-B122-4AD2-A785-6E57DCBBE669}" type="presParOf" srcId="{29DBD158-C6EC-4FF8-8EB5-1A6A458BB5A6}" destId="{00D5DA9C-6FE5-4D51-8BEE-4EC0B620862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34A72-2FFB-404C-8AD4-A7FF65FFEBC4}">
      <dsp:nvSpPr>
        <dsp:cNvPr id="0" name=""/>
        <dsp:cNvSpPr/>
      </dsp:nvSpPr>
      <dsp:spPr>
        <a:xfrm>
          <a:off x="591502" y="0"/>
          <a:ext cx="6703695" cy="495458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BCBB6-7722-48B2-A864-3FFCF00E9E1C}">
      <dsp:nvSpPr>
        <dsp:cNvPr id="0" name=""/>
        <dsp:cNvSpPr/>
      </dsp:nvSpPr>
      <dsp:spPr>
        <a:xfrm>
          <a:off x="8472" y="1486376"/>
          <a:ext cx="2538531" cy="1981834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900" kern="1200"/>
            <a:t>Los tipos de datos son categorías de características asociadas a un grupo de valores en particular.</a:t>
          </a:r>
        </a:p>
      </dsp:txBody>
      <dsp:txXfrm>
        <a:off x="105217" y="1583121"/>
        <a:ext cx="2345041" cy="1788344"/>
      </dsp:txXfrm>
    </dsp:sp>
    <dsp:sp modelId="{11DC9DF1-AC89-4B52-B7B0-CF59FC37BC31}">
      <dsp:nvSpPr>
        <dsp:cNvPr id="0" name=""/>
        <dsp:cNvSpPr/>
      </dsp:nvSpPr>
      <dsp:spPr>
        <a:xfrm>
          <a:off x="2674084" y="1486376"/>
          <a:ext cx="2538531" cy="1981834"/>
        </a:xfrm>
        <a:prstGeom prst="roundRect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900" kern="1200"/>
            <a:t>Por ejemplo: los números enteros, los números reales, los caracteres, las hileras de texto tienen un tipo de dato asociado. </a:t>
          </a:r>
        </a:p>
      </dsp:txBody>
      <dsp:txXfrm>
        <a:off x="2770829" y="1583121"/>
        <a:ext cx="2345041" cy="1788344"/>
      </dsp:txXfrm>
    </dsp:sp>
    <dsp:sp modelId="{F1E572EF-A6B1-4FE1-A495-9805054C4760}">
      <dsp:nvSpPr>
        <dsp:cNvPr id="0" name=""/>
        <dsp:cNvSpPr/>
      </dsp:nvSpPr>
      <dsp:spPr>
        <a:xfrm>
          <a:off x="5339696" y="1486376"/>
          <a:ext cx="2538531" cy="1981834"/>
        </a:xfrm>
        <a:prstGeom prst="round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900" kern="1200"/>
            <a:t>De esta forma la información puede ser clasificada de acuerdo al uso que se le da a la misma.</a:t>
          </a:r>
        </a:p>
      </dsp:txBody>
      <dsp:txXfrm>
        <a:off x="5436441" y="1583121"/>
        <a:ext cx="2345041" cy="1788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6D48D-AEAD-4EC2-8F5C-9122066227F3}">
      <dsp:nvSpPr>
        <dsp:cNvPr id="0" name=""/>
        <dsp:cNvSpPr/>
      </dsp:nvSpPr>
      <dsp:spPr>
        <a:xfrm>
          <a:off x="0" y="57463"/>
          <a:ext cx="7886700" cy="91494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300" kern="1200"/>
            <a:t>Debido a que una hilera está “compuesta” de varios caracteres, normalmente no son consideradas como tipos primitivos.</a:t>
          </a:r>
        </a:p>
      </dsp:txBody>
      <dsp:txXfrm>
        <a:off x="44664" y="102127"/>
        <a:ext cx="7797372" cy="825612"/>
      </dsp:txXfrm>
    </dsp:sp>
    <dsp:sp modelId="{A62C9498-F5ED-4034-998A-D75ADDE7048E}">
      <dsp:nvSpPr>
        <dsp:cNvPr id="0" name=""/>
        <dsp:cNvSpPr/>
      </dsp:nvSpPr>
      <dsp:spPr>
        <a:xfrm>
          <a:off x="0" y="1038643"/>
          <a:ext cx="7886700" cy="91494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300" kern="1200"/>
            <a:t>En Java las hileras de caracteres se conocen como “String”.</a:t>
          </a:r>
        </a:p>
      </dsp:txBody>
      <dsp:txXfrm>
        <a:off x="44664" y="1083307"/>
        <a:ext cx="7797372" cy="825612"/>
      </dsp:txXfrm>
    </dsp:sp>
    <dsp:sp modelId="{CBE1C14C-7753-4094-B024-10BC7A46036D}">
      <dsp:nvSpPr>
        <dsp:cNvPr id="0" name=""/>
        <dsp:cNvSpPr/>
      </dsp:nvSpPr>
      <dsp:spPr>
        <a:xfrm>
          <a:off x="0" y="2019823"/>
          <a:ext cx="7886700" cy="91494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300" kern="1200"/>
            <a:t>Los literales se representan con caracteres encerrados por comillas dobles. Ej: “¡Hola Mundo!”.</a:t>
          </a:r>
        </a:p>
      </dsp:txBody>
      <dsp:txXfrm>
        <a:off x="44664" y="2064487"/>
        <a:ext cx="7797372" cy="825612"/>
      </dsp:txXfrm>
    </dsp:sp>
    <dsp:sp modelId="{01A748FC-5677-405F-A905-466FFFFEB483}">
      <dsp:nvSpPr>
        <dsp:cNvPr id="0" name=""/>
        <dsp:cNvSpPr/>
      </dsp:nvSpPr>
      <dsp:spPr>
        <a:xfrm>
          <a:off x="0" y="3001003"/>
          <a:ext cx="7886700" cy="91494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300" kern="1200" dirty="0" err="1"/>
            <a:t>String</a:t>
          </a:r>
          <a:r>
            <a:rPr lang="es-CR" sz="2300" kern="1200" dirty="0"/>
            <a:t> no es un tipo primitivo, sino que se rige por las reglas asociadas a los objetos.</a:t>
          </a:r>
        </a:p>
      </dsp:txBody>
      <dsp:txXfrm>
        <a:off x="44664" y="3045667"/>
        <a:ext cx="7797372" cy="825612"/>
      </dsp:txXfrm>
    </dsp:sp>
    <dsp:sp modelId="{A766230A-7576-4E88-93F7-FE02D002C3E8}">
      <dsp:nvSpPr>
        <dsp:cNvPr id="0" name=""/>
        <dsp:cNvSpPr/>
      </dsp:nvSpPr>
      <dsp:spPr>
        <a:xfrm>
          <a:off x="0" y="3982183"/>
          <a:ext cx="7886700" cy="91494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300" kern="1200"/>
            <a:t>El String también soporta secuencias de escape en su contenido.</a:t>
          </a:r>
        </a:p>
      </dsp:txBody>
      <dsp:txXfrm>
        <a:off x="44664" y="4026847"/>
        <a:ext cx="7797372" cy="825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2FE2D-2BA3-408E-A084-9DD4F00348F9}">
      <dsp:nvSpPr>
        <dsp:cNvPr id="0" name=""/>
        <dsp:cNvSpPr/>
      </dsp:nvSpPr>
      <dsp:spPr>
        <a:xfrm>
          <a:off x="0" y="65293"/>
          <a:ext cx="7886700" cy="127296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200" kern="1200"/>
            <a:t>Las variables son espacios en memoria asignados para almacenar valores.</a:t>
          </a:r>
        </a:p>
      </dsp:txBody>
      <dsp:txXfrm>
        <a:off x="62141" y="127434"/>
        <a:ext cx="7762418" cy="1148678"/>
      </dsp:txXfrm>
    </dsp:sp>
    <dsp:sp modelId="{F38778B2-66A1-4849-94CE-69C2B064172D}">
      <dsp:nvSpPr>
        <dsp:cNvPr id="0" name=""/>
        <dsp:cNvSpPr/>
      </dsp:nvSpPr>
      <dsp:spPr>
        <a:xfrm>
          <a:off x="0" y="1430413"/>
          <a:ext cx="7886700" cy="1272960"/>
        </a:xfrm>
        <a:prstGeom prst="round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200" kern="1200"/>
            <a:t>A cada variable se le asocia:</a:t>
          </a:r>
        </a:p>
      </dsp:txBody>
      <dsp:txXfrm>
        <a:off x="62141" y="1492554"/>
        <a:ext cx="7762418" cy="1148678"/>
      </dsp:txXfrm>
    </dsp:sp>
    <dsp:sp modelId="{DCC4B7F0-FDA3-4969-896B-F8F054ED8F59}">
      <dsp:nvSpPr>
        <dsp:cNvPr id="0" name=""/>
        <dsp:cNvSpPr/>
      </dsp:nvSpPr>
      <dsp:spPr>
        <a:xfrm>
          <a:off x="0" y="2703373"/>
          <a:ext cx="7886700" cy="218592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R" sz="2500" kern="1200"/>
            <a:t>Nombre de la variable.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R" sz="2500" kern="1200"/>
            <a:t>Tipo de dato.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R" sz="2500" kern="1200"/>
            <a:t>Valor.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R" sz="2500" kern="1200"/>
            <a:t>Tamaño o espacio que requiere en memoria.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R" sz="2500" kern="1200"/>
            <a:t>Dirección de su ubicación en la memoria.</a:t>
          </a:r>
        </a:p>
      </dsp:txBody>
      <dsp:txXfrm>
        <a:off x="0" y="2703373"/>
        <a:ext cx="7886700" cy="2185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D40CF-F65C-4549-8174-13D4F0850D30}">
      <dsp:nvSpPr>
        <dsp:cNvPr id="0" name=""/>
        <dsp:cNvSpPr/>
      </dsp:nvSpPr>
      <dsp:spPr>
        <a:xfrm rot="5400000">
          <a:off x="1195421" y="1447577"/>
          <a:ext cx="1280257" cy="14575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860D64-79AF-4DB2-9DE8-9958662AEDBB}">
      <dsp:nvSpPr>
        <dsp:cNvPr id="0" name=""/>
        <dsp:cNvSpPr/>
      </dsp:nvSpPr>
      <dsp:spPr>
        <a:xfrm>
          <a:off x="392421" y="28386"/>
          <a:ext cx="3082819" cy="1508570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/>
            <a:t>La creación de una variable requiere dos pasos: declarar la variable e inicializar la variable.</a:t>
          </a:r>
        </a:p>
      </dsp:txBody>
      <dsp:txXfrm>
        <a:off x="466077" y="102042"/>
        <a:ext cx="2935507" cy="1361258"/>
      </dsp:txXfrm>
    </dsp:sp>
    <dsp:sp modelId="{5B3AF386-7BF6-4776-9FCF-2812932D74D6}">
      <dsp:nvSpPr>
        <dsp:cNvPr id="0" name=""/>
        <dsp:cNvSpPr/>
      </dsp:nvSpPr>
      <dsp:spPr>
        <a:xfrm>
          <a:off x="3011431" y="172262"/>
          <a:ext cx="1567487" cy="121929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2A083-03AA-49B4-8640-E81C9DE3868D}">
      <dsp:nvSpPr>
        <dsp:cNvPr id="0" name=""/>
        <dsp:cNvSpPr/>
      </dsp:nvSpPr>
      <dsp:spPr>
        <a:xfrm rot="5400000">
          <a:off x="3204940" y="3142199"/>
          <a:ext cx="1280257" cy="14575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72337"/>
            <a:satOff val="-2780"/>
            <a:lumOff val="977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1E1A472-2E90-4415-A22C-5628B58775AD}">
      <dsp:nvSpPr>
        <dsp:cNvPr id="0" name=""/>
        <dsp:cNvSpPr/>
      </dsp:nvSpPr>
      <dsp:spPr>
        <a:xfrm>
          <a:off x="2401940" y="1723008"/>
          <a:ext cx="3082819" cy="1508570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/>
            <a:t>La declaración es la definición del tipo y del nombre de la variable.</a:t>
          </a:r>
        </a:p>
      </dsp:txBody>
      <dsp:txXfrm>
        <a:off x="2475596" y="1796664"/>
        <a:ext cx="2935507" cy="1361258"/>
      </dsp:txXfrm>
    </dsp:sp>
    <dsp:sp modelId="{66D3213C-575C-4785-B9DF-6FC0151E65A0}">
      <dsp:nvSpPr>
        <dsp:cNvPr id="0" name=""/>
        <dsp:cNvSpPr/>
      </dsp:nvSpPr>
      <dsp:spPr>
        <a:xfrm>
          <a:off x="5020950" y="1866884"/>
          <a:ext cx="1567487" cy="121929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0E8A3-E465-40B7-B085-13F832AEB706}">
      <dsp:nvSpPr>
        <dsp:cNvPr id="0" name=""/>
        <dsp:cNvSpPr/>
      </dsp:nvSpPr>
      <dsp:spPr>
        <a:xfrm>
          <a:off x="4411458" y="3417630"/>
          <a:ext cx="3082819" cy="1508570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/>
            <a:t>La inicialización es la asignación del valor inicial.</a:t>
          </a:r>
        </a:p>
      </dsp:txBody>
      <dsp:txXfrm>
        <a:off x="4485114" y="3491286"/>
        <a:ext cx="2935507" cy="13612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080A0-643D-4A6D-8FEC-BFE444B105A7}">
      <dsp:nvSpPr>
        <dsp:cNvPr id="0" name=""/>
        <dsp:cNvSpPr/>
      </dsp:nvSpPr>
      <dsp:spPr>
        <a:xfrm>
          <a:off x="0" y="0"/>
          <a:ext cx="6703695" cy="222956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800" kern="1200"/>
            <a:t>Las constantes son variables cuyo valor es asignado una única vez, y no puede ser cambiado posteriormente.</a:t>
          </a:r>
        </a:p>
      </dsp:txBody>
      <dsp:txXfrm>
        <a:off x="65302" y="65302"/>
        <a:ext cx="4399265" cy="2098960"/>
      </dsp:txXfrm>
    </dsp:sp>
    <dsp:sp modelId="{6DFBF3C4-9AE5-47AE-9410-5AAC0C8A4FE6}">
      <dsp:nvSpPr>
        <dsp:cNvPr id="0" name=""/>
        <dsp:cNvSpPr/>
      </dsp:nvSpPr>
      <dsp:spPr>
        <a:xfrm>
          <a:off x="1183004" y="2725022"/>
          <a:ext cx="6703695" cy="222956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800" kern="1200"/>
            <a:t>Su inicialización se debe llevar a cabo junto con su declaración.</a:t>
          </a:r>
        </a:p>
      </dsp:txBody>
      <dsp:txXfrm>
        <a:off x="1248306" y="2790324"/>
        <a:ext cx="3940869" cy="2098960"/>
      </dsp:txXfrm>
    </dsp:sp>
    <dsp:sp modelId="{4F3444A0-E400-4D68-87C0-1FAF2655011D}">
      <dsp:nvSpPr>
        <dsp:cNvPr id="0" name=""/>
        <dsp:cNvSpPr/>
      </dsp:nvSpPr>
      <dsp:spPr>
        <a:xfrm>
          <a:off x="5254478" y="1752685"/>
          <a:ext cx="1449216" cy="14492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3600" kern="1200"/>
        </a:p>
      </dsp:txBody>
      <dsp:txXfrm>
        <a:off x="5580552" y="1752685"/>
        <a:ext cx="797068" cy="10905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5AD15-10EE-4498-A199-792C69688556}">
      <dsp:nvSpPr>
        <dsp:cNvPr id="0" name=""/>
        <dsp:cNvSpPr/>
      </dsp:nvSpPr>
      <dsp:spPr>
        <a:xfrm>
          <a:off x="-5601050" y="-857588"/>
          <a:ext cx="6669764" cy="6669764"/>
        </a:xfrm>
        <a:prstGeom prst="blockArc">
          <a:avLst>
            <a:gd name="adj1" fmla="val 18900000"/>
            <a:gd name="adj2" fmla="val 2700000"/>
            <a:gd name="adj3" fmla="val 324"/>
          </a:avLst>
        </a:pr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0BCB6-93CD-4F33-9984-CD90409B3676}">
      <dsp:nvSpPr>
        <dsp:cNvPr id="0" name=""/>
        <dsp:cNvSpPr/>
      </dsp:nvSpPr>
      <dsp:spPr>
        <a:xfrm>
          <a:off x="687696" y="495458"/>
          <a:ext cx="7130630" cy="9909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6541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Las variables pueden ser utilizadas tanto para declarar los atributos de un objeto como para crear variables “locales” dentro de los métodos.</a:t>
          </a:r>
          <a:endParaRPr lang="es-CR" sz="2100" kern="1200"/>
        </a:p>
      </dsp:txBody>
      <dsp:txXfrm>
        <a:off x="687696" y="495458"/>
        <a:ext cx="7130630" cy="990917"/>
      </dsp:txXfrm>
    </dsp:sp>
    <dsp:sp modelId="{360707CB-910F-4CDF-A9F7-39EBAD8B2D0E}">
      <dsp:nvSpPr>
        <dsp:cNvPr id="0" name=""/>
        <dsp:cNvSpPr/>
      </dsp:nvSpPr>
      <dsp:spPr>
        <a:xfrm>
          <a:off x="68373" y="371594"/>
          <a:ext cx="1238646" cy="1238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4A0BB-5455-45F6-B425-ED65B531CB6A}">
      <dsp:nvSpPr>
        <dsp:cNvPr id="0" name=""/>
        <dsp:cNvSpPr/>
      </dsp:nvSpPr>
      <dsp:spPr>
        <a:xfrm>
          <a:off x="1047895" y="1981834"/>
          <a:ext cx="6770431" cy="990917"/>
        </a:xfrm>
        <a:prstGeom prst="rect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6541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Los atributos pueden ser “accedidos” por todos los métodos de la instancia a la que pertenecen.</a:t>
          </a:r>
          <a:endParaRPr lang="es-CR" sz="2100" kern="1200" dirty="0"/>
        </a:p>
      </dsp:txBody>
      <dsp:txXfrm>
        <a:off x="1047895" y="1981834"/>
        <a:ext cx="6770431" cy="990917"/>
      </dsp:txXfrm>
    </dsp:sp>
    <dsp:sp modelId="{445425BC-6DF3-414B-8B7B-3786043341A7}">
      <dsp:nvSpPr>
        <dsp:cNvPr id="0" name=""/>
        <dsp:cNvSpPr/>
      </dsp:nvSpPr>
      <dsp:spPr>
        <a:xfrm>
          <a:off x="428571" y="1857970"/>
          <a:ext cx="1238646" cy="1238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61F4F-8BD9-4BBC-A92E-C2FEE6B0FA24}">
      <dsp:nvSpPr>
        <dsp:cNvPr id="0" name=""/>
        <dsp:cNvSpPr/>
      </dsp:nvSpPr>
      <dsp:spPr>
        <a:xfrm>
          <a:off x="687696" y="3468210"/>
          <a:ext cx="7130630" cy="990917"/>
        </a:xfrm>
        <a:prstGeom prst="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6541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Si un método es declarado como estático, solamente puede utilizar atributos estáticos.</a:t>
          </a:r>
          <a:endParaRPr lang="es-CR" sz="2100" kern="1200"/>
        </a:p>
      </dsp:txBody>
      <dsp:txXfrm>
        <a:off x="687696" y="3468210"/>
        <a:ext cx="7130630" cy="990917"/>
      </dsp:txXfrm>
    </dsp:sp>
    <dsp:sp modelId="{00D5DA9C-6FE5-4D51-8BEE-4EC0B620862E}">
      <dsp:nvSpPr>
        <dsp:cNvPr id="0" name=""/>
        <dsp:cNvSpPr/>
      </dsp:nvSpPr>
      <dsp:spPr>
        <a:xfrm>
          <a:off x="68373" y="3344346"/>
          <a:ext cx="1238646" cy="1238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1/2/2019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1/2/2019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F2170-AD26-4B60-8B88-A3D1B8706170}" type="slidenum">
              <a:rPr lang="es-CR"/>
              <a:pPr/>
              <a:t>12</a:t>
            </a:fld>
            <a:endParaRPr lang="es-CR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5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s.tcd.ie/pub/HistMath/People/Boole/CalcLogic/" TargetMode="Externa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Técnico en programación</a:t>
            </a:r>
          </a:p>
          <a:p>
            <a:r>
              <a:rPr lang="es-CR" dirty="0"/>
              <a:t>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R" dirty="0"/>
              <a:t>Tipo carácter: </a:t>
            </a:r>
            <a:r>
              <a:rPr lang="es-ES_tradnl" dirty="0"/>
              <a:t>Son aquellos que se utilizan para representar: letras, dígitos, símbolos especiales y caracteres de escape.</a:t>
            </a:r>
          </a:p>
          <a:p>
            <a:pPr>
              <a:lnSpc>
                <a:spcPct val="90000"/>
              </a:lnSpc>
            </a:pPr>
            <a:r>
              <a:rPr lang="es-CR" dirty="0"/>
              <a:t>Los caracteres se representan con una notación especial para no confundirlos con otros elementos del lenguaje.</a:t>
            </a:r>
          </a:p>
          <a:p>
            <a:pPr>
              <a:lnSpc>
                <a:spcPct val="90000"/>
              </a:lnSpc>
            </a:pPr>
            <a:r>
              <a:rPr lang="es-CR" dirty="0"/>
              <a:t>Un carácter se representa mediante un símbolo encerrado entre comillas simples.</a:t>
            </a:r>
          </a:p>
          <a:p>
            <a:pPr>
              <a:lnSpc>
                <a:spcPct val="90000"/>
              </a:lnSpc>
            </a:pPr>
            <a:r>
              <a:rPr lang="es-CR" dirty="0"/>
              <a:t>Ejemplos: ‘a’, ‘A’, ‘9’.</a:t>
            </a:r>
          </a:p>
          <a:p>
            <a:pPr>
              <a:lnSpc>
                <a:spcPct val="90000"/>
              </a:lnSpc>
            </a:pPr>
            <a:r>
              <a:rPr lang="es-CR" dirty="0"/>
              <a:t>También existen caracteres especiales conocidos como secuencias de escape.</a:t>
            </a:r>
          </a:p>
        </p:txBody>
      </p:sp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sz="3200"/>
              <a:t>¿Cómo se representan los literales de caracter en Java?</a:t>
            </a:r>
          </a:p>
        </p:txBody>
      </p:sp>
    </p:spTree>
    <p:extLst>
      <p:ext uri="{BB962C8B-B14F-4D97-AF65-F5344CB8AC3E}">
        <p14:creationId xmlns:p14="http://schemas.microsoft.com/office/powerpoint/2010/main" val="21048190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Algunos caracteres especiales (el cambio de línea, por ejemplo) requieren de una representación distinta.</a:t>
            </a:r>
          </a:p>
          <a:p>
            <a:r>
              <a:rPr lang="es-CR" dirty="0"/>
              <a:t>Esta representación es llamada secuencia de escape.</a:t>
            </a:r>
          </a:p>
          <a:p>
            <a:r>
              <a:rPr lang="es-CR" dirty="0"/>
              <a:t>Los caracteres de escape van precedidos por un “</a:t>
            </a:r>
            <a:r>
              <a:rPr lang="es-CR" dirty="0" err="1"/>
              <a:t>backslash</a:t>
            </a:r>
            <a:r>
              <a:rPr lang="es-CR" dirty="0"/>
              <a:t>” \.</a:t>
            </a:r>
          </a:p>
        </p:txBody>
      </p:sp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¿Qué son secuencias de escape?</a:t>
            </a:r>
          </a:p>
        </p:txBody>
      </p:sp>
    </p:spTree>
    <p:extLst>
      <p:ext uri="{BB962C8B-B14F-4D97-AF65-F5344CB8AC3E}">
        <p14:creationId xmlns:p14="http://schemas.microsoft.com/office/powerpoint/2010/main" val="39787135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A13FF5-9259-48A1-928D-507E71762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/>
              <a:t>Caracteres de escape en Java</a:t>
            </a:r>
          </a:p>
        </p:txBody>
      </p:sp>
      <p:graphicFrame>
        <p:nvGraphicFramePr>
          <p:cNvPr id="17491" name="Group 83"/>
          <p:cNvGraphicFramePr>
            <a:graphicFrameLocks noGrp="1"/>
          </p:cNvGraphicFramePr>
          <p:nvPr>
            <p:extLst/>
          </p:nvPr>
        </p:nvGraphicFramePr>
        <p:xfrm>
          <a:off x="1052513" y="2549525"/>
          <a:ext cx="7194550" cy="2969435"/>
        </p:xfrm>
        <a:graphic>
          <a:graphicData uri="http://schemas.openxmlformats.org/drawingml/2006/table">
            <a:tbl>
              <a:tblPr/>
              <a:tblGrid>
                <a:gridCol w="239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Secuencia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‘\n’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Cambio de línea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‘\t’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Tabulador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‘\\’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 caracter 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“\””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 caracter 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1028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211263"/>
          <a:ext cx="7886700" cy="495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530" name="AutoShape 2"/>
          <p:cNvSpPr>
            <a:spLocks noGrp="1" noChangeArrowheads="1"/>
          </p:cNvSpPr>
          <p:nvPr>
            <p:ph type="title"/>
          </p:nvPr>
        </p:nvSpPr>
        <p:spPr>
          <a:xfrm>
            <a:off x="1257297" y="-27643"/>
            <a:ext cx="7886700" cy="966354"/>
          </a:xfrm>
        </p:spPr>
        <p:txBody>
          <a:bodyPr>
            <a:normAutofit fontScale="90000"/>
          </a:bodyPr>
          <a:lstStyle/>
          <a:p>
            <a:r>
              <a:rPr lang="es-CR" sz="3200" dirty="0"/>
              <a:t>¿Cómo se representan los literales de hileras de caracteres ?</a:t>
            </a:r>
          </a:p>
        </p:txBody>
      </p:sp>
    </p:spTree>
    <p:extLst>
      <p:ext uri="{BB962C8B-B14F-4D97-AF65-F5344CB8AC3E}">
        <p14:creationId xmlns:p14="http://schemas.microsoft.com/office/powerpoint/2010/main" val="84808582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Declare las siguientes variable en Java:</a:t>
            </a:r>
          </a:p>
          <a:p>
            <a:pPr lvl="1"/>
            <a:r>
              <a:rPr lang="es-CR" dirty="0"/>
              <a:t>La constante PI =3.1415926</a:t>
            </a:r>
          </a:p>
          <a:p>
            <a:pPr lvl="1"/>
            <a:r>
              <a:rPr lang="es-CR" dirty="0"/>
              <a:t>Una variable </a:t>
            </a:r>
            <a:r>
              <a:rPr lang="es-CR" dirty="0" err="1"/>
              <a:t>boolena</a:t>
            </a:r>
            <a:r>
              <a:rPr lang="es-CR" dirty="0"/>
              <a:t> llamada </a:t>
            </a:r>
            <a:r>
              <a:rPr lang="es-CR" dirty="0" err="1"/>
              <a:t>isReal</a:t>
            </a:r>
            <a:r>
              <a:rPr lang="es-CR" dirty="0"/>
              <a:t>, inicializada en verdadero</a:t>
            </a:r>
          </a:p>
          <a:p>
            <a:pPr lvl="1"/>
            <a:r>
              <a:rPr lang="es-CR" dirty="0"/>
              <a:t>Una variable b, de tipo byte e inicializada en 122.</a:t>
            </a:r>
          </a:p>
          <a:p>
            <a:pPr lvl="1"/>
            <a:r>
              <a:rPr lang="es-CR" dirty="0"/>
              <a:t>Una variable short, denominada s e inicializada </a:t>
            </a:r>
            <a:r>
              <a:rPr lang="es-CR"/>
              <a:t>en        -</a:t>
            </a:r>
            <a:r>
              <a:rPr lang="es-CR" dirty="0"/>
              <a:t>29000.</a:t>
            </a:r>
          </a:p>
          <a:p>
            <a:pPr lvl="1"/>
            <a:r>
              <a:rPr lang="es-CR" dirty="0"/>
              <a:t>Una variable entera, llamada i e inicializada en 100000.</a:t>
            </a:r>
          </a:p>
          <a:p>
            <a:pPr lvl="1"/>
            <a:r>
              <a:rPr lang="es-CR" dirty="0"/>
              <a:t>Una variable </a:t>
            </a:r>
            <a:r>
              <a:rPr lang="es-CR" dirty="0" err="1"/>
              <a:t>long</a:t>
            </a:r>
            <a:r>
              <a:rPr lang="es-CR" dirty="0"/>
              <a:t>, con nombre l e inicializada en 999999999999.</a:t>
            </a:r>
          </a:p>
          <a:p>
            <a:pPr lvl="1"/>
            <a:r>
              <a:rPr lang="es-CR" dirty="0"/>
              <a:t>Una variable de tipo </a:t>
            </a:r>
            <a:r>
              <a:rPr lang="es-CR" dirty="0" err="1"/>
              <a:t>float</a:t>
            </a:r>
            <a:r>
              <a:rPr lang="es-CR" dirty="0"/>
              <a:t>, llamada f1 e inicializada en 234.99.</a:t>
            </a:r>
          </a:p>
          <a:p>
            <a:pPr lvl="1"/>
            <a:r>
              <a:rPr lang="es-CR" dirty="0"/>
              <a:t>Una variable denominada d, de tipo </a:t>
            </a:r>
            <a:r>
              <a:rPr lang="es-CR" dirty="0" err="1"/>
              <a:t>double</a:t>
            </a:r>
            <a:r>
              <a:rPr lang="es-CR" dirty="0"/>
              <a:t>.</a:t>
            </a:r>
          </a:p>
          <a:p>
            <a:pPr lvl="1"/>
            <a:r>
              <a:rPr lang="es-CR" dirty="0"/>
              <a:t>Una </a:t>
            </a:r>
            <a:r>
              <a:rPr lang="es-CR" dirty="0" err="1"/>
              <a:t>varialbe</a:t>
            </a:r>
            <a:r>
              <a:rPr lang="es-CR" dirty="0"/>
              <a:t> de tipo </a:t>
            </a:r>
            <a:r>
              <a:rPr lang="es-CR" dirty="0" err="1"/>
              <a:t>char</a:t>
            </a:r>
            <a:r>
              <a:rPr lang="es-CR" dirty="0"/>
              <a:t>, con nombre </a:t>
            </a:r>
            <a:r>
              <a:rPr lang="es-CR" dirty="0" err="1"/>
              <a:t>cvalue</a:t>
            </a:r>
            <a:r>
              <a:rPr lang="es-CR" dirty="0"/>
              <a:t> y con el valor 4.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 #1</a:t>
            </a:r>
          </a:p>
        </p:txBody>
      </p:sp>
    </p:spTree>
    <p:extLst>
      <p:ext uri="{BB962C8B-B14F-4D97-AF65-F5344CB8AC3E}">
        <p14:creationId xmlns:p14="http://schemas.microsoft.com/office/powerpoint/2010/main" val="116031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Variables</a:t>
            </a:r>
          </a:p>
        </p:txBody>
      </p:sp>
      <p:sp>
        <p:nvSpPr>
          <p:cNvPr id="48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Primitivas de codificación</a:t>
            </a:r>
          </a:p>
        </p:txBody>
      </p:sp>
    </p:spTree>
    <p:extLst>
      <p:ext uri="{BB962C8B-B14F-4D97-AF65-F5344CB8AC3E}">
        <p14:creationId xmlns:p14="http://schemas.microsoft.com/office/powerpoint/2010/main" val="8232905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211263"/>
          <a:ext cx="7886700" cy="495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¿Qué son las variables?</a:t>
            </a:r>
          </a:p>
        </p:txBody>
      </p:sp>
    </p:spTree>
    <p:extLst>
      <p:ext uri="{BB962C8B-B14F-4D97-AF65-F5344CB8AC3E}">
        <p14:creationId xmlns:p14="http://schemas.microsoft.com/office/powerpoint/2010/main" val="237118861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B37C1F-FAA1-4112-A145-A7136315D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66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¿Cuáles son las características de las variables?</a:t>
            </a:r>
          </a:p>
        </p:txBody>
      </p:sp>
      <p:grpSp>
        <p:nvGrpSpPr>
          <p:cNvPr id="26644" name="Group 20"/>
          <p:cNvGrpSpPr>
            <a:grpSpLocks/>
          </p:cNvGrpSpPr>
          <p:nvPr/>
        </p:nvGrpSpPr>
        <p:grpSpPr bwMode="auto">
          <a:xfrm>
            <a:off x="1143000" y="2609850"/>
            <a:ext cx="6143625" cy="3419475"/>
            <a:chOff x="720" y="1644"/>
            <a:chExt cx="3870" cy="2154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2736" y="2268"/>
              <a:ext cx="864" cy="72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 eaLnBrk="0" hangingPunct="0">
                <a:spcBef>
                  <a:spcPct val="20000"/>
                </a:spcBef>
              </a:pPr>
              <a:r>
                <a:rPr lang="es-CR" sz="4400" b="1">
                  <a:latin typeface="Times New Roman" pitchFamily="18" charset="0"/>
                </a:rPr>
                <a:t>98</a:t>
              </a:r>
            </a:p>
          </p:txBody>
        </p:sp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720" y="2220"/>
              <a:ext cx="19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20000"/>
                </a:spcBef>
              </a:pPr>
              <a:r>
                <a:rPr lang="es-CR" sz="2800" b="1" u="sng">
                  <a:latin typeface="Times New Roman" pitchFamily="18" charset="0"/>
                </a:rPr>
                <a:t>notaFinalDelCurso</a:t>
              </a:r>
            </a:p>
          </p:txBody>
        </p:sp>
        <p:sp>
          <p:nvSpPr>
            <p:cNvPr id="26630" name="Text Box 6"/>
            <p:cNvSpPr txBox="1">
              <a:spLocks noChangeArrowheads="1"/>
            </p:cNvSpPr>
            <p:nvPr/>
          </p:nvSpPr>
          <p:spPr bwMode="auto">
            <a:xfrm>
              <a:off x="912" y="1644"/>
              <a:ext cx="8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20000"/>
                </a:spcBef>
              </a:pPr>
              <a:r>
                <a:rPr lang="es-CR" sz="2400">
                  <a:latin typeface="Times New Roman" pitchFamily="18" charset="0"/>
                </a:rPr>
                <a:t>dirección</a:t>
              </a:r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4080" y="1644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20000"/>
                </a:spcBef>
              </a:pPr>
              <a:r>
                <a:rPr lang="es-CR" sz="2400">
                  <a:latin typeface="Times New Roman" pitchFamily="18" charset="0"/>
                </a:rPr>
                <a:t>valor</a:t>
              </a:r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768" y="3228"/>
              <a:ext cx="17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20000"/>
                </a:spcBef>
              </a:pPr>
              <a:r>
                <a:rPr lang="es-CR" sz="2400">
                  <a:latin typeface="Times New Roman" pitchFamily="18" charset="0"/>
                </a:rPr>
                <a:t>nombre de la variable</a:t>
              </a: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2832" y="3228"/>
              <a:ext cx="1391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20000"/>
                </a:spcBef>
              </a:pPr>
              <a:r>
                <a:rPr lang="es-CR" sz="2400" dirty="0">
                  <a:latin typeface="Times New Roman" pitchFamily="18" charset="0"/>
                </a:rPr>
                <a:t>tamaño: 4 bytes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CR" sz="2400" dirty="0">
                  <a:latin typeface="Times New Roman" pitchFamily="18" charset="0"/>
                </a:rPr>
                <a:t>tipo: entero</a:t>
              </a:r>
            </a:p>
          </p:txBody>
        </p:sp>
        <p:cxnSp>
          <p:nvCxnSpPr>
            <p:cNvPr id="26634" name="AutoShape 10"/>
            <p:cNvCxnSpPr>
              <a:cxnSpLocks noChangeShapeType="1"/>
              <a:stCxn id="26630" idx="3"/>
            </p:cNvCxnSpPr>
            <p:nvPr/>
          </p:nvCxnSpPr>
          <p:spPr bwMode="auto">
            <a:xfrm>
              <a:off x="1741" y="1788"/>
              <a:ext cx="995" cy="4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 flipH="1">
              <a:off x="3408" y="1836"/>
              <a:ext cx="67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cxnSp>
          <p:nvCxnSpPr>
            <p:cNvPr id="26636" name="AutoShape 12"/>
            <p:cNvCxnSpPr>
              <a:cxnSpLocks noChangeShapeType="1"/>
              <a:endCxn id="26629" idx="2"/>
            </p:cNvCxnSpPr>
            <p:nvPr/>
          </p:nvCxnSpPr>
          <p:spPr bwMode="auto">
            <a:xfrm flipV="1">
              <a:off x="1681" y="2547"/>
              <a:ext cx="12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6637" name="Group 13"/>
            <p:cNvGrpSpPr>
              <a:grpSpLocks/>
            </p:cNvGrpSpPr>
            <p:nvPr/>
          </p:nvGrpSpPr>
          <p:grpSpPr bwMode="auto">
            <a:xfrm>
              <a:off x="2736" y="3036"/>
              <a:ext cx="864" cy="144"/>
              <a:chOff x="2736" y="2400"/>
              <a:chExt cx="864" cy="144"/>
            </a:xfrm>
          </p:grpSpPr>
          <p:sp>
            <p:nvSpPr>
              <p:cNvPr id="26638" name="Line 14"/>
              <p:cNvSpPr>
                <a:spLocks noChangeShapeType="1"/>
              </p:cNvSpPr>
              <p:nvPr/>
            </p:nvSpPr>
            <p:spPr bwMode="auto">
              <a:xfrm>
                <a:off x="2736" y="240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639" name="Line 15"/>
              <p:cNvSpPr>
                <a:spLocks noChangeShapeType="1"/>
              </p:cNvSpPr>
              <p:nvPr/>
            </p:nvSpPr>
            <p:spPr bwMode="auto">
              <a:xfrm>
                <a:off x="2784" y="244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640" name="Line 16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641" name="Line 17"/>
              <p:cNvSpPr>
                <a:spLocks noChangeShapeType="1"/>
              </p:cNvSpPr>
              <p:nvPr/>
            </p:nvSpPr>
            <p:spPr bwMode="auto">
              <a:xfrm flipV="1">
                <a:off x="3552" y="240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642" name="Line 18"/>
              <p:cNvSpPr>
                <a:spLocks noChangeShapeType="1"/>
              </p:cNvSpPr>
              <p:nvPr/>
            </p:nvSpPr>
            <p:spPr bwMode="auto">
              <a:xfrm>
                <a:off x="3216" y="244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643" name="Line 19"/>
              <p:cNvSpPr>
                <a:spLocks noChangeShapeType="1"/>
              </p:cNvSpPr>
              <p:nvPr/>
            </p:nvSpPr>
            <p:spPr bwMode="auto">
              <a:xfrm flipH="1">
                <a:off x="3168" y="244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4902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211263"/>
          <a:ext cx="7886700" cy="495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/>
              <a:t>¿Cómo se crea una variable?</a:t>
            </a:r>
          </a:p>
        </p:txBody>
      </p:sp>
    </p:spTree>
    <p:extLst>
      <p:ext uri="{BB962C8B-B14F-4D97-AF65-F5344CB8AC3E}">
        <p14:creationId xmlns:p14="http://schemas.microsoft.com/office/powerpoint/2010/main" val="363494721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Se debe escribir el tipo seguido del nombre que se le quiere dar.  Por ejemplo:</a:t>
            </a:r>
          </a:p>
          <a:p>
            <a:pPr lvl="1">
              <a:buFontTx/>
              <a:buNone/>
            </a:pPr>
            <a:r>
              <a:rPr lang="es-CR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s-CR" dirty="0">
                <a:latin typeface="Courier New" pitchFamily="49" charset="0"/>
              </a:rPr>
              <a:t> </a:t>
            </a:r>
            <a:r>
              <a:rPr lang="es-CR" dirty="0" err="1">
                <a:latin typeface="Courier New" pitchFamily="49" charset="0"/>
              </a:rPr>
              <a:t>variableEntera</a:t>
            </a:r>
            <a:r>
              <a:rPr lang="es-CR" dirty="0">
                <a:latin typeface="Courier New" pitchFamily="49" charset="0"/>
              </a:rPr>
              <a:t>;</a:t>
            </a:r>
          </a:p>
        </p:txBody>
      </p:sp>
      <p:sp>
        <p:nvSpPr>
          <p:cNvPr id="286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¿Cómo se declara una variable en Java?</a:t>
            </a:r>
          </a:p>
        </p:txBody>
      </p:sp>
    </p:spTree>
    <p:extLst>
      <p:ext uri="{BB962C8B-B14F-4D97-AF65-F5344CB8AC3E}">
        <p14:creationId xmlns:p14="http://schemas.microsoft.com/office/powerpoint/2010/main" val="368746725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>
            <a:normAutofit/>
          </a:bodyPr>
          <a:lstStyle/>
          <a:p>
            <a:r>
              <a:rPr lang="es-CR" sz="4050" dirty="0">
                <a:latin typeface="Calibri (Títulos)"/>
              </a:rPr>
              <a:t>Conceptos básicos en la programación orientada a objetos. </a:t>
            </a:r>
            <a:endParaRPr lang="es-ES" sz="4050" dirty="0">
              <a:latin typeface="Calibri (Títulos)"/>
            </a:endParaRP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2019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CR" dirty="0"/>
              <a:t>Para la inicialización, se debe escribir el nombre de la variable, seguido del operador de asignación “=“, seguido del valor a asignar. Por ejemplo: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CR" dirty="0" err="1">
                <a:latin typeface="Courier New" pitchFamily="49" charset="0"/>
              </a:rPr>
              <a:t>variableEntera</a:t>
            </a:r>
            <a:r>
              <a:rPr lang="es-CR" dirty="0">
                <a:latin typeface="Courier New" pitchFamily="49" charset="0"/>
              </a:rPr>
              <a:t> = 234;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CR" dirty="0" err="1">
                <a:latin typeface="Courier New" pitchFamily="49" charset="0"/>
              </a:rPr>
              <a:t>primeraLetra</a:t>
            </a:r>
            <a:r>
              <a:rPr lang="es-CR" dirty="0">
                <a:latin typeface="Courier New" pitchFamily="49" charset="0"/>
              </a:rPr>
              <a:t> = ‘a’;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CR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s-CR" dirty="0"/>
              <a:t>En algunos casos, se puede mezclar la declaración y la inicialización. Por ejemplo: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CR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s-CR" dirty="0">
                <a:latin typeface="Courier New" pitchFamily="49" charset="0"/>
              </a:rPr>
              <a:t> </a:t>
            </a:r>
            <a:r>
              <a:rPr lang="es-CR" dirty="0" err="1">
                <a:latin typeface="Courier New" pitchFamily="49" charset="0"/>
              </a:rPr>
              <a:t>variableEntera</a:t>
            </a:r>
            <a:r>
              <a:rPr lang="es-CR" dirty="0">
                <a:latin typeface="Courier New" pitchFamily="49" charset="0"/>
              </a:rPr>
              <a:t> = 234;</a:t>
            </a:r>
          </a:p>
        </p:txBody>
      </p:sp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sz="3200" dirty="0"/>
              <a:t>¿Cómo se lleva a cabo la inicialización de una variable en Java?</a:t>
            </a:r>
          </a:p>
        </p:txBody>
      </p:sp>
    </p:spTree>
    <p:extLst>
      <p:ext uri="{BB962C8B-B14F-4D97-AF65-F5344CB8AC3E}">
        <p14:creationId xmlns:p14="http://schemas.microsoft.com/office/powerpoint/2010/main" val="255702419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CR" dirty="0"/>
              <a:t>Declare los atributos de la clase estudiante (identifique el tipo de dato oportuno para cada característica):</a:t>
            </a:r>
            <a:endParaRPr lang="es-CR" dirty="0">
              <a:latin typeface="Courier New" pitchFamily="49" charset="0"/>
            </a:endParaRPr>
          </a:p>
        </p:txBody>
      </p:sp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3200" dirty="0"/>
              <a:t>Ejercicio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421324"/>
              </p:ext>
            </p:extLst>
          </p:nvPr>
        </p:nvGraphicFramePr>
        <p:xfrm>
          <a:off x="3203848" y="2944905"/>
          <a:ext cx="2592288" cy="1487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584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Estudiante</a:t>
                      </a:r>
                      <a:endParaRPr lang="es-C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58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nombre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edad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género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584">
                <a:tc>
                  <a:txBody>
                    <a:bodyPr/>
                    <a:lstStyle/>
                    <a:p>
                      <a:endParaRPr lang="es-C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09948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R" sz="2400" dirty="0"/>
              <a:t>Para los nombres de variables se puede usar los siguientes caracteres: ‘a’, ‘b’, ..., ‘z’, ‘A’, ‘B’, ..., ‘Z’, ‘0’, ‘1’, ..., ‘9’, ‘#’, ‘_’.</a:t>
            </a:r>
          </a:p>
          <a:p>
            <a:pPr>
              <a:lnSpc>
                <a:spcPct val="90000"/>
              </a:lnSpc>
            </a:pPr>
            <a:r>
              <a:rPr lang="es-CR" sz="2400" dirty="0"/>
              <a:t>Para la primera letra del nombre de una variable no se puede utilizar un dígito.</a:t>
            </a:r>
          </a:p>
          <a:p>
            <a:r>
              <a:rPr lang="es-CR" dirty="0"/>
              <a:t>Excepto las constantes, todas las instancias y variables de clase o método empezarán con minúscula. Las palabras internas que lo forman (si son compuestas) empiezan con su primera letra en mayúsculas.</a:t>
            </a:r>
            <a:endParaRPr lang="es-CR" sz="2400" dirty="0"/>
          </a:p>
          <a:p>
            <a:pPr>
              <a:lnSpc>
                <a:spcPct val="90000"/>
              </a:lnSpc>
            </a:pPr>
            <a:r>
              <a:rPr lang="es-CR" sz="2400" dirty="0"/>
              <a:t>Ejemplos: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CR" sz="2000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s-CR" sz="2000" dirty="0">
                <a:latin typeface="Courier New" pitchFamily="49" charset="0"/>
              </a:rPr>
              <a:t> variableEntera1, variableEntera2;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CR" sz="2000" dirty="0" err="1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s-CR" sz="2000" dirty="0">
                <a:latin typeface="Courier New" pitchFamily="49" charset="0"/>
              </a:rPr>
              <a:t> </a:t>
            </a:r>
            <a:r>
              <a:rPr lang="es-CR" sz="2000" dirty="0" err="1">
                <a:latin typeface="Courier New" pitchFamily="49" charset="0"/>
              </a:rPr>
              <a:t>aproximacionDelValorPi</a:t>
            </a:r>
            <a:r>
              <a:rPr lang="es-CR" sz="2000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CR" sz="2000" dirty="0" err="1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s-CR" sz="2000" dirty="0">
                <a:latin typeface="Courier New" pitchFamily="49" charset="0"/>
              </a:rPr>
              <a:t> letra2;</a:t>
            </a:r>
          </a:p>
        </p:txBody>
      </p:sp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>
          <a:xfrm>
            <a:off x="1342239" y="-27643"/>
            <a:ext cx="7801758" cy="966354"/>
          </a:xfrm>
        </p:spPr>
        <p:txBody>
          <a:bodyPr>
            <a:normAutofit/>
          </a:bodyPr>
          <a:lstStyle/>
          <a:p>
            <a:r>
              <a:rPr lang="es-CR" sz="3200" dirty="0"/>
              <a:t>¿Cómo se definen los nombres de variables?</a:t>
            </a:r>
          </a:p>
        </p:txBody>
      </p:sp>
    </p:spTree>
    <p:extLst>
      <p:ext uri="{BB962C8B-B14F-4D97-AF65-F5344CB8AC3E}">
        <p14:creationId xmlns:p14="http://schemas.microsoft.com/office/powerpoint/2010/main" val="284330577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211263"/>
          <a:ext cx="7886700" cy="495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8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¿Qué es una constante?</a:t>
            </a:r>
          </a:p>
        </p:txBody>
      </p:sp>
    </p:spTree>
    <p:extLst>
      <p:ext uri="{BB962C8B-B14F-4D97-AF65-F5344CB8AC3E}">
        <p14:creationId xmlns:p14="http://schemas.microsoft.com/office/powerpoint/2010/main" val="291811915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Las constantes en Java se declaran con los calificativos </a:t>
            </a:r>
            <a:r>
              <a:rPr lang="es-CR" i="1" dirty="0">
                <a:solidFill>
                  <a:srgbClr val="0000FF"/>
                </a:solidFill>
              </a:rPr>
              <a:t>final</a:t>
            </a:r>
            <a:r>
              <a:rPr lang="es-CR" i="1" dirty="0"/>
              <a:t>. </a:t>
            </a:r>
            <a:r>
              <a:rPr lang="es-CR" dirty="0"/>
              <a:t>Ejemplo:</a:t>
            </a:r>
          </a:p>
          <a:p>
            <a:pPr lvl="1">
              <a:buFontTx/>
              <a:buNone/>
            </a:pPr>
            <a:r>
              <a:rPr lang="es-CR" dirty="0">
                <a:solidFill>
                  <a:srgbClr val="0000FF"/>
                </a:solidFill>
                <a:latin typeface="Courier New" pitchFamily="49" charset="0"/>
              </a:rPr>
              <a:t>final </a:t>
            </a:r>
            <a:r>
              <a:rPr lang="es-CR" dirty="0" err="1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s-CR" dirty="0">
                <a:latin typeface="Courier New" pitchFamily="49" charset="0"/>
              </a:rPr>
              <a:t> PI = </a:t>
            </a:r>
            <a:r>
              <a:rPr lang="es-CR">
                <a:latin typeface="Courier New" pitchFamily="49" charset="0"/>
              </a:rPr>
              <a:t>3.1415926536;</a:t>
            </a:r>
          </a:p>
          <a:p>
            <a:pPr lvl="1">
              <a:buFontTx/>
              <a:buNone/>
            </a:pPr>
            <a:endParaRPr lang="es-CR" dirty="0">
              <a:latin typeface="Courier New" pitchFamily="49" charset="0"/>
            </a:endParaRPr>
          </a:p>
          <a:p>
            <a:r>
              <a:rPr lang="es-CR" dirty="0"/>
              <a:t>Se recomienda nombrar las constantes utilizando solamente letras mayúsculas separando las palabras con un </a:t>
            </a:r>
            <a:r>
              <a:rPr lang="es-CR" dirty="0" err="1"/>
              <a:t>guión</a:t>
            </a:r>
            <a:r>
              <a:rPr lang="es-CR" dirty="0"/>
              <a:t> bajo (“_”).. Ejemplo:</a:t>
            </a:r>
          </a:p>
          <a:p>
            <a:pPr marL="68580" indent="0">
              <a:buNone/>
            </a:pPr>
            <a:r>
              <a:rPr lang="es-CR" sz="2200" dirty="0">
                <a:latin typeface="Courier New" pitchFamily="49" charset="0"/>
              </a:rPr>
              <a:t>  </a:t>
            </a:r>
            <a:r>
              <a:rPr lang="es-CR" sz="2200" dirty="0">
                <a:solidFill>
                  <a:srgbClr val="0000FF"/>
                </a:solidFill>
                <a:latin typeface="Courier New" pitchFamily="49" charset="0"/>
              </a:rPr>
              <a:t>final </a:t>
            </a:r>
            <a:r>
              <a:rPr lang="es-CR" sz="2200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s-CR" sz="22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s-CR" sz="2200" dirty="0">
                <a:latin typeface="Courier New" pitchFamily="49" charset="0"/>
              </a:rPr>
              <a:t>ANCHURA_MINIMA = 4;</a:t>
            </a:r>
          </a:p>
          <a:p>
            <a:endParaRPr lang="es-CR" dirty="0"/>
          </a:p>
        </p:txBody>
      </p:sp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¿Cómo se declara una constante en Java?</a:t>
            </a:r>
          </a:p>
        </p:txBody>
      </p:sp>
    </p:spTree>
    <p:extLst>
      <p:ext uri="{BB962C8B-B14F-4D97-AF65-F5344CB8AC3E}">
        <p14:creationId xmlns:p14="http://schemas.microsoft.com/office/powerpoint/2010/main" val="168329997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s-CR" sz="2400" dirty="0"/>
              <a:t>Se puede convertir un valor de un tipo de dato a otro mediante un mecanismo llamado “</a:t>
            </a:r>
            <a:r>
              <a:rPr lang="es-CR" sz="2400" dirty="0" err="1"/>
              <a:t>casting</a:t>
            </a:r>
            <a:r>
              <a:rPr lang="es-CR" sz="2400" dirty="0"/>
              <a:t>”.</a:t>
            </a:r>
          </a:p>
          <a:p>
            <a:pPr algn="just">
              <a:lnSpc>
                <a:spcPct val="90000"/>
              </a:lnSpc>
            </a:pPr>
            <a:r>
              <a:rPr lang="es-CR" sz="2400" dirty="0"/>
              <a:t>Para convertir de un tipo a otro, se antepone, entre paréntesis, el nombre del tipo al que se desea convertir el valor.</a:t>
            </a:r>
          </a:p>
          <a:p>
            <a:pPr algn="just">
              <a:lnSpc>
                <a:spcPct val="90000"/>
              </a:lnSpc>
            </a:pPr>
            <a:r>
              <a:rPr lang="es-CR" sz="2400" dirty="0"/>
              <a:t>Ejemplos:</a:t>
            </a:r>
          </a:p>
          <a:p>
            <a:pPr lvl="1" algn="just">
              <a:lnSpc>
                <a:spcPct val="90000"/>
              </a:lnSpc>
            </a:pPr>
            <a:r>
              <a:rPr lang="es-CR" sz="2000" dirty="0">
                <a:latin typeface="Courier New" pitchFamily="49" charset="0"/>
              </a:rPr>
              <a:t>(</a:t>
            </a:r>
            <a:r>
              <a:rPr lang="es-CR" sz="2000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s-CR" sz="2000" dirty="0">
                <a:latin typeface="Courier New" pitchFamily="49" charset="0"/>
              </a:rPr>
              <a:t>) 32.24</a:t>
            </a:r>
            <a:r>
              <a:rPr lang="es-CR" sz="2000" dirty="0"/>
              <a:t> produce el entero 32.</a:t>
            </a:r>
          </a:p>
          <a:p>
            <a:pPr lvl="1" algn="just">
              <a:lnSpc>
                <a:spcPct val="90000"/>
              </a:lnSpc>
            </a:pPr>
            <a:r>
              <a:rPr lang="es-CR" sz="2000" dirty="0">
                <a:latin typeface="Courier New" pitchFamily="49" charset="0"/>
              </a:rPr>
              <a:t>(</a:t>
            </a:r>
            <a:r>
              <a:rPr lang="es-CR" sz="2000" dirty="0" err="1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s-CR" sz="2000" dirty="0">
                <a:latin typeface="Courier New" pitchFamily="49" charset="0"/>
              </a:rPr>
              <a:t>) 3</a:t>
            </a:r>
            <a:r>
              <a:rPr lang="es-CR" sz="2000" dirty="0"/>
              <a:t> produce el </a:t>
            </a:r>
            <a:r>
              <a:rPr lang="es-CR" sz="2000" dirty="0" err="1"/>
              <a:t>double</a:t>
            </a:r>
            <a:r>
              <a:rPr lang="es-CR" sz="2000" dirty="0"/>
              <a:t> 3.0.</a:t>
            </a:r>
          </a:p>
          <a:p>
            <a:pPr lvl="1" algn="just">
              <a:lnSpc>
                <a:spcPct val="90000"/>
              </a:lnSpc>
            </a:pPr>
            <a:r>
              <a:rPr lang="es-CR" sz="2000" dirty="0">
                <a:latin typeface="Courier New" pitchFamily="49" charset="0"/>
              </a:rPr>
              <a:t>(</a:t>
            </a:r>
            <a:r>
              <a:rPr lang="es-CR" sz="2000" dirty="0">
                <a:solidFill>
                  <a:srgbClr val="0000FF"/>
                </a:solidFill>
                <a:latin typeface="Courier New" pitchFamily="49" charset="0"/>
              </a:rPr>
              <a:t>byte</a:t>
            </a:r>
            <a:r>
              <a:rPr lang="es-CR" sz="2000" dirty="0">
                <a:latin typeface="Courier New" pitchFamily="49" charset="0"/>
              </a:rPr>
              <a:t>) 120</a:t>
            </a:r>
            <a:r>
              <a:rPr lang="es-CR" sz="2000" dirty="0"/>
              <a:t> produce el byte 120.</a:t>
            </a:r>
          </a:p>
        </p:txBody>
      </p:sp>
      <p:sp>
        <p:nvSpPr>
          <p:cNvPr id="36866" name="AutoShape 2"/>
          <p:cNvSpPr>
            <a:spLocks noGrp="1" noChangeArrowheads="1"/>
          </p:cNvSpPr>
          <p:nvPr>
            <p:ph type="title"/>
          </p:nvPr>
        </p:nvSpPr>
        <p:spPr>
          <a:xfrm>
            <a:off x="1257297" y="-27643"/>
            <a:ext cx="7886700" cy="966354"/>
          </a:xfrm>
        </p:spPr>
        <p:txBody>
          <a:bodyPr>
            <a:normAutofit fontScale="90000"/>
          </a:bodyPr>
          <a:lstStyle/>
          <a:p>
            <a:r>
              <a:rPr lang="es-CR" sz="3200" dirty="0"/>
              <a:t>¿Es posible convertir un valor de un tipo de dato a otro ?</a:t>
            </a:r>
          </a:p>
        </p:txBody>
      </p:sp>
    </p:spTree>
    <p:extLst>
      <p:ext uri="{BB962C8B-B14F-4D97-AF65-F5344CB8AC3E}">
        <p14:creationId xmlns:p14="http://schemas.microsoft.com/office/powerpoint/2010/main" val="372231172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211263"/>
          <a:ext cx="7886700" cy="495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64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¿Dónde se pueden utilizar variables?</a:t>
            </a:r>
            <a:endParaRPr lang="es-ES" sz="3200"/>
          </a:p>
        </p:txBody>
      </p:sp>
    </p:spTree>
    <p:extLst>
      <p:ext uri="{BB962C8B-B14F-4D97-AF65-F5344CB8AC3E}">
        <p14:creationId xmlns:p14="http://schemas.microsoft.com/office/powerpoint/2010/main" val="881477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CR"/>
              <a:t>Primitivas de codificación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/>
              <a:t>Operadores aritméticos</a:t>
            </a:r>
          </a:p>
        </p:txBody>
      </p:sp>
    </p:spTree>
    <p:extLst>
      <p:ext uri="{BB962C8B-B14F-4D97-AF65-F5344CB8AC3E}">
        <p14:creationId xmlns:p14="http://schemas.microsoft.com/office/powerpoint/2010/main" val="423467188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3" name="Group 43"/>
          <p:cNvGraphicFramePr>
            <a:graphicFrameLocks noGrp="1"/>
          </p:cNvGraphicFramePr>
          <p:nvPr>
            <p:ph idx="1"/>
          </p:nvPr>
        </p:nvGraphicFramePr>
        <p:xfrm>
          <a:off x="628650" y="1211263"/>
          <a:ext cx="7886699" cy="3087688"/>
        </p:xfrm>
        <a:graphic>
          <a:graphicData uri="http://schemas.openxmlformats.org/drawingml/2006/table">
            <a:tbl>
              <a:tblPr/>
              <a:tblGrid>
                <a:gridCol w="1623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6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Operador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Ejemplo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Resultado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Suma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1 + 2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3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Resta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7 – 2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5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Producto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2 * 7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14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División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35 / 4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8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Residuo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35 % 4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3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442" name="AutoShape 2"/>
          <p:cNvSpPr>
            <a:spLocks noGrp="1" noChangeArrowheads="1"/>
          </p:cNvSpPr>
          <p:nvPr>
            <p:ph type="title"/>
          </p:nvPr>
        </p:nvSpPr>
        <p:spPr>
          <a:xfrm>
            <a:off x="1333850" y="-27643"/>
            <a:ext cx="7810147" cy="966354"/>
          </a:xfrm>
        </p:spPr>
        <p:txBody>
          <a:bodyPr>
            <a:normAutofit fontScale="90000"/>
          </a:bodyPr>
          <a:lstStyle/>
          <a:p>
            <a:r>
              <a:rPr lang="es-CR" sz="3200" dirty="0"/>
              <a:t>¿Cuáles son los operadores aritméticos con enteros?</a:t>
            </a:r>
          </a:p>
        </p:txBody>
      </p:sp>
    </p:spTree>
    <p:extLst>
      <p:ext uri="{BB962C8B-B14F-4D97-AF65-F5344CB8AC3E}">
        <p14:creationId xmlns:p14="http://schemas.microsoft.com/office/powerpoint/2010/main" val="116019469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07" name="Group 43"/>
          <p:cNvGraphicFramePr>
            <a:graphicFrameLocks noGrp="1"/>
          </p:cNvGraphicFramePr>
          <p:nvPr>
            <p:ph idx="1"/>
          </p:nvPr>
        </p:nvGraphicFramePr>
        <p:xfrm>
          <a:off x="628650" y="1211263"/>
          <a:ext cx="7886699" cy="3087688"/>
        </p:xfrm>
        <a:graphic>
          <a:graphicData uri="http://schemas.openxmlformats.org/drawingml/2006/table">
            <a:tbl>
              <a:tblPr/>
              <a:tblGrid>
                <a:gridCol w="1623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6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Operador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Ejemplo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Resultado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Suma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1.5 + 2.5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4.0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Resta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7.5 – 2.3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5.2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Producto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2.0 * 7.5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15.0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División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34.0 / 4.0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8.5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Residuo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34.5 % 4.0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2.5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466" name="AutoShape 2"/>
          <p:cNvSpPr>
            <a:spLocks noGrp="1" noChangeArrowheads="1"/>
          </p:cNvSpPr>
          <p:nvPr>
            <p:ph type="title"/>
          </p:nvPr>
        </p:nvSpPr>
        <p:spPr>
          <a:xfrm>
            <a:off x="1434517" y="-27643"/>
            <a:ext cx="7709480" cy="966354"/>
          </a:xfrm>
        </p:spPr>
        <p:txBody>
          <a:bodyPr>
            <a:normAutofit fontScale="90000"/>
          </a:bodyPr>
          <a:lstStyle/>
          <a:p>
            <a:r>
              <a:rPr lang="es-CR" sz="3200" dirty="0"/>
              <a:t>¿Cuáles son los operadores aritméticos con flotantes?</a:t>
            </a:r>
          </a:p>
        </p:txBody>
      </p:sp>
    </p:spTree>
    <p:extLst>
      <p:ext uri="{BB962C8B-B14F-4D97-AF65-F5344CB8AC3E}">
        <p14:creationId xmlns:p14="http://schemas.microsoft.com/office/powerpoint/2010/main" val="79252119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Tipo de datos</a:t>
            </a:r>
          </a:p>
          <a:p>
            <a:r>
              <a:rPr lang="es-CR" dirty="0"/>
              <a:t>Variables</a:t>
            </a:r>
          </a:p>
          <a:p>
            <a:r>
              <a:rPr lang="es-CR" dirty="0"/>
              <a:t>Operaciones aritméticas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37384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Estos operadores toman el valor de una variable como primer operando, le aplican una operación utilizando un valor dado como segundo operando, y finalmente dejan el resultado en la misma variable de donde se tomó el primer operando.</a:t>
            </a:r>
            <a:endParaRPr lang="en-US" dirty="0"/>
          </a:p>
        </p:txBody>
      </p:sp>
      <p:sp>
        <p:nvSpPr>
          <p:cNvPr id="1382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Operadores de asignación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3114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636" name="Group 52"/>
          <p:cNvGraphicFramePr>
            <a:graphicFrameLocks noGrp="1"/>
          </p:cNvGraphicFramePr>
          <p:nvPr>
            <p:ph idx="1"/>
          </p:nvPr>
        </p:nvGraphicFramePr>
        <p:xfrm>
          <a:off x="628650" y="1211263"/>
          <a:ext cx="7886700" cy="3668714"/>
        </p:xfrm>
        <a:graphic>
          <a:graphicData uri="http://schemas.openxmlformats.org/drawingml/2006/table">
            <a:tbl>
              <a:tblPr/>
              <a:tblGrid>
                <a:gridCol w="177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2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Operador</a:t>
                      </a:r>
                    </a:p>
                  </a:txBody>
                  <a:tcPr marL="100082" marR="1000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Valor previo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Operación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Resultado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100082" marR="1000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30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= 15;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15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+=</a:t>
                      </a:r>
                    </a:p>
                  </a:txBody>
                  <a:tcPr marL="100082" marR="1000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10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+= 12;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22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-=</a:t>
                      </a:r>
                    </a:p>
                  </a:txBody>
                  <a:tcPr marL="100082" marR="1000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4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-= 6;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-2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*=</a:t>
                      </a:r>
                    </a:p>
                  </a:txBody>
                  <a:tcPr marL="100082" marR="1000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2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*= 15;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30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/=</a:t>
                      </a:r>
                    </a:p>
                  </a:txBody>
                  <a:tcPr marL="100082" marR="1000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27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/= 3;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9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%=</a:t>
                      </a:r>
                    </a:p>
                  </a:txBody>
                  <a:tcPr marL="100082" marR="1000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9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%= 4;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1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7586" name="AutoShape 2"/>
          <p:cNvSpPr>
            <a:spLocks noGrp="1" noChangeArrowheads="1"/>
          </p:cNvSpPr>
          <p:nvPr>
            <p:ph type="title"/>
          </p:nvPr>
        </p:nvSpPr>
        <p:spPr>
          <a:xfrm>
            <a:off x="1257297" y="-27643"/>
            <a:ext cx="7886700" cy="966354"/>
          </a:xfrm>
        </p:spPr>
        <p:txBody>
          <a:bodyPr>
            <a:normAutofit fontScale="90000"/>
          </a:bodyPr>
          <a:lstStyle/>
          <a:p>
            <a:r>
              <a:rPr lang="es-CR" sz="3200" dirty="0"/>
              <a:t>¿Cuáles son los operadores de asignación en Java?</a:t>
            </a:r>
          </a:p>
        </p:txBody>
      </p:sp>
    </p:spTree>
    <p:extLst>
      <p:ext uri="{BB962C8B-B14F-4D97-AF65-F5344CB8AC3E}">
        <p14:creationId xmlns:p14="http://schemas.microsoft.com/office/powerpoint/2010/main" val="95550039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CR"/>
              <a:t>Primitivas de codificación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Tipo de datos</a:t>
            </a:r>
          </a:p>
        </p:txBody>
      </p:sp>
    </p:spTree>
    <p:extLst>
      <p:ext uri="{BB962C8B-B14F-4D97-AF65-F5344CB8AC3E}">
        <p14:creationId xmlns:p14="http://schemas.microsoft.com/office/powerpoint/2010/main" val="11541271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211263"/>
          <a:ext cx="7886700" cy="495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¿Qué es un “tipo” de datos?</a:t>
            </a:r>
          </a:p>
        </p:txBody>
      </p:sp>
    </p:spTree>
    <p:extLst>
      <p:ext uri="{BB962C8B-B14F-4D97-AF65-F5344CB8AC3E}">
        <p14:creationId xmlns:p14="http://schemas.microsoft.com/office/powerpoint/2010/main" val="23534221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CEF5A9-73BA-472B-B385-CBC1DC22A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136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Los tipos permiten categorizar la información</a:t>
            </a:r>
            <a:endParaRPr lang="en-US" sz="3200"/>
          </a:p>
        </p:txBody>
      </p:sp>
      <p:grpSp>
        <p:nvGrpSpPr>
          <p:cNvPr id="113688" name="Group 24"/>
          <p:cNvGrpSpPr>
            <a:grpSpLocks/>
          </p:cNvGrpSpPr>
          <p:nvPr/>
        </p:nvGrpSpPr>
        <p:grpSpPr bwMode="auto">
          <a:xfrm>
            <a:off x="4648200" y="2362200"/>
            <a:ext cx="1676400" cy="2043113"/>
            <a:chOff x="2928" y="1488"/>
            <a:chExt cx="1056" cy="1287"/>
          </a:xfrm>
        </p:grpSpPr>
        <p:sp>
          <p:nvSpPr>
            <p:cNvPr id="113671" name="Oval 7"/>
            <p:cNvSpPr>
              <a:spLocks noChangeArrowheads="1"/>
            </p:cNvSpPr>
            <p:nvPr/>
          </p:nvSpPr>
          <p:spPr bwMode="auto">
            <a:xfrm>
              <a:off x="2928" y="1488"/>
              <a:ext cx="1056" cy="100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CR" b="1"/>
                <a:t>‘a’</a:t>
              </a:r>
              <a:endParaRPr lang="es-CR"/>
            </a:p>
            <a:p>
              <a:pPr algn="ctr"/>
              <a:r>
                <a:rPr lang="es-CR" b="1"/>
                <a:t>‘b’</a:t>
              </a:r>
              <a:endParaRPr lang="es-CR"/>
            </a:p>
            <a:p>
              <a:pPr algn="ctr"/>
              <a:r>
                <a:rPr lang="es-CR" b="1"/>
                <a:t>‘c’</a:t>
              </a:r>
              <a:endParaRPr lang="es-CR"/>
            </a:p>
            <a:p>
              <a:pPr algn="ctr"/>
              <a:r>
                <a:rPr lang="es-CR" b="1"/>
                <a:t>‘d’</a:t>
              </a:r>
              <a:endParaRPr lang="en-US"/>
            </a:p>
          </p:txBody>
        </p:sp>
        <p:sp>
          <p:nvSpPr>
            <p:cNvPr id="113682" name="Text Box 18"/>
            <p:cNvSpPr txBox="1">
              <a:spLocks noChangeArrowheads="1"/>
            </p:cNvSpPr>
            <p:nvPr/>
          </p:nvSpPr>
          <p:spPr bwMode="auto">
            <a:xfrm>
              <a:off x="3120" y="2544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R"/>
                <a:t>caracter</a:t>
              </a:r>
              <a:endParaRPr lang="en-US"/>
            </a:p>
          </p:txBody>
        </p:sp>
      </p:grpSp>
      <p:grpSp>
        <p:nvGrpSpPr>
          <p:cNvPr id="113687" name="Group 23"/>
          <p:cNvGrpSpPr>
            <a:grpSpLocks/>
          </p:cNvGrpSpPr>
          <p:nvPr/>
        </p:nvGrpSpPr>
        <p:grpSpPr bwMode="auto">
          <a:xfrm>
            <a:off x="6248400" y="3367088"/>
            <a:ext cx="1828800" cy="2195512"/>
            <a:chOff x="3984" y="2112"/>
            <a:chExt cx="1152" cy="1383"/>
          </a:xfrm>
        </p:grpSpPr>
        <p:sp>
          <p:nvSpPr>
            <p:cNvPr id="113672" name="Oval 8"/>
            <p:cNvSpPr>
              <a:spLocks noChangeArrowheads="1"/>
            </p:cNvSpPr>
            <p:nvPr/>
          </p:nvSpPr>
          <p:spPr bwMode="auto">
            <a:xfrm>
              <a:off x="3984" y="2112"/>
              <a:ext cx="1152" cy="115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CR" b="1"/>
                <a:t>“Casa”</a:t>
              </a:r>
              <a:endParaRPr lang="es-CR"/>
            </a:p>
            <a:p>
              <a:pPr algn="ctr"/>
              <a:r>
                <a:rPr lang="es-CR" b="1"/>
                <a:t>“Escuela”</a:t>
              </a:r>
              <a:endParaRPr lang="es-CR"/>
            </a:p>
            <a:p>
              <a:pPr algn="ctr"/>
              <a:r>
                <a:rPr lang="es-CR" b="1"/>
                <a:t>“Perro”</a:t>
              </a:r>
              <a:endParaRPr lang="es-CR"/>
            </a:p>
            <a:p>
              <a:pPr algn="ctr"/>
              <a:r>
                <a:rPr lang="es-CR" b="1"/>
                <a:t>“Línea”</a:t>
              </a:r>
              <a:endParaRPr lang="en-US"/>
            </a:p>
          </p:txBody>
        </p:sp>
        <p:sp>
          <p:nvSpPr>
            <p:cNvPr id="113683" name="Text Box 19"/>
            <p:cNvSpPr txBox="1">
              <a:spLocks noChangeArrowheads="1"/>
            </p:cNvSpPr>
            <p:nvPr/>
          </p:nvSpPr>
          <p:spPr bwMode="auto">
            <a:xfrm>
              <a:off x="3984" y="3264"/>
              <a:ext cx="1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R"/>
                <a:t>hileras de texto</a:t>
              </a:r>
              <a:endParaRPr lang="en-US"/>
            </a:p>
          </p:txBody>
        </p:sp>
      </p:grpSp>
      <p:grpSp>
        <p:nvGrpSpPr>
          <p:cNvPr id="113689" name="Group 25"/>
          <p:cNvGrpSpPr>
            <a:grpSpLocks/>
          </p:cNvGrpSpPr>
          <p:nvPr/>
        </p:nvGrpSpPr>
        <p:grpSpPr bwMode="auto">
          <a:xfrm>
            <a:off x="990600" y="2438400"/>
            <a:ext cx="1447800" cy="1814513"/>
            <a:chOff x="624" y="1536"/>
            <a:chExt cx="912" cy="1143"/>
          </a:xfrm>
        </p:grpSpPr>
        <p:sp>
          <p:nvSpPr>
            <p:cNvPr id="113669" name="Oval 5"/>
            <p:cNvSpPr>
              <a:spLocks noChangeArrowheads="1"/>
            </p:cNvSpPr>
            <p:nvPr/>
          </p:nvSpPr>
          <p:spPr bwMode="auto">
            <a:xfrm>
              <a:off x="624" y="1536"/>
              <a:ext cx="912" cy="9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CR" b="1"/>
                <a:t>Verdadero</a:t>
              </a:r>
              <a:endParaRPr lang="es-CR"/>
            </a:p>
            <a:p>
              <a:pPr algn="ctr"/>
              <a:endParaRPr lang="es-CR"/>
            </a:p>
            <a:p>
              <a:pPr algn="ctr"/>
              <a:r>
                <a:rPr lang="es-CR" b="1"/>
                <a:t>Falso</a:t>
              </a:r>
              <a:endParaRPr lang="en-US"/>
            </a:p>
          </p:txBody>
        </p:sp>
        <p:sp>
          <p:nvSpPr>
            <p:cNvPr id="113684" name="Text Box 20"/>
            <p:cNvSpPr txBox="1">
              <a:spLocks noChangeArrowheads="1"/>
            </p:cNvSpPr>
            <p:nvPr/>
          </p:nvSpPr>
          <p:spPr bwMode="auto">
            <a:xfrm>
              <a:off x="720" y="2448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R"/>
                <a:t>booleano</a:t>
              </a:r>
              <a:endParaRPr lang="en-US"/>
            </a:p>
          </p:txBody>
        </p:sp>
      </p:grpSp>
      <p:grpSp>
        <p:nvGrpSpPr>
          <p:cNvPr id="113690" name="Group 26"/>
          <p:cNvGrpSpPr>
            <a:grpSpLocks/>
          </p:cNvGrpSpPr>
          <p:nvPr/>
        </p:nvGrpSpPr>
        <p:grpSpPr bwMode="auto">
          <a:xfrm>
            <a:off x="1676400" y="3200400"/>
            <a:ext cx="3886200" cy="2576513"/>
            <a:chOff x="912" y="2016"/>
            <a:chExt cx="2448" cy="1623"/>
          </a:xfrm>
        </p:grpSpPr>
        <p:grpSp>
          <p:nvGrpSpPr>
            <p:cNvPr id="113675" name="Group 11"/>
            <p:cNvGrpSpPr>
              <a:grpSpLocks/>
            </p:cNvGrpSpPr>
            <p:nvPr/>
          </p:nvGrpSpPr>
          <p:grpSpPr bwMode="auto">
            <a:xfrm>
              <a:off x="1536" y="2016"/>
              <a:ext cx="1344" cy="1344"/>
              <a:chOff x="1440" y="2304"/>
              <a:chExt cx="1344" cy="1344"/>
            </a:xfrm>
          </p:grpSpPr>
          <p:sp>
            <p:nvSpPr>
              <p:cNvPr id="113670" name="Oval 6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1344" cy="13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113673" name="Oval 9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720" cy="72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s-CR" b="1"/>
                  <a:t>1</a:t>
                </a:r>
                <a:endParaRPr lang="es-CR"/>
              </a:p>
              <a:p>
                <a:pPr algn="ctr"/>
                <a:r>
                  <a:rPr lang="es-CR" b="1"/>
                  <a:t>2</a:t>
                </a:r>
                <a:endParaRPr lang="es-CR"/>
              </a:p>
              <a:p>
                <a:pPr algn="ctr"/>
                <a:r>
                  <a:rPr lang="es-CR" b="1"/>
                  <a:t>3</a:t>
                </a:r>
                <a:endParaRPr lang="en-US"/>
              </a:p>
            </p:txBody>
          </p:sp>
          <p:sp>
            <p:nvSpPr>
              <p:cNvPr id="113674" name="Text Box 10"/>
              <p:cNvSpPr txBox="1">
                <a:spLocks noChangeArrowheads="1"/>
              </p:cNvSpPr>
              <p:nvPr/>
            </p:nvSpPr>
            <p:spPr bwMode="auto">
              <a:xfrm>
                <a:off x="2256" y="2784"/>
                <a:ext cx="436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CR" b="1"/>
                  <a:t>1.5</a:t>
                </a:r>
                <a:r>
                  <a:rPr lang="es-CR"/>
                  <a:t> </a:t>
                </a:r>
              </a:p>
              <a:p>
                <a:r>
                  <a:rPr lang="es-CR" b="1"/>
                  <a:t>3.79</a:t>
                </a:r>
                <a:r>
                  <a:rPr lang="es-CR"/>
                  <a:t> </a:t>
                </a:r>
              </a:p>
              <a:p>
                <a:r>
                  <a:rPr lang="es-CR" b="1"/>
                  <a:t>2.18</a:t>
                </a:r>
                <a:endParaRPr lang="en-US"/>
              </a:p>
            </p:txBody>
          </p:sp>
        </p:grpSp>
        <p:sp>
          <p:nvSpPr>
            <p:cNvPr id="113676" name="Text Box 12"/>
            <p:cNvSpPr txBox="1">
              <a:spLocks noChangeArrowheads="1"/>
            </p:cNvSpPr>
            <p:nvPr/>
          </p:nvSpPr>
          <p:spPr bwMode="auto">
            <a:xfrm>
              <a:off x="1632" y="3408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R"/>
                <a:t>Tipo numérico</a:t>
              </a:r>
              <a:endParaRPr lang="en-US"/>
            </a:p>
          </p:txBody>
        </p:sp>
        <p:sp>
          <p:nvSpPr>
            <p:cNvPr id="113677" name="Text Box 13"/>
            <p:cNvSpPr txBox="1">
              <a:spLocks noChangeArrowheads="1"/>
            </p:cNvSpPr>
            <p:nvPr/>
          </p:nvSpPr>
          <p:spPr bwMode="auto">
            <a:xfrm>
              <a:off x="912" y="3216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R"/>
                <a:t>entero</a:t>
              </a:r>
              <a:endParaRPr lang="en-US"/>
            </a:p>
          </p:txBody>
        </p:sp>
        <p:sp>
          <p:nvSpPr>
            <p:cNvPr id="113678" name="Text Box 14"/>
            <p:cNvSpPr txBox="1">
              <a:spLocks noChangeArrowheads="1"/>
            </p:cNvSpPr>
            <p:nvPr/>
          </p:nvSpPr>
          <p:spPr bwMode="auto">
            <a:xfrm>
              <a:off x="2880" y="3168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R"/>
                <a:t>real</a:t>
              </a:r>
              <a:endParaRPr lang="en-US"/>
            </a:p>
          </p:txBody>
        </p:sp>
        <p:cxnSp>
          <p:nvCxnSpPr>
            <p:cNvPr id="113685" name="AutoShape 21"/>
            <p:cNvCxnSpPr>
              <a:cxnSpLocks noChangeShapeType="1"/>
              <a:stCxn id="113677" idx="0"/>
              <a:endCxn id="113673" idx="3"/>
            </p:cNvCxnSpPr>
            <p:nvPr/>
          </p:nvCxnSpPr>
          <p:spPr bwMode="auto">
            <a:xfrm flipV="1">
              <a:off x="1200" y="2823"/>
              <a:ext cx="537" cy="3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686" name="AutoShape 22"/>
            <p:cNvCxnSpPr>
              <a:cxnSpLocks noChangeShapeType="1"/>
              <a:stCxn id="113678" idx="1"/>
              <a:endCxn id="113670" idx="5"/>
            </p:cNvCxnSpPr>
            <p:nvPr/>
          </p:nvCxnSpPr>
          <p:spPr bwMode="auto">
            <a:xfrm flipH="1" flipV="1">
              <a:off x="2683" y="3163"/>
              <a:ext cx="197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2042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400" dirty="0"/>
              <a:t>Se utilizan para representar condiciones lógicas que toman uno de dos posibles valores: </a:t>
            </a:r>
          </a:p>
          <a:p>
            <a:pPr>
              <a:buFont typeface="Wingdings" pitchFamily="2" charset="2"/>
              <a:buNone/>
            </a:pPr>
            <a:endParaRPr lang="es-CR" sz="2400" dirty="0"/>
          </a:p>
          <a:p>
            <a:pPr>
              <a:buFont typeface="Wingdings" pitchFamily="2" charset="2"/>
              <a:buNone/>
            </a:pPr>
            <a:r>
              <a:rPr lang="es-CR" sz="2400" dirty="0"/>
              <a:t>			falso  ó verdadero.</a:t>
            </a:r>
          </a:p>
          <a:p>
            <a:pPr>
              <a:buFont typeface="Wingdings" pitchFamily="2" charset="2"/>
              <a:buNone/>
            </a:pPr>
            <a:endParaRPr lang="es-CR" sz="2400" dirty="0"/>
          </a:p>
          <a:p>
            <a:r>
              <a:rPr lang="es-CR" sz="2400" dirty="0"/>
              <a:t>La palabra “Booleano” proviene del nombre del matemático </a:t>
            </a:r>
            <a:r>
              <a:rPr lang="es-CR" sz="2400" dirty="0">
                <a:hlinkClick r:id="rId2"/>
              </a:rPr>
              <a:t>George Boole </a:t>
            </a:r>
            <a:r>
              <a:rPr lang="es-CR" sz="2400" dirty="0"/>
              <a:t>(Boole, 1848) quien formalizó el álgebra sobre dos valores lógicos.</a:t>
            </a:r>
          </a:p>
        </p:txBody>
      </p:sp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sz="3200"/>
              <a:t>¿Para que sirven los tipos de datos lógicos o booleanos?</a:t>
            </a:r>
          </a:p>
        </p:txBody>
      </p:sp>
    </p:spTree>
    <p:extLst>
      <p:ext uri="{BB962C8B-B14F-4D97-AF65-F5344CB8AC3E}">
        <p14:creationId xmlns:p14="http://schemas.microsoft.com/office/powerpoint/2010/main" val="13404011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62" name="Group 4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418019"/>
              </p:ext>
            </p:extLst>
          </p:nvPr>
        </p:nvGraphicFramePr>
        <p:xfrm>
          <a:off x="788039" y="2407970"/>
          <a:ext cx="7886700" cy="3322003"/>
        </p:xfrm>
        <a:graphic>
          <a:graphicData uri="http://schemas.openxmlformats.org/drawingml/2006/table">
            <a:tbl>
              <a:tblPr/>
              <a:tblGrid>
                <a:gridCol w="127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Tipo</a:t>
                      </a:r>
                    </a:p>
                  </a:txBody>
                  <a:tcPr marL="90134" marR="901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Tamaño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Rango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134" marR="901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bits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Desde -128 hasta +127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Entero corto</a:t>
                      </a:r>
                    </a:p>
                  </a:txBody>
                  <a:tcPr marL="90134" marR="901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 bits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Desde -32768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hasta +32767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Entero</a:t>
                      </a:r>
                    </a:p>
                  </a:txBody>
                  <a:tcPr marL="90134" marR="901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bits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Desde -2 147 483 648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hasta +2 147 483 548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7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Entero largo</a:t>
                      </a:r>
                    </a:p>
                  </a:txBody>
                  <a:tcPr marL="90134" marR="901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 bits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Desde -9 223 372 036 854 775 808 hasta + 9 223 372 036 854 775 807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>
          <a:xfrm>
            <a:off x="1295397" y="-27643"/>
            <a:ext cx="7848600" cy="966354"/>
          </a:xfrm>
        </p:spPr>
        <p:txBody>
          <a:bodyPr>
            <a:normAutofit fontScale="90000"/>
          </a:bodyPr>
          <a:lstStyle/>
          <a:p>
            <a:r>
              <a:rPr lang="es-CR" sz="3200" dirty="0"/>
              <a:t>¿Cómo se pueden representar tipos de datos numéricos enteros?</a:t>
            </a: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628648" y="1475992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CR" sz="2800" dirty="0"/>
              <a:t>Los tipos de dato enteros son: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901713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2" name="Group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018344"/>
              </p:ext>
            </p:extLst>
          </p:nvPr>
        </p:nvGraphicFramePr>
        <p:xfrm>
          <a:off x="636349" y="2654650"/>
          <a:ext cx="7886699" cy="2886774"/>
        </p:xfrm>
        <a:graphic>
          <a:graphicData uri="http://schemas.openxmlformats.org/drawingml/2006/table">
            <a:tbl>
              <a:tblPr/>
              <a:tblGrid>
                <a:gridCol w="150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9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Tipo</a:t>
                      </a:r>
                    </a:p>
                  </a:txBody>
                  <a:tcPr marL="96510" marR="965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Tamaño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Rango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Punto flotante simple</a:t>
                      </a:r>
                    </a:p>
                  </a:txBody>
                  <a:tcPr marL="96510" marR="965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float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bits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Desde -3.4028234663852886E+38 Hasta -1.40129846432481707E-45  Desde +1.40129846432481707E-45 Hasta +3.4028234663852886E+38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6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Punto flotante doble</a:t>
                      </a:r>
                    </a:p>
                  </a:txBody>
                  <a:tcPr marL="96510" marR="965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 bits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Desde -1.7976931348626157E+308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Hasta -4.94065645841246544E-324 Desde +4.94065645841246544E-324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Hasta +1.7976931348626157E+308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>
          <a:xfrm>
            <a:off x="1375794" y="-27643"/>
            <a:ext cx="7768203" cy="966354"/>
          </a:xfrm>
        </p:spPr>
        <p:txBody>
          <a:bodyPr>
            <a:normAutofit fontScale="90000"/>
          </a:bodyPr>
          <a:lstStyle/>
          <a:p>
            <a:r>
              <a:rPr lang="es-CR" sz="3200" dirty="0"/>
              <a:t>¿Cómo se pueden representar tipos de datos numéricos reales?</a:t>
            </a:r>
          </a:p>
        </p:txBody>
      </p: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636349" y="1737729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CR" sz="2800" dirty="0"/>
              <a:t>Los tipos de datos de punto flotante son: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56335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1554</Words>
  <Application>Microsoft Office PowerPoint</Application>
  <PresentationFormat>Presentación en pantalla (4:3)</PresentationFormat>
  <Paragraphs>272</Paragraphs>
  <Slides>31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31</vt:i4>
      </vt:variant>
    </vt:vector>
  </HeadingPairs>
  <TitlesOfParts>
    <vt:vector size="43" baseType="lpstr">
      <vt:lpstr>Arial</vt:lpstr>
      <vt:lpstr>Calibri</vt:lpstr>
      <vt:lpstr>Calibri (Títulos)</vt:lpstr>
      <vt:lpstr>Calibri Light</vt:lpstr>
      <vt:lpstr>Courier New</vt:lpstr>
      <vt:lpstr>Times New Roman</vt:lpstr>
      <vt:lpstr>Wingdings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Conceptos básicos en la programación orientada a objetos. </vt:lpstr>
      <vt:lpstr>Agenda</vt:lpstr>
      <vt:lpstr>Primitivas de codificación</vt:lpstr>
      <vt:lpstr>¿Qué es un “tipo” de datos?</vt:lpstr>
      <vt:lpstr>Los tipos permiten categorizar la información</vt:lpstr>
      <vt:lpstr>¿Para que sirven los tipos de datos lógicos o booleanos?</vt:lpstr>
      <vt:lpstr>¿Cómo se pueden representar tipos de datos numéricos enteros?</vt:lpstr>
      <vt:lpstr>¿Cómo se pueden representar tipos de datos numéricos reales?</vt:lpstr>
      <vt:lpstr>¿Cómo se representan los literales de caracter en Java?</vt:lpstr>
      <vt:lpstr>¿Qué son secuencias de escape?</vt:lpstr>
      <vt:lpstr>Caracteres de escape en Java</vt:lpstr>
      <vt:lpstr>¿Cómo se representan los literales de hileras de caracteres ?</vt:lpstr>
      <vt:lpstr>Ejemplo #1</vt:lpstr>
      <vt:lpstr>Primitivas de codificación</vt:lpstr>
      <vt:lpstr>¿Qué son las variables?</vt:lpstr>
      <vt:lpstr>¿Cuáles son las características de las variables?</vt:lpstr>
      <vt:lpstr>¿Cómo se crea una variable?</vt:lpstr>
      <vt:lpstr>¿Cómo se declara una variable en Java?</vt:lpstr>
      <vt:lpstr>¿Cómo se lleva a cabo la inicialización de una variable en Java?</vt:lpstr>
      <vt:lpstr>Ejercicio</vt:lpstr>
      <vt:lpstr>¿Cómo se definen los nombres de variables?</vt:lpstr>
      <vt:lpstr>¿Qué es una constante?</vt:lpstr>
      <vt:lpstr>¿Cómo se declara una constante en Java?</vt:lpstr>
      <vt:lpstr>¿Es posible convertir un valor de un tipo de dato a otro ?</vt:lpstr>
      <vt:lpstr>¿Dónde se pueden utilizar variables?</vt:lpstr>
      <vt:lpstr>Primitivas de codificación</vt:lpstr>
      <vt:lpstr>¿Cuáles son los operadores aritméticos con enteros?</vt:lpstr>
      <vt:lpstr>¿Cuáles son los operadores aritméticos con flotantes?</vt:lpstr>
      <vt:lpstr>Operadores de asignación</vt:lpstr>
      <vt:lpstr>¿Cuáles son los operadores de asignación en Java?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Efrén Jiménez Delgado</cp:lastModifiedBy>
  <cp:revision>33</cp:revision>
  <dcterms:created xsi:type="dcterms:W3CDTF">2016-01-04T17:43:21Z</dcterms:created>
  <dcterms:modified xsi:type="dcterms:W3CDTF">2019-02-02T00:02:27Z</dcterms:modified>
</cp:coreProperties>
</file>