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5"/>
  </p:notesMasterIdLst>
  <p:handoutMasterIdLst>
    <p:handoutMasterId r:id="rId46"/>
  </p:handoutMasterIdLst>
  <p:sldIdLst>
    <p:sldId id="332" r:id="rId5"/>
    <p:sldId id="449" r:id="rId6"/>
    <p:sldId id="485" r:id="rId7"/>
    <p:sldId id="486" r:id="rId8"/>
    <p:sldId id="487" r:id="rId9"/>
    <p:sldId id="488" r:id="rId10"/>
    <p:sldId id="489" r:id="rId11"/>
    <p:sldId id="490" r:id="rId12"/>
    <p:sldId id="491"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04" r:id="rId26"/>
    <p:sldId id="505" r:id="rId27"/>
    <p:sldId id="506" r:id="rId28"/>
    <p:sldId id="507" r:id="rId29"/>
    <p:sldId id="508" r:id="rId30"/>
    <p:sldId id="509" r:id="rId31"/>
    <p:sldId id="510" r:id="rId32"/>
    <p:sldId id="511" r:id="rId33"/>
    <p:sldId id="512" r:id="rId34"/>
    <p:sldId id="513" r:id="rId35"/>
    <p:sldId id="514" r:id="rId36"/>
    <p:sldId id="515" r:id="rId37"/>
    <p:sldId id="516" r:id="rId38"/>
    <p:sldId id="517" r:id="rId39"/>
    <p:sldId id="531" r:id="rId40"/>
    <p:sldId id="532" r:id="rId41"/>
    <p:sldId id="533" r:id="rId42"/>
    <p:sldId id="534" r:id="rId43"/>
    <p:sldId id="535" r:id="rId4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72" d="100"/>
          <a:sy n="72" d="100"/>
        </p:scale>
        <p:origin x="126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image" Target="../media/image6.pn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CC14B-CA85-43EF-882E-B6ECEC47101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R"/>
        </a:p>
      </dgm:t>
    </dgm:pt>
    <dgm:pt modelId="{62F749AE-DC32-4762-B33F-AE976FBAE1E9}">
      <dgm:prSet phldrT="[Texto]"/>
      <dgm:spPr/>
      <dgm:t>
        <a:bodyPr/>
        <a:lstStyle/>
        <a:p>
          <a:r>
            <a:rPr lang="es-CR"/>
            <a:t>Se parece más al mundo real</a:t>
          </a:r>
        </a:p>
      </dgm:t>
    </dgm:pt>
    <dgm:pt modelId="{69B8DBF2-21C4-43E1-9D63-37DCA519B99E}" type="parTrans" cxnId="{0E26F9B5-1A89-4C09-8552-FFE322329283}">
      <dgm:prSet/>
      <dgm:spPr/>
      <dgm:t>
        <a:bodyPr/>
        <a:lstStyle/>
        <a:p>
          <a:endParaRPr lang="es-CR"/>
        </a:p>
      </dgm:t>
    </dgm:pt>
    <dgm:pt modelId="{0B2D43FD-5CFB-4A78-8D48-B3940C611E07}" type="sibTrans" cxnId="{0E26F9B5-1A89-4C09-8552-FFE322329283}">
      <dgm:prSet/>
      <dgm:spPr/>
      <dgm:t>
        <a:bodyPr/>
        <a:lstStyle/>
        <a:p>
          <a:endParaRPr lang="es-CR"/>
        </a:p>
      </dgm:t>
    </dgm:pt>
    <dgm:pt modelId="{3B0CFFA4-B5B4-47BC-89B9-425D96897DA6}">
      <dgm:prSet/>
      <dgm:spPr/>
      <dgm:t>
        <a:bodyPr/>
        <a:lstStyle/>
        <a:p>
          <a:r>
            <a:rPr lang="es-CR"/>
            <a:t>Permite representar modelos complejos</a:t>
          </a:r>
          <a:endParaRPr lang="es-CR" dirty="0"/>
        </a:p>
      </dgm:t>
    </dgm:pt>
    <dgm:pt modelId="{528A781F-93D5-491C-9F5A-6EE369D5B48C}" type="parTrans" cxnId="{3501660F-0AB4-4482-97F7-73AA7D7ACD65}">
      <dgm:prSet/>
      <dgm:spPr/>
      <dgm:t>
        <a:bodyPr/>
        <a:lstStyle/>
        <a:p>
          <a:endParaRPr lang="es-CR"/>
        </a:p>
      </dgm:t>
    </dgm:pt>
    <dgm:pt modelId="{B03EED9F-390C-4668-9B2B-B1B8D5FA7C46}" type="sibTrans" cxnId="{3501660F-0AB4-4482-97F7-73AA7D7ACD65}">
      <dgm:prSet/>
      <dgm:spPr/>
      <dgm:t>
        <a:bodyPr/>
        <a:lstStyle/>
        <a:p>
          <a:endParaRPr lang="es-CR"/>
        </a:p>
      </dgm:t>
    </dgm:pt>
    <dgm:pt modelId="{AE16E9B3-FD03-4085-B5BC-211C0E341496}">
      <dgm:prSet/>
      <dgm:spPr/>
      <dgm:t>
        <a:bodyPr/>
        <a:lstStyle/>
        <a:p>
          <a:r>
            <a:rPr lang="es-CR"/>
            <a:t>Muy apropiada para aplicaciones de negocios</a:t>
          </a:r>
          <a:endParaRPr lang="es-CR" dirty="0"/>
        </a:p>
      </dgm:t>
    </dgm:pt>
    <dgm:pt modelId="{B278D409-48D6-4395-B984-17A126EBD993}" type="parTrans" cxnId="{059EC2EA-3EAD-4195-9A0A-F7F86F8EB9E9}">
      <dgm:prSet/>
      <dgm:spPr/>
      <dgm:t>
        <a:bodyPr/>
        <a:lstStyle/>
        <a:p>
          <a:endParaRPr lang="es-CR"/>
        </a:p>
      </dgm:t>
    </dgm:pt>
    <dgm:pt modelId="{3BC62064-A5A4-4F34-A211-460B0573EBD6}" type="sibTrans" cxnId="{059EC2EA-3EAD-4195-9A0A-F7F86F8EB9E9}">
      <dgm:prSet/>
      <dgm:spPr/>
      <dgm:t>
        <a:bodyPr/>
        <a:lstStyle/>
        <a:p>
          <a:endParaRPr lang="es-CR"/>
        </a:p>
      </dgm:t>
    </dgm:pt>
    <dgm:pt modelId="{B53DF64C-F9DF-490E-B812-A6D4194F585D}">
      <dgm:prSet/>
      <dgm:spPr/>
      <dgm:t>
        <a:bodyPr/>
        <a:lstStyle/>
        <a:p>
          <a:r>
            <a:rPr lang="es-CR" dirty="0"/>
            <a:t>Las nuevas plataformas de desarrollo la han adoptado (Java / .NET)</a:t>
          </a:r>
        </a:p>
      </dgm:t>
    </dgm:pt>
    <dgm:pt modelId="{834EE63F-75FD-45A1-9DC6-6EEE7FFD709E}" type="parTrans" cxnId="{95BE4F54-B912-4D48-9239-127F09761CAA}">
      <dgm:prSet/>
      <dgm:spPr/>
      <dgm:t>
        <a:bodyPr/>
        <a:lstStyle/>
        <a:p>
          <a:endParaRPr lang="es-CR"/>
        </a:p>
      </dgm:t>
    </dgm:pt>
    <dgm:pt modelId="{FCF163DF-FBBA-4EF4-9C44-D97EB7B2F1D3}" type="sibTrans" cxnId="{95BE4F54-B912-4D48-9239-127F09761CAA}">
      <dgm:prSet/>
      <dgm:spPr/>
      <dgm:t>
        <a:bodyPr/>
        <a:lstStyle/>
        <a:p>
          <a:endParaRPr lang="es-CR"/>
        </a:p>
      </dgm:t>
    </dgm:pt>
    <dgm:pt modelId="{1900B603-AC6E-4D34-8248-19F9487D1510}" type="pres">
      <dgm:prSet presAssocID="{403CC14B-CA85-43EF-882E-B6ECEC471019}" presName="outerComposite" presStyleCnt="0">
        <dgm:presLayoutVars>
          <dgm:chMax val="5"/>
          <dgm:dir/>
          <dgm:resizeHandles val="exact"/>
        </dgm:presLayoutVars>
      </dgm:prSet>
      <dgm:spPr/>
    </dgm:pt>
    <dgm:pt modelId="{E9818741-61BE-4510-B3DD-FF65284EA5F7}" type="pres">
      <dgm:prSet presAssocID="{403CC14B-CA85-43EF-882E-B6ECEC471019}" presName="dummyMaxCanvas" presStyleCnt="0">
        <dgm:presLayoutVars/>
      </dgm:prSet>
      <dgm:spPr/>
    </dgm:pt>
    <dgm:pt modelId="{421777A6-776D-4944-9772-26F7E7352508}" type="pres">
      <dgm:prSet presAssocID="{403CC14B-CA85-43EF-882E-B6ECEC471019}" presName="FourNodes_1" presStyleLbl="node1" presStyleIdx="0" presStyleCnt="4">
        <dgm:presLayoutVars>
          <dgm:bulletEnabled val="1"/>
        </dgm:presLayoutVars>
      </dgm:prSet>
      <dgm:spPr/>
    </dgm:pt>
    <dgm:pt modelId="{776F0874-E6B4-4786-AA55-554FDCF944CB}" type="pres">
      <dgm:prSet presAssocID="{403CC14B-CA85-43EF-882E-B6ECEC471019}" presName="FourNodes_2" presStyleLbl="node1" presStyleIdx="1" presStyleCnt="4">
        <dgm:presLayoutVars>
          <dgm:bulletEnabled val="1"/>
        </dgm:presLayoutVars>
      </dgm:prSet>
      <dgm:spPr/>
    </dgm:pt>
    <dgm:pt modelId="{72AEE94E-6EB5-4107-A796-8A9A1268629D}" type="pres">
      <dgm:prSet presAssocID="{403CC14B-CA85-43EF-882E-B6ECEC471019}" presName="FourNodes_3" presStyleLbl="node1" presStyleIdx="2" presStyleCnt="4">
        <dgm:presLayoutVars>
          <dgm:bulletEnabled val="1"/>
        </dgm:presLayoutVars>
      </dgm:prSet>
      <dgm:spPr/>
    </dgm:pt>
    <dgm:pt modelId="{1994725A-C24C-4614-85EF-B61961858850}" type="pres">
      <dgm:prSet presAssocID="{403CC14B-CA85-43EF-882E-B6ECEC471019}" presName="FourNodes_4" presStyleLbl="node1" presStyleIdx="3" presStyleCnt="4">
        <dgm:presLayoutVars>
          <dgm:bulletEnabled val="1"/>
        </dgm:presLayoutVars>
      </dgm:prSet>
      <dgm:spPr/>
    </dgm:pt>
    <dgm:pt modelId="{ACDBEDD0-A9D5-424E-82ED-0C22706B642D}" type="pres">
      <dgm:prSet presAssocID="{403CC14B-CA85-43EF-882E-B6ECEC471019}" presName="FourConn_1-2" presStyleLbl="fgAccFollowNode1" presStyleIdx="0" presStyleCnt="3">
        <dgm:presLayoutVars>
          <dgm:bulletEnabled val="1"/>
        </dgm:presLayoutVars>
      </dgm:prSet>
      <dgm:spPr/>
    </dgm:pt>
    <dgm:pt modelId="{8F89C8D3-4496-4EC3-9003-7B5D9C9DF016}" type="pres">
      <dgm:prSet presAssocID="{403CC14B-CA85-43EF-882E-B6ECEC471019}" presName="FourConn_2-3" presStyleLbl="fgAccFollowNode1" presStyleIdx="1" presStyleCnt="3">
        <dgm:presLayoutVars>
          <dgm:bulletEnabled val="1"/>
        </dgm:presLayoutVars>
      </dgm:prSet>
      <dgm:spPr/>
    </dgm:pt>
    <dgm:pt modelId="{CC352D9E-2978-492D-AF37-E220660680B6}" type="pres">
      <dgm:prSet presAssocID="{403CC14B-CA85-43EF-882E-B6ECEC471019}" presName="FourConn_3-4" presStyleLbl="fgAccFollowNode1" presStyleIdx="2" presStyleCnt="3">
        <dgm:presLayoutVars>
          <dgm:bulletEnabled val="1"/>
        </dgm:presLayoutVars>
      </dgm:prSet>
      <dgm:spPr/>
    </dgm:pt>
    <dgm:pt modelId="{35D04EB7-BC74-4103-9393-48ADC870BFEA}" type="pres">
      <dgm:prSet presAssocID="{403CC14B-CA85-43EF-882E-B6ECEC471019}" presName="FourNodes_1_text" presStyleLbl="node1" presStyleIdx="3" presStyleCnt="4">
        <dgm:presLayoutVars>
          <dgm:bulletEnabled val="1"/>
        </dgm:presLayoutVars>
      </dgm:prSet>
      <dgm:spPr/>
    </dgm:pt>
    <dgm:pt modelId="{7BCDC742-431E-444D-A478-FCDC146D8D2E}" type="pres">
      <dgm:prSet presAssocID="{403CC14B-CA85-43EF-882E-B6ECEC471019}" presName="FourNodes_2_text" presStyleLbl="node1" presStyleIdx="3" presStyleCnt="4">
        <dgm:presLayoutVars>
          <dgm:bulletEnabled val="1"/>
        </dgm:presLayoutVars>
      </dgm:prSet>
      <dgm:spPr/>
    </dgm:pt>
    <dgm:pt modelId="{8F9EAB20-08D1-4210-BDF6-A4269DDE3200}" type="pres">
      <dgm:prSet presAssocID="{403CC14B-CA85-43EF-882E-B6ECEC471019}" presName="FourNodes_3_text" presStyleLbl="node1" presStyleIdx="3" presStyleCnt="4">
        <dgm:presLayoutVars>
          <dgm:bulletEnabled val="1"/>
        </dgm:presLayoutVars>
      </dgm:prSet>
      <dgm:spPr/>
    </dgm:pt>
    <dgm:pt modelId="{4A4539E1-93E9-4255-9DB8-FB5C786727F4}" type="pres">
      <dgm:prSet presAssocID="{403CC14B-CA85-43EF-882E-B6ECEC471019}" presName="FourNodes_4_text" presStyleLbl="node1" presStyleIdx="3" presStyleCnt="4">
        <dgm:presLayoutVars>
          <dgm:bulletEnabled val="1"/>
        </dgm:presLayoutVars>
      </dgm:prSet>
      <dgm:spPr/>
    </dgm:pt>
  </dgm:ptLst>
  <dgm:cxnLst>
    <dgm:cxn modelId="{01499F01-44ED-4663-B8CD-EE1391F315B0}" type="presOf" srcId="{B03EED9F-390C-4668-9B2B-B1B8D5FA7C46}" destId="{8F89C8D3-4496-4EC3-9003-7B5D9C9DF016}" srcOrd="0" destOrd="0" presId="urn:microsoft.com/office/officeart/2005/8/layout/vProcess5"/>
    <dgm:cxn modelId="{3501660F-0AB4-4482-97F7-73AA7D7ACD65}" srcId="{403CC14B-CA85-43EF-882E-B6ECEC471019}" destId="{3B0CFFA4-B5B4-47BC-89B9-425D96897DA6}" srcOrd="1" destOrd="0" parTransId="{528A781F-93D5-491C-9F5A-6EE369D5B48C}" sibTransId="{B03EED9F-390C-4668-9B2B-B1B8D5FA7C46}"/>
    <dgm:cxn modelId="{5F376B26-19BF-4E56-8D97-17ECC2574820}" type="presOf" srcId="{62F749AE-DC32-4762-B33F-AE976FBAE1E9}" destId="{421777A6-776D-4944-9772-26F7E7352508}" srcOrd="0" destOrd="0" presId="urn:microsoft.com/office/officeart/2005/8/layout/vProcess5"/>
    <dgm:cxn modelId="{C7A3E92F-FCBC-4C14-B223-674C1B4B3D10}" type="presOf" srcId="{B53DF64C-F9DF-490E-B812-A6D4194F585D}" destId="{4A4539E1-93E9-4255-9DB8-FB5C786727F4}" srcOrd="1" destOrd="0" presId="urn:microsoft.com/office/officeart/2005/8/layout/vProcess5"/>
    <dgm:cxn modelId="{2A61883B-803F-462A-A319-8D4F5FC8185B}" type="presOf" srcId="{B53DF64C-F9DF-490E-B812-A6D4194F585D}" destId="{1994725A-C24C-4614-85EF-B61961858850}" srcOrd="0" destOrd="0" presId="urn:microsoft.com/office/officeart/2005/8/layout/vProcess5"/>
    <dgm:cxn modelId="{0576FA64-CF0B-49B3-BEEE-14DB2E33AA67}" type="presOf" srcId="{0B2D43FD-5CFB-4A78-8D48-B3940C611E07}" destId="{ACDBEDD0-A9D5-424E-82ED-0C22706B642D}" srcOrd="0" destOrd="0" presId="urn:microsoft.com/office/officeart/2005/8/layout/vProcess5"/>
    <dgm:cxn modelId="{AC8C126D-6319-4DFE-853C-EBC12F917032}" type="presOf" srcId="{3B0CFFA4-B5B4-47BC-89B9-425D96897DA6}" destId="{7BCDC742-431E-444D-A478-FCDC146D8D2E}" srcOrd="1" destOrd="0" presId="urn:microsoft.com/office/officeart/2005/8/layout/vProcess5"/>
    <dgm:cxn modelId="{95BE4F54-B912-4D48-9239-127F09761CAA}" srcId="{403CC14B-CA85-43EF-882E-B6ECEC471019}" destId="{B53DF64C-F9DF-490E-B812-A6D4194F585D}" srcOrd="3" destOrd="0" parTransId="{834EE63F-75FD-45A1-9DC6-6EEE7FFD709E}" sibTransId="{FCF163DF-FBBA-4EF4-9C44-D97EB7B2F1D3}"/>
    <dgm:cxn modelId="{08FE1278-211F-45CE-8609-9C1BD94B3E6F}" type="presOf" srcId="{AE16E9B3-FD03-4085-B5BC-211C0E341496}" destId="{72AEE94E-6EB5-4107-A796-8A9A1268629D}" srcOrd="0" destOrd="0" presId="urn:microsoft.com/office/officeart/2005/8/layout/vProcess5"/>
    <dgm:cxn modelId="{7903B493-DFDF-46CE-AA1D-12CA0F9AA778}" type="presOf" srcId="{AE16E9B3-FD03-4085-B5BC-211C0E341496}" destId="{8F9EAB20-08D1-4210-BDF6-A4269DDE3200}" srcOrd="1" destOrd="0" presId="urn:microsoft.com/office/officeart/2005/8/layout/vProcess5"/>
    <dgm:cxn modelId="{F7310FB2-9C5E-4925-AB74-50BE2162B5EA}" type="presOf" srcId="{3BC62064-A5A4-4F34-A211-460B0573EBD6}" destId="{CC352D9E-2978-492D-AF37-E220660680B6}" srcOrd="0" destOrd="0" presId="urn:microsoft.com/office/officeart/2005/8/layout/vProcess5"/>
    <dgm:cxn modelId="{0E26F9B5-1A89-4C09-8552-FFE322329283}" srcId="{403CC14B-CA85-43EF-882E-B6ECEC471019}" destId="{62F749AE-DC32-4762-B33F-AE976FBAE1E9}" srcOrd="0" destOrd="0" parTransId="{69B8DBF2-21C4-43E1-9D63-37DCA519B99E}" sibTransId="{0B2D43FD-5CFB-4A78-8D48-B3940C611E07}"/>
    <dgm:cxn modelId="{ECAC7CC2-80B0-4AC5-A47B-3AA227205AEB}" type="presOf" srcId="{403CC14B-CA85-43EF-882E-B6ECEC471019}" destId="{1900B603-AC6E-4D34-8248-19F9487D1510}" srcOrd="0" destOrd="0" presId="urn:microsoft.com/office/officeart/2005/8/layout/vProcess5"/>
    <dgm:cxn modelId="{333B2EE2-D11A-44B3-9B9D-4C18D7CB998D}" type="presOf" srcId="{3B0CFFA4-B5B4-47BC-89B9-425D96897DA6}" destId="{776F0874-E6B4-4786-AA55-554FDCF944CB}" srcOrd="0" destOrd="0" presId="urn:microsoft.com/office/officeart/2005/8/layout/vProcess5"/>
    <dgm:cxn modelId="{4BF3DFE3-2122-4228-910F-3AF82FAFC442}" type="presOf" srcId="{62F749AE-DC32-4762-B33F-AE976FBAE1E9}" destId="{35D04EB7-BC74-4103-9393-48ADC870BFEA}" srcOrd="1" destOrd="0" presId="urn:microsoft.com/office/officeart/2005/8/layout/vProcess5"/>
    <dgm:cxn modelId="{059EC2EA-3EAD-4195-9A0A-F7F86F8EB9E9}" srcId="{403CC14B-CA85-43EF-882E-B6ECEC471019}" destId="{AE16E9B3-FD03-4085-B5BC-211C0E341496}" srcOrd="2" destOrd="0" parTransId="{B278D409-48D6-4395-B984-17A126EBD993}" sibTransId="{3BC62064-A5A4-4F34-A211-460B0573EBD6}"/>
    <dgm:cxn modelId="{C44795C3-D438-43CD-9631-931C5DCF50FA}" type="presParOf" srcId="{1900B603-AC6E-4D34-8248-19F9487D1510}" destId="{E9818741-61BE-4510-B3DD-FF65284EA5F7}" srcOrd="0" destOrd="0" presId="urn:microsoft.com/office/officeart/2005/8/layout/vProcess5"/>
    <dgm:cxn modelId="{1584FCA4-31EB-4434-ABBB-8D22E110ECE7}" type="presParOf" srcId="{1900B603-AC6E-4D34-8248-19F9487D1510}" destId="{421777A6-776D-4944-9772-26F7E7352508}" srcOrd="1" destOrd="0" presId="urn:microsoft.com/office/officeart/2005/8/layout/vProcess5"/>
    <dgm:cxn modelId="{304D8367-EECD-4E4F-86D0-6F45FB89771C}" type="presParOf" srcId="{1900B603-AC6E-4D34-8248-19F9487D1510}" destId="{776F0874-E6B4-4786-AA55-554FDCF944CB}" srcOrd="2" destOrd="0" presId="urn:microsoft.com/office/officeart/2005/8/layout/vProcess5"/>
    <dgm:cxn modelId="{328456F4-BBA2-47FD-9E0E-132DEAE14879}" type="presParOf" srcId="{1900B603-AC6E-4D34-8248-19F9487D1510}" destId="{72AEE94E-6EB5-4107-A796-8A9A1268629D}" srcOrd="3" destOrd="0" presId="urn:microsoft.com/office/officeart/2005/8/layout/vProcess5"/>
    <dgm:cxn modelId="{7B4009A8-3A6F-4D27-A3F0-52844811C330}" type="presParOf" srcId="{1900B603-AC6E-4D34-8248-19F9487D1510}" destId="{1994725A-C24C-4614-85EF-B61961858850}" srcOrd="4" destOrd="0" presId="urn:microsoft.com/office/officeart/2005/8/layout/vProcess5"/>
    <dgm:cxn modelId="{14048889-C1AE-41F9-A225-7A59E5322E89}" type="presParOf" srcId="{1900B603-AC6E-4D34-8248-19F9487D1510}" destId="{ACDBEDD0-A9D5-424E-82ED-0C22706B642D}" srcOrd="5" destOrd="0" presId="urn:microsoft.com/office/officeart/2005/8/layout/vProcess5"/>
    <dgm:cxn modelId="{C6C65072-7A3F-48DD-BB9E-D5761DF3B2E9}" type="presParOf" srcId="{1900B603-AC6E-4D34-8248-19F9487D1510}" destId="{8F89C8D3-4496-4EC3-9003-7B5D9C9DF016}" srcOrd="6" destOrd="0" presId="urn:microsoft.com/office/officeart/2005/8/layout/vProcess5"/>
    <dgm:cxn modelId="{7A8814FF-F952-4899-8D8F-FBCD5E11443E}" type="presParOf" srcId="{1900B603-AC6E-4D34-8248-19F9487D1510}" destId="{CC352D9E-2978-492D-AF37-E220660680B6}" srcOrd="7" destOrd="0" presId="urn:microsoft.com/office/officeart/2005/8/layout/vProcess5"/>
    <dgm:cxn modelId="{6D9C1912-28F2-4DA4-8E06-44FFC007F84E}" type="presParOf" srcId="{1900B603-AC6E-4D34-8248-19F9487D1510}" destId="{35D04EB7-BC74-4103-9393-48ADC870BFEA}" srcOrd="8" destOrd="0" presId="urn:microsoft.com/office/officeart/2005/8/layout/vProcess5"/>
    <dgm:cxn modelId="{67011C16-E0BE-4D87-A38D-B4FE3F6A7D5F}" type="presParOf" srcId="{1900B603-AC6E-4D34-8248-19F9487D1510}" destId="{7BCDC742-431E-444D-A478-FCDC146D8D2E}" srcOrd="9" destOrd="0" presId="urn:microsoft.com/office/officeart/2005/8/layout/vProcess5"/>
    <dgm:cxn modelId="{BB24D45C-300A-431C-ABB6-9F0C33D10E18}" type="presParOf" srcId="{1900B603-AC6E-4D34-8248-19F9487D1510}" destId="{8F9EAB20-08D1-4210-BDF6-A4269DDE3200}" srcOrd="10" destOrd="0" presId="urn:microsoft.com/office/officeart/2005/8/layout/vProcess5"/>
    <dgm:cxn modelId="{CA6DAEDA-A8D8-45D7-ADB8-1C236C747BFD}" type="presParOf" srcId="{1900B603-AC6E-4D34-8248-19F9487D1510}" destId="{4A4539E1-93E9-4255-9DB8-FB5C786727F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6786E7-8B7A-423B-977C-930CE8500CB6}" type="doc">
      <dgm:prSet loTypeId="urn:microsoft.com/office/officeart/2005/8/layout/vList2" loCatId="list" qsTypeId="urn:microsoft.com/office/officeart/2005/8/quickstyle/3d3" qsCatId="3D" csTypeId="urn:microsoft.com/office/officeart/2005/8/colors/accent1_4" csCatId="accent1" phldr="1"/>
      <dgm:spPr/>
      <dgm:t>
        <a:bodyPr/>
        <a:lstStyle/>
        <a:p>
          <a:endParaRPr lang="es-CR"/>
        </a:p>
      </dgm:t>
    </dgm:pt>
    <dgm:pt modelId="{463901BE-E49E-4E49-B30C-FD38E47649D3}">
      <dgm:prSet/>
      <dgm:spPr/>
      <dgm:t>
        <a:bodyPr/>
        <a:lstStyle/>
        <a:p>
          <a:pPr rtl="0"/>
          <a:r>
            <a:rPr lang="es-ES" dirty="0"/>
            <a:t>Una clase es una descripción de un grupo de objetos con: </a:t>
          </a:r>
          <a:endParaRPr lang="es-CR" dirty="0"/>
        </a:p>
      </dgm:t>
    </dgm:pt>
    <dgm:pt modelId="{D5639074-D33D-45A1-AAC7-4F8E70AAAF55}" type="parTrans" cxnId="{7AE8285A-EEA3-4B66-A4EF-841A525231C1}">
      <dgm:prSet/>
      <dgm:spPr/>
      <dgm:t>
        <a:bodyPr/>
        <a:lstStyle/>
        <a:p>
          <a:endParaRPr lang="es-CR">
            <a:solidFill>
              <a:schemeClr val="bg1"/>
            </a:solidFill>
          </a:endParaRPr>
        </a:p>
      </dgm:t>
    </dgm:pt>
    <dgm:pt modelId="{1099B28F-F788-4065-8842-B172A8843266}" type="sibTrans" cxnId="{7AE8285A-EEA3-4B66-A4EF-841A525231C1}">
      <dgm:prSet/>
      <dgm:spPr/>
      <dgm:t>
        <a:bodyPr/>
        <a:lstStyle/>
        <a:p>
          <a:endParaRPr lang="es-CR">
            <a:solidFill>
              <a:schemeClr val="bg1"/>
            </a:solidFill>
          </a:endParaRPr>
        </a:p>
      </dgm:t>
    </dgm:pt>
    <dgm:pt modelId="{37FFB71F-8191-4E0A-A6D2-29EB72FB77AB}">
      <dgm:prSet/>
      <dgm:spPr/>
      <dgm:t>
        <a:bodyPr/>
        <a:lstStyle/>
        <a:p>
          <a:pPr rtl="0"/>
          <a:r>
            <a:rPr lang="es-ES" dirty="0"/>
            <a:t>Propiedades en común (atributos)</a:t>
          </a:r>
          <a:endParaRPr lang="es-CR" dirty="0"/>
        </a:p>
      </dgm:t>
    </dgm:pt>
    <dgm:pt modelId="{CE206F5E-8871-4526-BE92-54D8EF08ED3A}" type="parTrans" cxnId="{8CDBF2C4-536A-4323-908F-D9B8AF58D8A2}">
      <dgm:prSet/>
      <dgm:spPr/>
      <dgm:t>
        <a:bodyPr/>
        <a:lstStyle/>
        <a:p>
          <a:endParaRPr lang="es-CR">
            <a:solidFill>
              <a:schemeClr val="bg1"/>
            </a:solidFill>
          </a:endParaRPr>
        </a:p>
      </dgm:t>
    </dgm:pt>
    <dgm:pt modelId="{21028AA6-B0B9-440C-B21D-153F9AAA69C4}" type="sibTrans" cxnId="{8CDBF2C4-536A-4323-908F-D9B8AF58D8A2}">
      <dgm:prSet/>
      <dgm:spPr/>
      <dgm:t>
        <a:bodyPr/>
        <a:lstStyle/>
        <a:p>
          <a:endParaRPr lang="es-CR">
            <a:solidFill>
              <a:schemeClr val="bg1"/>
            </a:solidFill>
          </a:endParaRPr>
        </a:p>
      </dgm:t>
    </dgm:pt>
    <dgm:pt modelId="{ECEC9AB9-76D0-4BFC-BFD0-04DFA1A80E71}">
      <dgm:prSet/>
      <dgm:spPr/>
      <dgm:t>
        <a:bodyPr/>
        <a:lstStyle/>
        <a:p>
          <a:pPr rtl="0"/>
          <a:r>
            <a:rPr lang="es-ES"/>
            <a:t>Comportamiento similar (operaciones)</a:t>
          </a:r>
          <a:endParaRPr lang="es-CR" dirty="0"/>
        </a:p>
      </dgm:t>
    </dgm:pt>
    <dgm:pt modelId="{48A62602-3016-4EA2-A6A6-005A19E86E09}" type="parTrans" cxnId="{9194BEE1-25EC-4801-BCFA-CE3920F50C8B}">
      <dgm:prSet/>
      <dgm:spPr/>
      <dgm:t>
        <a:bodyPr/>
        <a:lstStyle/>
        <a:p>
          <a:endParaRPr lang="es-CR">
            <a:solidFill>
              <a:schemeClr val="bg1"/>
            </a:solidFill>
          </a:endParaRPr>
        </a:p>
      </dgm:t>
    </dgm:pt>
    <dgm:pt modelId="{8F9D2B38-E4DC-4258-A890-BFEA47039535}" type="sibTrans" cxnId="{9194BEE1-25EC-4801-BCFA-CE3920F50C8B}">
      <dgm:prSet/>
      <dgm:spPr/>
      <dgm:t>
        <a:bodyPr/>
        <a:lstStyle/>
        <a:p>
          <a:endParaRPr lang="es-CR">
            <a:solidFill>
              <a:schemeClr val="bg1"/>
            </a:solidFill>
          </a:endParaRPr>
        </a:p>
      </dgm:t>
    </dgm:pt>
    <dgm:pt modelId="{8CEE360A-C690-43B5-A9A0-83040790AE62}">
      <dgm:prSet/>
      <dgm:spPr/>
      <dgm:t>
        <a:bodyPr/>
        <a:lstStyle/>
        <a:p>
          <a:pPr rtl="0"/>
          <a:r>
            <a:rPr lang="es-ES" dirty="0"/>
            <a:t>La misma forma de relacionarse con otros objetos (relaciones)</a:t>
          </a:r>
          <a:endParaRPr lang="es-CR" dirty="0"/>
        </a:p>
      </dgm:t>
    </dgm:pt>
    <dgm:pt modelId="{52BC6F48-0788-4161-89FE-ED2EF3B7BF8D}" type="parTrans" cxnId="{7F306062-6CBA-4254-A7C1-580A13074C4C}">
      <dgm:prSet/>
      <dgm:spPr/>
      <dgm:t>
        <a:bodyPr/>
        <a:lstStyle/>
        <a:p>
          <a:endParaRPr lang="es-CR">
            <a:solidFill>
              <a:schemeClr val="bg1"/>
            </a:solidFill>
          </a:endParaRPr>
        </a:p>
      </dgm:t>
    </dgm:pt>
    <dgm:pt modelId="{8FFB596A-8AD4-4460-AC2A-2714F96FCA66}" type="sibTrans" cxnId="{7F306062-6CBA-4254-A7C1-580A13074C4C}">
      <dgm:prSet/>
      <dgm:spPr/>
      <dgm:t>
        <a:bodyPr/>
        <a:lstStyle/>
        <a:p>
          <a:endParaRPr lang="es-CR">
            <a:solidFill>
              <a:schemeClr val="bg1"/>
            </a:solidFill>
          </a:endParaRPr>
        </a:p>
      </dgm:t>
    </dgm:pt>
    <dgm:pt modelId="{05592C9C-2102-4EEB-B140-B4D12641683B}">
      <dgm:prSet/>
      <dgm:spPr/>
      <dgm:t>
        <a:bodyPr/>
        <a:lstStyle/>
        <a:p>
          <a:pPr rtl="0"/>
          <a:r>
            <a:rPr lang="es-ES"/>
            <a:t>Una semántica en común (significan lo mismo)</a:t>
          </a:r>
          <a:endParaRPr lang="es-CR" dirty="0"/>
        </a:p>
      </dgm:t>
    </dgm:pt>
    <dgm:pt modelId="{2516371E-11CC-4F8C-9959-8C49D1DF6474}" type="parTrans" cxnId="{09707A46-C210-47C9-93C3-41D21C4A4237}">
      <dgm:prSet/>
      <dgm:spPr/>
      <dgm:t>
        <a:bodyPr/>
        <a:lstStyle/>
        <a:p>
          <a:endParaRPr lang="es-CR">
            <a:solidFill>
              <a:schemeClr val="bg1"/>
            </a:solidFill>
          </a:endParaRPr>
        </a:p>
      </dgm:t>
    </dgm:pt>
    <dgm:pt modelId="{A0386A04-860B-4CA7-950B-068F3A9D6FAF}" type="sibTrans" cxnId="{09707A46-C210-47C9-93C3-41D21C4A4237}">
      <dgm:prSet/>
      <dgm:spPr/>
      <dgm:t>
        <a:bodyPr/>
        <a:lstStyle/>
        <a:p>
          <a:endParaRPr lang="es-CR">
            <a:solidFill>
              <a:schemeClr val="bg1"/>
            </a:solidFill>
          </a:endParaRPr>
        </a:p>
      </dgm:t>
    </dgm:pt>
    <dgm:pt modelId="{4DE1A690-58A0-478A-B757-3F612148526D}">
      <dgm:prSet/>
      <dgm:spPr/>
      <dgm:t>
        <a:bodyPr/>
        <a:lstStyle/>
        <a:p>
          <a:pPr rtl="0"/>
          <a:r>
            <a:rPr lang="es-ES" dirty="0"/>
            <a:t>Un objeto es una instancia de una clase</a:t>
          </a:r>
          <a:endParaRPr lang="es-CR" dirty="0"/>
        </a:p>
      </dgm:t>
    </dgm:pt>
    <dgm:pt modelId="{3A283448-AA6E-486A-A4C4-89DA0DF118E6}" type="parTrans" cxnId="{285EFFA1-05E4-4F01-B9C1-48FEEE519315}">
      <dgm:prSet/>
      <dgm:spPr/>
      <dgm:t>
        <a:bodyPr/>
        <a:lstStyle/>
        <a:p>
          <a:endParaRPr lang="es-CR">
            <a:solidFill>
              <a:schemeClr val="bg1"/>
            </a:solidFill>
          </a:endParaRPr>
        </a:p>
      </dgm:t>
    </dgm:pt>
    <dgm:pt modelId="{CB744576-15C0-45CF-B23E-6E544220CB85}" type="sibTrans" cxnId="{285EFFA1-05E4-4F01-B9C1-48FEEE519315}">
      <dgm:prSet/>
      <dgm:spPr/>
      <dgm:t>
        <a:bodyPr/>
        <a:lstStyle/>
        <a:p>
          <a:endParaRPr lang="es-CR">
            <a:solidFill>
              <a:schemeClr val="bg1"/>
            </a:solidFill>
          </a:endParaRPr>
        </a:p>
      </dgm:t>
    </dgm:pt>
    <dgm:pt modelId="{16B63E64-502E-4140-A9D6-C55E9D741D55}">
      <dgm:prSet/>
      <dgm:spPr/>
      <dgm:t>
        <a:bodyPr/>
        <a:lstStyle/>
        <a:p>
          <a:pPr rtl="0"/>
          <a:r>
            <a:rPr lang="es-CR" dirty="0"/>
            <a:t>Una clase es el plano, modelo, patrón o plantilla para crear objetos.</a:t>
          </a:r>
        </a:p>
      </dgm:t>
    </dgm:pt>
    <dgm:pt modelId="{6242A9EE-05BA-44FA-94AB-59115DB4F437}" type="parTrans" cxnId="{DF8B3385-17FF-4A60-83D3-0E9C90AEE59B}">
      <dgm:prSet/>
      <dgm:spPr/>
      <dgm:t>
        <a:bodyPr/>
        <a:lstStyle/>
        <a:p>
          <a:endParaRPr lang="es-CR"/>
        </a:p>
      </dgm:t>
    </dgm:pt>
    <dgm:pt modelId="{F39329E7-484B-4D96-92ED-7C060B9BC29D}" type="sibTrans" cxnId="{DF8B3385-17FF-4A60-83D3-0E9C90AEE59B}">
      <dgm:prSet/>
      <dgm:spPr/>
      <dgm:t>
        <a:bodyPr/>
        <a:lstStyle/>
        <a:p>
          <a:endParaRPr lang="es-CR"/>
        </a:p>
      </dgm:t>
    </dgm:pt>
    <dgm:pt modelId="{AE2C49C5-15A1-4D6E-85E5-54FC44C86EAB}">
      <dgm:prSet/>
      <dgm:spPr/>
      <dgm:t>
        <a:bodyPr/>
        <a:lstStyle/>
        <a:p>
          <a:pPr rtl="0"/>
          <a:r>
            <a:rPr lang="es-CR" dirty="0"/>
            <a:t>Ejemplo: el plano de una casa. El plano es único pero a partir de él se pueden crear casas en diferentes ciudades</a:t>
          </a:r>
        </a:p>
      </dgm:t>
    </dgm:pt>
    <dgm:pt modelId="{FB6C8E9F-96C5-4C16-AB0A-1A1373C1ADCA}" type="parTrans" cxnId="{A2A0C58E-60FE-4A9D-9B55-2B59B46A51C7}">
      <dgm:prSet/>
      <dgm:spPr/>
      <dgm:t>
        <a:bodyPr/>
        <a:lstStyle/>
        <a:p>
          <a:endParaRPr lang="es-CR"/>
        </a:p>
      </dgm:t>
    </dgm:pt>
    <dgm:pt modelId="{76EB909F-8B49-47D8-A6BA-8A7262870794}" type="sibTrans" cxnId="{A2A0C58E-60FE-4A9D-9B55-2B59B46A51C7}">
      <dgm:prSet/>
      <dgm:spPr/>
      <dgm:t>
        <a:bodyPr/>
        <a:lstStyle/>
        <a:p>
          <a:endParaRPr lang="es-CR"/>
        </a:p>
      </dgm:t>
    </dgm:pt>
    <dgm:pt modelId="{BD0AD42E-604A-48D8-840A-5570725BD78C}" type="pres">
      <dgm:prSet presAssocID="{646786E7-8B7A-423B-977C-930CE8500CB6}" presName="linear" presStyleCnt="0">
        <dgm:presLayoutVars>
          <dgm:animLvl val="lvl"/>
          <dgm:resizeHandles val="exact"/>
        </dgm:presLayoutVars>
      </dgm:prSet>
      <dgm:spPr/>
    </dgm:pt>
    <dgm:pt modelId="{E422E4BB-4F13-43AA-822B-5D90CD55F009}" type="pres">
      <dgm:prSet presAssocID="{16B63E64-502E-4140-A9D6-C55E9D741D55}" presName="parentText" presStyleLbl="node1" presStyleIdx="0" presStyleCnt="3">
        <dgm:presLayoutVars>
          <dgm:chMax val="0"/>
          <dgm:bulletEnabled val="1"/>
        </dgm:presLayoutVars>
      </dgm:prSet>
      <dgm:spPr/>
    </dgm:pt>
    <dgm:pt modelId="{483BBA28-F7E9-46B0-9437-EF2A5E14997F}" type="pres">
      <dgm:prSet presAssocID="{16B63E64-502E-4140-A9D6-C55E9D741D55}" presName="childText" presStyleLbl="revTx" presStyleIdx="0" presStyleCnt="2">
        <dgm:presLayoutVars>
          <dgm:bulletEnabled val="1"/>
        </dgm:presLayoutVars>
      </dgm:prSet>
      <dgm:spPr/>
    </dgm:pt>
    <dgm:pt modelId="{992D487F-C94D-4399-8E17-9E1EA9D32FD3}" type="pres">
      <dgm:prSet presAssocID="{463901BE-E49E-4E49-B30C-FD38E47649D3}" presName="parentText" presStyleLbl="node1" presStyleIdx="1" presStyleCnt="3">
        <dgm:presLayoutVars>
          <dgm:chMax val="0"/>
          <dgm:bulletEnabled val="1"/>
        </dgm:presLayoutVars>
      </dgm:prSet>
      <dgm:spPr/>
    </dgm:pt>
    <dgm:pt modelId="{9CE35946-EC07-4A06-96FE-66E73F8C1C26}" type="pres">
      <dgm:prSet presAssocID="{463901BE-E49E-4E49-B30C-FD38E47649D3}" presName="childText" presStyleLbl="revTx" presStyleIdx="1" presStyleCnt="2">
        <dgm:presLayoutVars>
          <dgm:bulletEnabled val="1"/>
        </dgm:presLayoutVars>
      </dgm:prSet>
      <dgm:spPr/>
    </dgm:pt>
    <dgm:pt modelId="{9A14960D-307F-41FC-B549-2C2073A8DAB1}" type="pres">
      <dgm:prSet presAssocID="{4DE1A690-58A0-478A-B757-3F612148526D}" presName="parentText" presStyleLbl="node1" presStyleIdx="2" presStyleCnt="3">
        <dgm:presLayoutVars>
          <dgm:chMax val="0"/>
          <dgm:bulletEnabled val="1"/>
        </dgm:presLayoutVars>
      </dgm:prSet>
      <dgm:spPr/>
    </dgm:pt>
  </dgm:ptLst>
  <dgm:cxnLst>
    <dgm:cxn modelId="{44317D0B-9BB9-44CC-B095-AD44E6747300}" type="presOf" srcId="{16B63E64-502E-4140-A9D6-C55E9D741D55}" destId="{E422E4BB-4F13-43AA-822B-5D90CD55F009}" srcOrd="0" destOrd="0" presId="urn:microsoft.com/office/officeart/2005/8/layout/vList2"/>
    <dgm:cxn modelId="{35DBB137-285C-4566-8996-E87985D3472C}" type="presOf" srcId="{4DE1A690-58A0-478A-B757-3F612148526D}" destId="{9A14960D-307F-41FC-B549-2C2073A8DAB1}" srcOrd="0" destOrd="0" presId="urn:microsoft.com/office/officeart/2005/8/layout/vList2"/>
    <dgm:cxn modelId="{7F306062-6CBA-4254-A7C1-580A13074C4C}" srcId="{463901BE-E49E-4E49-B30C-FD38E47649D3}" destId="{8CEE360A-C690-43B5-A9A0-83040790AE62}" srcOrd="2" destOrd="0" parTransId="{52BC6F48-0788-4161-89FE-ED2EF3B7BF8D}" sibTransId="{8FFB596A-8AD4-4460-AC2A-2714F96FCA66}"/>
    <dgm:cxn modelId="{09707A46-C210-47C9-93C3-41D21C4A4237}" srcId="{463901BE-E49E-4E49-B30C-FD38E47649D3}" destId="{05592C9C-2102-4EEB-B140-B4D12641683B}" srcOrd="3" destOrd="0" parTransId="{2516371E-11CC-4F8C-9959-8C49D1DF6474}" sibTransId="{A0386A04-860B-4CA7-950B-068F3A9D6FAF}"/>
    <dgm:cxn modelId="{03AA0267-6AAD-4D5D-8A08-E03F84F82D76}" type="presOf" srcId="{463901BE-E49E-4E49-B30C-FD38E47649D3}" destId="{992D487F-C94D-4399-8E17-9E1EA9D32FD3}" srcOrd="0" destOrd="0" presId="urn:microsoft.com/office/officeart/2005/8/layout/vList2"/>
    <dgm:cxn modelId="{7AE8285A-EEA3-4B66-A4EF-841A525231C1}" srcId="{646786E7-8B7A-423B-977C-930CE8500CB6}" destId="{463901BE-E49E-4E49-B30C-FD38E47649D3}" srcOrd="1" destOrd="0" parTransId="{D5639074-D33D-45A1-AAC7-4F8E70AAAF55}" sibTransId="{1099B28F-F788-4065-8842-B172A8843266}"/>
    <dgm:cxn modelId="{FA31EE7D-6B46-4D36-94BE-7779CC76476B}" type="presOf" srcId="{8CEE360A-C690-43B5-A9A0-83040790AE62}" destId="{9CE35946-EC07-4A06-96FE-66E73F8C1C26}" srcOrd="0" destOrd="2" presId="urn:microsoft.com/office/officeart/2005/8/layout/vList2"/>
    <dgm:cxn modelId="{A2954682-4CE2-48B4-B524-56478E606A27}" type="presOf" srcId="{AE2C49C5-15A1-4D6E-85E5-54FC44C86EAB}" destId="{483BBA28-F7E9-46B0-9437-EF2A5E14997F}" srcOrd="0" destOrd="0" presId="urn:microsoft.com/office/officeart/2005/8/layout/vList2"/>
    <dgm:cxn modelId="{DF8B3385-17FF-4A60-83D3-0E9C90AEE59B}" srcId="{646786E7-8B7A-423B-977C-930CE8500CB6}" destId="{16B63E64-502E-4140-A9D6-C55E9D741D55}" srcOrd="0" destOrd="0" parTransId="{6242A9EE-05BA-44FA-94AB-59115DB4F437}" sibTransId="{F39329E7-484B-4D96-92ED-7C060B9BC29D}"/>
    <dgm:cxn modelId="{0285A38D-9199-44C1-8C3F-730212CB3154}" type="presOf" srcId="{05592C9C-2102-4EEB-B140-B4D12641683B}" destId="{9CE35946-EC07-4A06-96FE-66E73F8C1C26}" srcOrd="0" destOrd="3" presId="urn:microsoft.com/office/officeart/2005/8/layout/vList2"/>
    <dgm:cxn modelId="{A2A0C58E-60FE-4A9D-9B55-2B59B46A51C7}" srcId="{16B63E64-502E-4140-A9D6-C55E9D741D55}" destId="{AE2C49C5-15A1-4D6E-85E5-54FC44C86EAB}" srcOrd="0" destOrd="0" parTransId="{FB6C8E9F-96C5-4C16-AB0A-1A1373C1ADCA}" sibTransId="{76EB909F-8B49-47D8-A6BA-8A7262870794}"/>
    <dgm:cxn modelId="{285EFFA1-05E4-4F01-B9C1-48FEEE519315}" srcId="{646786E7-8B7A-423B-977C-930CE8500CB6}" destId="{4DE1A690-58A0-478A-B757-3F612148526D}" srcOrd="2" destOrd="0" parTransId="{3A283448-AA6E-486A-A4C4-89DA0DF118E6}" sibTransId="{CB744576-15C0-45CF-B23E-6E544220CB85}"/>
    <dgm:cxn modelId="{EEE424B6-E215-4648-B8C6-05DDB0388AA2}" type="presOf" srcId="{646786E7-8B7A-423B-977C-930CE8500CB6}" destId="{BD0AD42E-604A-48D8-840A-5570725BD78C}" srcOrd="0" destOrd="0" presId="urn:microsoft.com/office/officeart/2005/8/layout/vList2"/>
    <dgm:cxn modelId="{9A9975B6-EC8F-4483-B802-E49BE0DD2FFB}" type="presOf" srcId="{ECEC9AB9-76D0-4BFC-BFD0-04DFA1A80E71}" destId="{9CE35946-EC07-4A06-96FE-66E73F8C1C26}" srcOrd="0" destOrd="1" presId="urn:microsoft.com/office/officeart/2005/8/layout/vList2"/>
    <dgm:cxn modelId="{4871A7B6-B9E3-4BE3-8483-DB4342871341}" type="presOf" srcId="{37FFB71F-8191-4E0A-A6D2-29EB72FB77AB}" destId="{9CE35946-EC07-4A06-96FE-66E73F8C1C26}" srcOrd="0" destOrd="0" presId="urn:microsoft.com/office/officeart/2005/8/layout/vList2"/>
    <dgm:cxn modelId="{8CDBF2C4-536A-4323-908F-D9B8AF58D8A2}" srcId="{463901BE-E49E-4E49-B30C-FD38E47649D3}" destId="{37FFB71F-8191-4E0A-A6D2-29EB72FB77AB}" srcOrd="0" destOrd="0" parTransId="{CE206F5E-8871-4526-BE92-54D8EF08ED3A}" sibTransId="{21028AA6-B0B9-440C-B21D-153F9AAA69C4}"/>
    <dgm:cxn modelId="{9194BEE1-25EC-4801-BCFA-CE3920F50C8B}" srcId="{463901BE-E49E-4E49-B30C-FD38E47649D3}" destId="{ECEC9AB9-76D0-4BFC-BFD0-04DFA1A80E71}" srcOrd="1" destOrd="0" parTransId="{48A62602-3016-4EA2-A6A6-005A19E86E09}" sibTransId="{8F9D2B38-E4DC-4258-A890-BFEA47039535}"/>
    <dgm:cxn modelId="{E857903A-2C40-47E2-8CC5-05F8FF85AA89}" type="presParOf" srcId="{BD0AD42E-604A-48D8-840A-5570725BD78C}" destId="{E422E4BB-4F13-43AA-822B-5D90CD55F009}" srcOrd="0" destOrd="0" presId="urn:microsoft.com/office/officeart/2005/8/layout/vList2"/>
    <dgm:cxn modelId="{947D5A37-ECFE-4DB4-B294-A8B74B269C8A}" type="presParOf" srcId="{BD0AD42E-604A-48D8-840A-5570725BD78C}" destId="{483BBA28-F7E9-46B0-9437-EF2A5E14997F}" srcOrd="1" destOrd="0" presId="urn:microsoft.com/office/officeart/2005/8/layout/vList2"/>
    <dgm:cxn modelId="{6D672007-40F1-4FE4-92F3-618844F191F0}" type="presParOf" srcId="{BD0AD42E-604A-48D8-840A-5570725BD78C}" destId="{992D487F-C94D-4399-8E17-9E1EA9D32FD3}" srcOrd="2" destOrd="0" presId="urn:microsoft.com/office/officeart/2005/8/layout/vList2"/>
    <dgm:cxn modelId="{DFC4B325-ED60-4DA2-86E9-11CD64D8965A}" type="presParOf" srcId="{BD0AD42E-604A-48D8-840A-5570725BD78C}" destId="{9CE35946-EC07-4A06-96FE-66E73F8C1C26}" srcOrd="3" destOrd="0" presId="urn:microsoft.com/office/officeart/2005/8/layout/vList2"/>
    <dgm:cxn modelId="{7CD30274-79B9-41FE-9975-7B3B68BACDD8}" type="presParOf" srcId="{BD0AD42E-604A-48D8-840A-5570725BD78C}" destId="{9A14960D-307F-41FC-B549-2C2073A8DAB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2FCBC3-9BDE-4766-829E-2C6D39132CA4}" type="doc">
      <dgm:prSet loTypeId="urn:microsoft.com/office/officeart/2005/8/layout/pList2" loCatId="picture" qsTypeId="urn:microsoft.com/office/officeart/2005/8/quickstyle/3d3" qsCatId="3D" csTypeId="urn:microsoft.com/office/officeart/2005/8/colors/colorful5" csCatId="colorful" phldr="1"/>
      <dgm:spPr/>
      <dgm:t>
        <a:bodyPr/>
        <a:lstStyle/>
        <a:p>
          <a:endParaRPr lang="es-CR"/>
        </a:p>
      </dgm:t>
    </dgm:pt>
    <dgm:pt modelId="{6B296239-595B-4A52-9A88-D34FBA29816A}">
      <dgm:prSet/>
      <dgm:spPr/>
      <dgm:t>
        <a:bodyPr/>
        <a:lstStyle/>
        <a:p>
          <a:pPr algn="just" rtl="0"/>
          <a:r>
            <a:rPr lang="es-CR"/>
            <a:t>Un televisor tiene atributos como su diámetro, tipo de pantalla, marca, peso, botón de encendido, controlador de funciones como cambiar canales y volumen.</a:t>
          </a:r>
        </a:p>
      </dgm:t>
    </dgm:pt>
    <dgm:pt modelId="{1F8E778D-2012-47FF-BE83-01425134EA06}" type="parTrans" cxnId="{0EFF0411-E042-45C9-ACE2-B079C211050C}">
      <dgm:prSet/>
      <dgm:spPr/>
      <dgm:t>
        <a:bodyPr/>
        <a:lstStyle/>
        <a:p>
          <a:pPr algn="just"/>
          <a:endParaRPr lang="es-CR"/>
        </a:p>
      </dgm:t>
    </dgm:pt>
    <dgm:pt modelId="{855CB7E1-A283-4444-A6D8-9CE27DF6C20F}" type="sibTrans" cxnId="{0EFF0411-E042-45C9-ACE2-B079C211050C}">
      <dgm:prSet/>
      <dgm:spPr/>
      <dgm:t>
        <a:bodyPr/>
        <a:lstStyle/>
        <a:p>
          <a:pPr algn="just"/>
          <a:endParaRPr lang="es-CR"/>
        </a:p>
      </dgm:t>
    </dgm:pt>
    <dgm:pt modelId="{F3A60A2A-99EA-4013-B447-D5917A095D01}">
      <dgm:prSet/>
      <dgm:spPr/>
      <dgm:t>
        <a:bodyPr/>
        <a:lstStyle/>
        <a:p>
          <a:pPr algn="just" rtl="0"/>
          <a:r>
            <a:rPr lang="es-CR"/>
            <a:t>La persona a un nivel muy simplista puede ser vista como un objeto que tiene como atributos: nombre, lugar de nacimiento y fecha de nacimiento.</a:t>
          </a:r>
        </a:p>
      </dgm:t>
    </dgm:pt>
    <dgm:pt modelId="{00F2F449-FE5F-4B0B-BDD4-8062A3A86316}" type="parTrans" cxnId="{895905D1-5DD3-4EA6-B13C-31A10B5DC105}">
      <dgm:prSet/>
      <dgm:spPr/>
      <dgm:t>
        <a:bodyPr/>
        <a:lstStyle/>
        <a:p>
          <a:pPr algn="just"/>
          <a:endParaRPr lang="es-CR"/>
        </a:p>
      </dgm:t>
    </dgm:pt>
    <dgm:pt modelId="{94C47A0A-1A43-40A3-BC60-68223253F77B}" type="sibTrans" cxnId="{895905D1-5DD3-4EA6-B13C-31A10B5DC105}">
      <dgm:prSet/>
      <dgm:spPr/>
      <dgm:t>
        <a:bodyPr/>
        <a:lstStyle/>
        <a:p>
          <a:pPr algn="just"/>
          <a:endParaRPr lang="es-CR"/>
        </a:p>
      </dgm:t>
    </dgm:pt>
    <dgm:pt modelId="{5622E510-1017-4C42-B86C-783DFE4C5954}">
      <dgm:prSet/>
      <dgm:spPr/>
      <dgm:t>
        <a:bodyPr/>
        <a:lstStyle/>
        <a:p>
          <a:pPr algn="just" rtl="0"/>
          <a:r>
            <a:rPr lang="es-CR"/>
            <a:t>Un objeto más simbólico como un punto cartesiano puede ser visto como un par ordenado compuesto por la coordenada “x” y la coordenada “y”.</a:t>
          </a:r>
        </a:p>
      </dgm:t>
    </dgm:pt>
    <dgm:pt modelId="{692B6A83-119D-4210-8B24-1F8E21C6F230}" type="parTrans" cxnId="{83DF823C-96F2-426B-8A7B-1BCCEED12038}">
      <dgm:prSet/>
      <dgm:spPr/>
      <dgm:t>
        <a:bodyPr/>
        <a:lstStyle/>
        <a:p>
          <a:pPr algn="just"/>
          <a:endParaRPr lang="es-CR"/>
        </a:p>
      </dgm:t>
    </dgm:pt>
    <dgm:pt modelId="{2FB06AFE-9428-45F8-A19A-4255204B38C0}" type="sibTrans" cxnId="{83DF823C-96F2-426B-8A7B-1BCCEED12038}">
      <dgm:prSet/>
      <dgm:spPr/>
      <dgm:t>
        <a:bodyPr/>
        <a:lstStyle/>
        <a:p>
          <a:pPr algn="just"/>
          <a:endParaRPr lang="es-CR"/>
        </a:p>
      </dgm:t>
    </dgm:pt>
    <dgm:pt modelId="{85C83DFE-F9A6-4FB1-84A9-BB01A6331AD6}" type="pres">
      <dgm:prSet presAssocID="{802FCBC3-9BDE-4766-829E-2C6D39132CA4}" presName="Name0" presStyleCnt="0">
        <dgm:presLayoutVars>
          <dgm:dir/>
          <dgm:resizeHandles val="exact"/>
        </dgm:presLayoutVars>
      </dgm:prSet>
      <dgm:spPr/>
    </dgm:pt>
    <dgm:pt modelId="{90BC98C8-7B21-434E-9C91-24062B090F9E}" type="pres">
      <dgm:prSet presAssocID="{802FCBC3-9BDE-4766-829E-2C6D39132CA4}" presName="bkgdShp" presStyleLbl="alignAccFollowNode1" presStyleIdx="0" presStyleCnt="1"/>
      <dgm:spPr/>
    </dgm:pt>
    <dgm:pt modelId="{8C9993CF-8F0A-46C2-980A-5F0DE03B827A}" type="pres">
      <dgm:prSet presAssocID="{802FCBC3-9BDE-4766-829E-2C6D39132CA4}" presName="linComp" presStyleCnt="0"/>
      <dgm:spPr/>
    </dgm:pt>
    <dgm:pt modelId="{69914A9F-F64B-419F-BADD-047133A9A389}" type="pres">
      <dgm:prSet presAssocID="{6B296239-595B-4A52-9A88-D34FBA29816A}" presName="compNode" presStyleCnt="0"/>
      <dgm:spPr/>
    </dgm:pt>
    <dgm:pt modelId="{CA7573EF-71F1-4206-9AF1-6701F7961EFB}" type="pres">
      <dgm:prSet presAssocID="{6B296239-595B-4A52-9A88-D34FBA29816A}" presName="node" presStyleLbl="node1" presStyleIdx="0" presStyleCnt="3">
        <dgm:presLayoutVars>
          <dgm:bulletEnabled val="1"/>
        </dgm:presLayoutVars>
      </dgm:prSet>
      <dgm:spPr/>
    </dgm:pt>
    <dgm:pt modelId="{0EEFEDA5-7B67-4DF4-8DD6-94DF8B071496}" type="pres">
      <dgm:prSet presAssocID="{6B296239-595B-4A52-9A88-D34FBA29816A}" presName="invisiNode" presStyleLbl="node1" presStyleIdx="0" presStyleCnt="3"/>
      <dgm:spPr/>
    </dgm:pt>
    <dgm:pt modelId="{364BAF1A-8EAF-4500-8BB7-C5CC80CF1EC2}" type="pres">
      <dgm:prSet presAssocID="{6B296239-595B-4A52-9A88-D34FBA29816A}" presName="imagNode" presStyleLbl="fgImgPlace1" presStyleIdx="0" presStyleCnt="3"/>
      <dgm:spPr>
        <a:blipFill rotWithShape="1">
          <a:blip xmlns:r="http://schemas.openxmlformats.org/officeDocument/2006/relationships" r:embed="rId1"/>
          <a:stretch>
            <a:fillRect/>
          </a:stretch>
        </a:blipFill>
      </dgm:spPr>
    </dgm:pt>
    <dgm:pt modelId="{417040DC-BBAA-42E6-97EB-C29E3C9E3761}" type="pres">
      <dgm:prSet presAssocID="{855CB7E1-A283-4444-A6D8-9CE27DF6C20F}" presName="sibTrans" presStyleLbl="sibTrans2D1" presStyleIdx="0" presStyleCnt="0"/>
      <dgm:spPr/>
    </dgm:pt>
    <dgm:pt modelId="{FA48F9F2-C075-4987-B6FC-1DB73623C6A9}" type="pres">
      <dgm:prSet presAssocID="{F3A60A2A-99EA-4013-B447-D5917A095D01}" presName="compNode" presStyleCnt="0"/>
      <dgm:spPr/>
    </dgm:pt>
    <dgm:pt modelId="{B1E5076E-3A88-402A-97FE-5F86CE743BDE}" type="pres">
      <dgm:prSet presAssocID="{F3A60A2A-99EA-4013-B447-D5917A095D01}" presName="node" presStyleLbl="node1" presStyleIdx="1" presStyleCnt="3">
        <dgm:presLayoutVars>
          <dgm:bulletEnabled val="1"/>
        </dgm:presLayoutVars>
      </dgm:prSet>
      <dgm:spPr/>
    </dgm:pt>
    <dgm:pt modelId="{9CB05681-971D-48C8-8A14-918B5B76B65A}" type="pres">
      <dgm:prSet presAssocID="{F3A60A2A-99EA-4013-B447-D5917A095D01}" presName="invisiNode" presStyleLbl="node1" presStyleIdx="1" presStyleCnt="3"/>
      <dgm:spPr/>
    </dgm:pt>
    <dgm:pt modelId="{7C37B917-3798-4B16-B55A-41BDC02A32BE}" type="pres">
      <dgm:prSet presAssocID="{F3A60A2A-99EA-4013-B447-D5917A095D01}" presName="imagNode" presStyleLbl="fgImgPlace1" presStyleIdx="1" presStyleCnt="3"/>
      <dgm:spPr>
        <a:blipFill rotWithShape="1">
          <a:blip xmlns:r="http://schemas.openxmlformats.org/officeDocument/2006/relationships" r:embed="rId2"/>
          <a:stretch>
            <a:fillRect/>
          </a:stretch>
        </a:blipFill>
      </dgm:spPr>
    </dgm:pt>
    <dgm:pt modelId="{8FF12E1A-2D68-42EA-AFE8-3DB2BF77EC95}" type="pres">
      <dgm:prSet presAssocID="{94C47A0A-1A43-40A3-BC60-68223253F77B}" presName="sibTrans" presStyleLbl="sibTrans2D1" presStyleIdx="0" presStyleCnt="0"/>
      <dgm:spPr/>
    </dgm:pt>
    <dgm:pt modelId="{C74C533C-ED5A-4493-ABFC-B0672A877D0D}" type="pres">
      <dgm:prSet presAssocID="{5622E510-1017-4C42-B86C-783DFE4C5954}" presName="compNode" presStyleCnt="0"/>
      <dgm:spPr/>
    </dgm:pt>
    <dgm:pt modelId="{4BDAB921-D13F-4C9C-AC66-AD25E97891B0}" type="pres">
      <dgm:prSet presAssocID="{5622E510-1017-4C42-B86C-783DFE4C5954}" presName="node" presStyleLbl="node1" presStyleIdx="2" presStyleCnt="3">
        <dgm:presLayoutVars>
          <dgm:bulletEnabled val="1"/>
        </dgm:presLayoutVars>
      </dgm:prSet>
      <dgm:spPr/>
    </dgm:pt>
    <dgm:pt modelId="{722D77D6-824D-4CE5-A0BA-D34EB3FC46E4}" type="pres">
      <dgm:prSet presAssocID="{5622E510-1017-4C42-B86C-783DFE4C5954}" presName="invisiNode" presStyleLbl="node1" presStyleIdx="2" presStyleCnt="3"/>
      <dgm:spPr/>
    </dgm:pt>
    <dgm:pt modelId="{BCE1B202-40F2-4B5F-AFCD-C16457048183}" type="pres">
      <dgm:prSet presAssocID="{5622E510-1017-4C42-B86C-783DFE4C5954}" presName="imagNode" presStyleLbl="fgImgPlace1" presStyleIdx="2" presStyleCnt="3"/>
      <dgm:spPr>
        <a:blipFill rotWithShape="1">
          <a:blip xmlns:r="http://schemas.openxmlformats.org/officeDocument/2006/relationships" r:embed="rId3"/>
          <a:stretch>
            <a:fillRect/>
          </a:stretch>
        </a:blipFill>
      </dgm:spPr>
    </dgm:pt>
  </dgm:ptLst>
  <dgm:cxnLst>
    <dgm:cxn modelId="{DB54C609-8C73-4374-959C-E3DACC9C9AFD}" type="presOf" srcId="{94C47A0A-1A43-40A3-BC60-68223253F77B}" destId="{8FF12E1A-2D68-42EA-AFE8-3DB2BF77EC95}" srcOrd="0" destOrd="0" presId="urn:microsoft.com/office/officeart/2005/8/layout/pList2"/>
    <dgm:cxn modelId="{0EFF0411-E042-45C9-ACE2-B079C211050C}" srcId="{802FCBC3-9BDE-4766-829E-2C6D39132CA4}" destId="{6B296239-595B-4A52-9A88-D34FBA29816A}" srcOrd="0" destOrd="0" parTransId="{1F8E778D-2012-47FF-BE83-01425134EA06}" sibTransId="{855CB7E1-A283-4444-A6D8-9CE27DF6C20F}"/>
    <dgm:cxn modelId="{4E0F2517-D0F4-48FE-AE1E-D91A5E5DBA47}" type="presOf" srcId="{5622E510-1017-4C42-B86C-783DFE4C5954}" destId="{4BDAB921-D13F-4C9C-AC66-AD25E97891B0}" srcOrd="0" destOrd="0" presId="urn:microsoft.com/office/officeart/2005/8/layout/pList2"/>
    <dgm:cxn modelId="{83DF823C-96F2-426B-8A7B-1BCCEED12038}" srcId="{802FCBC3-9BDE-4766-829E-2C6D39132CA4}" destId="{5622E510-1017-4C42-B86C-783DFE4C5954}" srcOrd="2" destOrd="0" parTransId="{692B6A83-119D-4210-8B24-1F8E21C6F230}" sibTransId="{2FB06AFE-9428-45F8-A19A-4255204B38C0}"/>
    <dgm:cxn modelId="{9ACDFB51-EB91-466C-8E5D-5317D10BD68A}" type="presOf" srcId="{F3A60A2A-99EA-4013-B447-D5917A095D01}" destId="{B1E5076E-3A88-402A-97FE-5F86CE743BDE}" srcOrd="0" destOrd="0" presId="urn:microsoft.com/office/officeart/2005/8/layout/pList2"/>
    <dgm:cxn modelId="{15D3E78F-FF76-4CDD-B69F-F99A1C034B6F}" type="presOf" srcId="{802FCBC3-9BDE-4766-829E-2C6D39132CA4}" destId="{85C83DFE-F9A6-4FB1-84A9-BB01A6331AD6}" srcOrd="0" destOrd="0" presId="urn:microsoft.com/office/officeart/2005/8/layout/pList2"/>
    <dgm:cxn modelId="{17D02DB8-D319-45DD-95D7-ADB1C3C7947F}" type="presOf" srcId="{855CB7E1-A283-4444-A6D8-9CE27DF6C20F}" destId="{417040DC-BBAA-42E6-97EB-C29E3C9E3761}" srcOrd="0" destOrd="0" presId="urn:microsoft.com/office/officeart/2005/8/layout/pList2"/>
    <dgm:cxn modelId="{895905D1-5DD3-4EA6-B13C-31A10B5DC105}" srcId="{802FCBC3-9BDE-4766-829E-2C6D39132CA4}" destId="{F3A60A2A-99EA-4013-B447-D5917A095D01}" srcOrd="1" destOrd="0" parTransId="{00F2F449-FE5F-4B0B-BDD4-8062A3A86316}" sibTransId="{94C47A0A-1A43-40A3-BC60-68223253F77B}"/>
    <dgm:cxn modelId="{30231BE7-BC79-4870-91AE-AD119C0AC163}" type="presOf" srcId="{6B296239-595B-4A52-9A88-D34FBA29816A}" destId="{CA7573EF-71F1-4206-9AF1-6701F7961EFB}" srcOrd="0" destOrd="0" presId="urn:microsoft.com/office/officeart/2005/8/layout/pList2"/>
    <dgm:cxn modelId="{E93CA0B2-1D74-4533-8D36-D05EB3BBE40C}" type="presParOf" srcId="{85C83DFE-F9A6-4FB1-84A9-BB01A6331AD6}" destId="{90BC98C8-7B21-434E-9C91-24062B090F9E}" srcOrd="0" destOrd="0" presId="urn:microsoft.com/office/officeart/2005/8/layout/pList2"/>
    <dgm:cxn modelId="{6501B4D6-86E2-40B7-A38D-E497F4032E74}" type="presParOf" srcId="{85C83DFE-F9A6-4FB1-84A9-BB01A6331AD6}" destId="{8C9993CF-8F0A-46C2-980A-5F0DE03B827A}" srcOrd="1" destOrd="0" presId="urn:microsoft.com/office/officeart/2005/8/layout/pList2"/>
    <dgm:cxn modelId="{5E927A72-EB13-4D9F-92E5-034306A50FF6}" type="presParOf" srcId="{8C9993CF-8F0A-46C2-980A-5F0DE03B827A}" destId="{69914A9F-F64B-419F-BADD-047133A9A389}" srcOrd="0" destOrd="0" presId="urn:microsoft.com/office/officeart/2005/8/layout/pList2"/>
    <dgm:cxn modelId="{7DF6799A-12ED-4059-BF7E-061F8FC3EE17}" type="presParOf" srcId="{69914A9F-F64B-419F-BADD-047133A9A389}" destId="{CA7573EF-71F1-4206-9AF1-6701F7961EFB}" srcOrd="0" destOrd="0" presId="urn:microsoft.com/office/officeart/2005/8/layout/pList2"/>
    <dgm:cxn modelId="{E93FBCE9-6D37-4358-BDC0-D21259B13416}" type="presParOf" srcId="{69914A9F-F64B-419F-BADD-047133A9A389}" destId="{0EEFEDA5-7B67-4DF4-8DD6-94DF8B071496}" srcOrd="1" destOrd="0" presId="urn:microsoft.com/office/officeart/2005/8/layout/pList2"/>
    <dgm:cxn modelId="{849A092F-4899-4497-A41D-428F6B97EE5F}" type="presParOf" srcId="{69914A9F-F64B-419F-BADD-047133A9A389}" destId="{364BAF1A-8EAF-4500-8BB7-C5CC80CF1EC2}" srcOrd="2" destOrd="0" presId="urn:microsoft.com/office/officeart/2005/8/layout/pList2"/>
    <dgm:cxn modelId="{AAF0FB91-0191-45A1-9F5A-A3CBABAE026B}" type="presParOf" srcId="{8C9993CF-8F0A-46C2-980A-5F0DE03B827A}" destId="{417040DC-BBAA-42E6-97EB-C29E3C9E3761}" srcOrd="1" destOrd="0" presId="urn:microsoft.com/office/officeart/2005/8/layout/pList2"/>
    <dgm:cxn modelId="{51202221-8F91-44CB-AC6F-E20EBB7144A3}" type="presParOf" srcId="{8C9993CF-8F0A-46C2-980A-5F0DE03B827A}" destId="{FA48F9F2-C075-4987-B6FC-1DB73623C6A9}" srcOrd="2" destOrd="0" presId="urn:microsoft.com/office/officeart/2005/8/layout/pList2"/>
    <dgm:cxn modelId="{791383C3-D520-494F-B8BF-AC6768A0166E}" type="presParOf" srcId="{FA48F9F2-C075-4987-B6FC-1DB73623C6A9}" destId="{B1E5076E-3A88-402A-97FE-5F86CE743BDE}" srcOrd="0" destOrd="0" presId="urn:microsoft.com/office/officeart/2005/8/layout/pList2"/>
    <dgm:cxn modelId="{D163560E-2F58-419D-BA4B-A26D58DF6976}" type="presParOf" srcId="{FA48F9F2-C075-4987-B6FC-1DB73623C6A9}" destId="{9CB05681-971D-48C8-8A14-918B5B76B65A}" srcOrd="1" destOrd="0" presId="urn:microsoft.com/office/officeart/2005/8/layout/pList2"/>
    <dgm:cxn modelId="{B5D6D025-FBAB-470A-941D-42AC7137948B}" type="presParOf" srcId="{FA48F9F2-C075-4987-B6FC-1DB73623C6A9}" destId="{7C37B917-3798-4B16-B55A-41BDC02A32BE}" srcOrd="2" destOrd="0" presId="urn:microsoft.com/office/officeart/2005/8/layout/pList2"/>
    <dgm:cxn modelId="{6A7AB41D-5179-43D8-8D42-37196A7765EA}" type="presParOf" srcId="{8C9993CF-8F0A-46C2-980A-5F0DE03B827A}" destId="{8FF12E1A-2D68-42EA-AFE8-3DB2BF77EC95}" srcOrd="3" destOrd="0" presId="urn:microsoft.com/office/officeart/2005/8/layout/pList2"/>
    <dgm:cxn modelId="{94D3CE2D-7652-4989-A8BB-378B0C50D334}" type="presParOf" srcId="{8C9993CF-8F0A-46C2-980A-5F0DE03B827A}" destId="{C74C533C-ED5A-4493-ABFC-B0672A877D0D}" srcOrd="4" destOrd="0" presId="urn:microsoft.com/office/officeart/2005/8/layout/pList2"/>
    <dgm:cxn modelId="{54F8CC60-899E-4A38-9DF8-2D6B11EB5ECB}" type="presParOf" srcId="{C74C533C-ED5A-4493-ABFC-B0672A877D0D}" destId="{4BDAB921-D13F-4C9C-AC66-AD25E97891B0}" srcOrd="0" destOrd="0" presId="urn:microsoft.com/office/officeart/2005/8/layout/pList2"/>
    <dgm:cxn modelId="{54DD8791-93E7-436B-A819-BF35B25EF1F8}" type="presParOf" srcId="{C74C533C-ED5A-4493-ABFC-B0672A877D0D}" destId="{722D77D6-824D-4CE5-A0BA-D34EB3FC46E4}" srcOrd="1" destOrd="0" presId="urn:microsoft.com/office/officeart/2005/8/layout/pList2"/>
    <dgm:cxn modelId="{BBECC38E-1414-46A8-A78E-E1DF4FCFDD80}" type="presParOf" srcId="{C74C533C-ED5A-4493-ABFC-B0672A877D0D}" destId="{BCE1B202-40F2-4B5F-AFCD-C16457048183}"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528E69-BA37-4535-85F1-7CF064B8D148}" type="doc">
      <dgm:prSet loTypeId="urn:microsoft.com/office/officeart/2005/8/layout/vList4" loCatId="list" qsTypeId="urn:microsoft.com/office/officeart/2005/8/quickstyle/3d3" qsCatId="3D" csTypeId="urn:microsoft.com/office/officeart/2005/8/colors/colorful5" csCatId="colorful" phldr="1"/>
      <dgm:spPr/>
      <dgm:t>
        <a:bodyPr/>
        <a:lstStyle/>
        <a:p>
          <a:endParaRPr lang="es-CR"/>
        </a:p>
      </dgm:t>
    </dgm:pt>
    <dgm:pt modelId="{C62D7BC0-4891-4297-A4CE-40D5042627E3}">
      <dgm:prSet/>
      <dgm:spPr/>
      <dgm:t>
        <a:bodyPr/>
        <a:lstStyle/>
        <a:p>
          <a:pPr rtl="0"/>
          <a:r>
            <a:rPr lang="es-CR"/>
            <a:t>El televisor puede ser encendido, apagado, cambiado de canal, y se le puede subir y bajar el volumen.</a:t>
          </a:r>
        </a:p>
      </dgm:t>
    </dgm:pt>
    <dgm:pt modelId="{AFE0E0CC-206E-4FBE-8969-9F6019D3E7BF}" type="parTrans" cxnId="{4FD8B858-2434-403B-A63D-EF1346F564A4}">
      <dgm:prSet/>
      <dgm:spPr/>
      <dgm:t>
        <a:bodyPr/>
        <a:lstStyle/>
        <a:p>
          <a:endParaRPr lang="es-CR"/>
        </a:p>
      </dgm:t>
    </dgm:pt>
    <dgm:pt modelId="{2F9C6BBF-9F95-4621-8649-7BAE3CA4ECEC}" type="sibTrans" cxnId="{4FD8B858-2434-403B-A63D-EF1346F564A4}">
      <dgm:prSet/>
      <dgm:spPr/>
      <dgm:t>
        <a:bodyPr/>
        <a:lstStyle/>
        <a:p>
          <a:endParaRPr lang="es-CR"/>
        </a:p>
      </dgm:t>
    </dgm:pt>
    <dgm:pt modelId="{CE7BDFD9-C8AB-4A25-96EB-10909BA920E2}">
      <dgm:prSet/>
      <dgm:spPr/>
      <dgm:t>
        <a:bodyPr/>
        <a:lstStyle/>
        <a:p>
          <a:pPr rtl="0"/>
          <a:r>
            <a:rPr lang="es-CR"/>
            <a:t>A una “persona” podemos preguntarle su nombre y su fecha de nacimiento.</a:t>
          </a:r>
        </a:p>
      </dgm:t>
    </dgm:pt>
    <dgm:pt modelId="{4BDDE579-5933-47B0-B3A1-3544D4B94465}" type="parTrans" cxnId="{9D5A9310-D161-4208-BFEE-D57F6564CAAB}">
      <dgm:prSet/>
      <dgm:spPr/>
      <dgm:t>
        <a:bodyPr/>
        <a:lstStyle/>
        <a:p>
          <a:endParaRPr lang="es-CR"/>
        </a:p>
      </dgm:t>
    </dgm:pt>
    <dgm:pt modelId="{EBF66D29-0749-46E6-96B1-158AFDD67B9E}" type="sibTrans" cxnId="{9D5A9310-D161-4208-BFEE-D57F6564CAAB}">
      <dgm:prSet/>
      <dgm:spPr/>
      <dgm:t>
        <a:bodyPr/>
        <a:lstStyle/>
        <a:p>
          <a:endParaRPr lang="es-CR"/>
        </a:p>
      </dgm:t>
    </dgm:pt>
    <dgm:pt modelId="{DD711FB1-04B8-4A8A-8132-8F6E33F2BCC8}">
      <dgm:prSet/>
      <dgm:spPr/>
      <dgm:t>
        <a:bodyPr/>
        <a:lstStyle/>
        <a:p>
          <a:pPr rtl="0"/>
          <a:r>
            <a:rPr lang="es-CR"/>
            <a:t>Un punto cartesiano puede ser utilizado para calcular la distancia con respecto a otro punto en el plano.</a:t>
          </a:r>
        </a:p>
      </dgm:t>
    </dgm:pt>
    <dgm:pt modelId="{AFC03F74-4A4E-4DB4-AC5F-C4F28399567D}" type="parTrans" cxnId="{BF221EDF-FD26-4D5C-A5CA-E60701264946}">
      <dgm:prSet/>
      <dgm:spPr/>
      <dgm:t>
        <a:bodyPr/>
        <a:lstStyle/>
        <a:p>
          <a:endParaRPr lang="es-CR"/>
        </a:p>
      </dgm:t>
    </dgm:pt>
    <dgm:pt modelId="{9525D4E2-510F-48E7-ABD6-22631DC2DCDA}" type="sibTrans" cxnId="{BF221EDF-FD26-4D5C-A5CA-E60701264946}">
      <dgm:prSet/>
      <dgm:spPr/>
      <dgm:t>
        <a:bodyPr/>
        <a:lstStyle/>
        <a:p>
          <a:endParaRPr lang="es-CR"/>
        </a:p>
      </dgm:t>
    </dgm:pt>
    <dgm:pt modelId="{6E4A142F-AFFD-4238-93B9-496823629508}" type="pres">
      <dgm:prSet presAssocID="{AE528E69-BA37-4535-85F1-7CF064B8D148}" presName="linear" presStyleCnt="0">
        <dgm:presLayoutVars>
          <dgm:dir/>
          <dgm:resizeHandles val="exact"/>
        </dgm:presLayoutVars>
      </dgm:prSet>
      <dgm:spPr/>
    </dgm:pt>
    <dgm:pt modelId="{88A4B7FC-89AC-4D00-9F2D-EBB7FB83C348}" type="pres">
      <dgm:prSet presAssocID="{C62D7BC0-4891-4297-A4CE-40D5042627E3}" presName="comp" presStyleCnt="0"/>
      <dgm:spPr/>
    </dgm:pt>
    <dgm:pt modelId="{44DB936C-DD9A-46BC-87B9-05FAE534A3CF}" type="pres">
      <dgm:prSet presAssocID="{C62D7BC0-4891-4297-A4CE-40D5042627E3}" presName="box" presStyleLbl="node1" presStyleIdx="0" presStyleCnt="3"/>
      <dgm:spPr/>
    </dgm:pt>
    <dgm:pt modelId="{EA68FCF6-1217-4FE8-9571-A9731BD67B16}" type="pres">
      <dgm:prSet presAssocID="{C62D7BC0-4891-4297-A4CE-40D5042627E3}" presName="img" presStyleLbl="fgImgPlace1" presStyleIdx="0" presStyleCnt="3"/>
      <dgm:spPr>
        <a:blipFill rotWithShape="1">
          <a:blip xmlns:r="http://schemas.openxmlformats.org/officeDocument/2006/relationships" r:embed="rId1"/>
          <a:stretch>
            <a:fillRect/>
          </a:stretch>
        </a:blipFill>
      </dgm:spPr>
    </dgm:pt>
    <dgm:pt modelId="{6AAF31FF-DAEE-4D21-87F8-E6C74956AAAE}" type="pres">
      <dgm:prSet presAssocID="{C62D7BC0-4891-4297-A4CE-40D5042627E3}" presName="text" presStyleLbl="node1" presStyleIdx="0" presStyleCnt="3">
        <dgm:presLayoutVars>
          <dgm:bulletEnabled val="1"/>
        </dgm:presLayoutVars>
      </dgm:prSet>
      <dgm:spPr/>
    </dgm:pt>
    <dgm:pt modelId="{0A2D1DB3-E3A1-4664-9769-AFA8365819D8}" type="pres">
      <dgm:prSet presAssocID="{2F9C6BBF-9F95-4621-8649-7BAE3CA4ECEC}" presName="spacer" presStyleCnt="0"/>
      <dgm:spPr/>
    </dgm:pt>
    <dgm:pt modelId="{06DB162B-9D8D-4564-A751-9A75FC8A06F9}" type="pres">
      <dgm:prSet presAssocID="{CE7BDFD9-C8AB-4A25-96EB-10909BA920E2}" presName="comp" presStyleCnt="0"/>
      <dgm:spPr/>
    </dgm:pt>
    <dgm:pt modelId="{CF2FA140-34D8-4C5C-838F-A9A99B1D21CE}" type="pres">
      <dgm:prSet presAssocID="{CE7BDFD9-C8AB-4A25-96EB-10909BA920E2}" presName="box" presStyleLbl="node1" presStyleIdx="1" presStyleCnt="3"/>
      <dgm:spPr/>
    </dgm:pt>
    <dgm:pt modelId="{380E31F7-A25F-45D4-B857-84699229DDB0}" type="pres">
      <dgm:prSet presAssocID="{CE7BDFD9-C8AB-4A25-96EB-10909BA920E2}" presName="img" presStyleLbl="fgImgPlace1" presStyleIdx="1" presStyleCnt="3"/>
      <dgm:spPr>
        <a:blipFill rotWithShape="1">
          <a:blip xmlns:r="http://schemas.openxmlformats.org/officeDocument/2006/relationships" r:embed="rId2"/>
          <a:stretch>
            <a:fillRect/>
          </a:stretch>
        </a:blipFill>
      </dgm:spPr>
    </dgm:pt>
    <dgm:pt modelId="{3A0425FF-1D7D-44DD-AF24-7537851A3228}" type="pres">
      <dgm:prSet presAssocID="{CE7BDFD9-C8AB-4A25-96EB-10909BA920E2}" presName="text" presStyleLbl="node1" presStyleIdx="1" presStyleCnt="3">
        <dgm:presLayoutVars>
          <dgm:bulletEnabled val="1"/>
        </dgm:presLayoutVars>
      </dgm:prSet>
      <dgm:spPr/>
    </dgm:pt>
    <dgm:pt modelId="{3F6A089E-5E77-4F9D-822B-0697523D13DC}" type="pres">
      <dgm:prSet presAssocID="{EBF66D29-0749-46E6-96B1-158AFDD67B9E}" presName="spacer" presStyleCnt="0"/>
      <dgm:spPr/>
    </dgm:pt>
    <dgm:pt modelId="{467CEFD7-362F-41F1-A5C7-0F50B6C9199C}" type="pres">
      <dgm:prSet presAssocID="{DD711FB1-04B8-4A8A-8132-8F6E33F2BCC8}" presName="comp" presStyleCnt="0"/>
      <dgm:spPr/>
    </dgm:pt>
    <dgm:pt modelId="{AB55EAEA-6B57-41E1-BA84-5B1728C48FF0}" type="pres">
      <dgm:prSet presAssocID="{DD711FB1-04B8-4A8A-8132-8F6E33F2BCC8}" presName="box" presStyleLbl="node1" presStyleIdx="2" presStyleCnt="3"/>
      <dgm:spPr/>
    </dgm:pt>
    <dgm:pt modelId="{4B644D9D-4F1A-4849-89C9-2A3BD902C303}" type="pres">
      <dgm:prSet presAssocID="{DD711FB1-04B8-4A8A-8132-8F6E33F2BCC8}" presName="img" presStyleLbl="fgImgPlace1" presStyleIdx="2" presStyleCnt="3"/>
      <dgm:spPr>
        <a:blipFill rotWithShape="1">
          <a:blip xmlns:r="http://schemas.openxmlformats.org/officeDocument/2006/relationships" r:embed="rId3"/>
          <a:stretch>
            <a:fillRect/>
          </a:stretch>
        </a:blipFill>
      </dgm:spPr>
    </dgm:pt>
    <dgm:pt modelId="{F705A5A0-991F-4C7C-A616-FFD597FC458A}" type="pres">
      <dgm:prSet presAssocID="{DD711FB1-04B8-4A8A-8132-8F6E33F2BCC8}" presName="text" presStyleLbl="node1" presStyleIdx="2" presStyleCnt="3">
        <dgm:presLayoutVars>
          <dgm:bulletEnabled val="1"/>
        </dgm:presLayoutVars>
      </dgm:prSet>
      <dgm:spPr/>
    </dgm:pt>
  </dgm:ptLst>
  <dgm:cxnLst>
    <dgm:cxn modelId="{9D5A9310-D161-4208-BFEE-D57F6564CAAB}" srcId="{AE528E69-BA37-4535-85F1-7CF064B8D148}" destId="{CE7BDFD9-C8AB-4A25-96EB-10909BA920E2}" srcOrd="1" destOrd="0" parTransId="{4BDDE579-5933-47B0-B3A1-3544D4B94465}" sibTransId="{EBF66D29-0749-46E6-96B1-158AFDD67B9E}"/>
    <dgm:cxn modelId="{6D6E6A62-D5E7-4EB2-A324-C9107265BE2A}" type="presOf" srcId="{CE7BDFD9-C8AB-4A25-96EB-10909BA920E2}" destId="{3A0425FF-1D7D-44DD-AF24-7537851A3228}" srcOrd="1" destOrd="0" presId="urn:microsoft.com/office/officeart/2005/8/layout/vList4"/>
    <dgm:cxn modelId="{A2EA0876-33E8-44AD-BDDB-D85FED2AC437}" type="presOf" srcId="{DD711FB1-04B8-4A8A-8132-8F6E33F2BCC8}" destId="{AB55EAEA-6B57-41E1-BA84-5B1728C48FF0}" srcOrd="0" destOrd="0" presId="urn:microsoft.com/office/officeart/2005/8/layout/vList4"/>
    <dgm:cxn modelId="{4FD8B858-2434-403B-A63D-EF1346F564A4}" srcId="{AE528E69-BA37-4535-85F1-7CF064B8D148}" destId="{C62D7BC0-4891-4297-A4CE-40D5042627E3}" srcOrd="0" destOrd="0" parTransId="{AFE0E0CC-206E-4FBE-8969-9F6019D3E7BF}" sibTransId="{2F9C6BBF-9F95-4621-8649-7BAE3CA4ECEC}"/>
    <dgm:cxn modelId="{62DAB781-67FF-469D-801B-FA1A89FCA0D9}" type="presOf" srcId="{CE7BDFD9-C8AB-4A25-96EB-10909BA920E2}" destId="{CF2FA140-34D8-4C5C-838F-A9A99B1D21CE}" srcOrd="0" destOrd="0" presId="urn:microsoft.com/office/officeart/2005/8/layout/vList4"/>
    <dgm:cxn modelId="{DBB271C7-7D53-41DB-A5CD-0C5F316143A4}" type="presOf" srcId="{C62D7BC0-4891-4297-A4CE-40D5042627E3}" destId="{6AAF31FF-DAEE-4D21-87F8-E6C74956AAAE}" srcOrd="1" destOrd="0" presId="urn:microsoft.com/office/officeart/2005/8/layout/vList4"/>
    <dgm:cxn modelId="{DAFE6FC8-541E-4AE6-B225-81B0F0E37E3A}" type="presOf" srcId="{AE528E69-BA37-4535-85F1-7CF064B8D148}" destId="{6E4A142F-AFFD-4238-93B9-496823629508}" srcOrd="0" destOrd="0" presId="urn:microsoft.com/office/officeart/2005/8/layout/vList4"/>
    <dgm:cxn modelId="{2A16EEC8-F1B3-421D-96AB-CAB8D959B8AF}" type="presOf" srcId="{C62D7BC0-4891-4297-A4CE-40D5042627E3}" destId="{44DB936C-DD9A-46BC-87B9-05FAE534A3CF}" srcOrd="0" destOrd="0" presId="urn:microsoft.com/office/officeart/2005/8/layout/vList4"/>
    <dgm:cxn modelId="{93037ED8-EC46-43E3-B336-275492DA1F11}" type="presOf" srcId="{DD711FB1-04B8-4A8A-8132-8F6E33F2BCC8}" destId="{F705A5A0-991F-4C7C-A616-FFD597FC458A}" srcOrd="1" destOrd="0" presId="urn:microsoft.com/office/officeart/2005/8/layout/vList4"/>
    <dgm:cxn modelId="{BF221EDF-FD26-4D5C-A5CA-E60701264946}" srcId="{AE528E69-BA37-4535-85F1-7CF064B8D148}" destId="{DD711FB1-04B8-4A8A-8132-8F6E33F2BCC8}" srcOrd="2" destOrd="0" parTransId="{AFC03F74-4A4E-4DB4-AC5F-C4F28399567D}" sibTransId="{9525D4E2-510F-48E7-ABD6-22631DC2DCDA}"/>
    <dgm:cxn modelId="{138C73EC-51E1-42A2-BA13-1B813B0CCCC9}" type="presParOf" srcId="{6E4A142F-AFFD-4238-93B9-496823629508}" destId="{88A4B7FC-89AC-4D00-9F2D-EBB7FB83C348}" srcOrd="0" destOrd="0" presId="urn:microsoft.com/office/officeart/2005/8/layout/vList4"/>
    <dgm:cxn modelId="{5EA8415F-51B6-4AA4-B380-B42336BB6F94}" type="presParOf" srcId="{88A4B7FC-89AC-4D00-9F2D-EBB7FB83C348}" destId="{44DB936C-DD9A-46BC-87B9-05FAE534A3CF}" srcOrd="0" destOrd="0" presId="urn:microsoft.com/office/officeart/2005/8/layout/vList4"/>
    <dgm:cxn modelId="{AA394039-F5AC-4B52-A4E6-45396EC0E5C1}" type="presParOf" srcId="{88A4B7FC-89AC-4D00-9F2D-EBB7FB83C348}" destId="{EA68FCF6-1217-4FE8-9571-A9731BD67B16}" srcOrd="1" destOrd="0" presId="urn:microsoft.com/office/officeart/2005/8/layout/vList4"/>
    <dgm:cxn modelId="{DD9B7E11-8488-44F3-BA08-9A61BC356564}" type="presParOf" srcId="{88A4B7FC-89AC-4D00-9F2D-EBB7FB83C348}" destId="{6AAF31FF-DAEE-4D21-87F8-E6C74956AAAE}" srcOrd="2" destOrd="0" presId="urn:microsoft.com/office/officeart/2005/8/layout/vList4"/>
    <dgm:cxn modelId="{58C23E65-0E64-4EFE-96EB-F03B465FF538}" type="presParOf" srcId="{6E4A142F-AFFD-4238-93B9-496823629508}" destId="{0A2D1DB3-E3A1-4664-9769-AFA8365819D8}" srcOrd="1" destOrd="0" presId="urn:microsoft.com/office/officeart/2005/8/layout/vList4"/>
    <dgm:cxn modelId="{BAFD8037-F183-438E-91C3-CAB41CBFEB3D}" type="presParOf" srcId="{6E4A142F-AFFD-4238-93B9-496823629508}" destId="{06DB162B-9D8D-4564-A751-9A75FC8A06F9}" srcOrd="2" destOrd="0" presId="urn:microsoft.com/office/officeart/2005/8/layout/vList4"/>
    <dgm:cxn modelId="{433DAA87-D87A-4214-BB3D-4CBACB4EB186}" type="presParOf" srcId="{06DB162B-9D8D-4564-A751-9A75FC8A06F9}" destId="{CF2FA140-34D8-4C5C-838F-A9A99B1D21CE}" srcOrd="0" destOrd="0" presId="urn:microsoft.com/office/officeart/2005/8/layout/vList4"/>
    <dgm:cxn modelId="{3C45BCD6-6725-478E-A641-F3947E6075BB}" type="presParOf" srcId="{06DB162B-9D8D-4564-A751-9A75FC8A06F9}" destId="{380E31F7-A25F-45D4-B857-84699229DDB0}" srcOrd="1" destOrd="0" presId="urn:microsoft.com/office/officeart/2005/8/layout/vList4"/>
    <dgm:cxn modelId="{12AF3F81-92EE-450A-9138-84C4F5015874}" type="presParOf" srcId="{06DB162B-9D8D-4564-A751-9A75FC8A06F9}" destId="{3A0425FF-1D7D-44DD-AF24-7537851A3228}" srcOrd="2" destOrd="0" presId="urn:microsoft.com/office/officeart/2005/8/layout/vList4"/>
    <dgm:cxn modelId="{2C1EF8C8-38D4-4A66-8B39-3575BE5B2AF0}" type="presParOf" srcId="{6E4A142F-AFFD-4238-93B9-496823629508}" destId="{3F6A089E-5E77-4F9D-822B-0697523D13DC}" srcOrd="3" destOrd="0" presId="urn:microsoft.com/office/officeart/2005/8/layout/vList4"/>
    <dgm:cxn modelId="{13958C34-C469-4D7E-8CEB-9BA60E3E2A6D}" type="presParOf" srcId="{6E4A142F-AFFD-4238-93B9-496823629508}" destId="{467CEFD7-362F-41F1-A5C7-0F50B6C9199C}" srcOrd="4" destOrd="0" presId="urn:microsoft.com/office/officeart/2005/8/layout/vList4"/>
    <dgm:cxn modelId="{BDC3972C-FB3A-489D-8E3B-38CC48D59C03}" type="presParOf" srcId="{467CEFD7-362F-41F1-A5C7-0F50B6C9199C}" destId="{AB55EAEA-6B57-41E1-BA84-5B1728C48FF0}" srcOrd="0" destOrd="0" presId="urn:microsoft.com/office/officeart/2005/8/layout/vList4"/>
    <dgm:cxn modelId="{B416494C-9C92-439E-B54B-3AF230ADA311}" type="presParOf" srcId="{467CEFD7-362F-41F1-A5C7-0F50B6C9199C}" destId="{4B644D9D-4F1A-4849-89C9-2A3BD902C303}" srcOrd="1" destOrd="0" presId="urn:microsoft.com/office/officeart/2005/8/layout/vList4"/>
    <dgm:cxn modelId="{668A7E71-55A4-43C4-A3E9-728057B98337}" type="presParOf" srcId="{467CEFD7-362F-41F1-A5C7-0F50B6C9199C}" destId="{F705A5A0-991F-4C7C-A616-FFD597FC458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7A6-776D-4944-9772-26F7E7352508}">
      <dsp:nvSpPr>
        <dsp:cNvPr id="0" name=""/>
        <dsp:cNvSpPr/>
      </dsp:nvSpPr>
      <dsp:spPr>
        <a:xfrm>
          <a:off x="0" y="0"/>
          <a:ext cx="6336704" cy="10807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R" sz="2500" kern="1200"/>
            <a:t>Se parece más al mundo real</a:t>
          </a:r>
        </a:p>
      </dsp:txBody>
      <dsp:txXfrm>
        <a:off x="31653" y="31653"/>
        <a:ext cx="5079213" cy="1017404"/>
      </dsp:txXfrm>
    </dsp:sp>
    <dsp:sp modelId="{776F0874-E6B4-4786-AA55-554FDCF944CB}">
      <dsp:nvSpPr>
        <dsp:cNvPr id="0" name=""/>
        <dsp:cNvSpPr/>
      </dsp:nvSpPr>
      <dsp:spPr>
        <a:xfrm>
          <a:off x="530698" y="1277203"/>
          <a:ext cx="6336704" cy="10807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R" sz="2500" kern="1200"/>
            <a:t>Permite representar modelos complejos</a:t>
          </a:r>
          <a:endParaRPr lang="es-CR" sz="2500" kern="1200" dirty="0"/>
        </a:p>
      </dsp:txBody>
      <dsp:txXfrm>
        <a:off x="562351" y="1308856"/>
        <a:ext cx="5040237" cy="1017404"/>
      </dsp:txXfrm>
    </dsp:sp>
    <dsp:sp modelId="{72AEE94E-6EB5-4107-A796-8A9A1268629D}">
      <dsp:nvSpPr>
        <dsp:cNvPr id="0" name=""/>
        <dsp:cNvSpPr/>
      </dsp:nvSpPr>
      <dsp:spPr>
        <a:xfrm>
          <a:off x="1053477" y="2554406"/>
          <a:ext cx="6336704" cy="10807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R" sz="2500" kern="1200"/>
            <a:t>Muy apropiada para aplicaciones de negocios</a:t>
          </a:r>
          <a:endParaRPr lang="es-CR" sz="2500" kern="1200" dirty="0"/>
        </a:p>
      </dsp:txBody>
      <dsp:txXfrm>
        <a:off x="1085130" y="2586059"/>
        <a:ext cx="5048158" cy="1017404"/>
      </dsp:txXfrm>
    </dsp:sp>
    <dsp:sp modelId="{1994725A-C24C-4614-85EF-B61961858850}">
      <dsp:nvSpPr>
        <dsp:cNvPr id="0" name=""/>
        <dsp:cNvSpPr/>
      </dsp:nvSpPr>
      <dsp:spPr>
        <a:xfrm>
          <a:off x="1584175" y="3831609"/>
          <a:ext cx="6336704" cy="10807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R" sz="2500" kern="1200" dirty="0"/>
            <a:t>Las nuevas plataformas de desarrollo la han adoptado (Java / .NET)</a:t>
          </a:r>
        </a:p>
      </dsp:txBody>
      <dsp:txXfrm>
        <a:off x="1615828" y="3863262"/>
        <a:ext cx="5040237" cy="1017404"/>
      </dsp:txXfrm>
    </dsp:sp>
    <dsp:sp modelId="{ACDBEDD0-A9D5-424E-82ED-0C22706B642D}">
      <dsp:nvSpPr>
        <dsp:cNvPr id="0" name=""/>
        <dsp:cNvSpPr/>
      </dsp:nvSpPr>
      <dsp:spPr>
        <a:xfrm>
          <a:off x="5634242" y="827725"/>
          <a:ext cx="702461" cy="70246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s-CR" sz="3200" kern="1200"/>
        </a:p>
      </dsp:txBody>
      <dsp:txXfrm>
        <a:off x="5792296" y="827725"/>
        <a:ext cx="386353" cy="528602"/>
      </dsp:txXfrm>
    </dsp:sp>
    <dsp:sp modelId="{8F89C8D3-4496-4EC3-9003-7B5D9C9DF016}">
      <dsp:nvSpPr>
        <dsp:cNvPr id="0" name=""/>
        <dsp:cNvSpPr/>
      </dsp:nvSpPr>
      <dsp:spPr>
        <a:xfrm>
          <a:off x="6164941" y="2104929"/>
          <a:ext cx="702461" cy="70246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s-CR" sz="3200" kern="1200"/>
        </a:p>
      </dsp:txBody>
      <dsp:txXfrm>
        <a:off x="6322995" y="2104929"/>
        <a:ext cx="386353" cy="528602"/>
      </dsp:txXfrm>
    </dsp:sp>
    <dsp:sp modelId="{CC352D9E-2978-492D-AF37-E220660680B6}">
      <dsp:nvSpPr>
        <dsp:cNvPr id="0" name=""/>
        <dsp:cNvSpPr/>
      </dsp:nvSpPr>
      <dsp:spPr>
        <a:xfrm>
          <a:off x="6687719" y="3382132"/>
          <a:ext cx="702461" cy="70246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s-CR" sz="3200" kern="1200"/>
        </a:p>
      </dsp:txBody>
      <dsp:txXfrm>
        <a:off x="6845773" y="3382132"/>
        <a:ext cx="386353" cy="528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2E4BB-4F13-43AA-822B-5D90CD55F009}">
      <dsp:nvSpPr>
        <dsp:cNvPr id="0" name=""/>
        <dsp:cNvSpPr/>
      </dsp:nvSpPr>
      <dsp:spPr>
        <a:xfrm>
          <a:off x="0" y="95856"/>
          <a:ext cx="8388350" cy="954719"/>
        </a:xfrm>
        <a:prstGeom prst="roundRect">
          <a:avLst/>
        </a:prstGeom>
        <a:solidFill>
          <a:schemeClr val="accent1">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CR" sz="2400" kern="1200" dirty="0"/>
            <a:t>Una clase es el plano, modelo, patrón o plantilla para crear objetos.</a:t>
          </a:r>
        </a:p>
      </dsp:txBody>
      <dsp:txXfrm>
        <a:off x="46606" y="142462"/>
        <a:ext cx="8295138" cy="861507"/>
      </dsp:txXfrm>
    </dsp:sp>
    <dsp:sp modelId="{483BBA28-F7E9-46B0-9437-EF2A5E14997F}">
      <dsp:nvSpPr>
        <dsp:cNvPr id="0" name=""/>
        <dsp:cNvSpPr/>
      </dsp:nvSpPr>
      <dsp:spPr>
        <a:xfrm>
          <a:off x="0" y="1050575"/>
          <a:ext cx="8388350" cy="59616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33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s-CR" sz="1900" kern="1200" dirty="0"/>
            <a:t>Ejemplo: el plano de una casa. El plano es único pero a partir de él se pueden crear casas en diferentes ciudades</a:t>
          </a:r>
        </a:p>
      </dsp:txBody>
      <dsp:txXfrm>
        <a:off x="0" y="1050575"/>
        <a:ext cx="8388350" cy="596160"/>
      </dsp:txXfrm>
    </dsp:sp>
    <dsp:sp modelId="{992D487F-C94D-4399-8E17-9E1EA9D32FD3}">
      <dsp:nvSpPr>
        <dsp:cNvPr id="0" name=""/>
        <dsp:cNvSpPr/>
      </dsp:nvSpPr>
      <dsp:spPr>
        <a:xfrm>
          <a:off x="0" y="1646736"/>
          <a:ext cx="8388350" cy="954719"/>
        </a:xfrm>
        <a:prstGeom prst="roundRect">
          <a:avLst/>
        </a:prstGeom>
        <a:solidFill>
          <a:schemeClr val="accent1">
            <a:shade val="50000"/>
            <a:hueOff val="222839"/>
            <a:satOff val="5970"/>
            <a:lumOff val="263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kern="1200" dirty="0"/>
            <a:t>Una clase es una descripción de un grupo de objetos con: </a:t>
          </a:r>
          <a:endParaRPr lang="es-CR" sz="2400" kern="1200" dirty="0"/>
        </a:p>
      </dsp:txBody>
      <dsp:txXfrm>
        <a:off x="46606" y="1693342"/>
        <a:ext cx="8295138" cy="861507"/>
      </dsp:txXfrm>
    </dsp:sp>
    <dsp:sp modelId="{9CE35946-EC07-4A06-96FE-66E73F8C1C26}">
      <dsp:nvSpPr>
        <dsp:cNvPr id="0" name=""/>
        <dsp:cNvSpPr/>
      </dsp:nvSpPr>
      <dsp:spPr>
        <a:xfrm>
          <a:off x="0" y="2601455"/>
          <a:ext cx="8388350" cy="131652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33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s-ES" sz="1900" kern="1200" dirty="0"/>
            <a:t>Propiedades en común (atributos)</a:t>
          </a:r>
          <a:endParaRPr lang="es-CR" sz="1900" kern="1200" dirty="0"/>
        </a:p>
        <a:p>
          <a:pPr marL="171450" lvl="1" indent="-171450" algn="l" defTabSz="844550" rtl="0">
            <a:lnSpc>
              <a:spcPct val="90000"/>
            </a:lnSpc>
            <a:spcBef>
              <a:spcPct val="0"/>
            </a:spcBef>
            <a:spcAft>
              <a:spcPct val="20000"/>
            </a:spcAft>
            <a:buChar char="•"/>
          </a:pPr>
          <a:r>
            <a:rPr lang="es-ES" sz="1900" kern="1200"/>
            <a:t>Comportamiento similar (operaciones)</a:t>
          </a:r>
          <a:endParaRPr lang="es-CR" sz="1900" kern="1200" dirty="0"/>
        </a:p>
        <a:p>
          <a:pPr marL="171450" lvl="1" indent="-171450" algn="l" defTabSz="844550" rtl="0">
            <a:lnSpc>
              <a:spcPct val="90000"/>
            </a:lnSpc>
            <a:spcBef>
              <a:spcPct val="0"/>
            </a:spcBef>
            <a:spcAft>
              <a:spcPct val="20000"/>
            </a:spcAft>
            <a:buChar char="•"/>
          </a:pPr>
          <a:r>
            <a:rPr lang="es-ES" sz="1900" kern="1200" dirty="0"/>
            <a:t>La misma forma de relacionarse con otros objetos (relaciones)</a:t>
          </a:r>
          <a:endParaRPr lang="es-CR" sz="1900" kern="1200" dirty="0"/>
        </a:p>
        <a:p>
          <a:pPr marL="171450" lvl="1" indent="-171450" algn="l" defTabSz="844550" rtl="0">
            <a:lnSpc>
              <a:spcPct val="90000"/>
            </a:lnSpc>
            <a:spcBef>
              <a:spcPct val="0"/>
            </a:spcBef>
            <a:spcAft>
              <a:spcPct val="20000"/>
            </a:spcAft>
            <a:buChar char="•"/>
          </a:pPr>
          <a:r>
            <a:rPr lang="es-ES" sz="1900" kern="1200"/>
            <a:t>Una semántica en común (significan lo mismo)</a:t>
          </a:r>
          <a:endParaRPr lang="es-CR" sz="1900" kern="1200" dirty="0"/>
        </a:p>
      </dsp:txBody>
      <dsp:txXfrm>
        <a:off x="0" y="2601455"/>
        <a:ext cx="8388350" cy="1316520"/>
      </dsp:txXfrm>
    </dsp:sp>
    <dsp:sp modelId="{9A14960D-307F-41FC-B549-2C2073A8DAB1}">
      <dsp:nvSpPr>
        <dsp:cNvPr id="0" name=""/>
        <dsp:cNvSpPr/>
      </dsp:nvSpPr>
      <dsp:spPr>
        <a:xfrm>
          <a:off x="0" y="3917976"/>
          <a:ext cx="8388350" cy="954719"/>
        </a:xfrm>
        <a:prstGeom prst="roundRect">
          <a:avLst/>
        </a:prstGeom>
        <a:solidFill>
          <a:schemeClr val="accent1">
            <a:shade val="50000"/>
            <a:hueOff val="222839"/>
            <a:satOff val="5970"/>
            <a:lumOff val="263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kern="1200" dirty="0"/>
            <a:t>Un objeto es una instancia de una clase</a:t>
          </a:r>
          <a:endParaRPr lang="es-CR" sz="2400" kern="1200" dirty="0"/>
        </a:p>
      </dsp:txBody>
      <dsp:txXfrm>
        <a:off x="46606" y="3964582"/>
        <a:ext cx="8295138" cy="861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C98C8-7B21-434E-9C91-24062B090F9E}">
      <dsp:nvSpPr>
        <dsp:cNvPr id="0" name=""/>
        <dsp:cNvSpPr/>
      </dsp:nvSpPr>
      <dsp:spPr>
        <a:xfrm>
          <a:off x="0" y="0"/>
          <a:ext cx="8229600" cy="2183911"/>
        </a:xfrm>
        <a:prstGeom prst="roundRect">
          <a:avLst>
            <a:gd name="adj" fmla="val 10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364BAF1A-8EAF-4500-8BB7-C5CC80CF1EC2}">
      <dsp:nvSpPr>
        <dsp:cNvPr id="0" name=""/>
        <dsp:cNvSpPr/>
      </dsp:nvSpPr>
      <dsp:spPr>
        <a:xfrm>
          <a:off x="246887" y="291188"/>
          <a:ext cx="2417445" cy="1601534"/>
        </a:xfrm>
        <a:prstGeom prst="roundRect">
          <a:avLst>
            <a:gd name="adj" fmla="val 10000"/>
          </a:avLst>
        </a:prstGeom>
        <a:blipFill rotWithShape="1">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A7573EF-71F1-4206-9AF1-6701F7961EFB}">
      <dsp:nvSpPr>
        <dsp:cNvPr id="0" name=""/>
        <dsp:cNvSpPr/>
      </dsp:nvSpPr>
      <dsp:spPr>
        <a:xfrm rot="10800000">
          <a:off x="246887" y="2183911"/>
          <a:ext cx="2417445" cy="2669224"/>
        </a:xfrm>
        <a:prstGeom prst="round2SameRect">
          <a:avLst>
            <a:gd name="adj1" fmla="val 10500"/>
            <a:gd name="adj2" fmla="val 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just" defTabSz="755650" rtl="0">
            <a:lnSpc>
              <a:spcPct val="90000"/>
            </a:lnSpc>
            <a:spcBef>
              <a:spcPct val="0"/>
            </a:spcBef>
            <a:spcAft>
              <a:spcPct val="35000"/>
            </a:spcAft>
            <a:buNone/>
          </a:pPr>
          <a:r>
            <a:rPr lang="es-CR" sz="1700" kern="1200"/>
            <a:t>Un televisor tiene atributos como su diámetro, tipo de pantalla, marca, peso, botón de encendido, controlador de funciones como cambiar canales y volumen.</a:t>
          </a:r>
        </a:p>
      </dsp:txBody>
      <dsp:txXfrm rot="10800000">
        <a:off x="321232" y="2183911"/>
        <a:ext cx="2268755" cy="2594879"/>
      </dsp:txXfrm>
    </dsp:sp>
    <dsp:sp modelId="{7C37B917-3798-4B16-B55A-41BDC02A32BE}">
      <dsp:nvSpPr>
        <dsp:cNvPr id="0" name=""/>
        <dsp:cNvSpPr/>
      </dsp:nvSpPr>
      <dsp:spPr>
        <a:xfrm>
          <a:off x="2906077" y="291188"/>
          <a:ext cx="2417445" cy="1601534"/>
        </a:xfrm>
        <a:prstGeom prst="roundRect">
          <a:avLst>
            <a:gd name="adj" fmla="val 10000"/>
          </a:avLst>
        </a:prstGeom>
        <a:blipFill rotWithShape="1">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1E5076E-3A88-402A-97FE-5F86CE743BDE}">
      <dsp:nvSpPr>
        <dsp:cNvPr id="0" name=""/>
        <dsp:cNvSpPr/>
      </dsp:nvSpPr>
      <dsp:spPr>
        <a:xfrm rot="10800000">
          <a:off x="2906077" y="2183911"/>
          <a:ext cx="2417445" cy="2669224"/>
        </a:xfrm>
        <a:prstGeom prst="round2SameRect">
          <a:avLst>
            <a:gd name="adj1" fmla="val 10500"/>
            <a:gd name="adj2" fmla="val 0"/>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just" defTabSz="755650" rtl="0">
            <a:lnSpc>
              <a:spcPct val="90000"/>
            </a:lnSpc>
            <a:spcBef>
              <a:spcPct val="0"/>
            </a:spcBef>
            <a:spcAft>
              <a:spcPct val="35000"/>
            </a:spcAft>
            <a:buNone/>
          </a:pPr>
          <a:r>
            <a:rPr lang="es-CR" sz="1700" kern="1200"/>
            <a:t>La persona a un nivel muy simplista puede ser vista como un objeto que tiene como atributos: nombre, lugar de nacimiento y fecha de nacimiento.</a:t>
          </a:r>
        </a:p>
      </dsp:txBody>
      <dsp:txXfrm rot="10800000">
        <a:off x="2980422" y="2183911"/>
        <a:ext cx="2268755" cy="2594879"/>
      </dsp:txXfrm>
    </dsp:sp>
    <dsp:sp modelId="{BCE1B202-40F2-4B5F-AFCD-C16457048183}">
      <dsp:nvSpPr>
        <dsp:cNvPr id="0" name=""/>
        <dsp:cNvSpPr/>
      </dsp:nvSpPr>
      <dsp:spPr>
        <a:xfrm>
          <a:off x="5565267" y="291188"/>
          <a:ext cx="2417445" cy="1601534"/>
        </a:xfrm>
        <a:prstGeom prst="roundRect">
          <a:avLst>
            <a:gd name="adj" fmla="val 10000"/>
          </a:avLst>
        </a:prstGeom>
        <a:blipFill rotWithShape="1">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4BDAB921-D13F-4C9C-AC66-AD25E97891B0}">
      <dsp:nvSpPr>
        <dsp:cNvPr id="0" name=""/>
        <dsp:cNvSpPr/>
      </dsp:nvSpPr>
      <dsp:spPr>
        <a:xfrm rot="10800000">
          <a:off x="5565267" y="2183911"/>
          <a:ext cx="2417445" cy="2669224"/>
        </a:xfrm>
        <a:prstGeom prst="round2SameRect">
          <a:avLst>
            <a:gd name="adj1" fmla="val 10500"/>
            <a:gd name="adj2" fmla="val 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just" defTabSz="755650" rtl="0">
            <a:lnSpc>
              <a:spcPct val="90000"/>
            </a:lnSpc>
            <a:spcBef>
              <a:spcPct val="0"/>
            </a:spcBef>
            <a:spcAft>
              <a:spcPct val="35000"/>
            </a:spcAft>
            <a:buNone/>
          </a:pPr>
          <a:r>
            <a:rPr lang="es-CR" sz="1700" kern="1200"/>
            <a:t>Un objeto más simbólico como un punto cartesiano puede ser visto como un par ordenado compuesto por la coordenada “x” y la coordenada “y”.</a:t>
          </a:r>
        </a:p>
      </dsp:txBody>
      <dsp:txXfrm rot="10800000">
        <a:off x="5639612" y="2183911"/>
        <a:ext cx="2268755" cy="2594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B936C-DD9A-46BC-87B9-05FAE534A3CF}">
      <dsp:nvSpPr>
        <dsp:cNvPr id="0" name=""/>
        <dsp:cNvSpPr/>
      </dsp:nvSpPr>
      <dsp:spPr>
        <a:xfrm>
          <a:off x="0" y="0"/>
          <a:ext cx="8229600" cy="1597677"/>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s-CR" sz="3100" kern="1200"/>
            <a:t>El televisor puede ser encendido, apagado, cambiado de canal, y se le puede subir y bajar el volumen.</a:t>
          </a:r>
        </a:p>
      </dsp:txBody>
      <dsp:txXfrm>
        <a:off x="1805687" y="0"/>
        <a:ext cx="6423912" cy="1597677"/>
      </dsp:txXfrm>
    </dsp:sp>
    <dsp:sp modelId="{EA68FCF6-1217-4FE8-9571-A9731BD67B16}">
      <dsp:nvSpPr>
        <dsp:cNvPr id="0" name=""/>
        <dsp:cNvSpPr/>
      </dsp:nvSpPr>
      <dsp:spPr>
        <a:xfrm>
          <a:off x="159767" y="159767"/>
          <a:ext cx="1645920" cy="1278142"/>
        </a:xfrm>
        <a:prstGeom prst="roundRect">
          <a:avLst>
            <a:gd name="adj" fmla="val 10000"/>
          </a:avLst>
        </a:prstGeom>
        <a:blipFill rotWithShape="1">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F2FA140-34D8-4C5C-838F-A9A99B1D21CE}">
      <dsp:nvSpPr>
        <dsp:cNvPr id="0" name=""/>
        <dsp:cNvSpPr/>
      </dsp:nvSpPr>
      <dsp:spPr>
        <a:xfrm>
          <a:off x="0" y="1757445"/>
          <a:ext cx="8229600" cy="1597677"/>
        </a:xfrm>
        <a:prstGeom prst="roundRect">
          <a:avLst>
            <a:gd name="adj" fmla="val 10000"/>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s-CR" sz="3100" kern="1200"/>
            <a:t>A una “persona” podemos preguntarle su nombre y su fecha de nacimiento.</a:t>
          </a:r>
        </a:p>
      </dsp:txBody>
      <dsp:txXfrm>
        <a:off x="1805687" y="1757445"/>
        <a:ext cx="6423912" cy="1597677"/>
      </dsp:txXfrm>
    </dsp:sp>
    <dsp:sp modelId="{380E31F7-A25F-45D4-B857-84699229DDB0}">
      <dsp:nvSpPr>
        <dsp:cNvPr id="0" name=""/>
        <dsp:cNvSpPr/>
      </dsp:nvSpPr>
      <dsp:spPr>
        <a:xfrm>
          <a:off x="159767" y="1917213"/>
          <a:ext cx="1645920" cy="1278142"/>
        </a:xfrm>
        <a:prstGeom prst="roundRect">
          <a:avLst>
            <a:gd name="adj" fmla="val 10000"/>
          </a:avLst>
        </a:prstGeom>
        <a:blipFill rotWithShape="1">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B55EAEA-6B57-41E1-BA84-5B1728C48FF0}">
      <dsp:nvSpPr>
        <dsp:cNvPr id="0" name=""/>
        <dsp:cNvSpPr/>
      </dsp:nvSpPr>
      <dsp:spPr>
        <a:xfrm>
          <a:off x="0" y="3514890"/>
          <a:ext cx="8229600" cy="1597677"/>
        </a:xfrm>
        <a:prstGeom prst="roundRect">
          <a:avLst>
            <a:gd name="adj" fmla="val 100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s-CR" sz="3100" kern="1200"/>
            <a:t>Un punto cartesiano puede ser utilizado para calcular la distancia con respecto a otro punto en el plano.</a:t>
          </a:r>
        </a:p>
      </dsp:txBody>
      <dsp:txXfrm>
        <a:off x="1805687" y="3514890"/>
        <a:ext cx="6423912" cy="1597677"/>
      </dsp:txXfrm>
    </dsp:sp>
    <dsp:sp modelId="{4B644D9D-4F1A-4849-89C9-2A3BD902C303}">
      <dsp:nvSpPr>
        <dsp:cNvPr id="0" name=""/>
        <dsp:cNvSpPr/>
      </dsp:nvSpPr>
      <dsp:spPr>
        <a:xfrm>
          <a:off x="159767" y="3674658"/>
          <a:ext cx="1645920" cy="1278142"/>
        </a:xfrm>
        <a:prstGeom prst="roundRect">
          <a:avLst>
            <a:gd name="adj" fmla="val 10000"/>
          </a:avLst>
        </a:prstGeom>
        <a:blipFill rotWithShape="1">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15/2/2018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15/2/2018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F10475A-5C73-4771-83BF-DD1C8C6BEFDC}" type="slidenum">
              <a:rPr lang="en-US"/>
              <a:pPr>
                <a:defRPr/>
              </a:pPr>
              <a:t>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685647" y="4342831"/>
            <a:ext cx="5486707" cy="4115084"/>
          </a:xfrm>
          <a:noFill/>
        </p:spPr>
        <p:txBody>
          <a:bodyPr/>
          <a:lstStyle/>
          <a:p>
            <a:pPr eaLnBrk="1" hangingPunct="1"/>
            <a:r>
              <a:rPr lang="es-AR"/>
              <a:t>En la actualidad, el paradigma de orientación a objetos es sin lugar a dudas el más utilizado por las empresas de todo el mundo a la hora de encarar desarrollos de aplicaciones de software, ya que permite representar de manera relativamente simple modelos y realidades muy complejas y esto hace que el software sea más fácil de programar, comprender y mantener. Por otra parte, luego de más de 20 años de investigación y desarrollo sobre Orientación a Objetos pareciera ser que la industria se ha dado cuenta que el paradigma está lo suficientemente maduro como para dar soporte a las aplicaciones más importantes del mundo actual.</a:t>
            </a:r>
          </a:p>
        </p:txBody>
      </p:sp>
    </p:spTree>
    <p:extLst>
      <p:ext uri="{BB962C8B-B14F-4D97-AF65-F5344CB8AC3E}">
        <p14:creationId xmlns:p14="http://schemas.microsoft.com/office/powerpoint/2010/main" val="394804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BF67F5-ED32-499F-AEFA-F092E3AD526D}" type="slidenum">
              <a:rPr lang="en-US"/>
              <a:pPr>
                <a:defRPr/>
              </a:pPr>
              <a:t>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s-AR" dirty="0"/>
              <a:t>La forma más sencilla de entender el concepto de clase es si la vemos como una agrupación de objetos con características similares. Por ejemplo, un auto ES UN tipo particular de vehículo motorizado, con lo cual dentro de su comportamiento podemos encontrar “arrancar” y “frenar”, entre otros. Ahora bien, una motocicleta también ES UN vehículo motorizado, y tiene dentro de su comportamiento “arrancar” y “frenar”. El conjunto de atributos también es compartido entre una motocicleta y un automóvil, aunque sus valores no coincidan necesariamente. Por ejemplo, ambos tienen el atributo “cantidad de ruedas”, sólo que el auto tiene 4 y la motocicleta 2.</a:t>
            </a:r>
          </a:p>
        </p:txBody>
      </p:sp>
    </p:spTree>
    <p:extLst>
      <p:ext uri="{BB962C8B-B14F-4D97-AF65-F5344CB8AC3E}">
        <p14:creationId xmlns:p14="http://schemas.microsoft.com/office/powerpoint/2010/main" val="373642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D2708C6-71C5-4A7C-81CA-3021C7B2AB1E}" type="slidenum">
              <a:rPr lang="en-US"/>
              <a:pPr>
                <a:defRPr/>
              </a:pPr>
              <a:t>9</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647" y="4342831"/>
            <a:ext cx="5486707" cy="4115084"/>
          </a:xfrm>
          <a:noFill/>
        </p:spPr>
        <p:txBody>
          <a:bodyPr/>
          <a:lstStyle/>
          <a:p>
            <a:pPr eaLnBrk="1" hangingPunct="1"/>
            <a:r>
              <a:rPr lang="es-AR" dirty="0"/>
              <a:t>Según las definiciones formales de James </a:t>
            </a:r>
            <a:r>
              <a:rPr lang="es-AR" dirty="0" err="1"/>
              <a:t>Rumbaugh</a:t>
            </a:r>
            <a:r>
              <a:rPr lang="es-AR" dirty="0"/>
              <a:t> y Grady </a:t>
            </a:r>
            <a:r>
              <a:rPr lang="es-AR" dirty="0" err="1"/>
              <a:t>Booch</a:t>
            </a:r>
            <a:r>
              <a:rPr lang="es-AR" dirty="0"/>
              <a:t> (dos de las principales autoridades de la orientación a objetos en la actualidad, y coautores de UML, el lenguaje de modelado universal para objetos), un objeto es una abstracción de la realidad que tiene un significado concreto y claro para el problema que se está modelando. Un ejemplo de una entidad física representada como un objeto conceptual puede ser “Un Auto”.</a:t>
            </a:r>
          </a:p>
          <a:p>
            <a:pPr eaLnBrk="1" hangingPunct="1"/>
            <a:r>
              <a:rPr lang="es-AR" dirty="0"/>
              <a:t>Ahora bien, todos los objetos tienen 3 características principales:</a:t>
            </a:r>
          </a:p>
          <a:p>
            <a:pPr eaLnBrk="1" hangingPunct="1">
              <a:buFontTx/>
              <a:buChar char="-"/>
            </a:pPr>
            <a:r>
              <a:rPr lang="es-AR" u="sng" dirty="0"/>
              <a:t>Estado</a:t>
            </a:r>
            <a:r>
              <a:rPr lang="es-AR" dirty="0"/>
              <a:t>: representa la definición de atributos internos del objeto, sus características. Por ejemplo, un auto tiene un cierto número de puertas, un cierto número de ruedas, un volante, un motor, pedales, etc. </a:t>
            </a:r>
          </a:p>
          <a:p>
            <a:pPr eaLnBrk="1" hangingPunct="1">
              <a:buFontTx/>
              <a:buChar char="-"/>
            </a:pPr>
            <a:r>
              <a:rPr lang="es-AR" u="sng" dirty="0"/>
              <a:t>Comportamiento</a:t>
            </a:r>
            <a:r>
              <a:rPr lang="es-AR" dirty="0"/>
              <a:t>: representa la definición del comportamiento del objeto, las acciones que éste puede realizar. Por ejemplo, un auto puede “arrancar”, “frenar”, “doblar”, “acelerar”, etc.</a:t>
            </a:r>
          </a:p>
          <a:p>
            <a:pPr eaLnBrk="1" hangingPunct="1">
              <a:buFontTx/>
              <a:buChar char="-"/>
            </a:pPr>
            <a:r>
              <a:rPr lang="es-AR" u="sng" dirty="0"/>
              <a:t>Identidad</a:t>
            </a:r>
            <a:r>
              <a:rPr lang="es-AR" dirty="0"/>
              <a:t>: </a:t>
            </a:r>
            <a:r>
              <a:rPr lang="es-ES" dirty="0"/>
              <a:t>Cada objeto tiene una identidad única, incluso si su estado es idéntico al de otro objeto</a:t>
            </a:r>
            <a:endParaRPr lang="es-AR" dirty="0"/>
          </a:p>
        </p:txBody>
      </p:sp>
    </p:spTree>
    <p:extLst>
      <p:ext uri="{BB962C8B-B14F-4D97-AF65-F5344CB8AC3E}">
        <p14:creationId xmlns:p14="http://schemas.microsoft.com/office/powerpoint/2010/main" val="95134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096600-98C1-4F29-A119-F7A327A6969E}" type="slidenum">
              <a:rPr lang="en-US"/>
              <a:pPr>
                <a:defRPr/>
              </a:pPr>
              <a:t>10</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s-AR"/>
          </a:p>
        </p:txBody>
      </p:sp>
    </p:spTree>
    <p:extLst>
      <p:ext uri="{BB962C8B-B14F-4D97-AF65-F5344CB8AC3E}">
        <p14:creationId xmlns:p14="http://schemas.microsoft.com/office/powerpoint/2010/main" val="142949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54932F-065A-4F66-964B-FA051EF9D3E1}" type="slidenum">
              <a:rPr lang="en-US"/>
              <a:pPr>
                <a:defRPr/>
              </a:pPr>
              <a:t>11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s-AR"/>
          </a:p>
        </p:txBody>
      </p:sp>
    </p:spTree>
    <p:extLst>
      <p:ext uri="{BB962C8B-B14F-4D97-AF65-F5344CB8AC3E}">
        <p14:creationId xmlns:p14="http://schemas.microsoft.com/office/powerpoint/2010/main" val="2312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AFF4EBD-7489-4903-A3EE-C62E415E9FE0}" type="slidenum">
              <a:rPr lang="en-US"/>
              <a:pPr>
                <a:defRPr/>
              </a:pPr>
              <a:t>12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s-AR"/>
              <a:t>El concepto de identidad se refiere al hecho de que cada objeto es único en el mundo, por más que su conjunto de atributos y sus valores sean exactamente iguales a los de otros objetos. Por ejemplo, dos autos del mismo modelo, color, motor, salidos de la misma línea de producción el mismo día no dejan de ser dos autos diferentes, por más que su conjunto de atributos y sus valores sean iguales. La única posibilidad de que dos objetos sean iguales es que sean el mismo objeto.</a:t>
            </a:r>
          </a:p>
        </p:txBody>
      </p:sp>
    </p:spTree>
    <p:extLst>
      <p:ext uri="{BB962C8B-B14F-4D97-AF65-F5344CB8AC3E}">
        <p14:creationId xmlns:p14="http://schemas.microsoft.com/office/powerpoint/2010/main" val="393319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B8F967-0E4E-4792-9497-D749484D99A3}" type="slidenum">
              <a:rPr lang="en-US"/>
              <a:pPr>
                <a:defRPr/>
              </a:pPr>
              <a:t>22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s-AR"/>
              <a:t>Otra forma útil de ver una clase es como una plantilla, plano o molde de un conjunto de entidades a partir del cual se crearán luego instancias particulares (los objetos). La interacción de las entidades en el mundo real se produce entre objetos, no entre clases. Las clases no tienen “vida” en el mundo real, los objetos sí. Para poder interactuar con alguna clase deberemos crear una instancia particular de ella, con un conjunto de valores definidos para los atributos. A este proceso se lo conoce como “instanciación de un objeto”.</a:t>
            </a:r>
          </a:p>
        </p:txBody>
      </p:sp>
    </p:spTree>
    <p:extLst>
      <p:ext uri="{BB962C8B-B14F-4D97-AF65-F5344CB8AC3E}">
        <p14:creationId xmlns:p14="http://schemas.microsoft.com/office/powerpoint/2010/main" val="122084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15/02/2018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15/02/2018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2/15/2018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Técnico en programación</a:t>
            </a:r>
          </a:p>
          <a:p>
            <a:r>
              <a:rPr lang="es-CR" dirty="0"/>
              <a:t>Estructuras de Datos</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7" name="Rectangle 5"/>
          <p:cNvSpPr>
            <a:spLocks noGrp="1" noChangeArrowheads="1"/>
          </p:cNvSpPr>
          <p:nvPr>
            <p:ph idx="1"/>
          </p:nvPr>
        </p:nvSpPr>
        <p:spPr/>
        <p:txBody>
          <a:bodyPr/>
          <a:lstStyle/>
          <a:p>
            <a:pPr eaLnBrk="1" hangingPunct="1">
              <a:defRPr/>
            </a:pPr>
            <a:endParaRPr lang="es-ES" b="1" i="1" dirty="0"/>
          </a:p>
          <a:p>
            <a:pPr eaLnBrk="1" hangingPunct="1">
              <a:defRPr/>
            </a:pPr>
            <a:endParaRPr lang="es-ES" b="1" i="1" dirty="0"/>
          </a:p>
          <a:p>
            <a:pPr eaLnBrk="1" hangingPunct="1">
              <a:defRPr/>
            </a:pPr>
            <a:r>
              <a:rPr lang="es-ES" b="1" i="1" dirty="0"/>
              <a:t>Estado: Lo que el objeto sabe</a:t>
            </a:r>
          </a:p>
          <a:p>
            <a:pPr lvl="1">
              <a:defRPr/>
            </a:pPr>
            <a:r>
              <a:rPr lang="es-ES" dirty="0"/>
              <a:t>El estado de un objeto es una de las posibles condiciones en que el objeto puede existir</a:t>
            </a:r>
          </a:p>
          <a:p>
            <a:pPr lvl="1">
              <a:defRPr/>
            </a:pPr>
            <a:r>
              <a:rPr lang="es-ES" dirty="0"/>
              <a:t>El estado normalmente cambia en el transcurso del tiempo</a:t>
            </a:r>
          </a:p>
          <a:p>
            <a:pPr lvl="1">
              <a:defRPr/>
            </a:pPr>
            <a:r>
              <a:rPr lang="es-ES" dirty="0"/>
              <a:t>El estado de un objeto es implementado por un conjunto de propiedades (atributos), además de las conexiones que puede tener con otros objetos</a:t>
            </a:r>
            <a:endParaRPr lang="en-US" dirty="0"/>
          </a:p>
        </p:txBody>
      </p:sp>
      <p:sp>
        <p:nvSpPr>
          <p:cNvPr id="607236" name="Rectangle 4"/>
          <p:cNvSpPr>
            <a:spLocks noGrp="1" noChangeArrowheads="1"/>
          </p:cNvSpPr>
          <p:nvPr>
            <p:ph type="title"/>
          </p:nvPr>
        </p:nvSpPr>
        <p:spPr/>
        <p:txBody>
          <a:bodyPr/>
          <a:lstStyle/>
          <a:p>
            <a:pPr eaLnBrk="1" hangingPunct="1">
              <a:defRPr/>
            </a:pPr>
            <a:r>
              <a:rPr lang="es-AR" dirty="0"/>
              <a:t>Objeto: Características</a:t>
            </a:r>
            <a:endParaRPr lang="en-US" dirty="0"/>
          </a:p>
        </p:txBody>
      </p:sp>
    </p:spTree>
    <p:extLst>
      <p:ext uri="{BB962C8B-B14F-4D97-AF65-F5344CB8AC3E}">
        <p14:creationId xmlns:p14="http://schemas.microsoft.com/office/powerpoint/2010/main" val="102016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1" name="Rectangle 5"/>
          <p:cNvSpPr>
            <a:spLocks noGrp="1" noChangeArrowheads="1"/>
          </p:cNvSpPr>
          <p:nvPr>
            <p:ph idx="1"/>
          </p:nvPr>
        </p:nvSpPr>
        <p:spPr/>
        <p:txBody>
          <a:bodyPr>
            <a:normAutofit/>
          </a:bodyPr>
          <a:lstStyle/>
          <a:p>
            <a:pPr eaLnBrk="1" hangingPunct="1">
              <a:defRPr/>
            </a:pPr>
            <a:endParaRPr lang="es-ES" b="1" i="1" dirty="0"/>
          </a:p>
          <a:p>
            <a:pPr eaLnBrk="1" hangingPunct="1">
              <a:defRPr/>
            </a:pPr>
            <a:endParaRPr lang="es-ES" b="1" i="1" dirty="0"/>
          </a:p>
          <a:p>
            <a:pPr eaLnBrk="1" hangingPunct="1">
              <a:defRPr/>
            </a:pPr>
            <a:r>
              <a:rPr lang="es-ES" b="1" i="1" dirty="0"/>
              <a:t>Comportamiento: Lo que el objeto puede hacer</a:t>
            </a:r>
          </a:p>
          <a:p>
            <a:pPr lvl="1">
              <a:defRPr/>
            </a:pPr>
            <a:r>
              <a:rPr lang="es-ES" dirty="0"/>
              <a:t>El comportamiento de un objeto determina cómo éste actúa y reacciona frente a las peticiones de otros objetos</a:t>
            </a:r>
          </a:p>
          <a:p>
            <a:pPr lvl="1">
              <a:defRPr/>
            </a:pPr>
            <a:r>
              <a:rPr lang="es-ES" dirty="0"/>
              <a:t>Es modelado por un conjunto de mensajes a los que el objeto puede responder (operaciones que puede realizar)</a:t>
            </a:r>
          </a:p>
          <a:p>
            <a:pPr lvl="1">
              <a:defRPr/>
            </a:pPr>
            <a:r>
              <a:rPr lang="es-ES" dirty="0"/>
              <a:t>Se implementa mediante métodos</a:t>
            </a:r>
            <a:endParaRPr lang="en-US" dirty="0"/>
          </a:p>
        </p:txBody>
      </p:sp>
      <p:sp>
        <p:nvSpPr>
          <p:cNvPr id="4" name="Rectangle 4"/>
          <p:cNvSpPr>
            <a:spLocks noGrp="1" noChangeArrowheads="1"/>
          </p:cNvSpPr>
          <p:nvPr>
            <p:ph type="title"/>
          </p:nvPr>
        </p:nvSpPr>
        <p:spPr/>
        <p:txBody>
          <a:bodyPr/>
          <a:lstStyle/>
          <a:p>
            <a:pPr eaLnBrk="1" hangingPunct="1">
              <a:defRPr/>
            </a:pPr>
            <a:r>
              <a:rPr lang="es-AR" dirty="0"/>
              <a:t>Objeto: Características</a:t>
            </a:r>
            <a:endParaRPr lang="en-US" dirty="0"/>
          </a:p>
        </p:txBody>
      </p:sp>
    </p:spTree>
    <p:extLst>
      <p:ext uri="{BB962C8B-B14F-4D97-AF65-F5344CB8AC3E}">
        <p14:creationId xmlns:p14="http://schemas.microsoft.com/office/powerpoint/2010/main" val="428883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423" name="Rectangle 143"/>
          <p:cNvSpPr>
            <a:spLocks noGrp="1" noChangeArrowheads="1"/>
          </p:cNvSpPr>
          <p:nvPr>
            <p:ph idx="1"/>
          </p:nvPr>
        </p:nvSpPr>
        <p:spPr/>
        <p:txBody>
          <a:bodyPr/>
          <a:lstStyle/>
          <a:p>
            <a:pPr eaLnBrk="1" hangingPunct="1">
              <a:defRPr/>
            </a:pPr>
            <a:endParaRPr lang="es-ES" b="1" i="1" dirty="0"/>
          </a:p>
          <a:p>
            <a:pPr eaLnBrk="1" hangingPunct="1">
              <a:defRPr/>
            </a:pPr>
            <a:r>
              <a:rPr lang="es-ES" b="1" i="1" dirty="0"/>
              <a:t>Identidad</a:t>
            </a:r>
          </a:p>
          <a:p>
            <a:pPr lvl="1">
              <a:defRPr/>
            </a:pPr>
            <a:r>
              <a:rPr lang="es-ES" dirty="0"/>
              <a:t>Cada objeto tiene una identidad única, incluso si su estado es idéntico al de otro objeto</a:t>
            </a:r>
            <a:endParaRPr lang="en-US" dirty="0"/>
          </a:p>
        </p:txBody>
      </p:sp>
      <p:sp>
        <p:nvSpPr>
          <p:cNvPr id="142" name="Rectangle 4"/>
          <p:cNvSpPr>
            <a:spLocks noGrp="1" noChangeArrowheads="1"/>
          </p:cNvSpPr>
          <p:nvPr>
            <p:ph type="title"/>
          </p:nvPr>
        </p:nvSpPr>
        <p:spPr/>
        <p:txBody>
          <a:bodyPr/>
          <a:lstStyle/>
          <a:p>
            <a:pPr eaLnBrk="1" hangingPunct="1">
              <a:defRPr/>
            </a:pPr>
            <a:r>
              <a:rPr lang="es-AR" dirty="0"/>
              <a:t>Objeto: Características</a:t>
            </a:r>
            <a:endParaRPr lang="en-US" dirty="0"/>
          </a:p>
        </p:txBody>
      </p:sp>
      <p:grpSp>
        <p:nvGrpSpPr>
          <p:cNvPr id="15364" name="Group 4"/>
          <p:cNvGrpSpPr>
            <a:grpSpLocks/>
          </p:cNvGrpSpPr>
          <p:nvPr/>
        </p:nvGrpSpPr>
        <p:grpSpPr bwMode="auto">
          <a:xfrm>
            <a:off x="3440113" y="3451225"/>
            <a:ext cx="2319337" cy="2062163"/>
            <a:chOff x="1728" y="1169"/>
            <a:chExt cx="2302" cy="1980"/>
          </a:xfrm>
        </p:grpSpPr>
        <p:sp>
          <p:nvSpPr>
            <p:cNvPr id="609285" name="AutoShape 5"/>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86" name="Freeform 6"/>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87" name="Freeform 7"/>
            <p:cNvSpPr>
              <a:spLocks/>
            </p:cNvSpPr>
            <p:nvPr/>
          </p:nvSpPr>
          <p:spPr bwMode="auto">
            <a:xfrm>
              <a:off x="1742" y="1797"/>
              <a:ext cx="2166"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88" name="Freeform 8"/>
            <p:cNvSpPr>
              <a:spLocks/>
            </p:cNvSpPr>
            <p:nvPr/>
          </p:nvSpPr>
          <p:spPr bwMode="auto">
            <a:xfrm>
              <a:off x="1972" y="1443"/>
              <a:ext cx="1851" cy="1171"/>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89" name="Freeform 9"/>
            <p:cNvSpPr>
              <a:spLocks/>
            </p:cNvSpPr>
            <p:nvPr/>
          </p:nvSpPr>
          <p:spPr bwMode="auto">
            <a:xfrm>
              <a:off x="2045" y="1437"/>
              <a:ext cx="1130"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0" name="Freeform 10"/>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1" name="Freeform 11"/>
            <p:cNvSpPr>
              <a:spLocks/>
            </p:cNvSpPr>
            <p:nvPr/>
          </p:nvSpPr>
          <p:spPr bwMode="auto">
            <a:xfrm>
              <a:off x="3497" y="1469"/>
              <a:ext cx="273"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2" name="Freeform 12"/>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3" name="Freeform 13"/>
            <p:cNvSpPr>
              <a:spLocks/>
            </p:cNvSpPr>
            <p:nvPr/>
          </p:nvSpPr>
          <p:spPr bwMode="auto">
            <a:xfrm>
              <a:off x="2681"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4" name="Freeform 14"/>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5" name="Freeform 15"/>
            <p:cNvSpPr>
              <a:spLocks/>
            </p:cNvSpPr>
            <p:nvPr/>
          </p:nvSpPr>
          <p:spPr bwMode="auto">
            <a:xfrm>
              <a:off x="1845"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6" name="Freeform 16"/>
            <p:cNvSpPr>
              <a:spLocks/>
            </p:cNvSpPr>
            <p:nvPr/>
          </p:nvSpPr>
          <p:spPr bwMode="auto">
            <a:xfrm>
              <a:off x="1864" y="2015"/>
              <a:ext cx="90"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7" name="Freeform 17"/>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8" name="Freeform 18"/>
            <p:cNvSpPr>
              <a:spLocks/>
            </p:cNvSpPr>
            <p:nvPr/>
          </p:nvSpPr>
          <p:spPr bwMode="auto">
            <a:xfrm>
              <a:off x="1911" y="2410"/>
              <a:ext cx="276" cy="113"/>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299" name="Freeform 19"/>
            <p:cNvSpPr>
              <a:spLocks/>
            </p:cNvSpPr>
            <p:nvPr/>
          </p:nvSpPr>
          <p:spPr bwMode="auto">
            <a:xfrm>
              <a:off x="1856" y="2081"/>
              <a:ext cx="98" cy="108"/>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0" name="Freeform 20"/>
            <p:cNvSpPr>
              <a:spLocks/>
            </p:cNvSpPr>
            <p:nvPr/>
          </p:nvSpPr>
          <p:spPr bwMode="auto">
            <a:xfrm>
              <a:off x="1730" y="1946"/>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1" name="Freeform 21"/>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2" name="Freeform 22"/>
            <p:cNvSpPr>
              <a:spLocks/>
            </p:cNvSpPr>
            <p:nvPr/>
          </p:nvSpPr>
          <p:spPr bwMode="auto">
            <a:xfrm>
              <a:off x="2264" y="2259"/>
              <a:ext cx="101"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3" name="Freeform 23"/>
            <p:cNvSpPr>
              <a:spLocks/>
            </p:cNvSpPr>
            <p:nvPr/>
          </p:nvSpPr>
          <p:spPr bwMode="auto">
            <a:xfrm>
              <a:off x="2275" y="1949"/>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4" name="Freeform 24"/>
            <p:cNvSpPr>
              <a:spLocks/>
            </p:cNvSpPr>
            <p:nvPr/>
          </p:nvSpPr>
          <p:spPr bwMode="auto">
            <a:xfrm>
              <a:off x="1897" y="2385"/>
              <a:ext cx="224" cy="143"/>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5" name="Freeform 25"/>
            <p:cNvSpPr>
              <a:spLocks/>
            </p:cNvSpPr>
            <p:nvPr/>
          </p:nvSpPr>
          <p:spPr bwMode="auto">
            <a:xfrm>
              <a:off x="2157" y="2398"/>
              <a:ext cx="43" cy="133"/>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6" name="Freeform 26"/>
            <p:cNvSpPr>
              <a:spLocks/>
            </p:cNvSpPr>
            <p:nvPr/>
          </p:nvSpPr>
          <p:spPr bwMode="auto">
            <a:xfrm>
              <a:off x="2424"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7" name="Freeform 27"/>
            <p:cNvSpPr>
              <a:spLocks/>
            </p:cNvSpPr>
            <p:nvPr/>
          </p:nvSpPr>
          <p:spPr bwMode="auto">
            <a:xfrm>
              <a:off x="2968" y="1507"/>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8" name="Freeform 28"/>
            <p:cNvSpPr>
              <a:spLocks/>
            </p:cNvSpPr>
            <p:nvPr/>
          </p:nvSpPr>
          <p:spPr bwMode="auto">
            <a:xfrm>
              <a:off x="2829" y="1680"/>
              <a:ext cx="203" cy="210"/>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09" name="Freeform 29"/>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0" name="Freeform 30"/>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1" name="Freeform 31"/>
            <p:cNvSpPr>
              <a:spLocks/>
            </p:cNvSpPr>
            <p:nvPr/>
          </p:nvSpPr>
          <p:spPr bwMode="auto">
            <a:xfrm>
              <a:off x="2155" y="2626"/>
              <a:ext cx="243"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2" name="Freeform 32"/>
            <p:cNvSpPr>
              <a:spLocks/>
            </p:cNvSpPr>
            <p:nvPr/>
          </p:nvSpPr>
          <p:spPr bwMode="auto">
            <a:xfrm>
              <a:off x="2883" y="1844"/>
              <a:ext cx="614" cy="119"/>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3" name="Freeform 33"/>
            <p:cNvSpPr>
              <a:spLocks/>
            </p:cNvSpPr>
            <p:nvPr/>
          </p:nvSpPr>
          <p:spPr bwMode="auto">
            <a:xfrm>
              <a:off x="3260" y="1817"/>
              <a:ext cx="348"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4" name="Freeform 34"/>
            <p:cNvSpPr>
              <a:spLocks/>
            </p:cNvSpPr>
            <p:nvPr/>
          </p:nvSpPr>
          <p:spPr bwMode="auto">
            <a:xfrm>
              <a:off x="2885" y="2449"/>
              <a:ext cx="337" cy="172"/>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5" name="Freeform 35"/>
            <p:cNvSpPr>
              <a:spLocks/>
            </p:cNvSpPr>
            <p:nvPr/>
          </p:nvSpPr>
          <p:spPr bwMode="auto">
            <a:xfrm>
              <a:off x="2927" y="2362"/>
              <a:ext cx="629"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6" name="Freeform 36"/>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7" name="Freeform 37"/>
            <p:cNvSpPr>
              <a:spLocks/>
            </p:cNvSpPr>
            <p:nvPr/>
          </p:nvSpPr>
          <p:spPr bwMode="auto">
            <a:xfrm>
              <a:off x="3368" y="1440"/>
              <a:ext cx="348"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8" name="Freeform 38"/>
            <p:cNvSpPr>
              <a:spLocks/>
            </p:cNvSpPr>
            <p:nvPr/>
          </p:nvSpPr>
          <p:spPr bwMode="auto">
            <a:xfrm>
              <a:off x="3482" y="1465"/>
              <a:ext cx="325"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19" name="Freeform 39"/>
            <p:cNvSpPr>
              <a:spLocks/>
            </p:cNvSpPr>
            <p:nvPr/>
          </p:nvSpPr>
          <p:spPr bwMode="auto">
            <a:xfrm>
              <a:off x="3740" y="1715"/>
              <a:ext cx="46" cy="119"/>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0" name="Freeform 40"/>
            <p:cNvSpPr>
              <a:spLocks/>
            </p:cNvSpPr>
            <p:nvPr/>
          </p:nvSpPr>
          <p:spPr bwMode="auto">
            <a:xfrm>
              <a:off x="2858" y="1977"/>
              <a:ext cx="22"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1" name="Freeform 41"/>
            <p:cNvSpPr>
              <a:spLocks/>
            </p:cNvSpPr>
            <p:nvPr/>
          </p:nvSpPr>
          <p:spPr bwMode="auto">
            <a:xfrm>
              <a:off x="2962" y="2120"/>
              <a:ext cx="511"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2" name="Freeform 42"/>
            <p:cNvSpPr>
              <a:spLocks/>
            </p:cNvSpPr>
            <p:nvPr/>
          </p:nvSpPr>
          <p:spPr bwMode="auto">
            <a:xfrm>
              <a:off x="2595" y="2439"/>
              <a:ext cx="165"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3" name="Freeform 43"/>
            <p:cNvSpPr>
              <a:spLocks/>
            </p:cNvSpPr>
            <p:nvPr/>
          </p:nvSpPr>
          <p:spPr bwMode="auto">
            <a:xfrm>
              <a:off x="3658" y="2372"/>
              <a:ext cx="170" cy="288"/>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4" name="Freeform 44"/>
            <p:cNvSpPr>
              <a:spLocks/>
            </p:cNvSpPr>
            <p:nvPr/>
          </p:nvSpPr>
          <p:spPr bwMode="auto">
            <a:xfrm>
              <a:off x="2760" y="2154"/>
              <a:ext cx="72" cy="40"/>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5" name="Freeform 45"/>
            <p:cNvSpPr>
              <a:spLocks/>
            </p:cNvSpPr>
            <p:nvPr/>
          </p:nvSpPr>
          <p:spPr bwMode="auto">
            <a:xfrm>
              <a:off x="2628" y="2491"/>
              <a:ext cx="85"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6" name="Freeform 46"/>
            <p:cNvSpPr>
              <a:spLocks/>
            </p:cNvSpPr>
            <p:nvPr/>
          </p:nvSpPr>
          <p:spPr bwMode="auto">
            <a:xfrm>
              <a:off x="3687" y="2425"/>
              <a:ext cx="104"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7" name="Freeform 47"/>
            <p:cNvSpPr>
              <a:spLocks/>
            </p:cNvSpPr>
            <p:nvPr/>
          </p:nvSpPr>
          <p:spPr bwMode="auto">
            <a:xfrm>
              <a:off x="2294" y="1599"/>
              <a:ext cx="490"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8" name="Freeform 48"/>
            <p:cNvSpPr>
              <a:spLocks/>
            </p:cNvSpPr>
            <p:nvPr/>
          </p:nvSpPr>
          <p:spPr bwMode="auto">
            <a:xfrm>
              <a:off x="3157" y="1642"/>
              <a:ext cx="262"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29" name="Freeform 49"/>
            <p:cNvSpPr>
              <a:spLocks/>
            </p:cNvSpPr>
            <p:nvPr/>
          </p:nvSpPr>
          <p:spPr bwMode="auto">
            <a:xfrm>
              <a:off x="2840" y="1680"/>
              <a:ext cx="295" cy="204"/>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grpSp>
      <p:grpSp>
        <p:nvGrpSpPr>
          <p:cNvPr id="15365" name="Group 50"/>
          <p:cNvGrpSpPr>
            <a:grpSpLocks/>
          </p:cNvGrpSpPr>
          <p:nvPr/>
        </p:nvGrpSpPr>
        <p:grpSpPr bwMode="auto">
          <a:xfrm>
            <a:off x="6073775" y="3540125"/>
            <a:ext cx="2427288" cy="1890713"/>
            <a:chOff x="1728" y="1169"/>
            <a:chExt cx="2302" cy="1980"/>
          </a:xfrm>
        </p:grpSpPr>
        <p:sp>
          <p:nvSpPr>
            <p:cNvPr id="609331" name="AutoShape 51"/>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32" name="Freeform 52"/>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33" name="Freeform 53"/>
            <p:cNvSpPr>
              <a:spLocks/>
            </p:cNvSpPr>
            <p:nvPr/>
          </p:nvSpPr>
          <p:spPr bwMode="auto">
            <a:xfrm>
              <a:off x="1742" y="1797"/>
              <a:ext cx="2168"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34" name="Freeform 54"/>
            <p:cNvSpPr>
              <a:spLocks/>
            </p:cNvSpPr>
            <p:nvPr/>
          </p:nvSpPr>
          <p:spPr bwMode="auto">
            <a:xfrm>
              <a:off x="1972" y="1443"/>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35" name="Freeform 55"/>
            <p:cNvSpPr>
              <a:spLocks/>
            </p:cNvSpPr>
            <p:nvPr/>
          </p:nvSpPr>
          <p:spPr bwMode="auto">
            <a:xfrm>
              <a:off x="2046" y="1437"/>
              <a:ext cx="1128"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36" name="Freeform 56"/>
            <p:cNvSpPr>
              <a:spLocks/>
            </p:cNvSpPr>
            <p:nvPr/>
          </p:nvSpPr>
          <p:spPr bwMode="auto">
            <a:xfrm>
              <a:off x="2842" y="1525"/>
              <a:ext cx="679" cy="359"/>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37" name="Freeform 57"/>
            <p:cNvSpPr>
              <a:spLocks/>
            </p:cNvSpPr>
            <p:nvPr/>
          </p:nvSpPr>
          <p:spPr bwMode="auto">
            <a:xfrm>
              <a:off x="3499" y="1468"/>
              <a:ext cx="271" cy="349"/>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38" name="Freeform 58"/>
            <p:cNvSpPr>
              <a:spLocks/>
            </p:cNvSpPr>
            <p:nvPr/>
          </p:nvSpPr>
          <p:spPr bwMode="auto">
            <a:xfrm>
              <a:off x="2023" y="1468"/>
              <a:ext cx="602"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39" name="Freeform 59"/>
            <p:cNvSpPr>
              <a:spLocks/>
            </p:cNvSpPr>
            <p:nvPr/>
          </p:nvSpPr>
          <p:spPr bwMode="auto">
            <a:xfrm>
              <a:off x="2683" y="1422"/>
              <a:ext cx="637"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0" name="Freeform 60"/>
            <p:cNvSpPr>
              <a:spLocks/>
            </p:cNvSpPr>
            <p:nvPr/>
          </p:nvSpPr>
          <p:spPr bwMode="auto">
            <a:xfrm>
              <a:off x="2086" y="1849"/>
              <a:ext cx="628"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1" name="Freeform 61"/>
            <p:cNvSpPr>
              <a:spLocks/>
            </p:cNvSpPr>
            <p:nvPr/>
          </p:nvSpPr>
          <p:spPr bwMode="auto">
            <a:xfrm>
              <a:off x="1844" y="2255"/>
              <a:ext cx="512" cy="145"/>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2" name="Freeform 62"/>
            <p:cNvSpPr>
              <a:spLocks/>
            </p:cNvSpPr>
            <p:nvPr/>
          </p:nvSpPr>
          <p:spPr bwMode="auto">
            <a:xfrm>
              <a:off x="1864" y="2015"/>
              <a:ext cx="90" cy="161"/>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3" name="Freeform 63"/>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4" name="Freeform 64"/>
            <p:cNvSpPr>
              <a:spLocks/>
            </p:cNvSpPr>
            <p:nvPr/>
          </p:nvSpPr>
          <p:spPr bwMode="auto">
            <a:xfrm>
              <a:off x="1912" y="2409"/>
              <a:ext cx="276" cy="113"/>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5" name="Freeform 65"/>
            <p:cNvSpPr>
              <a:spLocks/>
            </p:cNvSpPr>
            <p:nvPr/>
          </p:nvSpPr>
          <p:spPr bwMode="auto">
            <a:xfrm>
              <a:off x="1856" y="2082"/>
              <a:ext cx="98" cy="106"/>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6" name="Freeform 66"/>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7" name="Freeform 67"/>
            <p:cNvSpPr>
              <a:spLocks/>
            </p:cNvSpPr>
            <p:nvPr/>
          </p:nvSpPr>
          <p:spPr bwMode="auto">
            <a:xfrm>
              <a:off x="1882" y="2299"/>
              <a:ext cx="416" cy="38"/>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8" name="Freeform 68"/>
            <p:cNvSpPr>
              <a:spLocks/>
            </p:cNvSpPr>
            <p:nvPr/>
          </p:nvSpPr>
          <p:spPr bwMode="auto">
            <a:xfrm>
              <a:off x="2262" y="2260"/>
              <a:ext cx="102" cy="136"/>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49" name="Freeform 69"/>
            <p:cNvSpPr>
              <a:spLocks/>
            </p:cNvSpPr>
            <p:nvPr/>
          </p:nvSpPr>
          <p:spPr bwMode="auto">
            <a:xfrm>
              <a:off x="2275"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0" name="Freeform 70"/>
            <p:cNvSpPr>
              <a:spLocks/>
            </p:cNvSpPr>
            <p:nvPr/>
          </p:nvSpPr>
          <p:spPr bwMode="auto">
            <a:xfrm>
              <a:off x="1897" y="2386"/>
              <a:ext cx="224" cy="141"/>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1" name="Freeform 71"/>
            <p:cNvSpPr>
              <a:spLocks/>
            </p:cNvSpPr>
            <p:nvPr/>
          </p:nvSpPr>
          <p:spPr bwMode="auto">
            <a:xfrm>
              <a:off x="2157" y="2398"/>
              <a:ext cx="42" cy="133"/>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2" name="Freeform 72"/>
            <p:cNvSpPr>
              <a:spLocks/>
            </p:cNvSpPr>
            <p:nvPr/>
          </p:nvSpPr>
          <p:spPr bwMode="auto">
            <a:xfrm>
              <a:off x="2425" y="2205"/>
              <a:ext cx="468" cy="261"/>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3" name="Freeform 73"/>
            <p:cNvSpPr>
              <a:spLocks/>
            </p:cNvSpPr>
            <p:nvPr/>
          </p:nvSpPr>
          <p:spPr bwMode="auto">
            <a:xfrm>
              <a:off x="2969" y="1508"/>
              <a:ext cx="551" cy="206"/>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4" name="Freeform 74"/>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5" name="Freeform 75"/>
            <p:cNvSpPr>
              <a:spLocks/>
            </p:cNvSpPr>
            <p:nvPr/>
          </p:nvSpPr>
          <p:spPr bwMode="auto">
            <a:xfrm>
              <a:off x="3133" y="1733"/>
              <a:ext cx="379" cy="115"/>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6" name="Freeform 76"/>
            <p:cNvSpPr>
              <a:spLocks/>
            </p:cNvSpPr>
            <p:nvPr/>
          </p:nvSpPr>
          <p:spPr bwMode="auto">
            <a:xfrm>
              <a:off x="1781"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7" name="Freeform 77"/>
            <p:cNvSpPr>
              <a:spLocks/>
            </p:cNvSpPr>
            <p:nvPr/>
          </p:nvSpPr>
          <p:spPr bwMode="auto">
            <a:xfrm>
              <a:off x="2156" y="2625"/>
              <a:ext cx="241"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8" name="Freeform 78"/>
            <p:cNvSpPr>
              <a:spLocks/>
            </p:cNvSpPr>
            <p:nvPr/>
          </p:nvSpPr>
          <p:spPr bwMode="auto">
            <a:xfrm>
              <a:off x="2883" y="1846"/>
              <a:ext cx="616"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59" name="Freeform 79"/>
            <p:cNvSpPr>
              <a:spLocks/>
            </p:cNvSpPr>
            <p:nvPr/>
          </p:nvSpPr>
          <p:spPr bwMode="auto">
            <a:xfrm>
              <a:off x="3261" y="1817"/>
              <a:ext cx="346"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0" name="Freeform 80"/>
            <p:cNvSpPr>
              <a:spLocks/>
            </p:cNvSpPr>
            <p:nvPr/>
          </p:nvSpPr>
          <p:spPr bwMode="auto">
            <a:xfrm>
              <a:off x="2884" y="2451"/>
              <a:ext cx="337" cy="170"/>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1" name="Freeform 81"/>
            <p:cNvSpPr>
              <a:spLocks/>
            </p:cNvSpPr>
            <p:nvPr/>
          </p:nvSpPr>
          <p:spPr bwMode="auto">
            <a:xfrm>
              <a:off x="2926" y="2363"/>
              <a:ext cx="629" cy="269"/>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2" name="Freeform 82"/>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3" name="Freeform 83"/>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4" name="Freeform 84"/>
            <p:cNvSpPr>
              <a:spLocks/>
            </p:cNvSpPr>
            <p:nvPr/>
          </p:nvSpPr>
          <p:spPr bwMode="auto">
            <a:xfrm>
              <a:off x="3482" y="1465"/>
              <a:ext cx="324" cy="377"/>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5" name="Freeform 85"/>
            <p:cNvSpPr>
              <a:spLocks/>
            </p:cNvSpPr>
            <p:nvPr/>
          </p:nvSpPr>
          <p:spPr bwMode="auto">
            <a:xfrm>
              <a:off x="3739" y="1714"/>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6" name="Freeform 86"/>
            <p:cNvSpPr>
              <a:spLocks/>
            </p:cNvSpPr>
            <p:nvPr/>
          </p:nvSpPr>
          <p:spPr bwMode="auto">
            <a:xfrm>
              <a:off x="2859"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7" name="Freeform 87"/>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8" name="Freeform 88"/>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69" name="Freeform 89"/>
            <p:cNvSpPr>
              <a:spLocks/>
            </p:cNvSpPr>
            <p:nvPr/>
          </p:nvSpPr>
          <p:spPr bwMode="auto">
            <a:xfrm>
              <a:off x="3658" y="2371"/>
              <a:ext cx="170"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70" name="Freeform 90"/>
            <p:cNvSpPr>
              <a:spLocks/>
            </p:cNvSpPr>
            <p:nvPr/>
          </p:nvSpPr>
          <p:spPr bwMode="auto">
            <a:xfrm>
              <a:off x="2759" y="2153"/>
              <a:ext cx="74" cy="40"/>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71" name="Freeform 91"/>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72" name="Freeform 92"/>
            <p:cNvSpPr>
              <a:spLocks/>
            </p:cNvSpPr>
            <p:nvPr/>
          </p:nvSpPr>
          <p:spPr bwMode="auto">
            <a:xfrm>
              <a:off x="3687" y="2426"/>
              <a:ext cx="104" cy="190"/>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73" name="Freeform 93"/>
            <p:cNvSpPr>
              <a:spLocks/>
            </p:cNvSpPr>
            <p:nvPr/>
          </p:nvSpPr>
          <p:spPr bwMode="auto">
            <a:xfrm>
              <a:off x="2294" y="1600"/>
              <a:ext cx="489" cy="234"/>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74" name="Freeform 94"/>
            <p:cNvSpPr>
              <a:spLocks/>
            </p:cNvSpPr>
            <p:nvPr/>
          </p:nvSpPr>
          <p:spPr bwMode="auto">
            <a:xfrm>
              <a:off x="3157" y="1643"/>
              <a:ext cx="262" cy="76"/>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75" name="Freeform 95"/>
            <p:cNvSpPr>
              <a:spLocks/>
            </p:cNvSpPr>
            <p:nvPr/>
          </p:nvSpPr>
          <p:spPr bwMode="auto">
            <a:xfrm>
              <a:off x="2841" y="1679"/>
              <a:ext cx="295" cy="204"/>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grpSp>
      <p:grpSp>
        <p:nvGrpSpPr>
          <p:cNvPr id="15366" name="Group 96"/>
          <p:cNvGrpSpPr>
            <a:grpSpLocks/>
          </p:cNvGrpSpPr>
          <p:nvPr/>
        </p:nvGrpSpPr>
        <p:grpSpPr bwMode="auto">
          <a:xfrm>
            <a:off x="635000" y="3559175"/>
            <a:ext cx="2438400" cy="1924050"/>
            <a:chOff x="1728" y="1169"/>
            <a:chExt cx="2302" cy="1980"/>
          </a:xfrm>
        </p:grpSpPr>
        <p:sp>
          <p:nvSpPr>
            <p:cNvPr id="609377" name="AutoShape 97"/>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78" name="Freeform 98"/>
            <p:cNvSpPr>
              <a:spLocks/>
            </p:cNvSpPr>
            <p:nvPr/>
          </p:nvSpPr>
          <p:spPr bwMode="auto">
            <a:xfrm>
              <a:off x="1768" y="2143"/>
              <a:ext cx="2127"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79" name="Freeform 99"/>
            <p:cNvSpPr>
              <a:spLocks/>
            </p:cNvSpPr>
            <p:nvPr/>
          </p:nvSpPr>
          <p:spPr bwMode="auto">
            <a:xfrm>
              <a:off x="1741" y="1796"/>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0" name="Freeform 100"/>
            <p:cNvSpPr>
              <a:spLocks/>
            </p:cNvSpPr>
            <p:nvPr/>
          </p:nvSpPr>
          <p:spPr bwMode="auto">
            <a:xfrm>
              <a:off x="1972" y="1443"/>
              <a:ext cx="1852" cy="1171"/>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1" name="Freeform 101"/>
            <p:cNvSpPr>
              <a:spLocks/>
            </p:cNvSpPr>
            <p:nvPr/>
          </p:nvSpPr>
          <p:spPr bwMode="auto">
            <a:xfrm>
              <a:off x="2046"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2" name="Freeform 102"/>
            <p:cNvSpPr>
              <a:spLocks/>
            </p:cNvSpPr>
            <p:nvPr/>
          </p:nvSpPr>
          <p:spPr bwMode="auto">
            <a:xfrm>
              <a:off x="2842" y="1524"/>
              <a:ext cx="679" cy="361"/>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3" name="Freeform 103"/>
            <p:cNvSpPr>
              <a:spLocks/>
            </p:cNvSpPr>
            <p:nvPr/>
          </p:nvSpPr>
          <p:spPr bwMode="auto">
            <a:xfrm>
              <a:off x="3498" y="1470"/>
              <a:ext cx="273"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4" name="Freeform 104"/>
            <p:cNvSpPr>
              <a:spLocks/>
            </p:cNvSpPr>
            <p:nvPr/>
          </p:nvSpPr>
          <p:spPr bwMode="auto">
            <a:xfrm>
              <a:off x="2023" y="1470"/>
              <a:ext cx="602" cy="461"/>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5" name="Freeform 105"/>
            <p:cNvSpPr>
              <a:spLocks/>
            </p:cNvSpPr>
            <p:nvPr/>
          </p:nvSpPr>
          <p:spPr bwMode="auto">
            <a:xfrm>
              <a:off x="2683" y="1422"/>
              <a:ext cx="637"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6" name="Freeform 106"/>
            <p:cNvSpPr>
              <a:spLocks/>
            </p:cNvSpPr>
            <p:nvPr/>
          </p:nvSpPr>
          <p:spPr bwMode="auto">
            <a:xfrm>
              <a:off x="2088" y="1849"/>
              <a:ext cx="626"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7" name="Freeform 107"/>
            <p:cNvSpPr>
              <a:spLocks/>
            </p:cNvSpPr>
            <p:nvPr/>
          </p:nvSpPr>
          <p:spPr bwMode="auto">
            <a:xfrm>
              <a:off x="1843" y="2254"/>
              <a:ext cx="513" cy="147"/>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8" name="Freeform 108"/>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89" name="Freeform 109"/>
            <p:cNvSpPr>
              <a:spLocks/>
            </p:cNvSpPr>
            <p:nvPr/>
          </p:nvSpPr>
          <p:spPr bwMode="auto">
            <a:xfrm>
              <a:off x="2287" y="2020"/>
              <a:ext cx="339" cy="172"/>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0" name="Freeform 110"/>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1" name="Freeform 111"/>
            <p:cNvSpPr>
              <a:spLocks/>
            </p:cNvSpPr>
            <p:nvPr/>
          </p:nvSpPr>
          <p:spPr bwMode="auto">
            <a:xfrm>
              <a:off x="1855" y="2081"/>
              <a:ext cx="99" cy="108"/>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2" name="Freeform 112"/>
            <p:cNvSpPr>
              <a:spLocks/>
            </p:cNvSpPr>
            <p:nvPr/>
          </p:nvSpPr>
          <p:spPr bwMode="auto">
            <a:xfrm>
              <a:off x="1729" y="1947"/>
              <a:ext cx="549" cy="621"/>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3" name="Freeform 113"/>
            <p:cNvSpPr>
              <a:spLocks/>
            </p:cNvSpPr>
            <p:nvPr/>
          </p:nvSpPr>
          <p:spPr bwMode="auto">
            <a:xfrm>
              <a:off x="1881" y="2299"/>
              <a:ext cx="417" cy="38"/>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4" name="Freeform 114"/>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5" name="Freeform 115"/>
            <p:cNvSpPr>
              <a:spLocks/>
            </p:cNvSpPr>
            <p:nvPr/>
          </p:nvSpPr>
          <p:spPr bwMode="auto">
            <a:xfrm>
              <a:off x="2274" y="1950"/>
              <a:ext cx="567" cy="260"/>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6" name="Freeform 116"/>
            <p:cNvSpPr>
              <a:spLocks/>
            </p:cNvSpPr>
            <p:nvPr/>
          </p:nvSpPr>
          <p:spPr bwMode="auto">
            <a:xfrm>
              <a:off x="1897" y="2386"/>
              <a:ext cx="223"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7" name="Freeform 117"/>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8" name="Freeform 118"/>
            <p:cNvSpPr>
              <a:spLocks/>
            </p:cNvSpPr>
            <p:nvPr/>
          </p:nvSpPr>
          <p:spPr bwMode="auto">
            <a:xfrm>
              <a:off x="2425" y="2205"/>
              <a:ext cx="468" cy="261"/>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399" name="Freeform 119"/>
            <p:cNvSpPr>
              <a:spLocks/>
            </p:cNvSpPr>
            <p:nvPr/>
          </p:nvSpPr>
          <p:spPr bwMode="auto">
            <a:xfrm>
              <a:off x="2967" y="1509"/>
              <a:ext cx="552" cy="206"/>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0" name="Freeform 120"/>
            <p:cNvSpPr>
              <a:spLocks/>
            </p:cNvSpPr>
            <p:nvPr/>
          </p:nvSpPr>
          <p:spPr bwMode="auto">
            <a:xfrm>
              <a:off x="2830" y="1679"/>
              <a:ext cx="202"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1" name="Freeform 121"/>
            <p:cNvSpPr>
              <a:spLocks/>
            </p:cNvSpPr>
            <p:nvPr/>
          </p:nvSpPr>
          <p:spPr bwMode="auto">
            <a:xfrm>
              <a:off x="3132" y="1733"/>
              <a:ext cx="379"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2" name="Freeform 122"/>
            <p:cNvSpPr>
              <a:spLocks/>
            </p:cNvSpPr>
            <p:nvPr/>
          </p:nvSpPr>
          <p:spPr bwMode="auto">
            <a:xfrm>
              <a:off x="1780" y="2582"/>
              <a:ext cx="345" cy="56"/>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3" name="Freeform 123"/>
            <p:cNvSpPr>
              <a:spLocks/>
            </p:cNvSpPr>
            <p:nvPr/>
          </p:nvSpPr>
          <p:spPr bwMode="auto">
            <a:xfrm>
              <a:off x="2155" y="2626"/>
              <a:ext cx="241" cy="42"/>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4" name="Freeform 124"/>
            <p:cNvSpPr>
              <a:spLocks/>
            </p:cNvSpPr>
            <p:nvPr/>
          </p:nvSpPr>
          <p:spPr bwMode="auto">
            <a:xfrm>
              <a:off x="2883" y="1845"/>
              <a:ext cx="614"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5" name="Freeform 125"/>
            <p:cNvSpPr>
              <a:spLocks/>
            </p:cNvSpPr>
            <p:nvPr/>
          </p:nvSpPr>
          <p:spPr bwMode="auto">
            <a:xfrm>
              <a:off x="3260" y="1818"/>
              <a:ext cx="348" cy="632"/>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6" name="Freeform 126"/>
            <p:cNvSpPr>
              <a:spLocks/>
            </p:cNvSpPr>
            <p:nvPr/>
          </p:nvSpPr>
          <p:spPr bwMode="auto">
            <a:xfrm>
              <a:off x="2883" y="2450"/>
              <a:ext cx="337" cy="172"/>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7" name="Freeform 127"/>
            <p:cNvSpPr>
              <a:spLocks/>
            </p:cNvSpPr>
            <p:nvPr/>
          </p:nvSpPr>
          <p:spPr bwMode="auto">
            <a:xfrm>
              <a:off x="2927" y="2362"/>
              <a:ext cx="628" cy="271"/>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8" name="Freeform 128"/>
            <p:cNvSpPr>
              <a:spLocks/>
            </p:cNvSpPr>
            <p:nvPr/>
          </p:nvSpPr>
          <p:spPr bwMode="auto">
            <a:xfrm>
              <a:off x="3532" y="1881"/>
              <a:ext cx="361" cy="436"/>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09" name="Freeform 129"/>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0" name="Freeform 130"/>
            <p:cNvSpPr>
              <a:spLocks/>
            </p:cNvSpPr>
            <p:nvPr/>
          </p:nvSpPr>
          <p:spPr bwMode="auto">
            <a:xfrm>
              <a:off x="3481" y="1465"/>
              <a:ext cx="325" cy="379"/>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1" name="Freeform 131"/>
            <p:cNvSpPr>
              <a:spLocks/>
            </p:cNvSpPr>
            <p:nvPr/>
          </p:nvSpPr>
          <p:spPr bwMode="auto">
            <a:xfrm>
              <a:off x="3739" y="1715"/>
              <a:ext cx="46"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2" name="Freeform 132"/>
            <p:cNvSpPr>
              <a:spLocks/>
            </p:cNvSpPr>
            <p:nvPr/>
          </p:nvSpPr>
          <p:spPr bwMode="auto">
            <a:xfrm>
              <a:off x="2858" y="1978"/>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3" name="Freeform 133"/>
            <p:cNvSpPr>
              <a:spLocks/>
            </p:cNvSpPr>
            <p:nvPr/>
          </p:nvSpPr>
          <p:spPr bwMode="auto">
            <a:xfrm>
              <a:off x="2961" y="2120"/>
              <a:ext cx="511"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4" name="Freeform 134"/>
            <p:cNvSpPr>
              <a:spLocks/>
            </p:cNvSpPr>
            <p:nvPr/>
          </p:nvSpPr>
          <p:spPr bwMode="auto">
            <a:xfrm>
              <a:off x="2594" y="2438"/>
              <a:ext cx="166" cy="320"/>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5" name="Freeform 135"/>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6" name="Freeform 136"/>
            <p:cNvSpPr>
              <a:spLocks/>
            </p:cNvSpPr>
            <p:nvPr/>
          </p:nvSpPr>
          <p:spPr bwMode="auto">
            <a:xfrm>
              <a:off x="2761" y="2154"/>
              <a:ext cx="72"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7" name="Freeform 137"/>
            <p:cNvSpPr>
              <a:spLocks/>
            </p:cNvSpPr>
            <p:nvPr/>
          </p:nvSpPr>
          <p:spPr bwMode="auto">
            <a:xfrm>
              <a:off x="2629"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8" name="Freeform 138"/>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19" name="Freeform 139"/>
            <p:cNvSpPr>
              <a:spLocks/>
            </p:cNvSpPr>
            <p:nvPr/>
          </p:nvSpPr>
          <p:spPr bwMode="auto">
            <a:xfrm>
              <a:off x="2295"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20" name="Freeform 140"/>
            <p:cNvSpPr>
              <a:spLocks/>
            </p:cNvSpPr>
            <p:nvPr/>
          </p:nvSpPr>
          <p:spPr bwMode="auto">
            <a:xfrm>
              <a:off x="3156" y="1643"/>
              <a:ext cx="262" cy="77"/>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609421" name="Freeform 141"/>
            <p:cNvSpPr>
              <a:spLocks/>
            </p:cNvSpPr>
            <p:nvPr/>
          </p:nvSpPr>
          <p:spPr bwMode="auto">
            <a:xfrm>
              <a:off x="2840" y="1679"/>
              <a:ext cx="295" cy="206"/>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grpSp>
    </p:spTree>
    <p:extLst>
      <p:ext uri="{BB962C8B-B14F-4D97-AF65-F5344CB8AC3E}">
        <p14:creationId xmlns:p14="http://schemas.microsoft.com/office/powerpoint/2010/main" val="380540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D0123C01-7888-4F7A-A52A-6AC3F8C8647E}"/>
              </a:ext>
            </a:extLst>
          </p:cNvPr>
          <p:cNvSpPr>
            <a:spLocks noGrp="1"/>
          </p:cNvSpPr>
          <p:nvPr>
            <p:ph idx="1"/>
          </p:nvPr>
        </p:nvSpPr>
        <p:spPr/>
        <p:txBody>
          <a:bodyPr/>
          <a:lstStyle/>
          <a:p>
            <a:endParaRPr lang="es-CR"/>
          </a:p>
        </p:txBody>
      </p:sp>
      <p:sp>
        <p:nvSpPr>
          <p:cNvPr id="285698" name="AutoShape 2"/>
          <p:cNvSpPr>
            <a:spLocks noGrp="1" noChangeArrowheads="1"/>
          </p:cNvSpPr>
          <p:nvPr>
            <p:ph type="title"/>
          </p:nvPr>
        </p:nvSpPr>
        <p:spPr>
          <a:xfrm>
            <a:off x="1378226" y="-27643"/>
            <a:ext cx="7765771" cy="966354"/>
          </a:xfrm>
        </p:spPr>
        <p:txBody>
          <a:bodyPr>
            <a:normAutofit fontScale="90000"/>
          </a:bodyPr>
          <a:lstStyle/>
          <a:p>
            <a:r>
              <a:rPr lang="es-ES" sz="3200" dirty="0"/>
              <a:t>Veamos ejemplos de atributos de objetos de la vida real…</a:t>
            </a:r>
          </a:p>
        </p:txBody>
      </p:sp>
      <p:graphicFrame>
        <p:nvGraphicFramePr>
          <p:cNvPr id="2" name="1 Diagrama"/>
          <p:cNvGraphicFramePr/>
          <p:nvPr>
            <p:extLst/>
          </p:nvPr>
        </p:nvGraphicFramePr>
        <p:xfrm>
          <a:off x="457200" y="1600200"/>
          <a:ext cx="8229600" cy="4853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047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5B472201-6696-449E-9333-1FA5161CA914}"/>
              </a:ext>
            </a:extLst>
          </p:cNvPr>
          <p:cNvSpPr>
            <a:spLocks noGrp="1"/>
          </p:cNvSpPr>
          <p:nvPr>
            <p:ph idx="1"/>
          </p:nvPr>
        </p:nvSpPr>
        <p:spPr/>
        <p:txBody>
          <a:bodyPr/>
          <a:lstStyle/>
          <a:p>
            <a:endParaRPr lang="es-CR"/>
          </a:p>
        </p:txBody>
      </p:sp>
      <p:sp>
        <p:nvSpPr>
          <p:cNvPr id="247810" name="AutoShape 2"/>
          <p:cNvSpPr>
            <a:spLocks noGrp="1" noChangeArrowheads="1"/>
          </p:cNvSpPr>
          <p:nvPr>
            <p:ph type="title"/>
          </p:nvPr>
        </p:nvSpPr>
        <p:spPr/>
        <p:txBody>
          <a:bodyPr/>
          <a:lstStyle/>
          <a:p>
            <a:r>
              <a:rPr lang="es-CR"/>
              <a:t>Acciones en objetos de la vida real</a:t>
            </a:r>
          </a:p>
        </p:txBody>
      </p:sp>
      <p:graphicFrame>
        <p:nvGraphicFramePr>
          <p:cNvPr id="2" name="1 Diagrama"/>
          <p:cNvGraphicFramePr/>
          <p:nvPr>
            <p:extLst/>
          </p:nvPr>
        </p:nvGraphicFramePr>
        <p:xfrm>
          <a:off x="457200" y="1484784"/>
          <a:ext cx="822960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09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p:txBody>
          <a:bodyPr/>
          <a:lstStyle/>
          <a:p>
            <a:pPr algn="just"/>
            <a:endParaRPr lang="es-CR" dirty="0"/>
          </a:p>
          <a:p>
            <a:pPr algn="just"/>
            <a:r>
              <a:rPr lang="es-CR" dirty="0"/>
              <a:t>Un objeto se puede representar como una composición de atributos y métodos.</a:t>
            </a:r>
          </a:p>
        </p:txBody>
      </p:sp>
      <p:sp>
        <p:nvSpPr>
          <p:cNvPr id="246786" name="AutoShape 2"/>
          <p:cNvSpPr>
            <a:spLocks noGrp="1" noChangeArrowheads="1"/>
          </p:cNvSpPr>
          <p:nvPr>
            <p:ph type="title"/>
          </p:nvPr>
        </p:nvSpPr>
        <p:spPr/>
        <p:txBody>
          <a:bodyPr/>
          <a:lstStyle/>
          <a:p>
            <a:r>
              <a:rPr lang="es-CR"/>
              <a:t>¿Cómo modelar un objeto?</a:t>
            </a:r>
          </a:p>
        </p:txBody>
      </p:sp>
      <p:grpSp>
        <p:nvGrpSpPr>
          <p:cNvPr id="246800" name="Group 16"/>
          <p:cNvGrpSpPr>
            <a:grpSpLocks/>
          </p:cNvGrpSpPr>
          <p:nvPr/>
        </p:nvGrpSpPr>
        <p:grpSpPr bwMode="auto">
          <a:xfrm>
            <a:off x="3200400" y="2997993"/>
            <a:ext cx="2667000" cy="2347913"/>
            <a:chOff x="1968" y="2448"/>
            <a:chExt cx="1680" cy="1479"/>
          </a:xfrm>
        </p:grpSpPr>
        <p:sp>
          <p:nvSpPr>
            <p:cNvPr id="246789" name="Oval 5"/>
            <p:cNvSpPr>
              <a:spLocks noChangeArrowheads="1"/>
            </p:cNvSpPr>
            <p:nvPr/>
          </p:nvSpPr>
          <p:spPr bwMode="auto">
            <a:xfrm>
              <a:off x="1968" y="2448"/>
              <a:ext cx="1680" cy="1479"/>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pPr>
              <a:endParaRPr lang="en-US" sz="1800"/>
            </a:p>
          </p:txBody>
        </p:sp>
        <p:sp>
          <p:nvSpPr>
            <p:cNvPr id="246790" name="Oval 6"/>
            <p:cNvSpPr>
              <a:spLocks noChangeArrowheads="1"/>
            </p:cNvSpPr>
            <p:nvPr/>
          </p:nvSpPr>
          <p:spPr bwMode="auto">
            <a:xfrm>
              <a:off x="2288" y="2730"/>
              <a:ext cx="1040" cy="91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791" name="WordArt 7"/>
            <p:cNvSpPr>
              <a:spLocks noChangeArrowheads="1" noChangeShapeType="1" noTextEdit="1"/>
            </p:cNvSpPr>
            <p:nvPr/>
          </p:nvSpPr>
          <p:spPr bwMode="auto">
            <a:xfrm>
              <a:off x="2544" y="2598"/>
              <a:ext cx="528" cy="174"/>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r>
                <a:rPr lang="es-CR" sz="1800" kern="10">
                  <a:ln w="9525">
                    <a:solidFill>
                      <a:srgbClr val="000000"/>
                    </a:solidFill>
                    <a:round/>
                    <a:headEnd/>
                    <a:tailEnd/>
                  </a:ln>
                  <a:solidFill>
                    <a:srgbClr val="000000"/>
                  </a:solidFill>
                  <a:latin typeface="Verdana"/>
                  <a:ea typeface="Verdana"/>
                  <a:cs typeface="Verdana"/>
                </a:rPr>
                <a:t>Método</a:t>
              </a:r>
            </a:p>
          </p:txBody>
        </p:sp>
        <p:sp>
          <p:nvSpPr>
            <p:cNvPr id="246792" name="WordArt 8"/>
            <p:cNvSpPr>
              <a:spLocks noChangeArrowheads="1" noChangeShapeType="1" noTextEdit="1"/>
            </p:cNvSpPr>
            <p:nvPr/>
          </p:nvSpPr>
          <p:spPr bwMode="auto">
            <a:xfrm rot="5400000">
              <a:off x="3105" y="3057"/>
              <a:ext cx="528" cy="174"/>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r>
                <a:rPr lang="es-CR" sz="1800" kern="10">
                  <a:ln w="9525">
                    <a:solidFill>
                      <a:srgbClr val="000000"/>
                    </a:solidFill>
                    <a:round/>
                    <a:headEnd/>
                    <a:tailEnd/>
                  </a:ln>
                  <a:solidFill>
                    <a:srgbClr val="000000"/>
                  </a:solidFill>
                  <a:latin typeface="Verdana"/>
                  <a:ea typeface="Verdana"/>
                  <a:cs typeface="Verdana"/>
                </a:rPr>
                <a:t>Método</a:t>
              </a:r>
            </a:p>
          </p:txBody>
        </p:sp>
        <p:sp>
          <p:nvSpPr>
            <p:cNvPr id="246793" name="WordArt 9"/>
            <p:cNvSpPr>
              <a:spLocks noChangeArrowheads="1" noChangeShapeType="1" noTextEdit="1"/>
            </p:cNvSpPr>
            <p:nvPr/>
          </p:nvSpPr>
          <p:spPr bwMode="auto">
            <a:xfrm rot="16200000">
              <a:off x="1983" y="3103"/>
              <a:ext cx="528" cy="174"/>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r>
                <a:rPr lang="es-CR" sz="1800" kern="10">
                  <a:ln w="9525">
                    <a:solidFill>
                      <a:srgbClr val="000000"/>
                    </a:solidFill>
                    <a:round/>
                    <a:headEnd/>
                    <a:tailEnd/>
                  </a:ln>
                  <a:solidFill>
                    <a:srgbClr val="000000"/>
                  </a:solidFill>
                  <a:latin typeface="Verdana"/>
                  <a:ea typeface="Verdana"/>
                  <a:cs typeface="Verdana"/>
                </a:rPr>
                <a:t>Método</a:t>
              </a:r>
            </a:p>
          </p:txBody>
        </p:sp>
        <p:sp>
          <p:nvSpPr>
            <p:cNvPr id="246794" name="WordArt 10"/>
            <p:cNvSpPr>
              <a:spLocks noChangeArrowheads="1" noChangeShapeType="1" noTextEdit="1"/>
            </p:cNvSpPr>
            <p:nvPr/>
          </p:nvSpPr>
          <p:spPr bwMode="auto">
            <a:xfrm rot="10800000">
              <a:off x="2582" y="3578"/>
              <a:ext cx="528" cy="174"/>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r>
                <a:rPr lang="es-CR" sz="1800" kern="10">
                  <a:ln w="9525">
                    <a:solidFill>
                      <a:srgbClr val="000000"/>
                    </a:solidFill>
                    <a:round/>
                    <a:headEnd/>
                    <a:tailEnd/>
                  </a:ln>
                  <a:solidFill>
                    <a:srgbClr val="000000"/>
                  </a:solidFill>
                  <a:latin typeface="Verdana"/>
                  <a:ea typeface="Verdana"/>
                  <a:cs typeface="Verdana"/>
                </a:rPr>
                <a:t>Método</a:t>
              </a:r>
            </a:p>
          </p:txBody>
        </p:sp>
        <p:cxnSp>
          <p:nvCxnSpPr>
            <p:cNvPr id="246795" name="AutoShape 11"/>
            <p:cNvCxnSpPr>
              <a:cxnSpLocks noChangeShapeType="1"/>
              <a:stCxn id="246789" idx="1"/>
              <a:endCxn id="246790" idx="1"/>
            </p:cNvCxnSpPr>
            <p:nvPr/>
          </p:nvCxnSpPr>
          <p:spPr bwMode="auto">
            <a:xfrm>
              <a:off x="2214" y="2664"/>
              <a:ext cx="227" cy="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796" name="AutoShape 12"/>
            <p:cNvCxnSpPr>
              <a:cxnSpLocks noChangeShapeType="1"/>
              <a:stCxn id="246789" idx="7"/>
              <a:endCxn id="246790" idx="7"/>
            </p:cNvCxnSpPr>
            <p:nvPr/>
          </p:nvCxnSpPr>
          <p:spPr bwMode="auto">
            <a:xfrm flipH="1">
              <a:off x="3176" y="2664"/>
              <a:ext cx="226" cy="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797" name="AutoShape 13"/>
            <p:cNvCxnSpPr>
              <a:cxnSpLocks noChangeShapeType="1"/>
              <a:stCxn id="246789" idx="3"/>
              <a:endCxn id="246790" idx="3"/>
            </p:cNvCxnSpPr>
            <p:nvPr/>
          </p:nvCxnSpPr>
          <p:spPr bwMode="auto">
            <a:xfrm flipV="1">
              <a:off x="2214" y="3511"/>
              <a:ext cx="227" cy="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798" name="AutoShape 14"/>
            <p:cNvCxnSpPr>
              <a:cxnSpLocks noChangeShapeType="1"/>
              <a:stCxn id="246789" idx="5"/>
              <a:endCxn id="246790" idx="5"/>
            </p:cNvCxnSpPr>
            <p:nvPr/>
          </p:nvCxnSpPr>
          <p:spPr bwMode="auto">
            <a:xfrm flipH="1" flipV="1">
              <a:off x="3176" y="3511"/>
              <a:ext cx="226" cy="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6799" name="Text Box 15"/>
            <p:cNvSpPr txBox="1">
              <a:spLocks noChangeArrowheads="1"/>
            </p:cNvSpPr>
            <p:nvPr/>
          </p:nvSpPr>
          <p:spPr bwMode="auto">
            <a:xfrm>
              <a:off x="2376" y="3024"/>
              <a:ext cx="9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pPr>
              <a:r>
                <a:rPr lang="es-CR" sz="2000" dirty="0"/>
                <a:t>Atributos</a:t>
              </a:r>
            </a:p>
          </p:txBody>
        </p:sp>
      </p:grpSp>
    </p:spTree>
    <p:extLst>
      <p:ext uri="{BB962C8B-B14F-4D97-AF65-F5344CB8AC3E}">
        <p14:creationId xmlns:p14="http://schemas.microsoft.com/office/powerpoint/2010/main" val="38627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idx="1"/>
          </p:nvPr>
        </p:nvSpPr>
        <p:spPr/>
        <p:txBody>
          <a:bodyPr/>
          <a:lstStyle/>
          <a:p>
            <a:endParaRPr lang="es-CR" dirty="0"/>
          </a:p>
          <a:p>
            <a:r>
              <a:rPr lang="es-CR" dirty="0"/>
              <a:t>Los atributos son las características propias del objeto.</a:t>
            </a:r>
          </a:p>
          <a:p>
            <a:r>
              <a:rPr lang="es-CR" dirty="0"/>
              <a:t>Por ejemplo: </a:t>
            </a:r>
          </a:p>
          <a:p>
            <a:pPr>
              <a:buFont typeface="Wingdings" pitchFamily="2" charset="2"/>
              <a:buNone/>
            </a:pPr>
            <a:r>
              <a:rPr lang="es-CR" dirty="0"/>
              <a:t>	En un televisor tenemos. . . </a:t>
            </a:r>
          </a:p>
          <a:p>
            <a:pPr>
              <a:buFont typeface="Wingdings" pitchFamily="2" charset="2"/>
              <a:buNone/>
            </a:pPr>
            <a:r>
              <a:rPr lang="es-CR" dirty="0"/>
              <a:t>	</a:t>
            </a:r>
          </a:p>
        </p:txBody>
      </p:sp>
      <p:sp>
        <p:nvSpPr>
          <p:cNvPr id="244738" name="AutoShape 2"/>
          <p:cNvSpPr>
            <a:spLocks noGrp="1" noChangeArrowheads="1"/>
          </p:cNvSpPr>
          <p:nvPr>
            <p:ph type="title"/>
          </p:nvPr>
        </p:nvSpPr>
        <p:spPr/>
        <p:txBody>
          <a:bodyPr/>
          <a:lstStyle/>
          <a:p>
            <a:r>
              <a:rPr lang="es-CR"/>
              <a:t>¿Qué es un atributo?</a:t>
            </a:r>
          </a:p>
        </p:txBody>
      </p:sp>
      <p:grpSp>
        <p:nvGrpSpPr>
          <p:cNvPr id="244768" name="Group 32"/>
          <p:cNvGrpSpPr>
            <a:grpSpLocks/>
          </p:cNvGrpSpPr>
          <p:nvPr/>
        </p:nvGrpSpPr>
        <p:grpSpPr bwMode="auto">
          <a:xfrm>
            <a:off x="2895598" y="3118051"/>
            <a:ext cx="3352800" cy="3048000"/>
            <a:chOff x="2688" y="1872"/>
            <a:chExt cx="2112" cy="1920"/>
          </a:xfrm>
        </p:grpSpPr>
        <p:sp>
          <p:nvSpPr>
            <p:cNvPr id="244753" name="Oval 17"/>
            <p:cNvSpPr>
              <a:spLocks noChangeArrowheads="1"/>
            </p:cNvSpPr>
            <p:nvPr/>
          </p:nvSpPr>
          <p:spPr bwMode="auto">
            <a:xfrm>
              <a:off x="2688" y="1872"/>
              <a:ext cx="2112" cy="192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pPr>
              <a:endParaRPr lang="en-US" sz="1800"/>
            </a:p>
          </p:txBody>
        </p:sp>
        <p:sp>
          <p:nvSpPr>
            <p:cNvPr id="244754" name="Oval 18"/>
            <p:cNvSpPr>
              <a:spLocks noChangeArrowheads="1"/>
            </p:cNvSpPr>
            <p:nvPr/>
          </p:nvSpPr>
          <p:spPr bwMode="auto">
            <a:xfrm>
              <a:off x="3024" y="2178"/>
              <a:ext cx="1440" cy="13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cxnSp>
          <p:nvCxnSpPr>
            <p:cNvPr id="244759" name="AutoShape 23"/>
            <p:cNvCxnSpPr>
              <a:cxnSpLocks noChangeShapeType="1"/>
              <a:stCxn id="244753" idx="1"/>
              <a:endCxn id="244754" idx="1"/>
            </p:cNvCxnSpPr>
            <p:nvPr/>
          </p:nvCxnSpPr>
          <p:spPr bwMode="auto">
            <a:xfrm>
              <a:off x="2997" y="2153"/>
              <a:ext cx="238" cy="2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53" idx="7"/>
              <a:endCxn id="244754" idx="7"/>
            </p:cNvCxnSpPr>
            <p:nvPr/>
          </p:nvCxnSpPr>
          <p:spPr bwMode="auto">
            <a:xfrm flipH="1">
              <a:off x="4253" y="2153"/>
              <a:ext cx="238" cy="2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1" name="AutoShape 25"/>
            <p:cNvCxnSpPr>
              <a:cxnSpLocks noChangeShapeType="1"/>
              <a:stCxn id="244753" idx="3"/>
              <a:endCxn id="244754" idx="3"/>
            </p:cNvCxnSpPr>
            <p:nvPr/>
          </p:nvCxnSpPr>
          <p:spPr bwMode="auto">
            <a:xfrm flipV="1">
              <a:off x="2997" y="3294"/>
              <a:ext cx="238" cy="2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2" name="AutoShape 26"/>
            <p:cNvCxnSpPr>
              <a:cxnSpLocks noChangeShapeType="1"/>
              <a:stCxn id="244753" idx="5"/>
              <a:endCxn id="244754" idx="5"/>
            </p:cNvCxnSpPr>
            <p:nvPr/>
          </p:nvCxnSpPr>
          <p:spPr bwMode="auto">
            <a:xfrm flipH="1" flipV="1">
              <a:off x="4253" y="3294"/>
              <a:ext cx="238" cy="2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63" name="Text Box 27"/>
            <p:cNvSpPr txBox="1">
              <a:spLocks noChangeArrowheads="1"/>
            </p:cNvSpPr>
            <p:nvPr/>
          </p:nvSpPr>
          <p:spPr bwMode="auto">
            <a:xfrm>
              <a:off x="3167" y="2483"/>
              <a:ext cx="144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pPr>
              <a:r>
                <a:rPr lang="es-CR" sz="1600" b="1" dirty="0">
                  <a:latin typeface="Tahoma" pitchFamily="34" charset="0"/>
                </a:rPr>
                <a:t>Diámetro: 27”</a:t>
              </a:r>
            </a:p>
            <a:p>
              <a:pPr>
                <a:spcBef>
                  <a:spcPct val="0"/>
                </a:spcBef>
                <a:buClrTx/>
                <a:buSzTx/>
              </a:pPr>
              <a:r>
                <a:rPr lang="es-CR" sz="1600" b="1" dirty="0">
                  <a:latin typeface="Tahoma" pitchFamily="34" charset="0"/>
                </a:rPr>
                <a:t>Marca: “Panasonic”</a:t>
              </a:r>
            </a:p>
            <a:p>
              <a:pPr>
                <a:spcBef>
                  <a:spcPct val="0"/>
                </a:spcBef>
                <a:buClrTx/>
                <a:buSzTx/>
              </a:pPr>
              <a:r>
                <a:rPr lang="es-CR" sz="1600" b="1" dirty="0">
                  <a:latin typeface="Tahoma" pitchFamily="34" charset="0"/>
                </a:rPr>
                <a:t>Pantalla: “plana”</a:t>
              </a:r>
            </a:p>
            <a:p>
              <a:pPr>
                <a:spcBef>
                  <a:spcPct val="0"/>
                </a:spcBef>
                <a:buClrTx/>
                <a:buSzTx/>
              </a:pPr>
              <a:r>
                <a:rPr lang="es-CR" sz="1600" b="1" dirty="0">
                  <a:latin typeface="Tahoma" pitchFamily="34" charset="0"/>
                </a:rPr>
                <a:t>Peso: 28.5 Kg.</a:t>
              </a:r>
            </a:p>
          </p:txBody>
        </p:sp>
      </p:grpSp>
    </p:spTree>
    <p:extLst>
      <p:ext uri="{BB962C8B-B14F-4D97-AF65-F5344CB8AC3E}">
        <p14:creationId xmlns:p14="http://schemas.microsoft.com/office/powerpoint/2010/main" val="798801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r>
              <a:rPr lang="es-CR" sz="2400" dirty="0"/>
              <a:t>Los métodos son las acciones que pueden llevar a cabo o modifican a un objeto.</a:t>
            </a:r>
          </a:p>
          <a:p>
            <a:r>
              <a:rPr lang="es-CR" sz="2400" dirty="0"/>
              <a:t>Por ejemplo: </a:t>
            </a:r>
          </a:p>
          <a:p>
            <a:pPr>
              <a:buFont typeface="Wingdings" pitchFamily="2" charset="2"/>
              <a:buNone/>
            </a:pPr>
            <a:r>
              <a:rPr lang="es-CR" sz="2400" dirty="0"/>
              <a:t>	En un televisor tenemos. . . </a:t>
            </a:r>
          </a:p>
          <a:p>
            <a:endParaRPr lang="es-CR" sz="2400" dirty="0"/>
          </a:p>
        </p:txBody>
      </p:sp>
      <p:sp>
        <p:nvSpPr>
          <p:cNvPr id="245762" name="AutoShape 2"/>
          <p:cNvSpPr>
            <a:spLocks noGrp="1" noChangeArrowheads="1"/>
          </p:cNvSpPr>
          <p:nvPr>
            <p:ph type="title"/>
          </p:nvPr>
        </p:nvSpPr>
        <p:spPr/>
        <p:txBody>
          <a:bodyPr/>
          <a:lstStyle/>
          <a:p>
            <a:r>
              <a:rPr lang="es-CR" dirty="0"/>
              <a:t>¿Qué es un método?</a:t>
            </a:r>
          </a:p>
        </p:txBody>
      </p:sp>
      <p:grpSp>
        <p:nvGrpSpPr>
          <p:cNvPr id="245830" name="Group 70"/>
          <p:cNvGrpSpPr>
            <a:grpSpLocks/>
          </p:cNvGrpSpPr>
          <p:nvPr/>
        </p:nvGrpSpPr>
        <p:grpSpPr bwMode="auto">
          <a:xfrm>
            <a:off x="3009898" y="3369733"/>
            <a:ext cx="3124200" cy="2747962"/>
            <a:chOff x="2880" y="1968"/>
            <a:chExt cx="1968" cy="1731"/>
          </a:xfrm>
        </p:grpSpPr>
        <p:sp>
          <p:nvSpPr>
            <p:cNvPr id="245815" name="Oval 55"/>
            <p:cNvSpPr>
              <a:spLocks noChangeArrowheads="1"/>
            </p:cNvSpPr>
            <p:nvPr/>
          </p:nvSpPr>
          <p:spPr bwMode="auto">
            <a:xfrm>
              <a:off x="2880" y="1968"/>
              <a:ext cx="1968" cy="1731"/>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pPr>
              <a:endParaRPr lang="en-US" sz="1800"/>
            </a:p>
          </p:txBody>
        </p:sp>
        <p:sp>
          <p:nvSpPr>
            <p:cNvPr id="245816" name="Oval 56"/>
            <p:cNvSpPr>
              <a:spLocks noChangeArrowheads="1"/>
            </p:cNvSpPr>
            <p:nvPr/>
          </p:nvSpPr>
          <p:spPr bwMode="auto">
            <a:xfrm>
              <a:off x="3255" y="2298"/>
              <a:ext cx="1218" cy="107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5817" name="WordArt 57"/>
            <p:cNvSpPr>
              <a:spLocks noChangeArrowheads="1" noChangeShapeType="1" noTextEdit="1"/>
            </p:cNvSpPr>
            <p:nvPr/>
          </p:nvSpPr>
          <p:spPr bwMode="auto">
            <a:xfrm>
              <a:off x="3408" y="2160"/>
              <a:ext cx="870" cy="15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r>
                <a:rPr lang="es-CR" sz="1600" kern="10">
                  <a:ln w="9525">
                    <a:solidFill>
                      <a:srgbClr val="000000"/>
                    </a:solidFill>
                    <a:round/>
                    <a:headEnd/>
                    <a:tailEnd/>
                  </a:ln>
                  <a:solidFill>
                    <a:srgbClr val="000000"/>
                  </a:solidFill>
                  <a:latin typeface="Verdana"/>
                  <a:ea typeface="Verdana"/>
                  <a:cs typeface="Verdana"/>
                </a:rPr>
                <a:t>cambiarCanal</a:t>
              </a:r>
            </a:p>
          </p:txBody>
        </p:sp>
        <p:sp>
          <p:nvSpPr>
            <p:cNvPr id="245818" name="WordArt 58"/>
            <p:cNvSpPr>
              <a:spLocks noChangeArrowheads="1" noChangeShapeType="1" noTextEdit="1"/>
            </p:cNvSpPr>
            <p:nvPr/>
          </p:nvSpPr>
          <p:spPr bwMode="auto">
            <a:xfrm rot="5400000">
              <a:off x="4254" y="2751"/>
              <a:ext cx="588" cy="15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r>
                <a:rPr lang="es-CR" sz="1600" kern="10">
                  <a:ln w="9525">
                    <a:solidFill>
                      <a:srgbClr val="000000"/>
                    </a:solidFill>
                    <a:round/>
                    <a:headEnd/>
                    <a:tailEnd/>
                  </a:ln>
                  <a:solidFill>
                    <a:srgbClr val="000000"/>
                  </a:solidFill>
                  <a:latin typeface="Verdana"/>
                  <a:ea typeface="Verdana"/>
                  <a:cs typeface="Verdana"/>
                </a:rPr>
                <a:t>encender</a:t>
              </a:r>
            </a:p>
          </p:txBody>
        </p:sp>
        <p:sp>
          <p:nvSpPr>
            <p:cNvPr id="245819" name="WordArt 59"/>
            <p:cNvSpPr>
              <a:spLocks noChangeArrowheads="1" noChangeShapeType="1" noTextEdit="1"/>
            </p:cNvSpPr>
            <p:nvPr/>
          </p:nvSpPr>
          <p:spPr bwMode="auto">
            <a:xfrm rot="16200000">
              <a:off x="2958" y="2739"/>
              <a:ext cx="444" cy="15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r>
                <a:rPr lang="es-CR" sz="1600" kern="10">
                  <a:ln w="9525">
                    <a:solidFill>
                      <a:srgbClr val="000000"/>
                    </a:solidFill>
                    <a:round/>
                    <a:headEnd/>
                    <a:tailEnd/>
                  </a:ln>
                  <a:solidFill>
                    <a:srgbClr val="000000"/>
                  </a:solidFill>
                  <a:latin typeface="Verdana"/>
                  <a:ea typeface="Verdana"/>
                  <a:cs typeface="Verdana"/>
                </a:rPr>
                <a:t>apagar</a:t>
              </a:r>
            </a:p>
          </p:txBody>
        </p:sp>
        <p:sp>
          <p:nvSpPr>
            <p:cNvPr id="245820" name="WordArt 60"/>
            <p:cNvSpPr>
              <a:spLocks noChangeArrowheads="1" noChangeShapeType="1" noTextEdit="1"/>
            </p:cNvSpPr>
            <p:nvPr/>
          </p:nvSpPr>
          <p:spPr bwMode="auto">
            <a:xfrm rot="10800000">
              <a:off x="3456" y="3348"/>
              <a:ext cx="864" cy="15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r>
                <a:rPr lang="es-CR" sz="1600" kern="10">
                  <a:ln w="9525">
                    <a:solidFill>
                      <a:srgbClr val="000000"/>
                    </a:solidFill>
                    <a:round/>
                    <a:headEnd/>
                    <a:tailEnd/>
                  </a:ln>
                  <a:solidFill>
                    <a:srgbClr val="000000"/>
                  </a:solidFill>
                  <a:latin typeface="Verdana"/>
                  <a:ea typeface="Verdana"/>
                  <a:cs typeface="Verdana"/>
                </a:rPr>
                <a:t>subirVolumen</a:t>
              </a:r>
            </a:p>
          </p:txBody>
        </p:sp>
        <p:cxnSp>
          <p:nvCxnSpPr>
            <p:cNvPr id="245821" name="AutoShape 61"/>
            <p:cNvCxnSpPr>
              <a:cxnSpLocks noChangeShapeType="1"/>
              <a:stCxn id="245815" idx="1"/>
              <a:endCxn id="245816" idx="1"/>
            </p:cNvCxnSpPr>
            <p:nvPr/>
          </p:nvCxnSpPr>
          <p:spPr bwMode="auto">
            <a:xfrm>
              <a:off x="3168" y="2221"/>
              <a:ext cx="266" cy="23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22" name="AutoShape 62"/>
            <p:cNvCxnSpPr>
              <a:cxnSpLocks noChangeShapeType="1"/>
              <a:stCxn id="245815" idx="7"/>
              <a:endCxn id="245816" idx="7"/>
            </p:cNvCxnSpPr>
            <p:nvPr/>
          </p:nvCxnSpPr>
          <p:spPr bwMode="auto">
            <a:xfrm flipH="1">
              <a:off x="4295" y="2221"/>
              <a:ext cx="265" cy="23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23" name="AutoShape 63"/>
            <p:cNvCxnSpPr>
              <a:cxnSpLocks noChangeShapeType="1"/>
              <a:stCxn id="245815" idx="3"/>
              <a:endCxn id="245816" idx="3"/>
            </p:cNvCxnSpPr>
            <p:nvPr/>
          </p:nvCxnSpPr>
          <p:spPr bwMode="auto">
            <a:xfrm flipV="1">
              <a:off x="3168" y="3212"/>
              <a:ext cx="266" cy="2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24" name="AutoShape 64"/>
            <p:cNvCxnSpPr>
              <a:cxnSpLocks noChangeShapeType="1"/>
              <a:stCxn id="245815" idx="5"/>
              <a:endCxn id="245816" idx="5"/>
            </p:cNvCxnSpPr>
            <p:nvPr/>
          </p:nvCxnSpPr>
          <p:spPr bwMode="auto">
            <a:xfrm flipH="1" flipV="1">
              <a:off x="4295" y="3212"/>
              <a:ext cx="265" cy="2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25" name="Text Box 65"/>
            <p:cNvSpPr txBox="1">
              <a:spLocks noChangeArrowheads="1"/>
            </p:cNvSpPr>
            <p:nvPr/>
          </p:nvSpPr>
          <p:spPr bwMode="auto">
            <a:xfrm>
              <a:off x="3264" y="2493"/>
              <a:ext cx="1200" cy="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R" sz="1400" b="1"/>
                <a:t>Diámetro: 27”</a:t>
              </a:r>
            </a:p>
            <a:p>
              <a:r>
                <a:rPr lang="es-CR" sz="1400" b="1"/>
                <a:t>Marca:“Panafonix”</a:t>
              </a:r>
            </a:p>
            <a:p>
              <a:r>
                <a:rPr lang="es-CR" sz="1400" b="1"/>
                <a:t>Pantalla: “plana”</a:t>
              </a:r>
            </a:p>
            <a:p>
              <a:r>
                <a:rPr lang="es-CR" sz="1400" b="1"/>
                <a:t>Peso: 28.5 Kg.</a:t>
              </a:r>
              <a:endParaRPr lang="es-CR" sz="1400"/>
            </a:p>
          </p:txBody>
        </p:sp>
      </p:grpSp>
    </p:spTree>
    <p:extLst>
      <p:ext uri="{BB962C8B-B14F-4D97-AF65-F5344CB8AC3E}">
        <p14:creationId xmlns:p14="http://schemas.microsoft.com/office/powerpoint/2010/main" val="167907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idx="1"/>
          </p:nvPr>
        </p:nvSpPr>
        <p:spPr/>
        <p:txBody>
          <a:bodyPr/>
          <a:lstStyle/>
          <a:p>
            <a:r>
              <a:rPr lang="es-CR" sz="2000" dirty="0"/>
              <a:t>La clase Televisor define objetos con los siguientes atributos: diámetro, marca, pantalla, peso.</a:t>
            </a:r>
          </a:p>
          <a:p>
            <a:endParaRPr lang="es-CR" sz="2000" dirty="0"/>
          </a:p>
          <a:p>
            <a:r>
              <a:rPr lang="es-CR" sz="2000" dirty="0"/>
              <a:t>Todo objeto de la clase Televisor puede llevar a cabo acciones como: encender, apagar, cambiar canal, subir volumen.</a:t>
            </a:r>
          </a:p>
          <a:p>
            <a:endParaRPr lang="es-ES" sz="2000" dirty="0"/>
          </a:p>
        </p:txBody>
      </p:sp>
      <p:sp>
        <p:nvSpPr>
          <p:cNvPr id="329730" name="AutoShape 2"/>
          <p:cNvSpPr>
            <a:spLocks noGrp="1" noChangeArrowheads="1"/>
          </p:cNvSpPr>
          <p:nvPr>
            <p:ph type="title"/>
          </p:nvPr>
        </p:nvSpPr>
        <p:spPr/>
        <p:txBody>
          <a:bodyPr/>
          <a:lstStyle/>
          <a:p>
            <a:r>
              <a:rPr lang="es-ES"/>
              <a:t>Como ya hemos visto…</a:t>
            </a:r>
          </a:p>
        </p:txBody>
      </p:sp>
      <p:grpSp>
        <p:nvGrpSpPr>
          <p:cNvPr id="329769" name="Group 41"/>
          <p:cNvGrpSpPr>
            <a:grpSpLocks/>
          </p:cNvGrpSpPr>
          <p:nvPr/>
        </p:nvGrpSpPr>
        <p:grpSpPr bwMode="auto">
          <a:xfrm>
            <a:off x="3654287" y="3122570"/>
            <a:ext cx="2286000" cy="3352800"/>
            <a:chOff x="3600" y="1728"/>
            <a:chExt cx="1632" cy="2112"/>
          </a:xfrm>
          <a:solidFill>
            <a:schemeClr val="accent1">
              <a:lumMod val="40000"/>
              <a:lumOff val="60000"/>
            </a:schemeClr>
          </a:solidFill>
        </p:grpSpPr>
        <p:sp>
          <p:nvSpPr>
            <p:cNvPr id="329766" name="Rectangle 38"/>
            <p:cNvSpPr>
              <a:spLocks noChangeArrowheads="1"/>
            </p:cNvSpPr>
            <p:nvPr/>
          </p:nvSpPr>
          <p:spPr bwMode="auto">
            <a:xfrm>
              <a:off x="3600" y="1728"/>
              <a:ext cx="1632" cy="424"/>
            </a:xfrm>
            <a:prstGeom prst="rect">
              <a:avLst/>
            </a:prstGeom>
            <a:grpFill/>
            <a:ln w="9525" algn="ctr">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buClrTx/>
                <a:buSzTx/>
              </a:pPr>
              <a:r>
                <a:rPr lang="es-ES_tradnl" sz="1800" b="1" dirty="0">
                  <a:solidFill>
                    <a:schemeClr val="tx2">
                      <a:lumMod val="75000"/>
                    </a:schemeClr>
                  </a:solidFill>
                  <a:latin typeface="Tahoma" pitchFamily="34" charset="0"/>
                </a:rPr>
                <a:t>Televisor</a:t>
              </a:r>
              <a:endParaRPr lang="es-ES" sz="1800" b="1" dirty="0">
                <a:solidFill>
                  <a:schemeClr val="tx2">
                    <a:lumMod val="75000"/>
                  </a:schemeClr>
                </a:solidFill>
                <a:latin typeface="Tahoma" pitchFamily="34" charset="0"/>
              </a:endParaRPr>
            </a:p>
          </p:txBody>
        </p:sp>
        <p:sp>
          <p:nvSpPr>
            <p:cNvPr id="329767" name="Rectangle 39"/>
            <p:cNvSpPr>
              <a:spLocks noChangeArrowheads="1"/>
            </p:cNvSpPr>
            <p:nvPr/>
          </p:nvSpPr>
          <p:spPr bwMode="auto">
            <a:xfrm>
              <a:off x="3600" y="2152"/>
              <a:ext cx="1632" cy="844"/>
            </a:xfrm>
            <a:prstGeom prst="rect">
              <a:avLst/>
            </a:prstGeom>
            <a:grp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buSzTx/>
              </a:pPr>
              <a:r>
                <a:rPr lang="es-ES_tradnl" sz="1800" dirty="0">
                  <a:solidFill>
                    <a:schemeClr val="tx2">
                      <a:lumMod val="75000"/>
                    </a:schemeClr>
                  </a:solidFill>
                </a:rPr>
                <a:t>-diámetro</a:t>
              </a:r>
            </a:p>
            <a:p>
              <a:pPr algn="l">
                <a:spcBef>
                  <a:spcPct val="0"/>
                </a:spcBef>
                <a:buClrTx/>
                <a:buSzTx/>
              </a:pPr>
              <a:r>
                <a:rPr lang="es-ES_tradnl" sz="1800" dirty="0">
                  <a:solidFill>
                    <a:schemeClr val="tx2">
                      <a:lumMod val="75000"/>
                    </a:schemeClr>
                  </a:solidFill>
                </a:rPr>
                <a:t>-marca</a:t>
              </a:r>
            </a:p>
            <a:p>
              <a:pPr algn="l">
                <a:spcBef>
                  <a:spcPct val="0"/>
                </a:spcBef>
                <a:buClrTx/>
                <a:buSzTx/>
              </a:pPr>
              <a:r>
                <a:rPr lang="es-ES_tradnl" sz="1800" dirty="0">
                  <a:solidFill>
                    <a:schemeClr val="tx2">
                      <a:lumMod val="75000"/>
                    </a:schemeClr>
                  </a:solidFill>
                </a:rPr>
                <a:t>-pantalla</a:t>
              </a:r>
            </a:p>
            <a:p>
              <a:pPr algn="l">
                <a:spcBef>
                  <a:spcPct val="0"/>
                </a:spcBef>
                <a:buClrTx/>
                <a:buSzTx/>
              </a:pPr>
              <a:r>
                <a:rPr lang="es-ES_tradnl" sz="1800" dirty="0">
                  <a:solidFill>
                    <a:schemeClr val="tx2">
                      <a:lumMod val="75000"/>
                    </a:schemeClr>
                  </a:solidFill>
                </a:rPr>
                <a:t>-peso</a:t>
              </a:r>
              <a:endParaRPr lang="es-ES" sz="1800" dirty="0">
                <a:solidFill>
                  <a:schemeClr val="tx2">
                    <a:lumMod val="75000"/>
                  </a:schemeClr>
                </a:solidFill>
              </a:endParaRPr>
            </a:p>
          </p:txBody>
        </p:sp>
        <p:sp>
          <p:nvSpPr>
            <p:cNvPr id="329768" name="Rectangle 40"/>
            <p:cNvSpPr>
              <a:spLocks noChangeArrowheads="1"/>
            </p:cNvSpPr>
            <p:nvPr/>
          </p:nvSpPr>
          <p:spPr bwMode="auto">
            <a:xfrm>
              <a:off x="3600" y="2996"/>
              <a:ext cx="1632" cy="844"/>
            </a:xfrm>
            <a:prstGeom prst="rect">
              <a:avLst/>
            </a:prstGeom>
            <a:grp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spcBef>
                  <a:spcPct val="0"/>
                </a:spcBef>
                <a:buClrTx/>
                <a:buSzTx/>
              </a:pPr>
              <a:r>
                <a:rPr lang="es-ES_tradnl" sz="1800">
                  <a:solidFill>
                    <a:schemeClr val="tx2">
                      <a:lumMod val="75000"/>
                    </a:schemeClr>
                  </a:solidFill>
                </a:rPr>
                <a:t>+encender() </a:t>
              </a:r>
            </a:p>
            <a:p>
              <a:pPr algn="l" eaLnBrk="0" hangingPunct="0">
                <a:spcBef>
                  <a:spcPct val="0"/>
                </a:spcBef>
                <a:buClrTx/>
                <a:buSzTx/>
              </a:pPr>
              <a:r>
                <a:rPr lang="es-ES_tradnl" sz="1800">
                  <a:solidFill>
                    <a:schemeClr val="tx2">
                      <a:lumMod val="75000"/>
                    </a:schemeClr>
                  </a:solidFill>
                </a:rPr>
                <a:t>+apagar() </a:t>
              </a:r>
            </a:p>
            <a:p>
              <a:pPr algn="l" eaLnBrk="0" hangingPunct="0">
                <a:spcBef>
                  <a:spcPct val="0"/>
                </a:spcBef>
                <a:buClrTx/>
                <a:buSzTx/>
              </a:pPr>
              <a:r>
                <a:rPr lang="es-ES_tradnl" sz="1800">
                  <a:solidFill>
                    <a:schemeClr val="tx2">
                      <a:lumMod val="75000"/>
                    </a:schemeClr>
                  </a:solidFill>
                </a:rPr>
                <a:t>+cambiar canal() </a:t>
              </a:r>
            </a:p>
            <a:p>
              <a:pPr algn="l" eaLnBrk="0" hangingPunct="0">
                <a:spcBef>
                  <a:spcPct val="0"/>
                </a:spcBef>
                <a:buClrTx/>
                <a:buSzTx/>
              </a:pPr>
              <a:r>
                <a:rPr lang="es-ES_tradnl" sz="1800">
                  <a:solidFill>
                    <a:schemeClr val="tx2">
                      <a:lumMod val="75000"/>
                    </a:schemeClr>
                  </a:solidFill>
                </a:rPr>
                <a:t>+subir volumen() </a:t>
              </a:r>
              <a:endParaRPr lang="es-ES" sz="1800">
                <a:solidFill>
                  <a:schemeClr val="tx2">
                    <a:lumMod val="75000"/>
                  </a:schemeClr>
                </a:solidFill>
              </a:endParaRPr>
            </a:p>
          </p:txBody>
        </p:sp>
      </p:grpSp>
    </p:spTree>
    <p:extLst>
      <p:ext uri="{BB962C8B-B14F-4D97-AF65-F5344CB8AC3E}">
        <p14:creationId xmlns:p14="http://schemas.microsoft.com/office/powerpoint/2010/main" val="586597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idx="1"/>
          </p:nvPr>
        </p:nvSpPr>
        <p:spPr/>
        <p:txBody>
          <a:bodyPr/>
          <a:lstStyle/>
          <a:p>
            <a:pPr>
              <a:buFont typeface="Wingdings" pitchFamily="2" charset="2"/>
              <a:buNone/>
            </a:pPr>
            <a:endParaRPr lang="es-ES" dirty="0"/>
          </a:p>
          <a:p>
            <a:pPr>
              <a:buFont typeface="Wingdings" pitchFamily="2" charset="2"/>
              <a:buNone/>
            </a:pPr>
            <a:endParaRPr lang="es-ES" dirty="0"/>
          </a:p>
          <a:p>
            <a:pPr>
              <a:buFont typeface="Wingdings" pitchFamily="2" charset="2"/>
              <a:buNone/>
            </a:pPr>
            <a:endParaRPr lang="es-ES" dirty="0"/>
          </a:p>
          <a:p>
            <a:pPr>
              <a:buFont typeface="Wingdings" pitchFamily="2" charset="2"/>
              <a:buNone/>
            </a:pPr>
            <a:endParaRPr lang="es-ES" dirty="0"/>
          </a:p>
          <a:p>
            <a:pPr>
              <a:buFont typeface="Wingdings" pitchFamily="2" charset="2"/>
              <a:buNone/>
            </a:pPr>
            <a:r>
              <a:rPr lang="es-ES" dirty="0"/>
              <a:t>	Para crear objetos lo primero que hay que hacer es definir sus características en una especificación de “clase”.</a:t>
            </a:r>
          </a:p>
        </p:txBody>
      </p:sp>
      <p:sp>
        <p:nvSpPr>
          <p:cNvPr id="307202" name="AutoShape 2"/>
          <p:cNvSpPr>
            <a:spLocks noGrp="1" noChangeArrowheads="1"/>
          </p:cNvSpPr>
          <p:nvPr>
            <p:ph type="title"/>
          </p:nvPr>
        </p:nvSpPr>
        <p:spPr/>
        <p:txBody>
          <a:bodyPr/>
          <a:lstStyle/>
          <a:p>
            <a:r>
              <a:rPr lang="es-ES"/>
              <a:t>¿Cómo se pueden crear objetos?</a:t>
            </a:r>
          </a:p>
        </p:txBody>
      </p:sp>
    </p:spTree>
    <p:extLst>
      <p:ext uri="{BB962C8B-B14F-4D97-AF65-F5344CB8AC3E}">
        <p14:creationId xmlns:p14="http://schemas.microsoft.com/office/powerpoint/2010/main" val="147755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143000" y="1124530"/>
            <a:ext cx="6858000" cy="2387600"/>
          </a:xfrm>
        </p:spPr>
        <p:txBody>
          <a:bodyPr>
            <a:normAutofit/>
          </a:bodyPr>
          <a:lstStyle/>
          <a:p>
            <a:r>
              <a:rPr lang="es-CR" sz="4050" dirty="0">
                <a:latin typeface="Calibri (Títulos)"/>
              </a:rPr>
              <a:t>Conceptos básicos en la programación orientada a objetos. </a:t>
            </a:r>
            <a:endParaRPr lang="es-ES" sz="4050" dirty="0">
              <a:latin typeface="Calibri (Títulos)"/>
            </a:endParaRP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endParaRPr lang="es-CR" dirty="0"/>
          </a:p>
          <a:p>
            <a:pPr algn="just"/>
            <a:r>
              <a:rPr lang="es-CR" dirty="0"/>
              <a:t>Suponga que se quiere crear un juego de computadora para Educación Vial. En este juego hay que crear automóviles.</a:t>
            </a:r>
          </a:p>
          <a:p>
            <a:pPr algn="just"/>
            <a:endParaRPr lang="es-CR" dirty="0"/>
          </a:p>
          <a:p>
            <a:pPr algn="just"/>
            <a:r>
              <a:rPr lang="es-CR" dirty="0"/>
              <a:t>Usted debe modelar una clase para representar automóviles. Defina cuatro atributos que usted considere importantes para un automóvil. Posteriormente defina cinco métodos asociados con acciones que puede llevar a cabo.</a:t>
            </a:r>
          </a:p>
          <a:p>
            <a:pPr algn="just"/>
            <a:endParaRPr lang="es-CR" dirty="0"/>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4049067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CEF6DF3-4240-4521-93BD-863F5EE7CDA6}"/>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dirty="0"/>
              <a:t>Ejercicio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2348880"/>
            <a:ext cx="23431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96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827584" y="4656467"/>
            <a:ext cx="2232248" cy="157010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64512" name="Rectangle 288"/>
          <p:cNvSpPr>
            <a:spLocks noGrp="1" noChangeArrowheads="1"/>
          </p:cNvSpPr>
          <p:nvPr>
            <p:ph idx="1"/>
          </p:nvPr>
        </p:nvSpPr>
        <p:spPr/>
        <p:txBody>
          <a:bodyPr/>
          <a:lstStyle/>
          <a:p>
            <a:pPr eaLnBrk="1" hangingPunct="1">
              <a:defRPr/>
            </a:pPr>
            <a:r>
              <a:rPr lang="es-ES" sz="2800" dirty="0"/>
              <a:t>Una clase es una definición abstracta de un objeto</a:t>
            </a:r>
          </a:p>
          <a:p>
            <a:pPr lvl="1" eaLnBrk="1" hangingPunct="1">
              <a:defRPr/>
            </a:pPr>
            <a:r>
              <a:rPr lang="es-ES" sz="2400" dirty="0"/>
              <a:t>Define la estructura y el comportamiento compartidos por los objetos</a:t>
            </a:r>
          </a:p>
          <a:p>
            <a:pPr lvl="1" eaLnBrk="1" hangingPunct="1">
              <a:defRPr/>
            </a:pPr>
            <a:r>
              <a:rPr lang="es-ES" sz="2400" dirty="0"/>
              <a:t>Sirve como modelo para la creación de objetos </a:t>
            </a:r>
          </a:p>
          <a:p>
            <a:pPr eaLnBrk="1" hangingPunct="1">
              <a:defRPr/>
            </a:pPr>
            <a:r>
              <a:rPr lang="es-ES" sz="2800" dirty="0"/>
              <a:t>Los objetos pueden ser agrupados en clases</a:t>
            </a:r>
            <a:endParaRPr lang="en-US" sz="2800" dirty="0"/>
          </a:p>
        </p:txBody>
      </p:sp>
      <p:sp>
        <p:nvSpPr>
          <p:cNvPr id="564511" name="Rectangle 287"/>
          <p:cNvSpPr>
            <a:spLocks noGrp="1" noChangeArrowheads="1"/>
          </p:cNvSpPr>
          <p:nvPr>
            <p:ph type="title"/>
          </p:nvPr>
        </p:nvSpPr>
        <p:spPr/>
        <p:txBody>
          <a:bodyPr/>
          <a:lstStyle/>
          <a:p>
            <a:pPr eaLnBrk="1" hangingPunct="1">
              <a:defRPr/>
            </a:pPr>
            <a:r>
              <a:rPr lang="es-CR"/>
              <a:t>Objetos y Clases</a:t>
            </a:r>
          </a:p>
        </p:txBody>
      </p:sp>
      <p:sp>
        <p:nvSpPr>
          <p:cNvPr id="564270" name="Freeform 46"/>
          <p:cNvSpPr>
            <a:spLocks/>
          </p:cNvSpPr>
          <p:nvPr/>
        </p:nvSpPr>
        <p:spPr bwMode="auto">
          <a:xfrm>
            <a:off x="7616825" y="3068960"/>
            <a:ext cx="42862" cy="52388"/>
          </a:xfrm>
          <a:custGeom>
            <a:avLst/>
            <a:gdLst>
              <a:gd name="T0" fmla="*/ 47 h 49"/>
              <a:gd name="T1" fmla="*/ 0 h 49"/>
              <a:gd name="T2" fmla="*/ 49 h 49"/>
              <a:gd name="T3" fmla="*/ 47 h 49"/>
            </a:gdLst>
            <a:ahLst/>
            <a:cxnLst>
              <a:cxn ang="0">
                <a:pos x="0" y="T0"/>
              </a:cxn>
              <a:cxn ang="0">
                <a:pos x="0" y="T1"/>
              </a:cxn>
              <a:cxn ang="0">
                <a:pos x="0" y="T2"/>
              </a:cxn>
              <a:cxn ang="0">
                <a:pos x="0" y="T3"/>
              </a:cxn>
            </a:cxnLst>
            <a:rect l="0" t="0" r="r" b="b"/>
            <a:pathLst>
              <a:path h="49">
                <a:moveTo>
                  <a:pt x="0" y="47"/>
                </a:moveTo>
                <a:lnTo>
                  <a:pt x="0" y="0"/>
                </a:lnTo>
                <a:lnTo>
                  <a:pt x="0" y="49"/>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71" name="Freeform 47"/>
          <p:cNvSpPr>
            <a:spLocks/>
          </p:cNvSpPr>
          <p:nvPr/>
        </p:nvSpPr>
        <p:spPr bwMode="auto">
          <a:xfrm>
            <a:off x="9137650" y="3972248"/>
            <a:ext cx="42862" cy="42862"/>
          </a:xfrm>
          <a:custGeom>
            <a:avLst/>
            <a:gdLst>
              <a:gd name="T0" fmla="*/ 0 w 5"/>
              <a:gd name="T1" fmla="*/ 1 w 5"/>
              <a:gd name="T2" fmla="*/ 2 w 5"/>
              <a:gd name="T3" fmla="*/ 4 w 5"/>
              <a:gd name="T4" fmla="*/ 5 w 5"/>
              <a:gd name="T5" fmla="*/ 4 w 5"/>
              <a:gd name="T6" fmla="*/ 2 w 5"/>
              <a:gd name="T7" fmla="*/ 1 w 5"/>
              <a:gd name="T8" fmla="*/ 0 w 5"/>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5">
                <a:moveTo>
                  <a:pt x="0" y="0"/>
                </a:moveTo>
                <a:lnTo>
                  <a:pt x="1" y="0"/>
                </a:lnTo>
                <a:lnTo>
                  <a:pt x="2" y="0"/>
                </a:lnTo>
                <a:lnTo>
                  <a:pt x="4" y="0"/>
                </a:lnTo>
                <a:lnTo>
                  <a:pt x="5" y="0"/>
                </a:lnTo>
                <a:lnTo>
                  <a:pt x="4" y="0"/>
                </a:lnTo>
                <a:lnTo>
                  <a:pt x="2" y="0"/>
                </a:lnTo>
                <a:lnTo>
                  <a:pt x="1" y="0"/>
                </a:lnTo>
                <a:lnTo>
                  <a:pt x="0" y="0"/>
                </a:lnTo>
                <a:close/>
              </a:path>
            </a:pathLst>
          </a:custGeom>
          <a:solidFill>
            <a:srgbClr val="FFFF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73" name="Freeform 49"/>
          <p:cNvSpPr>
            <a:spLocks/>
          </p:cNvSpPr>
          <p:nvPr/>
        </p:nvSpPr>
        <p:spPr bwMode="auto">
          <a:xfrm>
            <a:off x="8010525" y="4983485"/>
            <a:ext cx="42862" cy="42863"/>
          </a:xfrm>
          <a:custGeom>
            <a:avLst/>
            <a:gdLst>
              <a:gd name="T0" fmla="*/ 3 h 3"/>
              <a:gd name="T1" fmla="*/ 3 h 3"/>
              <a:gd name="T2" fmla="*/ 1 h 3"/>
              <a:gd name="T3" fmla="*/ 1 h 3"/>
              <a:gd name="T4" fmla="*/ 1 h 3"/>
              <a:gd name="T5" fmla="*/ 1 h 3"/>
              <a:gd name="T6" fmla="*/ 1 h 3"/>
              <a:gd name="T7" fmla="*/ 1 h 3"/>
              <a:gd name="T8" fmla="*/ 1 h 3"/>
              <a:gd name="T9" fmla="*/ 1 h 3"/>
              <a:gd name="T10" fmla="*/ 1 h 3"/>
              <a:gd name="T11" fmla="*/ 1 h 3"/>
              <a:gd name="T12" fmla="*/ 0 h 3"/>
              <a:gd name="T13" fmla="*/ 1 h 3"/>
              <a:gd name="T14" fmla="*/ 1 h 3"/>
              <a:gd name="T15" fmla="*/ 1 h 3"/>
              <a:gd name="T16" fmla="*/ 3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Lst>
            <a:rect l="0" t="0" r="r" b="b"/>
            <a:pathLst>
              <a:path h="3">
                <a:moveTo>
                  <a:pt x="0" y="3"/>
                </a:moveTo>
                <a:lnTo>
                  <a:pt x="0" y="3"/>
                </a:lnTo>
                <a:lnTo>
                  <a:pt x="0" y="1"/>
                </a:lnTo>
                <a:lnTo>
                  <a:pt x="0" y="1"/>
                </a:lnTo>
                <a:lnTo>
                  <a:pt x="0" y="1"/>
                </a:lnTo>
                <a:lnTo>
                  <a:pt x="0" y="1"/>
                </a:lnTo>
                <a:lnTo>
                  <a:pt x="0" y="1"/>
                </a:lnTo>
                <a:lnTo>
                  <a:pt x="0" y="1"/>
                </a:lnTo>
                <a:lnTo>
                  <a:pt x="0" y="1"/>
                </a:lnTo>
                <a:lnTo>
                  <a:pt x="0" y="1"/>
                </a:lnTo>
                <a:lnTo>
                  <a:pt x="0" y="1"/>
                </a:lnTo>
                <a:lnTo>
                  <a:pt x="0" y="1"/>
                </a:lnTo>
                <a:lnTo>
                  <a:pt x="0" y="0"/>
                </a:lnTo>
                <a:lnTo>
                  <a:pt x="0" y="1"/>
                </a:lnTo>
                <a:lnTo>
                  <a:pt x="0" y="1"/>
                </a:lnTo>
                <a:lnTo>
                  <a:pt x="0" y="1"/>
                </a:lnTo>
                <a:lnTo>
                  <a:pt x="0" y="3"/>
                </a:lnTo>
                <a:close/>
              </a:path>
            </a:pathLst>
          </a:custGeom>
          <a:solidFill>
            <a:srgbClr val="FFF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74" name="Freeform 50"/>
          <p:cNvSpPr>
            <a:spLocks/>
          </p:cNvSpPr>
          <p:nvPr/>
        </p:nvSpPr>
        <p:spPr bwMode="auto">
          <a:xfrm>
            <a:off x="7546975" y="5570860"/>
            <a:ext cx="42862" cy="42863"/>
          </a:xfrm>
          <a:custGeom>
            <a:avLst/>
            <a:gdLst>
              <a:gd name="T0" fmla="*/ 0 w 1"/>
              <a:gd name="T1" fmla="*/ 1 w 1"/>
              <a:gd name="T2" fmla="*/ 0 w 1"/>
              <a:gd name="T3" fmla="*/ 0 w 1"/>
              <a:gd name="T4" fmla="*/ 0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lnTo>
                  <a:pt x="1"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75" name="Freeform 51"/>
          <p:cNvSpPr>
            <a:spLocks/>
          </p:cNvSpPr>
          <p:nvPr/>
        </p:nvSpPr>
        <p:spPr bwMode="auto">
          <a:xfrm>
            <a:off x="8791575" y="5924873"/>
            <a:ext cx="42862" cy="42862"/>
          </a:xfrm>
          <a:custGeom>
            <a:avLst/>
            <a:gdLst>
              <a:gd name="T0" fmla="*/ 0 w 2"/>
              <a:gd name="T1" fmla="*/ 2 w 2"/>
              <a:gd name="T2" fmla="*/ 0 w 2"/>
              <a:gd name="T3" fmla="*/ 0 w 2"/>
              <a:gd name="T4" fmla="*/ 0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2"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grpSp>
        <p:nvGrpSpPr>
          <p:cNvPr id="17417" name="Group 52"/>
          <p:cNvGrpSpPr>
            <a:grpSpLocks/>
          </p:cNvGrpSpPr>
          <p:nvPr/>
        </p:nvGrpSpPr>
        <p:grpSpPr bwMode="auto">
          <a:xfrm>
            <a:off x="5399087" y="5070798"/>
            <a:ext cx="1843088" cy="1357312"/>
            <a:chOff x="1728" y="1169"/>
            <a:chExt cx="2302" cy="1980"/>
          </a:xfrm>
        </p:grpSpPr>
        <p:sp>
          <p:nvSpPr>
            <p:cNvPr id="564277" name="AutoShape 53"/>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78" name="Freeform 54"/>
            <p:cNvSpPr>
              <a:spLocks/>
            </p:cNvSpPr>
            <p:nvPr/>
          </p:nvSpPr>
          <p:spPr bwMode="auto">
            <a:xfrm>
              <a:off x="1770" y="2144"/>
              <a:ext cx="2126" cy="711"/>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79" name="Freeform 55"/>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0" name="Freeform 56"/>
            <p:cNvSpPr>
              <a:spLocks/>
            </p:cNvSpPr>
            <p:nvPr/>
          </p:nvSpPr>
          <p:spPr bwMode="auto">
            <a:xfrm>
              <a:off x="1972" y="1445"/>
              <a:ext cx="1852" cy="1169"/>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1" name="Freeform 57"/>
            <p:cNvSpPr>
              <a:spLocks/>
            </p:cNvSpPr>
            <p:nvPr/>
          </p:nvSpPr>
          <p:spPr bwMode="auto">
            <a:xfrm>
              <a:off x="2045" y="1438"/>
              <a:ext cx="1128" cy="496"/>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2" name="Freeform 58"/>
            <p:cNvSpPr>
              <a:spLocks/>
            </p:cNvSpPr>
            <p:nvPr/>
          </p:nvSpPr>
          <p:spPr bwMode="auto">
            <a:xfrm>
              <a:off x="2842" y="1523"/>
              <a:ext cx="678" cy="361"/>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3" name="Freeform 59"/>
            <p:cNvSpPr>
              <a:spLocks/>
            </p:cNvSpPr>
            <p:nvPr/>
          </p:nvSpPr>
          <p:spPr bwMode="auto">
            <a:xfrm>
              <a:off x="3499" y="1470"/>
              <a:ext cx="272" cy="347"/>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4" name="Freeform 60"/>
            <p:cNvSpPr>
              <a:spLocks/>
            </p:cNvSpPr>
            <p:nvPr/>
          </p:nvSpPr>
          <p:spPr bwMode="auto">
            <a:xfrm>
              <a:off x="2023" y="1470"/>
              <a:ext cx="603" cy="461"/>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5" name="Freeform 61"/>
            <p:cNvSpPr>
              <a:spLocks/>
            </p:cNvSpPr>
            <p:nvPr/>
          </p:nvSpPr>
          <p:spPr bwMode="auto">
            <a:xfrm>
              <a:off x="2682" y="1421"/>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6" name="Freeform 62"/>
            <p:cNvSpPr>
              <a:spLocks/>
            </p:cNvSpPr>
            <p:nvPr/>
          </p:nvSpPr>
          <p:spPr bwMode="auto">
            <a:xfrm>
              <a:off x="2087" y="1850"/>
              <a:ext cx="627" cy="95"/>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7" name="Freeform 63"/>
            <p:cNvSpPr>
              <a:spLocks/>
            </p:cNvSpPr>
            <p:nvPr/>
          </p:nvSpPr>
          <p:spPr bwMode="auto">
            <a:xfrm>
              <a:off x="1845" y="2255"/>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8" name="Freeform 64"/>
            <p:cNvSpPr>
              <a:spLocks/>
            </p:cNvSpPr>
            <p:nvPr/>
          </p:nvSpPr>
          <p:spPr bwMode="auto">
            <a:xfrm>
              <a:off x="1863" y="2014"/>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89" name="Freeform 65"/>
            <p:cNvSpPr>
              <a:spLocks/>
            </p:cNvSpPr>
            <p:nvPr/>
          </p:nvSpPr>
          <p:spPr bwMode="auto">
            <a:xfrm>
              <a:off x="2287" y="2019"/>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0" name="Freeform 66"/>
            <p:cNvSpPr>
              <a:spLocks/>
            </p:cNvSpPr>
            <p:nvPr/>
          </p:nvSpPr>
          <p:spPr bwMode="auto">
            <a:xfrm>
              <a:off x="1910" y="2408"/>
              <a:ext cx="276" cy="116"/>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1" name="Freeform 67"/>
            <p:cNvSpPr>
              <a:spLocks/>
            </p:cNvSpPr>
            <p:nvPr/>
          </p:nvSpPr>
          <p:spPr bwMode="auto">
            <a:xfrm>
              <a:off x="1857" y="2081"/>
              <a:ext cx="97"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2" name="Freeform 68"/>
            <p:cNvSpPr>
              <a:spLocks/>
            </p:cNvSpPr>
            <p:nvPr/>
          </p:nvSpPr>
          <p:spPr bwMode="auto">
            <a:xfrm>
              <a:off x="1730" y="1947"/>
              <a:ext cx="547" cy="621"/>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3" name="Freeform 69"/>
            <p:cNvSpPr>
              <a:spLocks/>
            </p:cNvSpPr>
            <p:nvPr/>
          </p:nvSpPr>
          <p:spPr bwMode="auto">
            <a:xfrm>
              <a:off x="1881" y="2299"/>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4" name="Freeform 70"/>
            <p:cNvSpPr>
              <a:spLocks/>
            </p:cNvSpPr>
            <p:nvPr/>
          </p:nvSpPr>
          <p:spPr bwMode="auto">
            <a:xfrm>
              <a:off x="2263" y="2260"/>
              <a:ext cx="101"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5" name="Freeform 71"/>
            <p:cNvSpPr>
              <a:spLocks/>
            </p:cNvSpPr>
            <p:nvPr/>
          </p:nvSpPr>
          <p:spPr bwMode="auto">
            <a:xfrm>
              <a:off x="2273" y="1949"/>
              <a:ext cx="567"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6" name="Freeform 72"/>
            <p:cNvSpPr>
              <a:spLocks/>
            </p:cNvSpPr>
            <p:nvPr/>
          </p:nvSpPr>
          <p:spPr bwMode="auto">
            <a:xfrm>
              <a:off x="1897" y="2387"/>
              <a:ext cx="224" cy="141"/>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7" name="Freeform 73"/>
            <p:cNvSpPr>
              <a:spLocks/>
            </p:cNvSpPr>
            <p:nvPr/>
          </p:nvSpPr>
          <p:spPr bwMode="auto">
            <a:xfrm>
              <a:off x="2156" y="2399"/>
              <a:ext cx="44"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8" name="Freeform 74"/>
            <p:cNvSpPr>
              <a:spLocks/>
            </p:cNvSpPr>
            <p:nvPr/>
          </p:nvSpPr>
          <p:spPr bwMode="auto">
            <a:xfrm>
              <a:off x="2426"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299" name="Freeform 75"/>
            <p:cNvSpPr>
              <a:spLocks/>
            </p:cNvSpPr>
            <p:nvPr/>
          </p:nvSpPr>
          <p:spPr bwMode="auto">
            <a:xfrm>
              <a:off x="2967" y="1507"/>
              <a:ext cx="551" cy="208"/>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0" name="Freeform 76"/>
            <p:cNvSpPr>
              <a:spLocks/>
            </p:cNvSpPr>
            <p:nvPr/>
          </p:nvSpPr>
          <p:spPr bwMode="auto">
            <a:xfrm>
              <a:off x="2828" y="1678"/>
              <a:ext cx="204"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1" name="Freeform 77"/>
            <p:cNvSpPr>
              <a:spLocks/>
            </p:cNvSpPr>
            <p:nvPr/>
          </p:nvSpPr>
          <p:spPr bwMode="auto">
            <a:xfrm>
              <a:off x="3132" y="1734"/>
              <a:ext cx="381" cy="113"/>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2" name="Freeform 78"/>
            <p:cNvSpPr>
              <a:spLocks/>
            </p:cNvSpPr>
            <p:nvPr/>
          </p:nvSpPr>
          <p:spPr bwMode="auto">
            <a:xfrm>
              <a:off x="1780" y="2582"/>
              <a:ext cx="345" cy="56"/>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3" name="Freeform 79"/>
            <p:cNvSpPr>
              <a:spLocks/>
            </p:cNvSpPr>
            <p:nvPr/>
          </p:nvSpPr>
          <p:spPr bwMode="auto">
            <a:xfrm>
              <a:off x="2154" y="2626"/>
              <a:ext cx="242" cy="44"/>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4" name="Freeform 80"/>
            <p:cNvSpPr>
              <a:spLocks/>
            </p:cNvSpPr>
            <p:nvPr/>
          </p:nvSpPr>
          <p:spPr bwMode="auto">
            <a:xfrm>
              <a:off x="2884"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5" name="Freeform 81"/>
            <p:cNvSpPr>
              <a:spLocks/>
            </p:cNvSpPr>
            <p:nvPr/>
          </p:nvSpPr>
          <p:spPr bwMode="auto">
            <a:xfrm>
              <a:off x="3261" y="1817"/>
              <a:ext cx="347" cy="632"/>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6" name="Freeform 82"/>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7" name="Freeform 83"/>
            <p:cNvSpPr>
              <a:spLocks/>
            </p:cNvSpPr>
            <p:nvPr/>
          </p:nvSpPr>
          <p:spPr bwMode="auto">
            <a:xfrm>
              <a:off x="2928" y="2362"/>
              <a:ext cx="627" cy="271"/>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8" name="Freeform 84"/>
            <p:cNvSpPr>
              <a:spLocks/>
            </p:cNvSpPr>
            <p:nvPr/>
          </p:nvSpPr>
          <p:spPr bwMode="auto">
            <a:xfrm>
              <a:off x="3532" y="1880"/>
              <a:ext cx="361" cy="438"/>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09" name="Freeform 85"/>
            <p:cNvSpPr>
              <a:spLocks/>
            </p:cNvSpPr>
            <p:nvPr/>
          </p:nvSpPr>
          <p:spPr bwMode="auto">
            <a:xfrm>
              <a:off x="3368" y="1440"/>
              <a:ext cx="349" cy="199"/>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0" name="Freeform 86"/>
            <p:cNvSpPr>
              <a:spLocks/>
            </p:cNvSpPr>
            <p:nvPr/>
          </p:nvSpPr>
          <p:spPr bwMode="auto">
            <a:xfrm>
              <a:off x="3483" y="1465"/>
              <a:ext cx="323" cy="377"/>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1" name="Freeform 87"/>
            <p:cNvSpPr>
              <a:spLocks/>
            </p:cNvSpPr>
            <p:nvPr/>
          </p:nvSpPr>
          <p:spPr bwMode="auto">
            <a:xfrm>
              <a:off x="3741" y="1716"/>
              <a:ext cx="44"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2" name="Freeform 88"/>
            <p:cNvSpPr>
              <a:spLocks/>
            </p:cNvSpPr>
            <p:nvPr/>
          </p:nvSpPr>
          <p:spPr bwMode="auto">
            <a:xfrm>
              <a:off x="2858" y="1977"/>
              <a:ext cx="22" cy="320"/>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3" name="Freeform 89"/>
            <p:cNvSpPr>
              <a:spLocks/>
            </p:cNvSpPr>
            <p:nvPr/>
          </p:nvSpPr>
          <p:spPr bwMode="auto">
            <a:xfrm>
              <a:off x="2961" y="2121"/>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4" name="Freeform 90"/>
            <p:cNvSpPr>
              <a:spLocks/>
            </p:cNvSpPr>
            <p:nvPr/>
          </p:nvSpPr>
          <p:spPr bwMode="auto">
            <a:xfrm>
              <a:off x="2594" y="2438"/>
              <a:ext cx="165" cy="320"/>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5" name="Freeform 91"/>
            <p:cNvSpPr>
              <a:spLocks/>
            </p:cNvSpPr>
            <p:nvPr/>
          </p:nvSpPr>
          <p:spPr bwMode="auto">
            <a:xfrm>
              <a:off x="3657" y="2371"/>
              <a:ext cx="173"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6" name="Freeform 92"/>
            <p:cNvSpPr>
              <a:spLocks/>
            </p:cNvSpPr>
            <p:nvPr/>
          </p:nvSpPr>
          <p:spPr bwMode="auto">
            <a:xfrm>
              <a:off x="2759" y="2153"/>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7" name="Freeform 93"/>
            <p:cNvSpPr>
              <a:spLocks/>
            </p:cNvSpPr>
            <p:nvPr/>
          </p:nvSpPr>
          <p:spPr bwMode="auto">
            <a:xfrm>
              <a:off x="2628" y="2491"/>
              <a:ext cx="83" cy="215"/>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8" name="Freeform 94"/>
            <p:cNvSpPr>
              <a:spLocks/>
            </p:cNvSpPr>
            <p:nvPr/>
          </p:nvSpPr>
          <p:spPr bwMode="auto">
            <a:xfrm>
              <a:off x="3687" y="2424"/>
              <a:ext cx="103" cy="192"/>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19" name="Freeform 95"/>
            <p:cNvSpPr>
              <a:spLocks/>
            </p:cNvSpPr>
            <p:nvPr/>
          </p:nvSpPr>
          <p:spPr bwMode="auto">
            <a:xfrm>
              <a:off x="2293" y="1600"/>
              <a:ext cx="490" cy="234"/>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20" name="Freeform 96"/>
            <p:cNvSpPr>
              <a:spLocks/>
            </p:cNvSpPr>
            <p:nvPr/>
          </p:nvSpPr>
          <p:spPr bwMode="auto">
            <a:xfrm>
              <a:off x="3158" y="1641"/>
              <a:ext cx="260" cy="79"/>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321" name="Freeform 97"/>
            <p:cNvSpPr>
              <a:spLocks/>
            </p:cNvSpPr>
            <p:nvPr/>
          </p:nvSpPr>
          <p:spPr bwMode="auto">
            <a:xfrm>
              <a:off x="2840" y="1678"/>
              <a:ext cx="295" cy="206"/>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grpSp>
      <p:sp>
        <p:nvSpPr>
          <p:cNvPr id="564414" name="Line 190"/>
          <p:cNvSpPr>
            <a:spLocks noChangeShapeType="1"/>
          </p:cNvSpPr>
          <p:nvPr/>
        </p:nvSpPr>
        <p:spPr bwMode="auto">
          <a:xfrm>
            <a:off x="3714750" y="5331148"/>
            <a:ext cx="922337" cy="12700"/>
          </a:xfrm>
          <a:prstGeom prst="line">
            <a:avLst/>
          </a:prstGeom>
          <a:noFill/>
          <a:ln w="635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CR">
              <a:effectLst>
                <a:outerShdw blurRad="38100" dist="38100" dir="2700000" algn="tl">
                  <a:srgbClr val="000000">
                    <a:alpha val="43137"/>
                  </a:srgbClr>
                </a:outerShdw>
              </a:effectLst>
              <a:cs typeface="+mn-cs"/>
            </a:endParaRPr>
          </a:p>
        </p:txBody>
      </p:sp>
      <p:grpSp>
        <p:nvGrpSpPr>
          <p:cNvPr id="17419" name="Group 193"/>
          <p:cNvGrpSpPr>
            <a:grpSpLocks/>
          </p:cNvGrpSpPr>
          <p:nvPr/>
        </p:nvGrpSpPr>
        <p:grpSpPr bwMode="auto">
          <a:xfrm>
            <a:off x="6675437" y="3962723"/>
            <a:ext cx="1770063" cy="1255712"/>
            <a:chOff x="1728" y="1169"/>
            <a:chExt cx="2302" cy="1980"/>
          </a:xfrm>
        </p:grpSpPr>
        <p:sp>
          <p:nvSpPr>
            <p:cNvPr id="564418" name="AutoShape 194"/>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19" name="Freeform 195"/>
            <p:cNvSpPr>
              <a:spLocks/>
            </p:cNvSpPr>
            <p:nvPr/>
          </p:nvSpPr>
          <p:spPr bwMode="auto">
            <a:xfrm>
              <a:off x="1769" y="2143"/>
              <a:ext cx="2127" cy="713"/>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0" name="Freeform 196"/>
            <p:cNvSpPr>
              <a:spLocks/>
            </p:cNvSpPr>
            <p:nvPr/>
          </p:nvSpPr>
          <p:spPr bwMode="auto">
            <a:xfrm>
              <a:off x="1742" y="1797"/>
              <a:ext cx="2166"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1" name="Freeform 197"/>
            <p:cNvSpPr>
              <a:spLocks/>
            </p:cNvSpPr>
            <p:nvPr/>
          </p:nvSpPr>
          <p:spPr bwMode="auto">
            <a:xfrm>
              <a:off x="1972" y="1444"/>
              <a:ext cx="1852" cy="1169"/>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2" name="Freeform 198"/>
            <p:cNvSpPr>
              <a:spLocks/>
            </p:cNvSpPr>
            <p:nvPr/>
          </p:nvSpPr>
          <p:spPr bwMode="auto">
            <a:xfrm>
              <a:off x="2046" y="1437"/>
              <a:ext cx="1127" cy="498"/>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3" name="Freeform 199"/>
            <p:cNvSpPr>
              <a:spLocks/>
            </p:cNvSpPr>
            <p:nvPr/>
          </p:nvSpPr>
          <p:spPr bwMode="auto">
            <a:xfrm>
              <a:off x="2843" y="1524"/>
              <a:ext cx="677"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4" name="Freeform 200"/>
            <p:cNvSpPr>
              <a:spLocks/>
            </p:cNvSpPr>
            <p:nvPr/>
          </p:nvSpPr>
          <p:spPr bwMode="auto">
            <a:xfrm>
              <a:off x="3497" y="1469"/>
              <a:ext cx="273"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5" name="Freeform 201"/>
            <p:cNvSpPr>
              <a:spLocks/>
            </p:cNvSpPr>
            <p:nvPr/>
          </p:nvSpPr>
          <p:spPr bwMode="auto">
            <a:xfrm>
              <a:off x="2023" y="1469"/>
              <a:ext cx="603" cy="461"/>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6" name="Freeform 202"/>
            <p:cNvSpPr>
              <a:spLocks/>
            </p:cNvSpPr>
            <p:nvPr/>
          </p:nvSpPr>
          <p:spPr bwMode="auto">
            <a:xfrm>
              <a:off x="2682" y="1422"/>
              <a:ext cx="638" cy="388"/>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7" name="Freeform 203"/>
            <p:cNvSpPr>
              <a:spLocks/>
            </p:cNvSpPr>
            <p:nvPr/>
          </p:nvSpPr>
          <p:spPr bwMode="auto">
            <a:xfrm>
              <a:off x="2087" y="1850"/>
              <a:ext cx="628" cy="95"/>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8" name="Freeform 204"/>
            <p:cNvSpPr>
              <a:spLocks/>
            </p:cNvSpPr>
            <p:nvPr/>
          </p:nvSpPr>
          <p:spPr bwMode="auto">
            <a:xfrm>
              <a:off x="1844" y="2253"/>
              <a:ext cx="512" cy="148"/>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29" name="Freeform 205"/>
            <p:cNvSpPr>
              <a:spLocks/>
            </p:cNvSpPr>
            <p:nvPr/>
          </p:nvSpPr>
          <p:spPr bwMode="auto">
            <a:xfrm>
              <a:off x="1862" y="2015"/>
              <a:ext cx="91" cy="163"/>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0" name="Freeform 206"/>
            <p:cNvSpPr>
              <a:spLocks/>
            </p:cNvSpPr>
            <p:nvPr/>
          </p:nvSpPr>
          <p:spPr bwMode="auto">
            <a:xfrm>
              <a:off x="2288" y="2020"/>
              <a:ext cx="339" cy="170"/>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1" name="Freeform 207"/>
            <p:cNvSpPr>
              <a:spLocks/>
            </p:cNvSpPr>
            <p:nvPr/>
          </p:nvSpPr>
          <p:spPr bwMode="auto">
            <a:xfrm>
              <a:off x="1912" y="2408"/>
              <a:ext cx="275" cy="115"/>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2" name="Freeform 208"/>
            <p:cNvSpPr>
              <a:spLocks/>
            </p:cNvSpPr>
            <p:nvPr/>
          </p:nvSpPr>
          <p:spPr bwMode="auto">
            <a:xfrm>
              <a:off x="1856" y="2080"/>
              <a:ext cx="97" cy="108"/>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3" name="Freeform 209"/>
            <p:cNvSpPr>
              <a:spLocks/>
            </p:cNvSpPr>
            <p:nvPr/>
          </p:nvSpPr>
          <p:spPr bwMode="auto">
            <a:xfrm>
              <a:off x="1730" y="1947"/>
              <a:ext cx="547" cy="618"/>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4" name="Freeform 210"/>
            <p:cNvSpPr>
              <a:spLocks/>
            </p:cNvSpPr>
            <p:nvPr/>
          </p:nvSpPr>
          <p:spPr bwMode="auto">
            <a:xfrm>
              <a:off x="1881" y="2300"/>
              <a:ext cx="417" cy="38"/>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5" name="Freeform 211"/>
            <p:cNvSpPr>
              <a:spLocks/>
            </p:cNvSpPr>
            <p:nvPr/>
          </p:nvSpPr>
          <p:spPr bwMode="auto">
            <a:xfrm>
              <a:off x="2263" y="2258"/>
              <a:ext cx="103" cy="138"/>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6" name="Freeform 212"/>
            <p:cNvSpPr>
              <a:spLocks/>
            </p:cNvSpPr>
            <p:nvPr/>
          </p:nvSpPr>
          <p:spPr bwMode="auto">
            <a:xfrm>
              <a:off x="2273" y="1950"/>
              <a:ext cx="568" cy="258"/>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7" name="Freeform 213"/>
            <p:cNvSpPr>
              <a:spLocks/>
            </p:cNvSpPr>
            <p:nvPr/>
          </p:nvSpPr>
          <p:spPr bwMode="auto">
            <a:xfrm>
              <a:off x="1897" y="2386"/>
              <a:ext cx="223" cy="143"/>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8" name="Freeform 214"/>
            <p:cNvSpPr>
              <a:spLocks/>
            </p:cNvSpPr>
            <p:nvPr/>
          </p:nvSpPr>
          <p:spPr bwMode="auto">
            <a:xfrm>
              <a:off x="2157" y="2398"/>
              <a:ext cx="41" cy="133"/>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39" name="Freeform 215"/>
            <p:cNvSpPr>
              <a:spLocks/>
            </p:cNvSpPr>
            <p:nvPr/>
          </p:nvSpPr>
          <p:spPr bwMode="auto">
            <a:xfrm>
              <a:off x="2426" y="2203"/>
              <a:ext cx="467" cy="263"/>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0" name="Freeform 216"/>
            <p:cNvSpPr>
              <a:spLocks/>
            </p:cNvSpPr>
            <p:nvPr/>
          </p:nvSpPr>
          <p:spPr bwMode="auto">
            <a:xfrm>
              <a:off x="2969" y="1507"/>
              <a:ext cx="549" cy="208"/>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1" name="Freeform 217"/>
            <p:cNvSpPr>
              <a:spLocks/>
            </p:cNvSpPr>
            <p:nvPr/>
          </p:nvSpPr>
          <p:spPr bwMode="auto">
            <a:xfrm>
              <a:off x="2828" y="1680"/>
              <a:ext cx="204" cy="210"/>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2" name="Freeform 218"/>
            <p:cNvSpPr>
              <a:spLocks/>
            </p:cNvSpPr>
            <p:nvPr/>
          </p:nvSpPr>
          <p:spPr bwMode="auto">
            <a:xfrm>
              <a:off x="3132" y="1732"/>
              <a:ext cx="380" cy="115"/>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3" name="Freeform 219"/>
            <p:cNvSpPr>
              <a:spLocks/>
            </p:cNvSpPr>
            <p:nvPr/>
          </p:nvSpPr>
          <p:spPr bwMode="auto">
            <a:xfrm>
              <a:off x="1780" y="2581"/>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4" name="Freeform 220"/>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5" name="Freeform 221"/>
            <p:cNvSpPr>
              <a:spLocks/>
            </p:cNvSpPr>
            <p:nvPr/>
          </p:nvSpPr>
          <p:spPr bwMode="auto">
            <a:xfrm>
              <a:off x="2882"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6" name="Freeform 222"/>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7" name="Freeform 223"/>
            <p:cNvSpPr>
              <a:spLocks/>
            </p:cNvSpPr>
            <p:nvPr/>
          </p:nvSpPr>
          <p:spPr bwMode="auto">
            <a:xfrm>
              <a:off x="2884" y="2451"/>
              <a:ext cx="337" cy="170"/>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8" name="Freeform 224"/>
            <p:cNvSpPr>
              <a:spLocks/>
            </p:cNvSpPr>
            <p:nvPr/>
          </p:nvSpPr>
          <p:spPr bwMode="auto">
            <a:xfrm>
              <a:off x="2928" y="2363"/>
              <a:ext cx="628" cy="268"/>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49" name="Freeform 225"/>
            <p:cNvSpPr>
              <a:spLocks/>
            </p:cNvSpPr>
            <p:nvPr/>
          </p:nvSpPr>
          <p:spPr bwMode="auto">
            <a:xfrm>
              <a:off x="3532" y="1880"/>
              <a:ext cx="361" cy="438"/>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0" name="Freeform 226"/>
            <p:cNvSpPr>
              <a:spLocks/>
            </p:cNvSpPr>
            <p:nvPr/>
          </p:nvSpPr>
          <p:spPr bwMode="auto">
            <a:xfrm>
              <a:off x="3367" y="1439"/>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1" name="Freeform 227"/>
            <p:cNvSpPr>
              <a:spLocks/>
            </p:cNvSpPr>
            <p:nvPr/>
          </p:nvSpPr>
          <p:spPr bwMode="auto">
            <a:xfrm>
              <a:off x="3483" y="1464"/>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2" name="Freeform 228"/>
            <p:cNvSpPr>
              <a:spLocks/>
            </p:cNvSpPr>
            <p:nvPr/>
          </p:nvSpPr>
          <p:spPr bwMode="auto">
            <a:xfrm>
              <a:off x="3741" y="1715"/>
              <a:ext cx="43"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3" name="Freeform 229"/>
            <p:cNvSpPr>
              <a:spLocks/>
            </p:cNvSpPr>
            <p:nvPr/>
          </p:nvSpPr>
          <p:spPr bwMode="auto">
            <a:xfrm>
              <a:off x="2857" y="1978"/>
              <a:ext cx="23" cy="318"/>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4" name="Freeform 230"/>
            <p:cNvSpPr>
              <a:spLocks/>
            </p:cNvSpPr>
            <p:nvPr/>
          </p:nvSpPr>
          <p:spPr bwMode="auto">
            <a:xfrm>
              <a:off x="2961" y="2120"/>
              <a:ext cx="512" cy="115"/>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5" name="Freeform 231"/>
            <p:cNvSpPr>
              <a:spLocks/>
            </p:cNvSpPr>
            <p:nvPr/>
          </p:nvSpPr>
          <p:spPr bwMode="auto">
            <a:xfrm>
              <a:off x="2593" y="2438"/>
              <a:ext cx="167" cy="320"/>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6" name="Freeform 232"/>
            <p:cNvSpPr>
              <a:spLocks/>
            </p:cNvSpPr>
            <p:nvPr/>
          </p:nvSpPr>
          <p:spPr bwMode="auto">
            <a:xfrm>
              <a:off x="3658" y="2371"/>
              <a:ext cx="171" cy="290"/>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7" name="Freeform 233"/>
            <p:cNvSpPr>
              <a:spLocks/>
            </p:cNvSpPr>
            <p:nvPr/>
          </p:nvSpPr>
          <p:spPr bwMode="auto">
            <a:xfrm>
              <a:off x="2760" y="2155"/>
              <a:ext cx="72" cy="38"/>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8" name="Freeform 234"/>
            <p:cNvSpPr>
              <a:spLocks/>
            </p:cNvSpPr>
            <p:nvPr/>
          </p:nvSpPr>
          <p:spPr bwMode="auto">
            <a:xfrm>
              <a:off x="2628" y="2491"/>
              <a:ext cx="85" cy="215"/>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59" name="Freeform 235"/>
            <p:cNvSpPr>
              <a:spLocks/>
            </p:cNvSpPr>
            <p:nvPr/>
          </p:nvSpPr>
          <p:spPr bwMode="auto">
            <a:xfrm>
              <a:off x="3687" y="2426"/>
              <a:ext cx="103" cy="190"/>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60" name="Freeform 236"/>
            <p:cNvSpPr>
              <a:spLocks/>
            </p:cNvSpPr>
            <p:nvPr/>
          </p:nvSpPr>
          <p:spPr bwMode="auto">
            <a:xfrm>
              <a:off x="2294" y="1600"/>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61" name="Freeform 237"/>
            <p:cNvSpPr>
              <a:spLocks/>
            </p:cNvSpPr>
            <p:nvPr/>
          </p:nvSpPr>
          <p:spPr bwMode="auto">
            <a:xfrm>
              <a:off x="3157" y="1642"/>
              <a:ext cx="262"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62" name="Freeform 238"/>
            <p:cNvSpPr>
              <a:spLocks/>
            </p:cNvSpPr>
            <p:nvPr/>
          </p:nvSpPr>
          <p:spPr bwMode="auto">
            <a:xfrm>
              <a:off x="2841" y="1680"/>
              <a:ext cx="293"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grpSp>
      <p:grpSp>
        <p:nvGrpSpPr>
          <p:cNvPr id="17420" name="Group 239"/>
          <p:cNvGrpSpPr>
            <a:grpSpLocks/>
          </p:cNvGrpSpPr>
          <p:nvPr/>
        </p:nvGrpSpPr>
        <p:grpSpPr bwMode="auto">
          <a:xfrm>
            <a:off x="4879975" y="3815085"/>
            <a:ext cx="1692275" cy="1370013"/>
            <a:chOff x="1728" y="1169"/>
            <a:chExt cx="2302" cy="1980"/>
          </a:xfrm>
        </p:grpSpPr>
        <p:sp>
          <p:nvSpPr>
            <p:cNvPr id="564464" name="AutoShape 240"/>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65" name="Freeform 241"/>
            <p:cNvSpPr>
              <a:spLocks/>
            </p:cNvSpPr>
            <p:nvPr/>
          </p:nvSpPr>
          <p:spPr bwMode="auto">
            <a:xfrm>
              <a:off x="1769" y="2144"/>
              <a:ext cx="2125" cy="711"/>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66" name="Freeform 242"/>
            <p:cNvSpPr>
              <a:spLocks/>
            </p:cNvSpPr>
            <p:nvPr/>
          </p:nvSpPr>
          <p:spPr bwMode="auto">
            <a:xfrm>
              <a:off x="1741" y="1798"/>
              <a:ext cx="2168" cy="860"/>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67" name="Freeform 243"/>
            <p:cNvSpPr>
              <a:spLocks/>
            </p:cNvSpPr>
            <p:nvPr/>
          </p:nvSpPr>
          <p:spPr bwMode="auto">
            <a:xfrm>
              <a:off x="1972" y="1444"/>
              <a:ext cx="1853"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68" name="Freeform 244"/>
            <p:cNvSpPr>
              <a:spLocks/>
            </p:cNvSpPr>
            <p:nvPr/>
          </p:nvSpPr>
          <p:spPr bwMode="auto">
            <a:xfrm>
              <a:off x="2045" y="1437"/>
              <a:ext cx="1129" cy="496"/>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69" name="Freeform 245"/>
            <p:cNvSpPr>
              <a:spLocks/>
            </p:cNvSpPr>
            <p:nvPr/>
          </p:nvSpPr>
          <p:spPr bwMode="auto">
            <a:xfrm>
              <a:off x="2842" y="1525"/>
              <a:ext cx="678"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0" name="Freeform 246"/>
            <p:cNvSpPr>
              <a:spLocks/>
            </p:cNvSpPr>
            <p:nvPr/>
          </p:nvSpPr>
          <p:spPr bwMode="auto">
            <a:xfrm>
              <a:off x="3499" y="1470"/>
              <a:ext cx="272" cy="346"/>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1" name="Freeform 247"/>
            <p:cNvSpPr>
              <a:spLocks/>
            </p:cNvSpPr>
            <p:nvPr/>
          </p:nvSpPr>
          <p:spPr bwMode="auto">
            <a:xfrm>
              <a:off x="2024" y="1470"/>
              <a:ext cx="602" cy="461"/>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2" name="Freeform 248"/>
            <p:cNvSpPr>
              <a:spLocks/>
            </p:cNvSpPr>
            <p:nvPr/>
          </p:nvSpPr>
          <p:spPr bwMode="auto">
            <a:xfrm>
              <a:off x="2682" y="1421"/>
              <a:ext cx="637" cy="388"/>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3" name="Freeform 249"/>
            <p:cNvSpPr>
              <a:spLocks/>
            </p:cNvSpPr>
            <p:nvPr/>
          </p:nvSpPr>
          <p:spPr bwMode="auto">
            <a:xfrm>
              <a:off x="2086" y="1848"/>
              <a:ext cx="628"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4" name="Freeform 250"/>
            <p:cNvSpPr>
              <a:spLocks/>
            </p:cNvSpPr>
            <p:nvPr/>
          </p:nvSpPr>
          <p:spPr bwMode="auto">
            <a:xfrm>
              <a:off x="1845" y="2254"/>
              <a:ext cx="512" cy="147"/>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5" name="Freeform 251"/>
            <p:cNvSpPr>
              <a:spLocks/>
            </p:cNvSpPr>
            <p:nvPr/>
          </p:nvSpPr>
          <p:spPr bwMode="auto">
            <a:xfrm>
              <a:off x="1864" y="2016"/>
              <a:ext cx="91" cy="161"/>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6" name="Freeform 252"/>
            <p:cNvSpPr>
              <a:spLocks/>
            </p:cNvSpPr>
            <p:nvPr/>
          </p:nvSpPr>
          <p:spPr bwMode="auto">
            <a:xfrm>
              <a:off x="2287" y="2020"/>
              <a:ext cx="339" cy="170"/>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7" name="Freeform 253"/>
            <p:cNvSpPr>
              <a:spLocks/>
            </p:cNvSpPr>
            <p:nvPr/>
          </p:nvSpPr>
          <p:spPr bwMode="auto">
            <a:xfrm>
              <a:off x="1912" y="2408"/>
              <a:ext cx="276" cy="115"/>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8" name="Freeform 254"/>
            <p:cNvSpPr>
              <a:spLocks/>
            </p:cNvSpPr>
            <p:nvPr/>
          </p:nvSpPr>
          <p:spPr bwMode="auto">
            <a:xfrm>
              <a:off x="1855" y="2082"/>
              <a:ext cx="99" cy="106"/>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79" name="Freeform 255"/>
            <p:cNvSpPr>
              <a:spLocks/>
            </p:cNvSpPr>
            <p:nvPr/>
          </p:nvSpPr>
          <p:spPr bwMode="auto">
            <a:xfrm>
              <a:off x="1730" y="1947"/>
              <a:ext cx="549" cy="619"/>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0" name="Freeform 256"/>
            <p:cNvSpPr>
              <a:spLocks/>
            </p:cNvSpPr>
            <p:nvPr/>
          </p:nvSpPr>
          <p:spPr bwMode="auto">
            <a:xfrm>
              <a:off x="1881" y="2300"/>
              <a:ext cx="415"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1" name="Freeform 257"/>
            <p:cNvSpPr>
              <a:spLocks/>
            </p:cNvSpPr>
            <p:nvPr/>
          </p:nvSpPr>
          <p:spPr bwMode="auto">
            <a:xfrm>
              <a:off x="2264" y="2259"/>
              <a:ext cx="101" cy="138"/>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2" name="Freeform 258"/>
            <p:cNvSpPr>
              <a:spLocks/>
            </p:cNvSpPr>
            <p:nvPr/>
          </p:nvSpPr>
          <p:spPr bwMode="auto">
            <a:xfrm>
              <a:off x="2274" y="1949"/>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3" name="Freeform 259"/>
            <p:cNvSpPr>
              <a:spLocks/>
            </p:cNvSpPr>
            <p:nvPr/>
          </p:nvSpPr>
          <p:spPr bwMode="auto">
            <a:xfrm>
              <a:off x="1896" y="2385"/>
              <a:ext cx="225"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4" name="Freeform 260"/>
            <p:cNvSpPr>
              <a:spLocks/>
            </p:cNvSpPr>
            <p:nvPr/>
          </p:nvSpPr>
          <p:spPr bwMode="auto">
            <a:xfrm>
              <a:off x="2158" y="2399"/>
              <a:ext cx="41" cy="131"/>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5" name="Freeform 261"/>
            <p:cNvSpPr>
              <a:spLocks/>
            </p:cNvSpPr>
            <p:nvPr/>
          </p:nvSpPr>
          <p:spPr bwMode="auto">
            <a:xfrm>
              <a:off x="2426" y="2204"/>
              <a:ext cx="466"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6" name="Freeform 262"/>
            <p:cNvSpPr>
              <a:spLocks/>
            </p:cNvSpPr>
            <p:nvPr/>
          </p:nvSpPr>
          <p:spPr bwMode="auto">
            <a:xfrm>
              <a:off x="2968" y="1509"/>
              <a:ext cx="551" cy="206"/>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7" name="Freeform 263"/>
            <p:cNvSpPr>
              <a:spLocks/>
            </p:cNvSpPr>
            <p:nvPr/>
          </p:nvSpPr>
          <p:spPr bwMode="auto">
            <a:xfrm>
              <a:off x="2829" y="1678"/>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8" name="Freeform 264"/>
            <p:cNvSpPr>
              <a:spLocks/>
            </p:cNvSpPr>
            <p:nvPr/>
          </p:nvSpPr>
          <p:spPr bwMode="auto">
            <a:xfrm>
              <a:off x="3132" y="1733"/>
              <a:ext cx="380" cy="115"/>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89" name="Freeform 265"/>
            <p:cNvSpPr>
              <a:spLocks/>
            </p:cNvSpPr>
            <p:nvPr/>
          </p:nvSpPr>
          <p:spPr bwMode="auto">
            <a:xfrm>
              <a:off x="1780" y="2582"/>
              <a:ext cx="346"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0" name="Freeform 266"/>
            <p:cNvSpPr>
              <a:spLocks/>
            </p:cNvSpPr>
            <p:nvPr/>
          </p:nvSpPr>
          <p:spPr bwMode="auto">
            <a:xfrm>
              <a:off x="2156" y="2626"/>
              <a:ext cx="242" cy="44"/>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1" name="Freeform 267"/>
            <p:cNvSpPr>
              <a:spLocks/>
            </p:cNvSpPr>
            <p:nvPr/>
          </p:nvSpPr>
          <p:spPr bwMode="auto">
            <a:xfrm>
              <a:off x="2883" y="1846"/>
              <a:ext cx="615" cy="117"/>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2" name="Freeform 268"/>
            <p:cNvSpPr>
              <a:spLocks/>
            </p:cNvSpPr>
            <p:nvPr/>
          </p:nvSpPr>
          <p:spPr bwMode="auto">
            <a:xfrm>
              <a:off x="3259" y="1816"/>
              <a:ext cx="348"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3" name="Freeform 269"/>
            <p:cNvSpPr>
              <a:spLocks/>
            </p:cNvSpPr>
            <p:nvPr/>
          </p:nvSpPr>
          <p:spPr bwMode="auto">
            <a:xfrm>
              <a:off x="2883" y="2449"/>
              <a:ext cx="337" cy="172"/>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4" name="Freeform 270"/>
            <p:cNvSpPr>
              <a:spLocks/>
            </p:cNvSpPr>
            <p:nvPr/>
          </p:nvSpPr>
          <p:spPr bwMode="auto">
            <a:xfrm>
              <a:off x="2927" y="2362"/>
              <a:ext cx="628" cy="271"/>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5" name="Freeform 271"/>
            <p:cNvSpPr>
              <a:spLocks/>
            </p:cNvSpPr>
            <p:nvPr/>
          </p:nvSpPr>
          <p:spPr bwMode="auto">
            <a:xfrm>
              <a:off x="3531" y="1880"/>
              <a:ext cx="363" cy="438"/>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6" name="Freeform 272"/>
            <p:cNvSpPr>
              <a:spLocks/>
            </p:cNvSpPr>
            <p:nvPr/>
          </p:nvSpPr>
          <p:spPr bwMode="auto">
            <a:xfrm>
              <a:off x="3367" y="1440"/>
              <a:ext cx="350" cy="197"/>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7" name="Freeform 273"/>
            <p:cNvSpPr>
              <a:spLocks/>
            </p:cNvSpPr>
            <p:nvPr/>
          </p:nvSpPr>
          <p:spPr bwMode="auto">
            <a:xfrm>
              <a:off x="3481" y="1465"/>
              <a:ext cx="324" cy="379"/>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8" name="Freeform 274"/>
            <p:cNvSpPr>
              <a:spLocks/>
            </p:cNvSpPr>
            <p:nvPr/>
          </p:nvSpPr>
          <p:spPr bwMode="auto">
            <a:xfrm>
              <a:off x="3741" y="1715"/>
              <a:ext cx="45" cy="117"/>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499" name="Freeform 275"/>
            <p:cNvSpPr>
              <a:spLocks/>
            </p:cNvSpPr>
            <p:nvPr/>
          </p:nvSpPr>
          <p:spPr bwMode="auto">
            <a:xfrm>
              <a:off x="2857" y="1977"/>
              <a:ext cx="22"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0" name="Freeform 276"/>
            <p:cNvSpPr>
              <a:spLocks/>
            </p:cNvSpPr>
            <p:nvPr/>
          </p:nvSpPr>
          <p:spPr bwMode="auto">
            <a:xfrm>
              <a:off x="2961" y="2121"/>
              <a:ext cx="512" cy="115"/>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1" name="Freeform 277"/>
            <p:cNvSpPr>
              <a:spLocks/>
            </p:cNvSpPr>
            <p:nvPr/>
          </p:nvSpPr>
          <p:spPr bwMode="auto">
            <a:xfrm>
              <a:off x="2594" y="2440"/>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2" name="Freeform 278"/>
            <p:cNvSpPr>
              <a:spLocks/>
            </p:cNvSpPr>
            <p:nvPr/>
          </p:nvSpPr>
          <p:spPr bwMode="auto">
            <a:xfrm>
              <a:off x="3659"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3" name="Freeform 279"/>
            <p:cNvSpPr>
              <a:spLocks/>
            </p:cNvSpPr>
            <p:nvPr/>
          </p:nvSpPr>
          <p:spPr bwMode="auto">
            <a:xfrm>
              <a:off x="2760" y="2153"/>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4" name="Freeform 280"/>
            <p:cNvSpPr>
              <a:spLocks/>
            </p:cNvSpPr>
            <p:nvPr/>
          </p:nvSpPr>
          <p:spPr bwMode="auto">
            <a:xfrm>
              <a:off x="2629"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5" name="Freeform 281"/>
            <p:cNvSpPr>
              <a:spLocks/>
            </p:cNvSpPr>
            <p:nvPr/>
          </p:nvSpPr>
          <p:spPr bwMode="auto">
            <a:xfrm>
              <a:off x="3687" y="2424"/>
              <a:ext cx="104" cy="193"/>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6" name="Freeform 282"/>
            <p:cNvSpPr>
              <a:spLocks/>
            </p:cNvSpPr>
            <p:nvPr/>
          </p:nvSpPr>
          <p:spPr bwMode="auto">
            <a:xfrm>
              <a:off x="2294" y="1598"/>
              <a:ext cx="490" cy="236"/>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7" name="Freeform 283"/>
            <p:cNvSpPr>
              <a:spLocks/>
            </p:cNvSpPr>
            <p:nvPr/>
          </p:nvSpPr>
          <p:spPr bwMode="auto">
            <a:xfrm>
              <a:off x="3158"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sp>
          <p:nvSpPr>
            <p:cNvPr id="564508" name="Freeform 284"/>
            <p:cNvSpPr>
              <a:spLocks/>
            </p:cNvSpPr>
            <p:nvPr/>
          </p:nvSpPr>
          <p:spPr bwMode="auto">
            <a:xfrm>
              <a:off x="2840" y="1678"/>
              <a:ext cx="296" cy="206"/>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s-CR">
                <a:effectLst>
                  <a:outerShdw blurRad="38100" dist="38100" dir="2700000" algn="tl">
                    <a:srgbClr val="000000">
                      <a:alpha val="43137"/>
                    </a:srgbClr>
                  </a:outerShdw>
                </a:effectLst>
                <a:cs typeface="+mn-cs"/>
              </a:endParaRPr>
            </a:p>
          </p:txBody>
        </p:sp>
      </p:grpSp>
      <p:pic>
        <p:nvPicPr>
          <p:cNvPr id="17421" name="Picture 285" descr="j02372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7" y="4042098"/>
            <a:ext cx="14890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1 Grupo"/>
          <p:cNvGrpSpPr/>
          <p:nvPr/>
        </p:nvGrpSpPr>
        <p:grpSpPr>
          <a:xfrm>
            <a:off x="971600" y="4873079"/>
            <a:ext cx="1895475" cy="1292225"/>
            <a:chOff x="903171" y="4844217"/>
            <a:chExt cx="1895475" cy="1292225"/>
          </a:xfrm>
          <a:solidFill>
            <a:schemeClr val="bg1"/>
          </a:solidFill>
        </p:grpSpPr>
        <p:sp>
          <p:nvSpPr>
            <p:cNvPr id="564228" name="Freeform 4"/>
            <p:cNvSpPr>
              <a:spLocks/>
            </p:cNvSpPr>
            <p:nvPr/>
          </p:nvSpPr>
          <p:spPr bwMode="auto">
            <a:xfrm>
              <a:off x="936750" y="5494022"/>
              <a:ext cx="1851475" cy="642420"/>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29" name="Freeform 5"/>
            <p:cNvSpPr>
              <a:spLocks/>
            </p:cNvSpPr>
            <p:nvPr/>
          </p:nvSpPr>
          <p:spPr bwMode="auto">
            <a:xfrm>
              <a:off x="914750" y="5182833"/>
              <a:ext cx="1883896" cy="776390"/>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7FFF"/>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0" name="Freeform 6"/>
            <p:cNvSpPr>
              <a:spLocks/>
            </p:cNvSpPr>
            <p:nvPr/>
          </p:nvSpPr>
          <p:spPr bwMode="auto">
            <a:xfrm>
              <a:off x="1112750" y="4865315"/>
              <a:ext cx="1611791" cy="1053823"/>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A8B5B7"/>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1" name="Freeform 7"/>
            <p:cNvSpPr>
              <a:spLocks/>
            </p:cNvSpPr>
            <p:nvPr/>
          </p:nvSpPr>
          <p:spPr bwMode="auto">
            <a:xfrm>
              <a:off x="1176434" y="4858985"/>
              <a:ext cx="983053" cy="447268"/>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33F2FF"/>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2" name="Freeform 8"/>
            <p:cNvSpPr>
              <a:spLocks/>
            </p:cNvSpPr>
            <p:nvPr/>
          </p:nvSpPr>
          <p:spPr bwMode="auto">
            <a:xfrm>
              <a:off x="1870014" y="4935991"/>
              <a:ext cx="590527" cy="323847"/>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33F2FF"/>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3" name="Freeform 9"/>
            <p:cNvSpPr>
              <a:spLocks/>
            </p:cNvSpPr>
            <p:nvPr/>
          </p:nvSpPr>
          <p:spPr bwMode="auto">
            <a:xfrm>
              <a:off x="2442014" y="4887467"/>
              <a:ext cx="236211" cy="314354"/>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33F2FF"/>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4" name="Freeform 10"/>
            <p:cNvSpPr>
              <a:spLocks/>
            </p:cNvSpPr>
            <p:nvPr/>
          </p:nvSpPr>
          <p:spPr bwMode="auto">
            <a:xfrm>
              <a:off x="1156750" y="4887467"/>
              <a:ext cx="525685" cy="41562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5" name="Freeform 11"/>
            <p:cNvSpPr>
              <a:spLocks/>
            </p:cNvSpPr>
            <p:nvPr/>
          </p:nvSpPr>
          <p:spPr bwMode="auto">
            <a:xfrm>
              <a:off x="1732224" y="4844217"/>
              <a:ext cx="553474" cy="349164"/>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6" name="Freeform 12"/>
            <p:cNvSpPr>
              <a:spLocks/>
            </p:cNvSpPr>
            <p:nvPr/>
          </p:nvSpPr>
          <p:spPr bwMode="auto">
            <a:xfrm>
              <a:off x="1212329" y="5230302"/>
              <a:ext cx="546527" cy="85445"/>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7" name="Freeform 13"/>
            <p:cNvSpPr>
              <a:spLocks/>
            </p:cNvSpPr>
            <p:nvPr/>
          </p:nvSpPr>
          <p:spPr bwMode="auto">
            <a:xfrm>
              <a:off x="1001592" y="5593180"/>
              <a:ext cx="445790" cy="132915"/>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A8B5B7"/>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8" name="Freeform 14"/>
            <p:cNvSpPr>
              <a:spLocks/>
            </p:cNvSpPr>
            <p:nvPr/>
          </p:nvSpPr>
          <p:spPr bwMode="auto">
            <a:xfrm>
              <a:off x="1017803" y="5379040"/>
              <a:ext cx="81053" cy="145573"/>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A8B5B7"/>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39" name="Freeform 15"/>
            <p:cNvSpPr>
              <a:spLocks/>
            </p:cNvSpPr>
            <p:nvPr/>
          </p:nvSpPr>
          <p:spPr bwMode="auto">
            <a:xfrm>
              <a:off x="1387171" y="5384314"/>
              <a:ext cx="295263" cy="154012"/>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A8B5B7"/>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0" name="Freeform 16"/>
            <p:cNvSpPr>
              <a:spLocks/>
            </p:cNvSpPr>
            <p:nvPr/>
          </p:nvSpPr>
          <p:spPr bwMode="auto">
            <a:xfrm>
              <a:off x="1060645" y="5734534"/>
              <a:ext cx="239684" cy="101268"/>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FFFFFF"/>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1" name="Freeform 17"/>
            <p:cNvSpPr>
              <a:spLocks/>
            </p:cNvSpPr>
            <p:nvPr/>
          </p:nvSpPr>
          <p:spPr bwMode="auto">
            <a:xfrm>
              <a:off x="1013171" y="5438113"/>
              <a:ext cx="85684" cy="97049"/>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2" name="Freeform 18"/>
            <p:cNvSpPr>
              <a:spLocks/>
            </p:cNvSpPr>
            <p:nvPr/>
          </p:nvSpPr>
          <p:spPr bwMode="auto">
            <a:xfrm>
              <a:off x="903171" y="5316802"/>
              <a:ext cx="475895" cy="56014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3" name="Freeform 19"/>
            <p:cNvSpPr>
              <a:spLocks/>
            </p:cNvSpPr>
            <p:nvPr/>
          </p:nvSpPr>
          <p:spPr bwMode="auto">
            <a:xfrm>
              <a:off x="1032855" y="5634320"/>
              <a:ext cx="363579" cy="34811"/>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4" name="Freeform 20"/>
            <p:cNvSpPr>
              <a:spLocks/>
            </p:cNvSpPr>
            <p:nvPr/>
          </p:nvSpPr>
          <p:spPr bwMode="auto">
            <a:xfrm>
              <a:off x="1366329" y="5598454"/>
              <a:ext cx="89158" cy="125530"/>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5" name="Freeform 21"/>
            <p:cNvSpPr>
              <a:spLocks/>
            </p:cNvSpPr>
            <p:nvPr/>
          </p:nvSpPr>
          <p:spPr bwMode="auto">
            <a:xfrm>
              <a:off x="1376750" y="5319967"/>
              <a:ext cx="492106" cy="233128"/>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6" name="Freeform 22"/>
            <p:cNvSpPr>
              <a:spLocks/>
            </p:cNvSpPr>
            <p:nvPr/>
          </p:nvSpPr>
          <p:spPr bwMode="auto">
            <a:xfrm>
              <a:off x="1047908" y="5714491"/>
              <a:ext cx="195684" cy="126585"/>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7" name="Freeform 23"/>
            <p:cNvSpPr>
              <a:spLocks/>
            </p:cNvSpPr>
            <p:nvPr/>
          </p:nvSpPr>
          <p:spPr bwMode="auto">
            <a:xfrm>
              <a:off x="1272540" y="5723985"/>
              <a:ext cx="38211" cy="119201"/>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8" name="Freeform 24"/>
            <p:cNvSpPr>
              <a:spLocks/>
            </p:cNvSpPr>
            <p:nvPr/>
          </p:nvSpPr>
          <p:spPr bwMode="auto">
            <a:xfrm>
              <a:off x="1507592" y="5548875"/>
              <a:ext cx="406421" cy="236293"/>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49" name="Freeform 25"/>
            <p:cNvSpPr>
              <a:spLocks/>
            </p:cNvSpPr>
            <p:nvPr/>
          </p:nvSpPr>
          <p:spPr bwMode="auto">
            <a:xfrm>
              <a:off x="1980014" y="4922278"/>
              <a:ext cx="479369" cy="187768"/>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0" name="Freeform 26"/>
            <p:cNvSpPr>
              <a:spLocks/>
            </p:cNvSpPr>
            <p:nvPr/>
          </p:nvSpPr>
          <p:spPr bwMode="auto">
            <a:xfrm>
              <a:off x="1858435" y="5076290"/>
              <a:ext cx="176000" cy="190933"/>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1" name="Freeform 27"/>
            <p:cNvSpPr>
              <a:spLocks/>
            </p:cNvSpPr>
            <p:nvPr/>
          </p:nvSpPr>
          <p:spPr bwMode="auto">
            <a:xfrm>
              <a:off x="2122435" y="5124814"/>
              <a:ext cx="332316" cy="101268"/>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2" name="Freeform 28"/>
            <p:cNvSpPr>
              <a:spLocks/>
            </p:cNvSpPr>
            <p:nvPr/>
          </p:nvSpPr>
          <p:spPr bwMode="auto">
            <a:xfrm>
              <a:off x="946013" y="5890656"/>
              <a:ext cx="299895" cy="49579"/>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3" name="Freeform 29"/>
            <p:cNvSpPr>
              <a:spLocks/>
            </p:cNvSpPr>
            <p:nvPr/>
          </p:nvSpPr>
          <p:spPr bwMode="auto">
            <a:xfrm>
              <a:off x="1272540" y="5929686"/>
              <a:ext cx="209579" cy="37976"/>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4" name="Freeform 30"/>
            <p:cNvSpPr>
              <a:spLocks/>
            </p:cNvSpPr>
            <p:nvPr/>
          </p:nvSpPr>
          <p:spPr bwMode="auto">
            <a:xfrm>
              <a:off x="1905909" y="5227138"/>
              <a:ext cx="534948" cy="106543"/>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5" name="Freeform 31"/>
            <p:cNvSpPr>
              <a:spLocks/>
            </p:cNvSpPr>
            <p:nvPr/>
          </p:nvSpPr>
          <p:spPr bwMode="auto">
            <a:xfrm>
              <a:off x="2233593" y="5201820"/>
              <a:ext cx="301053" cy="569634"/>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6" name="Freeform 32"/>
            <p:cNvSpPr>
              <a:spLocks/>
            </p:cNvSpPr>
            <p:nvPr/>
          </p:nvSpPr>
          <p:spPr bwMode="auto">
            <a:xfrm>
              <a:off x="1905909" y="5771454"/>
              <a:ext cx="294105" cy="154012"/>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7" name="Freeform 33"/>
            <p:cNvSpPr>
              <a:spLocks/>
            </p:cNvSpPr>
            <p:nvPr/>
          </p:nvSpPr>
          <p:spPr bwMode="auto">
            <a:xfrm>
              <a:off x="1944119" y="5692339"/>
              <a:ext cx="546527" cy="242622"/>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8" name="Freeform 34"/>
            <p:cNvSpPr>
              <a:spLocks/>
            </p:cNvSpPr>
            <p:nvPr/>
          </p:nvSpPr>
          <p:spPr bwMode="auto">
            <a:xfrm>
              <a:off x="2472119" y="5256674"/>
              <a:ext cx="312632" cy="395579"/>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59" name="Freeform 35"/>
            <p:cNvSpPr>
              <a:spLocks/>
            </p:cNvSpPr>
            <p:nvPr/>
          </p:nvSpPr>
          <p:spPr bwMode="auto">
            <a:xfrm>
              <a:off x="2327383" y="4862150"/>
              <a:ext cx="304527" cy="178274"/>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0" name="Freeform 36"/>
            <p:cNvSpPr>
              <a:spLocks/>
            </p:cNvSpPr>
            <p:nvPr/>
          </p:nvSpPr>
          <p:spPr bwMode="auto">
            <a:xfrm>
              <a:off x="2426962" y="4884302"/>
              <a:ext cx="282527" cy="339671"/>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1" name="Freeform 37"/>
            <p:cNvSpPr>
              <a:spLocks/>
            </p:cNvSpPr>
            <p:nvPr/>
          </p:nvSpPr>
          <p:spPr bwMode="auto">
            <a:xfrm>
              <a:off x="2650435" y="5108991"/>
              <a:ext cx="39368" cy="104433"/>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2" name="Freeform 38"/>
            <p:cNvSpPr>
              <a:spLocks/>
            </p:cNvSpPr>
            <p:nvPr/>
          </p:nvSpPr>
          <p:spPr bwMode="auto">
            <a:xfrm>
              <a:off x="1883909" y="5344229"/>
              <a:ext cx="17368" cy="286927"/>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3" name="Freeform 39"/>
            <p:cNvSpPr>
              <a:spLocks/>
            </p:cNvSpPr>
            <p:nvPr/>
          </p:nvSpPr>
          <p:spPr bwMode="auto">
            <a:xfrm>
              <a:off x="1974224" y="5473979"/>
              <a:ext cx="444632" cy="103378"/>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4" name="Freeform 40"/>
            <p:cNvSpPr>
              <a:spLocks/>
            </p:cNvSpPr>
            <p:nvPr/>
          </p:nvSpPr>
          <p:spPr bwMode="auto">
            <a:xfrm>
              <a:off x="1653487" y="5759851"/>
              <a:ext cx="145895" cy="289036"/>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A8B5B7"/>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5" name="Freeform 41"/>
            <p:cNvSpPr>
              <a:spLocks/>
            </p:cNvSpPr>
            <p:nvPr/>
          </p:nvSpPr>
          <p:spPr bwMode="auto">
            <a:xfrm>
              <a:off x="2579804" y="5699723"/>
              <a:ext cx="149369" cy="260555"/>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A8B5B7"/>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6" name="Freeform 42"/>
            <p:cNvSpPr>
              <a:spLocks/>
            </p:cNvSpPr>
            <p:nvPr/>
          </p:nvSpPr>
          <p:spPr bwMode="auto">
            <a:xfrm>
              <a:off x="1800540" y="5504570"/>
              <a:ext cx="61368" cy="34811"/>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FF8C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7" name="Freeform 43"/>
            <p:cNvSpPr>
              <a:spLocks/>
            </p:cNvSpPr>
            <p:nvPr/>
          </p:nvSpPr>
          <p:spPr bwMode="auto">
            <a:xfrm>
              <a:off x="1684750" y="5807320"/>
              <a:ext cx="72947" cy="195152"/>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8" name="Freeform 44"/>
            <p:cNvSpPr>
              <a:spLocks/>
            </p:cNvSpPr>
            <p:nvPr/>
          </p:nvSpPr>
          <p:spPr bwMode="auto">
            <a:xfrm>
              <a:off x="2605277" y="5747192"/>
              <a:ext cx="90316" cy="173000"/>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sp>
          <p:nvSpPr>
            <p:cNvPr id="564269" name="Freeform 45"/>
            <p:cNvSpPr>
              <a:spLocks/>
            </p:cNvSpPr>
            <p:nvPr/>
          </p:nvSpPr>
          <p:spPr bwMode="auto">
            <a:xfrm>
              <a:off x="1868856" y="5076290"/>
              <a:ext cx="255895" cy="184604"/>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grpFill/>
            <a:ln w="9525">
              <a:solidFill>
                <a:schemeClr val="bg1"/>
              </a:solidFill>
              <a:round/>
              <a:headEnd/>
              <a:tailEnd/>
            </a:ln>
            <a:effectLst/>
            <a:scene3d>
              <a:camera prst="legacyObliqueTopRight"/>
              <a:lightRig rig="legacyFlat4" dir="t"/>
            </a:scene3d>
            <a:sp3d extrusionH="163500" prstMaterial="legacyWireframe">
              <a:bevelT w="13500" h="13500" prst="angle"/>
              <a:bevelB w="13500" h="13500" prst="angle"/>
              <a:extrusionClr>
                <a:srgbClr val="000000"/>
              </a:extrusionClr>
            </a:sp3d>
            <a:extLst/>
          </p:spPr>
          <p:txBody>
            <a:bodyPr>
              <a:flatTx/>
            </a:bodyPr>
            <a:lstStyle/>
            <a:p>
              <a:pPr>
                <a:defRPr/>
              </a:pPr>
              <a:endParaRPr lang="es-CR">
                <a:effectLst>
                  <a:outerShdw blurRad="38100" dist="38100" dir="2700000" algn="tl">
                    <a:srgbClr val="000000">
                      <a:alpha val="43137"/>
                    </a:srgbClr>
                  </a:outerShdw>
                </a:effectLst>
                <a:cs typeface="+mn-cs"/>
              </a:endParaRPr>
            </a:p>
          </p:txBody>
        </p:sp>
      </p:grpSp>
    </p:spTree>
    <p:extLst>
      <p:ext uri="{BB962C8B-B14F-4D97-AF65-F5344CB8AC3E}">
        <p14:creationId xmlns:p14="http://schemas.microsoft.com/office/powerpoint/2010/main" val="1080181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idx="1"/>
          </p:nvPr>
        </p:nvSpPr>
        <p:spPr/>
        <p:txBody>
          <a:bodyPr/>
          <a:lstStyle/>
          <a:p>
            <a:endParaRPr lang="es-CR" sz="2400" dirty="0"/>
          </a:p>
          <a:p>
            <a:r>
              <a:rPr lang="es-CR" sz="2400" dirty="0"/>
              <a:t>Diremos que una instancia es la creación de uno de los miembros específicos de una clase.</a:t>
            </a:r>
          </a:p>
          <a:p>
            <a:endParaRPr lang="es-CR" sz="2400" dirty="0"/>
          </a:p>
          <a:p>
            <a:r>
              <a:rPr lang="es-CR" sz="2400" dirty="0"/>
              <a:t>Para crear una instancia se deben asignar valores específicos a los atributos de una clase.</a:t>
            </a:r>
          </a:p>
          <a:p>
            <a:endParaRPr lang="es-CR" sz="2400" dirty="0"/>
          </a:p>
          <a:p>
            <a:r>
              <a:rPr lang="es-CR" sz="2400" dirty="0"/>
              <a:t>Igual que con las clases, las instancias se pueden diagramar utilizando UML.</a:t>
            </a:r>
          </a:p>
        </p:txBody>
      </p:sp>
      <p:sp>
        <p:nvSpPr>
          <p:cNvPr id="252930" name="AutoShape 2"/>
          <p:cNvSpPr>
            <a:spLocks noGrp="1" noChangeArrowheads="1"/>
          </p:cNvSpPr>
          <p:nvPr>
            <p:ph type="title"/>
          </p:nvPr>
        </p:nvSpPr>
        <p:spPr/>
        <p:txBody>
          <a:bodyPr/>
          <a:lstStyle/>
          <a:p>
            <a:r>
              <a:rPr lang="es-CR"/>
              <a:t>¿Qué es una instancia?</a:t>
            </a:r>
          </a:p>
        </p:txBody>
      </p:sp>
    </p:spTree>
    <p:extLst>
      <p:ext uri="{BB962C8B-B14F-4D97-AF65-F5344CB8AC3E}">
        <p14:creationId xmlns:p14="http://schemas.microsoft.com/office/powerpoint/2010/main" val="107621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idx="1"/>
          </p:nvPr>
        </p:nvSpPr>
        <p:spPr/>
        <p:txBody>
          <a:bodyPr/>
          <a:lstStyle/>
          <a:p>
            <a:r>
              <a:rPr lang="es-ES_tradnl" sz="2400" dirty="0"/>
              <a:t>Se puede contar con diagramas de objetos donde aparece más de una instancia de cada clase.</a:t>
            </a:r>
          </a:p>
          <a:p>
            <a:endParaRPr lang="es-ES_tradnl" sz="2400" dirty="0"/>
          </a:p>
          <a:p>
            <a:r>
              <a:rPr lang="es-ES_tradnl" sz="2400" dirty="0"/>
              <a:t>Si no hay instancias de la clase solo aparece </a:t>
            </a:r>
            <a:r>
              <a:rPr lang="es-ES_tradnl" sz="2400" u="sng" dirty="0"/>
              <a:t>:Perro</a:t>
            </a:r>
          </a:p>
          <a:p>
            <a:endParaRPr lang="es-ES_tradnl" sz="2400" u="sng" dirty="0"/>
          </a:p>
          <a:p>
            <a:r>
              <a:rPr lang="es-ES_tradnl" sz="2400" dirty="0"/>
              <a:t>El diagrama de objetos es un vistazo al estado del sistema en un momento dado, por ejemplo luego de la inicialización.</a:t>
            </a:r>
          </a:p>
          <a:p>
            <a:endParaRPr lang="es-ES_tradnl" sz="2400" dirty="0"/>
          </a:p>
          <a:p>
            <a:r>
              <a:rPr lang="es-ES_tradnl" sz="2400" dirty="0"/>
              <a:t>Por ejemplo, si tango es un perro en particular,</a:t>
            </a:r>
            <a:endParaRPr lang="es-CR" sz="2400" dirty="0"/>
          </a:p>
        </p:txBody>
      </p:sp>
      <p:sp>
        <p:nvSpPr>
          <p:cNvPr id="283650" name="AutoShape 2"/>
          <p:cNvSpPr>
            <a:spLocks noGrp="1" noChangeArrowheads="1"/>
          </p:cNvSpPr>
          <p:nvPr>
            <p:ph type="title"/>
          </p:nvPr>
        </p:nvSpPr>
        <p:spPr/>
        <p:txBody>
          <a:bodyPr/>
          <a:lstStyle/>
          <a:p>
            <a:r>
              <a:rPr lang="es-ES_tradnl"/>
              <a:t>Diagramas de instancia en UML</a:t>
            </a:r>
            <a:endParaRPr lang="es-CR"/>
          </a:p>
        </p:txBody>
      </p:sp>
      <p:sp>
        <p:nvSpPr>
          <p:cNvPr id="283652" name="Text Box 4"/>
          <p:cNvSpPr txBox="1">
            <a:spLocks noChangeArrowheads="1"/>
          </p:cNvSpPr>
          <p:nvPr/>
        </p:nvSpPr>
        <p:spPr bwMode="auto">
          <a:xfrm>
            <a:off x="3132481" y="5689386"/>
            <a:ext cx="2667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ClrTx/>
              <a:buSzTx/>
            </a:pPr>
            <a:r>
              <a:rPr lang="es-ES_tradnl" sz="2400" u="sng">
                <a:latin typeface="Courier New" pitchFamily="49" charset="0"/>
              </a:rPr>
              <a:t>tango : Perro</a:t>
            </a:r>
            <a:endParaRPr lang="es-ES_tradnl" sz="1200">
              <a:latin typeface="Times New Roman" pitchFamily="18" charset="0"/>
            </a:endParaRPr>
          </a:p>
        </p:txBody>
      </p:sp>
    </p:spTree>
    <p:extLst>
      <p:ext uri="{BB962C8B-B14F-4D97-AF65-F5344CB8AC3E}">
        <p14:creationId xmlns:p14="http://schemas.microsoft.com/office/powerpoint/2010/main" val="188945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idx="1"/>
          </p:nvPr>
        </p:nvSpPr>
        <p:spPr/>
        <p:txBody>
          <a:bodyPr/>
          <a:lstStyle/>
          <a:p>
            <a:endParaRPr lang="es-CR" sz="2400" dirty="0"/>
          </a:p>
          <a:p>
            <a:r>
              <a:rPr lang="es-CR" sz="2400" dirty="0"/>
              <a:t>La instancia “</a:t>
            </a:r>
            <a:r>
              <a:rPr lang="es-CR" sz="2400" dirty="0" err="1"/>
              <a:t>miTele</a:t>
            </a:r>
            <a:r>
              <a:rPr lang="es-CR" sz="2400" dirty="0"/>
              <a:t>” es un Panasonic pantalla plana de 27</a:t>
            </a:r>
            <a:r>
              <a:rPr lang="es-ES" sz="2400" dirty="0"/>
              <a:t> pulgadas, que pesa 28.5 Kg.</a:t>
            </a:r>
          </a:p>
        </p:txBody>
      </p:sp>
      <p:sp>
        <p:nvSpPr>
          <p:cNvPr id="332802" name="AutoShape 2"/>
          <p:cNvSpPr>
            <a:spLocks noGrp="1" noChangeArrowheads="1"/>
          </p:cNvSpPr>
          <p:nvPr>
            <p:ph type="title"/>
          </p:nvPr>
        </p:nvSpPr>
        <p:spPr/>
        <p:txBody>
          <a:bodyPr/>
          <a:lstStyle/>
          <a:p>
            <a:r>
              <a:rPr lang="es-ES"/>
              <a:t>Instancia de Televisor</a:t>
            </a:r>
          </a:p>
        </p:txBody>
      </p:sp>
      <p:grpSp>
        <p:nvGrpSpPr>
          <p:cNvPr id="332804" name="Group 4"/>
          <p:cNvGrpSpPr>
            <a:grpSpLocks/>
          </p:cNvGrpSpPr>
          <p:nvPr/>
        </p:nvGrpSpPr>
        <p:grpSpPr bwMode="auto">
          <a:xfrm>
            <a:off x="3276600" y="2774950"/>
            <a:ext cx="2590800" cy="3352800"/>
            <a:chOff x="3600" y="1728"/>
            <a:chExt cx="1632" cy="2112"/>
          </a:xfrm>
        </p:grpSpPr>
        <p:sp>
          <p:nvSpPr>
            <p:cNvPr id="332805" name="Rectangle 5"/>
            <p:cNvSpPr>
              <a:spLocks noChangeArrowheads="1"/>
            </p:cNvSpPr>
            <p:nvPr/>
          </p:nvSpPr>
          <p:spPr bwMode="auto">
            <a:xfrm>
              <a:off x="3600" y="1728"/>
              <a:ext cx="1632" cy="424"/>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buClrTx/>
                <a:buSzTx/>
              </a:pPr>
              <a:r>
                <a:rPr lang="es-ES_tradnl" sz="1800" b="1" u="sng" dirty="0" err="1">
                  <a:latin typeface="Tahoma" pitchFamily="34" charset="0"/>
                </a:rPr>
                <a:t>miTele</a:t>
              </a:r>
              <a:r>
                <a:rPr lang="es-ES_tradnl" sz="1800" b="1" u="sng" dirty="0">
                  <a:latin typeface="Tahoma" pitchFamily="34" charset="0"/>
                </a:rPr>
                <a:t> : Televisor</a:t>
              </a:r>
              <a:endParaRPr lang="es-ES" sz="1800" b="1" u="sng" dirty="0">
                <a:latin typeface="Tahoma" pitchFamily="34" charset="0"/>
              </a:endParaRPr>
            </a:p>
          </p:txBody>
        </p:sp>
        <p:sp>
          <p:nvSpPr>
            <p:cNvPr id="332806" name="Rectangle 6"/>
            <p:cNvSpPr>
              <a:spLocks noChangeArrowheads="1"/>
            </p:cNvSpPr>
            <p:nvPr/>
          </p:nvSpPr>
          <p:spPr bwMode="auto">
            <a:xfrm>
              <a:off x="3600" y="2152"/>
              <a:ext cx="1632" cy="844"/>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buSzTx/>
              </a:pPr>
              <a:r>
                <a:rPr lang="es-ES_tradnl" sz="1800" dirty="0"/>
                <a:t>-diámetro = 27</a:t>
              </a:r>
            </a:p>
            <a:p>
              <a:pPr algn="l">
                <a:spcBef>
                  <a:spcPct val="0"/>
                </a:spcBef>
                <a:buClrTx/>
                <a:buSzTx/>
              </a:pPr>
              <a:r>
                <a:rPr lang="es-ES_tradnl" sz="1800" dirty="0"/>
                <a:t>-marca = “Panasonic”</a:t>
              </a:r>
            </a:p>
            <a:p>
              <a:pPr algn="l">
                <a:spcBef>
                  <a:spcPct val="0"/>
                </a:spcBef>
                <a:buClrTx/>
                <a:buSzTx/>
              </a:pPr>
              <a:r>
                <a:rPr lang="es-ES_tradnl" sz="1800" dirty="0"/>
                <a:t>-pantalla = “plana”</a:t>
              </a:r>
            </a:p>
            <a:p>
              <a:pPr algn="l">
                <a:spcBef>
                  <a:spcPct val="0"/>
                </a:spcBef>
                <a:buClrTx/>
                <a:buSzTx/>
              </a:pPr>
              <a:r>
                <a:rPr lang="es-ES_tradnl" sz="1800" dirty="0"/>
                <a:t>-peso = 28.5</a:t>
              </a:r>
              <a:endParaRPr lang="es-ES" sz="1800" dirty="0"/>
            </a:p>
          </p:txBody>
        </p:sp>
        <p:sp>
          <p:nvSpPr>
            <p:cNvPr id="332807" name="Rectangle 7"/>
            <p:cNvSpPr>
              <a:spLocks noChangeArrowheads="1"/>
            </p:cNvSpPr>
            <p:nvPr/>
          </p:nvSpPr>
          <p:spPr bwMode="auto">
            <a:xfrm>
              <a:off x="3600" y="2996"/>
              <a:ext cx="1632" cy="844"/>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spcBef>
                  <a:spcPct val="0"/>
                </a:spcBef>
                <a:buClrTx/>
                <a:buSzTx/>
              </a:pPr>
              <a:r>
                <a:rPr lang="es-ES_tradnl" sz="1800"/>
                <a:t>+encender() </a:t>
              </a:r>
            </a:p>
            <a:p>
              <a:pPr algn="l" eaLnBrk="0" hangingPunct="0">
                <a:spcBef>
                  <a:spcPct val="0"/>
                </a:spcBef>
                <a:buClrTx/>
                <a:buSzTx/>
              </a:pPr>
              <a:r>
                <a:rPr lang="es-ES_tradnl" sz="1800"/>
                <a:t>+apagar() </a:t>
              </a:r>
            </a:p>
            <a:p>
              <a:pPr algn="l" eaLnBrk="0" hangingPunct="0">
                <a:spcBef>
                  <a:spcPct val="0"/>
                </a:spcBef>
                <a:buClrTx/>
                <a:buSzTx/>
              </a:pPr>
              <a:r>
                <a:rPr lang="es-ES_tradnl" sz="1800"/>
                <a:t>+cambiar canal() </a:t>
              </a:r>
            </a:p>
            <a:p>
              <a:pPr algn="l" eaLnBrk="0" hangingPunct="0">
                <a:spcBef>
                  <a:spcPct val="0"/>
                </a:spcBef>
                <a:buClrTx/>
                <a:buSzTx/>
              </a:pPr>
              <a:r>
                <a:rPr lang="es-ES_tradnl" sz="1800"/>
                <a:t>+subir volumen() </a:t>
              </a:r>
              <a:endParaRPr lang="es-ES" sz="1800"/>
            </a:p>
          </p:txBody>
        </p:sp>
      </p:grpSp>
    </p:spTree>
    <p:extLst>
      <p:ext uri="{BB962C8B-B14F-4D97-AF65-F5344CB8AC3E}">
        <p14:creationId xmlns:p14="http://schemas.microsoft.com/office/powerpoint/2010/main" val="2385441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32" name="Picture 8" descr="1rp0j4nd[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90949" y="2774494"/>
            <a:ext cx="1199122" cy="182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3826" name="AutoShape 2"/>
          <p:cNvSpPr>
            <a:spLocks noGrp="1" noChangeArrowheads="1"/>
          </p:cNvSpPr>
          <p:nvPr>
            <p:ph type="title"/>
          </p:nvPr>
        </p:nvSpPr>
        <p:spPr/>
        <p:txBody>
          <a:bodyPr/>
          <a:lstStyle/>
          <a:p>
            <a:r>
              <a:rPr lang="es-ES"/>
              <a:t>Instancia de Perro</a:t>
            </a:r>
          </a:p>
        </p:txBody>
      </p:sp>
      <p:sp>
        <p:nvSpPr>
          <p:cNvPr id="333827" name="Rectangle 3"/>
          <p:cNvSpPr>
            <a:spLocks noGrp="1" noChangeArrowheads="1"/>
          </p:cNvSpPr>
          <p:nvPr>
            <p:ph type="body" sz="half" idx="4294967295"/>
          </p:nvPr>
        </p:nvSpPr>
        <p:spPr>
          <a:xfrm>
            <a:off x="383179" y="2362200"/>
            <a:ext cx="3770313" cy="3724275"/>
          </a:xfrm>
        </p:spPr>
        <p:txBody>
          <a:bodyPr/>
          <a:lstStyle/>
          <a:p>
            <a:r>
              <a:rPr lang="es-CR" sz="2400" dirty="0"/>
              <a:t>Tango es un </a:t>
            </a:r>
            <a:r>
              <a:rPr lang="es-CR" sz="2400" dirty="0" err="1"/>
              <a:t>zaguate</a:t>
            </a:r>
            <a:r>
              <a:rPr lang="es-CR" sz="2400" dirty="0"/>
              <a:t> que pertenece a Melvin. Tiene 4 meses, mide 40.5 cm. y pesa 50 Kg.</a:t>
            </a:r>
            <a:endParaRPr lang="es-ES" sz="2400" dirty="0"/>
          </a:p>
          <a:p>
            <a:pPr>
              <a:buFont typeface="Wingdings" pitchFamily="2" charset="2"/>
              <a:buNone/>
            </a:pPr>
            <a:endParaRPr lang="es-ES" sz="2400" dirty="0"/>
          </a:p>
        </p:txBody>
      </p:sp>
      <p:grpSp>
        <p:nvGrpSpPr>
          <p:cNvPr id="333833" name="Group 9"/>
          <p:cNvGrpSpPr>
            <a:grpSpLocks/>
          </p:cNvGrpSpPr>
          <p:nvPr/>
        </p:nvGrpSpPr>
        <p:grpSpPr bwMode="auto">
          <a:xfrm>
            <a:off x="6322640" y="2348880"/>
            <a:ext cx="2209800" cy="2895600"/>
            <a:chOff x="4176" y="1824"/>
            <a:chExt cx="1392" cy="1824"/>
          </a:xfrm>
        </p:grpSpPr>
        <p:sp>
          <p:nvSpPr>
            <p:cNvPr id="333834" name="Rectangle 10"/>
            <p:cNvSpPr>
              <a:spLocks noChangeArrowheads="1"/>
            </p:cNvSpPr>
            <p:nvPr/>
          </p:nvSpPr>
          <p:spPr bwMode="auto">
            <a:xfrm>
              <a:off x="4176" y="1824"/>
              <a:ext cx="1392" cy="384"/>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buClrTx/>
                <a:buSzTx/>
              </a:pPr>
              <a:r>
                <a:rPr lang="es-ES_tradnl" sz="1800" b="1" u="sng">
                  <a:latin typeface="Tahoma" pitchFamily="34" charset="0"/>
                </a:rPr>
                <a:t>tango : Perro</a:t>
              </a:r>
              <a:endParaRPr lang="es-ES" sz="1800" b="1" u="sng">
                <a:latin typeface="Tahoma" pitchFamily="34" charset="0"/>
              </a:endParaRPr>
            </a:p>
          </p:txBody>
        </p:sp>
        <p:sp>
          <p:nvSpPr>
            <p:cNvPr id="333835" name="Rectangle 11"/>
            <p:cNvSpPr>
              <a:spLocks noChangeArrowheads="1"/>
            </p:cNvSpPr>
            <p:nvPr/>
          </p:nvSpPr>
          <p:spPr bwMode="auto">
            <a:xfrm>
              <a:off x="4176" y="2208"/>
              <a:ext cx="1392" cy="912"/>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buSzTx/>
              </a:pPr>
              <a:r>
                <a:rPr lang="es-ES_tradnl" sz="1800" dirty="0"/>
                <a:t>-raza = “</a:t>
              </a:r>
              <a:r>
                <a:rPr lang="es-ES_tradnl" sz="1800" dirty="0" err="1"/>
                <a:t>zaguate</a:t>
              </a:r>
              <a:r>
                <a:rPr lang="es-ES_tradnl" sz="1800" dirty="0"/>
                <a:t>”</a:t>
              </a:r>
            </a:p>
            <a:p>
              <a:pPr algn="l">
                <a:spcBef>
                  <a:spcPct val="0"/>
                </a:spcBef>
                <a:buClrTx/>
                <a:buSzTx/>
              </a:pPr>
              <a:r>
                <a:rPr lang="es-ES_tradnl" sz="1800" dirty="0"/>
                <a:t>-dueño = “Melvin”</a:t>
              </a:r>
            </a:p>
            <a:p>
              <a:pPr algn="l">
                <a:spcBef>
                  <a:spcPct val="0"/>
                </a:spcBef>
                <a:buClrTx/>
                <a:buSzTx/>
              </a:pPr>
              <a:r>
                <a:rPr lang="es-ES_tradnl" sz="1800" dirty="0"/>
                <a:t>-tamaño = 40.5</a:t>
              </a:r>
            </a:p>
            <a:p>
              <a:pPr algn="l">
                <a:spcBef>
                  <a:spcPct val="0"/>
                </a:spcBef>
                <a:buClrTx/>
                <a:buSzTx/>
              </a:pPr>
              <a:r>
                <a:rPr lang="es-ES_tradnl" sz="1800" dirty="0"/>
                <a:t>-peso = 50</a:t>
              </a:r>
            </a:p>
            <a:p>
              <a:pPr algn="l">
                <a:spcBef>
                  <a:spcPct val="0"/>
                </a:spcBef>
                <a:buClrTx/>
                <a:buSzTx/>
              </a:pPr>
              <a:r>
                <a:rPr lang="es-ES_tradnl" sz="1800" dirty="0"/>
                <a:t>-edad = 4</a:t>
              </a:r>
              <a:endParaRPr lang="es-ES" sz="1800" dirty="0"/>
            </a:p>
          </p:txBody>
        </p:sp>
        <p:sp>
          <p:nvSpPr>
            <p:cNvPr id="333836" name="Rectangle 12"/>
            <p:cNvSpPr>
              <a:spLocks noChangeArrowheads="1"/>
            </p:cNvSpPr>
            <p:nvPr/>
          </p:nvSpPr>
          <p:spPr bwMode="auto">
            <a:xfrm>
              <a:off x="4176" y="3120"/>
              <a:ext cx="1392" cy="528"/>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spcBef>
                  <a:spcPct val="0"/>
                </a:spcBef>
                <a:buClrTx/>
                <a:buSzTx/>
              </a:pPr>
              <a:r>
                <a:rPr lang="es-ES_tradnl" sz="1800"/>
                <a:t>+ladrar()</a:t>
              </a:r>
            </a:p>
            <a:p>
              <a:pPr algn="l" eaLnBrk="0" hangingPunct="0">
                <a:spcBef>
                  <a:spcPct val="0"/>
                </a:spcBef>
                <a:buClrTx/>
                <a:buSzTx/>
              </a:pPr>
              <a:r>
                <a:rPr lang="es-ES_tradnl" sz="1800"/>
                <a:t>+morder()</a:t>
              </a:r>
              <a:endParaRPr lang="es-ES" sz="1800"/>
            </a:p>
          </p:txBody>
        </p:sp>
      </p:grpSp>
    </p:spTree>
    <p:extLst>
      <p:ext uri="{BB962C8B-B14F-4D97-AF65-F5344CB8AC3E}">
        <p14:creationId xmlns:p14="http://schemas.microsoft.com/office/powerpoint/2010/main" val="3645285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0FBBABC-DF85-4278-8773-D8B1AB3FC17B}"/>
              </a:ext>
            </a:extLst>
          </p:cNvPr>
          <p:cNvSpPr>
            <a:spLocks noGrp="1"/>
          </p:cNvSpPr>
          <p:nvPr>
            <p:ph idx="1"/>
          </p:nvPr>
        </p:nvSpPr>
        <p:spPr/>
        <p:txBody>
          <a:bodyPr/>
          <a:lstStyle/>
          <a:p>
            <a:endParaRPr lang="es-CR"/>
          </a:p>
        </p:txBody>
      </p:sp>
      <p:sp>
        <p:nvSpPr>
          <p:cNvPr id="286722" name="AutoShape 2"/>
          <p:cNvSpPr>
            <a:spLocks noGrp="1" noChangeArrowheads="1"/>
          </p:cNvSpPr>
          <p:nvPr>
            <p:ph type="title"/>
          </p:nvPr>
        </p:nvSpPr>
        <p:spPr>
          <a:xfrm>
            <a:off x="1257297" y="-27643"/>
            <a:ext cx="7886700" cy="966354"/>
          </a:xfrm>
        </p:spPr>
        <p:txBody>
          <a:bodyPr>
            <a:normAutofit fontScale="90000"/>
          </a:bodyPr>
          <a:lstStyle/>
          <a:p>
            <a:r>
              <a:rPr lang="es-ES" sz="3200" dirty="0"/>
              <a:t>Ejemplo de una clase y tres instancias con UML</a:t>
            </a:r>
          </a:p>
        </p:txBody>
      </p:sp>
      <p:grpSp>
        <p:nvGrpSpPr>
          <p:cNvPr id="286759" name="Group 39"/>
          <p:cNvGrpSpPr>
            <a:grpSpLocks/>
          </p:cNvGrpSpPr>
          <p:nvPr/>
        </p:nvGrpSpPr>
        <p:grpSpPr bwMode="auto">
          <a:xfrm>
            <a:off x="1356320" y="2492896"/>
            <a:ext cx="2895600" cy="3048000"/>
            <a:chOff x="672" y="1776"/>
            <a:chExt cx="1824" cy="1920"/>
          </a:xfrm>
        </p:grpSpPr>
        <p:sp>
          <p:nvSpPr>
            <p:cNvPr id="286756" name="Rectangle 36"/>
            <p:cNvSpPr>
              <a:spLocks noChangeArrowheads="1"/>
            </p:cNvSpPr>
            <p:nvPr/>
          </p:nvSpPr>
          <p:spPr bwMode="auto">
            <a:xfrm>
              <a:off x="672" y="1776"/>
              <a:ext cx="1824" cy="384"/>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buClrTx/>
                <a:buSzTx/>
              </a:pPr>
              <a:r>
                <a:rPr lang="es-ES_tradnl" sz="1800" b="1">
                  <a:latin typeface="Tahoma" pitchFamily="34" charset="0"/>
                </a:rPr>
                <a:t>Perro</a:t>
              </a:r>
              <a:endParaRPr lang="es-ES" sz="1800" b="1">
                <a:latin typeface="Tahoma" pitchFamily="34" charset="0"/>
              </a:endParaRPr>
            </a:p>
          </p:txBody>
        </p:sp>
        <p:sp>
          <p:nvSpPr>
            <p:cNvPr id="286757" name="Rectangle 37"/>
            <p:cNvSpPr>
              <a:spLocks noChangeArrowheads="1"/>
            </p:cNvSpPr>
            <p:nvPr/>
          </p:nvSpPr>
          <p:spPr bwMode="auto">
            <a:xfrm>
              <a:off x="672" y="2160"/>
              <a:ext cx="1824" cy="1008"/>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buSzTx/>
              </a:pPr>
              <a:r>
                <a:rPr lang="es-ES_tradnl" sz="1600" dirty="0">
                  <a:latin typeface="Tahoma" pitchFamily="34" charset="0"/>
                </a:rPr>
                <a:t>-nombre</a:t>
              </a:r>
            </a:p>
            <a:p>
              <a:pPr algn="l">
                <a:spcBef>
                  <a:spcPct val="0"/>
                </a:spcBef>
                <a:buClrTx/>
                <a:buSzTx/>
              </a:pPr>
              <a:r>
                <a:rPr lang="es-ES_tradnl" sz="1600" dirty="0">
                  <a:latin typeface="Tahoma" pitchFamily="34" charset="0"/>
                </a:rPr>
                <a:t>-edad</a:t>
              </a:r>
            </a:p>
            <a:p>
              <a:pPr algn="l">
                <a:spcBef>
                  <a:spcPct val="0"/>
                </a:spcBef>
                <a:buClrTx/>
                <a:buSzTx/>
              </a:pPr>
              <a:r>
                <a:rPr lang="es-ES_tradnl" sz="1600" dirty="0">
                  <a:latin typeface="Tahoma" pitchFamily="34" charset="0"/>
                </a:rPr>
                <a:t>-altura</a:t>
              </a:r>
            </a:p>
            <a:p>
              <a:pPr algn="l">
                <a:spcBef>
                  <a:spcPct val="0"/>
                </a:spcBef>
                <a:buClrTx/>
                <a:buSzTx/>
              </a:pPr>
              <a:r>
                <a:rPr lang="es-ES_tradnl" sz="1600" dirty="0">
                  <a:latin typeface="Tahoma" pitchFamily="34" charset="0"/>
                </a:rPr>
                <a:t>-color</a:t>
              </a:r>
            </a:p>
            <a:p>
              <a:pPr algn="l">
                <a:spcBef>
                  <a:spcPct val="0"/>
                </a:spcBef>
                <a:buClrTx/>
                <a:buSzTx/>
              </a:pPr>
              <a:r>
                <a:rPr lang="es-ES_tradnl" sz="1600" dirty="0">
                  <a:latin typeface="Tahoma" pitchFamily="34" charset="0"/>
                </a:rPr>
                <a:t>-</a:t>
              </a:r>
              <a:r>
                <a:rPr lang="es-ES_tradnl" sz="1600" dirty="0" err="1">
                  <a:latin typeface="Tahoma" pitchFamily="34" charset="0"/>
                </a:rPr>
                <a:t>cantidadDePersonasMordidas</a:t>
              </a:r>
              <a:endParaRPr lang="es-ES_tradnl" sz="1600" dirty="0">
                <a:latin typeface="Tahoma" pitchFamily="34" charset="0"/>
              </a:endParaRPr>
            </a:p>
            <a:p>
              <a:pPr algn="l">
                <a:spcBef>
                  <a:spcPct val="0"/>
                </a:spcBef>
                <a:buClrTx/>
                <a:buSzTx/>
              </a:pPr>
              <a:r>
                <a:rPr lang="es-ES_tradnl" sz="1600" dirty="0">
                  <a:latin typeface="Tahoma" pitchFamily="34" charset="0"/>
                </a:rPr>
                <a:t>-peso</a:t>
              </a:r>
              <a:endParaRPr lang="es-ES" sz="1800" dirty="0">
                <a:latin typeface="Tahoma" pitchFamily="34" charset="0"/>
              </a:endParaRPr>
            </a:p>
          </p:txBody>
        </p:sp>
        <p:sp>
          <p:nvSpPr>
            <p:cNvPr id="286758" name="Rectangle 38"/>
            <p:cNvSpPr>
              <a:spLocks noChangeArrowheads="1"/>
            </p:cNvSpPr>
            <p:nvPr/>
          </p:nvSpPr>
          <p:spPr bwMode="auto">
            <a:xfrm>
              <a:off x="672" y="3168"/>
              <a:ext cx="1824" cy="528"/>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buSzTx/>
              </a:pPr>
              <a:r>
                <a:rPr lang="es-ES_tradnl" sz="1800">
                  <a:latin typeface="Tahoma" pitchFamily="34" charset="0"/>
                </a:rPr>
                <a:t>+</a:t>
              </a:r>
              <a:r>
                <a:rPr lang="es-ES_tradnl" sz="1600">
                  <a:latin typeface="Tahoma" pitchFamily="34" charset="0"/>
                </a:rPr>
                <a:t>ladrar()</a:t>
              </a:r>
            </a:p>
            <a:p>
              <a:pPr algn="l">
                <a:spcBef>
                  <a:spcPct val="0"/>
                </a:spcBef>
                <a:buClrTx/>
                <a:buSzTx/>
              </a:pPr>
              <a:r>
                <a:rPr lang="es-ES_tradnl" sz="1600">
                  <a:latin typeface="Tahoma" pitchFamily="34" charset="0"/>
                </a:rPr>
                <a:t>+morder()</a:t>
              </a:r>
              <a:endParaRPr lang="es-ES" sz="1800">
                <a:latin typeface="Tahoma" pitchFamily="34" charset="0"/>
              </a:endParaRPr>
            </a:p>
          </p:txBody>
        </p:sp>
      </p:grpSp>
      <p:sp>
        <p:nvSpPr>
          <p:cNvPr id="286778" name="Text Box 58"/>
          <p:cNvSpPr txBox="1">
            <a:spLocks noChangeArrowheads="1"/>
          </p:cNvSpPr>
          <p:nvPr/>
        </p:nvSpPr>
        <p:spPr bwMode="auto">
          <a:xfrm>
            <a:off x="4785320" y="4321696"/>
            <a:ext cx="2667000" cy="466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ClrTx/>
              <a:buSzTx/>
            </a:pPr>
            <a:r>
              <a:rPr lang="es-ES_tradnl" sz="2400" u="sng">
                <a:latin typeface="Courier New" pitchFamily="49" charset="0"/>
              </a:rPr>
              <a:t>nerón : Perro</a:t>
            </a:r>
            <a:endParaRPr lang="es-ES_tradnl" sz="1200">
              <a:latin typeface="Times New Roman" pitchFamily="18" charset="0"/>
            </a:endParaRPr>
          </a:p>
        </p:txBody>
      </p:sp>
      <p:sp>
        <p:nvSpPr>
          <p:cNvPr id="286779" name="Text Box 59"/>
          <p:cNvSpPr txBox="1">
            <a:spLocks noChangeArrowheads="1"/>
          </p:cNvSpPr>
          <p:nvPr/>
        </p:nvSpPr>
        <p:spPr bwMode="auto">
          <a:xfrm>
            <a:off x="4785320" y="3331096"/>
            <a:ext cx="2667000" cy="466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ClrTx/>
              <a:buSzTx/>
            </a:pPr>
            <a:r>
              <a:rPr lang="es-ES_tradnl" sz="2400" u="sng">
                <a:latin typeface="Courier New" pitchFamily="49" charset="0"/>
              </a:rPr>
              <a:t>godo : Perro</a:t>
            </a:r>
            <a:endParaRPr lang="es-ES_tradnl" sz="1200">
              <a:latin typeface="Times New Roman" pitchFamily="18" charset="0"/>
            </a:endParaRPr>
          </a:p>
        </p:txBody>
      </p:sp>
      <p:sp>
        <p:nvSpPr>
          <p:cNvPr id="286780" name="Text Box 60"/>
          <p:cNvSpPr txBox="1">
            <a:spLocks noChangeArrowheads="1"/>
          </p:cNvSpPr>
          <p:nvPr/>
        </p:nvSpPr>
        <p:spPr bwMode="auto">
          <a:xfrm>
            <a:off x="4785320" y="2492896"/>
            <a:ext cx="2667000" cy="466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ClrTx/>
              <a:buSzTx/>
            </a:pPr>
            <a:r>
              <a:rPr lang="es-ES_tradnl" sz="2400" u="sng">
                <a:latin typeface="Courier New" pitchFamily="49" charset="0"/>
              </a:rPr>
              <a:t>tango : Perro</a:t>
            </a:r>
            <a:endParaRPr lang="es-ES_tradnl" sz="1200">
              <a:latin typeface="Times New Roman" pitchFamily="18" charset="0"/>
            </a:endParaRPr>
          </a:p>
        </p:txBody>
      </p:sp>
    </p:spTree>
    <p:extLst>
      <p:ext uri="{BB962C8B-B14F-4D97-AF65-F5344CB8AC3E}">
        <p14:creationId xmlns:p14="http://schemas.microsoft.com/office/powerpoint/2010/main" val="389158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32ACBC13-DFDF-440C-BD55-717D2C3C47FE}"/>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MX" dirty="0"/>
              <a:t>Ejemplo: CLASE</a:t>
            </a:r>
          </a:p>
        </p:txBody>
      </p:sp>
      <p:sp>
        <p:nvSpPr>
          <p:cNvPr id="5" name="4 CuadroTexto"/>
          <p:cNvSpPr txBox="1"/>
          <p:nvPr/>
        </p:nvSpPr>
        <p:spPr>
          <a:xfrm>
            <a:off x="1174747" y="2241445"/>
            <a:ext cx="3785644" cy="3139321"/>
          </a:xfrm>
          <a:prstGeom prst="rect">
            <a:avLst/>
          </a:prstGeom>
          <a:solidFill>
            <a:schemeClr val="accent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s-ES" b="1" dirty="0"/>
              <a:t>Avión </a:t>
            </a:r>
            <a:endParaRPr lang="es-MX" b="1" dirty="0"/>
          </a:p>
          <a:p>
            <a:endParaRPr lang="es-ES" u="sng" dirty="0"/>
          </a:p>
          <a:p>
            <a:r>
              <a:rPr lang="es-ES" u="sng" dirty="0"/>
              <a:t>Atributos</a:t>
            </a:r>
          </a:p>
          <a:p>
            <a:r>
              <a:rPr lang="es-ES" sz="1600" b="1" dirty="0"/>
              <a:t>Entero: </a:t>
            </a:r>
            <a:r>
              <a:rPr lang="es-ES" dirty="0"/>
              <a:t>n_asientos, n_llantas, n_ventanillas:</a:t>
            </a:r>
          </a:p>
          <a:p>
            <a:r>
              <a:rPr lang="es-ES" sz="1600" b="1" dirty="0"/>
              <a:t>Cadena: </a:t>
            </a:r>
            <a:r>
              <a:rPr lang="es-ES" dirty="0"/>
              <a:t>color, modelo;. </a:t>
            </a:r>
            <a:endParaRPr lang="es-MX" dirty="0"/>
          </a:p>
          <a:p>
            <a:endParaRPr lang="es-ES" u="sng" dirty="0"/>
          </a:p>
          <a:p>
            <a:r>
              <a:rPr lang="es-ES" u="sng" dirty="0"/>
              <a:t>Métodos</a:t>
            </a:r>
          </a:p>
          <a:p>
            <a:r>
              <a:rPr lang="es-ES" u="sng" dirty="0"/>
              <a:t> </a:t>
            </a:r>
            <a:r>
              <a:rPr lang="es-ES" dirty="0"/>
              <a:t>vuela(), transporta cargas(), carga combustible(). </a:t>
            </a:r>
            <a:endParaRPr lang="es-MX" dirty="0"/>
          </a:p>
          <a:p>
            <a:pPr algn="ctr"/>
            <a:endParaRPr lang="es-MX" dirty="0"/>
          </a:p>
        </p:txBody>
      </p:sp>
      <p:sp>
        <p:nvSpPr>
          <p:cNvPr id="8" name="7 CuadroTexto"/>
          <p:cNvSpPr txBox="1"/>
          <p:nvPr/>
        </p:nvSpPr>
        <p:spPr>
          <a:xfrm>
            <a:off x="5657750" y="4153117"/>
            <a:ext cx="2160240" cy="2031325"/>
          </a:xfrm>
          <a:prstGeom prst="rect">
            <a:avLst/>
          </a:prstGeom>
          <a:noFill/>
        </p:spPr>
        <p:txBody>
          <a:bodyPr wrap="square" rtlCol="0">
            <a:spAutoFit/>
          </a:bodyPr>
          <a:lstStyle/>
          <a:p>
            <a:pPr algn="ctr"/>
            <a:r>
              <a:rPr lang="es-MX" b="1" dirty="0"/>
              <a:t>Método:</a:t>
            </a:r>
            <a:r>
              <a:rPr lang="es-MX" dirty="0"/>
              <a:t> Definición e implementación de las operaciones que pueden realizar todos los objetos de una clase.</a:t>
            </a:r>
          </a:p>
        </p:txBody>
      </p:sp>
      <p:pic>
        <p:nvPicPr>
          <p:cNvPr id="74754" name="Picture 2"/>
          <p:cNvPicPr>
            <a:picLocks noChangeAspect="1" noChangeArrowheads="1"/>
          </p:cNvPicPr>
          <p:nvPr/>
        </p:nvPicPr>
        <p:blipFill>
          <a:blip r:embed="rId2" cstate="print"/>
          <a:srcRect/>
          <a:stretch>
            <a:fillRect/>
          </a:stretch>
        </p:blipFill>
        <p:spPr bwMode="auto">
          <a:xfrm>
            <a:off x="5657750" y="2286661"/>
            <a:ext cx="2160240" cy="1529159"/>
          </a:xfrm>
          <a:prstGeom prst="rect">
            <a:avLst/>
          </a:prstGeom>
          <a:noFill/>
          <a:ln w="9525">
            <a:noFill/>
            <a:miter lim="800000"/>
            <a:headEnd/>
            <a:tailEnd/>
          </a:ln>
        </p:spPr>
      </p:pic>
    </p:spTree>
    <p:extLst>
      <p:ext uri="{BB962C8B-B14F-4D97-AF65-F5344CB8AC3E}">
        <p14:creationId xmlns:p14="http://schemas.microsoft.com/office/powerpoint/2010/main" val="287957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783885" cy="4954464"/>
          </a:xfrm>
        </p:spPr>
        <p:txBody>
          <a:bodyPr/>
          <a:lstStyle/>
          <a:p>
            <a:pPr>
              <a:buNone/>
            </a:pPr>
            <a:r>
              <a:rPr lang="es-MX" dirty="0"/>
              <a:t>Ejemplo concreto de una clase (instancia)</a:t>
            </a:r>
          </a:p>
        </p:txBody>
      </p:sp>
      <p:sp>
        <p:nvSpPr>
          <p:cNvPr id="2" name="1 Título"/>
          <p:cNvSpPr>
            <a:spLocks noGrp="1"/>
          </p:cNvSpPr>
          <p:nvPr>
            <p:ph type="title"/>
          </p:nvPr>
        </p:nvSpPr>
        <p:spPr/>
        <p:txBody>
          <a:bodyPr/>
          <a:lstStyle/>
          <a:p>
            <a:r>
              <a:rPr lang="es-MX" dirty="0"/>
              <a:t>Ejemplo: OBJETO</a:t>
            </a:r>
          </a:p>
        </p:txBody>
      </p:sp>
      <p:sp>
        <p:nvSpPr>
          <p:cNvPr id="5" name="4 CuadroTexto"/>
          <p:cNvSpPr txBox="1"/>
          <p:nvPr/>
        </p:nvSpPr>
        <p:spPr>
          <a:xfrm>
            <a:off x="419099" y="2357879"/>
            <a:ext cx="3312368" cy="2862322"/>
          </a:xfrm>
          <a:prstGeom prst="rect">
            <a:avLst/>
          </a:prstGeom>
          <a:solidFill>
            <a:schemeClr val="accent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s-ES" b="1" dirty="0"/>
              <a:t>Avión </a:t>
            </a:r>
            <a:endParaRPr lang="es-MX" b="1" dirty="0"/>
          </a:p>
          <a:p>
            <a:endParaRPr lang="es-ES" u="sng" dirty="0"/>
          </a:p>
          <a:p>
            <a:r>
              <a:rPr lang="es-ES" u="sng" dirty="0"/>
              <a:t>Atributos</a:t>
            </a:r>
          </a:p>
          <a:p>
            <a:r>
              <a:rPr lang="es-ES" sz="1600" b="1" dirty="0"/>
              <a:t>Entero: </a:t>
            </a:r>
            <a:r>
              <a:rPr lang="es-ES" dirty="0"/>
              <a:t>n_asientos, n_llantas, n_ventanillas:</a:t>
            </a:r>
          </a:p>
          <a:p>
            <a:r>
              <a:rPr lang="es-ES" sz="1600" b="1" dirty="0"/>
              <a:t>Cadena: </a:t>
            </a:r>
            <a:r>
              <a:rPr lang="es-ES" dirty="0"/>
              <a:t>color, modelo;. </a:t>
            </a:r>
            <a:endParaRPr lang="es-MX" dirty="0"/>
          </a:p>
          <a:p>
            <a:endParaRPr lang="es-ES" u="sng" dirty="0"/>
          </a:p>
          <a:p>
            <a:r>
              <a:rPr lang="es-ES" u="sng" dirty="0"/>
              <a:t>Métodos</a:t>
            </a:r>
          </a:p>
          <a:p>
            <a:r>
              <a:rPr lang="es-ES" u="sng" dirty="0"/>
              <a:t> </a:t>
            </a:r>
            <a:r>
              <a:rPr lang="es-ES" dirty="0"/>
              <a:t>vuela(), transporta cargas (), carga combustible ().</a:t>
            </a:r>
            <a:endParaRPr lang="es-MX" dirty="0"/>
          </a:p>
        </p:txBody>
      </p:sp>
      <p:sp>
        <p:nvSpPr>
          <p:cNvPr id="7" name="6 CuadroTexto"/>
          <p:cNvSpPr txBox="1"/>
          <p:nvPr/>
        </p:nvSpPr>
        <p:spPr>
          <a:xfrm>
            <a:off x="5649366" y="1200160"/>
            <a:ext cx="3189834" cy="2616101"/>
          </a:xfrm>
          <a:prstGeom prst="rect">
            <a:avLst/>
          </a:prstGeom>
          <a:ln>
            <a:solidFill>
              <a:schemeClr val="tx1"/>
            </a:solidFill>
          </a:ln>
        </p:spPr>
        <p:style>
          <a:lnRef idx="0">
            <a:scrgbClr r="0" g="0" b="0"/>
          </a:lnRef>
          <a:fillRef idx="1001">
            <a:schemeClr val="lt2"/>
          </a:fillRef>
          <a:effectRef idx="0">
            <a:scrgbClr r="0" g="0" b="0"/>
          </a:effectRef>
          <a:fontRef idx="major"/>
        </p:style>
        <p:txBody>
          <a:bodyPr wrap="square" rtlCol="0">
            <a:spAutoFit/>
          </a:bodyPr>
          <a:lstStyle/>
          <a:p>
            <a:r>
              <a:rPr lang="es-MX" sz="1600" b="1" u="sng" dirty="0"/>
              <a:t>Avión 1: Avión</a:t>
            </a:r>
          </a:p>
          <a:p>
            <a:endParaRPr lang="es-MX" sz="1600" b="1" dirty="0"/>
          </a:p>
          <a:p>
            <a:r>
              <a:rPr lang="es-MX" sz="1600" b="1" dirty="0"/>
              <a:t>-</a:t>
            </a:r>
            <a:r>
              <a:rPr lang="es-MX" sz="1600" b="1" dirty="0" err="1"/>
              <a:t>N_asientos</a:t>
            </a:r>
            <a:r>
              <a:rPr lang="es-MX" sz="1600" b="1" dirty="0"/>
              <a:t>: 34</a:t>
            </a:r>
          </a:p>
          <a:p>
            <a:r>
              <a:rPr lang="es-MX" sz="1600" b="1" dirty="0"/>
              <a:t>-</a:t>
            </a:r>
            <a:r>
              <a:rPr lang="es-MX" sz="1600" b="1" dirty="0" err="1"/>
              <a:t>N_llantas</a:t>
            </a:r>
            <a:r>
              <a:rPr lang="es-MX" sz="1600" b="1" dirty="0"/>
              <a:t>: 12</a:t>
            </a:r>
          </a:p>
          <a:p>
            <a:r>
              <a:rPr lang="es-MX" sz="1600" b="1" dirty="0"/>
              <a:t>-Color: blanco</a:t>
            </a:r>
          </a:p>
          <a:p>
            <a:r>
              <a:rPr lang="es-MX" sz="1600" b="1" dirty="0"/>
              <a:t>-Modelo : 1234</a:t>
            </a:r>
          </a:p>
          <a:p>
            <a:endParaRPr lang="es-MX" sz="1600" b="1" dirty="0"/>
          </a:p>
          <a:p>
            <a:r>
              <a:rPr lang="es-MX" sz="1600" b="1" dirty="0"/>
              <a:t>+Vuela ()</a:t>
            </a:r>
          </a:p>
          <a:p>
            <a:r>
              <a:rPr lang="es-MX" sz="1600" b="1" dirty="0"/>
              <a:t>+transporta cargas ()</a:t>
            </a:r>
          </a:p>
          <a:p>
            <a:r>
              <a:rPr lang="es-MX" sz="1600" b="1" dirty="0"/>
              <a:t>+carga combustible ()</a:t>
            </a:r>
            <a:endParaRPr lang="es-MX" sz="1600" dirty="0"/>
          </a:p>
        </p:txBody>
      </p:sp>
      <p:sp>
        <p:nvSpPr>
          <p:cNvPr id="9" name="8 CuadroTexto"/>
          <p:cNvSpPr txBox="1"/>
          <p:nvPr/>
        </p:nvSpPr>
        <p:spPr>
          <a:xfrm>
            <a:off x="5649367" y="3934117"/>
            <a:ext cx="3189834" cy="2616101"/>
          </a:xfrm>
          <a:prstGeom prst="rect">
            <a:avLst/>
          </a:prstGeom>
          <a:ln>
            <a:solidFill>
              <a:schemeClr val="tx1"/>
            </a:solidFill>
          </a:ln>
        </p:spPr>
        <p:style>
          <a:lnRef idx="0">
            <a:scrgbClr r="0" g="0" b="0"/>
          </a:lnRef>
          <a:fillRef idx="1001">
            <a:schemeClr val="lt2"/>
          </a:fillRef>
          <a:effectRef idx="0">
            <a:scrgbClr r="0" g="0" b="0"/>
          </a:effectRef>
          <a:fontRef idx="major"/>
        </p:style>
        <p:txBody>
          <a:bodyPr wrap="square" rtlCol="0">
            <a:spAutoFit/>
          </a:bodyPr>
          <a:lstStyle/>
          <a:p>
            <a:r>
              <a:rPr lang="es-MX" sz="1600" b="1" u="sng" dirty="0"/>
              <a:t>Avión 2: Avión</a:t>
            </a:r>
          </a:p>
          <a:p>
            <a:endParaRPr lang="es-MX" sz="1600" b="1" dirty="0"/>
          </a:p>
          <a:p>
            <a:r>
              <a:rPr lang="es-MX" sz="1600" b="1" dirty="0"/>
              <a:t>-</a:t>
            </a:r>
            <a:r>
              <a:rPr lang="es-MX" sz="1600" b="1" dirty="0" err="1"/>
              <a:t>N_asientos</a:t>
            </a:r>
            <a:r>
              <a:rPr lang="es-MX" sz="1600" b="1" dirty="0"/>
              <a:t>: 120</a:t>
            </a:r>
          </a:p>
          <a:p>
            <a:r>
              <a:rPr lang="es-MX" sz="1600" b="1" dirty="0"/>
              <a:t>-</a:t>
            </a:r>
            <a:r>
              <a:rPr lang="es-MX" sz="1600" b="1" dirty="0" err="1"/>
              <a:t>N_llantas</a:t>
            </a:r>
            <a:r>
              <a:rPr lang="es-MX" sz="1600" b="1" dirty="0"/>
              <a:t>: 20</a:t>
            </a:r>
          </a:p>
          <a:p>
            <a:r>
              <a:rPr lang="es-MX" sz="1600" b="1" dirty="0"/>
              <a:t>-Color: negro</a:t>
            </a:r>
          </a:p>
          <a:p>
            <a:r>
              <a:rPr lang="es-MX" sz="1600" b="1" dirty="0"/>
              <a:t>-Modelo : 4567</a:t>
            </a:r>
          </a:p>
          <a:p>
            <a:endParaRPr lang="es-MX" sz="1600" b="1" dirty="0"/>
          </a:p>
          <a:p>
            <a:r>
              <a:rPr lang="es-MX" sz="1600" b="1" dirty="0"/>
              <a:t>+Vuela ()</a:t>
            </a:r>
          </a:p>
          <a:p>
            <a:r>
              <a:rPr lang="es-MX" sz="1600" b="1" dirty="0"/>
              <a:t>+transporta cargas ()</a:t>
            </a:r>
          </a:p>
          <a:p>
            <a:r>
              <a:rPr lang="es-MX" sz="1600" b="1" dirty="0"/>
              <a:t>+carga combustible ().</a:t>
            </a:r>
            <a:endParaRPr lang="es-MX" sz="1600" dirty="0"/>
          </a:p>
        </p:txBody>
      </p:sp>
      <p:cxnSp>
        <p:nvCxnSpPr>
          <p:cNvPr id="11" name="10 Conector recto de flecha"/>
          <p:cNvCxnSpPr>
            <a:cxnSpLocks/>
            <a:endCxn id="7" idx="1"/>
          </p:cNvCxnSpPr>
          <p:nvPr/>
        </p:nvCxnSpPr>
        <p:spPr>
          <a:xfrm flipV="1">
            <a:off x="3707904" y="2508211"/>
            <a:ext cx="1941462" cy="14248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12 Conector recto de flecha"/>
          <p:cNvCxnSpPr/>
          <p:nvPr/>
        </p:nvCxnSpPr>
        <p:spPr>
          <a:xfrm>
            <a:off x="3707904" y="3933056"/>
            <a:ext cx="1440160" cy="936104"/>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10" name="10 Conector recto de flecha">
            <a:extLst>
              <a:ext uri="{FF2B5EF4-FFF2-40B4-BE49-F238E27FC236}">
                <a16:creationId xmlns:a16="http://schemas.microsoft.com/office/drawing/2014/main" id="{A46948CD-3847-4B51-9744-D8390473EF74}"/>
              </a:ext>
            </a:extLst>
          </p:cNvPr>
          <p:cNvCxnSpPr>
            <a:cxnSpLocks/>
            <a:endCxn id="9" idx="1"/>
          </p:cNvCxnSpPr>
          <p:nvPr/>
        </p:nvCxnSpPr>
        <p:spPr>
          <a:xfrm>
            <a:off x="3731467" y="4085456"/>
            <a:ext cx="1917900" cy="11567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03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a:t>Orientación a objetos</a:t>
            </a:r>
          </a:p>
          <a:p>
            <a:pPr lvl="1"/>
            <a:r>
              <a:rPr lang="es-CR" dirty="0"/>
              <a:t>Objeto</a:t>
            </a:r>
            <a:endParaRPr lang="es-CR" sz="3700" dirty="0"/>
          </a:p>
          <a:p>
            <a:pPr lvl="1"/>
            <a:r>
              <a:rPr lang="es-CR" dirty="0"/>
              <a:t>Clase</a:t>
            </a:r>
            <a:endParaRPr lang="es-CR" sz="3700" dirty="0"/>
          </a:p>
          <a:p>
            <a:pPr lvl="1"/>
            <a:r>
              <a:rPr lang="es-CR" dirty="0"/>
              <a:t>Atributo</a:t>
            </a:r>
            <a:endParaRPr lang="es-CR" sz="3700" dirty="0"/>
          </a:p>
          <a:p>
            <a:pPr lvl="1"/>
            <a:r>
              <a:rPr lang="es-CR" dirty="0"/>
              <a:t>Método</a:t>
            </a:r>
            <a:endParaRPr lang="es-CR" sz="3700" dirty="0"/>
          </a:p>
          <a:p>
            <a:pPr lvl="1"/>
            <a:r>
              <a:rPr lang="es-CR" dirty="0"/>
              <a:t>Mensaje</a:t>
            </a:r>
            <a:endParaRPr lang="es-CR" sz="3700" dirty="0"/>
          </a:p>
          <a:p>
            <a:pPr lvl="1"/>
            <a:r>
              <a:rPr lang="es-CR" dirty="0"/>
              <a:t>Modificadores de acceso</a:t>
            </a:r>
            <a:endParaRPr lang="es-CR" sz="3700" dirty="0"/>
          </a:p>
          <a:p>
            <a:pPr lvl="1"/>
            <a:r>
              <a:rPr lang="es-CR" dirty="0"/>
              <a:t>Visibilidad</a:t>
            </a:r>
            <a:endParaRPr lang="es-CR" sz="3700" dirty="0"/>
          </a:p>
          <a:p>
            <a:pPr lvl="1"/>
            <a:r>
              <a:rPr lang="es-CR" dirty="0"/>
              <a:t>Módulos (paquetes)</a:t>
            </a:r>
            <a:endParaRPr lang="es-CR" sz="3700" dirty="0"/>
          </a:p>
          <a:p>
            <a:pPr lvl="1"/>
            <a:r>
              <a:rPr lang="es-CR" dirty="0"/>
              <a:t>Encapsulamiento y principios de ocultamiento</a:t>
            </a:r>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1546634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37323" y="1211587"/>
            <a:ext cx="8242851" cy="4954464"/>
          </a:xfrm>
        </p:spPr>
        <p:txBody>
          <a:bodyPr/>
          <a:lstStyle/>
          <a:p>
            <a:pPr>
              <a:buNone/>
            </a:pPr>
            <a:r>
              <a:rPr lang="es-MX" dirty="0"/>
              <a:t>Conjunto de valores de los atributos de un objeto en un determinado momento.</a:t>
            </a:r>
          </a:p>
        </p:txBody>
      </p:sp>
      <p:sp>
        <p:nvSpPr>
          <p:cNvPr id="2" name="1 Título"/>
          <p:cNvSpPr>
            <a:spLocks noGrp="1"/>
          </p:cNvSpPr>
          <p:nvPr>
            <p:ph type="title"/>
          </p:nvPr>
        </p:nvSpPr>
        <p:spPr/>
        <p:txBody>
          <a:bodyPr/>
          <a:lstStyle/>
          <a:p>
            <a:r>
              <a:rPr lang="es-MX" dirty="0"/>
              <a:t>Ejemplo: ESTADO</a:t>
            </a:r>
          </a:p>
        </p:txBody>
      </p:sp>
      <p:sp>
        <p:nvSpPr>
          <p:cNvPr id="5" name="4 CuadroTexto"/>
          <p:cNvSpPr txBox="1"/>
          <p:nvPr/>
        </p:nvSpPr>
        <p:spPr>
          <a:xfrm>
            <a:off x="3059832" y="2924944"/>
            <a:ext cx="3240360" cy="2308324"/>
          </a:xfrm>
          <a:prstGeom prst="rect">
            <a:avLst/>
          </a:prstGeom>
          <a:ln>
            <a:solidFill>
              <a:schemeClr val="tx1"/>
            </a:solidFill>
          </a:ln>
        </p:spPr>
        <p:style>
          <a:lnRef idx="0">
            <a:scrgbClr r="0" g="0" b="0"/>
          </a:lnRef>
          <a:fillRef idx="1001">
            <a:schemeClr val="lt2"/>
          </a:fillRef>
          <a:effectRef idx="0">
            <a:scrgbClr r="0" g="0" b="0"/>
          </a:effectRef>
          <a:fontRef idx="major"/>
        </p:style>
        <p:txBody>
          <a:bodyPr wrap="square" rtlCol="0">
            <a:spAutoFit/>
          </a:bodyPr>
          <a:lstStyle/>
          <a:p>
            <a:r>
              <a:rPr lang="es-MX" b="1" u="sng" dirty="0"/>
              <a:t>Avión 2: Avión</a:t>
            </a:r>
          </a:p>
          <a:p>
            <a:endParaRPr lang="es-MX" b="1" dirty="0"/>
          </a:p>
          <a:p>
            <a:r>
              <a:rPr lang="es-MX" b="1" dirty="0"/>
              <a:t>-</a:t>
            </a:r>
            <a:r>
              <a:rPr lang="es-MX" b="1" dirty="0" err="1"/>
              <a:t>N_asientos</a:t>
            </a:r>
            <a:r>
              <a:rPr lang="es-MX" b="1" dirty="0"/>
              <a:t>: 120</a:t>
            </a:r>
          </a:p>
          <a:p>
            <a:r>
              <a:rPr lang="es-MX" b="1" dirty="0"/>
              <a:t>-</a:t>
            </a:r>
            <a:r>
              <a:rPr lang="es-MX" b="1" dirty="0" err="1"/>
              <a:t>N_llantas</a:t>
            </a:r>
            <a:r>
              <a:rPr lang="es-MX" b="1" dirty="0"/>
              <a:t>: 20</a:t>
            </a:r>
          </a:p>
          <a:p>
            <a:r>
              <a:rPr lang="es-MX" b="1" dirty="0"/>
              <a:t>-Color: negro</a:t>
            </a:r>
          </a:p>
          <a:p>
            <a:r>
              <a:rPr lang="es-MX" b="1" dirty="0"/>
              <a:t>-Modelo : 4567</a:t>
            </a:r>
          </a:p>
          <a:p>
            <a:endParaRPr lang="es-MX" b="1" dirty="0"/>
          </a:p>
          <a:p>
            <a:r>
              <a:rPr lang="es-MX" b="1" dirty="0"/>
              <a:t>+Vuela (520 KM/H)</a:t>
            </a:r>
            <a:endParaRPr lang="es-MX" dirty="0"/>
          </a:p>
        </p:txBody>
      </p:sp>
    </p:spTree>
    <p:extLst>
      <p:ext uri="{BB962C8B-B14F-4D97-AF65-F5344CB8AC3E}">
        <p14:creationId xmlns:p14="http://schemas.microsoft.com/office/powerpoint/2010/main" val="3344498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MX" dirty="0"/>
              <a:t>Invocación de un método de una clase sobre un objeto de dicha clase en un instante determinado.</a:t>
            </a:r>
          </a:p>
        </p:txBody>
      </p:sp>
      <p:sp>
        <p:nvSpPr>
          <p:cNvPr id="2" name="1 Título"/>
          <p:cNvSpPr>
            <a:spLocks noGrp="1"/>
          </p:cNvSpPr>
          <p:nvPr>
            <p:ph type="title"/>
          </p:nvPr>
        </p:nvSpPr>
        <p:spPr/>
        <p:txBody>
          <a:bodyPr/>
          <a:lstStyle/>
          <a:p>
            <a:r>
              <a:rPr lang="es-MX" dirty="0"/>
              <a:t>Ejemplo: MENSAJE</a:t>
            </a:r>
          </a:p>
        </p:txBody>
      </p:sp>
      <p:sp>
        <p:nvSpPr>
          <p:cNvPr id="10" name="9 CuadroTexto"/>
          <p:cNvSpPr txBox="1"/>
          <p:nvPr/>
        </p:nvSpPr>
        <p:spPr>
          <a:xfrm>
            <a:off x="4283968" y="3501008"/>
            <a:ext cx="2952328" cy="369332"/>
          </a:xfrm>
          <a:prstGeom prst="rect">
            <a:avLst/>
          </a:prstGeom>
          <a:noFill/>
        </p:spPr>
        <p:txBody>
          <a:bodyPr wrap="square" rtlCol="0">
            <a:spAutoFit/>
          </a:bodyPr>
          <a:lstStyle/>
          <a:p>
            <a:r>
              <a:rPr lang="es-MX" dirty="0">
                <a:solidFill>
                  <a:schemeClr val="bg1"/>
                </a:solidFill>
              </a:rPr>
              <a:t>TRANSPORTA_CARGA()</a:t>
            </a:r>
          </a:p>
        </p:txBody>
      </p:sp>
      <p:sp>
        <p:nvSpPr>
          <p:cNvPr id="7" name="6 CuadroTexto"/>
          <p:cNvSpPr txBox="1"/>
          <p:nvPr/>
        </p:nvSpPr>
        <p:spPr>
          <a:xfrm>
            <a:off x="467544" y="3208908"/>
            <a:ext cx="3240360" cy="2308324"/>
          </a:xfrm>
          <a:prstGeom prst="rect">
            <a:avLst/>
          </a:prstGeom>
          <a:ln>
            <a:solidFill>
              <a:schemeClr val="tx1"/>
            </a:solidFill>
          </a:ln>
        </p:spPr>
        <p:style>
          <a:lnRef idx="0">
            <a:scrgbClr r="0" g="0" b="0"/>
          </a:lnRef>
          <a:fillRef idx="1001">
            <a:schemeClr val="lt2"/>
          </a:fillRef>
          <a:effectRef idx="0">
            <a:scrgbClr r="0" g="0" b="0"/>
          </a:effectRef>
          <a:fontRef idx="major"/>
        </p:style>
        <p:txBody>
          <a:bodyPr wrap="square" rtlCol="0">
            <a:spAutoFit/>
          </a:bodyPr>
          <a:lstStyle/>
          <a:p>
            <a:r>
              <a:rPr lang="es-MX" b="1" u="sng" dirty="0"/>
              <a:t>Avión 2: Avión</a:t>
            </a:r>
          </a:p>
          <a:p>
            <a:endParaRPr lang="es-MX" b="1" dirty="0"/>
          </a:p>
          <a:p>
            <a:r>
              <a:rPr lang="es-MX" b="1" dirty="0"/>
              <a:t>-</a:t>
            </a:r>
            <a:r>
              <a:rPr lang="es-MX" b="1" dirty="0" err="1"/>
              <a:t>N_asientos</a:t>
            </a:r>
            <a:r>
              <a:rPr lang="es-MX" b="1" dirty="0"/>
              <a:t>: 120</a:t>
            </a:r>
          </a:p>
          <a:p>
            <a:r>
              <a:rPr lang="es-MX" b="1" dirty="0"/>
              <a:t>-</a:t>
            </a:r>
            <a:r>
              <a:rPr lang="es-MX" b="1" dirty="0" err="1"/>
              <a:t>N_llantas</a:t>
            </a:r>
            <a:r>
              <a:rPr lang="es-MX" b="1" dirty="0"/>
              <a:t>: 20</a:t>
            </a:r>
          </a:p>
          <a:p>
            <a:r>
              <a:rPr lang="es-MX" b="1" dirty="0"/>
              <a:t>-Color: negro</a:t>
            </a:r>
          </a:p>
          <a:p>
            <a:r>
              <a:rPr lang="es-MX" b="1" dirty="0"/>
              <a:t>-Modelo : 4567</a:t>
            </a:r>
          </a:p>
          <a:p>
            <a:endParaRPr lang="es-MX" b="1" dirty="0"/>
          </a:p>
          <a:p>
            <a:r>
              <a:rPr lang="es-MX" b="1" dirty="0"/>
              <a:t>+Vuela (</a:t>
            </a:r>
            <a:r>
              <a:rPr lang="es-MX" b="1" dirty="0">
                <a:solidFill>
                  <a:srgbClr val="FF0000"/>
                </a:solidFill>
              </a:rPr>
              <a:t>520 KM/H</a:t>
            </a:r>
            <a:r>
              <a:rPr lang="es-MX" b="1" dirty="0"/>
              <a:t>)</a:t>
            </a:r>
            <a:endParaRPr lang="es-MX" dirty="0"/>
          </a:p>
        </p:txBody>
      </p:sp>
      <p:pic>
        <p:nvPicPr>
          <p:cNvPr id="4098" name="Picture 2" descr="http://static.photaki.com/avion-despegando-de-la-pista_1251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655018"/>
            <a:ext cx="4925312" cy="343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49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943350" cy="4954464"/>
          </a:xfrm>
        </p:spPr>
        <p:txBody>
          <a:bodyPr>
            <a:normAutofit/>
          </a:bodyPr>
          <a:lstStyle/>
          <a:p>
            <a:pPr algn="just"/>
            <a:r>
              <a:rPr lang="es-ES" dirty="0"/>
              <a:t>Cada mensaje tiene tres componentes:</a:t>
            </a:r>
          </a:p>
          <a:p>
            <a:pPr lvl="1" algn="just"/>
            <a:r>
              <a:rPr lang="es-ES" dirty="0"/>
              <a:t>el objeto destinatario del mensaje</a:t>
            </a:r>
          </a:p>
          <a:p>
            <a:pPr lvl="1" algn="just"/>
            <a:r>
              <a:rPr lang="es-ES" dirty="0"/>
              <a:t>el nombre del método a ejecutar</a:t>
            </a:r>
          </a:p>
          <a:p>
            <a:pPr lvl="1" algn="just"/>
            <a:r>
              <a:rPr lang="es-ES" dirty="0"/>
              <a:t>los parámetros (si existen) del método</a:t>
            </a:r>
          </a:p>
          <a:p>
            <a:pPr algn="just"/>
            <a:r>
              <a:rPr lang="es-ES" dirty="0"/>
              <a:t>Por ejemplo, en un juego de ordenador de carreras de coches, cada piloto se comunica con su coche.</a:t>
            </a:r>
            <a:endParaRPr lang="es-CR" dirty="0"/>
          </a:p>
        </p:txBody>
      </p:sp>
      <p:sp>
        <p:nvSpPr>
          <p:cNvPr id="2" name="1 Título"/>
          <p:cNvSpPr>
            <a:spLocks noGrp="1"/>
          </p:cNvSpPr>
          <p:nvPr>
            <p:ph type="title"/>
          </p:nvPr>
        </p:nvSpPr>
        <p:spPr/>
        <p:txBody>
          <a:bodyPr/>
          <a:lstStyle/>
          <a:p>
            <a:r>
              <a:rPr lang="es-MX" dirty="0"/>
              <a:t>Ejemplo: MENSAJE</a:t>
            </a:r>
            <a:endParaRPr lang="es-C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8" y="1844085"/>
            <a:ext cx="4461297" cy="380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39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lgn="just"/>
            <a:endParaRPr lang="es-CR" dirty="0"/>
          </a:p>
          <a:p>
            <a:pPr lvl="0" algn="just"/>
            <a:r>
              <a:rPr lang="es-CR" dirty="0"/>
              <a:t>Busque una imagen en internet, identifique un objeto</a:t>
            </a:r>
          </a:p>
          <a:p>
            <a:pPr lvl="0" algn="just"/>
            <a:endParaRPr lang="es-CR" dirty="0"/>
          </a:p>
          <a:p>
            <a:pPr lvl="0" algn="just"/>
            <a:r>
              <a:rPr lang="es-CR" dirty="0"/>
              <a:t>En parejas, especifique su respectiva clase</a:t>
            </a:r>
          </a:p>
        </p:txBody>
      </p:sp>
      <p:sp>
        <p:nvSpPr>
          <p:cNvPr id="2" name="1 Título"/>
          <p:cNvSpPr>
            <a:spLocks noGrp="1"/>
          </p:cNvSpPr>
          <p:nvPr>
            <p:ph type="title"/>
          </p:nvPr>
        </p:nvSpPr>
        <p:spPr/>
        <p:txBody>
          <a:bodyPr/>
          <a:lstStyle/>
          <a:p>
            <a:r>
              <a:rPr lang="es-CR" dirty="0"/>
              <a:t>Práctica</a:t>
            </a:r>
          </a:p>
        </p:txBody>
      </p:sp>
    </p:spTree>
    <p:extLst>
      <p:ext uri="{BB962C8B-B14F-4D97-AF65-F5344CB8AC3E}">
        <p14:creationId xmlns:p14="http://schemas.microsoft.com/office/powerpoint/2010/main" val="2215230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n-US" dirty="0"/>
          </a:p>
          <a:p>
            <a:pPr>
              <a:lnSpc>
                <a:spcPct val="90000"/>
              </a:lnSpc>
            </a:pPr>
            <a:endParaRPr lang="en-US" dirty="0"/>
          </a:p>
          <a:p>
            <a:pPr>
              <a:lnSpc>
                <a:spcPct val="90000"/>
              </a:lnSpc>
            </a:pPr>
            <a:r>
              <a:rPr lang="en-US" dirty="0" err="1"/>
              <a:t>Ejercicio</a:t>
            </a:r>
            <a:r>
              <a:rPr lang="en-US" dirty="0"/>
              <a:t>: </a:t>
            </a:r>
            <a:r>
              <a:rPr lang="en-US" dirty="0" err="1"/>
              <a:t>Elabore</a:t>
            </a:r>
            <a:r>
              <a:rPr lang="en-US" dirty="0"/>
              <a:t> la </a:t>
            </a:r>
            <a:r>
              <a:rPr lang="en-US" dirty="0" err="1"/>
              <a:t>clase</a:t>
            </a:r>
            <a:r>
              <a:rPr lang="en-US" dirty="0"/>
              <a:t> </a:t>
            </a:r>
            <a:r>
              <a:rPr lang="en-US" b="1" dirty="0" err="1"/>
              <a:t>Estudiante</a:t>
            </a:r>
            <a:endParaRPr lang="en-US" b="1" dirty="0"/>
          </a:p>
          <a:p>
            <a:pPr>
              <a:lnSpc>
                <a:spcPct val="90000"/>
              </a:lnSpc>
            </a:pPr>
            <a:endParaRPr lang="es-CR" dirty="0"/>
          </a:p>
        </p:txBody>
      </p:sp>
      <p:sp>
        <p:nvSpPr>
          <p:cNvPr id="2" name="1 Título"/>
          <p:cNvSpPr>
            <a:spLocks noGrp="1"/>
          </p:cNvSpPr>
          <p:nvPr>
            <p:ph type="title"/>
          </p:nvPr>
        </p:nvSpPr>
        <p:spPr/>
        <p:txBody>
          <a:bodyPr/>
          <a:lstStyle/>
          <a:p>
            <a:r>
              <a:rPr lang="es-CR" dirty="0"/>
              <a:t>Ejercicio</a:t>
            </a:r>
          </a:p>
        </p:txBody>
      </p:sp>
      <p:graphicFrame>
        <p:nvGraphicFramePr>
          <p:cNvPr id="4" name="3 Tabla"/>
          <p:cNvGraphicFramePr>
            <a:graphicFrameLocks noGrp="1"/>
          </p:cNvGraphicFramePr>
          <p:nvPr>
            <p:extLst/>
          </p:nvPr>
        </p:nvGraphicFramePr>
        <p:xfrm>
          <a:off x="3203848" y="2671536"/>
          <a:ext cx="2592288" cy="1168752"/>
        </p:xfrm>
        <a:graphic>
          <a:graphicData uri="http://schemas.openxmlformats.org/drawingml/2006/table">
            <a:tbl>
              <a:tblPr firstRow="1" bandRow="1">
                <a:tableStyleId>{21E4AEA4-8DFA-4A89-87EB-49C32662AFE0}</a:tableStyleId>
              </a:tblPr>
              <a:tblGrid>
                <a:gridCol w="2592288">
                  <a:extLst>
                    <a:ext uri="{9D8B030D-6E8A-4147-A177-3AD203B41FA5}">
                      <a16:colId xmlns:a16="http://schemas.microsoft.com/office/drawing/2014/main" val="20000"/>
                    </a:ext>
                  </a:extLst>
                </a:gridCol>
              </a:tblGrid>
              <a:tr h="389584">
                <a:tc>
                  <a:txBody>
                    <a:bodyPr/>
                    <a:lstStyle/>
                    <a:p>
                      <a:pPr algn="ctr"/>
                      <a:r>
                        <a:rPr lang="es-MX" dirty="0"/>
                        <a:t>Estudiante</a:t>
                      </a:r>
                      <a:endParaRPr lang="es-CR" dirty="0">
                        <a:solidFill>
                          <a:schemeClr val="tx1"/>
                        </a:solidFill>
                      </a:endParaRPr>
                    </a:p>
                  </a:txBody>
                  <a:tcPr/>
                </a:tc>
                <a:extLst>
                  <a:ext uri="{0D108BD9-81ED-4DB2-BD59-A6C34878D82A}">
                    <a16:rowId xmlns:a16="http://schemas.microsoft.com/office/drawing/2014/main" val="10000"/>
                  </a:ext>
                </a:extLst>
              </a:tr>
              <a:tr h="389584">
                <a:tc>
                  <a:txBody>
                    <a:bodyPr/>
                    <a:lstStyle/>
                    <a:p>
                      <a:pPr marL="0" indent="0">
                        <a:buFontTx/>
                        <a:buNone/>
                      </a:pPr>
                      <a:endParaRPr lang="es-MX" dirty="0">
                        <a:solidFill>
                          <a:schemeClr val="tx1"/>
                        </a:solidFill>
                      </a:endParaRPr>
                    </a:p>
                  </a:txBody>
                  <a:tcPr/>
                </a:tc>
                <a:extLst>
                  <a:ext uri="{0D108BD9-81ED-4DB2-BD59-A6C34878D82A}">
                    <a16:rowId xmlns:a16="http://schemas.microsoft.com/office/drawing/2014/main" val="10001"/>
                  </a:ext>
                </a:extLst>
              </a:tr>
              <a:tr h="389584">
                <a:tc>
                  <a:txBody>
                    <a:bodyPr/>
                    <a:lstStyle/>
                    <a:p>
                      <a:endParaRPr lang="es-CR"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4520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a:lnSpc>
                <a:spcPct val="90000"/>
              </a:lnSpc>
            </a:pPr>
            <a:endParaRPr lang="es-CR" dirty="0"/>
          </a:p>
          <a:p>
            <a:pPr>
              <a:lnSpc>
                <a:spcPct val="90000"/>
              </a:lnSpc>
            </a:pPr>
            <a:endParaRPr lang="es-CR" dirty="0"/>
          </a:p>
          <a:p>
            <a:pPr>
              <a:lnSpc>
                <a:spcPct val="90000"/>
              </a:lnSpc>
            </a:pPr>
            <a:r>
              <a:rPr lang="es-CR" dirty="0"/>
              <a:t>Declare los atributos de la clase estudiante creada al inicio (identifique el tipo de dato oportuno para cada característica):</a:t>
            </a:r>
            <a:endParaRPr lang="es-CR" dirty="0">
              <a:latin typeface="Courier New" pitchFamily="49" charset="0"/>
            </a:endParaRPr>
          </a:p>
        </p:txBody>
      </p:sp>
      <p:sp>
        <p:nvSpPr>
          <p:cNvPr id="29698" name="AutoShape 2"/>
          <p:cNvSpPr>
            <a:spLocks noGrp="1" noChangeArrowheads="1"/>
          </p:cNvSpPr>
          <p:nvPr>
            <p:ph type="title"/>
          </p:nvPr>
        </p:nvSpPr>
        <p:spPr/>
        <p:txBody>
          <a:bodyPr>
            <a:normAutofit/>
          </a:bodyPr>
          <a:lstStyle/>
          <a:p>
            <a:r>
              <a:rPr lang="es-CR" dirty="0"/>
              <a:t>Ejercicio</a:t>
            </a:r>
          </a:p>
        </p:txBody>
      </p:sp>
      <p:graphicFrame>
        <p:nvGraphicFramePr>
          <p:cNvPr id="4" name="3 Tabla"/>
          <p:cNvGraphicFramePr>
            <a:graphicFrameLocks noGrp="1"/>
          </p:cNvGraphicFramePr>
          <p:nvPr>
            <p:extLst>
              <p:ext uri="{D42A27DB-BD31-4B8C-83A1-F6EECF244321}">
                <p14:modId xmlns:p14="http://schemas.microsoft.com/office/powerpoint/2010/main" val="1943322343"/>
              </p:ext>
            </p:extLst>
          </p:nvPr>
        </p:nvGraphicFramePr>
        <p:xfrm>
          <a:off x="3275854" y="3429000"/>
          <a:ext cx="2592288" cy="1487828"/>
        </p:xfrm>
        <a:graphic>
          <a:graphicData uri="http://schemas.openxmlformats.org/drawingml/2006/table">
            <a:tbl>
              <a:tblPr firstRow="1" bandRow="1">
                <a:tableStyleId>{21E4AEA4-8DFA-4A89-87EB-49C32662AFE0}</a:tableStyleId>
              </a:tblPr>
              <a:tblGrid>
                <a:gridCol w="2592288">
                  <a:extLst>
                    <a:ext uri="{9D8B030D-6E8A-4147-A177-3AD203B41FA5}">
                      <a16:colId xmlns:a16="http://schemas.microsoft.com/office/drawing/2014/main" val="20000"/>
                    </a:ext>
                  </a:extLst>
                </a:gridCol>
              </a:tblGrid>
              <a:tr h="389584">
                <a:tc>
                  <a:txBody>
                    <a:bodyPr/>
                    <a:lstStyle/>
                    <a:p>
                      <a:pPr algn="ctr"/>
                      <a:r>
                        <a:rPr lang="es-MX" dirty="0"/>
                        <a:t>Estudiante</a:t>
                      </a:r>
                      <a:endParaRPr lang="es-CR" dirty="0">
                        <a:solidFill>
                          <a:schemeClr val="tx1"/>
                        </a:solidFill>
                      </a:endParaRPr>
                    </a:p>
                  </a:txBody>
                  <a:tcPr/>
                </a:tc>
                <a:extLst>
                  <a:ext uri="{0D108BD9-81ED-4DB2-BD59-A6C34878D82A}">
                    <a16:rowId xmlns:a16="http://schemas.microsoft.com/office/drawing/2014/main" val="10000"/>
                  </a:ext>
                </a:extLst>
              </a:tr>
              <a:tr h="389584">
                <a:tc>
                  <a:txBody>
                    <a:bodyPr/>
                    <a:lstStyle/>
                    <a:p>
                      <a:pPr marL="0" indent="0">
                        <a:buFontTx/>
                        <a:buNone/>
                      </a:pPr>
                      <a:r>
                        <a:rPr lang="es-MX" dirty="0"/>
                        <a:t>-nombre</a:t>
                      </a:r>
                    </a:p>
                    <a:p>
                      <a:pPr marL="0" indent="0">
                        <a:buFontTx/>
                        <a:buNone/>
                      </a:pPr>
                      <a:r>
                        <a:rPr lang="es-MX" dirty="0"/>
                        <a:t>-edad</a:t>
                      </a:r>
                    </a:p>
                    <a:p>
                      <a:pPr marL="0" indent="0">
                        <a:buFontTx/>
                        <a:buNone/>
                      </a:pPr>
                      <a:r>
                        <a:rPr lang="es-MX" dirty="0"/>
                        <a:t>-género</a:t>
                      </a:r>
                      <a:endParaRPr lang="es-MX" dirty="0">
                        <a:solidFill>
                          <a:schemeClr val="tx1"/>
                        </a:solidFill>
                      </a:endParaRPr>
                    </a:p>
                  </a:txBody>
                  <a:tcPr/>
                </a:tc>
                <a:extLst>
                  <a:ext uri="{0D108BD9-81ED-4DB2-BD59-A6C34878D82A}">
                    <a16:rowId xmlns:a16="http://schemas.microsoft.com/office/drawing/2014/main" val="10001"/>
                  </a:ext>
                </a:extLst>
              </a:tr>
              <a:tr h="389584">
                <a:tc>
                  <a:txBody>
                    <a:bodyPr/>
                    <a:lstStyle/>
                    <a:p>
                      <a:endParaRPr lang="es-CR"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2561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lgn="just"/>
            <a:r>
              <a:rPr lang="es-CR"/>
              <a:t>En parejas, identifique </a:t>
            </a:r>
            <a:r>
              <a:rPr lang="es-CR" dirty="0"/>
              <a:t>los objetos y especifique las clases </a:t>
            </a:r>
          </a:p>
          <a:p>
            <a:pPr lvl="1" algn="just"/>
            <a:r>
              <a:rPr lang="es-CR" dirty="0"/>
              <a:t>La librería Buen Gusto vende libros técnicos y novelas. </a:t>
            </a:r>
          </a:p>
          <a:p>
            <a:pPr lvl="2" algn="just"/>
            <a:r>
              <a:rPr lang="es-CR" dirty="0"/>
              <a:t>Las novelas se clasifican como de ciencia ficción, romance, misterio, juveniles y policiales. Los libros técnicos se clasifican como de ingeniería, ciencias naturales o ciencias sociales. </a:t>
            </a:r>
          </a:p>
          <a:p>
            <a:pPr lvl="2" algn="just"/>
            <a:r>
              <a:rPr lang="es-CR" dirty="0"/>
              <a:t>Cada libro tiene un título, uno o más autores, una editorial, un año de edición y un formato (tapas duras o edición económica). Los libros técnicos tienen además un código ISBN y capítulos, los que tratan una o más materias. </a:t>
            </a:r>
          </a:p>
          <a:p>
            <a:pPr lvl="2" algn="just"/>
            <a:r>
              <a:rPr lang="es-CR" dirty="0"/>
              <a:t>La librería obtiene los libros por medio de proveedores que representan a una o más editoriales. De cada libro se tiene un stock (que puede ser cero). Al venderse un libro, el stock se actualiza. Si un cliente requiere un libro cuyo stock es cero, se puede realizar un encargo por parte del cliente. Esto significa que se pide el libro a un proveedor de la editorial del libro. </a:t>
            </a:r>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1242173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Forme grupos de 5 personas</a:t>
            </a:r>
          </a:p>
          <a:p>
            <a:r>
              <a:rPr lang="es-CR" dirty="0"/>
              <a:t>En cada grupo deben llenar la siguiente tabla con la información proporcionada</a:t>
            </a:r>
          </a:p>
          <a:p>
            <a:r>
              <a:rPr lang="es-CR" dirty="0"/>
              <a:t>Puntaje</a:t>
            </a:r>
          </a:p>
          <a:p>
            <a:pPr lvl="1"/>
            <a:r>
              <a:rPr lang="es-CR" dirty="0"/>
              <a:t>10 puntos cada celda</a:t>
            </a:r>
          </a:p>
          <a:p>
            <a:pPr lvl="1"/>
            <a:r>
              <a:rPr lang="es-CR" dirty="0"/>
              <a:t>Si el grupo no tiene ninguna respuesta -10 puntos</a:t>
            </a:r>
          </a:p>
        </p:txBody>
      </p:sp>
      <p:sp>
        <p:nvSpPr>
          <p:cNvPr id="2" name="1 Título"/>
          <p:cNvSpPr>
            <a:spLocks noGrp="1"/>
          </p:cNvSpPr>
          <p:nvPr>
            <p:ph type="title"/>
          </p:nvPr>
        </p:nvSpPr>
        <p:spPr/>
        <p:txBody>
          <a:bodyPr/>
          <a:lstStyle/>
          <a:p>
            <a:r>
              <a:rPr lang="es-CR" dirty="0"/>
              <a:t>Juego Stop POO</a:t>
            </a:r>
          </a:p>
        </p:txBody>
      </p:sp>
      <p:graphicFrame>
        <p:nvGraphicFramePr>
          <p:cNvPr id="4" name="3 Tabla"/>
          <p:cNvGraphicFramePr>
            <a:graphicFrameLocks noGrp="1"/>
          </p:cNvGraphicFramePr>
          <p:nvPr>
            <p:extLst>
              <p:ext uri="{D42A27DB-BD31-4B8C-83A1-F6EECF244321}">
                <p14:modId xmlns:p14="http://schemas.microsoft.com/office/powerpoint/2010/main" val="3666595508"/>
              </p:ext>
            </p:extLst>
          </p:nvPr>
        </p:nvGraphicFramePr>
        <p:xfrm>
          <a:off x="1247709" y="4030284"/>
          <a:ext cx="6648577" cy="1854200"/>
        </p:xfrm>
        <a:graphic>
          <a:graphicData uri="http://schemas.openxmlformats.org/drawingml/2006/table">
            <a:tbl>
              <a:tblPr firstRow="1" bandRow="1">
                <a:tableStyleId>{5C22544A-7EE6-4342-B048-85BDC9FD1C3A}</a:tableStyleId>
              </a:tblPr>
              <a:tblGrid>
                <a:gridCol w="207657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s-CR" dirty="0"/>
                        <a:t>Nombre de la clase</a:t>
                      </a:r>
                    </a:p>
                  </a:txBody>
                  <a:tcPr/>
                </a:tc>
                <a:tc>
                  <a:txBody>
                    <a:bodyPr/>
                    <a:lstStyle/>
                    <a:p>
                      <a:r>
                        <a:rPr lang="es-CR" dirty="0"/>
                        <a:t>2 atributos</a:t>
                      </a:r>
                    </a:p>
                  </a:txBody>
                  <a:tcPr/>
                </a:tc>
                <a:tc>
                  <a:txBody>
                    <a:bodyPr/>
                    <a:lstStyle/>
                    <a:p>
                      <a:r>
                        <a:rPr lang="es-CR" dirty="0"/>
                        <a:t>2 métodos</a:t>
                      </a:r>
                    </a:p>
                  </a:txBody>
                  <a:tcPr/>
                </a:tc>
                <a:tc>
                  <a:txBody>
                    <a:bodyPr/>
                    <a:lstStyle/>
                    <a:p>
                      <a:r>
                        <a:rPr lang="es-CR" dirty="0"/>
                        <a:t>2 objetos</a:t>
                      </a:r>
                    </a:p>
                  </a:txBody>
                  <a:tcPr/>
                </a:tc>
                <a:extLst>
                  <a:ext uri="{0D108BD9-81ED-4DB2-BD59-A6C34878D82A}">
                    <a16:rowId xmlns:a16="http://schemas.microsoft.com/office/drawing/2014/main" val="10000"/>
                  </a:ext>
                </a:extLst>
              </a:tr>
              <a:tr h="370840">
                <a:tc>
                  <a:txBody>
                    <a:bodyPr/>
                    <a:lstStyle/>
                    <a:p>
                      <a:endParaRPr lang="es-CR" dirty="0"/>
                    </a:p>
                  </a:txBody>
                  <a:tcPr/>
                </a:tc>
                <a:tc>
                  <a:txBody>
                    <a:bodyPr/>
                    <a:lstStyle/>
                    <a:p>
                      <a:endParaRPr lang="es-CR" dirty="0"/>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1"/>
                  </a:ext>
                </a:extLst>
              </a:tr>
              <a:tr h="370840">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extLst>
                  <a:ext uri="{0D108BD9-81ED-4DB2-BD59-A6C34878D82A}">
                    <a16:rowId xmlns:a16="http://schemas.microsoft.com/office/drawing/2014/main" val="10003"/>
                  </a:ext>
                </a:extLst>
              </a:tr>
              <a:tr h="370840">
                <a:tc>
                  <a:txBody>
                    <a:bodyPr/>
                    <a:lstStyle/>
                    <a:p>
                      <a:endParaRPr lang="es-CR" dirty="0"/>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6912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Forme grupos de 5 personas</a:t>
            </a:r>
          </a:p>
          <a:p>
            <a:r>
              <a:rPr lang="es-CR" dirty="0"/>
              <a:t>En cada grupo deben llenar la siguiente tabla con la información proporcionada</a:t>
            </a:r>
          </a:p>
          <a:p>
            <a:r>
              <a:rPr lang="es-CR" dirty="0"/>
              <a:t>Puntaje</a:t>
            </a:r>
          </a:p>
          <a:p>
            <a:pPr lvl="1"/>
            <a:r>
              <a:rPr lang="es-CR" dirty="0"/>
              <a:t>10 puntos cada celda</a:t>
            </a:r>
          </a:p>
          <a:p>
            <a:pPr lvl="1"/>
            <a:r>
              <a:rPr lang="es-CR" dirty="0"/>
              <a:t>Si el grupo no tiene ninguna respuesta -10 puntos</a:t>
            </a:r>
          </a:p>
        </p:txBody>
      </p:sp>
      <p:sp>
        <p:nvSpPr>
          <p:cNvPr id="2" name="1 Título"/>
          <p:cNvSpPr>
            <a:spLocks noGrp="1"/>
          </p:cNvSpPr>
          <p:nvPr>
            <p:ph type="title"/>
          </p:nvPr>
        </p:nvSpPr>
        <p:spPr/>
        <p:txBody>
          <a:bodyPr/>
          <a:lstStyle/>
          <a:p>
            <a:r>
              <a:rPr lang="es-CR" dirty="0"/>
              <a:t>Juego Stop POO</a:t>
            </a:r>
          </a:p>
        </p:txBody>
      </p:sp>
      <p:graphicFrame>
        <p:nvGraphicFramePr>
          <p:cNvPr id="4" name="3 Tabla"/>
          <p:cNvGraphicFramePr>
            <a:graphicFrameLocks noGrp="1"/>
          </p:cNvGraphicFramePr>
          <p:nvPr>
            <p:extLst>
              <p:ext uri="{D42A27DB-BD31-4B8C-83A1-F6EECF244321}">
                <p14:modId xmlns:p14="http://schemas.microsoft.com/office/powerpoint/2010/main" val="3803859670"/>
              </p:ext>
            </p:extLst>
          </p:nvPr>
        </p:nvGraphicFramePr>
        <p:xfrm>
          <a:off x="1378901" y="4162806"/>
          <a:ext cx="6648577" cy="1854200"/>
        </p:xfrm>
        <a:graphic>
          <a:graphicData uri="http://schemas.openxmlformats.org/drawingml/2006/table">
            <a:tbl>
              <a:tblPr firstRow="1" bandRow="1">
                <a:tableStyleId>{5C22544A-7EE6-4342-B048-85BDC9FD1C3A}</a:tableStyleId>
              </a:tblPr>
              <a:tblGrid>
                <a:gridCol w="207657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s-CR" dirty="0"/>
                        <a:t>Nombre de la clase</a:t>
                      </a:r>
                    </a:p>
                  </a:txBody>
                  <a:tcPr/>
                </a:tc>
                <a:tc>
                  <a:txBody>
                    <a:bodyPr/>
                    <a:lstStyle/>
                    <a:p>
                      <a:r>
                        <a:rPr lang="es-CR" dirty="0"/>
                        <a:t>2 atributos</a:t>
                      </a:r>
                    </a:p>
                  </a:txBody>
                  <a:tcPr/>
                </a:tc>
                <a:tc>
                  <a:txBody>
                    <a:bodyPr/>
                    <a:lstStyle/>
                    <a:p>
                      <a:r>
                        <a:rPr lang="es-CR" dirty="0"/>
                        <a:t>2 métodos</a:t>
                      </a:r>
                    </a:p>
                  </a:txBody>
                  <a:tcPr/>
                </a:tc>
                <a:tc>
                  <a:txBody>
                    <a:bodyPr/>
                    <a:lstStyle/>
                    <a:p>
                      <a:r>
                        <a:rPr lang="es-CR" dirty="0"/>
                        <a:t>2 objetos</a:t>
                      </a:r>
                    </a:p>
                  </a:txBody>
                  <a:tcPr/>
                </a:tc>
                <a:extLst>
                  <a:ext uri="{0D108BD9-81ED-4DB2-BD59-A6C34878D82A}">
                    <a16:rowId xmlns:a16="http://schemas.microsoft.com/office/drawing/2014/main" val="10000"/>
                  </a:ext>
                </a:extLst>
              </a:tr>
              <a:tr h="370840">
                <a:tc>
                  <a:txBody>
                    <a:bodyPr/>
                    <a:lstStyle/>
                    <a:p>
                      <a:r>
                        <a:rPr lang="es-CR" dirty="0"/>
                        <a:t>Lavadora</a:t>
                      </a:r>
                    </a:p>
                  </a:txBody>
                  <a:tcPr/>
                </a:tc>
                <a:tc>
                  <a:txBody>
                    <a:bodyPr/>
                    <a:lstStyle/>
                    <a:p>
                      <a:endParaRPr lang="es-CR" dirty="0"/>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1"/>
                  </a:ext>
                </a:extLst>
              </a:tr>
              <a:tr h="370840">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extLst>
                  <a:ext uri="{0D108BD9-81ED-4DB2-BD59-A6C34878D82A}">
                    <a16:rowId xmlns:a16="http://schemas.microsoft.com/office/drawing/2014/main" val="10003"/>
                  </a:ext>
                </a:extLst>
              </a:tr>
              <a:tr h="370840">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54715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Forme grupos de 5 personas</a:t>
            </a:r>
          </a:p>
          <a:p>
            <a:r>
              <a:rPr lang="es-CR" dirty="0"/>
              <a:t>En cada grupo deben llenar la siguiente tabla con la información proporcionada</a:t>
            </a:r>
          </a:p>
          <a:p>
            <a:r>
              <a:rPr lang="es-CR" dirty="0"/>
              <a:t>Puntaje</a:t>
            </a:r>
          </a:p>
          <a:p>
            <a:pPr lvl="1"/>
            <a:r>
              <a:rPr lang="es-CR" dirty="0"/>
              <a:t>10 puntos cada celda</a:t>
            </a:r>
          </a:p>
          <a:p>
            <a:pPr lvl="1"/>
            <a:r>
              <a:rPr lang="es-CR" dirty="0"/>
              <a:t>Si el grupo no tiene ninguna respuesta -10 puntos</a:t>
            </a:r>
          </a:p>
        </p:txBody>
      </p:sp>
      <p:sp>
        <p:nvSpPr>
          <p:cNvPr id="2" name="1 Título"/>
          <p:cNvSpPr>
            <a:spLocks noGrp="1"/>
          </p:cNvSpPr>
          <p:nvPr>
            <p:ph type="title"/>
          </p:nvPr>
        </p:nvSpPr>
        <p:spPr/>
        <p:txBody>
          <a:bodyPr/>
          <a:lstStyle/>
          <a:p>
            <a:r>
              <a:rPr lang="es-CR" dirty="0"/>
              <a:t>Juego Stop POO</a:t>
            </a:r>
          </a:p>
        </p:txBody>
      </p:sp>
      <p:graphicFrame>
        <p:nvGraphicFramePr>
          <p:cNvPr id="4" name="3 Tabla"/>
          <p:cNvGraphicFramePr>
            <a:graphicFrameLocks noGrp="1"/>
          </p:cNvGraphicFramePr>
          <p:nvPr>
            <p:extLst>
              <p:ext uri="{D42A27DB-BD31-4B8C-83A1-F6EECF244321}">
                <p14:modId xmlns:p14="http://schemas.microsoft.com/office/powerpoint/2010/main" val="3653879340"/>
              </p:ext>
            </p:extLst>
          </p:nvPr>
        </p:nvGraphicFramePr>
        <p:xfrm>
          <a:off x="1259632" y="4179771"/>
          <a:ext cx="6648577" cy="1986280"/>
        </p:xfrm>
        <a:graphic>
          <a:graphicData uri="http://schemas.openxmlformats.org/drawingml/2006/table">
            <a:tbl>
              <a:tblPr firstRow="1" bandRow="1">
                <a:tableStyleId>{5C22544A-7EE6-4342-B048-85BDC9FD1C3A}</a:tableStyleId>
              </a:tblPr>
              <a:tblGrid>
                <a:gridCol w="207657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s-CR" dirty="0"/>
                        <a:t>Nombre de la clase</a:t>
                      </a:r>
                    </a:p>
                  </a:txBody>
                  <a:tcPr/>
                </a:tc>
                <a:tc>
                  <a:txBody>
                    <a:bodyPr/>
                    <a:lstStyle/>
                    <a:p>
                      <a:r>
                        <a:rPr lang="es-CR" dirty="0"/>
                        <a:t>2 atributos</a:t>
                      </a:r>
                    </a:p>
                  </a:txBody>
                  <a:tcPr/>
                </a:tc>
                <a:tc>
                  <a:txBody>
                    <a:bodyPr/>
                    <a:lstStyle/>
                    <a:p>
                      <a:r>
                        <a:rPr lang="es-CR" dirty="0"/>
                        <a:t>2 métodos</a:t>
                      </a:r>
                    </a:p>
                  </a:txBody>
                  <a:tcPr/>
                </a:tc>
                <a:tc>
                  <a:txBody>
                    <a:bodyPr/>
                    <a:lstStyle/>
                    <a:p>
                      <a:r>
                        <a:rPr lang="es-CR" dirty="0"/>
                        <a:t>2 objetos</a:t>
                      </a:r>
                    </a:p>
                  </a:txBody>
                  <a:tcPr/>
                </a:tc>
                <a:extLst>
                  <a:ext uri="{0D108BD9-81ED-4DB2-BD59-A6C34878D82A}">
                    <a16:rowId xmlns:a16="http://schemas.microsoft.com/office/drawing/2014/main" val="10000"/>
                  </a:ext>
                </a:extLst>
              </a:tr>
              <a:tr h="370840">
                <a:tc>
                  <a:txBody>
                    <a:bodyPr/>
                    <a:lstStyle/>
                    <a:p>
                      <a:r>
                        <a:rPr lang="es-CR" dirty="0"/>
                        <a:t>Lavadora</a:t>
                      </a:r>
                    </a:p>
                  </a:txBody>
                  <a:tcPr/>
                </a:tc>
                <a:tc>
                  <a:txBody>
                    <a:bodyPr/>
                    <a:lstStyle/>
                    <a:p>
                      <a:r>
                        <a:rPr lang="es-CR" dirty="0"/>
                        <a:t>-Marca</a:t>
                      </a:r>
                    </a:p>
                    <a:p>
                      <a:r>
                        <a:rPr lang="es-CR" dirty="0"/>
                        <a:t>-Capacidad</a:t>
                      </a:r>
                    </a:p>
                  </a:txBody>
                  <a:tcPr/>
                </a:tc>
                <a:tc>
                  <a:txBody>
                    <a:bodyPr/>
                    <a:lstStyle/>
                    <a:p>
                      <a:r>
                        <a:rPr lang="es-CR" dirty="0"/>
                        <a:t>-Lavar</a:t>
                      </a:r>
                    </a:p>
                    <a:p>
                      <a:r>
                        <a:rPr lang="es-CR" dirty="0"/>
                        <a:t>-Secar</a:t>
                      </a:r>
                    </a:p>
                  </a:txBody>
                  <a:tcPr/>
                </a:tc>
                <a:tc>
                  <a:txBody>
                    <a:bodyPr/>
                    <a:lstStyle/>
                    <a:p>
                      <a:r>
                        <a:rPr lang="es-CR" dirty="0"/>
                        <a:t>-LG</a:t>
                      </a:r>
                    </a:p>
                    <a:p>
                      <a:r>
                        <a:rPr lang="es-CR" dirty="0"/>
                        <a:t>-Samsung</a:t>
                      </a:r>
                    </a:p>
                  </a:txBody>
                  <a:tcPr/>
                </a:tc>
                <a:extLst>
                  <a:ext uri="{0D108BD9-81ED-4DB2-BD59-A6C34878D82A}">
                    <a16:rowId xmlns:a16="http://schemas.microsoft.com/office/drawing/2014/main" val="10001"/>
                  </a:ext>
                </a:extLst>
              </a:tr>
              <a:tr h="370840">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endParaRPr lang="es-CR"/>
                    </a:p>
                  </a:txBody>
                  <a:tcPr/>
                </a:tc>
                <a:tc>
                  <a:txBody>
                    <a:bodyPr/>
                    <a:lstStyle/>
                    <a:p>
                      <a:endParaRPr lang="es-CR"/>
                    </a:p>
                  </a:txBody>
                  <a:tcPr/>
                </a:tc>
                <a:tc>
                  <a:txBody>
                    <a:bodyPr/>
                    <a:lstStyle/>
                    <a:p>
                      <a:endParaRPr lang="es-CR"/>
                    </a:p>
                  </a:txBody>
                  <a:tcPr/>
                </a:tc>
                <a:tc>
                  <a:txBody>
                    <a:bodyPr/>
                    <a:lstStyle/>
                    <a:p>
                      <a:endParaRPr lang="es-CR"/>
                    </a:p>
                  </a:txBody>
                  <a:tcPr/>
                </a:tc>
                <a:extLst>
                  <a:ext uri="{0D108BD9-81ED-4DB2-BD59-A6C34878D82A}">
                    <a16:rowId xmlns:a16="http://schemas.microsoft.com/office/drawing/2014/main" val="10003"/>
                  </a:ext>
                </a:extLst>
              </a:tr>
              <a:tr h="370840">
                <a:tc>
                  <a:txBody>
                    <a:bodyPr/>
                    <a:lstStyle/>
                    <a:p>
                      <a:endParaRPr lang="es-CR"/>
                    </a:p>
                  </a:txBody>
                  <a:tcPr/>
                </a:tc>
                <a:tc>
                  <a:txBody>
                    <a:bodyPr/>
                    <a:lstStyle/>
                    <a:p>
                      <a:endParaRPr lang="es-CR"/>
                    </a:p>
                  </a:txBody>
                  <a:tcPr/>
                </a:tc>
                <a:tc>
                  <a:txBody>
                    <a:bodyPr/>
                    <a:lstStyle/>
                    <a:p>
                      <a:endParaRPr lang="es-CR" dirty="0"/>
                    </a:p>
                  </a:txBody>
                  <a:tcPr/>
                </a:tc>
                <a:tc>
                  <a:txBody>
                    <a:bodyPr/>
                    <a:lstStyle/>
                    <a:p>
                      <a:endParaRPr lang="es-C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1417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algn="just" eaLnBrk="1" hangingPunct="1"/>
            <a:r>
              <a:rPr lang="es-ES_tradnl" dirty="0"/>
              <a:t>El término "orientación por objeto" significa que organizaremos el software como una colección de objetos discretos que incorporan tanto estructuras de datos como procedimientos. </a:t>
            </a:r>
          </a:p>
          <a:p>
            <a:pPr algn="just" eaLnBrk="1" hangingPunct="1"/>
            <a:endParaRPr lang="es-ES_tradnl" dirty="0"/>
          </a:p>
          <a:p>
            <a:pPr algn="just" eaLnBrk="1" hangingPunct="1"/>
            <a:r>
              <a:rPr lang="es-ES_tradnl" dirty="0"/>
              <a:t>Esto contrasta con la programación convencional, en la cual las estructura de datos y el comportamiento están solo aproximadamente conectados.</a:t>
            </a:r>
            <a:r>
              <a:rPr lang="es-VE" dirty="0"/>
              <a:t> </a:t>
            </a:r>
          </a:p>
        </p:txBody>
      </p:sp>
      <p:sp>
        <p:nvSpPr>
          <p:cNvPr id="9218" name="Rectangle 2"/>
          <p:cNvSpPr>
            <a:spLocks noGrp="1" noChangeArrowheads="1"/>
          </p:cNvSpPr>
          <p:nvPr>
            <p:ph type="title"/>
          </p:nvPr>
        </p:nvSpPr>
        <p:spPr/>
        <p:txBody>
          <a:bodyPr/>
          <a:lstStyle/>
          <a:p>
            <a:pPr eaLnBrk="1" hangingPunct="1"/>
            <a:r>
              <a:rPr lang="es-ES_tradnl" dirty="0"/>
              <a:t>Orientación a objeto: Definición</a:t>
            </a:r>
            <a:endParaRPr lang="es-V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837" y="4331507"/>
            <a:ext cx="223224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53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Microondas</a:t>
            </a:r>
          </a:p>
          <a:p>
            <a:r>
              <a:rPr lang="es-CR" dirty="0"/>
              <a:t>Doctor</a:t>
            </a:r>
          </a:p>
          <a:p>
            <a:r>
              <a:rPr lang="es-CR" dirty="0"/>
              <a:t>Gato</a:t>
            </a:r>
          </a:p>
          <a:p>
            <a:r>
              <a:rPr lang="es-CR" dirty="0"/>
              <a:t>Tarjeta de crédito</a:t>
            </a:r>
          </a:p>
          <a:p>
            <a:r>
              <a:rPr lang="es-CR" dirty="0"/>
              <a:t>Sistema operativo</a:t>
            </a:r>
          </a:p>
          <a:p>
            <a:r>
              <a:rPr lang="es-CR" dirty="0"/>
              <a:t>Letra P</a:t>
            </a:r>
          </a:p>
          <a:p>
            <a:r>
              <a:rPr lang="es-CR" dirty="0"/>
              <a:t>Letra J</a:t>
            </a:r>
          </a:p>
          <a:p>
            <a:r>
              <a:rPr lang="es-CR" dirty="0"/>
              <a:t>Letra R</a:t>
            </a:r>
          </a:p>
          <a:p>
            <a:endParaRPr lang="es-CR" dirty="0"/>
          </a:p>
        </p:txBody>
      </p:sp>
      <p:sp>
        <p:nvSpPr>
          <p:cNvPr id="2" name="1 Título"/>
          <p:cNvSpPr>
            <a:spLocks noGrp="1"/>
          </p:cNvSpPr>
          <p:nvPr>
            <p:ph type="title"/>
          </p:nvPr>
        </p:nvSpPr>
        <p:spPr/>
        <p:txBody>
          <a:bodyPr/>
          <a:lstStyle/>
          <a:p>
            <a:r>
              <a:rPr lang="es-CR" dirty="0"/>
              <a:t>Juego Stop POO</a:t>
            </a:r>
          </a:p>
        </p:txBody>
      </p:sp>
    </p:spTree>
    <p:extLst>
      <p:ext uri="{BB962C8B-B14F-4D97-AF65-F5344CB8AC3E}">
        <p14:creationId xmlns:p14="http://schemas.microsoft.com/office/powerpoint/2010/main" val="1650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nvPr>
        </p:nvGraphicFramePr>
        <p:xfrm>
          <a:off x="539552" y="1613024"/>
          <a:ext cx="7920880" cy="4912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contenido 3">
            <a:extLst>
              <a:ext uri="{FF2B5EF4-FFF2-40B4-BE49-F238E27FC236}">
                <a16:creationId xmlns:a16="http://schemas.microsoft.com/office/drawing/2014/main" id="{59F98A6E-AB15-4293-9775-BE6DD1517FB4}"/>
              </a:ext>
            </a:extLst>
          </p:cNvPr>
          <p:cNvSpPr>
            <a:spLocks noGrp="1"/>
          </p:cNvSpPr>
          <p:nvPr>
            <p:ph idx="1"/>
          </p:nvPr>
        </p:nvSpPr>
        <p:spPr/>
        <p:txBody>
          <a:bodyPr/>
          <a:lstStyle/>
          <a:p>
            <a:endParaRPr lang="es-CR"/>
          </a:p>
        </p:txBody>
      </p:sp>
      <p:sp>
        <p:nvSpPr>
          <p:cNvPr id="551940" name="Rectangle 4"/>
          <p:cNvSpPr>
            <a:spLocks noGrp="1" noChangeArrowheads="1"/>
          </p:cNvSpPr>
          <p:nvPr>
            <p:ph type="title"/>
          </p:nvPr>
        </p:nvSpPr>
        <p:spPr/>
        <p:txBody>
          <a:bodyPr>
            <a:normAutofit/>
          </a:bodyPr>
          <a:lstStyle/>
          <a:p>
            <a:pPr>
              <a:defRPr/>
            </a:pPr>
            <a:r>
              <a:rPr lang="es-CR" dirty="0"/>
              <a:t>¿Por qué Orientación a Objetos (OO)?</a:t>
            </a:r>
          </a:p>
        </p:txBody>
      </p:sp>
    </p:spTree>
    <p:extLst>
      <p:ext uri="{BB962C8B-B14F-4D97-AF65-F5344CB8AC3E}">
        <p14:creationId xmlns:p14="http://schemas.microsoft.com/office/powerpoint/2010/main" val="227931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EC56365D-D3AB-4A83-9C56-C0069B316F58}"/>
              </a:ext>
            </a:extLst>
          </p:cNvPr>
          <p:cNvSpPr>
            <a:spLocks noGrp="1"/>
          </p:cNvSpPr>
          <p:nvPr>
            <p:ph idx="1"/>
          </p:nvPr>
        </p:nvSpPr>
        <p:spPr/>
        <p:txBody>
          <a:bodyPr/>
          <a:lstStyle/>
          <a:p>
            <a:endParaRPr lang="es-CR"/>
          </a:p>
        </p:txBody>
      </p:sp>
      <p:sp>
        <p:nvSpPr>
          <p:cNvPr id="610312" name="Rectangle 8"/>
          <p:cNvSpPr>
            <a:spLocks noGrp="1" noChangeArrowheads="1"/>
          </p:cNvSpPr>
          <p:nvPr>
            <p:ph type="title"/>
          </p:nvPr>
        </p:nvSpPr>
        <p:spPr/>
        <p:txBody>
          <a:bodyPr/>
          <a:lstStyle/>
          <a:p>
            <a:pPr eaLnBrk="1" hangingPunct="1">
              <a:defRPr/>
            </a:pPr>
            <a:r>
              <a:rPr lang="es-AR" dirty="0"/>
              <a:t>Clase: Definición</a:t>
            </a:r>
            <a:endParaRPr lang="en-US" dirty="0"/>
          </a:p>
        </p:txBody>
      </p:sp>
      <p:graphicFrame>
        <p:nvGraphicFramePr>
          <p:cNvPr id="2" name="1 Diagrama"/>
          <p:cNvGraphicFramePr/>
          <p:nvPr>
            <p:extLst/>
          </p:nvPr>
        </p:nvGraphicFramePr>
        <p:xfrm>
          <a:off x="381000" y="1700808"/>
          <a:ext cx="838835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22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endParaRPr lang="es-ES" dirty="0"/>
          </a:p>
          <a:p>
            <a:endParaRPr lang="es-ES" dirty="0"/>
          </a:p>
          <a:p>
            <a:r>
              <a:rPr lang="es-ES" dirty="0"/>
              <a:t>En los últimos años se ha generalizado el uso de un lenguaje simbólico para modelar clases conocido como UML.</a:t>
            </a:r>
          </a:p>
          <a:p>
            <a:pPr algn="ctr">
              <a:buFont typeface="Wingdings" pitchFamily="2" charset="2"/>
              <a:buNone/>
            </a:pPr>
            <a:r>
              <a:rPr lang="es-ES" sz="3600" b="1" dirty="0"/>
              <a:t>UML </a:t>
            </a:r>
            <a:r>
              <a:rPr lang="es-ES" dirty="0"/>
              <a:t>significa</a:t>
            </a:r>
          </a:p>
          <a:p>
            <a:pPr algn="ctr">
              <a:buFont typeface="Wingdings" pitchFamily="2" charset="2"/>
              <a:buNone/>
            </a:pPr>
            <a:r>
              <a:rPr lang="es-ES" dirty="0"/>
              <a:t>“</a:t>
            </a:r>
            <a:r>
              <a:rPr lang="es-ES" dirty="0" err="1"/>
              <a:t>Unified</a:t>
            </a:r>
            <a:r>
              <a:rPr lang="es-ES" dirty="0"/>
              <a:t> </a:t>
            </a:r>
            <a:r>
              <a:rPr lang="es-ES" dirty="0" err="1"/>
              <a:t>Modeling</a:t>
            </a:r>
            <a:r>
              <a:rPr lang="es-ES" dirty="0"/>
              <a:t> </a:t>
            </a:r>
            <a:r>
              <a:rPr lang="es-ES" dirty="0" err="1"/>
              <a:t>Language</a:t>
            </a:r>
            <a:r>
              <a:rPr lang="es-ES" dirty="0"/>
              <a:t>”</a:t>
            </a:r>
          </a:p>
          <a:p>
            <a:pPr algn="ctr">
              <a:buFont typeface="Wingdings" pitchFamily="2" charset="2"/>
              <a:buNone/>
            </a:pPr>
            <a:r>
              <a:rPr lang="es-ES" dirty="0"/>
              <a:t>o </a:t>
            </a:r>
          </a:p>
          <a:p>
            <a:pPr algn="ctr">
              <a:buFont typeface="Wingdings" pitchFamily="2" charset="2"/>
              <a:buNone/>
            </a:pPr>
            <a:r>
              <a:rPr lang="es-ES" dirty="0"/>
              <a:t>Lenguaje unificado para modelar</a:t>
            </a:r>
            <a:endParaRPr lang="es-ES" sz="3600" b="1" dirty="0"/>
          </a:p>
        </p:txBody>
      </p:sp>
      <p:sp>
        <p:nvSpPr>
          <p:cNvPr id="313346" name="AutoShape 2"/>
          <p:cNvSpPr>
            <a:spLocks noGrp="1" noChangeArrowheads="1"/>
          </p:cNvSpPr>
          <p:nvPr>
            <p:ph type="title"/>
          </p:nvPr>
        </p:nvSpPr>
        <p:spPr/>
        <p:txBody>
          <a:bodyPr/>
          <a:lstStyle/>
          <a:p>
            <a:r>
              <a:rPr lang="es-ES" sz="3200" dirty="0"/>
              <a:t>¿Cómo se puede hacer un diagrama de clases?</a:t>
            </a:r>
          </a:p>
        </p:txBody>
      </p:sp>
    </p:spTree>
    <p:extLst>
      <p:ext uri="{BB962C8B-B14F-4D97-AF65-F5344CB8AC3E}">
        <p14:creationId xmlns:p14="http://schemas.microsoft.com/office/powerpoint/2010/main" val="116503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67" name="Rectangle 43"/>
          <p:cNvSpPr>
            <a:spLocks noGrp="1" noChangeArrowheads="1"/>
          </p:cNvSpPr>
          <p:nvPr>
            <p:ph idx="1"/>
          </p:nvPr>
        </p:nvSpPr>
        <p:spPr/>
        <p:txBody>
          <a:bodyPr/>
          <a:lstStyle/>
          <a:p>
            <a:r>
              <a:rPr lang="es-CR" sz="2000"/>
              <a:t>En UML el diagrama de una clase muestra en la parte superior el nombre de la clase, más abajo aparecen los atributos y finalmente los métodos. </a:t>
            </a:r>
          </a:p>
          <a:p>
            <a:r>
              <a:rPr lang="es-CR" sz="2000"/>
              <a:t>Note el uso de los símbolos – , + y los paréntesis ( ) lo cual se explicará cuando sea pertinente.</a:t>
            </a:r>
            <a:endParaRPr lang="en-US" sz="2000"/>
          </a:p>
        </p:txBody>
      </p:sp>
      <p:sp>
        <p:nvSpPr>
          <p:cNvPr id="282626" name="AutoShape 2"/>
          <p:cNvSpPr>
            <a:spLocks noGrp="1" noChangeArrowheads="1"/>
          </p:cNvSpPr>
          <p:nvPr>
            <p:ph type="title"/>
          </p:nvPr>
        </p:nvSpPr>
        <p:spPr/>
        <p:txBody>
          <a:bodyPr/>
          <a:lstStyle/>
          <a:p>
            <a:r>
              <a:rPr lang="es-CR" sz="3200"/>
              <a:t>Diagramas de clase utilizando UML </a:t>
            </a:r>
          </a:p>
        </p:txBody>
      </p:sp>
      <p:grpSp>
        <p:nvGrpSpPr>
          <p:cNvPr id="282657" name="Group 33"/>
          <p:cNvGrpSpPr>
            <a:grpSpLocks/>
          </p:cNvGrpSpPr>
          <p:nvPr/>
        </p:nvGrpSpPr>
        <p:grpSpPr bwMode="auto">
          <a:xfrm>
            <a:off x="3467100" y="3451828"/>
            <a:ext cx="2209800" cy="2590800"/>
            <a:chOff x="672" y="1728"/>
            <a:chExt cx="1584" cy="1632"/>
          </a:xfrm>
        </p:grpSpPr>
        <p:sp>
          <p:nvSpPr>
            <p:cNvPr id="282653" name="Rectangle 29"/>
            <p:cNvSpPr>
              <a:spLocks noChangeArrowheads="1"/>
            </p:cNvSpPr>
            <p:nvPr/>
          </p:nvSpPr>
          <p:spPr bwMode="auto">
            <a:xfrm>
              <a:off x="672" y="1728"/>
              <a:ext cx="1584" cy="384"/>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buClrTx/>
                <a:buSzTx/>
              </a:pPr>
              <a:r>
                <a:rPr lang="es-ES_tradnl" sz="1800" b="1">
                  <a:solidFill>
                    <a:schemeClr val="bg1"/>
                  </a:solidFill>
                  <a:latin typeface="Tahoma" pitchFamily="34" charset="0"/>
                </a:rPr>
                <a:t>Nombre</a:t>
              </a:r>
              <a:endParaRPr lang="es-ES" sz="1800" b="1">
                <a:solidFill>
                  <a:schemeClr val="bg1"/>
                </a:solidFill>
                <a:latin typeface="Tahoma" pitchFamily="34" charset="0"/>
              </a:endParaRPr>
            </a:p>
          </p:txBody>
        </p:sp>
        <p:sp>
          <p:nvSpPr>
            <p:cNvPr id="282654" name="Rectangle 30"/>
            <p:cNvSpPr>
              <a:spLocks noChangeArrowheads="1"/>
            </p:cNvSpPr>
            <p:nvPr/>
          </p:nvSpPr>
          <p:spPr bwMode="auto">
            <a:xfrm>
              <a:off x="672" y="2112"/>
              <a:ext cx="1584" cy="624"/>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buSzTx/>
              </a:pPr>
              <a:r>
                <a:rPr lang="es-ES_tradnl" sz="1800">
                  <a:solidFill>
                    <a:schemeClr val="bg1"/>
                  </a:solidFill>
                </a:rPr>
                <a:t>-atributo1 </a:t>
              </a:r>
            </a:p>
            <a:p>
              <a:pPr algn="l">
                <a:spcBef>
                  <a:spcPct val="0"/>
                </a:spcBef>
                <a:buClrTx/>
                <a:buSzTx/>
              </a:pPr>
              <a:r>
                <a:rPr lang="es-ES_tradnl" sz="1800">
                  <a:solidFill>
                    <a:schemeClr val="bg1"/>
                  </a:solidFill>
                </a:rPr>
                <a:t>-atributo2 </a:t>
              </a:r>
              <a:endParaRPr lang="es-ES" sz="1800">
                <a:solidFill>
                  <a:schemeClr val="bg1"/>
                </a:solidFill>
              </a:endParaRPr>
            </a:p>
          </p:txBody>
        </p:sp>
        <p:sp>
          <p:nvSpPr>
            <p:cNvPr id="282656" name="Rectangle 32"/>
            <p:cNvSpPr>
              <a:spLocks noChangeArrowheads="1"/>
            </p:cNvSpPr>
            <p:nvPr/>
          </p:nvSpPr>
          <p:spPr bwMode="auto">
            <a:xfrm>
              <a:off x="672" y="2736"/>
              <a:ext cx="1584" cy="624"/>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spcBef>
                  <a:spcPct val="0"/>
                </a:spcBef>
                <a:buClrTx/>
                <a:buSzTx/>
              </a:pPr>
              <a:r>
                <a:rPr lang="es-ES_tradnl" sz="1800">
                  <a:solidFill>
                    <a:schemeClr val="bg1"/>
                  </a:solidFill>
                </a:rPr>
                <a:t>+método1( )  </a:t>
              </a:r>
            </a:p>
            <a:p>
              <a:pPr algn="l" eaLnBrk="0" hangingPunct="0">
                <a:spcBef>
                  <a:spcPct val="0"/>
                </a:spcBef>
                <a:buClrTx/>
                <a:buSzTx/>
              </a:pPr>
              <a:r>
                <a:rPr lang="es-ES_tradnl" sz="1800">
                  <a:solidFill>
                    <a:schemeClr val="bg1"/>
                  </a:solidFill>
                </a:rPr>
                <a:t>+método2( ) </a:t>
              </a:r>
              <a:endParaRPr lang="es-ES" sz="1800">
                <a:solidFill>
                  <a:schemeClr val="bg1"/>
                </a:solidFill>
              </a:endParaRPr>
            </a:p>
          </p:txBody>
        </p:sp>
      </p:gr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451828"/>
            <a:ext cx="56388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8 Tabla"/>
          <p:cNvGraphicFramePr>
            <a:graphicFrameLocks noGrp="1"/>
          </p:cNvGraphicFramePr>
          <p:nvPr>
            <p:extLst/>
          </p:nvPr>
        </p:nvGraphicFramePr>
        <p:xfrm>
          <a:off x="5940152" y="3967680"/>
          <a:ext cx="2915816" cy="1487828"/>
        </p:xfrm>
        <a:graphic>
          <a:graphicData uri="http://schemas.openxmlformats.org/drawingml/2006/table">
            <a:tbl>
              <a:tblPr firstRow="1" bandRow="1">
                <a:tableStyleId>{5C22544A-7EE6-4342-B048-85BDC9FD1C3A}</a:tableStyleId>
              </a:tblPr>
              <a:tblGrid>
                <a:gridCol w="2915816">
                  <a:extLst>
                    <a:ext uri="{9D8B030D-6E8A-4147-A177-3AD203B41FA5}">
                      <a16:colId xmlns:a16="http://schemas.microsoft.com/office/drawing/2014/main" val="20000"/>
                    </a:ext>
                  </a:extLst>
                </a:gridCol>
              </a:tblGrid>
              <a:tr h="389584">
                <a:tc>
                  <a:txBody>
                    <a:bodyPr/>
                    <a:lstStyle/>
                    <a:p>
                      <a:pPr algn="ctr"/>
                      <a:r>
                        <a:rPr lang="es-MX" dirty="0"/>
                        <a:t>Persona</a:t>
                      </a:r>
                      <a:endParaRPr lang="es-CR" dirty="0">
                        <a:solidFill>
                          <a:schemeClr val="tx1"/>
                        </a:solidFill>
                      </a:endParaRPr>
                    </a:p>
                  </a:txBody>
                  <a:tcPr/>
                </a:tc>
                <a:extLst>
                  <a:ext uri="{0D108BD9-81ED-4DB2-BD59-A6C34878D82A}">
                    <a16:rowId xmlns:a16="http://schemas.microsoft.com/office/drawing/2014/main" val="10000"/>
                  </a:ext>
                </a:extLst>
              </a:tr>
              <a:tr h="389584">
                <a:tc>
                  <a:txBody>
                    <a:bodyPr/>
                    <a:lstStyle/>
                    <a:p>
                      <a:pPr marL="0" indent="0">
                        <a:buFontTx/>
                        <a:buNone/>
                      </a:pPr>
                      <a:r>
                        <a:rPr lang="es-MX" dirty="0"/>
                        <a:t>-nombre</a:t>
                      </a:r>
                      <a:endParaRPr lang="es-MX" dirty="0">
                        <a:solidFill>
                          <a:schemeClr val="tx1"/>
                        </a:solidFill>
                      </a:endParaRPr>
                    </a:p>
                  </a:txBody>
                  <a:tcPr/>
                </a:tc>
                <a:extLst>
                  <a:ext uri="{0D108BD9-81ED-4DB2-BD59-A6C34878D82A}">
                    <a16:rowId xmlns:a16="http://schemas.microsoft.com/office/drawing/2014/main" val="10001"/>
                  </a:ext>
                </a:extLst>
              </a:tr>
              <a:tr h="389584">
                <a:tc>
                  <a:txBody>
                    <a:bodyPr/>
                    <a:lstStyle/>
                    <a:p>
                      <a:r>
                        <a:rPr lang="es-CR" dirty="0"/>
                        <a:t>+</a:t>
                      </a:r>
                      <a:r>
                        <a:rPr lang="es-CR" dirty="0" err="1"/>
                        <a:t>setNombre</a:t>
                      </a:r>
                      <a:r>
                        <a:rPr lang="es-CR" dirty="0"/>
                        <a:t>(</a:t>
                      </a:r>
                      <a:r>
                        <a:rPr lang="es-CR" dirty="0" err="1"/>
                        <a:t>self</a:t>
                      </a:r>
                      <a:r>
                        <a:rPr lang="es-CR" dirty="0"/>
                        <a:t>, nombre)</a:t>
                      </a:r>
                    </a:p>
                    <a:p>
                      <a:r>
                        <a:rPr lang="es-CR" dirty="0"/>
                        <a:t>+</a:t>
                      </a:r>
                      <a:r>
                        <a:rPr lang="es-CR" dirty="0" err="1"/>
                        <a:t>getNombre</a:t>
                      </a:r>
                      <a:r>
                        <a:rPr lang="es-CR" dirty="0"/>
                        <a:t>(</a:t>
                      </a:r>
                      <a:r>
                        <a:rPr lang="es-CR" dirty="0" err="1"/>
                        <a:t>self</a:t>
                      </a:r>
                      <a:r>
                        <a:rPr lang="es-CR" dirty="0"/>
                        <a:t>)</a:t>
                      </a:r>
                    </a:p>
                    <a:p>
                      <a:r>
                        <a:rPr lang="es-CR" dirty="0"/>
                        <a:t>+salude(</a:t>
                      </a:r>
                      <a:r>
                        <a:rPr lang="es-CR" dirty="0" err="1"/>
                        <a:t>self</a:t>
                      </a:r>
                      <a:r>
                        <a:rPr lang="es-CR" dirty="0"/>
                        <a:t>)</a:t>
                      </a:r>
                      <a:endParaRPr lang="es-CR"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987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3" name="Rectangle 5"/>
          <p:cNvSpPr>
            <a:spLocks noGrp="1" noChangeArrowheads="1"/>
          </p:cNvSpPr>
          <p:nvPr>
            <p:ph idx="1"/>
          </p:nvPr>
        </p:nvSpPr>
        <p:spPr/>
        <p:txBody>
          <a:bodyPr>
            <a:normAutofit/>
          </a:bodyPr>
          <a:lstStyle/>
          <a:p>
            <a:pPr algn="just" eaLnBrk="1" hangingPunct="1">
              <a:defRPr/>
            </a:pPr>
            <a:endParaRPr lang="es-CR" dirty="0"/>
          </a:p>
          <a:p>
            <a:pPr algn="just" eaLnBrk="1" hangingPunct="1">
              <a:defRPr/>
            </a:pPr>
            <a:r>
              <a:rPr lang="es-CR" dirty="0"/>
              <a:t>Definición Formal </a:t>
            </a:r>
            <a:r>
              <a:rPr lang="es-ES" dirty="0"/>
              <a:t>(James </a:t>
            </a:r>
            <a:r>
              <a:rPr lang="es-ES" dirty="0" err="1"/>
              <a:t>Rumbaugh</a:t>
            </a:r>
            <a:r>
              <a:rPr lang="es-ES" dirty="0"/>
              <a:t>)</a:t>
            </a:r>
            <a:r>
              <a:rPr lang="es-CR" dirty="0"/>
              <a:t>:</a:t>
            </a:r>
          </a:p>
          <a:p>
            <a:pPr lvl="1" algn="just" eaLnBrk="1" hangingPunct="1">
              <a:defRPr/>
            </a:pPr>
            <a:r>
              <a:rPr lang="es-ES" dirty="0"/>
              <a:t>“Un objeto es un concepto, abstracción o cosa con un significado y límites claros en el problema en cuestión”</a:t>
            </a:r>
          </a:p>
          <a:p>
            <a:pPr lvl="1" algn="just"/>
            <a:r>
              <a:rPr lang="es-CR" dirty="0"/>
              <a:t>Un objeto es una instancia de una clase, creada en tiempo de ejecución y formada por tantos campos como atributos tenga la clase.</a:t>
            </a:r>
            <a:r>
              <a:rPr lang="es-ES" dirty="0"/>
              <a:t> </a:t>
            </a:r>
          </a:p>
          <a:p>
            <a:pPr lvl="1" algn="just"/>
            <a:endParaRPr lang="es-ES" dirty="0"/>
          </a:p>
          <a:p>
            <a:pPr algn="just" eaLnBrk="1" hangingPunct="1">
              <a:defRPr/>
            </a:pPr>
            <a:r>
              <a:rPr lang="es-ES" dirty="0"/>
              <a:t>Un objeto posee (Grady </a:t>
            </a:r>
            <a:r>
              <a:rPr lang="es-ES" dirty="0" err="1"/>
              <a:t>Booch</a:t>
            </a:r>
            <a:r>
              <a:rPr lang="es-ES" dirty="0"/>
              <a:t>):</a:t>
            </a:r>
          </a:p>
          <a:p>
            <a:pPr lvl="1" algn="just" eaLnBrk="1" hangingPunct="1">
              <a:defRPr/>
            </a:pPr>
            <a:r>
              <a:rPr lang="es-ES" dirty="0"/>
              <a:t>Estado (Características)</a:t>
            </a:r>
          </a:p>
          <a:p>
            <a:pPr lvl="1" algn="just" eaLnBrk="1" hangingPunct="1">
              <a:defRPr/>
            </a:pPr>
            <a:r>
              <a:rPr lang="es-ES" dirty="0"/>
              <a:t>Comportamiento (Acciones)</a:t>
            </a:r>
          </a:p>
          <a:p>
            <a:pPr lvl="1" algn="just" eaLnBrk="1" hangingPunct="1">
              <a:defRPr/>
            </a:pPr>
            <a:r>
              <a:rPr lang="es-ES" dirty="0"/>
              <a:t>Identidad (Referencia a memoria)</a:t>
            </a:r>
            <a:endParaRPr lang="es-CR" dirty="0"/>
          </a:p>
        </p:txBody>
      </p:sp>
      <p:sp>
        <p:nvSpPr>
          <p:cNvPr id="560132" name="Rectangle 4"/>
          <p:cNvSpPr>
            <a:spLocks noGrp="1" noChangeArrowheads="1"/>
          </p:cNvSpPr>
          <p:nvPr>
            <p:ph type="title"/>
          </p:nvPr>
        </p:nvSpPr>
        <p:spPr/>
        <p:txBody>
          <a:bodyPr/>
          <a:lstStyle/>
          <a:p>
            <a:pPr eaLnBrk="1" hangingPunct="1">
              <a:defRPr/>
            </a:pPr>
            <a:r>
              <a:rPr lang="es-CR" dirty="0"/>
              <a:t>Objeto: Definición</a:t>
            </a:r>
          </a:p>
        </p:txBody>
      </p:sp>
    </p:spTree>
    <p:extLst>
      <p:ext uri="{BB962C8B-B14F-4D97-AF65-F5344CB8AC3E}">
        <p14:creationId xmlns:p14="http://schemas.microsoft.com/office/powerpoint/2010/main" val="2547050478"/>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2636</Words>
  <Application>Microsoft Office PowerPoint</Application>
  <PresentationFormat>Presentación en pantalla (4:3)</PresentationFormat>
  <Paragraphs>357</Paragraphs>
  <Slides>40</Slides>
  <Notes>7</Notes>
  <HiddenSlides>0</HiddenSlides>
  <MMClips>0</MMClips>
  <ScaleCrop>false</ScaleCrop>
  <HeadingPairs>
    <vt:vector size="6" baseType="variant">
      <vt:variant>
        <vt:lpstr>Fuentes usadas</vt:lpstr>
      </vt:variant>
      <vt:variant>
        <vt:i4>10</vt:i4>
      </vt:variant>
      <vt:variant>
        <vt:lpstr>Tema</vt:lpstr>
      </vt:variant>
      <vt:variant>
        <vt:i4>4</vt:i4>
      </vt:variant>
      <vt:variant>
        <vt:lpstr>Títulos de diapositiva</vt:lpstr>
      </vt:variant>
      <vt:variant>
        <vt:i4>40</vt:i4>
      </vt:variant>
    </vt:vector>
  </HeadingPairs>
  <TitlesOfParts>
    <vt:vector size="54" baseType="lpstr">
      <vt:lpstr>Arial</vt:lpstr>
      <vt:lpstr>Calibri</vt:lpstr>
      <vt:lpstr>Calibri (Títulos)</vt:lpstr>
      <vt:lpstr>Calibri Light</vt:lpstr>
      <vt:lpstr>Courier New</vt:lpstr>
      <vt:lpstr>Tahoma</vt:lpstr>
      <vt:lpstr>Times New Roman</vt:lpstr>
      <vt:lpstr>Verdana</vt:lpstr>
      <vt:lpstr>Wingdings</vt:lpstr>
      <vt:lpstr>Wingdings 2</vt:lpstr>
      <vt:lpstr>HDOfficeLightV0</vt:lpstr>
      <vt:lpstr>1_HDOfficeLightV0</vt:lpstr>
      <vt:lpstr>Blank</vt:lpstr>
      <vt:lpstr>Storyboard Layouts</vt:lpstr>
      <vt:lpstr>Presentación de PowerPoint</vt:lpstr>
      <vt:lpstr>Conceptos básicos en la programación orientada a objetos. </vt:lpstr>
      <vt:lpstr>Agenda</vt:lpstr>
      <vt:lpstr>Orientación a objeto: Definición</vt:lpstr>
      <vt:lpstr>¿Por qué Orientación a Objetos (OO)?</vt:lpstr>
      <vt:lpstr>Clase: Definición</vt:lpstr>
      <vt:lpstr>¿Cómo se puede hacer un diagrama de clases?</vt:lpstr>
      <vt:lpstr>Diagramas de clase utilizando UML </vt:lpstr>
      <vt:lpstr>Objeto: Definición</vt:lpstr>
      <vt:lpstr>Objeto: Características</vt:lpstr>
      <vt:lpstr>Objeto: Características</vt:lpstr>
      <vt:lpstr>Objeto: Características</vt:lpstr>
      <vt:lpstr>Veamos ejemplos de atributos de objetos de la vida real…</vt:lpstr>
      <vt:lpstr>Acciones en objetos de la vida real</vt:lpstr>
      <vt:lpstr>¿Cómo modelar un objeto?</vt:lpstr>
      <vt:lpstr>¿Qué es un atributo?</vt:lpstr>
      <vt:lpstr>¿Qué es un método?</vt:lpstr>
      <vt:lpstr>Como ya hemos visto…</vt:lpstr>
      <vt:lpstr>¿Cómo se pueden crear objetos?</vt:lpstr>
      <vt:lpstr>Ejercicio</vt:lpstr>
      <vt:lpstr>Ejercicio</vt:lpstr>
      <vt:lpstr>Objetos y Clases</vt:lpstr>
      <vt:lpstr>¿Qué es una instancia?</vt:lpstr>
      <vt:lpstr>Diagramas de instancia en UML</vt:lpstr>
      <vt:lpstr>Instancia de Televisor</vt:lpstr>
      <vt:lpstr>Instancia de Perro</vt:lpstr>
      <vt:lpstr>Ejemplo de una clase y tres instancias con UML</vt:lpstr>
      <vt:lpstr>Ejemplo: CLASE</vt:lpstr>
      <vt:lpstr>Ejemplo: OBJETO</vt:lpstr>
      <vt:lpstr>Ejemplo: ESTADO</vt:lpstr>
      <vt:lpstr>Ejemplo: MENSAJE</vt:lpstr>
      <vt:lpstr>Ejemplo: MENSAJE</vt:lpstr>
      <vt:lpstr>Práctica</vt:lpstr>
      <vt:lpstr>Ejercicio</vt:lpstr>
      <vt:lpstr>Ejercicio</vt:lpstr>
      <vt:lpstr>Ejercicio</vt:lpstr>
      <vt:lpstr>Juego Stop POO</vt:lpstr>
      <vt:lpstr>Juego Stop POO</vt:lpstr>
      <vt:lpstr>Juego Stop POO</vt:lpstr>
      <vt:lpstr>Juego Stop POO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30</cp:revision>
  <dcterms:created xsi:type="dcterms:W3CDTF">2016-01-04T17:43:21Z</dcterms:created>
  <dcterms:modified xsi:type="dcterms:W3CDTF">2018-02-15T22:13:29Z</dcterms:modified>
</cp:coreProperties>
</file>