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6"/>
  </p:notesMasterIdLst>
  <p:handoutMasterIdLst>
    <p:handoutMasterId r:id="rId27"/>
  </p:handoutMasterIdLst>
  <p:sldIdLst>
    <p:sldId id="332" r:id="rId5"/>
    <p:sldId id="449"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14/3/2019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14/3/2019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3/14/2019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Desarrollo Lógico y Algoritmos</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a:t>
            </a:r>
          </a:p>
        </p:txBody>
      </p:sp>
      <p:sp>
        <p:nvSpPr>
          <p:cNvPr id="3" name="Marcador de contenido 2"/>
          <p:cNvSpPr>
            <a:spLocks noGrp="1"/>
          </p:cNvSpPr>
          <p:nvPr>
            <p:ph idx="1"/>
          </p:nvPr>
        </p:nvSpPr>
        <p:spPr/>
        <p:txBody>
          <a:bodyPr>
            <a:normAutofit/>
          </a:bodyPr>
          <a:lstStyle/>
          <a:p>
            <a:r>
              <a:rPr lang="es-ES" dirty="0"/>
              <a:t>Se puede usar como índice cualquier expresión entera. </a:t>
            </a:r>
          </a:p>
          <a:p>
            <a:pPr marL="342900" lvl="1" indent="0">
              <a:buNone/>
            </a:pPr>
            <a:r>
              <a:rPr lang="es-CR" dirty="0" err="1"/>
              <a:t>numeros</a:t>
            </a:r>
            <a:r>
              <a:rPr lang="es-CR" dirty="0"/>
              <a:t>[3-2] </a:t>
            </a:r>
          </a:p>
          <a:p>
            <a:pPr marL="0" indent="0">
              <a:buNone/>
            </a:pPr>
            <a:r>
              <a:rPr lang="es-CR" dirty="0"/>
              <a:t>      5 </a:t>
            </a:r>
          </a:p>
          <a:p>
            <a:pPr marL="0" indent="0">
              <a:buNone/>
            </a:pPr>
            <a:endParaRPr lang="es-CR" dirty="0"/>
          </a:p>
          <a:p>
            <a:pPr lvl="1"/>
            <a:r>
              <a:rPr lang="es-CR" dirty="0" err="1"/>
              <a:t>numeros</a:t>
            </a:r>
            <a:r>
              <a:rPr lang="es-CR" dirty="0"/>
              <a:t>[1.0] </a:t>
            </a:r>
          </a:p>
          <a:p>
            <a:r>
              <a:rPr lang="en-US" dirty="0"/>
              <a:t>–</a:t>
            </a:r>
            <a:r>
              <a:rPr lang="en-US" dirty="0" err="1">
                <a:solidFill>
                  <a:srgbClr val="FF0000"/>
                </a:solidFill>
              </a:rPr>
              <a:t>TypeError</a:t>
            </a:r>
            <a:r>
              <a:rPr lang="en-US" dirty="0">
                <a:solidFill>
                  <a:srgbClr val="FF0000"/>
                </a:solidFill>
              </a:rPr>
              <a:t>: sequence index must be integer </a:t>
            </a:r>
          </a:p>
          <a:p>
            <a:endParaRPr lang="en-US" dirty="0"/>
          </a:p>
          <a:p>
            <a:r>
              <a:rPr lang="es-ES" dirty="0"/>
              <a:t>Si intenta acceder (leer o modificar) un elemento que no existe, obtendrá un a error en tiempo de ejecución: </a:t>
            </a:r>
          </a:p>
          <a:p>
            <a:pPr marL="342900" lvl="1" indent="0">
              <a:buNone/>
            </a:pPr>
            <a:r>
              <a:rPr lang="es-CR" dirty="0" err="1"/>
              <a:t>numeros</a:t>
            </a:r>
            <a:r>
              <a:rPr lang="es-CR" dirty="0"/>
              <a:t>[2] = 5 </a:t>
            </a:r>
          </a:p>
          <a:p>
            <a:r>
              <a:rPr lang="en-US" dirty="0" err="1">
                <a:solidFill>
                  <a:srgbClr val="FF0000"/>
                </a:solidFill>
              </a:rPr>
              <a:t>indexError</a:t>
            </a:r>
            <a:r>
              <a:rPr lang="en-US" dirty="0">
                <a:solidFill>
                  <a:srgbClr val="FF0000"/>
                </a:solidFill>
              </a:rPr>
              <a:t>: list assignment index out of range </a:t>
            </a:r>
          </a:p>
          <a:p>
            <a:endParaRPr lang="es-CR" dirty="0"/>
          </a:p>
        </p:txBody>
      </p:sp>
    </p:spTree>
    <p:extLst>
      <p:ext uri="{BB962C8B-B14F-4D97-AF65-F5344CB8AC3E}">
        <p14:creationId xmlns:p14="http://schemas.microsoft.com/office/powerpoint/2010/main" val="26547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 </a:t>
            </a:r>
            <a:endParaRPr lang="es-CR" dirty="0"/>
          </a:p>
        </p:txBody>
      </p:sp>
      <p:sp>
        <p:nvSpPr>
          <p:cNvPr id="3" name="Marcador de contenido 2"/>
          <p:cNvSpPr>
            <a:spLocks noGrp="1"/>
          </p:cNvSpPr>
          <p:nvPr>
            <p:ph idx="1"/>
          </p:nvPr>
        </p:nvSpPr>
        <p:spPr/>
        <p:txBody>
          <a:bodyPr>
            <a:normAutofit lnSpcReduction="10000"/>
          </a:bodyPr>
          <a:lstStyle/>
          <a:p>
            <a:r>
              <a:rPr lang="es-ES" dirty="0"/>
              <a:t>Si se da un índice negativo, se cuenta hacia atrás desde el final de la lista. </a:t>
            </a:r>
          </a:p>
          <a:p>
            <a:pPr marL="0" indent="0">
              <a:buNone/>
            </a:pPr>
            <a:r>
              <a:rPr lang="es-CR" dirty="0" err="1"/>
              <a:t>Numeros</a:t>
            </a:r>
            <a:r>
              <a:rPr lang="es-CR" dirty="0"/>
              <a:t>[-1] </a:t>
            </a:r>
          </a:p>
          <a:p>
            <a:pPr marL="0" indent="0">
              <a:buNone/>
            </a:pPr>
            <a:r>
              <a:rPr lang="es-CR" dirty="0"/>
              <a:t>5 </a:t>
            </a:r>
          </a:p>
          <a:p>
            <a:pPr marL="0" indent="0">
              <a:buNone/>
            </a:pPr>
            <a:r>
              <a:rPr lang="es-CR" dirty="0" err="1"/>
              <a:t>numeros</a:t>
            </a:r>
            <a:r>
              <a:rPr lang="es-CR" dirty="0"/>
              <a:t>[-2] </a:t>
            </a:r>
          </a:p>
          <a:p>
            <a:pPr marL="0" indent="0">
              <a:buNone/>
            </a:pPr>
            <a:r>
              <a:rPr lang="es-CR" dirty="0"/>
              <a:t>17 </a:t>
            </a:r>
          </a:p>
          <a:p>
            <a:pPr marL="0" indent="0">
              <a:buNone/>
            </a:pPr>
            <a:endParaRPr lang="es-CR" dirty="0"/>
          </a:p>
          <a:p>
            <a:pPr marL="0" indent="0">
              <a:buNone/>
            </a:pPr>
            <a:r>
              <a:rPr lang="es-CR" dirty="0" err="1"/>
              <a:t>Numeros</a:t>
            </a:r>
            <a:r>
              <a:rPr lang="es-CR" dirty="0"/>
              <a:t>[-3] </a:t>
            </a:r>
          </a:p>
          <a:p>
            <a:r>
              <a:rPr lang="en-US" dirty="0" err="1"/>
              <a:t>IndexError</a:t>
            </a:r>
            <a:r>
              <a:rPr lang="en-US" dirty="0"/>
              <a:t>: list index out of range </a:t>
            </a:r>
          </a:p>
          <a:p>
            <a:endParaRPr lang="es-ES" dirty="0"/>
          </a:p>
          <a:p>
            <a:r>
              <a:rPr lang="es-ES" dirty="0" err="1"/>
              <a:t>numeros</a:t>
            </a:r>
            <a:r>
              <a:rPr lang="es-ES" dirty="0"/>
              <a:t>[-1] es el último elemento de la lista, </a:t>
            </a:r>
          </a:p>
          <a:p>
            <a:r>
              <a:rPr lang="es-ES" dirty="0" err="1"/>
              <a:t>numeros</a:t>
            </a:r>
            <a:r>
              <a:rPr lang="es-ES" dirty="0"/>
              <a:t>[-2] es el penúltimo, y </a:t>
            </a:r>
            <a:r>
              <a:rPr lang="es-ES" dirty="0" err="1"/>
              <a:t>numeros</a:t>
            </a:r>
            <a:r>
              <a:rPr lang="es-ES" dirty="0"/>
              <a:t>[-3] no existe. </a:t>
            </a:r>
            <a:endParaRPr lang="es-CR" dirty="0"/>
          </a:p>
        </p:txBody>
      </p:sp>
    </p:spTree>
    <p:extLst>
      <p:ext uri="{BB962C8B-B14F-4D97-AF65-F5344CB8AC3E}">
        <p14:creationId xmlns:p14="http://schemas.microsoft.com/office/powerpoint/2010/main" val="179038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a:t>
            </a:r>
          </a:p>
        </p:txBody>
      </p:sp>
      <p:sp>
        <p:nvSpPr>
          <p:cNvPr id="3" name="Marcador de contenido 2"/>
          <p:cNvSpPr>
            <a:spLocks noGrp="1"/>
          </p:cNvSpPr>
          <p:nvPr>
            <p:ph idx="1"/>
          </p:nvPr>
        </p:nvSpPr>
        <p:spPr/>
        <p:txBody>
          <a:bodyPr/>
          <a:lstStyle/>
          <a:p>
            <a:r>
              <a:rPr lang="es-ES" dirty="0"/>
              <a:t>jinetes= ["guerra", "hambre", "peste", "muerte"] </a:t>
            </a:r>
          </a:p>
          <a:p>
            <a:pPr marL="0" indent="0">
              <a:buNone/>
            </a:pPr>
            <a:r>
              <a:rPr lang="es-CR" dirty="0"/>
              <a:t>i = 0 </a:t>
            </a:r>
          </a:p>
          <a:p>
            <a:pPr marL="0" indent="0">
              <a:buNone/>
            </a:pPr>
            <a:r>
              <a:rPr lang="es-CR" dirty="0" err="1"/>
              <a:t>while</a:t>
            </a:r>
            <a:r>
              <a:rPr lang="es-CR" dirty="0"/>
              <a:t> i&lt; 4: </a:t>
            </a:r>
          </a:p>
          <a:p>
            <a:pPr marL="0" indent="0">
              <a:buNone/>
            </a:pPr>
            <a:r>
              <a:rPr lang="es-CR" dirty="0"/>
              <a:t>    </a:t>
            </a:r>
            <a:r>
              <a:rPr lang="es-CR" dirty="0" err="1"/>
              <a:t>print</a:t>
            </a:r>
            <a:r>
              <a:rPr lang="es-CR" dirty="0"/>
              <a:t> (jinetes[i])</a:t>
            </a:r>
          </a:p>
          <a:p>
            <a:pPr marL="0" indent="0">
              <a:buNone/>
            </a:pPr>
            <a:r>
              <a:rPr lang="es-CR" dirty="0"/>
              <a:t>    i = i+ 1 </a:t>
            </a:r>
          </a:p>
          <a:p>
            <a:r>
              <a:rPr lang="es-ES" dirty="0"/>
              <a:t>i se usa como índice de la lista, imprimiendo el elemento </a:t>
            </a:r>
            <a:r>
              <a:rPr lang="es-ES" dirty="0" err="1"/>
              <a:t>iésimo</a:t>
            </a:r>
            <a:r>
              <a:rPr lang="es-ES" dirty="0"/>
              <a:t>. </a:t>
            </a:r>
          </a:p>
          <a:p>
            <a:r>
              <a:rPr lang="es-ES" dirty="0"/>
              <a:t>Esta plantilla de computación se llama recorrido de lista. </a:t>
            </a:r>
          </a:p>
          <a:p>
            <a:endParaRPr lang="es-CR" dirty="0"/>
          </a:p>
        </p:txBody>
      </p:sp>
    </p:spTree>
    <p:extLst>
      <p:ext uri="{BB962C8B-B14F-4D97-AF65-F5344CB8AC3E}">
        <p14:creationId xmlns:p14="http://schemas.microsoft.com/office/powerpoint/2010/main" val="352516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Recorrido de listas </a:t>
            </a:r>
            <a:endParaRPr lang="es-CR" dirty="0"/>
          </a:p>
        </p:txBody>
      </p:sp>
      <p:sp>
        <p:nvSpPr>
          <p:cNvPr id="3" name="Marcador de contenido 2"/>
          <p:cNvSpPr>
            <a:spLocks noGrp="1"/>
          </p:cNvSpPr>
          <p:nvPr>
            <p:ph idx="1"/>
          </p:nvPr>
        </p:nvSpPr>
        <p:spPr/>
        <p:txBody>
          <a:bodyPr>
            <a:normAutofit/>
          </a:bodyPr>
          <a:lstStyle/>
          <a:p>
            <a:r>
              <a:rPr lang="es-ES" dirty="0"/>
              <a:t>La sintaxis generalizada de un bucle </a:t>
            </a:r>
            <a:r>
              <a:rPr lang="es-ES" dirty="0" err="1"/>
              <a:t>for</a:t>
            </a:r>
            <a:r>
              <a:rPr lang="es-ES" dirty="0"/>
              <a:t> es: </a:t>
            </a:r>
          </a:p>
          <a:p>
            <a:pPr marL="0" indent="0">
              <a:buNone/>
            </a:pPr>
            <a:r>
              <a:rPr lang="es-CR" dirty="0" err="1"/>
              <a:t>for</a:t>
            </a:r>
            <a:r>
              <a:rPr lang="es-CR" dirty="0"/>
              <a:t> </a:t>
            </a:r>
            <a:r>
              <a:rPr lang="es-CR" i="1" dirty="0"/>
              <a:t>VARIABLE </a:t>
            </a:r>
            <a:r>
              <a:rPr lang="es-CR" dirty="0"/>
              <a:t>in </a:t>
            </a:r>
            <a:r>
              <a:rPr lang="es-CR" i="1" dirty="0"/>
              <a:t>LISTA</a:t>
            </a:r>
            <a:r>
              <a:rPr lang="es-CR" dirty="0"/>
              <a:t>: </a:t>
            </a:r>
          </a:p>
          <a:p>
            <a:pPr marL="0" indent="0">
              <a:buNone/>
            </a:pPr>
            <a:r>
              <a:rPr lang="es-CR" dirty="0"/>
              <a:t>      CUERPO</a:t>
            </a:r>
          </a:p>
          <a:p>
            <a:pPr marL="0" indent="0">
              <a:buNone/>
            </a:pPr>
            <a:endParaRPr lang="es-CR" dirty="0"/>
          </a:p>
          <a:p>
            <a:r>
              <a:rPr lang="es-CR" dirty="0"/>
              <a:t>Esta sentencia es equivalente a: </a:t>
            </a:r>
          </a:p>
          <a:p>
            <a:pPr marL="0" indent="0">
              <a:buNone/>
            </a:pPr>
            <a:r>
              <a:rPr lang="es-CR" dirty="0"/>
              <a:t>i = 0 </a:t>
            </a:r>
          </a:p>
          <a:p>
            <a:pPr marL="0" indent="0">
              <a:buNone/>
            </a:pPr>
            <a:r>
              <a:rPr lang="es-CR" dirty="0" err="1"/>
              <a:t>while</a:t>
            </a:r>
            <a:r>
              <a:rPr lang="es-CR" dirty="0"/>
              <a:t> i &lt; </a:t>
            </a:r>
            <a:r>
              <a:rPr lang="es-CR" dirty="0" err="1"/>
              <a:t>len</a:t>
            </a:r>
            <a:r>
              <a:rPr lang="es-CR" dirty="0"/>
              <a:t>(jinetes): </a:t>
            </a:r>
          </a:p>
          <a:p>
            <a:pPr marL="0" indent="0">
              <a:buNone/>
            </a:pPr>
            <a:r>
              <a:rPr lang="es-CR" dirty="0"/>
              <a:t>      variable = jinetes[i] </a:t>
            </a:r>
          </a:p>
          <a:p>
            <a:pPr marL="0" indent="0">
              <a:buNone/>
            </a:pPr>
            <a:r>
              <a:rPr lang="es-CR" dirty="0"/>
              <a:t>      </a:t>
            </a:r>
            <a:r>
              <a:rPr lang="es-CR" dirty="0" err="1"/>
              <a:t>print</a:t>
            </a:r>
            <a:r>
              <a:rPr lang="es-CR" dirty="0"/>
              <a:t> (variable) </a:t>
            </a:r>
          </a:p>
          <a:p>
            <a:pPr marL="0" indent="0">
              <a:buNone/>
            </a:pPr>
            <a:r>
              <a:rPr lang="es-CR" dirty="0"/>
              <a:t>      i = i + 1  </a:t>
            </a:r>
          </a:p>
        </p:txBody>
      </p:sp>
    </p:spTree>
    <p:extLst>
      <p:ext uri="{BB962C8B-B14F-4D97-AF65-F5344CB8AC3E}">
        <p14:creationId xmlns:p14="http://schemas.microsoft.com/office/powerpoint/2010/main" val="26547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Operaciones con listas </a:t>
            </a:r>
            <a:endParaRPr lang="es-CR" dirty="0"/>
          </a:p>
        </p:txBody>
      </p:sp>
      <p:sp>
        <p:nvSpPr>
          <p:cNvPr id="3" name="Marcador de contenido 2"/>
          <p:cNvSpPr>
            <a:spLocks noGrp="1"/>
          </p:cNvSpPr>
          <p:nvPr>
            <p:ph idx="1"/>
          </p:nvPr>
        </p:nvSpPr>
        <p:spPr/>
        <p:txBody>
          <a:bodyPr/>
          <a:lstStyle/>
          <a:p>
            <a:r>
              <a:rPr lang="es-CR" dirty="0"/>
              <a:t>El operador + concatena listas: </a:t>
            </a:r>
          </a:p>
          <a:p>
            <a:pPr marL="0" indent="0">
              <a:buNone/>
            </a:pPr>
            <a:r>
              <a:rPr lang="es-CR" dirty="0"/>
              <a:t>a = [1, 2, 3] </a:t>
            </a:r>
          </a:p>
          <a:p>
            <a:pPr marL="0" indent="0">
              <a:buNone/>
            </a:pPr>
            <a:r>
              <a:rPr lang="es-CR" dirty="0"/>
              <a:t>b = [4, 5, 6] </a:t>
            </a:r>
          </a:p>
          <a:p>
            <a:pPr marL="0" indent="0">
              <a:buNone/>
            </a:pPr>
            <a:r>
              <a:rPr lang="es-CR" dirty="0" err="1"/>
              <a:t>print</a:t>
            </a:r>
            <a:r>
              <a:rPr lang="es-CR" dirty="0"/>
              <a:t>( a + b) </a:t>
            </a:r>
          </a:p>
          <a:p>
            <a:pPr marL="0" indent="0">
              <a:buNone/>
            </a:pPr>
            <a:r>
              <a:rPr lang="es-CR" dirty="0"/>
              <a:t>[1, 2, 3, 4, 5, 6] </a:t>
            </a:r>
          </a:p>
        </p:txBody>
      </p:sp>
    </p:spTree>
    <p:extLst>
      <p:ext uri="{BB962C8B-B14F-4D97-AF65-F5344CB8AC3E}">
        <p14:creationId xmlns:p14="http://schemas.microsoft.com/office/powerpoint/2010/main" val="143658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err="1"/>
              <a:t>Slices</a:t>
            </a:r>
            <a:endParaRPr lang="es-CR" dirty="0"/>
          </a:p>
        </p:txBody>
      </p:sp>
      <p:sp>
        <p:nvSpPr>
          <p:cNvPr id="3" name="Marcador de contenido 2"/>
          <p:cNvSpPr>
            <a:spLocks noGrp="1"/>
          </p:cNvSpPr>
          <p:nvPr>
            <p:ph idx="1"/>
          </p:nvPr>
        </p:nvSpPr>
        <p:spPr>
          <a:xfrm>
            <a:off x="1913693" y="2239785"/>
            <a:ext cx="2327614" cy="3263504"/>
          </a:xfrm>
        </p:spPr>
        <p:txBody>
          <a:bodyPr>
            <a:noAutofit/>
          </a:bodyPr>
          <a:lstStyle/>
          <a:p>
            <a:pPr marL="0" indent="0">
              <a:buNone/>
            </a:pPr>
            <a:r>
              <a:rPr lang="es-CR" sz="1800" dirty="0"/>
              <a:t>lista = [' a ', 'b', 'c', 'd', 'e', 'f'] </a:t>
            </a:r>
          </a:p>
          <a:p>
            <a:pPr marL="0" indent="0">
              <a:buNone/>
            </a:pPr>
            <a:endParaRPr lang="es-CR" sz="1800" dirty="0"/>
          </a:p>
          <a:p>
            <a:pPr marL="0" indent="0">
              <a:buNone/>
            </a:pPr>
            <a:r>
              <a:rPr lang="es-CR" sz="1800" dirty="0"/>
              <a:t>lista[1:3] </a:t>
            </a:r>
          </a:p>
          <a:p>
            <a:pPr marL="0" indent="0">
              <a:buNone/>
            </a:pPr>
            <a:r>
              <a:rPr lang="es-CR" sz="1800" dirty="0"/>
              <a:t>['b', 'c'] </a:t>
            </a:r>
          </a:p>
          <a:p>
            <a:pPr marL="0" indent="0">
              <a:buNone/>
            </a:pPr>
            <a:endParaRPr lang="es-CR" sz="1800" dirty="0"/>
          </a:p>
          <a:p>
            <a:pPr marL="0" indent="0">
              <a:buNone/>
            </a:pPr>
            <a:r>
              <a:rPr lang="es-CR" sz="1800" dirty="0"/>
              <a:t>lista[:4] </a:t>
            </a:r>
          </a:p>
          <a:p>
            <a:pPr marL="0" indent="0">
              <a:buNone/>
            </a:pPr>
            <a:r>
              <a:rPr lang="es-CR" sz="1800" dirty="0"/>
              <a:t>['a', 'b', 'c', 'd']</a:t>
            </a:r>
          </a:p>
          <a:p>
            <a:pPr marL="0" indent="0">
              <a:buNone/>
            </a:pPr>
            <a:r>
              <a:rPr lang="es-CR" sz="1800" dirty="0"/>
              <a:t> </a:t>
            </a:r>
          </a:p>
        </p:txBody>
      </p:sp>
      <p:sp>
        <p:nvSpPr>
          <p:cNvPr id="4" name="Marcador de contenido 2"/>
          <p:cNvSpPr txBox="1">
            <a:spLocks/>
          </p:cNvSpPr>
          <p:nvPr/>
        </p:nvSpPr>
        <p:spPr>
          <a:xfrm>
            <a:off x="4831117" y="2125266"/>
            <a:ext cx="2327614" cy="326350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R" sz="1800" dirty="0"/>
              <a:t>lista[3:] </a:t>
            </a:r>
          </a:p>
          <a:p>
            <a:pPr marL="0" indent="0">
              <a:buNone/>
            </a:pPr>
            <a:r>
              <a:rPr lang="es-CR" sz="1800" dirty="0"/>
              <a:t>['d', 'e', 'f']</a:t>
            </a:r>
          </a:p>
          <a:p>
            <a:pPr marL="0" indent="0">
              <a:buNone/>
            </a:pPr>
            <a:r>
              <a:rPr lang="es-CR" sz="1800" dirty="0"/>
              <a:t> </a:t>
            </a:r>
          </a:p>
          <a:p>
            <a:pPr marL="0" indent="0">
              <a:buNone/>
            </a:pPr>
            <a:r>
              <a:rPr lang="es-CR" sz="1800" dirty="0"/>
              <a:t>lista[:] </a:t>
            </a:r>
          </a:p>
          <a:p>
            <a:pPr marL="0" indent="0">
              <a:buNone/>
            </a:pPr>
            <a:r>
              <a:rPr lang="es-CR" sz="1800" dirty="0"/>
              <a:t>['a', 'b', 'c', 'd', 'e', 'f'] </a:t>
            </a:r>
          </a:p>
          <a:p>
            <a:pPr marL="0" indent="0">
              <a:buNone/>
            </a:pPr>
            <a:endParaRPr lang="es-CR" sz="1800" dirty="0"/>
          </a:p>
          <a:p>
            <a:pPr marL="0" indent="0">
              <a:buNone/>
            </a:pPr>
            <a:r>
              <a:rPr lang="es-CR" sz="1800" dirty="0"/>
              <a:t>lista[::-1] # invierte lista </a:t>
            </a:r>
          </a:p>
          <a:p>
            <a:pPr marL="0" indent="0">
              <a:buNone/>
            </a:pPr>
            <a:r>
              <a:rPr lang="it-IT" sz="1800" dirty="0"/>
              <a:t>['f', 'e', 'd', 'c', 'b', ' a '] </a:t>
            </a:r>
            <a:endParaRPr lang="es-CR" sz="1800" dirty="0"/>
          </a:p>
        </p:txBody>
      </p:sp>
    </p:spTree>
    <p:extLst>
      <p:ext uri="{BB962C8B-B14F-4D97-AF65-F5344CB8AC3E}">
        <p14:creationId xmlns:p14="http://schemas.microsoft.com/office/powerpoint/2010/main" val="172768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Las listas son mutables</a:t>
            </a:r>
          </a:p>
        </p:txBody>
      </p:sp>
      <p:sp>
        <p:nvSpPr>
          <p:cNvPr id="3" name="Marcador de contenido 2"/>
          <p:cNvSpPr>
            <a:spLocks noGrp="1"/>
          </p:cNvSpPr>
          <p:nvPr>
            <p:ph idx="1"/>
          </p:nvPr>
        </p:nvSpPr>
        <p:spPr/>
        <p:txBody>
          <a:bodyPr>
            <a:normAutofit/>
          </a:bodyPr>
          <a:lstStyle/>
          <a:p>
            <a:r>
              <a:rPr lang="es-ES" dirty="0"/>
              <a:t>A diferencia de las cadenas, las listas son mutables, lo que significa que podemos cambiar sus elementos.</a:t>
            </a:r>
          </a:p>
          <a:p>
            <a:endParaRPr lang="es-ES" dirty="0"/>
          </a:p>
          <a:p>
            <a:pPr marL="0" indent="0">
              <a:buNone/>
            </a:pPr>
            <a:r>
              <a:rPr lang="es-CR" dirty="0"/>
              <a:t>fruta = ["plátano", "manzana", "membrillo"] </a:t>
            </a:r>
          </a:p>
          <a:p>
            <a:pPr marL="0" indent="0">
              <a:buNone/>
            </a:pPr>
            <a:r>
              <a:rPr lang="es-CR" dirty="0"/>
              <a:t>fruta[0] = "pera" </a:t>
            </a:r>
          </a:p>
          <a:p>
            <a:pPr marL="0" indent="0">
              <a:buNone/>
            </a:pPr>
            <a:r>
              <a:rPr lang="es-CR" dirty="0"/>
              <a:t>fruta[2]= "naranja" </a:t>
            </a:r>
          </a:p>
          <a:p>
            <a:pPr marL="0" indent="0">
              <a:buNone/>
            </a:pPr>
            <a:r>
              <a:rPr lang="es-CR" dirty="0" err="1"/>
              <a:t>print</a:t>
            </a:r>
            <a:r>
              <a:rPr lang="es-CR" dirty="0"/>
              <a:t> (fruta) </a:t>
            </a:r>
          </a:p>
          <a:p>
            <a:pPr marL="0" indent="0">
              <a:buNone/>
            </a:pPr>
            <a:r>
              <a:rPr lang="es-CR" dirty="0"/>
              <a:t>['pera', 'manzana', 'naranja'] </a:t>
            </a:r>
          </a:p>
        </p:txBody>
      </p:sp>
    </p:spTree>
    <p:extLst>
      <p:ext uri="{BB962C8B-B14F-4D97-AF65-F5344CB8AC3E}">
        <p14:creationId xmlns:p14="http://schemas.microsoft.com/office/powerpoint/2010/main" val="232658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Las listas son mutables</a:t>
            </a:r>
          </a:p>
        </p:txBody>
      </p:sp>
      <p:sp>
        <p:nvSpPr>
          <p:cNvPr id="3" name="Marcador de contenido 2"/>
          <p:cNvSpPr>
            <a:spLocks noGrp="1"/>
          </p:cNvSpPr>
          <p:nvPr>
            <p:ph idx="1"/>
          </p:nvPr>
        </p:nvSpPr>
        <p:spPr/>
        <p:txBody>
          <a:bodyPr/>
          <a:lstStyle/>
          <a:p>
            <a:pPr marL="0" indent="0">
              <a:buNone/>
            </a:pPr>
            <a:r>
              <a:rPr lang="es-ES" dirty="0"/>
              <a:t>Eliminar elementos de una lista asignando lista vacía: </a:t>
            </a:r>
          </a:p>
          <a:p>
            <a:pPr marL="0" indent="0">
              <a:buNone/>
            </a:pPr>
            <a:r>
              <a:rPr lang="es-CR" dirty="0"/>
              <a:t>lista = ['a', 'b', 'c', 'd', 'e', 'f'] </a:t>
            </a:r>
          </a:p>
          <a:p>
            <a:pPr marL="0" indent="0">
              <a:buNone/>
            </a:pPr>
            <a:r>
              <a:rPr lang="es-CR" dirty="0"/>
              <a:t>lista[1:3] = [] </a:t>
            </a:r>
          </a:p>
          <a:p>
            <a:pPr marL="0" indent="0">
              <a:buNone/>
            </a:pPr>
            <a:r>
              <a:rPr lang="es-CR" dirty="0"/>
              <a:t>lista </a:t>
            </a:r>
          </a:p>
          <a:p>
            <a:pPr marL="0" indent="0">
              <a:buNone/>
            </a:pPr>
            <a:r>
              <a:rPr lang="es-CR" dirty="0"/>
              <a:t>['a', 'd', 'e', 'f'] </a:t>
            </a:r>
          </a:p>
        </p:txBody>
      </p:sp>
    </p:spTree>
    <p:extLst>
      <p:ext uri="{BB962C8B-B14F-4D97-AF65-F5344CB8AC3E}">
        <p14:creationId xmlns:p14="http://schemas.microsoft.com/office/powerpoint/2010/main" val="1655513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Borrado en una lista</a:t>
            </a:r>
          </a:p>
        </p:txBody>
      </p:sp>
      <p:sp>
        <p:nvSpPr>
          <p:cNvPr id="3" name="Marcador de contenido 2"/>
          <p:cNvSpPr>
            <a:spLocks noGrp="1"/>
          </p:cNvSpPr>
          <p:nvPr>
            <p:ph idx="1"/>
          </p:nvPr>
        </p:nvSpPr>
        <p:spPr/>
        <p:txBody>
          <a:bodyPr>
            <a:normAutofit/>
          </a:bodyPr>
          <a:lstStyle/>
          <a:p>
            <a:r>
              <a:rPr lang="es-CR" b="1" i="1" dirty="0"/>
              <a:t>del </a:t>
            </a:r>
            <a:r>
              <a:rPr lang="es-CR" i="1" dirty="0"/>
              <a:t>elimina un elemento de una lista: </a:t>
            </a:r>
            <a:endParaRPr lang="es-CR" dirty="0"/>
          </a:p>
          <a:p>
            <a:r>
              <a:rPr lang="es-CR" dirty="0"/>
              <a:t>a = ['uno', 'dos', 'tres'] </a:t>
            </a:r>
          </a:p>
          <a:p>
            <a:endParaRPr lang="es-CR" dirty="0"/>
          </a:p>
          <a:p>
            <a:r>
              <a:rPr lang="es-CR" dirty="0"/>
              <a:t>del a[1] #borra segundo elemento </a:t>
            </a:r>
          </a:p>
          <a:p>
            <a:r>
              <a:rPr lang="es-CR" dirty="0"/>
              <a:t>['uno', 'tres'] </a:t>
            </a:r>
          </a:p>
          <a:p>
            <a:endParaRPr lang="es-ES" dirty="0"/>
          </a:p>
          <a:p>
            <a:r>
              <a:rPr lang="es-ES" b="1" dirty="0"/>
              <a:t>del </a:t>
            </a:r>
            <a:r>
              <a:rPr lang="es-ES" i="1" dirty="0"/>
              <a:t>maneja índices </a:t>
            </a:r>
            <a:r>
              <a:rPr lang="es-ES" dirty="0"/>
              <a:t>negativos y provoca un error en tiempo de ejecución si el índice está fuera de límites. </a:t>
            </a:r>
          </a:p>
          <a:p>
            <a:r>
              <a:rPr lang="es-ES" dirty="0"/>
              <a:t>del a[2] #se trata de borrar un elemento que supera el límite de la lista </a:t>
            </a:r>
          </a:p>
          <a:p>
            <a:r>
              <a:rPr lang="es-CR" dirty="0"/>
              <a:t>ERROR </a:t>
            </a:r>
          </a:p>
          <a:p>
            <a:endParaRPr lang="es-CR" dirty="0"/>
          </a:p>
        </p:txBody>
      </p:sp>
    </p:spTree>
    <p:extLst>
      <p:ext uri="{BB962C8B-B14F-4D97-AF65-F5344CB8AC3E}">
        <p14:creationId xmlns:p14="http://schemas.microsoft.com/office/powerpoint/2010/main" val="354622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Función </a:t>
            </a:r>
            <a:r>
              <a:rPr lang="es-CR" b="1" dirty="0" err="1"/>
              <a:t>range</a:t>
            </a:r>
            <a:r>
              <a:rPr lang="es-CR" b="1" dirty="0"/>
              <a:t> </a:t>
            </a:r>
          </a:p>
        </p:txBody>
      </p:sp>
      <p:sp>
        <p:nvSpPr>
          <p:cNvPr id="3" name="Marcador de contenido 2"/>
          <p:cNvSpPr>
            <a:spLocks noGrp="1"/>
          </p:cNvSpPr>
          <p:nvPr>
            <p:ph idx="1"/>
          </p:nvPr>
        </p:nvSpPr>
        <p:spPr/>
        <p:txBody>
          <a:bodyPr>
            <a:normAutofit fontScale="92500" lnSpcReduction="20000"/>
          </a:bodyPr>
          <a:lstStyle/>
          <a:p>
            <a:r>
              <a:rPr lang="es-CR" dirty="0" err="1"/>
              <a:t>Range</a:t>
            </a:r>
            <a:r>
              <a:rPr lang="es-CR" dirty="0"/>
              <a:t>([inicio,]</a:t>
            </a:r>
            <a:r>
              <a:rPr lang="es-CR" b="1" dirty="0"/>
              <a:t>parada</a:t>
            </a:r>
            <a:r>
              <a:rPr lang="es-CR" dirty="0"/>
              <a:t>[,incremento]) </a:t>
            </a:r>
          </a:p>
          <a:p>
            <a:endParaRPr lang="es-CR" dirty="0"/>
          </a:p>
          <a:p>
            <a:r>
              <a:rPr lang="es-ES" dirty="0"/>
              <a:t>La función </a:t>
            </a:r>
            <a:r>
              <a:rPr lang="es-ES" dirty="0" err="1"/>
              <a:t>range</a:t>
            </a:r>
            <a:r>
              <a:rPr lang="es-ES" dirty="0"/>
              <a:t> toma dos argumentos y devuelve una lista que contiene todos o los enteros entre el primero y el segundo: </a:t>
            </a:r>
          </a:p>
          <a:p>
            <a:r>
              <a:rPr lang="es-CR" dirty="0" err="1"/>
              <a:t>list</a:t>
            </a:r>
            <a:r>
              <a:rPr lang="es-CR" dirty="0"/>
              <a:t>(</a:t>
            </a:r>
            <a:r>
              <a:rPr lang="es-CR" dirty="0" err="1"/>
              <a:t>range</a:t>
            </a:r>
            <a:r>
              <a:rPr lang="es-CR" dirty="0"/>
              <a:t>(1,5)) </a:t>
            </a:r>
          </a:p>
          <a:p>
            <a:pPr marL="0" indent="0">
              <a:buNone/>
            </a:pPr>
            <a:r>
              <a:rPr lang="es-CR" dirty="0"/>
              <a:t>     [1, 2, 3, 4] </a:t>
            </a:r>
          </a:p>
          <a:p>
            <a:endParaRPr lang="es-CR" dirty="0"/>
          </a:p>
          <a:p>
            <a:r>
              <a:rPr lang="es-ES" dirty="0"/>
              <a:t>Con un solo argumento, crea una lista que empieza desde 0: </a:t>
            </a:r>
          </a:p>
          <a:p>
            <a:r>
              <a:rPr lang="es-CR" dirty="0" err="1"/>
              <a:t>list</a:t>
            </a:r>
            <a:r>
              <a:rPr lang="es-CR" dirty="0"/>
              <a:t>(</a:t>
            </a:r>
            <a:r>
              <a:rPr lang="es-CR" dirty="0" err="1"/>
              <a:t>range</a:t>
            </a:r>
            <a:r>
              <a:rPr lang="es-CR" dirty="0"/>
              <a:t>(10)) </a:t>
            </a:r>
          </a:p>
          <a:p>
            <a:r>
              <a:rPr lang="es-CR" dirty="0"/>
              <a:t>lista([0, 1, 2, 3, 4, 5, 6, 7, 8, 9] #nótese que inicia en 0 </a:t>
            </a:r>
          </a:p>
          <a:p>
            <a:endParaRPr lang="es-CR" dirty="0"/>
          </a:p>
          <a:p>
            <a:r>
              <a:rPr lang="sv-SE" dirty="0"/>
              <a:t>&gt;&gt;&gt; lista2=list(range(100,0,-5)) </a:t>
            </a:r>
          </a:p>
          <a:p>
            <a:r>
              <a:rPr lang="es-CR" dirty="0"/>
              <a:t>&gt;&gt;&gt; lista2 </a:t>
            </a:r>
          </a:p>
          <a:p>
            <a:r>
              <a:rPr lang="es-CR" dirty="0"/>
              <a:t>[100, 95, 90, 85, 80, 75, 70, 65, 60, 55, 50, 45, 40, 35, 30, 25, 20, 15, 10, 5] </a:t>
            </a:r>
          </a:p>
          <a:p>
            <a:endParaRPr lang="es-CR" dirty="0"/>
          </a:p>
          <a:p>
            <a:endParaRPr lang="es-CR" dirty="0"/>
          </a:p>
          <a:p>
            <a:endParaRPr lang="es-CR" dirty="0"/>
          </a:p>
        </p:txBody>
      </p:sp>
    </p:spTree>
    <p:extLst>
      <p:ext uri="{BB962C8B-B14F-4D97-AF65-F5344CB8AC3E}">
        <p14:creationId xmlns:p14="http://schemas.microsoft.com/office/powerpoint/2010/main" val="38943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Desarrollo Lógico y Algoritmos</a:t>
            </a: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Función </a:t>
            </a:r>
            <a:r>
              <a:rPr lang="es-CR" b="1" dirty="0" err="1"/>
              <a:t>range</a:t>
            </a:r>
            <a:r>
              <a:rPr lang="es-CR" b="1" dirty="0"/>
              <a:t> </a:t>
            </a:r>
          </a:p>
        </p:txBody>
      </p:sp>
      <p:sp>
        <p:nvSpPr>
          <p:cNvPr id="3" name="Marcador de contenido 2"/>
          <p:cNvSpPr>
            <a:spLocks noGrp="1"/>
          </p:cNvSpPr>
          <p:nvPr>
            <p:ph idx="1"/>
          </p:nvPr>
        </p:nvSpPr>
        <p:spPr/>
        <p:txBody>
          <a:bodyPr/>
          <a:lstStyle/>
          <a:p>
            <a:r>
              <a:rPr lang="es-ES" dirty="0"/>
              <a:t>Si hay un tercer argumento, especificará el espacio entre dos valores sucesivos; a esto se le llama paso (</a:t>
            </a:r>
            <a:r>
              <a:rPr lang="es-ES" dirty="0" err="1"/>
              <a:t>step</a:t>
            </a:r>
            <a:r>
              <a:rPr lang="es-ES" dirty="0"/>
              <a:t>): </a:t>
            </a:r>
          </a:p>
          <a:p>
            <a:r>
              <a:rPr lang="es-CR" dirty="0"/>
              <a:t>List(</a:t>
            </a:r>
            <a:r>
              <a:rPr lang="es-CR" dirty="0" err="1"/>
              <a:t>range</a:t>
            </a:r>
            <a:r>
              <a:rPr lang="es-CR" dirty="0"/>
              <a:t>(1, 10, 2)) </a:t>
            </a:r>
          </a:p>
          <a:p>
            <a:r>
              <a:rPr lang="es-CR" dirty="0"/>
              <a:t>[1, 3, 5, 7, 9] #Nótese que muestra menores que 10 </a:t>
            </a:r>
          </a:p>
          <a:p>
            <a:endParaRPr lang="es-CR" dirty="0"/>
          </a:p>
        </p:txBody>
      </p:sp>
    </p:spTree>
    <p:extLst>
      <p:ext uri="{BB962C8B-B14F-4D97-AF65-F5344CB8AC3E}">
        <p14:creationId xmlns:p14="http://schemas.microsoft.com/office/powerpoint/2010/main" val="17934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D835CA0-A5B2-43C4-894C-6F0B78DEFC0F}"/>
              </a:ext>
            </a:extLst>
          </p:cNvPr>
          <p:cNvSpPr>
            <a:spLocks noGrp="1"/>
          </p:cNvSpPr>
          <p:nvPr>
            <p:ph idx="1"/>
          </p:nvPr>
        </p:nvSpPr>
        <p:spPr/>
        <p:txBody>
          <a:bodyPr>
            <a:normAutofit fontScale="85000" lnSpcReduction="20000"/>
          </a:bodyPr>
          <a:lstStyle/>
          <a:p>
            <a:r>
              <a:rPr lang="es-CR" dirty="0"/>
              <a:t>Escriba un programa que permita crear una lista de palabras. Para ello, el programa tiene que pedir un número y luego solicitar ese número de palabras para crear la lista. Por último, el programa tiene que escribir la lista.</a:t>
            </a:r>
          </a:p>
          <a:p>
            <a:r>
              <a:rPr lang="es-CR" dirty="0"/>
              <a:t>Escriba un programa que permita crear una lista de palabras y que, a continuación, pida una palabra y diga cuántas veces aparece esa palabra en la lista.</a:t>
            </a:r>
          </a:p>
          <a:p>
            <a:r>
              <a:rPr lang="es-CR" dirty="0"/>
              <a:t>Escriba un programa que permita crear una lista de palabras y que, a continuación, cree una segunda lista igual a la primera, pero al revés </a:t>
            </a:r>
          </a:p>
          <a:p>
            <a:r>
              <a:rPr lang="es-CR" dirty="0"/>
              <a:t>Escriba una función que tome una lista de números y devuelva la suma acumulada, es decir, una nueva lista donde el primer elemento es el mismo, el segundo elemento es la suma del primero con el segundo, el tercer elemento es la suma del resultado anterior con el siguiente elemento y así sucesivamente. Por ejemplo, la suma acumulada de [1,2,3] es [1, 3, 6].</a:t>
            </a:r>
          </a:p>
          <a:p>
            <a:r>
              <a:rPr lang="es-CR" dirty="0"/>
              <a:t>Escribe una función llamada "</a:t>
            </a:r>
            <a:r>
              <a:rPr lang="es-CR" dirty="0" err="1"/>
              <a:t>elimina_duplicados</a:t>
            </a:r>
            <a:r>
              <a:rPr lang="es-CR" dirty="0"/>
              <a:t>" que tome una lista y devuelva una nueva lista con los elementos únicos de la lista original. No tienen porque estar en el mismo orden.</a:t>
            </a:r>
          </a:p>
          <a:p>
            <a:endParaRPr lang="en-US" dirty="0"/>
          </a:p>
        </p:txBody>
      </p:sp>
      <p:sp>
        <p:nvSpPr>
          <p:cNvPr id="3" name="Título 2">
            <a:extLst>
              <a:ext uri="{FF2B5EF4-FFF2-40B4-BE49-F238E27FC236}">
                <a16:creationId xmlns:a16="http://schemas.microsoft.com/office/drawing/2014/main" id="{24E89491-B2FC-4BD1-BF45-706A192B0A57}"/>
              </a:ext>
            </a:extLst>
          </p:cNvPr>
          <p:cNvSpPr>
            <a:spLocks noGrp="1"/>
          </p:cNvSpPr>
          <p:nvPr>
            <p:ph type="title"/>
          </p:nvPr>
        </p:nvSpPr>
        <p:spPr/>
        <p:txBody>
          <a:bodyPr/>
          <a:lstStyle/>
          <a:p>
            <a:r>
              <a:rPr lang="en-US" dirty="0" err="1"/>
              <a:t>Práctica</a:t>
            </a:r>
            <a:endParaRPr lang="en-US" dirty="0"/>
          </a:p>
        </p:txBody>
      </p:sp>
    </p:spTree>
    <p:extLst>
      <p:ext uri="{BB962C8B-B14F-4D97-AF65-F5344CB8AC3E}">
        <p14:creationId xmlns:p14="http://schemas.microsoft.com/office/powerpoint/2010/main" val="212881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Agenda</a:t>
            </a:r>
          </a:p>
        </p:txBody>
      </p:sp>
      <p:sp>
        <p:nvSpPr>
          <p:cNvPr id="3" name="Marcador de contenido 2"/>
          <p:cNvSpPr>
            <a:spLocks noGrp="1"/>
          </p:cNvSpPr>
          <p:nvPr>
            <p:ph idx="1"/>
          </p:nvPr>
        </p:nvSpPr>
        <p:spPr/>
        <p:txBody>
          <a:bodyPr/>
          <a:lstStyle/>
          <a:p>
            <a:r>
              <a:rPr lang="es-CR" dirty="0"/>
              <a:t>Listas </a:t>
            </a:r>
          </a:p>
          <a:p>
            <a:pPr lvl="1"/>
            <a:r>
              <a:rPr lang="es-CR" dirty="0"/>
              <a:t>Acceso a elementos</a:t>
            </a:r>
          </a:p>
          <a:p>
            <a:pPr lvl="1"/>
            <a:r>
              <a:rPr lang="es-CR" dirty="0"/>
              <a:t>Pertenencia</a:t>
            </a:r>
          </a:p>
          <a:p>
            <a:pPr lvl="1"/>
            <a:r>
              <a:rPr lang="es-CR" dirty="0"/>
              <a:t>Recorrido </a:t>
            </a:r>
          </a:p>
          <a:p>
            <a:pPr lvl="1"/>
            <a:r>
              <a:rPr lang="es-CR" dirty="0"/>
              <a:t>Operaciones</a:t>
            </a:r>
          </a:p>
          <a:p>
            <a:pPr lvl="1"/>
            <a:r>
              <a:rPr lang="es-CR" dirty="0" err="1"/>
              <a:t>Slices</a:t>
            </a:r>
            <a:endParaRPr lang="es-CR" dirty="0"/>
          </a:p>
          <a:p>
            <a:r>
              <a:rPr lang="es-CR" dirty="0"/>
              <a:t>Función </a:t>
            </a:r>
            <a:r>
              <a:rPr lang="es-CR" dirty="0" err="1"/>
              <a:t>range</a:t>
            </a:r>
            <a:r>
              <a:rPr lang="es-CR" dirty="0"/>
              <a:t> </a:t>
            </a:r>
          </a:p>
        </p:txBody>
      </p:sp>
    </p:spTree>
    <p:extLst>
      <p:ext uri="{BB962C8B-B14F-4D97-AF65-F5344CB8AC3E}">
        <p14:creationId xmlns:p14="http://schemas.microsoft.com/office/powerpoint/2010/main" val="410575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Listas</a:t>
            </a:r>
          </a:p>
        </p:txBody>
      </p:sp>
      <p:sp>
        <p:nvSpPr>
          <p:cNvPr id="3" name="Marcador de contenido 2"/>
          <p:cNvSpPr>
            <a:spLocks noGrp="1"/>
          </p:cNvSpPr>
          <p:nvPr>
            <p:ph idx="1"/>
          </p:nvPr>
        </p:nvSpPr>
        <p:spPr/>
        <p:txBody>
          <a:bodyPr>
            <a:normAutofit/>
          </a:bodyPr>
          <a:lstStyle/>
          <a:p>
            <a:r>
              <a:rPr lang="es-ES" dirty="0"/>
              <a:t>Una lista es un conjunto ordenado de valores, en el cual cada valor va identificado por un índice. </a:t>
            </a:r>
          </a:p>
          <a:p>
            <a:endParaRPr lang="es-ES" dirty="0"/>
          </a:p>
          <a:p>
            <a:r>
              <a:rPr lang="es-ES" dirty="0"/>
              <a:t>Los valores que constituyen una lista son sus elementos. </a:t>
            </a:r>
          </a:p>
          <a:p>
            <a:endParaRPr lang="es-ES" dirty="0"/>
          </a:p>
          <a:p>
            <a:r>
              <a:rPr lang="es-ES" dirty="0"/>
              <a:t>Las listas son similares a las cadenas de texto (</a:t>
            </a:r>
            <a:r>
              <a:rPr lang="es-ES" dirty="0" err="1"/>
              <a:t>strings</a:t>
            </a:r>
            <a:r>
              <a:rPr lang="es-ES" dirty="0"/>
              <a:t>), que son conjuntos ordenados de caracteres, excepto en que los elementos de una lista pueden ser de cualquier tipo. </a:t>
            </a:r>
          </a:p>
          <a:p>
            <a:endParaRPr lang="es-ES" dirty="0"/>
          </a:p>
          <a:p>
            <a:r>
              <a:rPr lang="es-ES" dirty="0"/>
              <a:t>Las listas y las cadenas, y otras cosas que se comportan como conjuntos ordenados, se llaman secuencias. </a:t>
            </a:r>
          </a:p>
        </p:txBody>
      </p:sp>
    </p:spTree>
    <p:extLst>
      <p:ext uri="{BB962C8B-B14F-4D97-AF65-F5344CB8AC3E}">
        <p14:creationId xmlns:p14="http://schemas.microsoft.com/office/powerpoint/2010/main" val="316090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Listas</a:t>
            </a:r>
          </a:p>
        </p:txBody>
      </p:sp>
      <p:sp>
        <p:nvSpPr>
          <p:cNvPr id="3" name="Marcador de contenido 2"/>
          <p:cNvSpPr>
            <a:spLocks noGrp="1"/>
          </p:cNvSpPr>
          <p:nvPr>
            <p:ph idx="1"/>
          </p:nvPr>
        </p:nvSpPr>
        <p:spPr/>
        <p:txBody>
          <a:bodyPr/>
          <a:lstStyle/>
          <a:p>
            <a:r>
              <a:rPr lang="es-ES" dirty="0"/>
              <a:t>Están compuestas por ítems que pueden ser cualquier objeto en Python y pueden estar formadas por expresiones separadas por comas y encerradas entre paréntesis cuadrados []. </a:t>
            </a:r>
          </a:p>
          <a:p>
            <a:endParaRPr lang="es-CR" dirty="0"/>
          </a:p>
          <a:p>
            <a:r>
              <a:rPr lang="es-ES" dirty="0"/>
              <a:t>Pueden ser heterogéneas, es decir, sus elementos pueden ser de diversos tipos. </a:t>
            </a:r>
          </a:p>
          <a:p>
            <a:endParaRPr lang="es-CR" dirty="0"/>
          </a:p>
        </p:txBody>
      </p:sp>
    </p:spTree>
    <p:extLst>
      <p:ext uri="{BB962C8B-B14F-4D97-AF65-F5344CB8AC3E}">
        <p14:creationId xmlns:p14="http://schemas.microsoft.com/office/powerpoint/2010/main" val="420089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Ejemplos de listas</a:t>
            </a:r>
          </a:p>
        </p:txBody>
      </p:sp>
      <p:sp>
        <p:nvSpPr>
          <p:cNvPr id="3" name="Marcador de contenido 2"/>
          <p:cNvSpPr>
            <a:spLocks noGrp="1"/>
          </p:cNvSpPr>
          <p:nvPr>
            <p:ph idx="1"/>
          </p:nvPr>
        </p:nvSpPr>
        <p:spPr/>
        <p:txBody>
          <a:bodyPr>
            <a:normAutofit lnSpcReduction="10000"/>
          </a:bodyPr>
          <a:lstStyle/>
          <a:p>
            <a:r>
              <a:rPr lang="es-CR" dirty="0"/>
              <a:t>lista con números </a:t>
            </a:r>
          </a:p>
          <a:p>
            <a:pPr marL="0" indent="0">
              <a:buNone/>
            </a:pPr>
            <a:r>
              <a:rPr lang="pt-BR" dirty="0"/>
              <a:t>&gt;&gt;&gt; lista1 = [2, 4, 6, 8] </a:t>
            </a:r>
          </a:p>
          <a:p>
            <a:pPr marL="0" indent="0">
              <a:buNone/>
            </a:pPr>
            <a:r>
              <a:rPr lang="es-CR" dirty="0"/>
              <a:t>                      [10, 20, 30, 40] </a:t>
            </a:r>
          </a:p>
          <a:p>
            <a:pPr marL="0" indent="0">
              <a:buNone/>
            </a:pPr>
            <a:endParaRPr lang="es-CR" dirty="0"/>
          </a:p>
          <a:p>
            <a:r>
              <a:rPr lang="es-CR" dirty="0"/>
              <a:t>lista con caracteres </a:t>
            </a:r>
          </a:p>
          <a:p>
            <a:pPr marL="0" indent="0">
              <a:buNone/>
            </a:pPr>
            <a:r>
              <a:rPr lang="es-CR" dirty="0"/>
              <a:t>&gt;&gt;&gt; lista2 = ['a', 'd', 'f'] </a:t>
            </a:r>
          </a:p>
          <a:p>
            <a:pPr marL="0" indent="0">
              <a:buNone/>
            </a:pPr>
            <a:r>
              <a:rPr lang="es-CR" dirty="0"/>
              <a:t>                      ["spam", "</a:t>
            </a:r>
            <a:r>
              <a:rPr lang="es-CR" dirty="0" err="1"/>
              <a:t>eléstico</a:t>
            </a:r>
            <a:r>
              <a:rPr lang="es-CR" dirty="0"/>
              <a:t>", "golondrina"] </a:t>
            </a:r>
          </a:p>
          <a:p>
            <a:endParaRPr lang="es-CR" dirty="0"/>
          </a:p>
          <a:p>
            <a:r>
              <a:rPr lang="es-ES" dirty="0"/>
              <a:t>Lista anidad y de diferentes tipos de datos, lista donde cada elemento es a su vez otra lista </a:t>
            </a:r>
          </a:p>
          <a:p>
            <a:pPr marL="0" indent="0">
              <a:buNone/>
            </a:pPr>
            <a:r>
              <a:rPr lang="es-CR" dirty="0"/>
              <a:t>&gt;&gt;&gt; </a:t>
            </a:r>
            <a:r>
              <a:rPr lang="es-CR" dirty="0" err="1"/>
              <a:t>lista_anidada</a:t>
            </a:r>
            <a:r>
              <a:rPr lang="es-CR" dirty="0"/>
              <a:t> = [[1, 2, 3], [4, 5, 6]] </a:t>
            </a:r>
          </a:p>
          <a:p>
            <a:pPr marL="0" indent="0">
              <a:buNone/>
            </a:pPr>
            <a:r>
              <a:rPr lang="es-CR" dirty="0"/>
              <a:t>                                     ["hola", 2.0, 5, [10, 20]] </a:t>
            </a:r>
          </a:p>
        </p:txBody>
      </p:sp>
    </p:spTree>
    <p:extLst>
      <p:ext uri="{BB962C8B-B14F-4D97-AF65-F5344CB8AC3E}">
        <p14:creationId xmlns:p14="http://schemas.microsoft.com/office/powerpoint/2010/main" val="315806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Lista vacía </a:t>
            </a:r>
          </a:p>
        </p:txBody>
      </p:sp>
      <p:sp>
        <p:nvSpPr>
          <p:cNvPr id="3" name="Marcador de contenido 2"/>
          <p:cNvSpPr>
            <a:spLocks noGrp="1"/>
          </p:cNvSpPr>
          <p:nvPr>
            <p:ph idx="1"/>
          </p:nvPr>
        </p:nvSpPr>
        <p:spPr/>
        <p:txBody>
          <a:bodyPr/>
          <a:lstStyle/>
          <a:p>
            <a:endParaRPr lang="es-ES" dirty="0"/>
          </a:p>
          <a:p>
            <a:endParaRPr lang="es-ES" dirty="0"/>
          </a:p>
          <a:p>
            <a:r>
              <a:rPr lang="es-ES" dirty="0"/>
              <a:t>Hay una lista especial que no contiene elementos. Se la llama lista vacía y se representa []. </a:t>
            </a:r>
          </a:p>
          <a:p>
            <a:pPr marL="0" indent="0">
              <a:buNone/>
            </a:pPr>
            <a:r>
              <a:rPr lang="es-CR" dirty="0"/>
              <a:t>&gt;&gt;&gt; lista=[] </a:t>
            </a:r>
          </a:p>
          <a:p>
            <a:pPr marL="0" indent="0">
              <a:buNone/>
            </a:pPr>
            <a:r>
              <a:rPr lang="es-CR" dirty="0"/>
              <a:t>&gt;&gt;&gt; </a:t>
            </a:r>
            <a:r>
              <a:rPr lang="es-CR" dirty="0" err="1"/>
              <a:t>print</a:t>
            </a:r>
            <a:r>
              <a:rPr lang="es-CR" dirty="0"/>
              <a:t> (lista) </a:t>
            </a:r>
          </a:p>
          <a:p>
            <a:r>
              <a:rPr lang="es-CR" dirty="0"/>
              <a:t>[] </a:t>
            </a:r>
          </a:p>
        </p:txBody>
      </p:sp>
    </p:spTree>
    <p:extLst>
      <p:ext uri="{BB962C8B-B14F-4D97-AF65-F5344CB8AC3E}">
        <p14:creationId xmlns:p14="http://schemas.microsoft.com/office/powerpoint/2010/main" val="343211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Lista como parámetro a función </a:t>
            </a:r>
            <a:r>
              <a:rPr lang="es-ES" b="1" dirty="0" err="1"/>
              <a:t>print</a:t>
            </a:r>
            <a:endParaRPr lang="es-CR" dirty="0"/>
          </a:p>
        </p:txBody>
      </p:sp>
      <p:sp>
        <p:nvSpPr>
          <p:cNvPr id="3" name="Marcador de contenido 2"/>
          <p:cNvSpPr>
            <a:spLocks noGrp="1"/>
          </p:cNvSpPr>
          <p:nvPr>
            <p:ph idx="1"/>
          </p:nvPr>
        </p:nvSpPr>
        <p:spPr/>
        <p:txBody>
          <a:bodyPr/>
          <a:lstStyle/>
          <a:p>
            <a:endParaRPr lang="es-CR" dirty="0"/>
          </a:p>
          <a:p>
            <a:endParaRPr lang="es-CR" dirty="0"/>
          </a:p>
          <a:p>
            <a:r>
              <a:rPr lang="es-CR" dirty="0"/>
              <a:t>Ejemplos: </a:t>
            </a:r>
          </a:p>
          <a:p>
            <a:pPr lvl="1"/>
            <a:r>
              <a:rPr lang="es-CR" dirty="0"/>
              <a:t>vocabulario = </a:t>
            </a:r>
            <a:r>
              <a:rPr lang="es-CR" b="1" dirty="0"/>
              <a:t>["mejorar", "castigar", "defenestrar"] </a:t>
            </a:r>
            <a:endParaRPr lang="es-CR" dirty="0"/>
          </a:p>
          <a:p>
            <a:pPr lvl="1"/>
            <a:r>
              <a:rPr lang="es-CR" dirty="0" err="1"/>
              <a:t>numeros</a:t>
            </a:r>
            <a:r>
              <a:rPr lang="es-CR" dirty="0"/>
              <a:t> = [17, 123] </a:t>
            </a:r>
          </a:p>
          <a:p>
            <a:pPr lvl="1"/>
            <a:r>
              <a:rPr lang="es-CR" dirty="0" err="1"/>
              <a:t>vacio</a:t>
            </a:r>
            <a:r>
              <a:rPr lang="es-CR" dirty="0"/>
              <a:t> = [] </a:t>
            </a:r>
          </a:p>
          <a:p>
            <a:pPr lvl="1"/>
            <a:r>
              <a:rPr lang="es-CR" dirty="0" err="1"/>
              <a:t>print</a:t>
            </a:r>
            <a:r>
              <a:rPr lang="es-CR" dirty="0"/>
              <a:t> (vocabulario, </a:t>
            </a:r>
            <a:r>
              <a:rPr lang="es-CR" dirty="0" err="1"/>
              <a:t>numeros</a:t>
            </a:r>
            <a:r>
              <a:rPr lang="es-CR" dirty="0"/>
              <a:t>, </a:t>
            </a:r>
            <a:r>
              <a:rPr lang="es-CR" dirty="0" err="1"/>
              <a:t>vacio</a:t>
            </a:r>
            <a:r>
              <a:rPr lang="es-CR" dirty="0"/>
              <a:t>) </a:t>
            </a:r>
          </a:p>
          <a:p>
            <a:pPr lvl="1"/>
            <a:r>
              <a:rPr lang="es-ES" dirty="0"/>
              <a:t>['mejorar', 'castigar', 'defenestrar'] [17, 123] [] </a:t>
            </a:r>
            <a:endParaRPr lang="es-CR" dirty="0"/>
          </a:p>
        </p:txBody>
      </p:sp>
    </p:spTree>
    <p:extLst>
      <p:ext uri="{BB962C8B-B14F-4D97-AF65-F5344CB8AC3E}">
        <p14:creationId xmlns:p14="http://schemas.microsoft.com/office/powerpoint/2010/main" val="284078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 </a:t>
            </a:r>
          </a:p>
        </p:txBody>
      </p:sp>
      <p:sp>
        <p:nvSpPr>
          <p:cNvPr id="3" name="Marcador de contenido 2"/>
          <p:cNvSpPr>
            <a:spLocks noGrp="1"/>
          </p:cNvSpPr>
          <p:nvPr>
            <p:ph idx="1"/>
          </p:nvPr>
        </p:nvSpPr>
        <p:spPr/>
        <p:txBody>
          <a:bodyPr>
            <a:normAutofit/>
          </a:bodyPr>
          <a:lstStyle/>
          <a:p>
            <a:endParaRPr lang="es-ES" dirty="0"/>
          </a:p>
          <a:p>
            <a:endParaRPr lang="es-ES" dirty="0"/>
          </a:p>
          <a:p>
            <a:r>
              <a:rPr lang="es-ES" dirty="0"/>
              <a:t>La sintaxis para acceder a los elementos de una lista es por el operador corchetes []. </a:t>
            </a:r>
          </a:p>
          <a:p>
            <a:r>
              <a:rPr lang="es-ES" dirty="0"/>
              <a:t>La expresión dentro de los corchetes especifica el índice. </a:t>
            </a:r>
          </a:p>
          <a:p>
            <a:r>
              <a:rPr lang="es-ES" dirty="0"/>
              <a:t>Los índices siempre comienzan en cero: </a:t>
            </a:r>
          </a:p>
          <a:p>
            <a:pPr marL="342900" lvl="1" indent="0">
              <a:buNone/>
            </a:pPr>
            <a:r>
              <a:rPr lang="es-CR" dirty="0" err="1"/>
              <a:t>numeros</a:t>
            </a:r>
            <a:r>
              <a:rPr lang="es-CR" dirty="0"/>
              <a:t> = [17,5] </a:t>
            </a:r>
          </a:p>
          <a:p>
            <a:pPr marL="342900" lvl="1" indent="0">
              <a:buNone/>
            </a:pPr>
            <a:r>
              <a:rPr lang="es-CR" dirty="0" err="1"/>
              <a:t>print</a:t>
            </a:r>
            <a:r>
              <a:rPr lang="es-CR" dirty="0"/>
              <a:t> (</a:t>
            </a:r>
            <a:r>
              <a:rPr lang="es-CR" dirty="0" err="1"/>
              <a:t>numeros</a:t>
            </a:r>
            <a:r>
              <a:rPr lang="es-CR" dirty="0"/>
              <a:t>[0] )</a:t>
            </a:r>
          </a:p>
          <a:p>
            <a:pPr marL="342900" lvl="1" indent="0">
              <a:buNone/>
            </a:pPr>
            <a:r>
              <a:rPr lang="es-CR" dirty="0"/>
              <a:t>17 </a:t>
            </a:r>
          </a:p>
          <a:p>
            <a:pPr marL="342900" lvl="1" indent="0">
              <a:buNone/>
            </a:pPr>
            <a:r>
              <a:rPr lang="es-CR" dirty="0" err="1"/>
              <a:t>numeros</a:t>
            </a:r>
            <a:r>
              <a:rPr lang="es-CR" dirty="0"/>
              <a:t>[1] = 5 </a:t>
            </a:r>
          </a:p>
        </p:txBody>
      </p:sp>
    </p:spTree>
    <p:extLst>
      <p:ext uri="{BB962C8B-B14F-4D97-AF65-F5344CB8AC3E}">
        <p14:creationId xmlns:p14="http://schemas.microsoft.com/office/powerpoint/2010/main" val="147847923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6272</TotalTime>
  <Words>1261</Words>
  <Application>Microsoft Office PowerPoint</Application>
  <PresentationFormat>Presentación en pantalla (4:3)</PresentationFormat>
  <Paragraphs>177</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21</vt:i4>
      </vt:variant>
    </vt:vector>
  </HeadingPairs>
  <TitlesOfParts>
    <vt:vector size="29" baseType="lpstr">
      <vt:lpstr>Arial</vt:lpstr>
      <vt:lpstr>Calibri</vt:lpstr>
      <vt:lpstr>Calibri Light</vt:lpstr>
      <vt:lpstr>Wingdings 2</vt:lpstr>
      <vt:lpstr>HDOfficeLightV0</vt:lpstr>
      <vt:lpstr>1_HDOfficeLightV0</vt:lpstr>
      <vt:lpstr>Blank</vt:lpstr>
      <vt:lpstr>Storyboard Layouts</vt:lpstr>
      <vt:lpstr>Presentación de PowerPoint</vt:lpstr>
      <vt:lpstr>Desarrollo Lógico y Algoritmos</vt:lpstr>
      <vt:lpstr>Agenda</vt:lpstr>
      <vt:lpstr>Listas</vt:lpstr>
      <vt:lpstr>Listas</vt:lpstr>
      <vt:lpstr>Ejemplos de listas</vt:lpstr>
      <vt:lpstr>Lista vacía </vt:lpstr>
      <vt:lpstr>Lista como parámetro a función print</vt:lpstr>
      <vt:lpstr>Acceso a elementos </vt:lpstr>
      <vt:lpstr>Acceso a elementos</vt:lpstr>
      <vt:lpstr>Acceso a elementos </vt:lpstr>
      <vt:lpstr>Acceso a elementos</vt:lpstr>
      <vt:lpstr>Recorrido de listas </vt:lpstr>
      <vt:lpstr>Operaciones con listas </vt:lpstr>
      <vt:lpstr>Slices</vt:lpstr>
      <vt:lpstr>Las listas son mutables</vt:lpstr>
      <vt:lpstr>Las listas son mutables</vt:lpstr>
      <vt:lpstr>Borrado en una lista</vt:lpstr>
      <vt:lpstr>Función range </vt:lpstr>
      <vt:lpstr>Función range </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42</cp:revision>
  <dcterms:created xsi:type="dcterms:W3CDTF">2016-01-04T17:43:21Z</dcterms:created>
  <dcterms:modified xsi:type="dcterms:W3CDTF">2019-03-18T19:52:06Z</dcterms:modified>
</cp:coreProperties>
</file>