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>
        <p:scale>
          <a:sx n="111" d="100"/>
          <a:sy n="111" d="100"/>
        </p:scale>
        <p:origin x="14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7/2/2019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7/2/2019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Datos se pueden cambiar a nivel de posiciones individuales.</a:t>
            </a:r>
          </a:p>
          <a:p>
            <a:endParaRPr lang="es-CR" dirty="0"/>
          </a:p>
          <a:p>
            <a:r>
              <a:rPr lang="en-US" dirty="0" err="1"/>
              <a:t>Listas</a:t>
            </a:r>
            <a:r>
              <a:rPr lang="en-US" dirty="0"/>
              <a:t> son </a:t>
            </a:r>
            <a:r>
              <a:rPr lang="en-US" dirty="0" err="1"/>
              <a:t>mutables</a:t>
            </a:r>
            <a:r>
              <a:rPr lang="en-US" dirty="0"/>
              <a:t>. 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</a:t>
            </a:r>
            <a:r>
              <a:rPr lang="en-US" dirty="0" err="1"/>
              <a:t>Mutables</a:t>
            </a:r>
            <a:endParaRPr lang="es-CR" dirty="0"/>
          </a:p>
        </p:txBody>
      </p:sp>
      <p:sp>
        <p:nvSpPr>
          <p:cNvPr id="4" name="TextBox 12"/>
          <p:cNvSpPr txBox="1"/>
          <p:nvPr/>
        </p:nvSpPr>
        <p:spPr>
          <a:xfrm>
            <a:off x="2040732" y="3904722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 = [1,12,25,5,81]</a:t>
            </a:r>
            <a:endParaRPr lang="es-CR" sz="1350" dirty="0"/>
          </a:p>
        </p:txBody>
      </p:sp>
      <p:grpSp>
        <p:nvGrpSpPr>
          <p:cNvPr id="5" name="Group 17"/>
          <p:cNvGrpSpPr/>
          <p:nvPr/>
        </p:nvGrpSpPr>
        <p:grpSpPr>
          <a:xfrm>
            <a:off x="1903940" y="4386695"/>
            <a:ext cx="2133600" cy="740018"/>
            <a:chOff x="1296670" y="4574223"/>
            <a:chExt cx="2844800" cy="986691"/>
          </a:xfrm>
        </p:grpSpPr>
        <p:grpSp>
          <p:nvGrpSpPr>
            <p:cNvPr id="6" name="Group 11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1" name="Rectangle 3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9" name="Rectangle 15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5</a:t>
              </a:r>
              <a:endParaRPr lang="es-CR" sz="1350"/>
            </a:p>
          </p:txBody>
        </p:sp>
        <p:sp>
          <p:nvSpPr>
            <p:cNvPr id="10" name="Rectangle 16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209645" y="4372840"/>
            <a:ext cx="2133600" cy="740018"/>
            <a:chOff x="1296670" y="4574223"/>
            <a:chExt cx="2844800" cy="986691"/>
          </a:xfrm>
        </p:grpSpPr>
        <p:grpSp>
          <p:nvGrpSpPr>
            <p:cNvPr id="14" name="Group 19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9" name="Rectangle 24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15" name="Rectangle 20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16" name="Rectangle 21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38</a:t>
              </a:r>
              <a:endParaRPr lang="es-CR" sz="1350"/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sp>
        <p:nvSpPr>
          <p:cNvPr id="21" name="TextBox 34"/>
          <p:cNvSpPr txBox="1"/>
          <p:nvPr/>
        </p:nvSpPr>
        <p:spPr>
          <a:xfrm>
            <a:off x="5529685" y="3910758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[3] = 38</a:t>
            </a:r>
            <a:endParaRPr lang="es-CR" sz="1350" dirty="0"/>
          </a:p>
        </p:txBody>
      </p:sp>
    </p:spTree>
    <p:extLst>
      <p:ext uri="{BB962C8B-B14F-4D97-AF65-F5344CB8AC3E}">
        <p14:creationId xmlns:p14="http://schemas.microsoft.com/office/powerpoint/2010/main" val="1463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Sus</a:t>
            </a:r>
            <a:r>
              <a:rPr lang="en-US" dirty="0"/>
              <a:t> datos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cambiados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 err="1"/>
              <a:t>Ej</a:t>
            </a:r>
            <a:r>
              <a:rPr lang="en-US" dirty="0"/>
              <a:t>: Strings y </a:t>
            </a:r>
            <a:r>
              <a:rPr lang="en-US" dirty="0" err="1"/>
              <a:t>Tuplas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Inmutables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322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Son hileras de caracteres.</a:t>
            </a:r>
          </a:p>
          <a:p>
            <a:r>
              <a:rPr lang="es-CR" dirty="0"/>
              <a:t>Se representan con comillas dobles o simples.</a:t>
            </a:r>
          </a:p>
          <a:p>
            <a:r>
              <a:rPr lang="es-CR" dirty="0"/>
              <a:t>Si no se ponen las comillas, se interpretan como variables.</a:t>
            </a:r>
          </a:p>
          <a:p>
            <a:r>
              <a:rPr lang="es-CR" dirty="0"/>
              <a:t>Ejemplo:</a:t>
            </a:r>
          </a:p>
          <a:p>
            <a:pPr lvl="1"/>
            <a:r>
              <a:rPr lang="es-CR" dirty="0"/>
              <a:t>"Esto es un string.“</a:t>
            </a:r>
          </a:p>
          <a:p>
            <a:pPr lvl="1"/>
            <a:r>
              <a:rPr lang="es-CR" dirty="0" err="1"/>
              <a:t>EstoEsUnaVariable</a:t>
            </a:r>
            <a:r>
              <a:rPr lang="es-CR" dirty="0"/>
              <a:t> (No pueden tener espacios)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Strings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1986661" y="4119869"/>
            <a:ext cx="494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&gt;&gt;&gt; string = "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string."</a:t>
            </a:r>
          </a:p>
          <a:p>
            <a:pPr marL="0" lvl="1"/>
            <a:r>
              <a:rPr lang="en-US" dirty="0"/>
              <a:t>&gt;&gt;&gt; string[0] = "e"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TypeError: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does not support </a:t>
            </a:r>
            <a:r>
              <a:rPr lang="en-US" dirty="0" err="1">
                <a:solidFill>
                  <a:srgbClr val="C00000"/>
                </a:solidFill>
              </a:rPr>
              <a:t>itemassignment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Son conjuntos no dinámicos de datos.</a:t>
            </a:r>
          </a:p>
          <a:p>
            <a:endParaRPr lang="en-US" dirty="0"/>
          </a:p>
          <a:p>
            <a:r>
              <a:rPr lang="en-US" dirty="0"/>
              <a:t>Ejemplo: 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 = (1, "string", 5)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tupla[1] = 3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TypeError: 'undefined' does not support item assignment.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</a:t>
            </a:r>
            <a:r>
              <a:rPr lang="en-US" dirty="0" err="1"/>
              <a:t>Tuplas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21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Conocidos como tablas hash. </a:t>
            </a:r>
          </a:p>
          <a:p>
            <a:r>
              <a:rPr lang="es-CR" dirty="0"/>
              <a:t>Se refieren a un conjunto de llaves que contienen un valor asociado.</a:t>
            </a:r>
          </a:p>
          <a:p>
            <a:r>
              <a:rPr lang="es-CR" dirty="0"/>
              <a:t>Al igual que las listas son mutables, pero por su llave y no su posición.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i="0" dirty="0" err="1"/>
              <a:t>Diccionario</a:t>
            </a:r>
            <a:r>
              <a:rPr lang="en-US" i="0" dirty="0"/>
              <a:t> = {"</a:t>
            </a:r>
            <a:r>
              <a:rPr lang="en-US" i="0" dirty="0" err="1"/>
              <a:t>Televisor</a:t>
            </a:r>
            <a:r>
              <a:rPr lang="en-US" i="0" dirty="0"/>
              <a:t>": 100000, "iPhone": 50000}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Televisor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/>
              <a:t>100000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iphone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 err="1">
                <a:solidFill>
                  <a:srgbClr val="C00000"/>
                </a:solidFill>
              </a:rPr>
              <a:t>KeyError</a:t>
            </a:r>
            <a:r>
              <a:rPr lang="en-US" i="0" dirty="0">
                <a:solidFill>
                  <a:srgbClr val="C00000"/>
                </a:solidFill>
              </a:rPr>
              <a:t>		</a:t>
            </a:r>
            <a:r>
              <a:rPr lang="en-US" i="0" dirty="0"/>
              <a:t>(¡Python </a:t>
            </a:r>
            <a:r>
              <a:rPr lang="en-US" i="0" dirty="0" err="1"/>
              <a:t>es</a:t>
            </a:r>
            <a:r>
              <a:rPr lang="en-US" i="0" dirty="0"/>
              <a:t> sensible a </a:t>
            </a:r>
            <a:r>
              <a:rPr lang="en-US" i="0" dirty="0" err="1"/>
              <a:t>mayúsculas</a:t>
            </a:r>
            <a:r>
              <a:rPr lang="en-US" i="0" dirty="0"/>
              <a:t>!)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 = "Gratis“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</a:t>
            </a:r>
          </a:p>
          <a:p>
            <a:pPr marL="685800" lvl="2" indent="0">
              <a:buNone/>
            </a:pPr>
            <a:r>
              <a:rPr lang="en-US" i="0" dirty="0"/>
              <a:t>'Gratis'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Diccionarios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063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Nombran</a:t>
            </a:r>
            <a:r>
              <a:rPr lang="en-US" dirty="0"/>
              <a:t> datos o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Deben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obligatoriamente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o un </a:t>
            </a:r>
            <a:r>
              <a:rPr lang="en-US" dirty="0" err="1"/>
              <a:t>guion</a:t>
            </a:r>
            <a:r>
              <a:rPr lang="en-US" dirty="0"/>
              <a:t> bajo.</a:t>
            </a:r>
          </a:p>
          <a:p>
            <a:endParaRPr lang="en-US" dirty="0"/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largo,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hacerlos</a:t>
            </a:r>
            <a:r>
              <a:rPr lang="en-US" dirty="0"/>
              <a:t> de 8-12 </a:t>
            </a:r>
            <a:r>
              <a:rPr lang="en-US" dirty="0" err="1"/>
              <a:t>caracteres</a:t>
            </a:r>
            <a:r>
              <a:rPr lang="en-US" dirty="0"/>
              <a:t> y que </a:t>
            </a:r>
            <a:r>
              <a:rPr lang="en-US" dirty="0" err="1"/>
              <a:t>sean</a:t>
            </a:r>
            <a:r>
              <a:rPr lang="en-US" dirty="0"/>
              <a:t> SIGNIFICATIVOS.</a:t>
            </a:r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preferible</a:t>
            </a:r>
            <a:r>
              <a:rPr lang="en-US" dirty="0"/>
              <a:t> </a:t>
            </a:r>
            <a:r>
              <a:rPr lang="en-US" dirty="0" err="1"/>
              <a:t>iniciarlos</a:t>
            </a:r>
            <a:r>
              <a:rPr lang="en-US" dirty="0"/>
              <a:t> con </a:t>
            </a:r>
            <a:r>
              <a:rPr lang="en-US" dirty="0" err="1"/>
              <a:t>minúscula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palabras,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palabra.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  <a:r>
              <a:rPr lang="en-US" sz="1800" b="1" dirty="0" err="1"/>
              <a:t>numTelefonoCasa</a:t>
            </a:r>
            <a:endParaRPr lang="es-CR" sz="1800" b="1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simbólica</a:t>
            </a:r>
            <a:r>
              <a:rPr lang="en-US" dirty="0"/>
              <a:t> de un </a:t>
            </a:r>
            <a:r>
              <a:rPr lang="en-US" dirty="0" err="1"/>
              <a:t>dato</a:t>
            </a:r>
            <a:r>
              <a:rPr lang="en-US" dirty="0"/>
              <a:t> en un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Sirven</a:t>
            </a:r>
            <a:r>
              <a:rPr lang="en-US" dirty="0"/>
              <a:t> para </a:t>
            </a:r>
            <a:r>
              <a:rPr lang="en-US" dirty="0" err="1"/>
              <a:t>mantener</a:t>
            </a:r>
            <a:r>
              <a:rPr lang="en-US" dirty="0"/>
              <a:t> un valor </a:t>
            </a:r>
            <a:r>
              <a:rPr lang="en-US" dirty="0" err="1"/>
              <a:t>asociado</a:t>
            </a:r>
            <a:r>
              <a:rPr lang="en-US" dirty="0"/>
              <a:t> a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Asignaciones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Forma general: variable = </a:t>
            </a:r>
            <a:r>
              <a:rPr lang="en-US" dirty="0" err="1"/>
              <a:t>expresion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Constante</a:t>
            </a:r>
            <a:endParaRPr lang="en-US" dirty="0"/>
          </a:p>
          <a:p>
            <a:pPr lvl="2"/>
            <a:r>
              <a:rPr lang="en-US" dirty="0" err="1"/>
              <a:t>Otras</a:t>
            </a:r>
            <a:r>
              <a:rPr lang="en-US" dirty="0"/>
              <a:t> variables</a:t>
            </a:r>
          </a:p>
          <a:p>
            <a:pPr lvl="2"/>
            <a:r>
              <a:rPr lang="en-US" dirty="0" err="1"/>
              <a:t>Funciones</a:t>
            </a:r>
            <a:endParaRPr lang="en-US" dirty="0"/>
          </a:p>
          <a:p>
            <a:pPr lvl="2"/>
            <a:r>
              <a:rPr lang="en-US" dirty="0" err="1"/>
              <a:t>Operadores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la </a:t>
            </a:r>
            <a:r>
              <a:rPr lang="en-US" dirty="0" err="1"/>
              <a:t>varibale</a:t>
            </a:r>
            <a:r>
              <a:rPr lang="en-US" dirty="0"/>
              <a:t> un valor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(a)</a:t>
            </a:r>
          </a:p>
          <a:p>
            <a:pPr marL="1028700" lvl="3" indent="0">
              <a:buNone/>
            </a:pPr>
            <a:r>
              <a:rPr lang="en-US" sz="1800" dirty="0"/>
              <a:t>1</a:t>
            </a:r>
          </a:p>
          <a:p>
            <a:pPr marL="1028700" lvl="3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b = "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"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(b)</a:t>
            </a:r>
          </a:p>
          <a:p>
            <a:pPr marL="1028700" lvl="3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Constantes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43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variable, el valor de </a:t>
            </a:r>
            <a:r>
              <a:rPr lang="en-US" dirty="0" err="1"/>
              <a:t>otra</a:t>
            </a:r>
            <a:r>
              <a:rPr lang="en-US" dirty="0"/>
              <a:t> variable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/>
              <a:t>&gt;&gt;&gt; b = a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       print</a:t>
            </a:r>
            <a:r>
              <a:rPr lang="en-US" sz="1800" dirty="0"/>
              <a:t>(b)</a:t>
            </a:r>
          </a:p>
          <a:p>
            <a:pPr marL="685800" lvl="2" indent="0">
              <a:buNone/>
            </a:pPr>
            <a:r>
              <a:rPr lang="en-US" sz="1800" dirty="0"/>
              <a:t>       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1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variable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pPr marL="0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num</a:t>
            </a:r>
            <a:r>
              <a:rPr lang="en-US" sz="1800" dirty="0"/>
              <a:t> = </a:t>
            </a:r>
            <a:r>
              <a:rPr lang="en-US" sz="1800" dirty="0" err="1"/>
              <a:t>elevar</a:t>
            </a:r>
            <a:r>
              <a:rPr lang="en-US" sz="1800" dirty="0"/>
              <a:t>(4)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)</a:t>
            </a:r>
          </a:p>
          <a:p>
            <a:pPr marL="1028700" lvl="3" indent="0">
              <a:buNone/>
            </a:pPr>
            <a:r>
              <a:rPr lang="en-US" sz="1800" dirty="0"/>
              <a:t>16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40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2019</a:t>
            </a:r>
            <a:endParaRPr lang="es-CR" sz="2400" dirty="0">
              <a:cs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325" dirty="0"/>
              <a:t>Se le </a:t>
            </a:r>
            <a:r>
              <a:rPr lang="en-US" sz="2325" dirty="0" err="1"/>
              <a:t>asigna</a:t>
            </a:r>
            <a:r>
              <a:rPr lang="en-US" sz="2325" dirty="0"/>
              <a:t> a </a:t>
            </a:r>
            <a:r>
              <a:rPr lang="en-US" sz="2325" dirty="0" err="1"/>
              <a:t>una</a:t>
            </a:r>
            <a:r>
              <a:rPr lang="en-US" sz="2325" dirty="0"/>
              <a:t> variable el </a:t>
            </a:r>
            <a:r>
              <a:rPr lang="en-US" sz="2325" dirty="0" err="1"/>
              <a:t>resultado</a:t>
            </a:r>
            <a:r>
              <a:rPr lang="en-US" sz="2325" dirty="0"/>
              <a:t> de </a:t>
            </a:r>
            <a:r>
              <a:rPr lang="en-US" sz="2325" dirty="0" err="1"/>
              <a:t>una</a:t>
            </a:r>
            <a:r>
              <a:rPr lang="en-US" sz="2325" dirty="0"/>
              <a:t> </a:t>
            </a:r>
            <a:r>
              <a:rPr lang="en-US" sz="2325" dirty="0" err="1"/>
              <a:t>operación</a:t>
            </a:r>
            <a:r>
              <a:rPr lang="en-US" sz="2325" dirty="0"/>
              <a:t> </a:t>
            </a:r>
            <a:r>
              <a:rPr lang="en-US" sz="2325" dirty="0" err="1"/>
              <a:t>aritmética</a:t>
            </a:r>
            <a:r>
              <a:rPr lang="es-CR" sz="2325" dirty="0"/>
              <a:t>.</a:t>
            </a:r>
          </a:p>
          <a:p>
            <a:endParaRPr lang="es-CR" sz="2325" dirty="0"/>
          </a:p>
          <a:p>
            <a:r>
              <a:rPr lang="en-US" sz="2325" dirty="0"/>
              <a:t>Ejemplo:</a:t>
            </a:r>
          </a:p>
          <a:p>
            <a:pPr marL="1371600" lvl="4" indent="0">
              <a:buNone/>
            </a:pPr>
            <a:r>
              <a:rPr lang="en-US" sz="2325" dirty="0"/>
              <a:t>&gt;&gt;&gt; a = 1 + 3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4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= a + 1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5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+=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 - </a:t>
            </a:r>
            <a:r>
              <a:rPr lang="en-US" dirty="0" err="1"/>
              <a:t>Operadores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63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E0AA8D16-F608-47A0-BA8D-50E1EBA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 Python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026" y="2389552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&gt;&gt;&gt; a = 14</a:t>
            </a:r>
          </a:p>
          <a:p>
            <a:pPr marL="0" indent="0">
              <a:buNone/>
            </a:pPr>
            <a:r>
              <a:rPr lang="en-US" sz="2100" dirty="0"/>
              <a:t>&gt;&gt;&gt; b = 3</a:t>
            </a:r>
          </a:p>
          <a:p>
            <a:pPr marL="0" indent="0">
              <a:buNone/>
            </a:pPr>
            <a:r>
              <a:rPr lang="en-US" sz="2100" dirty="0"/>
              <a:t>Suma: a + b = 17</a:t>
            </a:r>
          </a:p>
          <a:p>
            <a:pPr marL="0" indent="0">
              <a:buNone/>
            </a:pPr>
            <a:r>
              <a:rPr lang="en-US" sz="2100" dirty="0" err="1"/>
              <a:t>Resta</a:t>
            </a:r>
            <a:r>
              <a:rPr lang="en-US" sz="2100" dirty="0"/>
              <a:t>: a – b = 11</a:t>
            </a:r>
          </a:p>
          <a:p>
            <a:pPr marL="0" indent="0">
              <a:buNone/>
            </a:pPr>
            <a:r>
              <a:rPr lang="en-US" sz="2100" dirty="0" err="1"/>
              <a:t>Multiplicación</a:t>
            </a:r>
            <a:r>
              <a:rPr lang="en-US" sz="2100" dirty="0"/>
              <a:t>: a * b = 42</a:t>
            </a:r>
          </a:p>
          <a:p>
            <a:pPr marL="0" indent="0">
              <a:buNone/>
            </a:pP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unario</a:t>
            </a:r>
            <a:r>
              <a:rPr lang="en-US" sz="2100" dirty="0"/>
              <a:t>: -a = -14</a:t>
            </a:r>
          </a:p>
          <a:p>
            <a:pPr marL="0" indent="0">
              <a:buNone/>
            </a:pPr>
            <a:r>
              <a:rPr lang="en-US" sz="2100" dirty="0" err="1"/>
              <a:t>Exponente</a:t>
            </a:r>
            <a:r>
              <a:rPr lang="en-US" sz="2100" dirty="0"/>
              <a:t> a ** b = 2744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: a / b = 4.667</a:t>
            </a:r>
          </a:p>
          <a:p>
            <a:pPr marL="0" indent="0">
              <a:buNone/>
            </a:pPr>
            <a:r>
              <a:rPr lang="en-US" sz="2100" dirty="0" err="1"/>
              <a:t>Residuo</a:t>
            </a:r>
            <a:r>
              <a:rPr lang="en-US" sz="2100" dirty="0"/>
              <a:t>: a % b = 2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 </a:t>
            </a:r>
            <a:r>
              <a:rPr lang="en-US" sz="2100" dirty="0" err="1"/>
              <a:t>entera</a:t>
            </a:r>
            <a:r>
              <a:rPr lang="en-US" sz="2100" dirty="0"/>
              <a:t>: 4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s-CR" sz="2100" dirty="0"/>
          </a:p>
        </p:txBody>
      </p:sp>
      <p:grpSp>
        <p:nvGrpSpPr>
          <p:cNvPr id="5" name="Group 5"/>
          <p:cNvGrpSpPr/>
          <p:nvPr/>
        </p:nvGrpSpPr>
        <p:grpSpPr>
          <a:xfrm>
            <a:off x="4805047" y="3418538"/>
            <a:ext cx="1237267" cy="1098734"/>
            <a:chOff x="7079974" y="3072297"/>
            <a:chExt cx="1649689" cy="1464979"/>
          </a:xfrm>
        </p:grpSpPr>
        <p:cxnSp>
          <p:nvCxnSpPr>
            <p:cNvPr id="6" name="Straight Connector 8"/>
            <p:cNvCxnSpPr/>
            <p:nvPr/>
          </p:nvCxnSpPr>
          <p:spPr>
            <a:xfrm flipV="1">
              <a:off x="7845286" y="3074504"/>
              <a:ext cx="0" cy="7056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/>
            <p:cNvCxnSpPr/>
            <p:nvPr/>
          </p:nvCxnSpPr>
          <p:spPr>
            <a:xfrm>
              <a:off x="7845286" y="3780183"/>
              <a:ext cx="884377" cy="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4"/>
            <p:cNvSpPr txBox="1"/>
            <p:nvPr/>
          </p:nvSpPr>
          <p:spPr>
            <a:xfrm>
              <a:off x="7079974" y="3072297"/>
              <a:ext cx="765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14</a:t>
              </a:r>
              <a:endParaRPr lang="es-CR"/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8095975" y="3074504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3</a:t>
              </a:r>
              <a:endParaRPr lang="es-CR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95974" y="3784597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4</a:t>
              </a:r>
              <a:endParaRPr lang="es-C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7271475" y="3798612"/>
              <a:ext cx="462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2</a:t>
              </a:r>
              <a:endParaRPr lang="es-CR" dirty="0"/>
            </a:p>
          </p:txBody>
        </p:sp>
      </p:grpSp>
      <p:cxnSp>
        <p:nvCxnSpPr>
          <p:cNvPr id="12" name="Straight Arrow Connector 52"/>
          <p:cNvCxnSpPr/>
          <p:nvPr/>
        </p:nvCxnSpPr>
        <p:spPr>
          <a:xfrm flipH="1">
            <a:off x="2642756" y="4228732"/>
            <a:ext cx="2162291" cy="59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57"/>
          <p:cNvCxnSpPr/>
          <p:nvPr/>
        </p:nvCxnSpPr>
        <p:spPr>
          <a:xfrm flipH="1">
            <a:off x="2642756" y="4457091"/>
            <a:ext cx="2924291" cy="6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 </a:t>
            </a:r>
            <a:r>
              <a:rPr lang="en-US" sz="1800" dirty="0" err="1"/>
              <a:t>aplicarlas</a:t>
            </a:r>
            <a:r>
              <a:rPr lang="en-US" sz="1800" dirty="0"/>
              <a:t> </a:t>
            </a:r>
            <a:r>
              <a:rPr lang="en-US" sz="1800" dirty="0" err="1"/>
              <a:t>retornan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boleanos</a:t>
            </a:r>
            <a:r>
              <a:rPr lang="en-US" sz="1800" dirty="0"/>
              <a:t>.</a:t>
            </a:r>
          </a:p>
          <a:p>
            <a:r>
              <a:rPr lang="en-US" sz="1800" dirty="0"/>
              <a:t>Son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comparaciones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Ejemplo: a = 12, b = 21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s-CR" dirty="0"/>
          </a:p>
        </p:txBody>
      </p:sp>
      <p:sp>
        <p:nvSpPr>
          <p:cNvPr id="4" name="TextBox 4"/>
          <p:cNvSpPr txBox="1"/>
          <p:nvPr/>
        </p:nvSpPr>
        <p:spPr>
          <a:xfrm>
            <a:off x="1457326" y="3539598"/>
            <a:ext cx="1232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Igual</a:t>
            </a:r>
            <a:r>
              <a:rPr lang="en-US" sz="1350" dirty="0"/>
              <a:t>: </a:t>
            </a:r>
          </a:p>
          <a:p>
            <a:r>
              <a:rPr lang="en-US" sz="1350" dirty="0"/>
              <a:t>       &gt;&gt;&gt; a == 12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Diferente</a:t>
            </a:r>
            <a:r>
              <a:rPr lang="en-US" sz="1350" dirty="0"/>
              <a:t>:</a:t>
            </a:r>
            <a:endParaRPr lang="es-CR" sz="1350" dirty="0"/>
          </a:p>
          <a:p>
            <a:r>
              <a:rPr lang="es-CR" sz="1350" dirty="0"/>
              <a:t>       </a:t>
            </a:r>
            <a:r>
              <a:rPr lang="en-US" sz="1350" dirty="0"/>
              <a:t>&gt;&gt;&gt; a != 12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/>
              <a:t>Mayor:</a:t>
            </a:r>
          </a:p>
          <a:p>
            <a:r>
              <a:rPr lang="en-US" sz="1350" dirty="0"/>
              <a:t>       &gt;&gt;&gt; a &gt; b</a:t>
            </a:r>
          </a:p>
          <a:p>
            <a:r>
              <a:rPr lang="en-US" sz="1350" dirty="0"/>
              <a:t>       False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18808" y="3528217"/>
            <a:ext cx="130084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Mayor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&gt;= 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 21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&lt;= 21</a:t>
            </a:r>
          </a:p>
          <a:p>
            <a:r>
              <a:rPr lang="en-US" sz="1350" dirty="0"/>
              <a:t>       True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3921" y="3528216"/>
            <a:ext cx="19376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And:</a:t>
            </a:r>
          </a:p>
          <a:p>
            <a:r>
              <a:rPr lang="en-US" sz="1350" dirty="0"/>
              <a:t>       &gt;&gt;&gt; a&lt;b and b==21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Or:</a:t>
            </a:r>
          </a:p>
          <a:p>
            <a:r>
              <a:rPr lang="en-US" sz="1350" dirty="0"/>
              <a:t>       &gt;&gt;&gt; a&gt;b or a&lt;=b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Not:</a:t>
            </a:r>
          </a:p>
          <a:p>
            <a:r>
              <a:rPr lang="en-US" sz="1350" dirty="0"/>
              <a:t>       &gt;&gt;&gt; not (a&gt;b or a&lt;=b)</a:t>
            </a:r>
          </a:p>
          <a:p>
            <a:r>
              <a:rPr lang="en-US" sz="1350" dirty="0"/>
              <a:t>       False </a:t>
            </a:r>
            <a:endParaRPr lang="es-CR" sz="1350" dirty="0"/>
          </a:p>
        </p:txBody>
      </p:sp>
      <p:pic>
        <p:nvPicPr>
          <p:cNvPr id="7" name="Picture 2" descr="https://upload.wikimedia.org/wikipedia/commons/thumb/1/13/ITCR_LOGO.svg/1063px-ITC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74" y="1224271"/>
            <a:ext cx="758072" cy="73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20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Son el elemento básico de la programación.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2324911" y="3775548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rgbClr val="FF9900"/>
                </a:solidFill>
              </a:rPr>
              <a:t>def</a:t>
            </a:r>
            <a:r>
              <a:rPr lang="es-CR" dirty="0"/>
              <a:t> </a:t>
            </a:r>
            <a:r>
              <a:rPr lang="es-CR" dirty="0" err="1">
                <a:solidFill>
                  <a:srgbClr val="3333CC"/>
                </a:solidFill>
              </a:rPr>
              <a:t>nombre_funcion</a:t>
            </a:r>
            <a:r>
              <a:rPr lang="es-CR" dirty="0"/>
              <a:t>(argumentos):</a:t>
            </a:r>
          </a:p>
          <a:p>
            <a:pPr lvl="1"/>
            <a:r>
              <a:rPr lang="es-CR" dirty="0"/>
              <a:t>(cuerpo de la función)</a:t>
            </a:r>
          </a:p>
          <a:p>
            <a:endParaRPr lang="es-CR" dirty="0"/>
          </a:p>
        </p:txBody>
      </p:sp>
      <p:cxnSp>
        <p:nvCxnSpPr>
          <p:cNvPr id="6" name="Straight Arrow Connector 6"/>
          <p:cNvCxnSpPr/>
          <p:nvPr/>
        </p:nvCxnSpPr>
        <p:spPr>
          <a:xfrm flipH="1" flipV="1">
            <a:off x="3297677" y="3450110"/>
            <a:ext cx="116732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-60000" flipH="1" flipV="1">
            <a:off x="1984442" y="4225672"/>
            <a:ext cx="595443" cy="2299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 flipV="1">
            <a:off x="5116749" y="3450109"/>
            <a:ext cx="442609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5705272" y="3994421"/>
            <a:ext cx="72714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2579884" y="3021028"/>
            <a:ext cx="1478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Identificador para </a:t>
            </a:r>
          </a:p>
          <a:p>
            <a:r>
              <a:rPr lang="en-US" sz="1350"/>
              <a:t>invocar la función</a:t>
            </a:r>
            <a:endParaRPr lang="es-CR" sz="1350"/>
          </a:p>
        </p:txBody>
      </p:sp>
      <p:sp>
        <p:nvSpPr>
          <p:cNvPr id="11" name="TextBox 25"/>
          <p:cNvSpPr txBox="1"/>
          <p:nvPr/>
        </p:nvSpPr>
        <p:spPr>
          <a:xfrm rot="20693913">
            <a:off x="249540" y="4097242"/>
            <a:ext cx="1984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Identación</a:t>
            </a:r>
            <a:r>
              <a:rPr lang="en-US" sz="1350" dirty="0"/>
              <a:t> define el </a:t>
            </a:r>
            <a:r>
              <a:rPr lang="en-US" sz="1350" dirty="0" err="1"/>
              <a:t>inicio</a:t>
            </a:r>
            <a:r>
              <a:rPr lang="en-US" sz="1350" dirty="0"/>
              <a:t> y el fin de un </a:t>
            </a:r>
            <a:r>
              <a:rPr lang="en-US" sz="1350" dirty="0" err="1"/>
              <a:t>bloque</a:t>
            </a:r>
            <a:endParaRPr lang="es-CR" sz="1350" dirty="0"/>
          </a:p>
        </p:txBody>
      </p:sp>
      <p:sp>
        <p:nvSpPr>
          <p:cNvPr id="12" name="TextBox 26"/>
          <p:cNvSpPr txBox="1"/>
          <p:nvPr/>
        </p:nvSpPr>
        <p:spPr>
          <a:xfrm>
            <a:off x="4907604" y="2969599"/>
            <a:ext cx="3049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Posicionales separados por comas. Representan las entradas de la función</a:t>
            </a:r>
            <a:endParaRPr lang="es-CR" sz="1350"/>
          </a:p>
        </p:txBody>
      </p:sp>
      <p:sp>
        <p:nvSpPr>
          <p:cNvPr id="13" name="TextBox 28"/>
          <p:cNvSpPr txBox="1"/>
          <p:nvPr/>
        </p:nvSpPr>
        <p:spPr>
          <a:xfrm>
            <a:off x="6432415" y="3858670"/>
            <a:ext cx="2402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Indicador de inicio de bloque</a:t>
            </a:r>
            <a:endParaRPr lang="es-CR" sz="1350"/>
          </a:p>
        </p:txBody>
      </p:sp>
      <p:sp>
        <p:nvSpPr>
          <p:cNvPr id="14" name="TextBox 29"/>
          <p:cNvSpPr txBox="1"/>
          <p:nvPr/>
        </p:nvSpPr>
        <p:spPr>
          <a:xfrm>
            <a:off x="3047188" y="5071022"/>
            <a:ext cx="3385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Conjunto de operaciones e invocaciones a funciones que definen la lógica de la función.</a:t>
            </a:r>
            <a:endParaRPr lang="es-CR" sz="1350"/>
          </a:p>
        </p:txBody>
      </p:sp>
      <p:cxnSp>
        <p:nvCxnSpPr>
          <p:cNvPr id="15" name="Straight Arrow Connector 10"/>
          <p:cNvCxnSpPr/>
          <p:nvPr/>
        </p:nvCxnSpPr>
        <p:spPr>
          <a:xfrm>
            <a:off x="4010227" y="4413149"/>
            <a:ext cx="352628" cy="5880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"Nada" (None en Python),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None,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estatuto</a:t>
            </a:r>
            <a:r>
              <a:rPr lang="en-US" dirty="0"/>
              <a:t> return.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Estatuto</a:t>
            </a:r>
            <a:r>
              <a:rPr lang="en-US" dirty="0"/>
              <a:t> return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68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3D4C79B-850F-41EC-AB16-3D7B54F6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702" y="2125266"/>
            <a:ext cx="312136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9900"/>
                </a:solidFill>
              </a:rPr>
              <a:t>return</a:t>
            </a:r>
            <a:r>
              <a:rPr lang="en-US" sz="2100" dirty="0"/>
              <a:t> 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</a:t>
            </a:r>
            <a:r>
              <a:rPr lang="en-US" sz="2100" dirty="0">
                <a:solidFill>
                  <a:srgbClr val="CC0099"/>
                </a:solidFill>
              </a:rPr>
              <a:t> 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116" y="2125266"/>
            <a:ext cx="37220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 </a:t>
            </a:r>
            <a:r>
              <a:rPr lang="en-US" sz="2100" dirty="0">
                <a:solidFill>
                  <a:srgbClr val="CC0099"/>
                </a:solidFill>
              </a:rPr>
              <a:t>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 </a:t>
            </a:r>
            <a:r>
              <a:rPr lang="en-US" dirty="0" err="1"/>
              <a:t>caminos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principales</a:t>
            </a:r>
            <a:r>
              <a:rPr lang="en-US" dirty="0"/>
              <a:t> son if, </a:t>
            </a:r>
            <a:r>
              <a:rPr lang="en-US" dirty="0" err="1"/>
              <a:t>elif</a:t>
            </a:r>
            <a:r>
              <a:rPr lang="en-US" dirty="0"/>
              <a:t> y else.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4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 </a:t>
            </a:r>
            <a:r>
              <a:rPr lang="en-US" sz="1800" dirty="0" err="1"/>
              <a:t>quiere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que </a:t>
            </a:r>
            <a:r>
              <a:rPr lang="en-US" sz="1800" dirty="0" err="1"/>
              <a:t>reciba</a:t>
            </a:r>
            <a:r>
              <a:rPr lang="en-US" sz="1800" dirty="0"/>
              <a:t> dos </a:t>
            </a:r>
            <a:r>
              <a:rPr lang="en-US" sz="1800" dirty="0" err="1"/>
              <a:t>números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sume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son </a:t>
            </a:r>
            <a:r>
              <a:rPr lang="en-US" sz="1800" b="1" dirty="0" err="1"/>
              <a:t>iguales</a:t>
            </a:r>
            <a:r>
              <a:rPr lang="en-US" sz="1800" dirty="0"/>
              <a:t>,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multiplique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el </a:t>
            </a:r>
            <a:r>
              <a:rPr lang="en-US" sz="1800" b="1" dirty="0"/>
              <a:t>primero </a:t>
            </a:r>
            <a:r>
              <a:rPr lang="en-US" sz="1800" b="1" dirty="0" err="1"/>
              <a:t>es</a:t>
            </a:r>
            <a:r>
              <a:rPr lang="en-US" sz="1800" b="1" dirty="0"/>
              <a:t> </a:t>
            </a:r>
            <a:r>
              <a:rPr lang="en-US" sz="1800" b="1" dirty="0" err="1"/>
              <a:t>menor</a:t>
            </a:r>
            <a:r>
              <a:rPr lang="en-US" sz="1800" b="1" dirty="0"/>
              <a:t> que el </a:t>
            </a:r>
            <a:r>
              <a:rPr lang="en-US" sz="1800" b="1" dirty="0" err="1"/>
              <a:t>segundo</a:t>
            </a:r>
            <a:r>
              <a:rPr lang="en-US" sz="1800" dirty="0"/>
              <a:t> o que, </a:t>
            </a:r>
            <a:r>
              <a:rPr lang="en-US" sz="1800" b="1" dirty="0"/>
              <a:t>de lo </a:t>
            </a:r>
            <a:r>
              <a:rPr lang="en-US" sz="1800" b="1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.</a:t>
            </a:r>
            <a:endParaRPr lang="es-CR" sz="1800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TextBox 7"/>
          <p:cNvSpPr txBox="1"/>
          <p:nvPr/>
        </p:nvSpPr>
        <p:spPr>
          <a:xfrm>
            <a:off x="1098617" y="3645661"/>
            <a:ext cx="2276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500" dirty="0"/>
              <a:t>Se evalúan en orden hasta encontrar una condición que se cumpla y si no se cumple ninguna, se ejecuta el bloque </a:t>
            </a:r>
            <a:r>
              <a:rPr lang="es-CR" sz="1500" dirty="0" err="1"/>
              <a:t>else</a:t>
            </a:r>
            <a:r>
              <a:rPr lang="es-CR" sz="15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6629" y="3115003"/>
            <a:ext cx="3525669" cy="2709102"/>
          </a:xfrm>
          <a:prstGeom prst="rect">
            <a:avLst/>
          </a:prstGeom>
          <a:ln w="38100">
            <a:noFill/>
            <a:headEnd type="none" w="med" len="med"/>
            <a:tailEnd type="triangle" w="med" len="med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99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33CC"/>
                </a:solidFill>
              </a:rPr>
              <a:t>suma_resta_mult</a:t>
            </a:r>
            <a:r>
              <a:rPr lang="en-US" sz="1800" dirty="0"/>
              <a:t>(num1, num2):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&lt; num2: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*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9900"/>
                </a:solidFill>
              </a:rPr>
              <a:t>elif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== </a:t>
            </a:r>
            <a:r>
              <a:rPr lang="en-US" sz="1800" dirty="0" err="1"/>
              <a:t>num</a:t>
            </a:r>
            <a:r>
              <a:rPr lang="en-US" sz="1800" dirty="0"/>
              <a:t> 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+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num1 - num2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4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A12895-3345-4C68-BA7A-0E77D83F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Calcular la media (promedio) de 3 números.</a:t>
            </a:r>
          </a:p>
          <a:p>
            <a:r>
              <a:rPr lang="es-CR" dirty="0"/>
              <a:t>Elaborar un algoritmo para calcular el promedio final de la materia de algoritmos. Dicha calificación se compone delos siguientes porcentajes:</a:t>
            </a:r>
          </a:p>
          <a:p>
            <a:pPr lvl="1"/>
            <a:r>
              <a:rPr lang="es-CR" dirty="0"/>
              <a:t>55% -----del promedio final de sus calificaciones parciales (3)</a:t>
            </a:r>
          </a:p>
          <a:p>
            <a:pPr lvl="1"/>
            <a:r>
              <a:rPr lang="es-CR" dirty="0"/>
              <a:t>30% ----- de la calificación de promedio de trabajo en clase (2)</a:t>
            </a:r>
          </a:p>
          <a:p>
            <a:pPr lvl="1"/>
            <a:r>
              <a:rPr lang="es-CR" dirty="0"/>
              <a:t>15% ----- de la calificación de un trabajo final</a:t>
            </a:r>
          </a:p>
          <a:p>
            <a:r>
              <a:rPr lang="es-CR" dirty="0"/>
              <a:t>Calcular el sueldo de un empleado dados como datos de entrada: el nombre, horas de trabajo y el pago en horas</a:t>
            </a:r>
          </a:p>
          <a:p>
            <a:r>
              <a:rPr lang="es-CR" dirty="0"/>
              <a:t>Elaborar un algoritmo que obtenga e imprima el valor de </a:t>
            </a:r>
            <a:r>
              <a:rPr lang="es-CR" b="1" dirty="0"/>
              <a:t>Y</a:t>
            </a:r>
            <a:r>
              <a:rPr lang="es-CR" dirty="0"/>
              <a:t> a partir de la ecuación.</a:t>
            </a:r>
          </a:p>
          <a:p>
            <a:pPr lvl="1"/>
            <a:r>
              <a:rPr lang="es-CR" dirty="0"/>
              <a:t>Y= 3*X**2 + 7X – 15</a:t>
            </a:r>
          </a:p>
          <a:p>
            <a:r>
              <a:rPr lang="es-CR" dirty="0"/>
              <a:t>Elabora un algoritmo para leer un numero y determinar si es par o impar.</a:t>
            </a:r>
          </a:p>
          <a:p>
            <a:r>
              <a:rPr lang="es-CR" dirty="0"/>
              <a:t>Elaborar un algoritmo para leer 3 números y determinar sí uno es la suma de los otros dos.</a:t>
            </a:r>
          </a:p>
          <a:p>
            <a:r>
              <a:rPr lang="es-CR" dirty="0"/>
              <a:t>Solicitar un entero y determinar sí es múltiplo de 3 y además que se encuentre en el rango (100-200).</a:t>
            </a:r>
          </a:p>
          <a:p>
            <a:r>
              <a:rPr lang="es-CR" dirty="0"/>
              <a:t>En una librería se venden artículos con las siguientes condiciones: </a:t>
            </a:r>
          </a:p>
          <a:p>
            <a:pPr lvl="1"/>
            <a:r>
              <a:rPr lang="es-CR" dirty="0"/>
              <a:t>Sí el cliente es de tipo 1 se le descuenta 30%</a:t>
            </a:r>
          </a:p>
          <a:p>
            <a:pPr lvl="1"/>
            <a:r>
              <a:rPr lang="es-CR" dirty="0"/>
              <a:t>Sí el cliente es de tipo 2 se le descuenta 20% </a:t>
            </a:r>
          </a:p>
          <a:p>
            <a:pPr lvl="1"/>
            <a:r>
              <a:rPr lang="es-CR" dirty="0"/>
              <a:t>Sí el cliente es de tipo 3 se le descuenta 10%</a:t>
            </a:r>
          </a:p>
          <a:p>
            <a:pPr lvl="1"/>
            <a:r>
              <a:rPr lang="es-CR" dirty="0"/>
              <a:t>Escribir un algoritmo que lea el nombre del cliente, tipo de cliente, precio. Calcule el pago final.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6ACDC7-5B53-48B6-894F-3425EFFA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4385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n-US" dirty="0"/>
          </a:p>
          <a:p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datos</a:t>
            </a:r>
          </a:p>
          <a:p>
            <a:r>
              <a:rPr lang="en-US" dirty="0" err="1"/>
              <a:t>Identificadores</a:t>
            </a: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 err="1"/>
              <a:t>Asignaciones</a:t>
            </a:r>
            <a:endParaRPr lang="en-US" dirty="0"/>
          </a:p>
          <a:p>
            <a:r>
              <a:rPr lang="en-US" dirty="0" err="1"/>
              <a:t>Expresiones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  <a:endParaRPr lang="es-C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B26D67-FC7E-4725-A13B-5109BFD67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1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Creado</a:t>
            </a:r>
            <a:r>
              <a:rPr lang="en-US" dirty="0"/>
              <a:t> en 1998 por Guido Van Rossum.</a:t>
            </a:r>
          </a:p>
          <a:p>
            <a:endParaRPr lang="en-US" dirty="0"/>
          </a:p>
          <a:p>
            <a:r>
              <a:rPr lang="es-CR" dirty="0"/>
              <a:t>En 1999 se funda la Python Software Foundation.</a:t>
            </a:r>
          </a:p>
          <a:p>
            <a:endParaRPr lang="es-CR" dirty="0"/>
          </a:p>
          <a:p>
            <a:r>
              <a:rPr lang="es-CR" dirty="0"/>
              <a:t>Desde entonces han habido tres grandes lanzamientos: Python1, Python2 y Python3.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Es un lenguaje interpretado.</a:t>
            </a:r>
          </a:p>
          <a:p>
            <a:endParaRPr lang="es-CR" dirty="0"/>
          </a:p>
          <a:p>
            <a:r>
              <a:rPr lang="es-CR" dirty="0"/>
              <a:t>Es un lenguaje </a:t>
            </a:r>
            <a:r>
              <a:rPr lang="es-CR" dirty="0" err="1"/>
              <a:t>multiparadigma</a:t>
            </a:r>
            <a:r>
              <a:rPr lang="es-CR" dirty="0"/>
              <a:t>, imperativo, funcional y orientado a objetos.</a:t>
            </a:r>
          </a:p>
          <a:p>
            <a:endParaRPr lang="es-CR" dirty="0"/>
          </a:p>
          <a:p>
            <a:r>
              <a:rPr lang="es-CR" dirty="0"/>
              <a:t>Es multiplataforma (funciona con Windows, Mac, Linux).</a:t>
            </a:r>
          </a:p>
          <a:p>
            <a:endParaRPr lang="es-CR" dirty="0"/>
          </a:p>
          <a:p>
            <a:r>
              <a:rPr lang="es-CR" dirty="0"/>
              <a:t>Posee gran cantidad de librerías de terceros como interfaz gráfica y conexiones con motores de bases de datos.</a:t>
            </a:r>
          </a:p>
          <a:p>
            <a:endParaRPr lang="es-CR" dirty="0"/>
          </a:p>
          <a:p>
            <a:r>
              <a:rPr lang="es-CR" dirty="0"/>
              <a:t>Las versiones más utilizadas son la 2.7 y la última (3.3).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61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Numéricos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Secuencias</a:t>
            </a:r>
          </a:p>
          <a:p>
            <a:endParaRPr lang="en-US" dirty="0"/>
          </a:p>
          <a:p>
            <a:r>
              <a:rPr lang="en-US" dirty="0" err="1"/>
              <a:t>Diccionarios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Enteros: 1, 25, 789.</a:t>
            </a:r>
          </a:p>
          <a:p>
            <a:endParaRPr lang="es-CR" dirty="0"/>
          </a:p>
          <a:p>
            <a:r>
              <a:rPr lang="es-CR" dirty="0"/>
              <a:t>Booleanos: True, False (verdadero, falso).</a:t>
            </a:r>
          </a:p>
          <a:p>
            <a:endParaRPr lang="es-CR" dirty="0"/>
          </a:p>
          <a:p>
            <a:r>
              <a:rPr lang="es-CR" dirty="0"/>
              <a:t>Reales: 14.25, 3.6e+2.</a:t>
            </a:r>
          </a:p>
          <a:p>
            <a:endParaRPr lang="es-CR" dirty="0"/>
          </a:p>
          <a:p>
            <a:r>
              <a:rPr lang="es-CR" dirty="0"/>
              <a:t>Complejos: 1.4j.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Numéricos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57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Colecciones de elementos a los que se puede acceder por posición.</a:t>
            </a:r>
          </a:p>
          <a:p>
            <a:endParaRPr lang="es-CR" dirty="0"/>
          </a:p>
          <a:p>
            <a:r>
              <a:rPr lang="es-CR" dirty="0"/>
              <a:t>Se clasifican en:</a:t>
            </a:r>
          </a:p>
          <a:p>
            <a:pPr lvl="1"/>
            <a:r>
              <a:rPr lang="en-US" dirty="0" err="1"/>
              <a:t>Mutables</a:t>
            </a:r>
            <a:endParaRPr lang="en-US" dirty="0"/>
          </a:p>
          <a:p>
            <a:pPr lvl="1"/>
            <a:r>
              <a:rPr lang="en-US" dirty="0"/>
              <a:t>Inmutables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- Secuencias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119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1124</Words>
  <Application>Microsoft Office PowerPoint</Application>
  <PresentationFormat>Presentación en pantalla (4:3)</PresentationFormat>
  <Paragraphs>287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Introducción A Python</vt:lpstr>
      <vt:lpstr>Historia</vt:lpstr>
      <vt:lpstr>Características</vt:lpstr>
      <vt:lpstr>Tipos de datos</vt:lpstr>
      <vt:lpstr>Tipos de datos - Numéricos</vt:lpstr>
      <vt:lpstr>Tipos de dato - Secuencias</vt:lpstr>
      <vt:lpstr>Secuencias - Mutables</vt:lpstr>
      <vt:lpstr>Secuencias - Inmutables</vt:lpstr>
      <vt:lpstr>Secuencias Inmutables - Strings</vt:lpstr>
      <vt:lpstr>Secuencias Inmutables - Tuplas</vt:lpstr>
      <vt:lpstr>Tipos de datos - Diccionarios</vt:lpstr>
      <vt:lpstr>Identificadores</vt:lpstr>
      <vt:lpstr>Variables</vt:lpstr>
      <vt:lpstr>Asignaciones - Constantes</vt:lpstr>
      <vt:lpstr>Asignaciones - Variables</vt:lpstr>
      <vt:lpstr>Asignaciones - Funciones</vt:lpstr>
      <vt:lpstr>Asignaciones  - Operadores</vt:lpstr>
      <vt:lpstr>Expresiones Aritméticas En Python</vt:lpstr>
      <vt:lpstr>Expresiones Relacionales Y Operadores Lógicos</vt:lpstr>
      <vt:lpstr>Funciones</vt:lpstr>
      <vt:lpstr>Estatuto return</vt:lpstr>
      <vt:lpstr>Ejemplo</vt:lpstr>
      <vt:lpstr>Estructuras de control</vt:lpstr>
      <vt:lpstr>Ejemplo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38</cp:revision>
  <dcterms:created xsi:type="dcterms:W3CDTF">2016-01-04T17:43:21Z</dcterms:created>
  <dcterms:modified xsi:type="dcterms:W3CDTF">2019-02-08T00:29:51Z</dcterms:modified>
</cp:coreProperties>
</file>