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32"/>
  </p:notesMasterIdLst>
  <p:handoutMasterIdLst>
    <p:handoutMasterId r:id="rId33"/>
  </p:handoutMasterIdLst>
  <p:sldIdLst>
    <p:sldId id="332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29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31/1/2019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31/1/2019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Desarrollo Lógico y Algoritmos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Secuencias - </a:t>
            </a:r>
            <a:r>
              <a:rPr lang="en-US" dirty="0" err="1"/>
              <a:t>Mutables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sz="1800" dirty="0"/>
          </a:p>
          <a:p>
            <a:r>
              <a:rPr lang="es-CR" sz="1800" dirty="0"/>
              <a:t>Datos se pueden cambiar a nivel de posiciones individuales.</a:t>
            </a:r>
          </a:p>
          <a:p>
            <a:endParaRPr lang="es-CR" sz="1800" dirty="0"/>
          </a:p>
          <a:p>
            <a:r>
              <a:rPr lang="en-US" sz="1800" dirty="0" err="1"/>
              <a:t>Listas</a:t>
            </a:r>
            <a:r>
              <a:rPr lang="en-US" sz="1800" dirty="0"/>
              <a:t> son </a:t>
            </a:r>
            <a:r>
              <a:rPr lang="en-US" sz="1800" dirty="0" err="1"/>
              <a:t>mutables</a:t>
            </a:r>
            <a:r>
              <a:rPr lang="en-US" sz="1800" dirty="0"/>
              <a:t>. </a:t>
            </a:r>
            <a:endParaRPr lang="es-CR" sz="1800" dirty="0"/>
          </a:p>
          <a:p>
            <a:endParaRPr lang="es-CR" dirty="0"/>
          </a:p>
        </p:txBody>
      </p:sp>
      <p:sp>
        <p:nvSpPr>
          <p:cNvPr id="4" name="TextBox 12"/>
          <p:cNvSpPr txBox="1"/>
          <p:nvPr/>
        </p:nvSpPr>
        <p:spPr>
          <a:xfrm>
            <a:off x="2040732" y="3904722"/>
            <a:ext cx="1600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lista</a:t>
            </a:r>
            <a:r>
              <a:rPr lang="en-US" sz="1350" dirty="0"/>
              <a:t> = [1,12,25,5,81]</a:t>
            </a:r>
            <a:endParaRPr lang="es-CR" sz="1350" dirty="0"/>
          </a:p>
        </p:txBody>
      </p:sp>
      <p:grpSp>
        <p:nvGrpSpPr>
          <p:cNvPr id="5" name="Group 17"/>
          <p:cNvGrpSpPr/>
          <p:nvPr/>
        </p:nvGrpSpPr>
        <p:grpSpPr>
          <a:xfrm>
            <a:off x="1903940" y="4386695"/>
            <a:ext cx="2133600" cy="740018"/>
            <a:chOff x="1296670" y="4574223"/>
            <a:chExt cx="2844800" cy="986691"/>
          </a:xfrm>
        </p:grpSpPr>
        <p:grpSp>
          <p:nvGrpSpPr>
            <p:cNvPr id="6" name="Group 11"/>
            <p:cNvGrpSpPr/>
            <p:nvPr/>
          </p:nvGrpSpPr>
          <p:grpSpPr>
            <a:xfrm>
              <a:off x="1296670" y="4574223"/>
              <a:ext cx="2844800" cy="986691"/>
              <a:chOff x="1658620" y="3964623"/>
              <a:chExt cx="2844800" cy="986691"/>
            </a:xfrm>
          </p:grpSpPr>
          <p:sp>
            <p:nvSpPr>
              <p:cNvPr id="11" name="Rectangle 3"/>
              <p:cNvSpPr/>
              <p:nvPr/>
            </p:nvSpPr>
            <p:spPr>
              <a:xfrm>
                <a:off x="1658620" y="3964623"/>
                <a:ext cx="568960" cy="528320"/>
              </a:xfrm>
              <a:prstGeom prst="rect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/>
                  <a:t>1</a:t>
                </a:r>
                <a:endParaRPr lang="es-CR" sz="1350"/>
              </a:p>
            </p:txBody>
          </p:sp>
          <p:sp>
            <p:nvSpPr>
              <p:cNvPr id="12" name="TextBox 9"/>
              <p:cNvSpPr txBox="1"/>
              <p:nvPr/>
            </p:nvSpPr>
            <p:spPr>
              <a:xfrm>
                <a:off x="1658620" y="4551205"/>
                <a:ext cx="28448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/>
                  <a:t>   0        1         2         3        4</a:t>
                </a:r>
                <a:endParaRPr lang="es-CR" sz="1350"/>
              </a:p>
            </p:txBody>
          </p:sp>
        </p:grpSp>
        <p:sp>
          <p:nvSpPr>
            <p:cNvPr id="7" name="Rectangle 13"/>
            <p:cNvSpPr/>
            <p:nvPr/>
          </p:nvSpPr>
          <p:spPr>
            <a:xfrm>
              <a:off x="186563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12</a:t>
              </a:r>
              <a:endParaRPr lang="es-CR" sz="1350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243459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25</a:t>
              </a:r>
              <a:endParaRPr lang="es-CR" sz="1350"/>
            </a:p>
          </p:txBody>
        </p:sp>
        <p:sp>
          <p:nvSpPr>
            <p:cNvPr id="9" name="Rectangle 15"/>
            <p:cNvSpPr/>
            <p:nvPr/>
          </p:nvSpPr>
          <p:spPr>
            <a:xfrm>
              <a:off x="300355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5</a:t>
              </a:r>
              <a:endParaRPr lang="es-CR" sz="1350"/>
            </a:p>
          </p:txBody>
        </p:sp>
        <p:sp>
          <p:nvSpPr>
            <p:cNvPr id="10" name="Rectangle 16"/>
            <p:cNvSpPr/>
            <p:nvPr/>
          </p:nvSpPr>
          <p:spPr>
            <a:xfrm>
              <a:off x="357251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81</a:t>
              </a:r>
              <a:endParaRPr lang="es-CR" sz="1350"/>
            </a:p>
          </p:txBody>
        </p:sp>
      </p:grpSp>
      <p:grpSp>
        <p:nvGrpSpPr>
          <p:cNvPr id="13" name="Group 18"/>
          <p:cNvGrpSpPr/>
          <p:nvPr/>
        </p:nvGrpSpPr>
        <p:grpSpPr>
          <a:xfrm>
            <a:off x="5209645" y="4372840"/>
            <a:ext cx="2133600" cy="740018"/>
            <a:chOff x="1296670" y="4574223"/>
            <a:chExt cx="2844800" cy="986691"/>
          </a:xfrm>
        </p:grpSpPr>
        <p:grpSp>
          <p:nvGrpSpPr>
            <p:cNvPr id="14" name="Group 19"/>
            <p:cNvGrpSpPr/>
            <p:nvPr/>
          </p:nvGrpSpPr>
          <p:grpSpPr>
            <a:xfrm>
              <a:off x="1296670" y="4574223"/>
              <a:ext cx="2844800" cy="986691"/>
              <a:chOff x="1658620" y="3964623"/>
              <a:chExt cx="2844800" cy="986691"/>
            </a:xfrm>
          </p:grpSpPr>
          <p:sp>
            <p:nvSpPr>
              <p:cNvPr id="19" name="Rectangle 24"/>
              <p:cNvSpPr/>
              <p:nvPr/>
            </p:nvSpPr>
            <p:spPr>
              <a:xfrm>
                <a:off x="1658620" y="3964623"/>
                <a:ext cx="568960" cy="528320"/>
              </a:xfrm>
              <a:prstGeom prst="rect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/>
                  <a:t>1</a:t>
                </a:r>
                <a:endParaRPr lang="es-CR" sz="1350"/>
              </a:p>
            </p:txBody>
          </p:sp>
          <p:sp>
            <p:nvSpPr>
              <p:cNvPr id="20" name="TextBox 25"/>
              <p:cNvSpPr txBox="1"/>
              <p:nvPr/>
            </p:nvSpPr>
            <p:spPr>
              <a:xfrm>
                <a:off x="1658620" y="4551205"/>
                <a:ext cx="28448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/>
                  <a:t>   0        1         2         3        4</a:t>
                </a:r>
                <a:endParaRPr lang="es-CR" sz="1350"/>
              </a:p>
            </p:txBody>
          </p:sp>
        </p:grpSp>
        <p:sp>
          <p:nvSpPr>
            <p:cNvPr id="15" name="Rectangle 20"/>
            <p:cNvSpPr/>
            <p:nvPr/>
          </p:nvSpPr>
          <p:spPr>
            <a:xfrm>
              <a:off x="186563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12</a:t>
              </a:r>
              <a:endParaRPr lang="es-CR" sz="1350"/>
            </a:p>
          </p:txBody>
        </p:sp>
        <p:sp>
          <p:nvSpPr>
            <p:cNvPr id="16" name="Rectangle 21"/>
            <p:cNvSpPr/>
            <p:nvPr/>
          </p:nvSpPr>
          <p:spPr>
            <a:xfrm>
              <a:off x="243459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25</a:t>
              </a:r>
              <a:endParaRPr lang="es-CR" sz="1350"/>
            </a:p>
          </p:txBody>
        </p:sp>
        <p:sp>
          <p:nvSpPr>
            <p:cNvPr id="17" name="Rectangle 22"/>
            <p:cNvSpPr/>
            <p:nvPr/>
          </p:nvSpPr>
          <p:spPr>
            <a:xfrm>
              <a:off x="300355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38</a:t>
              </a:r>
              <a:endParaRPr lang="es-CR" sz="1350"/>
            </a:p>
          </p:txBody>
        </p:sp>
        <p:sp>
          <p:nvSpPr>
            <p:cNvPr id="18" name="Rectangle 23"/>
            <p:cNvSpPr/>
            <p:nvPr/>
          </p:nvSpPr>
          <p:spPr>
            <a:xfrm>
              <a:off x="357251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81</a:t>
              </a:r>
              <a:endParaRPr lang="es-CR" sz="1350"/>
            </a:p>
          </p:txBody>
        </p:sp>
      </p:grpSp>
      <p:sp>
        <p:nvSpPr>
          <p:cNvPr id="21" name="TextBox 34"/>
          <p:cNvSpPr txBox="1"/>
          <p:nvPr/>
        </p:nvSpPr>
        <p:spPr>
          <a:xfrm>
            <a:off x="5529685" y="3910758"/>
            <a:ext cx="1600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Lista[3] = 38</a:t>
            </a:r>
            <a:endParaRPr lang="es-CR" sz="1350"/>
          </a:p>
        </p:txBody>
      </p:sp>
    </p:spTree>
    <p:extLst>
      <p:ext uri="{BB962C8B-B14F-4D97-AF65-F5344CB8AC3E}">
        <p14:creationId xmlns:p14="http://schemas.microsoft.com/office/powerpoint/2010/main" val="146390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Secuencias - Inmutables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sz="1800" dirty="0"/>
          </a:p>
          <a:p>
            <a:r>
              <a:rPr lang="en-US" sz="1800" dirty="0" err="1"/>
              <a:t>Sus</a:t>
            </a:r>
            <a:r>
              <a:rPr lang="en-US" sz="1800" dirty="0"/>
              <a:t> datos no </a:t>
            </a:r>
            <a:r>
              <a:rPr lang="en-US" sz="1800" dirty="0" err="1"/>
              <a:t>pueden</a:t>
            </a:r>
            <a:r>
              <a:rPr lang="en-US" sz="1800" dirty="0"/>
              <a:t> </a:t>
            </a:r>
            <a:r>
              <a:rPr lang="en-US" sz="1800" dirty="0" err="1"/>
              <a:t>ser</a:t>
            </a:r>
            <a:r>
              <a:rPr lang="en-US" sz="1800" dirty="0"/>
              <a:t> </a:t>
            </a:r>
            <a:r>
              <a:rPr lang="en-US" sz="1800" dirty="0" err="1"/>
              <a:t>cambiados</a:t>
            </a:r>
            <a:r>
              <a:rPr lang="en-US" sz="1800" dirty="0"/>
              <a:t> a </a:t>
            </a:r>
            <a:r>
              <a:rPr lang="en-US" sz="1800" dirty="0" err="1"/>
              <a:t>nivel</a:t>
            </a:r>
            <a:r>
              <a:rPr lang="en-US" sz="1800" dirty="0"/>
              <a:t> de </a:t>
            </a:r>
            <a:r>
              <a:rPr lang="en-US" sz="1800" dirty="0" err="1"/>
              <a:t>sus</a:t>
            </a:r>
            <a:r>
              <a:rPr lang="en-US" sz="1800" dirty="0"/>
              <a:t> </a:t>
            </a:r>
            <a:r>
              <a:rPr lang="en-US" sz="1800" dirty="0" err="1"/>
              <a:t>posiciones</a:t>
            </a:r>
            <a:r>
              <a:rPr lang="en-US" sz="1800" dirty="0"/>
              <a:t> </a:t>
            </a:r>
            <a:r>
              <a:rPr lang="en-US" sz="1800" dirty="0" err="1"/>
              <a:t>individuales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pPr lvl="1"/>
            <a:r>
              <a:rPr lang="en-US" sz="1500" dirty="0" err="1"/>
              <a:t>Ej</a:t>
            </a:r>
            <a:r>
              <a:rPr lang="en-US" sz="1500" dirty="0"/>
              <a:t>: Strings y </a:t>
            </a:r>
            <a:r>
              <a:rPr lang="en-US" sz="1500" dirty="0" err="1"/>
              <a:t>Tuplas</a:t>
            </a:r>
            <a:endParaRPr lang="en-US" sz="1500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3322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Secuencias Inmutables - Strings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1500" dirty="0"/>
              <a:t>Son hileras de caracteres.</a:t>
            </a:r>
          </a:p>
          <a:p>
            <a:r>
              <a:rPr lang="es-CR" sz="1500" dirty="0"/>
              <a:t>Se representan con comillas dobles o simples.</a:t>
            </a:r>
          </a:p>
          <a:p>
            <a:r>
              <a:rPr lang="es-CR" sz="1500" dirty="0"/>
              <a:t>Si no se ponen las comillas, se interpretan como variables.</a:t>
            </a:r>
          </a:p>
          <a:p>
            <a:r>
              <a:rPr lang="es-CR" sz="1500" dirty="0"/>
              <a:t>Ejemplo:</a:t>
            </a:r>
          </a:p>
          <a:p>
            <a:pPr lvl="1"/>
            <a:r>
              <a:rPr lang="es-CR" sz="1500" dirty="0"/>
              <a:t>"Esto es un string.“</a:t>
            </a:r>
          </a:p>
          <a:p>
            <a:pPr lvl="1"/>
            <a:r>
              <a:rPr lang="es-CR" sz="1500" dirty="0" err="1"/>
              <a:t>EstoEsUnaVariable</a:t>
            </a:r>
            <a:r>
              <a:rPr lang="es-CR" sz="1500" dirty="0"/>
              <a:t> (No pueden tener espacios)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6661" y="4208818"/>
            <a:ext cx="4942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/>
              <a:t>&gt;&gt;&gt; string = "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string."</a:t>
            </a:r>
          </a:p>
          <a:p>
            <a:pPr marL="0" lvl="1"/>
            <a:r>
              <a:rPr lang="en-US" dirty="0"/>
              <a:t>&gt;&gt;&gt; string[0] = "e"</a:t>
            </a:r>
          </a:p>
          <a:p>
            <a:pPr marL="0" lvl="1"/>
            <a:r>
              <a:rPr lang="en-US" dirty="0">
                <a:solidFill>
                  <a:srgbClr val="C00000"/>
                </a:solidFill>
              </a:rPr>
              <a:t>TypeError: '</a:t>
            </a:r>
            <a:r>
              <a:rPr lang="en-US" dirty="0" err="1">
                <a:solidFill>
                  <a:srgbClr val="C00000"/>
                </a:solidFill>
              </a:rPr>
              <a:t>str</a:t>
            </a:r>
            <a:r>
              <a:rPr lang="en-US" dirty="0">
                <a:solidFill>
                  <a:srgbClr val="C00000"/>
                </a:solidFill>
              </a:rPr>
              <a:t>' does not support </a:t>
            </a:r>
            <a:r>
              <a:rPr lang="en-US" dirty="0" err="1">
                <a:solidFill>
                  <a:srgbClr val="C00000"/>
                </a:solidFill>
              </a:rPr>
              <a:t>itemassignment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pPr marL="0" lvl="1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6888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Secuencias Inmutables - </a:t>
            </a:r>
            <a:r>
              <a:rPr lang="en-US" dirty="0" err="1"/>
              <a:t>Tuplas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Son conjuntos no dinámicos de datos.</a:t>
            </a:r>
          </a:p>
          <a:p>
            <a:endParaRPr lang="en-US" sz="1800" dirty="0"/>
          </a:p>
          <a:p>
            <a:r>
              <a:rPr lang="en-US" sz="1800" dirty="0"/>
              <a:t>Ejemplo: </a:t>
            </a:r>
          </a:p>
          <a:p>
            <a:pPr marL="0" indent="0">
              <a:buNone/>
            </a:pPr>
            <a:endParaRPr lang="en-US" sz="1800" dirty="0"/>
          </a:p>
          <a:p>
            <a:pPr marL="342900" lvl="1" indent="0">
              <a:buNone/>
            </a:pPr>
            <a:r>
              <a:rPr lang="en-US" dirty="0"/>
              <a:t>&gt;&gt;&gt; tupla = (1, "string", 5)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&gt;&gt;&gt; tupla[1] = 3</a:t>
            </a:r>
          </a:p>
          <a:p>
            <a:pPr marL="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       TypeError: 'undefined' does not support item assignment.</a:t>
            </a:r>
          </a:p>
        </p:txBody>
      </p:sp>
    </p:spTree>
    <p:extLst>
      <p:ext uri="{BB962C8B-B14F-4D97-AF65-F5344CB8AC3E}">
        <p14:creationId xmlns:p14="http://schemas.microsoft.com/office/powerpoint/2010/main" val="3262112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datos - </a:t>
            </a:r>
            <a:r>
              <a:rPr lang="en-US" dirty="0" err="1"/>
              <a:t>Diccionarios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1800" dirty="0"/>
              <a:t>Conocidos como tablas hash. </a:t>
            </a:r>
          </a:p>
          <a:p>
            <a:r>
              <a:rPr lang="es-CR" sz="1800" dirty="0"/>
              <a:t>Se refieren a un conjunto de llaves que contienen un valor asociado.</a:t>
            </a:r>
          </a:p>
          <a:p>
            <a:r>
              <a:rPr lang="es-CR" sz="1800" dirty="0"/>
              <a:t>Al igual que las listas son mutables, pero por su llave y no su posición.</a:t>
            </a:r>
          </a:p>
          <a:p>
            <a:pPr lvl="2"/>
            <a:endParaRPr lang="en-US" dirty="0"/>
          </a:p>
          <a:p>
            <a:pPr marL="685800" lvl="2" indent="0">
              <a:buNone/>
            </a:pPr>
            <a:r>
              <a:rPr lang="en-US" i="0" dirty="0" err="1"/>
              <a:t>Diccionario</a:t>
            </a:r>
            <a:r>
              <a:rPr lang="en-US" i="0" dirty="0"/>
              <a:t> = {"</a:t>
            </a:r>
            <a:r>
              <a:rPr lang="en-US" i="0" dirty="0" err="1"/>
              <a:t>Televisor</a:t>
            </a:r>
            <a:r>
              <a:rPr lang="en-US" i="0" dirty="0"/>
              <a:t>": 100000, "iPhone": 50000}</a:t>
            </a:r>
          </a:p>
          <a:p>
            <a:pPr marL="685800" lvl="2" indent="0">
              <a:buNone/>
            </a:pPr>
            <a:r>
              <a:rPr lang="en-US" i="0" dirty="0"/>
              <a:t>&gt;&gt;&gt; </a:t>
            </a:r>
            <a:r>
              <a:rPr lang="en-US" i="0" dirty="0" err="1"/>
              <a:t>diccionario</a:t>
            </a:r>
            <a:r>
              <a:rPr lang="en-US" i="0" dirty="0"/>
              <a:t>["</a:t>
            </a:r>
            <a:r>
              <a:rPr lang="en-US" i="0" dirty="0" err="1"/>
              <a:t>Televisor</a:t>
            </a:r>
            <a:r>
              <a:rPr lang="en-US" i="0" dirty="0"/>
              <a:t>"]</a:t>
            </a:r>
          </a:p>
          <a:p>
            <a:pPr marL="685800" lvl="2" indent="0">
              <a:buNone/>
            </a:pPr>
            <a:r>
              <a:rPr lang="en-US" i="0" dirty="0"/>
              <a:t>100000</a:t>
            </a:r>
          </a:p>
          <a:p>
            <a:pPr marL="685800" lvl="2" indent="0">
              <a:buNone/>
            </a:pPr>
            <a:r>
              <a:rPr lang="en-US" i="0" dirty="0"/>
              <a:t>&gt;&gt;&gt; </a:t>
            </a:r>
            <a:r>
              <a:rPr lang="en-US" i="0" dirty="0" err="1"/>
              <a:t>diccionario</a:t>
            </a:r>
            <a:r>
              <a:rPr lang="en-US" i="0" dirty="0"/>
              <a:t>["</a:t>
            </a:r>
            <a:r>
              <a:rPr lang="en-US" i="0" dirty="0" err="1"/>
              <a:t>iphone</a:t>
            </a:r>
            <a:r>
              <a:rPr lang="en-US" i="0" dirty="0"/>
              <a:t>"]</a:t>
            </a:r>
          </a:p>
          <a:p>
            <a:pPr marL="685800" lvl="2" indent="0">
              <a:buNone/>
            </a:pPr>
            <a:r>
              <a:rPr lang="en-US" i="0" dirty="0" err="1">
                <a:solidFill>
                  <a:srgbClr val="C00000"/>
                </a:solidFill>
              </a:rPr>
              <a:t>KeyError</a:t>
            </a:r>
            <a:r>
              <a:rPr lang="en-US" i="0" dirty="0">
                <a:solidFill>
                  <a:srgbClr val="C00000"/>
                </a:solidFill>
              </a:rPr>
              <a:t>		</a:t>
            </a:r>
            <a:r>
              <a:rPr lang="en-US" i="0" dirty="0"/>
              <a:t>(¡Python </a:t>
            </a:r>
            <a:r>
              <a:rPr lang="en-US" i="0" dirty="0" err="1"/>
              <a:t>es</a:t>
            </a:r>
            <a:r>
              <a:rPr lang="en-US" i="0" dirty="0"/>
              <a:t> sensible a </a:t>
            </a:r>
            <a:r>
              <a:rPr lang="en-US" i="0" dirty="0" err="1"/>
              <a:t>mayúsculas</a:t>
            </a:r>
            <a:r>
              <a:rPr lang="en-US" i="0" dirty="0"/>
              <a:t>!)</a:t>
            </a:r>
          </a:p>
          <a:p>
            <a:pPr marL="685800" lvl="2" indent="0">
              <a:buNone/>
            </a:pPr>
            <a:r>
              <a:rPr lang="en-US" i="0" dirty="0"/>
              <a:t>&gt;&gt;&gt; </a:t>
            </a:r>
            <a:r>
              <a:rPr lang="en-US" i="0" dirty="0" err="1"/>
              <a:t>diccionario</a:t>
            </a:r>
            <a:r>
              <a:rPr lang="en-US" i="0" dirty="0"/>
              <a:t>["iPhone"] = "Gratis“</a:t>
            </a:r>
          </a:p>
          <a:p>
            <a:pPr marL="685800" lvl="2" indent="0">
              <a:buNone/>
            </a:pPr>
            <a:r>
              <a:rPr lang="en-US" i="0" dirty="0"/>
              <a:t>&gt;&gt;&gt; </a:t>
            </a:r>
            <a:r>
              <a:rPr lang="en-US" i="0" dirty="0" err="1"/>
              <a:t>diccionario</a:t>
            </a:r>
            <a:r>
              <a:rPr lang="en-US" i="0" dirty="0"/>
              <a:t>["iPhone"]</a:t>
            </a:r>
          </a:p>
          <a:p>
            <a:pPr marL="685800" lvl="2" indent="0">
              <a:buNone/>
            </a:pPr>
            <a:r>
              <a:rPr lang="en-US" i="0" dirty="0"/>
              <a:t>'Gratis'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00637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Identificadores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Nombran</a:t>
            </a:r>
            <a:r>
              <a:rPr lang="en-US" sz="1800" dirty="0"/>
              <a:t> datos o </a:t>
            </a:r>
            <a:r>
              <a:rPr lang="en-US" sz="1800" dirty="0" err="1"/>
              <a:t>funciones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Deben </a:t>
            </a:r>
            <a:r>
              <a:rPr lang="en-US" sz="1800" dirty="0" err="1"/>
              <a:t>iniciar</a:t>
            </a:r>
            <a:r>
              <a:rPr lang="en-US" sz="1800" dirty="0"/>
              <a:t> </a:t>
            </a:r>
            <a:r>
              <a:rPr lang="en-US" sz="1800" dirty="0" err="1"/>
              <a:t>obligatoriamente</a:t>
            </a:r>
            <a:r>
              <a:rPr lang="en-US" sz="1800" dirty="0"/>
              <a:t> con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letra</a:t>
            </a:r>
            <a:r>
              <a:rPr lang="en-US" sz="1800" dirty="0"/>
              <a:t> o un </a:t>
            </a:r>
            <a:r>
              <a:rPr lang="en-US" sz="1800" dirty="0" err="1"/>
              <a:t>guion</a:t>
            </a:r>
            <a:r>
              <a:rPr lang="en-US" sz="1800" dirty="0"/>
              <a:t> </a:t>
            </a:r>
            <a:r>
              <a:rPr lang="en-US" sz="1800" dirty="0" err="1"/>
              <a:t>bajo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 err="1"/>
              <a:t>Pueden</a:t>
            </a:r>
            <a:r>
              <a:rPr lang="en-US" sz="1800" dirty="0"/>
              <a:t> </a:t>
            </a:r>
            <a:r>
              <a:rPr lang="en-US" sz="1800" dirty="0" err="1"/>
              <a:t>ser</a:t>
            </a:r>
            <a:r>
              <a:rPr lang="en-US" sz="1800" dirty="0"/>
              <a:t> de </a:t>
            </a:r>
            <a:r>
              <a:rPr lang="en-US" sz="1800" dirty="0" err="1"/>
              <a:t>cualquier</a:t>
            </a:r>
            <a:r>
              <a:rPr lang="en-US" sz="1800" dirty="0"/>
              <a:t> largo, </a:t>
            </a:r>
            <a:r>
              <a:rPr lang="en-US" sz="1800" dirty="0" err="1"/>
              <a:t>pero</a:t>
            </a:r>
            <a:r>
              <a:rPr lang="en-US" sz="1800" dirty="0"/>
              <a:t> </a:t>
            </a:r>
            <a:r>
              <a:rPr lang="en-US" sz="1800" dirty="0" err="1"/>
              <a:t>es</a:t>
            </a:r>
            <a:r>
              <a:rPr lang="en-US" sz="1800" dirty="0"/>
              <a:t> </a:t>
            </a:r>
            <a:r>
              <a:rPr lang="en-US" sz="1800" dirty="0" err="1"/>
              <a:t>mejor</a:t>
            </a:r>
            <a:r>
              <a:rPr lang="en-US" sz="1800" dirty="0"/>
              <a:t> </a:t>
            </a:r>
            <a:r>
              <a:rPr lang="en-US" sz="1800" dirty="0" err="1"/>
              <a:t>práctica</a:t>
            </a:r>
            <a:r>
              <a:rPr lang="en-US" sz="1800" dirty="0"/>
              <a:t> </a:t>
            </a:r>
            <a:r>
              <a:rPr lang="en-US" sz="1800" dirty="0" err="1"/>
              <a:t>hacerlos</a:t>
            </a:r>
            <a:r>
              <a:rPr lang="en-US" sz="1800" dirty="0"/>
              <a:t> de 8-12 </a:t>
            </a:r>
            <a:r>
              <a:rPr lang="en-US" sz="1800" dirty="0" err="1"/>
              <a:t>caracteres</a:t>
            </a:r>
            <a:r>
              <a:rPr lang="en-US" sz="1800" dirty="0"/>
              <a:t> y que </a:t>
            </a:r>
            <a:r>
              <a:rPr lang="en-US" sz="1800" dirty="0" err="1"/>
              <a:t>sean</a:t>
            </a:r>
            <a:r>
              <a:rPr lang="en-US" sz="1800" dirty="0"/>
              <a:t> SIGNIFICATIVOS.</a:t>
            </a:r>
          </a:p>
          <a:p>
            <a:endParaRPr lang="en-US" sz="1800" dirty="0"/>
          </a:p>
          <a:p>
            <a:r>
              <a:rPr lang="en-US" sz="1800" dirty="0" err="1"/>
              <a:t>Es</a:t>
            </a:r>
            <a:r>
              <a:rPr lang="en-US" sz="1800" dirty="0"/>
              <a:t> </a:t>
            </a:r>
            <a:r>
              <a:rPr lang="en-US" sz="1800" dirty="0" err="1"/>
              <a:t>preferible</a:t>
            </a:r>
            <a:r>
              <a:rPr lang="en-US" sz="1800" dirty="0"/>
              <a:t> </a:t>
            </a:r>
            <a:r>
              <a:rPr lang="en-US" sz="1800" dirty="0" err="1"/>
              <a:t>iniciarlos</a:t>
            </a:r>
            <a:r>
              <a:rPr lang="en-US" sz="1800" dirty="0"/>
              <a:t> con </a:t>
            </a:r>
            <a:r>
              <a:rPr lang="en-US" sz="1800" dirty="0" err="1"/>
              <a:t>minúscula</a:t>
            </a:r>
            <a:r>
              <a:rPr lang="en-US" sz="1800" dirty="0"/>
              <a:t>, </a:t>
            </a:r>
            <a:r>
              <a:rPr lang="en-US" sz="1800" dirty="0" err="1"/>
              <a:t>pero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está</a:t>
            </a:r>
            <a:r>
              <a:rPr lang="en-US" sz="1800" dirty="0"/>
              <a:t> </a:t>
            </a:r>
            <a:r>
              <a:rPr lang="en-US" sz="1800" dirty="0" err="1"/>
              <a:t>conformado</a:t>
            </a:r>
            <a:r>
              <a:rPr lang="en-US" sz="1800" dirty="0"/>
              <a:t> por </a:t>
            </a:r>
            <a:r>
              <a:rPr lang="en-US" sz="1800" dirty="0" err="1"/>
              <a:t>varias</a:t>
            </a:r>
            <a:r>
              <a:rPr lang="en-US" sz="1800" dirty="0"/>
              <a:t> palabras, </a:t>
            </a:r>
            <a:r>
              <a:rPr lang="en-US" sz="1800" dirty="0" err="1"/>
              <a:t>utilizar</a:t>
            </a:r>
            <a:r>
              <a:rPr lang="en-US" sz="1800" dirty="0"/>
              <a:t> </a:t>
            </a:r>
            <a:r>
              <a:rPr lang="en-US" sz="1800" dirty="0" err="1"/>
              <a:t>mayúscula</a:t>
            </a:r>
            <a:r>
              <a:rPr lang="en-US" sz="1800" dirty="0"/>
              <a:t> para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nueva</a:t>
            </a:r>
            <a:r>
              <a:rPr lang="en-US" sz="1800" dirty="0"/>
              <a:t> palabra.</a:t>
            </a:r>
          </a:p>
          <a:p>
            <a:endParaRPr lang="en-US" sz="1800" dirty="0"/>
          </a:p>
          <a:p>
            <a:r>
              <a:rPr lang="en-US" sz="1800" dirty="0"/>
              <a:t>Ejemplo: </a:t>
            </a:r>
            <a:r>
              <a:rPr lang="en-US" sz="1800" b="1" dirty="0" err="1"/>
              <a:t>numTelefonoCasa</a:t>
            </a:r>
            <a:endParaRPr lang="es-CR" sz="1800" b="1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7756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Es</a:t>
            </a:r>
            <a:r>
              <a:rPr lang="en-US" sz="1800" dirty="0"/>
              <a:t> la </a:t>
            </a:r>
            <a:r>
              <a:rPr lang="en-US" sz="1800" dirty="0" err="1"/>
              <a:t>representación</a:t>
            </a:r>
            <a:r>
              <a:rPr lang="en-US" sz="1800" dirty="0"/>
              <a:t> </a:t>
            </a:r>
            <a:r>
              <a:rPr lang="en-US" sz="1800" dirty="0" err="1"/>
              <a:t>simbólica</a:t>
            </a:r>
            <a:r>
              <a:rPr lang="en-US" sz="1800" dirty="0"/>
              <a:t> de un </a:t>
            </a:r>
            <a:r>
              <a:rPr lang="en-US" sz="1800" dirty="0" err="1"/>
              <a:t>dato</a:t>
            </a:r>
            <a:r>
              <a:rPr lang="en-US" sz="1800" dirty="0"/>
              <a:t> en un </a:t>
            </a:r>
            <a:r>
              <a:rPr lang="en-US" sz="1800" dirty="0" err="1"/>
              <a:t>programa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 err="1"/>
              <a:t>Sirven</a:t>
            </a:r>
            <a:r>
              <a:rPr lang="en-US" sz="1800" dirty="0"/>
              <a:t> para </a:t>
            </a:r>
            <a:r>
              <a:rPr lang="en-US" sz="1800" dirty="0" err="1"/>
              <a:t>mantener</a:t>
            </a:r>
            <a:r>
              <a:rPr lang="en-US" sz="1800" dirty="0"/>
              <a:t> un valor </a:t>
            </a:r>
            <a:r>
              <a:rPr lang="en-US" sz="1800" dirty="0" err="1"/>
              <a:t>asociado</a:t>
            </a:r>
            <a:r>
              <a:rPr lang="en-US" sz="1800" dirty="0"/>
              <a:t> a un </a:t>
            </a:r>
            <a:r>
              <a:rPr lang="en-US" sz="1800" dirty="0" err="1"/>
              <a:t>tipo</a:t>
            </a:r>
            <a:r>
              <a:rPr lang="en-US" sz="1800" dirty="0"/>
              <a:t> </a:t>
            </a:r>
            <a:r>
              <a:rPr lang="en-US" sz="1800" dirty="0" err="1"/>
              <a:t>específico</a:t>
            </a:r>
            <a:r>
              <a:rPr lang="en-US" sz="1800" dirty="0"/>
              <a:t> de </a:t>
            </a:r>
            <a:r>
              <a:rPr lang="en-US" sz="1800" dirty="0" err="1"/>
              <a:t>dato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 err="1"/>
              <a:t>Asignaciones</a:t>
            </a:r>
            <a:r>
              <a:rPr lang="en-US" sz="1800" dirty="0"/>
              <a:t>:</a:t>
            </a:r>
          </a:p>
          <a:p>
            <a:pPr lvl="1"/>
            <a:r>
              <a:rPr lang="en-US" dirty="0"/>
              <a:t>Forma general: variable = </a:t>
            </a:r>
            <a:r>
              <a:rPr lang="en-US" dirty="0" err="1"/>
              <a:t>expresion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:</a:t>
            </a:r>
          </a:p>
          <a:p>
            <a:pPr lvl="2"/>
            <a:r>
              <a:rPr lang="en-US" sz="1800" dirty="0" err="1"/>
              <a:t>Constante</a:t>
            </a:r>
            <a:endParaRPr lang="en-US" sz="1800" dirty="0"/>
          </a:p>
          <a:p>
            <a:pPr lvl="2"/>
            <a:r>
              <a:rPr lang="en-US" sz="1800" dirty="0" err="1"/>
              <a:t>Otras</a:t>
            </a:r>
            <a:r>
              <a:rPr lang="en-US" sz="1800" dirty="0"/>
              <a:t> variables</a:t>
            </a:r>
          </a:p>
          <a:p>
            <a:pPr lvl="2"/>
            <a:r>
              <a:rPr lang="en-US" sz="1800" dirty="0" err="1"/>
              <a:t>Funciones</a:t>
            </a:r>
            <a:endParaRPr lang="en-US" sz="1800" dirty="0"/>
          </a:p>
          <a:p>
            <a:pPr lvl="2"/>
            <a:r>
              <a:rPr lang="en-US" sz="1800" dirty="0" err="1"/>
              <a:t>Operadores</a:t>
            </a:r>
            <a:endParaRPr lang="es-CR" sz="1800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82123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Asignaciones</a:t>
            </a:r>
            <a:r>
              <a:rPr lang="en-US" dirty="0"/>
              <a:t> - </a:t>
            </a:r>
            <a:r>
              <a:rPr lang="en-US" dirty="0" err="1"/>
              <a:t>Constantes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 le </a:t>
            </a:r>
            <a:r>
              <a:rPr lang="en-US" sz="1800" dirty="0" err="1"/>
              <a:t>asigna</a:t>
            </a:r>
            <a:r>
              <a:rPr lang="en-US" sz="1800" dirty="0"/>
              <a:t> a la </a:t>
            </a:r>
            <a:r>
              <a:rPr lang="en-US" sz="1800" dirty="0" err="1"/>
              <a:t>varibale</a:t>
            </a:r>
            <a:r>
              <a:rPr lang="en-US" sz="1800" dirty="0"/>
              <a:t> un valor </a:t>
            </a:r>
            <a:r>
              <a:rPr lang="en-US" sz="1800" dirty="0" err="1"/>
              <a:t>constante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Ejemplo:</a:t>
            </a:r>
          </a:p>
          <a:p>
            <a:endParaRPr lang="en-US" sz="1800" dirty="0"/>
          </a:p>
          <a:p>
            <a:pPr marL="1028700" lvl="3" indent="0">
              <a:buNone/>
            </a:pPr>
            <a:r>
              <a:rPr lang="en-US" sz="1800" dirty="0"/>
              <a:t>&gt;&gt;&gt; a = 1</a:t>
            </a:r>
          </a:p>
          <a:p>
            <a:pPr marL="1028700" lvl="3" indent="0">
              <a:buNone/>
            </a:pPr>
            <a:r>
              <a:rPr lang="en-US" sz="1800" dirty="0">
                <a:solidFill>
                  <a:srgbClr val="CC0099"/>
                </a:solidFill>
              </a:rPr>
              <a:t>print</a:t>
            </a:r>
            <a:r>
              <a:rPr lang="en-US" sz="1800" dirty="0"/>
              <a:t>(a)</a:t>
            </a:r>
          </a:p>
          <a:p>
            <a:pPr marL="1028700" lvl="3" indent="0">
              <a:buNone/>
            </a:pPr>
            <a:r>
              <a:rPr lang="en-US" sz="1800" dirty="0"/>
              <a:t>1</a:t>
            </a:r>
          </a:p>
          <a:p>
            <a:pPr marL="1028700" lvl="3" indent="0">
              <a:buNone/>
            </a:pPr>
            <a:endParaRPr lang="en-US" sz="1800" dirty="0"/>
          </a:p>
          <a:p>
            <a:pPr marL="1028700" lvl="3" indent="0">
              <a:buNone/>
            </a:pPr>
            <a:r>
              <a:rPr lang="en-US" sz="1800" dirty="0"/>
              <a:t>&gt;&gt;&gt; b = "</a:t>
            </a:r>
            <a:r>
              <a:rPr lang="en-US" sz="1800" dirty="0" err="1"/>
              <a:t>Asignación</a:t>
            </a:r>
            <a:r>
              <a:rPr lang="en-US" sz="1800" dirty="0"/>
              <a:t> por </a:t>
            </a:r>
            <a:r>
              <a:rPr lang="en-US" sz="1800" dirty="0" err="1"/>
              <a:t>constante</a:t>
            </a:r>
            <a:r>
              <a:rPr lang="en-US" sz="1800" dirty="0"/>
              <a:t>"</a:t>
            </a:r>
          </a:p>
          <a:p>
            <a:pPr marL="1028700" lvl="3" indent="0">
              <a:buNone/>
            </a:pPr>
            <a:r>
              <a:rPr lang="en-US" sz="1800" dirty="0">
                <a:solidFill>
                  <a:srgbClr val="CC0099"/>
                </a:solidFill>
              </a:rPr>
              <a:t>print</a:t>
            </a:r>
            <a:r>
              <a:rPr lang="en-US" sz="1800" dirty="0"/>
              <a:t>(b)</a:t>
            </a:r>
          </a:p>
          <a:p>
            <a:pPr marL="1028700" lvl="3" indent="0">
              <a:buNone/>
            </a:pPr>
            <a:r>
              <a:rPr lang="en-US" sz="1800" dirty="0"/>
              <a:t>'</a:t>
            </a:r>
            <a:r>
              <a:rPr lang="en-US" sz="1800" dirty="0" err="1"/>
              <a:t>Asignación</a:t>
            </a:r>
            <a:r>
              <a:rPr lang="en-US" sz="1800" dirty="0"/>
              <a:t> por </a:t>
            </a:r>
            <a:r>
              <a:rPr lang="en-US" sz="1800" dirty="0" err="1"/>
              <a:t>constante</a:t>
            </a:r>
            <a:r>
              <a:rPr lang="en-US" sz="1800" dirty="0"/>
              <a:t>'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64395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Asignaciones</a:t>
            </a:r>
            <a:r>
              <a:rPr lang="en-US" dirty="0"/>
              <a:t> - Variables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/>
              <a:t>Se le </a:t>
            </a:r>
            <a:r>
              <a:rPr lang="en-US" sz="1800" dirty="0" err="1"/>
              <a:t>asigna</a:t>
            </a:r>
            <a:r>
              <a:rPr lang="en-US" sz="1800" dirty="0"/>
              <a:t> a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nueva</a:t>
            </a:r>
            <a:r>
              <a:rPr lang="en-US" sz="1800" dirty="0"/>
              <a:t> variable, el valor de </a:t>
            </a:r>
            <a:r>
              <a:rPr lang="en-US" sz="1800" dirty="0" err="1"/>
              <a:t>otra</a:t>
            </a:r>
            <a:r>
              <a:rPr lang="en-US" sz="1800" dirty="0"/>
              <a:t> variable </a:t>
            </a:r>
            <a:r>
              <a:rPr lang="en-US" sz="1800" dirty="0" err="1"/>
              <a:t>ya</a:t>
            </a:r>
            <a:r>
              <a:rPr lang="en-US" sz="1800" dirty="0"/>
              <a:t> </a:t>
            </a:r>
            <a:r>
              <a:rPr lang="en-US" sz="1800" dirty="0" err="1"/>
              <a:t>definida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Ejemplo:</a:t>
            </a:r>
          </a:p>
          <a:p>
            <a:endParaRPr lang="en-US" sz="1800" dirty="0"/>
          </a:p>
          <a:p>
            <a:pPr marL="1028700" lvl="3" indent="0">
              <a:buNone/>
            </a:pPr>
            <a:r>
              <a:rPr lang="en-US" sz="1800" dirty="0"/>
              <a:t>&gt;&gt;&gt; a = 1</a:t>
            </a:r>
          </a:p>
          <a:p>
            <a:pPr marL="1028700" lvl="3" indent="0">
              <a:buNone/>
            </a:pPr>
            <a:r>
              <a:rPr lang="en-US" sz="1800" dirty="0"/>
              <a:t>&gt;&gt;&gt; b = a</a:t>
            </a:r>
          </a:p>
          <a:p>
            <a:pPr marL="685800" lvl="2" indent="0">
              <a:buNone/>
            </a:pPr>
            <a:r>
              <a:rPr lang="en-US" sz="1800" dirty="0">
                <a:solidFill>
                  <a:srgbClr val="CC0099"/>
                </a:solidFill>
              </a:rPr>
              <a:t>       print</a:t>
            </a:r>
            <a:r>
              <a:rPr lang="en-US" sz="1800" dirty="0"/>
              <a:t>(b)</a:t>
            </a:r>
          </a:p>
          <a:p>
            <a:pPr marL="685800" lvl="2" indent="0">
              <a:buNone/>
            </a:pPr>
            <a:r>
              <a:rPr lang="en-US" sz="1800" dirty="0"/>
              <a:t>       1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91179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Asignaciones</a:t>
            </a:r>
            <a:r>
              <a:rPr lang="en-US" dirty="0"/>
              <a:t> - </a:t>
            </a:r>
            <a:r>
              <a:rPr lang="en-US" dirty="0" err="1"/>
              <a:t>Funciones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/>
              <a:t>Se le </a:t>
            </a:r>
            <a:r>
              <a:rPr lang="en-US" sz="1800" dirty="0" err="1"/>
              <a:t>asigna</a:t>
            </a:r>
            <a:r>
              <a:rPr lang="en-US" sz="1800" dirty="0"/>
              <a:t> a </a:t>
            </a:r>
            <a:r>
              <a:rPr lang="en-US" sz="1800" dirty="0" err="1"/>
              <a:t>una</a:t>
            </a:r>
            <a:r>
              <a:rPr lang="en-US" sz="1800" dirty="0"/>
              <a:t> variable el </a:t>
            </a:r>
            <a:r>
              <a:rPr lang="en-US" sz="1800" dirty="0" err="1"/>
              <a:t>resultado</a:t>
            </a:r>
            <a:r>
              <a:rPr lang="en-US" sz="1800" dirty="0"/>
              <a:t> de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función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Ejemplo:</a:t>
            </a:r>
          </a:p>
          <a:p>
            <a:pPr marL="0" indent="0">
              <a:buNone/>
            </a:pPr>
            <a:endParaRPr lang="en-US" sz="1800" dirty="0"/>
          </a:p>
          <a:p>
            <a:pPr marL="1028700" lvl="3" indent="0">
              <a:buNone/>
            </a:pPr>
            <a:r>
              <a:rPr lang="en-US" sz="1800" dirty="0"/>
              <a:t>&gt;&gt;&gt; </a:t>
            </a:r>
            <a:r>
              <a:rPr lang="en-US" sz="1800" dirty="0" err="1"/>
              <a:t>num</a:t>
            </a:r>
            <a:r>
              <a:rPr lang="en-US" sz="1800" dirty="0"/>
              <a:t> = </a:t>
            </a:r>
            <a:r>
              <a:rPr lang="en-US" sz="1800" dirty="0" err="1"/>
              <a:t>elevar</a:t>
            </a:r>
            <a:r>
              <a:rPr lang="en-US" sz="1800" dirty="0"/>
              <a:t>(4)</a:t>
            </a:r>
          </a:p>
          <a:p>
            <a:pPr marL="1028700" lvl="3" indent="0">
              <a:buNone/>
            </a:pPr>
            <a:r>
              <a:rPr lang="en-US" sz="1800" dirty="0">
                <a:solidFill>
                  <a:srgbClr val="CC0099"/>
                </a:solidFill>
              </a:rPr>
              <a:t>print</a:t>
            </a:r>
            <a:r>
              <a:rPr lang="en-US" sz="1800" dirty="0"/>
              <a:t>(</a:t>
            </a:r>
            <a:r>
              <a:rPr lang="en-US" sz="1800" dirty="0" err="1"/>
              <a:t>num</a:t>
            </a:r>
            <a:r>
              <a:rPr lang="en-US" sz="1800" dirty="0"/>
              <a:t>)</a:t>
            </a:r>
          </a:p>
          <a:p>
            <a:pPr marL="1028700" lvl="3" indent="0">
              <a:buNone/>
            </a:pPr>
            <a:r>
              <a:rPr lang="en-US" sz="1800" dirty="0"/>
              <a:t>16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9406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Desarrollo Lógico y Algoritmos</a:t>
            </a: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sz="2400" dirty="0"/>
              <a:t>2019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1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Asignaciones</a:t>
            </a:r>
            <a:r>
              <a:rPr lang="en-US" dirty="0"/>
              <a:t>  - </a:t>
            </a:r>
            <a:r>
              <a:rPr lang="en-US" dirty="0" err="1"/>
              <a:t>Operadores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325" dirty="0"/>
              <a:t>Se le </a:t>
            </a:r>
            <a:r>
              <a:rPr lang="en-US" sz="2325" dirty="0" err="1"/>
              <a:t>asigna</a:t>
            </a:r>
            <a:r>
              <a:rPr lang="en-US" sz="2325" dirty="0"/>
              <a:t> a </a:t>
            </a:r>
            <a:r>
              <a:rPr lang="en-US" sz="2325" dirty="0" err="1"/>
              <a:t>una</a:t>
            </a:r>
            <a:r>
              <a:rPr lang="en-US" sz="2325" dirty="0"/>
              <a:t> variable el </a:t>
            </a:r>
            <a:r>
              <a:rPr lang="en-US" sz="2325" dirty="0" err="1"/>
              <a:t>resultado</a:t>
            </a:r>
            <a:r>
              <a:rPr lang="en-US" sz="2325" dirty="0"/>
              <a:t> de </a:t>
            </a:r>
            <a:r>
              <a:rPr lang="en-US" sz="2325" dirty="0" err="1"/>
              <a:t>una</a:t>
            </a:r>
            <a:r>
              <a:rPr lang="en-US" sz="2325" dirty="0"/>
              <a:t> </a:t>
            </a:r>
            <a:r>
              <a:rPr lang="en-US" sz="2325" dirty="0" err="1"/>
              <a:t>operación</a:t>
            </a:r>
            <a:r>
              <a:rPr lang="en-US" sz="2325" dirty="0"/>
              <a:t> </a:t>
            </a:r>
            <a:r>
              <a:rPr lang="en-US" sz="2325" dirty="0" err="1"/>
              <a:t>aritmética</a:t>
            </a:r>
            <a:r>
              <a:rPr lang="es-CR" sz="2325" dirty="0"/>
              <a:t>.</a:t>
            </a:r>
          </a:p>
          <a:p>
            <a:endParaRPr lang="es-CR" sz="2325" dirty="0"/>
          </a:p>
          <a:p>
            <a:r>
              <a:rPr lang="en-US" sz="2325" dirty="0"/>
              <a:t>Ejemplo:</a:t>
            </a:r>
          </a:p>
          <a:p>
            <a:pPr marL="1371600" lvl="4" indent="0">
              <a:buNone/>
            </a:pPr>
            <a:r>
              <a:rPr lang="en-US" sz="2325" dirty="0"/>
              <a:t>&gt;&gt;&gt; a = 1 + 3</a:t>
            </a:r>
          </a:p>
          <a:p>
            <a:pPr marL="1371600" lvl="4" indent="0">
              <a:buNone/>
            </a:pPr>
            <a:r>
              <a:rPr lang="en-US" sz="2325" dirty="0">
                <a:solidFill>
                  <a:srgbClr val="CC0099"/>
                </a:solidFill>
              </a:rPr>
              <a:t>print</a:t>
            </a:r>
            <a:r>
              <a:rPr lang="en-US" sz="2325" dirty="0"/>
              <a:t>(a)</a:t>
            </a:r>
          </a:p>
          <a:p>
            <a:pPr marL="1371600" lvl="4" indent="0">
              <a:buNone/>
            </a:pPr>
            <a:r>
              <a:rPr lang="en-US" sz="2325" dirty="0"/>
              <a:t>4</a:t>
            </a:r>
          </a:p>
          <a:p>
            <a:pPr marL="1371600" lvl="4" indent="0">
              <a:buNone/>
            </a:pPr>
            <a:endParaRPr lang="en-US" sz="2325" dirty="0"/>
          </a:p>
          <a:p>
            <a:pPr marL="1371600" lvl="4" indent="0">
              <a:buNone/>
            </a:pPr>
            <a:r>
              <a:rPr lang="en-US" sz="2325" dirty="0"/>
              <a:t>&gt;&gt;&gt; a = a + 1</a:t>
            </a:r>
          </a:p>
          <a:p>
            <a:pPr marL="1371600" lvl="4" indent="0">
              <a:buNone/>
            </a:pPr>
            <a:r>
              <a:rPr lang="en-US" sz="2325" dirty="0">
                <a:solidFill>
                  <a:srgbClr val="CC0099"/>
                </a:solidFill>
              </a:rPr>
              <a:t>print</a:t>
            </a:r>
            <a:r>
              <a:rPr lang="en-US" sz="2325" dirty="0"/>
              <a:t>(a)</a:t>
            </a:r>
          </a:p>
          <a:p>
            <a:pPr marL="1371600" lvl="4" indent="0">
              <a:buNone/>
            </a:pPr>
            <a:r>
              <a:rPr lang="en-US" sz="2325" dirty="0"/>
              <a:t>5</a:t>
            </a:r>
          </a:p>
          <a:p>
            <a:pPr marL="1371600" lvl="4" indent="0">
              <a:buNone/>
            </a:pPr>
            <a:endParaRPr lang="en-US" sz="2325" dirty="0"/>
          </a:p>
          <a:p>
            <a:pPr marL="1371600" lvl="4" indent="0">
              <a:buNone/>
            </a:pPr>
            <a:r>
              <a:rPr lang="en-US" sz="2325" dirty="0"/>
              <a:t>&gt;&gt;&gt; a += 1</a:t>
            </a:r>
          </a:p>
          <a:p>
            <a:pPr marL="1371600" lvl="4" indent="0">
              <a:buNone/>
            </a:pPr>
            <a:r>
              <a:rPr lang="en-US" sz="2325" dirty="0">
                <a:solidFill>
                  <a:srgbClr val="CC0099"/>
                </a:solidFill>
              </a:rPr>
              <a:t>print</a:t>
            </a:r>
            <a:r>
              <a:rPr lang="en-US" sz="2325" dirty="0"/>
              <a:t>(a)</a:t>
            </a:r>
          </a:p>
          <a:p>
            <a:pPr marL="1371600" lvl="4" indent="0">
              <a:buNone/>
            </a:pPr>
            <a:r>
              <a:rPr lang="en-US" sz="2325" dirty="0"/>
              <a:t>6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46384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Aritméticas</a:t>
            </a:r>
            <a:r>
              <a:rPr lang="en-US" dirty="0"/>
              <a:t> En Python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57AC62-F17A-432A-9AB8-C8B9EBEB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8829" y="2495570"/>
            <a:ext cx="8065294" cy="2824639"/>
          </a:xfrm>
          <a:prstGeom prst="rect">
            <a:avLst/>
          </a:prstGeom>
        </p:spPr>
        <p:txBody>
          <a:bodyPr vert="horz" lIns="68580" tIns="34290" rIns="68580" bIns="3429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/>
              <a:t>&gt;&gt;&gt; a = 14</a:t>
            </a:r>
          </a:p>
          <a:p>
            <a:pPr marL="0" indent="0">
              <a:buNone/>
            </a:pPr>
            <a:r>
              <a:rPr lang="en-US" sz="2100" dirty="0"/>
              <a:t>&gt;&gt;&gt; b = 3</a:t>
            </a:r>
          </a:p>
          <a:p>
            <a:pPr marL="0" indent="0">
              <a:buNone/>
            </a:pPr>
            <a:r>
              <a:rPr lang="en-US" sz="2100" dirty="0"/>
              <a:t>Suma: a + b = 17</a:t>
            </a:r>
          </a:p>
          <a:p>
            <a:pPr marL="0" indent="0">
              <a:buNone/>
            </a:pPr>
            <a:r>
              <a:rPr lang="en-US" sz="2100" dirty="0" err="1"/>
              <a:t>Resta</a:t>
            </a:r>
            <a:r>
              <a:rPr lang="en-US" sz="2100" dirty="0"/>
              <a:t>: a – b = 11</a:t>
            </a:r>
          </a:p>
          <a:p>
            <a:pPr marL="0" indent="0">
              <a:buNone/>
            </a:pPr>
            <a:r>
              <a:rPr lang="en-US" sz="2100" dirty="0" err="1"/>
              <a:t>Multiplicación</a:t>
            </a:r>
            <a:r>
              <a:rPr lang="en-US" sz="2100" dirty="0"/>
              <a:t>: a * b = 42</a:t>
            </a:r>
          </a:p>
          <a:p>
            <a:pPr marL="0" indent="0">
              <a:buNone/>
            </a:pPr>
            <a:r>
              <a:rPr lang="en-US" sz="2100" dirty="0" err="1"/>
              <a:t>Menos</a:t>
            </a:r>
            <a:r>
              <a:rPr lang="en-US" sz="2100" dirty="0"/>
              <a:t> </a:t>
            </a:r>
            <a:r>
              <a:rPr lang="en-US" sz="2100" dirty="0" err="1"/>
              <a:t>unario</a:t>
            </a:r>
            <a:r>
              <a:rPr lang="en-US" sz="2100" dirty="0"/>
              <a:t>: -a = -14</a:t>
            </a:r>
          </a:p>
          <a:p>
            <a:pPr marL="0" indent="0">
              <a:buNone/>
            </a:pPr>
            <a:r>
              <a:rPr lang="en-US" sz="2100" dirty="0" err="1"/>
              <a:t>Exponente</a:t>
            </a:r>
            <a:r>
              <a:rPr lang="en-US" sz="2100" dirty="0"/>
              <a:t> a ** b = 2744</a:t>
            </a:r>
          </a:p>
          <a:p>
            <a:pPr marL="0" indent="0">
              <a:buNone/>
            </a:pPr>
            <a:r>
              <a:rPr lang="en-US" sz="2100" dirty="0" err="1"/>
              <a:t>División</a:t>
            </a:r>
            <a:r>
              <a:rPr lang="en-US" sz="2100" dirty="0"/>
              <a:t>: a / b = 4.667</a:t>
            </a:r>
          </a:p>
          <a:p>
            <a:pPr marL="0" indent="0">
              <a:buNone/>
            </a:pPr>
            <a:r>
              <a:rPr lang="en-US" sz="2100" dirty="0" err="1"/>
              <a:t>Residuo</a:t>
            </a:r>
            <a:r>
              <a:rPr lang="en-US" sz="2100" dirty="0"/>
              <a:t>: a % b = 2</a:t>
            </a:r>
          </a:p>
          <a:p>
            <a:pPr marL="0" indent="0">
              <a:buNone/>
            </a:pPr>
            <a:r>
              <a:rPr lang="en-US" sz="2100" dirty="0" err="1"/>
              <a:t>División</a:t>
            </a:r>
            <a:r>
              <a:rPr lang="en-US" sz="2100" dirty="0"/>
              <a:t> </a:t>
            </a:r>
            <a:r>
              <a:rPr lang="en-US" sz="2100" dirty="0" err="1"/>
              <a:t>entera</a:t>
            </a:r>
            <a:r>
              <a:rPr lang="en-US" sz="2100" dirty="0"/>
              <a:t>: 4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s-CR" sz="2100" dirty="0"/>
          </a:p>
        </p:txBody>
      </p:sp>
      <p:grpSp>
        <p:nvGrpSpPr>
          <p:cNvPr id="5" name="Group 5"/>
          <p:cNvGrpSpPr/>
          <p:nvPr/>
        </p:nvGrpSpPr>
        <p:grpSpPr>
          <a:xfrm>
            <a:off x="4805047" y="3418538"/>
            <a:ext cx="1237267" cy="1098734"/>
            <a:chOff x="7079974" y="3072297"/>
            <a:chExt cx="1649689" cy="1464979"/>
          </a:xfrm>
        </p:grpSpPr>
        <p:cxnSp>
          <p:nvCxnSpPr>
            <p:cNvPr id="6" name="Straight Connector 8"/>
            <p:cNvCxnSpPr/>
            <p:nvPr/>
          </p:nvCxnSpPr>
          <p:spPr>
            <a:xfrm flipV="1">
              <a:off x="7845286" y="3074504"/>
              <a:ext cx="0" cy="70567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0"/>
            <p:cNvCxnSpPr/>
            <p:nvPr/>
          </p:nvCxnSpPr>
          <p:spPr>
            <a:xfrm>
              <a:off x="7845286" y="3780183"/>
              <a:ext cx="884377" cy="1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14"/>
            <p:cNvSpPr txBox="1"/>
            <p:nvPr/>
          </p:nvSpPr>
          <p:spPr>
            <a:xfrm>
              <a:off x="7079974" y="3072297"/>
              <a:ext cx="76531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/>
                <a:t>14</a:t>
              </a:r>
              <a:endParaRPr lang="es-CR"/>
            </a:p>
          </p:txBody>
        </p:sp>
        <p:sp>
          <p:nvSpPr>
            <p:cNvPr id="9" name="TextBox 16"/>
            <p:cNvSpPr txBox="1"/>
            <p:nvPr/>
          </p:nvSpPr>
          <p:spPr>
            <a:xfrm>
              <a:off x="8095975" y="3074504"/>
              <a:ext cx="40363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/>
                <a:t>3</a:t>
              </a:r>
              <a:endParaRPr lang="es-CR"/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8095974" y="3784597"/>
              <a:ext cx="40363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/>
                <a:t>4</a:t>
              </a:r>
              <a:endParaRPr lang="es-CR"/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7271475" y="3798612"/>
              <a:ext cx="4628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2</a:t>
              </a:r>
              <a:endParaRPr lang="es-CR" dirty="0"/>
            </a:p>
          </p:txBody>
        </p:sp>
      </p:grpSp>
      <p:cxnSp>
        <p:nvCxnSpPr>
          <p:cNvPr id="12" name="Straight Arrow Connector 52"/>
          <p:cNvCxnSpPr/>
          <p:nvPr/>
        </p:nvCxnSpPr>
        <p:spPr>
          <a:xfrm flipH="1">
            <a:off x="2642756" y="4228732"/>
            <a:ext cx="2162291" cy="594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57"/>
          <p:cNvCxnSpPr/>
          <p:nvPr/>
        </p:nvCxnSpPr>
        <p:spPr>
          <a:xfrm flipH="1">
            <a:off x="2642756" y="4457091"/>
            <a:ext cx="2924291" cy="613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105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Relacionales</a:t>
            </a:r>
            <a:r>
              <a:rPr lang="en-US" dirty="0"/>
              <a:t> Y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Lógicos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Al </a:t>
            </a:r>
            <a:r>
              <a:rPr lang="en-US" sz="1800" dirty="0" err="1"/>
              <a:t>aplicarlas</a:t>
            </a:r>
            <a:r>
              <a:rPr lang="en-US" sz="1800" dirty="0"/>
              <a:t> </a:t>
            </a:r>
            <a:r>
              <a:rPr lang="en-US" sz="1800" dirty="0" err="1"/>
              <a:t>retornan</a:t>
            </a:r>
            <a:r>
              <a:rPr lang="en-US" sz="1800" dirty="0"/>
              <a:t> </a:t>
            </a:r>
            <a:r>
              <a:rPr lang="en-US" sz="1800" dirty="0" err="1"/>
              <a:t>valores</a:t>
            </a:r>
            <a:r>
              <a:rPr lang="en-US" sz="1800" dirty="0"/>
              <a:t> </a:t>
            </a:r>
            <a:r>
              <a:rPr lang="en-US" sz="1800" dirty="0" err="1"/>
              <a:t>boleanos</a:t>
            </a:r>
            <a:r>
              <a:rPr lang="en-US" sz="1800" dirty="0"/>
              <a:t>.</a:t>
            </a:r>
          </a:p>
          <a:p>
            <a:r>
              <a:rPr lang="en-US" sz="1800" dirty="0"/>
              <a:t>Son </a:t>
            </a:r>
            <a:r>
              <a:rPr lang="en-US" sz="1800" dirty="0" err="1"/>
              <a:t>utilizados</a:t>
            </a:r>
            <a:r>
              <a:rPr lang="en-US" sz="1800" dirty="0"/>
              <a:t> para </a:t>
            </a:r>
            <a:r>
              <a:rPr lang="en-US" sz="1800" dirty="0" err="1"/>
              <a:t>hacer</a:t>
            </a:r>
            <a:r>
              <a:rPr lang="en-US" sz="1800" dirty="0"/>
              <a:t> </a:t>
            </a:r>
            <a:r>
              <a:rPr lang="en-US" sz="1800" dirty="0" err="1"/>
              <a:t>comparaciones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Ejemplo: a = 12, b = 21</a:t>
            </a:r>
          </a:p>
          <a:p>
            <a:endParaRPr lang="es-CR" dirty="0"/>
          </a:p>
        </p:txBody>
      </p:sp>
      <p:sp>
        <p:nvSpPr>
          <p:cNvPr id="4" name="TextBox 4"/>
          <p:cNvSpPr txBox="1"/>
          <p:nvPr/>
        </p:nvSpPr>
        <p:spPr>
          <a:xfrm>
            <a:off x="1457326" y="3539598"/>
            <a:ext cx="123280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Igual</a:t>
            </a:r>
            <a:r>
              <a:rPr lang="en-US" sz="1350" dirty="0"/>
              <a:t>: </a:t>
            </a:r>
          </a:p>
          <a:p>
            <a:r>
              <a:rPr lang="en-US" sz="1350" dirty="0"/>
              <a:t>       &gt;&gt;&gt; a == 12</a:t>
            </a:r>
          </a:p>
          <a:p>
            <a:r>
              <a:rPr lang="en-US" sz="1350" dirty="0"/>
              <a:t>       True</a:t>
            </a:r>
          </a:p>
          <a:p>
            <a:r>
              <a:rPr lang="en-US" sz="1350" dirty="0" err="1"/>
              <a:t>Diferente</a:t>
            </a:r>
            <a:r>
              <a:rPr lang="en-US" sz="1350" dirty="0"/>
              <a:t>:</a:t>
            </a:r>
            <a:endParaRPr lang="es-CR" sz="1350" dirty="0"/>
          </a:p>
          <a:p>
            <a:r>
              <a:rPr lang="es-CR" sz="1350" dirty="0"/>
              <a:t>       </a:t>
            </a:r>
            <a:r>
              <a:rPr lang="en-US" sz="1350" dirty="0"/>
              <a:t>&gt;&gt;&gt; a != 12</a:t>
            </a:r>
          </a:p>
          <a:p>
            <a:r>
              <a:rPr lang="en-US" sz="1350" dirty="0"/>
              <a:t>       False</a:t>
            </a:r>
          </a:p>
          <a:p>
            <a:r>
              <a:rPr lang="en-US" sz="1350" dirty="0"/>
              <a:t>Mayor:</a:t>
            </a:r>
          </a:p>
          <a:p>
            <a:r>
              <a:rPr lang="en-US" sz="1350" dirty="0"/>
              <a:t>       &gt;&gt;&gt; a &gt; b</a:t>
            </a:r>
          </a:p>
          <a:p>
            <a:r>
              <a:rPr lang="en-US" sz="1350" dirty="0"/>
              <a:t>       False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518808" y="3528217"/>
            <a:ext cx="1300843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Mayor o </a:t>
            </a:r>
            <a:r>
              <a:rPr lang="en-US" sz="1350" dirty="0" err="1"/>
              <a:t>igual</a:t>
            </a:r>
            <a:r>
              <a:rPr lang="en-US" sz="1350" dirty="0"/>
              <a:t>:</a:t>
            </a:r>
          </a:p>
          <a:p>
            <a:r>
              <a:rPr lang="en-US" sz="1350" dirty="0"/>
              <a:t>       &gt;&gt;&gt; b &gt;= 21</a:t>
            </a:r>
          </a:p>
          <a:p>
            <a:r>
              <a:rPr lang="en-US" sz="1350" dirty="0"/>
              <a:t>       True</a:t>
            </a:r>
          </a:p>
          <a:p>
            <a:r>
              <a:rPr lang="en-US" sz="1350" dirty="0" err="1"/>
              <a:t>Menor</a:t>
            </a:r>
            <a:r>
              <a:rPr lang="en-US" sz="1350" dirty="0"/>
              <a:t>:</a:t>
            </a:r>
          </a:p>
          <a:p>
            <a:r>
              <a:rPr lang="en-US" sz="1350" dirty="0"/>
              <a:t>       &gt;&gt;&gt; b &lt; 21</a:t>
            </a:r>
          </a:p>
          <a:p>
            <a:r>
              <a:rPr lang="en-US" sz="1350" dirty="0"/>
              <a:t>       False</a:t>
            </a:r>
          </a:p>
          <a:p>
            <a:r>
              <a:rPr lang="en-US" sz="1350" dirty="0" err="1"/>
              <a:t>Menor</a:t>
            </a:r>
            <a:r>
              <a:rPr lang="en-US" sz="1350" dirty="0"/>
              <a:t> o </a:t>
            </a:r>
            <a:r>
              <a:rPr lang="en-US" sz="1350" dirty="0" err="1"/>
              <a:t>igual</a:t>
            </a:r>
            <a:r>
              <a:rPr lang="en-US" sz="1350" dirty="0"/>
              <a:t>:</a:t>
            </a:r>
          </a:p>
          <a:p>
            <a:r>
              <a:rPr lang="en-US" sz="1350" dirty="0"/>
              <a:t>       &gt;&gt;&gt; b &lt;= 21</a:t>
            </a:r>
          </a:p>
          <a:p>
            <a:r>
              <a:rPr lang="en-US" sz="1350" dirty="0"/>
              <a:t>       True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293921" y="3528216"/>
            <a:ext cx="193765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And:</a:t>
            </a:r>
          </a:p>
          <a:p>
            <a:r>
              <a:rPr lang="en-US" sz="1350" dirty="0"/>
              <a:t>       &gt;&gt;&gt; a&lt;b and b==21</a:t>
            </a:r>
          </a:p>
          <a:p>
            <a:r>
              <a:rPr lang="en-US" sz="1350" dirty="0"/>
              <a:t>       True</a:t>
            </a:r>
          </a:p>
          <a:p>
            <a:r>
              <a:rPr lang="en-US" sz="1350" dirty="0"/>
              <a:t>Or:</a:t>
            </a:r>
          </a:p>
          <a:p>
            <a:r>
              <a:rPr lang="en-US" sz="1350" dirty="0"/>
              <a:t>       &gt;&gt;&gt; a&gt;b or a&lt;=b</a:t>
            </a:r>
          </a:p>
          <a:p>
            <a:r>
              <a:rPr lang="en-US" sz="1350" dirty="0"/>
              <a:t>       True</a:t>
            </a:r>
          </a:p>
          <a:p>
            <a:r>
              <a:rPr lang="en-US" sz="1350" dirty="0"/>
              <a:t>Not:</a:t>
            </a:r>
          </a:p>
          <a:p>
            <a:r>
              <a:rPr lang="en-US" sz="1350" dirty="0"/>
              <a:t>       &gt;&gt;&gt; not (a&gt;b or a&lt;=b)</a:t>
            </a:r>
          </a:p>
          <a:p>
            <a:r>
              <a:rPr lang="en-US" sz="1350" dirty="0"/>
              <a:t>       False </a:t>
            </a:r>
            <a:endParaRPr lang="es-CR" sz="1350" dirty="0"/>
          </a:p>
        </p:txBody>
      </p:sp>
    </p:spTree>
    <p:extLst>
      <p:ext uri="{BB962C8B-B14F-4D97-AF65-F5344CB8AC3E}">
        <p14:creationId xmlns:p14="http://schemas.microsoft.com/office/powerpoint/2010/main" val="1722035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s-CR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Son el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básico</a:t>
            </a:r>
            <a:r>
              <a:rPr lang="en-US" dirty="0"/>
              <a:t> de la </a:t>
            </a:r>
            <a:r>
              <a:rPr lang="en-US" dirty="0" err="1"/>
              <a:t>programación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4911" y="3775548"/>
            <a:ext cx="4494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err="1">
                <a:solidFill>
                  <a:srgbClr val="FF9900"/>
                </a:solidFill>
              </a:rPr>
              <a:t>def</a:t>
            </a:r>
            <a:r>
              <a:rPr lang="es-CR" dirty="0"/>
              <a:t> </a:t>
            </a:r>
            <a:r>
              <a:rPr lang="es-CR" dirty="0" err="1">
                <a:solidFill>
                  <a:srgbClr val="3333CC"/>
                </a:solidFill>
              </a:rPr>
              <a:t>nombre_funcion</a:t>
            </a:r>
            <a:r>
              <a:rPr lang="es-CR" dirty="0"/>
              <a:t>(argumentos):</a:t>
            </a:r>
          </a:p>
          <a:p>
            <a:pPr lvl="1"/>
            <a:r>
              <a:rPr lang="es-CR" dirty="0"/>
              <a:t>(cuerpo de la función)</a:t>
            </a:r>
          </a:p>
          <a:p>
            <a:endParaRPr lang="es-CR" dirty="0"/>
          </a:p>
        </p:txBody>
      </p:sp>
      <p:cxnSp>
        <p:nvCxnSpPr>
          <p:cNvPr id="6" name="Straight Arrow Connector 6"/>
          <p:cNvCxnSpPr/>
          <p:nvPr/>
        </p:nvCxnSpPr>
        <p:spPr>
          <a:xfrm flipH="1" flipV="1">
            <a:off x="3297677" y="3450110"/>
            <a:ext cx="116732" cy="325439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7"/>
          <p:cNvCxnSpPr/>
          <p:nvPr/>
        </p:nvCxnSpPr>
        <p:spPr>
          <a:xfrm rot="-60000" flipH="1" flipV="1">
            <a:off x="1984442" y="4225672"/>
            <a:ext cx="595443" cy="22991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13"/>
          <p:cNvCxnSpPr/>
          <p:nvPr/>
        </p:nvCxnSpPr>
        <p:spPr>
          <a:xfrm flipV="1">
            <a:off x="5116749" y="3450109"/>
            <a:ext cx="442609" cy="325439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15"/>
          <p:cNvCxnSpPr/>
          <p:nvPr/>
        </p:nvCxnSpPr>
        <p:spPr>
          <a:xfrm>
            <a:off x="5705272" y="3994421"/>
            <a:ext cx="727142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22"/>
          <p:cNvSpPr txBox="1"/>
          <p:nvPr/>
        </p:nvSpPr>
        <p:spPr>
          <a:xfrm>
            <a:off x="2579884" y="3021028"/>
            <a:ext cx="14781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Identificador para </a:t>
            </a:r>
          </a:p>
          <a:p>
            <a:r>
              <a:rPr lang="en-US" sz="1350"/>
              <a:t>invocar la función</a:t>
            </a:r>
            <a:endParaRPr lang="es-CR" sz="1350"/>
          </a:p>
        </p:txBody>
      </p:sp>
      <p:sp>
        <p:nvSpPr>
          <p:cNvPr id="11" name="TextBox 25"/>
          <p:cNvSpPr txBox="1"/>
          <p:nvPr/>
        </p:nvSpPr>
        <p:spPr>
          <a:xfrm rot="20693913">
            <a:off x="249540" y="4097242"/>
            <a:ext cx="19842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Identación</a:t>
            </a:r>
            <a:r>
              <a:rPr lang="en-US" sz="1350" dirty="0"/>
              <a:t> define el </a:t>
            </a:r>
            <a:r>
              <a:rPr lang="en-US" sz="1350" dirty="0" err="1"/>
              <a:t>inicio</a:t>
            </a:r>
            <a:r>
              <a:rPr lang="en-US" sz="1350" dirty="0"/>
              <a:t> y el fin de un </a:t>
            </a:r>
            <a:r>
              <a:rPr lang="en-US" sz="1350" dirty="0" err="1"/>
              <a:t>bloque</a:t>
            </a:r>
            <a:endParaRPr lang="es-CR" sz="1350" dirty="0"/>
          </a:p>
        </p:txBody>
      </p:sp>
      <p:sp>
        <p:nvSpPr>
          <p:cNvPr id="12" name="TextBox 26"/>
          <p:cNvSpPr txBox="1"/>
          <p:nvPr/>
        </p:nvSpPr>
        <p:spPr>
          <a:xfrm>
            <a:off x="4907604" y="2969599"/>
            <a:ext cx="30496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Posicionales separados por comas. Representan las entradas de la función</a:t>
            </a:r>
            <a:endParaRPr lang="es-CR" sz="1350"/>
          </a:p>
        </p:txBody>
      </p:sp>
      <p:sp>
        <p:nvSpPr>
          <p:cNvPr id="13" name="TextBox 28"/>
          <p:cNvSpPr txBox="1"/>
          <p:nvPr/>
        </p:nvSpPr>
        <p:spPr>
          <a:xfrm>
            <a:off x="6432415" y="3858670"/>
            <a:ext cx="24027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Indicador de inicio de bloque</a:t>
            </a:r>
            <a:endParaRPr lang="es-CR" sz="1350"/>
          </a:p>
        </p:txBody>
      </p:sp>
      <p:sp>
        <p:nvSpPr>
          <p:cNvPr id="14" name="TextBox 29"/>
          <p:cNvSpPr txBox="1"/>
          <p:nvPr/>
        </p:nvSpPr>
        <p:spPr>
          <a:xfrm>
            <a:off x="3047188" y="5071022"/>
            <a:ext cx="33852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Conjunto de operaciones e invocaciones a funciones que definen la lógica de la función.</a:t>
            </a:r>
            <a:endParaRPr lang="es-CR" sz="1350"/>
          </a:p>
        </p:txBody>
      </p:sp>
      <p:cxnSp>
        <p:nvCxnSpPr>
          <p:cNvPr id="15" name="Straight Arrow Connector 10"/>
          <p:cNvCxnSpPr/>
          <p:nvPr/>
        </p:nvCxnSpPr>
        <p:spPr>
          <a:xfrm>
            <a:off x="4010227" y="4413149"/>
            <a:ext cx="352628" cy="588084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628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Estatuto</a:t>
            </a:r>
            <a:r>
              <a:rPr lang="en-US" dirty="0"/>
              <a:t> return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Las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simpre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un valor de </a:t>
            </a:r>
            <a:r>
              <a:rPr lang="en-US" dirty="0" err="1"/>
              <a:t>retorno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"Nada" (None en Python), 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 valor de </a:t>
            </a:r>
            <a:r>
              <a:rPr lang="en-US" dirty="0" err="1"/>
              <a:t>retorno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Para que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retorne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 None, se </a:t>
            </a:r>
            <a:r>
              <a:rPr lang="en-US" dirty="0" err="1"/>
              <a:t>utiliza</a:t>
            </a:r>
            <a:r>
              <a:rPr lang="en-US" dirty="0"/>
              <a:t> el </a:t>
            </a:r>
            <a:r>
              <a:rPr lang="en-US" dirty="0" err="1"/>
              <a:t>estatuto</a:t>
            </a:r>
            <a:r>
              <a:rPr lang="en-US" dirty="0"/>
              <a:t> return.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76849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Ejemplo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7E85A1-33A4-413E-81A1-99399653C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1702" y="2125266"/>
            <a:ext cx="3121363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 err="1">
                <a:solidFill>
                  <a:srgbClr val="FF9900"/>
                </a:solidFill>
              </a:rPr>
              <a:t>def</a:t>
            </a:r>
            <a:r>
              <a:rPr lang="en-US" sz="2100" dirty="0"/>
              <a:t> </a:t>
            </a:r>
            <a:r>
              <a:rPr lang="en-US" sz="2100" dirty="0" err="1">
                <a:solidFill>
                  <a:srgbClr val="3333CC"/>
                </a:solidFill>
              </a:rPr>
              <a:t>suma</a:t>
            </a:r>
            <a:r>
              <a:rPr lang="en-US" sz="2100" dirty="0"/>
              <a:t>(num1, num2):</a:t>
            </a:r>
          </a:p>
          <a:p>
            <a:pPr marL="0" indent="0">
              <a:buNone/>
            </a:pPr>
            <a:r>
              <a:rPr lang="en-US" sz="2100" dirty="0"/>
              <a:t>	</a:t>
            </a:r>
            <a:r>
              <a:rPr lang="en-US" sz="2100" dirty="0">
                <a:solidFill>
                  <a:srgbClr val="FF9900"/>
                </a:solidFill>
              </a:rPr>
              <a:t>return</a:t>
            </a:r>
            <a:r>
              <a:rPr lang="en-US" sz="2100" dirty="0"/>
              <a:t> num1 + num2</a:t>
            </a:r>
          </a:p>
          <a:p>
            <a:pPr marL="0" indent="0">
              <a:buNone/>
            </a:pPr>
            <a:r>
              <a:rPr lang="en-US" sz="2100" dirty="0"/>
              <a:t>&gt;&gt;&gt; a = </a:t>
            </a:r>
            <a:r>
              <a:rPr lang="en-US" sz="2100" dirty="0" err="1"/>
              <a:t>suma</a:t>
            </a:r>
            <a:r>
              <a:rPr lang="en-US" sz="2100" dirty="0"/>
              <a:t>(1, 2)</a:t>
            </a:r>
          </a:p>
          <a:p>
            <a:pPr marL="0" indent="0">
              <a:buNone/>
            </a:pPr>
            <a:r>
              <a:rPr lang="en-US" sz="2100" dirty="0"/>
              <a:t>&gt;&gt;&gt;</a:t>
            </a:r>
            <a:r>
              <a:rPr lang="en-US" sz="2100" dirty="0">
                <a:solidFill>
                  <a:srgbClr val="CC0099"/>
                </a:solidFill>
              </a:rPr>
              <a:t> print</a:t>
            </a:r>
            <a:r>
              <a:rPr lang="en-US" sz="2100" dirty="0"/>
              <a:t>(a)</a:t>
            </a:r>
          </a:p>
          <a:p>
            <a:pPr marL="0" indent="0">
              <a:buNone/>
            </a:pPr>
            <a:r>
              <a:rPr lang="en-US" sz="2100" dirty="0"/>
              <a:t>3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16116" y="2125266"/>
            <a:ext cx="3722046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 err="1">
                <a:solidFill>
                  <a:srgbClr val="FF9900"/>
                </a:solidFill>
              </a:rPr>
              <a:t>def</a:t>
            </a:r>
            <a:r>
              <a:rPr lang="en-US" sz="2100" dirty="0"/>
              <a:t> </a:t>
            </a:r>
            <a:r>
              <a:rPr lang="en-US" sz="2100" dirty="0" err="1">
                <a:solidFill>
                  <a:srgbClr val="3333CC"/>
                </a:solidFill>
              </a:rPr>
              <a:t>suma</a:t>
            </a:r>
            <a:r>
              <a:rPr lang="en-US" sz="2100" dirty="0"/>
              <a:t>(num1, num2):</a:t>
            </a:r>
          </a:p>
          <a:p>
            <a:pPr marL="0" indent="0">
              <a:buNone/>
            </a:pPr>
            <a:r>
              <a:rPr lang="en-US" sz="2100" dirty="0"/>
              <a:t>	num1 + num2</a:t>
            </a:r>
          </a:p>
          <a:p>
            <a:pPr marL="0" indent="0">
              <a:buNone/>
            </a:pPr>
            <a:r>
              <a:rPr lang="en-US" sz="2100" dirty="0"/>
              <a:t>&gt;&gt;&gt; a = </a:t>
            </a:r>
            <a:r>
              <a:rPr lang="en-US" sz="2100" dirty="0" err="1"/>
              <a:t>suma</a:t>
            </a:r>
            <a:r>
              <a:rPr lang="en-US" sz="2100" dirty="0"/>
              <a:t>(1, 2)</a:t>
            </a:r>
          </a:p>
          <a:p>
            <a:pPr marL="0" indent="0">
              <a:buNone/>
            </a:pPr>
            <a:r>
              <a:rPr lang="en-US" sz="2100" dirty="0"/>
              <a:t>&gt;&gt;&gt; </a:t>
            </a:r>
            <a:r>
              <a:rPr lang="en-US" sz="2100" dirty="0">
                <a:solidFill>
                  <a:srgbClr val="CC0099"/>
                </a:solidFill>
              </a:rPr>
              <a:t>print</a:t>
            </a:r>
            <a:r>
              <a:rPr lang="en-US" sz="2100" dirty="0"/>
              <a:t>(a)</a:t>
            </a:r>
          </a:p>
          <a:p>
            <a:pPr marL="0" indent="0">
              <a:buNone/>
            </a:pPr>
            <a:r>
              <a:rPr lang="en-US" sz="2100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48321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Estructuras</a:t>
            </a:r>
            <a:r>
              <a:rPr lang="en-US" dirty="0"/>
              <a:t> de control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Son </a:t>
            </a:r>
            <a:r>
              <a:rPr lang="en-US" dirty="0" err="1"/>
              <a:t>caminos</a:t>
            </a:r>
            <a:r>
              <a:rPr lang="en-US" dirty="0"/>
              <a:t> que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dependiendo</a:t>
            </a:r>
            <a:r>
              <a:rPr lang="en-US" dirty="0"/>
              <a:t> de </a:t>
            </a:r>
            <a:r>
              <a:rPr lang="en-US" dirty="0" err="1"/>
              <a:t>ciertos</a:t>
            </a:r>
            <a:r>
              <a:rPr lang="en-US" dirty="0"/>
              <a:t> </a:t>
            </a:r>
            <a:r>
              <a:rPr lang="en-US" dirty="0" err="1"/>
              <a:t>factores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principales</a:t>
            </a:r>
            <a:r>
              <a:rPr lang="en-US" dirty="0"/>
              <a:t> son if, </a:t>
            </a:r>
            <a:r>
              <a:rPr lang="en-US" dirty="0" err="1"/>
              <a:t>elif</a:t>
            </a:r>
            <a:r>
              <a:rPr lang="en-US" dirty="0"/>
              <a:t> y else.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38425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Ejemplo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Se </a:t>
            </a:r>
            <a:r>
              <a:rPr lang="en-US" sz="1800" dirty="0" err="1"/>
              <a:t>quiere</a:t>
            </a:r>
            <a:r>
              <a:rPr lang="en-US" sz="1800" dirty="0"/>
              <a:t> </a:t>
            </a:r>
            <a:r>
              <a:rPr lang="en-US" sz="1800" dirty="0" err="1"/>
              <a:t>hacer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función</a:t>
            </a:r>
            <a:r>
              <a:rPr lang="en-US" sz="1800" dirty="0"/>
              <a:t> que </a:t>
            </a:r>
            <a:r>
              <a:rPr lang="en-US" sz="1800" dirty="0" err="1"/>
              <a:t>reciba</a:t>
            </a:r>
            <a:r>
              <a:rPr lang="en-US" sz="1800" dirty="0"/>
              <a:t> dos </a:t>
            </a:r>
            <a:r>
              <a:rPr lang="en-US" sz="1800" dirty="0" err="1"/>
              <a:t>números</a:t>
            </a:r>
            <a:r>
              <a:rPr lang="en-US" sz="1800" dirty="0"/>
              <a:t> y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sume</a:t>
            </a:r>
            <a:r>
              <a:rPr lang="en-US" sz="1800" b="1" dirty="0"/>
              <a:t> </a:t>
            </a:r>
            <a:r>
              <a:rPr lang="en-US" sz="1800" b="1" dirty="0" err="1"/>
              <a:t>si</a:t>
            </a:r>
            <a:r>
              <a:rPr lang="en-US" sz="1800" b="1" dirty="0"/>
              <a:t> son </a:t>
            </a:r>
            <a:r>
              <a:rPr lang="en-US" sz="1800" b="1" dirty="0" err="1"/>
              <a:t>iguales</a:t>
            </a:r>
            <a:r>
              <a:rPr lang="en-US" sz="1800" dirty="0"/>
              <a:t>, que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multiplique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el </a:t>
            </a:r>
            <a:r>
              <a:rPr lang="en-US" sz="1800" b="1" dirty="0"/>
              <a:t>primero </a:t>
            </a:r>
            <a:r>
              <a:rPr lang="en-US" sz="1800" b="1" dirty="0" err="1"/>
              <a:t>es</a:t>
            </a:r>
            <a:r>
              <a:rPr lang="en-US" sz="1800" b="1" dirty="0"/>
              <a:t> </a:t>
            </a:r>
            <a:r>
              <a:rPr lang="en-US" sz="1800" b="1" dirty="0" err="1"/>
              <a:t>menor</a:t>
            </a:r>
            <a:r>
              <a:rPr lang="en-US" sz="1800" b="1" dirty="0"/>
              <a:t> que el </a:t>
            </a:r>
            <a:r>
              <a:rPr lang="en-US" sz="1800" b="1" dirty="0" err="1"/>
              <a:t>segundo</a:t>
            </a:r>
            <a:r>
              <a:rPr lang="en-US" sz="1800" dirty="0"/>
              <a:t> o que, </a:t>
            </a:r>
            <a:r>
              <a:rPr lang="en-US" sz="1800" b="1" dirty="0"/>
              <a:t>de lo </a:t>
            </a:r>
            <a:r>
              <a:rPr lang="en-US" sz="1800" b="1" dirty="0" err="1"/>
              <a:t>contrario</a:t>
            </a:r>
            <a:r>
              <a:rPr lang="en-US" sz="1800" dirty="0"/>
              <a:t>,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reste</a:t>
            </a:r>
            <a:r>
              <a:rPr lang="en-US" sz="1800" dirty="0"/>
              <a:t>.</a:t>
            </a:r>
            <a:endParaRPr lang="es-CR" sz="1800" dirty="0"/>
          </a:p>
          <a:p>
            <a:endParaRPr lang="es-CR" dirty="0"/>
          </a:p>
        </p:txBody>
      </p:sp>
      <p:sp>
        <p:nvSpPr>
          <p:cNvPr id="4" name="TextBox 7"/>
          <p:cNvSpPr txBox="1"/>
          <p:nvPr/>
        </p:nvSpPr>
        <p:spPr>
          <a:xfrm>
            <a:off x="1098617" y="3645661"/>
            <a:ext cx="2276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500" dirty="0"/>
              <a:t>Se evalúan en orden hasta encontrar una condición que se cumpla y si no se cumple ninguna, se ejecuta el bloque </a:t>
            </a:r>
            <a:r>
              <a:rPr lang="es-CR" sz="1500" dirty="0" err="1"/>
              <a:t>else</a:t>
            </a:r>
            <a:r>
              <a:rPr lang="es-CR" sz="1500" dirty="0"/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36629" y="3115003"/>
            <a:ext cx="3525669" cy="2709102"/>
          </a:xfrm>
          <a:prstGeom prst="rect">
            <a:avLst/>
          </a:prstGeom>
          <a:ln w="38100">
            <a:noFill/>
            <a:headEnd type="none" w="med" len="med"/>
            <a:tailEnd type="triangle" w="med" len="med"/>
          </a:ln>
        </p:spPr>
        <p:txBody>
          <a:bodyPr vert="horz" lIns="68580" tIns="34290" rIns="68580" bIns="3429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FF9900"/>
                </a:solidFill>
              </a:rPr>
              <a:t>def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3333CC"/>
                </a:solidFill>
              </a:rPr>
              <a:t>suma_resta_mult</a:t>
            </a:r>
            <a:r>
              <a:rPr lang="en-US" sz="1800" dirty="0"/>
              <a:t>(num1, num2):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FF9900"/>
                </a:solidFill>
              </a:rPr>
              <a:t>if</a:t>
            </a:r>
            <a:r>
              <a:rPr lang="en-US" sz="1800" dirty="0"/>
              <a:t> </a:t>
            </a:r>
            <a:r>
              <a:rPr lang="en-US" sz="1800" dirty="0" err="1"/>
              <a:t>num</a:t>
            </a:r>
            <a:r>
              <a:rPr lang="en-US" sz="1800" dirty="0"/>
              <a:t> &lt; num2: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FF9900"/>
                </a:solidFill>
              </a:rPr>
              <a:t>return</a:t>
            </a:r>
            <a:r>
              <a:rPr lang="en-US" sz="1800" dirty="0"/>
              <a:t> num1 * num2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>
                <a:solidFill>
                  <a:srgbClr val="FF9900"/>
                </a:solidFill>
              </a:rPr>
              <a:t>elif</a:t>
            </a:r>
            <a:r>
              <a:rPr lang="en-US" sz="1800" dirty="0"/>
              <a:t> </a:t>
            </a:r>
            <a:r>
              <a:rPr lang="en-US" sz="1800" dirty="0" err="1"/>
              <a:t>num</a:t>
            </a:r>
            <a:r>
              <a:rPr lang="en-US" sz="1800" dirty="0"/>
              <a:t> == </a:t>
            </a:r>
            <a:r>
              <a:rPr lang="en-US" sz="1800" dirty="0" err="1"/>
              <a:t>num</a:t>
            </a:r>
            <a:r>
              <a:rPr lang="en-US" sz="1800" dirty="0"/>
              <a:t> 2: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FF9900"/>
                </a:solidFill>
              </a:rPr>
              <a:t>return</a:t>
            </a:r>
            <a:r>
              <a:rPr lang="en-US" sz="1800" dirty="0"/>
              <a:t> num1 + num2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FF9900"/>
                </a:solidFill>
              </a:rPr>
              <a:t>else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FF9900"/>
                </a:solidFill>
              </a:rPr>
              <a:t>return</a:t>
            </a:r>
            <a:r>
              <a:rPr lang="en-US" sz="1800" dirty="0"/>
              <a:t> num1 - num2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564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Historia</a:t>
            </a:r>
          </a:p>
          <a:p>
            <a:r>
              <a:rPr lang="en-US" dirty="0" err="1"/>
              <a:t>Características</a:t>
            </a:r>
            <a:endParaRPr lang="en-US" dirty="0"/>
          </a:p>
          <a:p>
            <a:r>
              <a:rPr lang="en-US" dirty="0" err="1"/>
              <a:t>Tipos</a:t>
            </a:r>
            <a:r>
              <a:rPr lang="en-US" dirty="0"/>
              <a:t> de datos</a:t>
            </a:r>
          </a:p>
          <a:p>
            <a:r>
              <a:rPr lang="en-US" dirty="0" err="1"/>
              <a:t>Identificadores</a:t>
            </a:r>
            <a:endParaRPr lang="en-US" dirty="0"/>
          </a:p>
          <a:p>
            <a:r>
              <a:rPr lang="en-US" dirty="0"/>
              <a:t>Variables</a:t>
            </a:r>
          </a:p>
          <a:p>
            <a:r>
              <a:rPr lang="en-US" dirty="0" err="1"/>
              <a:t>Asignaciones</a:t>
            </a:r>
            <a:endParaRPr lang="en-US" dirty="0"/>
          </a:p>
          <a:p>
            <a:r>
              <a:rPr lang="en-US" dirty="0" err="1"/>
              <a:t>Expresiones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7909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Introducción A Python</a:t>
            </a:r>
            <a:endParaRPr lang="es-CR"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8D6EC32-7414-4006-B49F-04CC493CE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3018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Historia</a:t>
            </a:r>
            <a:endParaRPr lang="es-CR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/>
              <a:t>Creado en 1998 por Guido Van Rossum.</a:t>
            </a:r>
          </a:p>
          <a:p>
            <a:endParaRPr lang="en-US" sz="1800" dirty="0"/>
          </a:p>
          <a:p>
            <a:r>
              <a:rPr lang="es-CR" sz="1800" dirty="0"/>
              <a:t>En 1999 se funda la Python Software Foundation.</a:t>
            </a:r>
          </a:p>
          <a:p>
            <a:endParaRPr lang="es-CR" sz="1800" dirty="0"/>
          </a:p>
          <a:p>
            <a:r>
              <a:rPr lang="es-CR" sz="1800" dirty="0"/>
              <a:t>Desde entonces han habido tres grandes lanzamientos: Python1, Python2 y Python3.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0095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Características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1800" dirty="0"/>
              <a:t>Es un lenguaje interpretado.</a:t>
            </a:r>
          </a:p>
          <a:p>
            <a:endParaRPr lang="es-CR" sz="1800" dirty="0"/>
          </a:p>
          <a:p>
            <a:r>
              <a:rPr lang="es-CR" sz="1800" dirty="0"/>
              <a:t>Es un lenguaje </a:t>
            </a:r>
            <a:r>
              <a:rPr lang="es-CR" sz="1800" dirty="0" err="1"/>
              <a:t>multiparadigma</a:t>
            </a:r>
            <a:r>
              <a:rPr lang="es-CR" sz="1800" dirty="0"/>
              <a:t>, imperativo, funcional y orientado a objetos.</a:t>
            </a:r>
          </a:p>
          <a:p>
            <a:endParaRPr lang="es-CR" sz="1800" dirty="0"/>
          </a:p>
          <a:p>
            <a:r>
              <a:rPr lang="es-CR" sz="1800" dirty="0"/>
              <a:t>Es multiplataforma (funciona con Windows, Mac, Linux).</a:t>
            </a:r>
          </a:p>
          <a:p>
            <a:endParaRPr lang="es-CR" sz="1800" dirty="0"/>
          </a:p>
          <a:p>
            <a:r>
              <a:rPr lang="es-CR" sz="1800" dirty="0"/>
              <a:t>Posee gran cantidad de librerías de terceros como interfaz gráfica y conexiones con motores de bases de datos.</a:t>
            </a:r>
          </a:p>
          <a:p>
            <a:endParaRPr lang="es-CR" sz="1800" dirty="0"/>
          </a:p>
          <a:p>
            <a:r>
              <a:rPr lang="es-CR" sz="1800" dirty="0"/>
              <a:t>Las versiones más utilizadas son la 2.7 y la última (3.3).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0613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datos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 err="1"/>
              <a:t>Numéricos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Secuencias</a:t>
            </a:r>
          </a:p>
          <a:p>
            <a:endParaRPr lang="en-US" sz="1800" dirty="0"/>
          </a:p>
          <a:p>
            <a:r>
              <a:rPr lang="en-US" sz="1800" dirty="0" err="1"/>
              <a:t>Diccionarios</a:t>
            </a:r>
            <a:endParaRPr lang="en-US" sz="1800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3619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datos - </a:t>
            </a:r>
            <a:r>
              <a:rPr lang="en-US" dirty="0" err="1"/>
              <a:t>Numéricos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R" dirty="0"/>
          </a:p>
          <a:p>
            <a:r>
              <a:rPr lang="es-CR" sz="1800" dirty="0"/>
              <a:t>Enteros: 1, 25, 789.</a:t>
            </a:r>
          </a:p>
          <a:p>
            <a:endParaRPr lang="es-CR" sz="1800" dirty="0"/>
          </a:p>
          <a:p>
            <a:r>
              <a:rPr lang="es-CR" sz="1800" dirty="0"/>
              <a:t>Booleanos: True, False (verdadero, falso).</a:t>
            </a:r>
          </a:p>
          <a:p>
            <a:endParaRPr lang="es-CR" sz="1800" dirty="0"/>
          </a:p>
          <a:p>
            <a:r>
              <a:rPr lang="es-CR" sz="1800" dirty="0"/>
              <a:t>Reales: 14.25, 3.6e+2.</a:t>
            </a:r>
          </a:p>
          <a:p>
            <a:endParaRPr lang="es-CR" sz="1800" dirty="0"/>
          </a:p>
          <a:p>
            <a:r>
              <a:rPr lang="es-CR" sz="1800" dirty="0"/>
              <a:t>Complejos: 1.4j.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5576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</a:t>
            </a:r>
            <a:r>
              <a:rPr lang="en-US" dirty="0"/>
              <a:t> - Secuencias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sz="1800" dirty="0"/>
          </a:p>
          <a:p>
            <a:r>
              <a:rPr lang="es-CR" sz="1800" dirty="0"/>
              <a:t>Colecciones de elementos a los que se puede acceder por posición.</a:t>
            </a:r>
          </a:p>
          <a:p>
            <a:endParaRPr lang="es-CR" sz="1800" dirty="0"/>
          </a:p>
          <a:p>
            <a:r>
              <a:rPr lang="es-CR" sz="1800" dirty="0"/>
              <a:t>Se clasifican en:</a:t>
            </a:r>
          </a:p>
          <a:p>
            <a:pPr lvl="1"/>
            <a:r>
              <a:rPr lang="en-US" dirty="0" err="1"/>
              <a:t>Mutables</a:t>
            </a:r>
            <a:endParaRPr lang="en-US" dirty="0"/>
          </a:p>
          <a:p>
            <a:pPr lvl="1"/>
            <a:r>
              <a:rPr lang="en-US" dirty="0"/>
              <a:t>Inmutables</a:t>
            </a:r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1991193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1108</Words>
  <Application>Microsoft Office PowerPoint</Application>
  <PresentationFormat>Presentación en pantalla (4:3)</PresentationFormat>
  <Paragraphs>270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Desarrollo Lógico y Algoritmos</vt:lpstr>
      <vt:lpstr>Agenda</vt:lpstr>
      <vt:lpstr>Introducción A Python</vt:lpstr>
      <vt:lpstr>Historia</vt:lpstr>
      <vt:lpstr>Características</vt:lpstr>
      <vt:lpstr>Tipos de datos</vt:lpstr>
      <vt:lpstr>Tipos de datos - Numéricos</vt:lpstr>
      <vt:lpstr>Tipos de dato - Secuencias</vt:lpstr>
      <vt:lpstr>Secuencias - Mutables</vt:lpstr>
      <vt:lpstr>Secuencias - Inmutables</vt:lpstr>
      <vt:lpstr>Secuencias Inmutables - Strings</vt:lpstr>
      <vt:lpstr>Secuencias Inmutables - Tuplas</vt:lpstr>
      <vt:lpstr>Tipos de datos - Diccionarios</vt:lpstr>
      <vt:lpstr>Identificadores</vt:lpstr>
      <vt:lpstr>Variables</vt:lpstr>
      <vt:lpstr>Asignaciones - Constantes</vt:lpstr>
      <vt:lpstr>Asignaciones - Variables</vt:lpstr>
      <vt:lpstr>Asignaciones - Funciones</vt:lpstr>
      <vt:lpstr>Asignaciones  - Operadores</vt:lpstr>
      <vt:lpstr>Expresiones Aritméticas En Python</vt:lpstr>
      <vt:lpstr>Expresiones Relacionales Y Operadores Lógicos</vt:lpstr>
      <vt:lpstr>Funciones</vt:lpstr>
      <vt:lpstr>Estatuto return</vt:lpstr>
      <vt:lpstr>Ejemplo</vt:lpstr>
      <vt:lpstr>Estructuras de control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Efrén Jiménez Delgado</cp:lastModifiedBy>
  <cp:revision>30</cp:revision>
  <dcterms:created xsi:type="dcterms:W3CDTF">2016-01-04T17:43:21Z</dcterms:created>
  <dcterms:modified xsi:type="dcterms:W3CDTF">2019-02-01T00:14:51Z</dcterms:modified>
</cp:coreProperties>
</file>