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0"/>
  </p:notesMasterIdLst>
  <p:handoutMasterIdLst>
    <p:handoutMasterId r:id="rId41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5" r:id="rId20"/>
    <p:sldId id="466" r:id="rId21"/>
    <p:sldId id="467" r:id="rId22"/>
    <p:sldId id="468" r:id="rId23"/>
    <p:sldId id="477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8" r:id="rId33"/>
    <p:sldId id="479" r:id="rId34"/>
    <p:sldId id="480" r:id="rId35"/>
    <p:sldId id="481" r:id="rId36"/>
    <p:sldId id="482" r:id="rId37"/>
    <p:sldId id="483" r:id="rId38"/>
    <p:sldId id="463" r:id="rId3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14/2/2018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14/2/2018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14/02/2018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jimenezdelgado@gmail.com" TargetMode="External"/><Relationship Id="rId2" Type="http://schemas.openxmlformats.org/officeDocument/2006/relationships/hyperlink" Target="mailto:efjimenez@itcr.ac.cr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</a:t>
            </a:r>
            <a:r>
              <a:rPr lang="es-CR"/>
              <a:t>­-413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Recetas se describen con lenguajes.</a:t>
            </a:r>
          </a:p>
          <a:p>
            <a:endParaRPr lang="es-ES" dirty="0"/>
          </a:p>
          <a:p>
            <a:r>
              <a:rPr lang="es-ES" dirty="0"/>
              <a:t>Python 3.1.</a:t>
            </a:r>
          </a:p>
          <a:p>
            <a:endParaRPr lang="es-ES" dirty="0"/>
          </a:p>
          <a:p>
            <a:r>
              <a:rPr lang="es-ES" dirty="0"/>
              <a:t>Curso no es de Python.</a:t>
            </a:r>
          </a:p>
          <a:p>
            <a:endParaRPr lang="es-ES" dirty="0"/>
          </a:p>
          <a:p>
            <a:r>
              <a:rPr lang="es-ES" dirty="0"/>
              <a:t>Aprendizaje de lenguajes es sencillo.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de programación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960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Alto nivel o bajo nivel</a:t>
            </a:r>
          </a:p>
          <a:p>
            <a:endParaRPr lang="es-ES" dirty="0"/>
          </a:p>
          <a:p>
            <a:r>
              <a:rPr lang="es-ES" dirty="0"/>
              <a:t>General o enfocado</a:t>
            </a:r>
          </a:p>
          <a:p>
            <a:endParaRPr lang="es-ES" dirty="0"/>
          </a:p>
          <a:p>
            <a:r>
              <a:rPr lang="es-ES" dirty="0"/>
              <a:t>Interpretado o compilado</a:t>
            </a:r>
          </a:p>
          <a:p>
            <a:endParaRPr lang="es-ES" dirty="0"/>
          </a:p>
          <a:p>
            <a:r>
              <a:rPr lang="es-ES" dirty="0"/>
              <a:t>Pros y contras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Dimensiones de lenguajes</a:t>
            </a:r>
          </a:p>
        </p:txBody>
      </p:sp>
    </p:spTree>
    <p:extLst>
      <p:ext uri="{BB962C8B-B14F-4D97-AF65-F5344CB8AC3E}">
        <p14:creationId xmlns:p14="http://schemas.microsoft.com/office/powerpoint/2010/main" val="211001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Sintaxis: ¿qué expresiones son válidas?</a:t>
            </a:r>
          </a:p>
          <a:p>
            <a:endParaRPr lang="es-ES" dirty="0"/>
          </a:p>
          <a:p>
            <a:r>
              <a:rPr lang="es-ES" dirty="0"/>
              <a:t>Semántica estática: ¿qué programas tienen signiﬁcado?</a:t>
            </a:r>
          </a:p>
          <a:p>
            <a:endParaRPr lang="es-ES" dirty="0"/>
          </a:p>
          <a:p>
            <a:r>
              <a:rPr lang="es-ES" dirty="0"/>
              <a:t>Semántica (completa): ¿Qué hace el programa? ¿qué pasa cuando se ejecuta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Aspectos de lenguajes</a:t>
            </a:r>
          </a:p>
        </p:txBody>
      </p:sp>
    </p:spTree>
    <p:extLst>
      <p:ext uri="{BB962C8B-B14F-4D97-AF65-F5344CB8AC3E}">
        <p14:creationId xmlns:p14="http://schemas.microsoft.com/office/powerpoint/2010/main" val="422096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Python ayuda en sintaxis, algo en semántica estática y nada en semántica.</a:t>
            </a:r>
          </a:p>
          <a:p>
            <a:endParaRPr lang="es-ES" dirty="0"/>
          </a:p>
          <a:p>
            <a:r>
              <a:rPr lang="es-ES" dirty="0"/>
              <a:t>Desarrollar estilo de programación.</a:t>
            </a:r>
          </a:p>
          <a:p>
            <a:endParaRPr lang="es-ES" dirty="0"/>
          </a:p>
          <a:p>
            <a:r>
              <a:rPr lang="es-ES" dirty="0"/>
              <a:t>Facilitar comprensión y mantenimiento.</a:t>
            </a:r>
          </a:p>
          <a:p>
            <a:endParaRPr lang="es-ES" dirty="0"/>
          </a:p>
          <a:p>
            <a:r>
              <a:rPr lang="es-ES" dirty="0"/>
              <a:t>Facilitar búsqueda de errores.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Programas en Python</a:t>
            </a:r>
          </a:p>
        </p:txBody>
      </p:sp>
    </p:spTree>
    <p:extLst>
      <p:ext uri="{BB962C8B-B14F-4D97-AF65-F5344CB8AC3E}">
        <p14:creationId xmlns:p14="http://schemas.microsoft.com/office/powerpoint/2010/main" val="227699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Usados para expresiones</a:t>
            </a:r>
          </a:p>
          <a:p>
            <a:r>
              <a:rPr lang="es-CR" dirty="0"/>
              <a:t>Números</a:t>
            </a:r>
          </a:p>
          <a:p>
            <a:r>
              <a:rPr lang="es-CR" dirty="0"/>
              <a:t>Strings</a:t>
            </a:r>
          </a:p>
          <a:p>
            <a:r>
              <a:rPr lang="es-CR" dirty="0"/>
              <a:t>Boolean</a:t>
            </a:r>
          </a:p>
          <a:p>
            <a:endParaRPr lang="es-CR" dirty="0"/>
          </a:p>
          <a:p>
            <a:r>
              <a:rPr lang="es-ES" dirty="0"/>
              <a:t>Cada valor tiene un tipo</a:t>
            </a:r>
          </a:p>
          <a:p>
            <a:pPr lvl="1"/>
            <a:r>
              <a:rPr lang="es-ES" dirty="0"/>
              <a:t>¿qué acciones son válidas para ese valor?</a:t>
            </a:r>
          </a:p>
          <a:p>
            <a:pPr lvl="1"/>
            <a:endParaRPr lang="es-ES" dirty="0"/>
          </a:p>
          <a:p>
            <a:r>
              <a:rPr lang="es-ES" dirty="0"/>
              <a:t>Ejemplo: 422,”Casa”,True</a:t>
            </a:r>
          </a:p>
          <a:p>
            <a:pPr lvl="1"/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149733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/>
          </a:p>
          <a:p>
            <a:r>
              <a:rPr lang="es-CR"/>
              <a:t>Crear </a:t>
            </a:r>
            <a:r>
              <a:rPr lang="es-CR" dirty="0"/>
              <a:t>un resumen del capitulo 1 del libro </a:t>
            </a:r>
          </a:p>
          <a:p>
            <a:pPr lvl="1"/>
            <a:r>
              <a:rPr lang="es-CR" dirty="0"/>
              <a:t>“</a:t>
            </a:r>
            <a:r>
              <a:rPr lang="es-CR" b="1" dirty="0" err="1"/>
              <a:t>Think</a:t>
            </a:r>
            <a:r>
              <a:rPr lang="es-CR" b="1" dirty="0"/>
              <a:t> Python - </a:t>
            </a:r>
            <a:r>
              <a:rPr lang="en-US" b="1" dirty="0"/>
              <a:t>How to Think Like a Computer Scientist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25388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altLang="zh-CN" dirty="0"/>
              <a:t>Resolución</a:t>
            </a:r>
            <a:r>
              <a:rPr lang="en-US" altLang="zh-CN" dirty="0"/>
              <a:t> de </a:t>
            </a:r>
            <a:r>
              <a:rPr lang="es-CR" altLang="zh-CN" dirty="0"/>
              <a:t>Problemas</a:t>
            </a: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41346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Algoritmos</a:t>
            </a:r>
          </a:p>
          <a:p>
            <a:r>
              <a:rPr lang="es-ES" sz="1800" dirty="0"/>
              <a:t>Corrida Ejemplo</a:t>
            </a:r>
          </a:p>
          <a:p>
            <a:r>
              <a:rPr lang="es-ES" sz="1800" dirty="0"/>
              <a:t>Definición del problema</a:t>
            </a:r>
          </a:p>
          <a:p>
            <a:r>
              <a:rPr lang="es-ES" sz="1800" dirty="0"/>
              <a:t>Diseño del algoritmo</a:t>
            </a:r>
          </a:p>
          <a:p>
            <a:r>
              <a:rPr lang="es-ES" sz="1800" dirty="0"/>
              <a:t>Entradas, salidas, proceso y limitaciones</a:t>
            </a:r>
          </a:p>
          <a:p>
            <a:r>
              <a:rPr lang="es-ES" sz="1800" dirty="0"/>
              <a:t>Verificación y análisis del algoritmo</a:t>
            </a:r>
          </a:p>
          <a:p>
            <a:r>
              <a:rPr lang="es-ES" sz="1800" dirty="0"/>
              <a:t>Implementación del algoritmo</a:t>
            </a:r>
          </a:p>
          <a:p>
            <a:r>
              <a:rPr lang="es-ES" sz="1800" dirty="0"/>
              <a:t>Validación del programa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424899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Objetivo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1800" dirty="0"/>
          </a:p>
          <a:p>
            <a:r>
              <a:rPr lang="es-ES" sz="1800" dirty="0"/>
              <a:t>Aprender a pensar como cientíﬁcos de computación</a:t>
            </a:r>
          </a:p>
          <a:p>
            <a:endParaRPr lang="es-ES" sz="1800" dirty="0"/>
          </a:p>
          <a:p>
            <a:r>
              <a:rPr lang="es-ES" sz="1800" dirty="0"/>
              <a:t>Solución de problemas</a:t>
            </a:r>
          </a:p>
          <a:p>
            <a:endParaRPr lang="es-ES" sz="1800" dirty="0"/>
          </a:p>
          <a:p>
            <a:r>
              <a:rPr lang="es-ES" sz="1800" dirty="0"/>
              <a:t>No memorización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10744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1800" dirty="0"/>
          </a:p>
          <a:p>
            <a:endParaRPr lang="es-ES" sz="1800" dirty="0"/>
          </a:p>
          <a:p>
            <a:r>
              <a:rPr lang="es-ES" dirty="0"/>
              <a:t>La programación es una disciplina lógica algebraica tendiente a buscar soluciones generales a problemas. Consiste en modelar la solución de un problema y representarla en un lenguaje de programación.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2514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50" dirty="0">
                <a:latin typeface="Calibri (Títulos)"/>
              </a:rPr>
              <a:t>Introducción a la programación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flujo: Simbología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2" y="1572583"/>
            <a:ext cx="6221176" cy="4031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05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programación es una herramienta mentalmente poderosa.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609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Algoritmo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Un algoritmo es una solución particular a un problema. </a:t>
            </a:r>
          </a:p>
          <a:p>
            <a:endParaRPr lang="es-ES" dirty="0"/>
          </a:p>
          <a:p>
            <a:r>
              <a:rPr lang="es-ES" dirty="0"/>
              <a:t>Se define como una "secuencia " de pasos que obtiene un resultado en una cantidad finita de tiempo.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8313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Características de Algoritmo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Un algoritmo debe cumplir condiciones elementales: </a:t>
            </a:r>
          </a:p>
          <a:p>
            <a:endParaRPr lang="es-ES" sz="1800" dirty="0"/>
          </a:p>
          <a:p>
            <a:pPr lvl="1"/>
            <a:r>
              <a:rPr lang="es-ES" b="1" dirty="0"/>
              <a:t>Finito </a:t>
            </a:r>
          </a:p>
          <a:p>
            <a:pPr lvl="1"/>
            <a:r>
              <a:rPr lang="es-ES" b="1" dirty="0"/>
              <a:t>No tener pasos ambiguos </a:t>
            </a:r>
          </a:p>
          <a:p>
            <a:pPr lvl="1"/>
            <a:r>
              <a:rPr lang="es-ES" b="1" dirty="0"/>
              <a:t>Tener cero o más entradas (input) </a:t>
            </a:r>
          </a:p>
          <a:p>
            <a:pPr lvl="1"/>
            <a:r>
              <a:rPr lang="es-ES" b="1" dirty="0"/>
              <a:t>Tener cero o más salidas (output) </a:t>
            </a:r>
          </a:p>
          <a:p>
            <a:pPr lvl="1"/>
            <a:r>
              <a:rPr lang="es-ES" b="1" dirty="0"/>
              <a:t>Eficacia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9448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Representación de algoritmo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Los algoritmos tienen diferentes representaciones: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Diagramas de Flujo </a:t>
            </a:r>
          </a:p>
          <a:p>
            <a:pPr lvl="1"/>
            <a:r>
              <a:rPr lang="es-ES" b="1" dirty="0"/>
              <a:t>Seudocódigo</a:t>
            </a:r>
          </a:p>
          <a:p>
            <a:pPr lvl="1"/>
            <a:r>
              <a:rPr lang="es-ES" b="1" dirty="0"/>
              <a:t>Lenguaje de Programación </a:t>
            </a:r>
          </a:p>
          <a:p>
            <a:pPr lvl="1"/>
            <a:r>
              <a:rPr lang="es-ES" b="1" dirty="0"/>
              <a:t>Otros.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384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Pseudocódigo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Pseudo</a:t>
            </a:r>
            <a:r>
              <a:rPr lang="es-ES" dirty="0"/>
              <a:t> : = falso / imitación.</a:t>
            </a:r>
          </a:p>
          <a:p>
            <a:pPr marL="0" indent="0">
              <a:buNone/>
            </a:pPr>
            <a:r>
              <a:rPr lang="es-ES" b="1" dirty="0"/>
              <a:t>Código</a:t>
            </a:r>
            <a:r>
              <a:rPr lang="es-ES" dirty="0"/>
              <a:t>:= instrucciones en lenguaje de programación.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Lenguaje de especificación de algoritmos.</a:t>
            </a:r>
          </a:p>
          <a:p>
            <a:endParaRPr lang="es-ES" dirty="0"/>
          </a:p>
          <a:p>
            <a:r>
              <a:rPr lang="es-ES" dirty="0"/>
              <a:t>Híbrido entre lenguaje natural y lenguaje de programación.</a:t>
            </a:r>
          </a:p>
          <a:p>
            <a:endParaRPr lang="es-ES" dirty="0"/>
          </a:p>
          <a:p>
            <a:r>
              <a:rPr lang="es-ES" dirty="0"/>
              <a:t>Aprovecha flexibilidad y expresividad de lenguaje natural y reglas de lenguajes de programación.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6469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Algoritmo 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s-ES" dirty="0"/>
              <a:t>Digital URL http://www.avatar.ac.cr/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Digital nombre de usuario y contraseña, </a:t>
            </a:r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enter</a:t>
            </a: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pestaña cursos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en el curso introducción a la programación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pestaña evaluaciones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Buscar y posicionarse en Tarea 1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enviar respuesta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en examinar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Buscar en su PC el archivo a enviar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en archivo a enviar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abrir / </a:t>
            </a:r>
            <a:r>
              <a:rPr lang="es-ES" dirty="0" err="1"/>
              <a:t>enter</a:t>
            </a: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 err="1"/>
              <a:t>Click</a:t>
            </a:r>
            <a:r>
              <a:rPr lang="es-ES" dirty="0"/>
              <a:t> ok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339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Diagramas</a:t>
            </a:r>
            <a:r>
              <a:rPr lang="en-US" altLang="zh-CN" dirty="0"/>
              <a:t> de </a:t>
            </a:r>
            <a:r>
              <a:rPr lang="en-US" altLang="zh-CN" dirty="0" err="1"/>
              <a:t>flujo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s-ES" dirty="0"/>
              <a:t>Un único punto de inicio</a:t>
            </a:r>
          </a:p>
          <a:p>
            <a:pPr marL="385763" indent="-385763">
              <a:buFont typeface="+mj-lt"/>
              <a:buAutoNum type="arabicPeriod"/>
            </a:pP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Entrada de datos</a:t>
            </a:r>
          </a:p>
          <a:p>
            <a:pPr marL="385763" indent="-385763">
              <a:buFont typeface="+mj-lt"/>
              <a:buAutoNum type="arabicPeriod"/>
            </a:pP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Procesos / cálculos</a:t>
            </a:r>
          </a:p>
          <a:p>
            <a:pPr marL="385763" indent="-385763">
              <a:buFont typeface="+mj-lt"/>
              <a:buAutoNum type="arabicPeriod"/>
            </a:pP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Muestra resultados</a:t>
            </a:r>
          </a:p>
          <a:p>
            <a:pPr marL="385763" indent="-385763">
              <a:buFont typeface="+mj-lt"/>
              <a:buAutoNum type="arabicPeriod"/>
            </a:pPr>
            <a:endParaRPr lang="es-ES" dirty="0"/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Un único punto de término</a:t>
            </a:r>
          </a:p>
          <a:p>
            <a:endParaRPr lang="es-ES" dirty="0"/>
          </a:p>
          <a:p>
            <a:pPr lvl="1"/>
            <a:r>
              <a:rPr lang="es-ES" dirty="0"/>
              <a:t>	Indistintamente el camino de ejecución debe de llevar desde inicio hasta fin.</a:t>
            </a:r>
          </a:p>
          <a:p>
            <a:pPr lvl="1"/>
            <a:r>
              <a:rPr lang="es-ES" dirty="0"/>
              <a:t>	Se debe de probar el diagrama con diferentes datos, comprobar resultado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986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Diagramas</a:t>
            </a:r>
            <a:r>
              <a:rPr lang="en-US" altLang="zh-CN" dirty="0"/>
              <a:t> de </a:t>
            </a:r>
            <a:r>
              <a:rPr lang="en-US" altLang="zh-CN" dirty="0" err="1"/>
              <a:t>flujo</a:t>
            </a:r>
            <a:r>
              <a:rPr lang="en-US" altLang="zh-CN" dirty="0"/>
              <a:t> 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rId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65" y="2125266"/>
            <a:ext cx="2578463" cy="353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1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Diagramas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Elaborar un Algoritmo para calcular el área de cualquier triángulo rectángulo y presentar el resultado en pantalla.</a:t>
            </a:r>
          </a:p>
          <a:p>
            <a:endParaRPr lang="es-C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34" y="3019000"/>
            <a:ext cx="2791008" cy="2470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35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1800" dirty="0"/>
              <a:t>Presentación</a:t>
            </a:r>
          </a:p>
          <a:p>
            <a:r>
              <a:rPr lang="es-CR" sz="1800" dirty="0"/>
              <a:t>Evaluación</a:t>
            </a:r>
          </a:p>
          <a:p>
            <a:r>
              <a:rPr lang="es-ES" sz="1800" dirty="0"/>
              <a:t>Objetivo y habilidades</a:t>
            </a:r>
          </a:p>
          <a:p>
            <a:r>
              <a:rPr lang="es-ES" sz="1800" dirty="0"/>
              <a:t>Pensamiento computacional</a:t>
            </a:r>
          </a:p>
          <a:p>
            <a:r>
              <a:rPr lang="es-ES" sz="1800" dirty="0"/>
              <a:t>Programas</a:t>
            </a:r>
          </a:p>
          <a:p>
            <a:r>
              <a:rPr lang="es-ES" sz="1800" dirty="0"/>
              <a:t>Lenguajes de programación</a:t>
            </a:r>
          </a:p>
          <a:p>
            <a:r>
              <a:rPr lang="es-ES" sz="1800" dirty="0"/>
              <a:t>Introducción a Python</a:t>
            </a:r>
            <a:endParaRPr lang="es-CR" sz="1800" dirty="0"/>
          </a:p>
          <a:p>
            <a:endParaRPr lang="es-CR" sz="1800" dirty="0"/>
          </a:p>
          <a:p>
            <a:endParaRPr lang="es-C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77804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Diagramas</a:t>
            </a:r>
            <a:r>
              <a:rPr lang="en-US" altLang="zh-CN" dirty="0"/>
              <a:t> de </a:t>
            </a:r>
            <a:r>
              <a:rPr lang="en-US" altLang="zh-CN" dirty="0" err="1"/>
              <a:t>flujo</a:t>
            </a:r>
            <a:r>
              <a:rPr lang="en-US" altLang="zh-CN" dirty="0"/>
              <a:t> 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rId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83" y="2098480"/>
            <a:ext cx="2947035" cy="3519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8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Resolución</a:t>
            </a:r>
            <a:r>
              <a:rPr lang="en-US" altLang="zh-CN" dirty="0"/>
              <a:t> de </a:t>
            </a:r>
            <a:r>
              <a:rPr lang="en-US" altLang="zh-CN" dirty="0" err="1"/>
              <a:t>problemas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rId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8" y="2680584"/>
            <a:ext cx="7911305" cy="235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5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altLang="zh-CN" dirty="0"/>
              <a:t>   Método de resolución en programación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0260"/>
            <a:ext cx="7886700" cy="909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054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altLang="zh-CN" dirty="0"/>
              <a:t>           Aplicación método de solución de problemas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Problema: ordenar lista de números</a:t>
            </a:r>
          </a:p>
          <a:p>
            <a:endParaRPr lang="es-ES" sz="1800" dirty="0"/>
          </a:p>
          <a:p>
            <a:r>
              <a:rPr lang="es-ES" sz="1800" dirty="0"/>
              <a:t>Paso 1: Entender problema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Paso 2: Pensar en algoritmo</a:t>
            </a:r>
          </a:p>
          <a:p>
            <a:r>
              <a:rPr lang="es-ES" sz="1800" dirty="0"/>
              <a:t>Paso 3: Formular algoritmo</a:t>
            </a:r>
          </a:p>
          <a:p>
            <a:r>
              <a:rPr lang="es-ES" sz="1800" dirty="0"/>
              <a:t>Paso 4: Pruebas</a:t>
            </a:r>
            <a:endParaRPr lang="es-CR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99" y="2343048"/>
            <a:ext cx="5114925" cy="50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24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altLang="zh-CN" dirty="0"/>
              <a:t>Ejercicios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Obtener el promedio de un estudiante que obtuvo en la primer nota 8.6, en la segunda  nota 7.6 y en su tercera nota 9.0.</a:t>
            </a:r>
          </a:p>
          <a:p>
            <a:endParaRPr lang="es-ES" sz="1800" dirty="0"/>
          </a:p>
          <a:p>
            <a:r>
              <a:rPr lang="es-ES" sz="1800" dirty="0"/>
              <a:t>Obtener los años de una persona al año actual.</a:t>
            </a:r>
          </a:p>
          <a:p>
            <a:endParaRPr lang="es-ES" sz="1800" dirty="0"/>
          </a:p>
          <a:p>
            <a:r>
              <a:rPr lang="es-ES" sz="1800" dirty="0"/>
              <a:t>Obtener el impuesto de venta de un producto.</a:t>
            </a:r>
          </a:p>
          <a:p>
            <a:endParaRPr lang="es-ES" sz="1800" dirty="0"/>
          </a:p>
          <a:p>
            <a:r>
              <a:rPr lang="es-ES" sz="1800" dirty="0"/>
              <a:t>Sumar los salarios diarios de una semana de un empleado para calcular su salario semanal .</a:t>
            </a:r>
          </a:p>
          <a:p>
            <a:endParaRPr lang="es-ES" sz="1800" dirty="0"/>
          </a:p>
          <a:p>
            <a:r>
              <a:rPr lang="es-ES" sz="1800" dirty="0"/>
              <a:t>Calcular el área, perímetro de un rectángulo.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62134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31.kn3.net/taringa/3/3/8/4/1/D/lilcrybaby/94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9498" y="1211263"/>
            <a:ext cx="6325004" cy="4954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5615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Ingeniero en Software.</a:t>
            </a:r>
          </a:p>
          <a:p>
            <a:r>
              <a:rPr lang="es-CR" dirty="0"/>
              <a:t>Profesor en el Tecnológico de Costa Rica y la Universidad Técnica Nacional.</a:t>
            </a:r>
          </a:p>
          <a:p>
            <a:r>
              <a:rPr lang="es-CR" dirty="0"/>
              <a:t>Maestría en base de datos.</a:t>
            </a:r>
          </a:p>
          <a:p>
            <a:r>
              <a:rPr lang="es-CR" dirty="0"/>
              <a:t>9 años de experiencia como web developer.</a:t>
            </a:r>
          </a:p>
          <a:p>
            <a:r>
              <a:rPr lang="es-CR" dirty="0"/>
              <a:t>Correo: </a:t>
            </a:r>
            <a:r>
              <a:rPr lang="es-CR" b="1" dirty="0">
                <a:hlinkClick r:id="rId2"/>
              </a:rPr>
              <a:t>ejimenez@utn.ac.cr</a:t>
            </a:r>
            <a:r>
              <a:rPr lang="es-CR" b="1" dirty="0"/>
              <a:t> – </a:t>
            </a:r>
            <a:r>
              <a:rPr lang="es-CR" b="1" dirty="0">
                <a:hlinkClick r:id="rId3"/>
              </a:rPr>
              <a:t>ejimenezdelgado@gmail.com</a:t>
            </a:r>
            <a:endParaRPr lang="es-CR" b="1" dirty="0"/>
          </a:p>
          <a:p>
            <a:r>
              <a:rPr lang="es-CR" dirty="0"/>
              <a:t>Skype: </a:t>
            </a:r>
            <a:r>
              <a:rPr lang="es-CR" b="1" dirty="0"/>
              <a:t>ejimenezdelgado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893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Aprender a pensar como cientíﬁcos de computación.</a:t>
            </a:r>
          </a:p>
          <a:p>
            <a:endParaRPr lang="es-ES" dirty="0"/>
          </a:p>
          <a:p>
            <a:r>
              <a:rPr lang="es-ES" dirty="0"/>
              <a:t>Solución de problemas.</a:t>
            </a:r>
          </a:p>
          <a:p>
            <a:endParaRPr lang="es-ES" dirty="0"/>
          </a:p>
          <a:p>
            <a:r>
              <a:rPr lang="es-ES" dirty="0"/>
              <a:t>No memorización.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1647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Usar herramientas de pensamiento computacional para solucionar problemas de la vida real usando programas.</a:t>
            </a:r>
          </a:p>
          <a:p>
            <a:endParaRPr lang="es-ES" dirty="0"/>
          </a:p>
          <a:p>
            <a:r>
              <a:rPr lang="es-ES" dirty="0"/>
              <a:t>Adquirir habilidad para manejar vocabulario computacional y entender programas.</a:t>
            </a:r>
          </a:p>
          <a:p>
            <a:endParaRPr lang="es-ES" dirty="0"/>
          </a:p>
          <a:p>
            <a:r>
              <a:rPr lang="es-ES" dirty="0"/>
              <a:t>Uso de APIs, librerías, snippets, mantenimiento source code</a:t>
            </a:r>
          </a:p>
          <a:p>
            <a:endParaRPr lang="es-ES" dirty="0"/>
          </a:p>
          <a:p>
            <a:r>
              <a:rPr lang="es-ES" dirty="0"/>
              <a:t>Entender capacidades y límites de computación</a:t>
            </a:r>
          </a:p>
          <a:p>
            <a:endParaRPr lang="es-ES" dirty="0"/>
          </a:p>
          <a:p>
            <a:r>
              <a:rPr lang="es-ES" dirty="0"/>
              <a:t>Mapear problemas en solución computable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Habilidades</a:t>
            </a:r>
          </a:p>
        </p:txBody>
      </p:sp>
    </p:spTree>
    <p:extLst>
      <p:ext uri="{BB962C8B-B14F-4D97-AF65-F5344CB8AC3E}">
        <p14:creationId xmlns:p14="http://schemas.microsoft.com/office/powerpoint/2010/main" val="238399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es computación?</a:t>
            </a:r>
          </a:p>
          <a:p>
            <a:pPr lvl="1"/>
            <a:r>
              <a:rPr lang="es-ES" dirty="0"/>
              <a:t>Separación de mecanismo (computadora)</a:t>
            </a:r>
          </a:p>
          <a:p>
            <a:pPr lvl="1"/>
            <a:endParaRPr lang="es-ES" dirty="0"/>
          </a:p>
          <a:p>
            <a:r>
              <a:rPr lang="es-ES" dirty="0"/>
              <a:t>• Conocimiento se puede ver en dos formas</a:t>
            </a:r>
          </a:p>
          <a:p>
            <a:pPr lvl="1"/>
            <a:r>
              <a:rPr lang="es-ES" dirty="0"/>
              <a:t>Declarativo</a:t>
            </a:r>
          </a:p>
          <a:p>
            <a:pPr lvl="1"/>
            <a:r>
              <a:rPr lang="es-ES" dirty="0"/>
              <a:t>Imperativo</a:t>
            </a:r>
          </a:p>
          <a:p>
            <a:pPr lvl="1"/>
            <a:endParaRPr lang="es-ES" dirty="0"/>
          </a:p>
          <a:p>
            <a:r>
              <a:rPr lang="es-ES" dirty="0" err="1"/>
              <a:t>How</a:t>
            </a:r>
            <a:r>
              <a:rPr lang="es-ES" dirty="0"/>
              <a:t>-to (recetas)</a:t>
            </a:r>
          </a:p>
          <a:p>
            <a:endParaRPr lang="es-ES" dirty="0"/>
          </a:p>
          <a:p>
            <a:r>
              <a:rPr lang="es-ES" dirty="0"/>
              <a:t>Computación es forma de capturar el </a:t>
            </a:r>
            <a:r>
              <a:rPr lang="es-ES" dirty="0" err="1"/>
              <a:t>how</a:t>
            </a:r>
            <a:r>
              <a:rPr lang="es-ES" dirty="0"/>
              <a:t>-to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Pensamiento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7602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Circuito que recibe diagrama de otro circuito y lo ejecuta.</a:t>
            </a:r>
          </a:p>
          <a:p>
            <a:endParaRPr lang="es-ES" dirty="0"/>
          </a:p>
          <a:p>
            <a:r>
              <a:rPr lang="es-ES" dirty="0"/>
              <a:t>Máquina que reciba recetas.</a:t>
            </a:r>
          </a:p>
          <a:p>
            <a:endParaRPr lang="es-ES" dirty="0"/>
          </a:p>
          <a:p>
            <a:r>
              <a:rPr lang="es-ES" dirty="0"/>
              <a:t>Programas almacenados (secuencia instrucciones).</a:t>
            </a:r>
          </a:p>
          <a:p>
            <a:endParaRPr lang="es-ES" dirty="0"/>
          </a:p>
          <a:p>
            <a:r>
              <a:rPr lang="es-ES" dirty="0"/>
              <a:t>¿Cómo sería la máquina para las recetas?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¿Cómo manejar las recetas?</a:t>
            </a:r>
          </a:p>
        </p:txBody>
      </p:sp>
    </p:spTree>
    <p:extLst>
      <p:ext uri="{BB962C8B-B14F-4D97-AF65-F5344CB8AC3E}">
        <p14:creationId xmlns:p14="http://schemas.microsoft.com/office/powerpoint/2010/main" val="260417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Secuencia de instrucciones.</a:t>
            </a:r>
          </a:p>
          <a:p>
            <a:endParaRPr lang="es-ES" dirty="0"/>
          </a:p>
          <a:p>
            <a:r>
              <a:rPr lang="es-ES" dirty="0"/>
              <a:t>Uso de instrucciones básicas (pritimivas). Ej: LEGOs</a:t>
            </a:r>
          </a:p>
          <a:p>
            <a:endParaRPr lang="es-ES" dirty="0"/>
          </a:p>
          <a:p>
            <a:r>
              <a:rPr lang="es-ES" dirty="0"/>
              <a:t>6 primitivas de Turing.</a:t>
            </a:r>
          </a:p>
          <a:p>
            <a:endParaRPr lang="es-ES" dirty="0"/>
          </a:p>
          <a:p>
            <a:r>
              <a:rPr lang="es-ES" dirty="0"/>
              <a:t>Lo que se hace en un lenguaje se puede hacer en otro (Compatibilidad de Turing).</a:t>
            </a:r>
          </a:p>
          <a:p>
            <a:endParaRPr lang="es-ES" dirty="0"/>
          </a:p>
          <a:p>
            <a:r>
              <a:rPr lang="es-ES" dirty="0"/>
              <a:t>No hay lenguajes mejores que otros.</a:t>
            </a:r>
          </a:p>
          <a:p>
            <a:endParaRPr lang="es-ES" dirty="0"/>
          </a:p>
          <a:p>
            <a:r>
              <a:rPr lang="es-ES" dirty="0"/>
              <a:t>Primitivas de alto nivel y abstracciones.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Programas</a:t>
            </a:r>
          </a:p>
        </p:txBody>
      </p:sp>
    </p:spTree>
    <p:extLst>
      <p:ext uri="{BB962C8B-B14F-4D97-AF65-F5344CB8AC3E}">
        <p14:creationId xmlns:p14="http://schemas.microsoft.com/office/powerpoint/2010/main" val="35583648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879</Words>
  <Application>Microsoft Office PowerPoint</Application>
  <PresentationFormat>Presentación en pantalla (4:3)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宋体</vt:lpstr>
      <vt:lpstr>Arial</vt:lpstr>
      <vt:lpstr>Calibri</vt:lpstr>
      <vt:lpstr>Calibri (Títulos)</vt:lpstr>
      <vt:lpstr>Calibri Light</vt:lpstr>
      <vt:lpstr>Times New Roman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la programación</vt:lpstr>
      <vt:lpstr>Agenda</vt:lpstr>
      <vt:lpstr>Presentación</vt:lpstr>
      <vt:lpstr>Objetivo</vt:lpstr>
      <vt:lpstr>Habilidades</vt:lpstr>
      <vt:lpstr>Pensamiento computacional</vt:lpstr>
      <vt:lpstr>¿Cómo manejar las recetas?</vt:lpstr>
      <vt:lpstr>Programas</vt:lpstr>
      <vt:lpstr>Lenguajes de programación</vt:lpstr>
      <vt:lpstr>Dimensiones de lenguajes</vt:lpstr>
      <vt:lpstr>Aspectos de lenguajes</vt:lpstr>
      <vt:lpstr>Programas en Python</vt:lpstr>
      <vt:lpstr>Valores</vt:lpstr>
      <vt:lpstr>Tarea</vt:lpstr>
      <vt:lpstr>Resolución de Problemas</vt:lpstr>
      <vt:lpstr>Agenda</vt:lpstr>
      <vt:lpstr>Objetivo</vt:lpstr>
      <vt:lpstr>Programación</vt:lpstr>
      <vt:lpstr>Diagramas de flujo: Simbología</vt:lpstr>
      <vt:lpstr>Programación</vt:lpstr>
      <vt:lpstr>Algoritmo</vt:lpstr>
      <vt:lpstr>Características de Algoritmo</vt:lpstr>
      <vt:lpstr>Representación de algoritmo</vt:lpstr>
      <vt:lpstr>Pseudocódigo</vt:lpstr>
      <vt:lpstr>Algoritmo ejemplo</vt:lpstr>
      <vt:lpstr>Diagramas de flujo</vt:lpstr>
      <vt:lpstr>Diagramas de flujo ejemplo</vt:lpstr>
      <vt:lpstr>Diagramas de flujo</vt:lpstr>
      <vt:lpstr>Diagramas de flujo ejemplo</vt:lpstr>
      <vt:lpstr>Resolución de problemas</vt:lpstr>
      <vt:lpstr>   Método de resolución en programación</vt:lpstr>
      <vt:lpstr>           Aplicación método de solución de problemas</vt:lpstr>
      <vt:lpstr>Ejercicios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27</cp:revision>
  <dcterms:created xsi:type="dcterms:W3CDTF">2016-01-04T17:43:21Z</dcterms:created>
  <dcterms:modified xsi:type="dcterms:W3CDTF">2018-02-15T00:00:07Z</dcterms:modified>
</cp:coreProperties>
</file>