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23"/>
  </p:notesMasterIdLst>
  <p:handoutMasterIdLst>
    <p:handoutMasterId r:id="rId24"/>
  </p:handoutMasterIdLst>
  <p:sldIdLst>
    <p:sldId id="332" r:id="rId5"/>
    <p:sldId id="26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80" r:id="rId22"/>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snapToObjects="1">
      <p:cViewPr varScale="1">
        <p:scale>
          <a:sx n="114" d="100"/>
          <a:sy n="114" d="100"/>
        </p:scale>
        <p:origin x="1446"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20/6/2018</a:t>
            </a:fld>
            <a:endParaRPr lang="es-C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20/6/2018</a:t>
            </a:fld>
            <a:endParaRPr lang="es-C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20/06/2018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20/06/2018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6/20/2018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20/06/2018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20/06/2018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20/06/2018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20/06/2018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20/06/2018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6/20/2018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20/06/2018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20/06/2018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20/06/2018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20/06/2018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20/06/2018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20/06/2018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6/20/2018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20/06/2018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20/06/2018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6/20/2018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6/20/2018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6/20/2018</a:t>
            </a:fld>
            <a:endParaRPr 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Diseño de Aplicaciones Web</a:t>
            </a:r>
            <a:br>
              <a:rPr lang="es-CR" dirty="0"/>
            </a:br>
            <a:r>
              <a:rPr lang="es-CR" dirty="0"/>
              <a:t>ISW­-512</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Ejemplos</a:t>
            </a:r>
          </a:p>
        </p:txBody>
      </p:sp>
      <p:sp>
        <p:nvSpPr>
          <p:cNvPr id="3" name="Marcador de contenido 2"/>
          <p:cNvSpPr>
            <a:spLocks noGrp="1"/>
          </p:cNvSpPr>
          <p:nvPr>
            <p:ph idx="1"/>
          </p:nvPr>
        </p:nvSpPr>
        <p:spPr/>
        <p:txBody>
          <a:bodyPr/>
          <a:lstStyle/>
          <a:p>
            <a:r>
              <a:rPr lang="es-CR" dirty="0"/>
              <a:t>http://expo.getbootstrap.com/</a:t>
            </a:r>
          </a:p>
        </p:txBody>
      </p:sp>
    </p:spTree>
    <p:extLst>
      <p:ext uri="{BB962C8B-B14F-4D97-AF65-F5344CB8AC3E}">
        <p14:creationId xmlns:p14="http://schemas.microsoft.com/office/powerpoint/2010/main" val="1488099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Contenidos de </a:t>
            </a:r>
            <a:r>
              <a:rPr lang="es-CR" dirty="0" err="1"/>
              <a:t>Bootstrap</a:t>
            </a:r>
            <a:endParaRPr lang="es-CR" dirty="0"/>
          </a:p>
        </p:txBody>
      </p:sp>
      <p:pic>
        <p:nvPicPr>
          <p:cNvPr id="4" name="Marcador de contenido 3"/>
          <p:cNvPicPr>
            <a:picLocks noGrp="1" noChangeAspect="1"/>
          </p:cNvPicPr>
          <p:nvPr>
            <p:ph idx="1"/>
          </p:nvPr>
        </p:nvPicPr>
        <p:blipFill>
          <a:blip r:embed="rId2"/>
          <a:stretch>
            <a:fillRect/>
          </a:stretch>
        </p:blipFill>
        <p:spPr>
          <a:xfrm>
            <a:off x="2948336" y="2388219"/>
            <a:ext cx="3243986" cy="2587229"/>
          </a:xfrm>
          <a:prstGeom prst="rect">
            <a:avLst/>
          </a:prstGeom>
        </p:spPr>
      </p:pic>
    </p:spTree>
    <p:extLst>
      <p:ext uri="{BB962C8B-B14F-4D97-AF65-F5344CB8AC3E}">
        <p14:creationId xmlns:p14="http://schemas.microsoft.com/office/powerpoint/2010/main" val="4120035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Componentes</a:t>
            </a:r>
          </a:p>
        </p:txBody>
      </p:sp>
      <p:sp>
        <p:nvSpPr>
          <p:cNvPr id="3" name="Marcador de contenido 2"/>
          <p:cNvSpPr>
            <a:spLocks noGrp="1"/>
          </p:cNvSpPr>
          <p:nvPr>
            <p:ph idx="1"/>
          </p:nvPr>
        </p:nvSpPr>
        <p:spPr>
          <a:xfrm>
            <a:off x="1705276" y="2444550"/>
            <a:ext cx="2403233" cy="2587960"/>
          </a:xfrm>
        </p:spPr>
        <p:txBody>
          <a:bodyPr>
            <a:normAutofit fontScale="62500" lnSpcReduction="20000"/>
          </a:bodyPr>
          <a:lstStyle/>
          <a:p>
            <a:r>
              <a:rPr lang="es-ES" dirty="0"/>
              <a:t>Iconos (</a:t>
            </a:r>
            <a:r>
              <a:rPr lang="es-ES" i="1" dirty="0" err="1"/>
              <a:t>glyphicons</a:t>
            </a:r>
            <a:r>
              <a:rPr lang="es-ES" dirty="0"/>
              <a:t>)</a:t>
            </a:r>
          </a:p>
          <a:p>
            <a:r>
              <a:rPr lang="es-ES" dirty="0"/>
              <a:t>Menús desplegables</a:t>
            </a:r>
          </a:p>
          <a:p>
            <a:r>
              <a:rPr lang="es-ES" dirty="0"/>
              <a:t>Grupos de botones</a:t>
            </a:r>
          </a:p>
          <a:p>
            <a:r>
              <a:rPr lang="es-ES" dirty="0"/>
              <a:t>Botones desplegables</a:t>
            </a:r>
          </a:p>
          <a:p>
            <a:r>
              <a:rPr lang="es-ES" dirty="0"/>
              <a:t>Grupos de campos de formulario</a:t>
            </a:r>
          </a:p>
          <a:p>
            <a:r>
              <a:rPr lang="es-ES" dirty="0"/>
              <a:t>Elementos de navegación</a:t>
            </a:r>
          </a:p>
          <a:p>
            <a:r>
              <a:rPr lang="es-ES" dirty="0"/>
              <a:t>Barras de navegación</a:t>
            </a:r>
          </a:p>
          <a:p>
            <a:r>
              <a:rPr lang="es-ES" dirty="0"/>
              <a:t>Migas de </a:t>
            </a:r>
            <a:r>
              <a:rPr lang="es-ES" dirty="0" err="1"/>
              <a:t>panPozos</a:t>
            </a:r>
            <a:endParaRPr lang="es-ES" dirty="0"/>
          </a:p>
          <a:p>
            <a:r>
              <a:rPr lang="es-ES" dirty="0"/>
              <a:t>Paginadores</a:t>
            </a:r>
          </a:p>
          <a:p>
            <a:pPr marL="0" indent="0">
              <a:buNone/>
            </a:pPr>
            <a:endParaRPr lang="es-CR" dirty="0"/>
          </a:p>
        </p:txBody>
      </p:sp>
      <p:sp>
        <p:nvSpPr>
          <p:cNvPr id="4" name="Rectángulo 3"/>
          <p:cNvSpPr/>
          <p:nvPr/>
        </p:nvSpPr>
        <p:spPr>
          <a:xfrm>
            <a:off x="4108508" y="2584368"/>
            <a:ext cx="4572000" cy="2331407"/>
          </a:xfrm>
          <a:prstGeom prst="rect">
            <a:avLst/>
          </a:prstGeom>
        </p:spPr>
        <p:txBody>
          <a:bodyPr>
            <a:spAutoFit/>
          </a:bodyPr>
          <a:lstStyle/>
          <a:p>
            <a:pPr marL="214313" indent="-214313">
              <a:buFont typeface="Arial" panose="020B0604020202020204" pitchFamily="34" charset="0"/>
              <a:buChar char="•"/>
            </a:pPr>
            <a:r>
              <a:rPr lang="es-ES" sz="1350" dirty="0" err="1"/>
              <a:t>Badges</a:t>
            </a:r>
            <a:endParaRPr lang="es-ES" sz="1350" dirty="0"/>
          </a:p>
          <a:p>
            <a:pPr marL="214313" indent="-214313">
              <a:buFont typeface="Arial" panose="020B0604020202020204" pitchFamily="34" charset="0"/>
              <a:buChar char="•"/>
            </a:pPr>
            <a:r>
              <a:rPr lang="es-ES" sz="1350" dirty="0" err="1"/>
              <a:t>Jumbotron</a:t>
            </a:r>
            <a:endParaRPr lang="es-ES" sz="1350" dirty="0"/>
          </a:p>
          <a:p>
            <a:pPr marL="214313" indent="-214313">
              <a:buFont typeface="Arial" panose="020B0604020202020204" pitchFamily="34" charset="0"/>
              <a:buChar char="•"/>
            </a:pPr>
            <a:r>
              <a:rPr lang="es-ES" sz="1350" dirty="0"/>
              <a:t>Encabezado de página</a:t>
            </a:r>
          </a:p>
          <a:p>
            <a:pPr marL="214313" indent="-214313">
              <a:buFont typeface="Arial" panose="020B0604020202020204" pitchFamily="34" charset="0"/>
              <a:buChar char="•"/>
            </a:pPr>
            <a:r>
              <a:rPr lang="es-ES" sz="1350" dirty="0"/>
              <a:t>Imágenes en miniatura</a:t>
            </a:r>
          </a:p>
          <a:p>
            <a:pPr marL="214313" indent="-214313">
              <a:buFont typeface="Arial" panose="020B0604020202020204" pitchFamily="34" charset="0"/>
              <a:buChar char="•"/>
            </a:pPr>
            <a:r>
              <a:rPr lang="es-ES" sz="1350" dirty="0"/>
              <a:t>Mensajes de alerta</a:t>
            </a:r>
          </a:p>
          <a:p>
            <a:pPr marL="214313" indent="-214313">
              <a:buFont typeface="Arial" panose="020B0604020202020204" pitchFamily="34" charset="0"/>
              <a:buChar char="•"/>
            </a:pPr>
            <a:r>
              <a:rPr lang="es-ES" sz="1350" dirty="0"/>
              <a:t>Barras de progreso</a:t>
            </a:r>
          </a:p>
          <a:p>
            <a:pPr marL="214313" indent="-214313">
              <a:buFont typeface="Arial" panose="020B0604020202020204" pitchFamily="34" charset="0"/>
              <a:buChar char="•"/>
            </a:pPr>
            <a:r>
              <a:rPr lang="es-ES" sz="1350" dirty="0"/>
              <a:t>Objetos multimedia</a:t>
            </a:r>
          </a:p>
          <a:p>
            <a:pPr marL="214313" indent="-214313">
              <a:buFont typeface="Arial" panose="020B0604020202020204" pitchFamily="34" charset="0"/>
              <a:buChar char="•"/>
            </a:pPr>
            <a:r>
              <a:rPr lang="es-ES" sz="1350" dirty="0"/>
              <a:t>Listas de elementos</a:t>
            </a:r>
          </a:p>
          <a:p>
            <a:pPr marL="214313" indent="-214313">
              <a:buFont typeface="Arial" panose="020B0604020202020204" pitchFamily="34" charset="0"/>
              <a:buChar char="•"/>
            </a:pPr>
            <a:r>
              <a:rPr lang="es-ES" sz="1350" dirty="0"/>
              <a:t>Paneles</a:t>
            </a:r>
          </a:p>
          <a:p>
            <a:pPr marL="214313" indent="-214313">
              <a:buFont typeface="Arial" panose="020B0604020202020204" pitchFamily="34" charset="0"/>
              <a:buChar char="•"/>
            </a:pPr>
            <a:r>
              <a:rPr lang="es-ES" sz="1350" dirty="0"/>
              <a:t>Etiquetas</a:t>
            </a:r>
          </a:p>
          <a:p>
            <a:endParaRPr lang="es-ES" sz="1050" dirty="0"/>
          </a:p>
        </p:txBody>
      </p:sp>
    </p:spTree>
    <p:extLst>
      <p:ext uri="{BB962C8B-B14F-4D97-AF65-F5344CB8AC3E}">
        <p14:creationId xmlns:p14="http://schemas.microsoft.com/office/powerpoint/2010/main" val="248652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Materialize</a:t>
            </a:r>
            <a:endParaRPr lang="es-CR" dirty="0"/>
          </a:p>
        </p:txBody>
      </p:sp>
      <p:sp>
        <p:nvSpPr>
          <p:cNvPr id="3" name="Marcador de contenido 2"/>
          <p:cNvSpPr>
            <a:spLocks noGrp="1"/>
          </p:cNvSpPr>
          <p:nvPr>
            <p:ph idx="1"/>
          </p:nvPr>
        </p:nvSpPr>
        <p:spPr/>
        <p:txBody>
          <a:bodyPr>
            <a:normAutofit/>
          </a:bodyPr>
          <a:lstStyle/>
          <a:p>
            <a:r>
              <a:rPr lang="es-ES" dirty="0"/>
              <a:t>Es un Framework para el desarrollo Web con estilo Material </a:t>
            </a:r>
            <a:r>
              <a:rPr lang="es-ES" dirty="0" err="1"/>
              <a:t>Design</a:t>
            </a:r>
            <a:r>
              <a:rPr lang="es-ES" dirty="0"/>
              <a:t>.</a:t>
            </a:r>
          </a:p>
          <a:p>
            <a:endParaRPr lang="es-ES" dirty="0"/>
          </a:p>
          <a:p>
            <a:r>
              <a:rPr lang="es-ES" dirty="0"/>
              <a:t>Esta desarrollado en SASS y hace uso de las buenas practicas en HTML5, CSS3 y </a:t>
            </a:r>
            <a:r>
              <a:rPr lang="es-ES" dirty="0" err="1"/>
              <a:t>Javascript</a:t>
            </a:r>
            <a:r>
              <a:rPr lang="es-ES" dirty="0"/>
              <a:t>.</a:t>
            </a:r>
          </a:p>
          <a:p>
            <a:endParaRPr lang="es-ES" dirty="0"/>
          </a:p>
          <a:p>
            <a:r>
              <a:rPr lang="es-ES" dirty="0" err="1"/>
              <a:t>Materializecss</a:t>
            </a:r>
            <a:r>
              <a:rPr lang="es-ES" dirty="0"/>
              <a:t> cuenta con un sistema de rejillas (</a:t>
            </a:r>
            <a:r>
              <a:rPr lang="es-ES" dirty="0" err="1"/>
              <a:t>grind</a:t>
            </a:r>
            <a:r>
              <a:rPr lang="es-ES" dirty="0"/>
              <a:t>) </a:t>
            </a:r>
            <a:r>
              <a:rPr lang="es-ES" dirty="0" err="1"/>
              <a:t>responsive</a:t>
            </a:r>
            <a:r>
              <a:rPr lang="es-ES" dirty="0"/>
              <a:t> adaptable a pantallas mayores a 992px, 600px y los menores a 600px, viene integrado con la fuente </a:t>
            </a:r>
            <a:r>
              <a:rPr lang="es-ES" dirty="0" err="1"/>
              <a:t>Roboto</a:t>
            </a:r>
            <a:r>
              <a:rPr lang="es-ES" dirty="0"/>
              <a:t> también propuesta por Google en su sistema de diseño Material </a:t>
            </a:r>
            <a:r>
              <a:rPr lang="es-ES" dirty="0" err="1"/>
              <a:t>Design</a:t>
            </a:r>
            <a:r>
              <a:rPr lang="es-ES" dirty="0"/>
              <a:t>.</a:t>
            </a:r>
            <a:endParaRPr lang="es-CR" dirty="0"/>
          </a:p>
        </p:txBody>
      </p:sp>
    </p:spTree>
    <p:extLst>
      <p:ext uri="{BB962C8B-B14F-4D97-AF65-F5344CB8AC3E}">
        <p14:creationId xmlns:p14="http://schemas.microsoft.com/office/powerpoint/2010/main" val="466436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Materialize</a:t>
            </a:r>
            <a:endParaRPr lang="es-CR" dirty="0"/>
          </a:p>
        </p:txBody>
      </p:sp>
      <p:sp>
        <p:nvSpPr>
          <p:cNvPr id="3" name="Marcador de contenido 2"/>
          <p:cNvSpPr>
            <a:spLocks noGrp="1"/>
          </p:cNvSpPr>
          <p:nvPr>
            <p:ph idx="1"/>
          </p:nvPr>
        </p:nvSpPr>
        <p:spPr/>
        <p:txBody>
          <a:bodyPr/>
          <a:lstStyle/>
          <a:p>
            <a:r>
              <a:rPr lang="es-ES" dirty="0" err="1"/>
              <a:t>Materialize</a:t>
            </a:r>
            <a:r>
              <a:rPr lang="es-ES" dirty="0"/>
              <a:t> también cuenta con una serie de componentes predefinidos que van desde pantallas modales, botones, formularios, menú, </a:t>
            </a:r>
            <a:r>
              <a:rPr lang="es-ES" dirty="0" err="1"/>
              <a:t>preloaders</a:t>
            </a:r>
            <a:r>
              <a:rPr lang="es-ES" dirty="0"/>
              <a:t>, tablas y muchos más, como es de suponer estos componentes cuentan con animaciones que siguen la </a:t>
            </a:r>
            <a:r>
              <a:rPr lang="es-ES" dirty="0" err="1"/>
              <a:t>linea</a:t>
            </a:r>
            <a:r>
              <a:rPr lang="es-ES" dirty="0"/>
              <a:t> del Material </a:t>
            </a:r>
            <a:r>
              <a:rPr lang="es-ES" dirty="0" err="1"/>
              <a:t>Design</a:t>
            </a:r>
            <a:r>
              <a:rPr lang="es-ES" dirty="0"/>
              <a:t>. </a:t>
            </a:r>
            <a:endParaRPr lang="es-CR" dirty="0"/>
          </a:p>
        </p:txBody>
      </p:sp>
    </p:spTree>
    <p:extLst>
      <p:ext uri="{BB962C8B-B14F-4D97-AF65-F5344CB8AC3E}">
        <p14:creationId xmlns:p14="http://schemas.microsoft.com/office/powerpoint/2010/main" val="3140569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885825" y="2374106"/>
            <a:ext cx="7372350" cy="2628900"/>
          </a:xfrm>
          <a:prstGeom prst="rect">
            <a:avLst/>
          </a:prstGeom>
        </p:spPr>
      </p:pic>
      <p:sp>
        <p:nvSpPr>
          <p:cNvPr id="2" name="Título 1"/>
          <p:cNvSpPr>
            <a:spLocks noGrp="1"/>
          </p:cNvSpPr>
          <p:nvPr>
            <p:ph type="title"/>
          </p:nvPr>
        </p:nvSpPr>
        <p:spPr>
          <a:xfrm>
            <a:off x="1233182" y="-27643"/>
            <a:ext cx="7910815" cy="966354"/>
          </a:xfrm>
        </p:spPr>
        <p:txBody>
          <a:bodyPr>
            <a:normAutofit fontScale="90000"/>
          </a:bodyPr>
          <a:lstStyle/>
          <a:p>
            <a:r>
              <a:rPr lang="es-ES" dirty="0"/>
              <a:t>ESTRUCTURA DEL PROYECTO MATERIALIZE CSS</a:t>
            </a:r>
            <a:br>
              <a:rPr lang="es-ES" dirty="0"/>
            </a:br>
            <a:endParaRPr lang="es-CR" dirty="0"/>
          </a:p>
        </p:txBody>
      </p:sp>
    </p:spTree>
    <p:extLst>
      <p:ext uri="{BB962C8B-B14F-4D97-AF65-F5344CB8AC3E}">
        <p14:creationId xmlns:p14="http://schemas.microsoft.com/office/powerpoint/2010/main" val="1651842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6326CA37-3FE9-4628-9C41-549110612EBF}"/>
              </a:ext>
            </a:extLst>
          </p:cNvPr>
          <p:cNvSpPr>
            <a:spLocks noGrp="1"/>
          </p:cNvSpPr>
          <p:nvPr>
            <p:ph idx="1"/>
          </p:nvPr>
        </p:nvSpPr>
        <p:spPr/>
        <p:txBody>
          <a:bodyPr/>
          <a:lstStyle/>
          <a:p>
            <a:endParaRPr lang="es-CR"/>
          </a:p>
        </p:txBody>
      </p:sp>
      <p:sp>
        <p:nvSpPr>
          <p:cNvPr id="2" name="Título 1"/>
          <p:cNvSpPr>
            <a:spLocks noGrp="1"/>
          </p:cNvSpPr>
          <p:nvPr>
            <p:ph type="title"/>
          </p:nvPr>
        </p:nvSpPr>
        <p:spPr>
          <a:xfrm>
            <a:off x="1350628" y="-27643"/>
            <a:ext cx="7793369" cy="966354"/>
          </a:xfrm>
        </p:spPr>
        <p:txBody>
          <a:bodyPr>
            <a:normAutofit fontScale="90000"/>
          </a:bodyPr>
          <a:lstStyle/>
          <a:p>
            <a:r>
              <a:rPr lang="es-ES" dirty="0"/>
              <a:t>ESTRUCTURA DEL PROYECTO MATERIALIZE CSS</a:t>
            </a:r>
            <a:endParaRPr lang="es-CR" dirty="0"/>
          </a:p>
        </p:txBody>
      </p:sp>
      <p:pic>
        <p:nvPicPr>
          <p:cNvPr id="4" name="Imagen 3"/>
          <p:cNvPicPr>
            <a:picLocks noChangeAspect="1"/>
          </p:cNvPicPr>
          <p:nvPr/>
        </p:nvPicPr>
        <p:blipFill>
          <a:blip r:embed="rId2"/>
          <a:stretch>
            <a:fillRect/>
          </a:stretch>
        </p:blipFill>
        <p:spPr>
          <a:xfrm>
            <a:off x="1918137" y="2369050"/>
            <a:ext cx="5543550" cy="2621756"/>
          </a:xfrm>
          <a:prstGeom prst="rect">
            <a:avLst/>
          </a:prstGeom>
        </p:spPr>
      </p:pic>
    </p:spTree>
    <p:extLst>
      <p:ext uri="{BB962C8B-B14F-4D97-AF65-F5344CB8AC3E}">
        <p14:creationId xmlns:p14="http://schemas.microsoft.com/office/powerpoint/2010/main" val="2299770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a:t>COMPONENTES </a:t>
            </a:r>
            <a:endParaRPr lang="es-CR" dirty="0"/>
          </a:p>
        </p:txBody>
      </p:sp>
      <p:sp>
        <p:nvSpPr>
          <p:cNvPr id="3" name="Marcador de contenido 2"/>
          <p:cNvSpPr>
            <a:spLocks noGrp="1"/>
          </p:cNvSpPr>
          <p:nvPr>
            <p:ph idx="1"/>
          </p:nvPr>
        </p:nvSpPr>
        <p:spPr>
          <a:xfrm>
            <a:off x="1088685" y="2369049"/>
            <a:ext cx="2091838" cy="2587960"/>
          </a:xfrm>
        </p:spPr>
        <p:txBody>
          <a:bodyPr>
            <a:normAutofit lnSpcReduction="10000"/>
          </a:bodyPr>
          <a:lstStyle/>
          <a:p>
            <a:r>
              <a:rPr lang="es-CR" dirty="0" err="1"/>
              <a:t>Badges</a:t>
            </a:r>
            <a:endParaRPr lang="es-CR" dirty="0"/>
          </a:p>
          <a:p>
            <a:r>
              <a:rPr lang="es-CR" dirty="0" err="1"/>
              <a:t>Buttons</a:t>
            </a:r>
            <a:endParaRPr lang="es-CR" dirty="0"/>
          </a:p>
          <a:p>
            <a:r>
              <a:rPr lang="es-CR" dirty="0" err="1"/>
              <a:t>Breadcrumbs</a:t>
            </a:r>
            <a:endParaRPr lang="es-CR" dirty="0"/>
          </a:p>
          <a:p>
            <a:r>
              <a:rPr lang="es-CR" dirty="0" err="1"/>
              <a:t>Cards</a:t>
            </a:r>
            <a:endParaRPr lang="es-CR" dirty="0"/>
          </a:p>
          <a:p>
            <a:r>
              <a:rPr lang="es-CR" dirty="0"/>
              <a:t>Chips</a:t>
            </a:r>
          </a:p>
          <a:p>
            <a:r>
              <a:rPr lang="es-CR" dirty="0" err="1"/>
              <a:t>Collections</a:t>
            </a:r>
            <a:endParaRPr lang="es-CR" dirty="0"/>
          </a:p>
        </p:txBody>
      </p:sp>
      <p:sp>
        <p:nvSpPr>
          <p:cNvPr id="4" name="Marcador de contenido 2"/>
          <p:cNvSpPr txBox="1">
            <a:spLocks/>
          </p:cNvSpPr>
          <p:nvPr/>
        </p:nvSpPr>
        <p:spPr>
          <a:xfrm>
            <a:off x="3886550" y="2369049"/>
            <a:ext cx="2091838" cy="2587960"/>
          </a:xfrm>
          <a:prstGeom prst="rect">
            <a:avLst/>
          </a:prstGeom>
        </p:spPr>
        <p:txBody>
          <a:bodyPr vert="horz" lIns="68580" tIns="34290" rIns="68580" bIns="3429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500" dirty="0"/>
              <a:t>Footer</a:t>
            </a:r>
          </a:p>
          <a:p>
            <a:r>
              <a:rPr lang="en-US" sz="1500" dirty="0"/>
              <a:t>Forms</a:t>
            </a:r>
          </a:p>
          <a:p>
            <a:r>
              <a:rPr lang="en-US" sz="1500" dirty="0"/>
              <a:t>Icons</a:t>
            </a:r>
          </a:p>
          <a:p>
            <a:r>
              <a:rPr lang="en-US" sz="1500" dirty="0" err="1"/>
              <a:t>Navbar</a:t>
            </a:r>
            <a:endParaRPr lang="en-US" sz="1500" dirty="0"/>
          </a:p>
          <a:p>
            <a:r>
              <a:rPr lang="en-US" sz="1500" dirty="0"/>
              <a:t>Pagination</a:t>
            </a:r>
          </a:p>
          <a:p>
            <a:r>
              <a:rPr lang="en-US" sz="1500" dirty="0" err="1"/>
              <a:t>preloader</a:t>
            </a:r>
            <a:endParaRPr lang="es-CR" sz="1500" dirty="0"/>
          </a:p>
        </p:txBody>
      </p:sp>
    </p:spTree>
    <p:extLst>
      <p:ext uri="{BB962C8B-B14F-4D97-AF65-F5344CB8AC3E}">
        <p14:creationId xmlns:p14="http://schemas.microsoft.com/office/powerpoint/2010/main" val="2507537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Práctica</a:t>
            </a:r>
          </a:p>
        </p:txBody>
      </p:sp>
      <p:sp>
        <p:nvSpPr>
          <p:cNvPr id="3" name="Marcador de contenido 2"/>
          <p:cNvSpPr>
            <a:spLocks noGrp="1"/>
          </p:cNvSpPr>
          <p:nvPr>
            <p:ph idx="1"/>
          </p:nvPr>
        </p:nvSpPr>
        <p:spPr/>
        <p:txBody>
          <a:bodyPr/>
          <a:lstStyle/>
          <a:p>
            <a:endParaRPr lang="es-CR" dirty="0"/>
          </a:p>
          <a:p>
            <a:r>
              <a:rPr lang="es-CR" dirty="0"/>
              <a:t>Vamos a realizar una pagina web con los conocimientos hasta ahora adquiridos.</a:t>
            </a:r>
          </a:p>
        </p:txBody>
      </p:sp>
    </p:spTree>
    <p:extLst>
      <p:ext uri="{BB962C8B-B14F-4D97-AF65-F5344CB8AC3E}">
        <p14:creationId xmlns:p14="http://schemas.microsoft.com/office/powerpoint/2010/main" val="2501648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CR" dirty="0"/>
              <a:t>Bootstrap y </a:t>
            </a:r>
            <a:r>
              <a:rPr lang="es-ES" dirty="0" err="1"/>
              <a:t>Materialize</a:t>
            </a:r>
            <a:endParaRPr lang="es-ES" dirty="0"/>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dirty="0"/>
              <a:t>2018</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Agenda</a:t>
            </a:r>
          </a:p>
        </p:txBody>
      </p:sp>
      <p:sp>
        <p:nvSpPr>
          <p:cNvPr id="3" name="Marcador de contenido 2"/>
          <p:cNvSpPr>
            <a:spLocks noGrp="1"/>
          </p:cNvSpPr>
          <p:nvPr>
            <p:ph idx="1"/>
          </p:nvPr>
        </p:nvSpPr>
        <p:spPr/>
        <p:txBody>
          <a:bodyPr/>
          <a:lstStyle/>
          <a:p>
            <a:r>
              <a:rPr lang="es-CR" dirty="0"/>
              <a:t>Bootstrap</a:t>
            </a:r>
          </a:p>
          <a:p>
            <a:r>
              <a:rPr lang="es-ES" dirty="0" err="1"/>
              <a:t>Materialize</a:t>
            </a:r>
            <a:endParaRPr lang="es-CR" dirty="0"/>
          </a:p>
        </p:txBody>
      </p:sp>
    </p:spTree>
    <p:extLst>
      <p:ext uri="{BB962C8B-B14F-4D97-AF65-F5344CB8AC3E}">
        <p14:creationId xmlns:p14="http://schemas.microsoft.com/office/powerpoint/2010/main" val="3327202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a:t>Bootstrap</a:t>
            </a:r>
            <a:endParaRPr lang="es-CR" dirty="0"/>
          </a:p>
        </p:txBody>
      </p:sp>
      <p:sp>
        <p:nvSpPr>
          <p:cNvPr id="3" name="Marcador de contenido 2"/>
          <p:cNvSpPr>
            <a:spLocks noGrp="1"/>
          </p:cNvSpPr>
          <p:nvPr>
            <p:ph idx="1"/>
          </p:nvPr>
        </p:nvSpPr>
        <p:spPr/>
        <p:txBody>
          <a:bodyPr>
            <a:normAutofit/>
          </a:bodyPr>
          <a:lstStyle/>
          <a:p>
            <a:endParaRPr lang="es-ES" dirty="0"/>
          </a:p>
          <a:p>
            <a:r>
              <a:rPr lang="es-ES" dirty="0"/>
              <a:t>Es un </a:t>
            </a:r>
            <a:r>
              <a:rPr lang="es-ES" dirty="0" err="1"/>
              <a:t>framework</a:t>
            </a:r>
            <a:r>
              <a:rPr lang="es-ES" dirty="0"/>
              <a:t> </a:t>
            </a:r>
            <a:r>
              <a:rPr lang="es-ES" dirty="0" err="1"/>
              <a:t>Responsive</a:t>
            </a:r>
            <a:r>
              <a:rPr lang="es-ES" dirty="0"/>
              <a:t> </a:t>
            </a:r>
            <a:r>
              <a:rPr lang="es-ES" dirty="0" err="1"/>
              <a:t>Design</a:t>
            </a:r>
            <a:r>
              <a:rPr lang="es-ES" dirty="0"/>
              <a:t> desarrollado por Mark Otto y </a:t>
            </a:r>
            <a:r>
              <a:rPr lang="es-ES" dirty="0" err="1"/>
              <a:t>Jacbod</a:t>
            </a:r>
            <a:r>
              <a:rPr lang="es-ES" dirty="0"/>
              <a:t> </a:t>
            </a:r>
            <a:r>
              <a:rPr lang="es-ES" dirty="0" err="1"/>
              <a:t>Thornton</a:t>
            </a:r>
            <a:r>
              <a:rPr lang="es-ES" dirty="0"/>
              <a:t> de Twitter y esta diseñado para ayudar a diseñadores y desarrolladores en el proceso de creación de sitios web y aplicaciones de una manera rápida y fácil controlando la parte </a:t>
            </a:r>
            <a:r>
              <a:rPr lang="es-ES" dirty="0" err="1"/>
              <a:t>front</a:t>
            </a:r>
            <a:r>
              <a:rPr lang="es-ES" dirty="0"/>
              <a:t> de los sitios.</a:t>
            </a:r>
            <a:br>
              <a:rPr lang="es-ES" dirty="0"/>
            </a:br>
            <a:endParaRPr lang="es-CR" dirty="0"/>
          </a:p>
        </p:txBody>
      </p:sp>
    </p:spTree>
    <p:extLst>
      <p:ext uri="{BB962C8B-B14F-4D97-AF65-F5344CB8AC3E}">
        <p14:creationId xmlns:p14="http://schemas.microsoft.com/office/powerpoint/2010/main" val="2922142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a:t>Bootstrap</a:t>
            </a:r>
            <a:endParaRPr lang="es-CR" dirty="0"/>
          </a:p>
        </p:txBody>
      </p:sp>
      <p:sp>
        <p:nvSpPr>
          <p:cNvPr id="3" name="Marcador de contenido 2"/>
          <p:cNvSpPr>
            <a:spLocks noGrp="1"/>
          </p:cNvSpPr>
          <p:nvPr>
            <p:ph idx="1"/>
          </p:nvPr>
        </p:nvSpPr>
        <p:spPr/>
        <p:txBody>
          <a:bodyPr/>
          <a:lstStyle/>
          <a:p>
            <a:endParaRPr lang="es-ES" dirty="0"/>
          </a:p>
          <a:p>
            <a:r>
              <a:rPr lang="es-ES" dirty="0" err="1"/>
              <a:t>Bootstrap</a:t>
            </a:r>
            <a:r>
              <a:rPr lang="es-ES" dirty="0"/>
              <a:t> es uno de los proyectos de código abierto que ha causado gran impacto en los diseñadores web del mundo en los últimos años y muestra de eso lo podemos  ver en GitHub, donde aun sustenta el primer lugar como el proyecto mas popular de este repositorio donde los mas grande del mundo del diseño y desarrollo web implementan sus grandes y novedosos proyectos.</a:t>
            </a:r>
            <a:endParaRPr lang="es-CR" dirty="0"/>
          </a:p>
        </p:txBody>
      </p:sp>
    </p:spTree>
    <p:extLst>
      <p:ext uri="{BB962C8B-B14F-4D97-AF65-F5344CB8AC3E}">
        <p14:creationId xmlns:p14="http://schemas.microsoft.com/office/powerpoint/2010/main" val="3949493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a:t>Bootstrap</a:t>
            </a:r>
            <a:endParaRPr lang="es-CR" dirty="0"/>
          </a:p>
        </p:txBody>
      </p:sp>
      <p:sp>
        <p:nvSpPr>
          <p:cNvPr id="3" name="Marcador de contenido 2"/>
          <p:cNvSpPr>
            <a:spLocks noGrp="1"/>
          </p:cNvSpPr>
          <p:nvPr>
            <p:ph idx="1"/>
          </p:nvPr>
        </p:nvSpPr>
        <p:spPr/>
        <p:txBody>
          <a:bodyPr/>
          <a:lstStyle/>
          <a:p>
            <a:endParaRPr lang="es-ES" dirty="0"/>
          </a:p>
          <a:p>
            <a:r>
              <a:rPr lang="es-ES" dirty="0"/>
              <a:t>Se construyo basado y pensado para la web móvil “</a:t>
            </a:r>
            <a:r>
              <a:rPr lang="es-ES" dirty="0" err="1"/>
              <a:t>mobile-first</a:t>
            </a:r>
            <a:r>
              <a:rPr lang="es-ES" dirty="0"/>
              <a:t> </a:t>
            </a:r>
            <a:r>
              <a:rPr lang="es-ES" dirty="0" err="1"/>
              <a:t>approach</a:t>
            </a:r>
            <a:r>
              <a:rPr lang="es-ES" dirty="0"/>
              <a:t>” o enfoque móvil de primera, donde se prioriza la web moderna, la web que se puede ver correctamente en cualquier dispositivo, desde pantallas pequeñas con poca resolución hasta dispositivos con resoluciones grandes y pantallas de gran tamaño.</a:t>
            </a:r>
            <a:endParaRPr lang="es-CR" dirty="0"/>
          </a:p>
        </p:txBody>
      </p:sp>
    </p:spTree>
    <p:extLst>
      <p:ext uri="{BB962C8B-B14F-4D97-AF65-F5344CB8AC3E}">
        <p14:creationId xmlns:p14="http://schemas.microsoft.com/office/powerpoint/2010/main" val="1400062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Ventajas </a:t>
            </a:r>
          </a:p>
        </p:txBody>
      </p:sp>
      <p:sp>
        <p:nvSpPr>
          <p:cNvPr id="3" name="Marcador de contenido 2"/>
          <p:cNvSpPr>
            <a:spLocks noGrp="1"/>
          </p:cNvSpPr>
          <p:nvPr>
            <p:ph idx="1"/>
          </p:nvPr>
        </p:nvSpPr>
        <p:spPr/>
        <p:txBody>
          <a:bodyPr/>
          <a:lstStyle/>
          <a:p>
            <a:r>
              <a:rPr lang="es-ES" dirty="0"/>
              <a:t>Consiste en el conjunto de herramientas y componentes de interfaz que trae este sistema  para crear diseños </a:t>
            </a:r>
            <a:r>
              <a:rPr lang="es-ES" dirty="0" err="1"/>
              <a:t>responsives</a:t>
            </a:r>
            <a:r>
              <a:rPr lang="es-ES" dirty="0"/>
              <a:t>, flexibles o fijas sin tener que hacer muchos esfuerzos.</a:t>
            </a:r>
          </a:p>
          <a:p>
            <a:r>
              <a:rPr lang="es-ES" dirty="0"/>
              <a:t>Componentes de interfaz avanzados como </a:t>
            </a:r>
            <a:r>
              <a:rPr lang="es-ES" dirty="0" err="1"/>
              <a:t>Scrollspy</a:t>
            </a:r>
            <a:r>
              <a:rPr lang="es-ES" dirty="0"/>
              <a:t> y </a:t>
            </a:r>
            <a:r>
              <a:rPr lang="es-ES" dirty="0" err="1"/>
              <a:t>Typeaheads</a:t>
            </a:r>
            <a:r>
              <a:rPr lang="es-ES" dirty="0"/>
              <a:t> sin tener que escribir una sola línea de código JavaScript.</a:t>
            </a:r>
          </a:p>
          <a:p>
            <a:r>
              <a:rPr lang="es-ES" dirty="0"/>
              <a:t>Ahorro de mucho tiempo y esfuerzo  al momento del diseño web con </a:t>
            </a:r>
            <a:r>
              <a:rPr lang="es-ES" dirty="0" err="1"/>
              <a:t>Bootstrap</a:t>
            </a:r>
            <a:r>
              <a:rPr lang="es-ES" dirty="0"/>
              <a:t>, ya que podemos utilizar un montón de cosas ya predefinidas en este sistema, y cosas que son útiles en cualquier proyecto web.</a:t>
            </a:r>
            <a:endParaRPr lang="es-CR" dirty="0"/>
          </a:p>
        </p:txBody>
      </p:sp>
    </p:spTree>
    <p:extLst>
      <p:ext uri="{BB962C8B-B14F-4D97-AF65-F5344CB8AC3E}">
        <p14:creationId xmlns:p14="http://schemas.microsoft.com/office/powerpoint/2010/main" val="1013966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Ventajas </a:t>
            </a:r>
          </a:p>
        </p:txBody>
      </p:sp>
      <p:sp>
        <p:nvSpPr>
          <p:cNvPr id="3" name="Marcador de contenido 2"/>
          <p:cNvSpPr>
            <a:spLocks noGrp="1"/>
          </p:cNvSpPr>
          <p:nvPr>
            <p:ph idx="1"/>
          </p:nvPr>
        </p:nvSpPr>
        <p:spPr/>
        <p:txBody>
          <a:bodyPr>
            <a:normAutofit/>
          </a:bodyPr>
          <a:lstStyle/>
          <a:p>
            <a:r>
              <a:rPr lang="es-ES" dirty="0"/>
              <a:t>Nos garantiza el poder crear diseños </a:t>
            </a:r>
            <a:r>
              <a:rPr lang="es-ES" dirty="0" err="1"/>
              <a:t>responsives</a:t>
            </a:r>
            <a:r>
              <a:rPr lang="es-ES" dirty="0"/>
              <a:t> o sensibles fácilmente. Este </a:t>
            </a:r>
            <a:r>
              <a:rPr lang="es-ES" dirty="0" err="1"/>
              <a:t>framework</a:t>
            </a:r>
            <a:r>
              <a:rPr lang="es-ES" dirty="0"/>
              <a:t>  posee características de respuestas que hacen que sus diseños aparezcan de la forma mas apropiada en los diferentes dispositivos y resoluciones de pantallas que están en el mercado.</a:t>
            </a:r>
          </a:p>
          <a:p>
            <a:r>
              <a:rPr lang="es-ES" dirty="0"/>
              <a:t>Diseños coherentes ya que todos los componentes comparten las mismas base y los mismos estilos de diseño a través de una librería central, por lo que los diseños son consistentes a lo largo del desarrollo.</a:t>
            </a:r>
          </a:p>
          <a:p>
            <a:r>
              <a:rPr lang="es-ES" dirty="0"/>
              <a:t>Es muy fácil de usar, cualquier persona con un conocimiento básico de HTML y CSS se puede iniciar en el desarrollo con Twitter </a:t>
            </a:r>
            <a:r>
              <a:rPr lang="es-ES" dirty="0" err="1"/>
              <a:t>Bootstrap</a:t>
            </a:r>
            <a:r>
              <a:rPr lang="es-ES" dirty="0"/>
              <a:t> y obtener grandes y buenos resultados.</a:t>
            </a:r>
            <a:endParaRPr lang="es-CR" dirty="0"/>
          </a:p>
        </p:txBody>
      </p:sp>
    </p:spTree>
    <p:extLst>
      <p:ext uri="{BB962C8B-B14F-4D97-AF65-F5344CB8AC3E}">
        <p14:creationId xmlns:p14="http://schemas.microsoft.com/office/powerpoint/2010/main" val="3106135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Ventajas </a:t>
            </a:r>
          </a:p>
        </p:txBody>
      </p:sp>
      <p:sp>
        <p:nvSpPr>
          <p:cNvPr id="3" name="Marcador de contenido 2"/>
          <p:cNvSpPr>
            <a:spLocks noGrp="1"/>
          </p:cNvSpPr>
          <p:nvPr>
            <p:ph idx="1"/>
          </p:nvPr>
        </p:nvSpPr>
        <p:spPr/>
        <p:txBody>
          <a:bodyPr/>
          <a:lstStyle/>
          <a:p>
            <a:endParaRPr lang="es-ES" dirty="0"/>
          </a:p>
          <a:p>
            <a:r>
              <a:rPr lang="es-ES" dirty="0"/>
              <a:t>Por la compatibilidad con los diferentes navegadores – Twitter </a:t>
            </a:r>
            <a:r>
              <a:rPr lang="es-ES" dirty="0" err="1"/>
              <a:t>Bootstrap</a:t>
            </a:r>
            <a:r>
              <a:rPr lang="es-ES" dirty="0"/>
              <a:t> se crea en base a los diferentes navegadores modernos como Firefox, Chrome, Safari, Opera y Internet Explorer y con cierto soporte a los no tan modernos (IE 8+).</a:t>
            </a:r>
          </a:p>
          <a:p>
            <a:r>
              <a:rPr lang="es-ES" dirty="0"/>
              <a:t>Porque es totalmente gratuito – este gran </a:t>
            </a:r>
            <a:r>
              <a:rPr lang="es-ES" dirty="0" err="1"/>
              <a:t>framework</a:t>
            </a:r>
            <a:r>
              <a:rPr lang="es-ES" dirty="0"/>
              <a:t> es open </a:t>
            </a:r>
            <a:r>
              <a:rPr lang="es-ES" dirty="0" err="1"/>
              <a:t>source</a:t>
            </a:r>
            <a:r>
              <a:rPr lang="es-ES" dirty="0"/>
              <a:t> </a:t>
            </a:r>
            <a:r>
              <a:rPr lang="es-ES" dirty="0" err="1"/>
              <a:t>asi</a:t>
            </a:r>
            <a:r>
              <a:rPr lang="es-ES" dirty="0"/>
              <a:t> que podemos descargarlo y usarlo libremente</a:t>
            </a:r>
            <a:endParaRPr lang="es-CR" dirty="0"/>
          </a:p>
        </p:txBody>
      </p:sp>
    </p:spTree>
    <p:extLst>
      <p:ext uri="{BB962C8B-B14F-4D97-AF65-F5344CB8AC3E}">
        <p14:creationId xmlns:p14="http://schemas.microsoft.com/office/powerpoint/2010/main" val="4294613602"/>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330</TotalTime>
  <Words>457</Words>
  <Application>Microsoft Office PowerPoint</Application>
  <PresentationFormat>Presentación en pantalla (4:3)</PresentationFormat>
  <Paragraphs>78</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4</vt:i4>
      </vt:variant>
      <vt:variant>
        <vt:lpstr>Títulos de diapositiva</vt:lpstr>
      </vt:variant>
      <vt:variant>
        <vt:i4>18</vt:i4>
      </vt:variant>
    </vt:vector>
  </HeadingPairs>
  <TitlesOfParts>
    <vt:vector size="26" baseType="lpstr">
      <vt:lpstr>Arial</vt:lpstr>
      <vt:lpstr>Calibri</vt:lpstr>
      <vt:lpstr>Calibri Light</vt:lpstr>
      <vt:lpstr>Wingdings 2</vt:lpstr>
      <vt:lpstr>HDOfficeLightV0</vt:lpstr>
      <vt:lpstr>1_HDOfficeLightV0</vt:lpstr>
      <vt:lpstr>Blank</vt:lpstr>
      <vt:lpstr>Storyboard Layouts</vt:lpstr>
      <vt:lpstr>Presentación de PowerPoint</vt:lpstr>
      <vt:lpstr>Bootstrap y Materialize</vt:lpstr>
      <vt:lpstr>Agenda</vt:lpstr>
      <vt:lpstr>Bootstrap</vt:lpstr>
      <vt:lpstr>Bootstrap</vt:lpstr>
      <vt:lpstr>Bootstrap</vt:lpstr>
      <vt:lpstr>Ventajas </vt:lpstr>
      <vt:lpstr>Ventajas </vt:lpstr>
      <vt:lpstr>Ventajas </vt:lpstr>
      <vt:lpstr>Ejemplos</vt:lpstr>
      <vt:lpstr>Contenidos de Bootstrap</vt:lpstr>
      <vt:lpstr>Componentes</vt:lpstr>
      <vt:lpstr>Materialize</vt:lpstr>
      <vt:lpstr>Materialize</vt:lpstr>
      <vt:lpstr>ESTRUCTURA DEL PROYECTO MATERIALIZE CSS </vt:lpstr>
      <vt:lpstr>ESTRUCTURA DEL PROYECTO MATERIALIZE CSS</vt:lpstr>
      <vt:lpstr>COMPONENTES </vt:lpstr>
      <vt:lpstr>Práctica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Efren Jimenez Delgado</cp:lastModifiedBy>
  <cp:revision>40</cp:revision>
  <dcterms:created xsi:type="dcterms:W3CDTF">2016-01-04T17:43:21Z</dcterms:created>
  <dcterms:modified xsi:type="dcterms:W3CDTF">2018-06-20T16:45:33Z</dcterms:modified>
</cp:coreProperties>
</file>