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2"/>
  </p:notesMasterIdLst>
  <p:handoutMasterIdLst>
    <p:handoutMasterId r:id="rId43"/>
  </p:handoutMasterIdLst>
  <p:sldIdLst>
    <p:sldId id="332" r:id="rId5"/>
    <p:sldId id="260" r:id="rId6"/>
    <p:sldId id="257" r:id="rId7"/>
    <p:sldId id="258" r:id="rId8"/>
    <p:sldId id="259" r:id="rId9"/>
    <p:sldId id="333" r:id="rId10"/>
    <p:sldId id="261" r:id="rId11"/>
    <p:sldId id="262" r:id="rId12"/>
    <p:sldId id="263" r:id="rId13"/>
    <p:sldId id="264" r:id="rId14"/>
    <p:sldId id="265" r:id="rId15"/>
    <p:sldId id="266" r:id="rId16"/>
    <p:sldId id="268" r:id="rId17"/>
    <p:sldId id="267" r:id="rId18"/>
    <p:sldId id="269" r:id="rId19"/>
    <p:sldId id="270" r:id="rId20"/>
    <p:sldId id="271" r:id="rId21"/>
    <p:sldId id="272" r:id="rId22"/>
    <p:sldId id="273" r:id="rId23"/>
    <p:sldId id="274" r:id="rId24"/>
    <p:sldId id="275" r:id="rId25"/>
    <p:sldId id="276" r:id="rId26"/>
    <p:sldId id="277" r:id="rId27"/>
    <p:sldId id="286" r:id="rId28"/>
    <p:sldId id="287" r:id="rId29"/>
    <p:sldId id="278" r:id="rId30"/>
    <p:sldId id="288" r:id="rId31"/>
    <p:sldId id="289" r:id="rId32"/>
    <p:sldId id="290" r:id="rId33"/>
    <p:sldId id="279" r:id="rId34"/>
    <p:sldId id="280" r:id="rId35"/>
    <p:sldId id="282" r:id="rId36"/>
    <p:sldId id="283" r:id="rId37"/>
    <p:sldId id="284" r:id="rId38"/>
    <p:sldId id="285" r:id="rId39"/>
    <p:sldId id="291" r:id="rId40"/>
    <p:sldId id="334" r:id="rId41"/>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7" d="100"/>
          <a:sy n="87" d="100"/>
        </p:scale>
        <p:origin x="1267"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12/7/2018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12/7/2018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12/07/2018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7/12/2018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12/07/2018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12/07/2018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7/12/2018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12/07/2018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12/07/2018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7/12/2018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7/12/2018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7/12/2018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7/12/2018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gif"/><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hyperlink" Target="http://www.dannyg.com/dl/JSB6RefBooklet.pdf" TargetMode="External"/><Relationship Id="rId2" Type="http://schemas.openxmlformats.org/officeDocument/2006/relationships/hyperlink" Target="http://www.explainth.at/downloads/jsquick.pdf" TargetMode="External"/><Relationship Id="rId1" Type="http://schemas.openxmlformats.org/officeDocument/2006/relationships/slideLayout" Target="../slideLayouts/slideLayout24.xml"/><Relationship Id="rId6" Type="http://schemas.openxmlformats.org/officeDocument/2006/relationships/hyperlink" Target="http://javascript-reference.info/" TargetMode="External"/><Relationship Id="rId5" Type="http://schemas.openxmlformats.org/officeDocument/2006/relationships/hyperlink" Target="http://www.javascript.su/" TargetMode="External"/><Relationship Id="rId4" Type="http://schemas.openxmlformats.org/officeDocument/2006/relationships/hyperlink" Target="http://www.ilovejackdaniels.com/javascript_cheat_sheet.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Diseño de Aplicaciones Web</a:t>
            </a:r>
            <a:br>
              <a:rPr lang="es-CR" dirty="0"/>
            </a:br>
            <a:r>
              <a:rPr lang="es-CR" dirty="0"/>
              <a:t>ISW­-512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Primeros pasos</a:t>
            </a:r>
          </a:p>
        </p:txBody>
      </p:sp>
      <p:sp>
        <p:nvSpPr>
          <p:cNvPr id="3" name="Marcador de contenido 2"/>
          <p:cNvSpPr>
            <a:spLocks noGrp="1"/>
          </p:cNvSpPr>
          <p:nvPr>
            <p:ph idx="1"/>
          </p:nvPr>
        </p:nvSpPr>
        <p:spPr>
          <a:xfrm>
            <a:off x="628650" y="2226469"/>
            <a:ext cx="7886700" cy="3263504"/>
          </a:xfrm>
        </p:spPr>
        <p:txBody>
          <a:bodyPr/>
          <a:lstStyle/>
          <a:p>
            <a:r>
              <a:rPr lang="es-ES" dirty="0"/>
              <a:t>El código JavaScript se encierra entre etiquetas &lt;script&gt; y se incluye en cualquier parte del documento. Aunque es correcto incluir cualquier bloque de código en cualquier zona de la página, se recomienda definir el código JavaScript dentro de la cabecera del documento (dentro de la etiqueta &lt;</a:t>
            </a:r>
            <a:r>
              <a:rPr lang="es-ES" dirty="0" err="1"/>
              <a:t>footer</a:t>
            </a:r>
            <a:r>
              <a:rPr lang="es-ES" dirty="0"/>
              <a:t>&gt;):</a:t>
            </a:r>
            <a:endParaRPr lang="es-CR" dirty="0"/>
          </a:p>
        </p:txBody>
      </p:sp>
    </p:spTree>
    <p:extLst>
      <p:ext uri="{BB962C8B-B14F-4D97-AF65-F5344CB8AC3E}">
        <p14:creationId xmlns:p14="http://schemas.microsoft.com/office/powerpoint/2010/main" val="395987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Primeros pasos</a:t>
            </a:r>
          </a:p>
        </p:txBody>
      </p:sp>
      <p:pic>
        <p:nvPicPr>
          <p:cNvPr id="4" name="Marcador de contenido 3"/>
          <p:cNvPicPr>
            <a:picLocks noGrp="1" noChangeAspect="1"/>
          </p:cNvPicPr>
          <p:nvPr>
            <p:ph idx="1"/>
          </p:nvPr>
        </p:nvPicPr>
        <p:blipFill>
          <a:blip r:embed="rId2"/>
          <a:stretch>
            <a:fillRect/>
          </a:stretch>
        </p:blipFill>
        <p:spPr>
          <a:xfrm>
            <a:off x="2271713" y="2349546"/>
            <a:ext cx="4600575" cy="2878931"/>
          </a:xfrm>
          <a:prstGeom prst="rect">
            <a:avLst/>
          </a:prstGeom>
        </p:spPr>
      </p:pic>
    </p:spTree>
    <p:extLst>
      <p:ext uri="{BB962C8B-B14F-4D97-AF65-F5344CB8AC3E}">
        <p14:creationId xmlns:p14="http://schemas.microsoft.com/office/powerpoint/2010/main" val="1980583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Definir JavaScript en un archivo externo</a:t>
            </a:r>
            <a:endParaRPr lang="es-CR" dirty="0"/>
          </a:p>
        </p:txBody>
      </p:sp>
      <p:sp>
        <p:nvSpPr>
          <p:cNvPr id="3" name="Marcador de contenido 2"/>
          <p:cNvSpPr>
            <a:spLocks noGrp="1"/>
          </p:cNvSpPr>
          <p:nvPr>
            <p:ph idx="1"/>
          </p:nvPr>
        </p:nvSpPr>
        <p:spPr/>
        <p:txBody>
          <a:bodyPr/>
          <a:lstStyle/>
          <a:p>
            <a:r>
              <a:rPr lang="es-ES" dirty="0"/>
              <a:t>Implementada a partir de Javascript 1.1, es incluir archivos externos donde se pueden colocar muchas funciones que se utilicen en la página. Los ficheros suelen tener extensión .</a:t>
            </a:r>
            <a:r>
              <a:rPr lang="es-ES" dirty="0" err="1"/>
              <a:t>js</a:t>
            </a:r>
            <a:r>
              <a:rPr lang="es-ES" dirty="0"/>
              <a:t> y se incluyen de esta manera.</a:t>
            </a:r>
          </a:p>
          <a:p>
            <a:endParaRPr lang="es-ES" dirty="0"/>
          </a:p>
          <a:p>
            <a:endParaRPr lang="es-CR" dirty="0"/>
          </a:p>
        </p:txBody>
      </p:sp>
      <p:pic>
        <p:nvPicPr>
          <p:cNvPr id="4" name="Imagen 3"/>
          <p:cNvPicPr>
            <a:picLocks noChangeAspect="1"/>
          </p:cNvPicPr>
          <p:nvPr/>
        </p:nvPicPr>
        <p:blipFill>
          <a:blip r:embed="rId2"/>
          <a:stretch>
            <a:fillRect/>
          </a:stretch>
        </p:blipFill>
        <p:spPr>
          <a:xfrm>
            <a:off x="1550194" y="3792807"/>
            <a:ext cx="6043613" cy="757238"/>
          </a:xfrm>
          <a:prstGeom prst="rect">
            <a:avLst/>
          </a:prstGeom>
        </p:spPr>
      </p:pic>
    </p:spTree>
    <p:extLst>
      <p:ext uri="{BB962C8B-B14F-4D97-AF65-F5344CB8AC3E}">
        <p14:creationId xmlns:p14="http://schemas.microsoft.com/office/powerpoint/2010/main" val="414122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Comentarios y reglas </a:t>
            </a:r>
            <a:endParaRPr lang="es-CR" dirty="0"/>
          </a:p>
        </p:txBody>
      </p:sp>
      <p:sp>
        <p:nvSpPr>
          <p:cNvPr id="3" name="Marcador de contenido 2"/>
          <p:cNvSpPr>
            <a:spLocks noGrp="1"/>
          </p:cNvSpPr>
          <p:nvPr>
            <p:ph idx="1"/>
          </p:nvPr>
        </p:nvSpPr>
        <p:spPr>
          <a:xfrm>
            <a:off x="628651" y="2226469"/>
            <a:ext cx="4442495" cy="3263504"/>
          </a:xfrm>
        </p:spPr>
        <p:txBody>
          <a:bodyPr>
            <a:normAutofit fontScale="62500" lnSpcReduction="20000"/>
          </a:bodyPr>
          <a:lstStyle/>
          <a:p>
            <a:r>
              <a:rPr lang="es-ES" b="1" dirty="0"/>
              <a:t>En Javascript se debe respetar las mayúsculas y las minúsculas</a:t>
            </a:r>
            <a:r>
              <a:rPr lang="es-ES" dirty="0"/>
              <a:t>. Si nos equivocamos al utilizarlas el navegador responderá con un mensaje de error, ya sea de sintaxis o de referencia indefinida.</a:t>
            </a:r>
          </a:p>
          <a:p>
            <a:endParaRPr lang="es-ES" dirty="0"/>
          </a:p>
          <a:p>
            <a:pPr fontAlgn="base"/>
            <a:r>
              <a:rPr lang="es-ES" dirty="0"/>
              <a:t>Las distintas instrucciones que contienen nuestros scripts se deben separar convenientemente para que el navegador no indique los correspondientes errores de sintaxis. Javascript tiene dos maneras de separar instrucciones. La primera es a través del carácter punto y coma (;) y la segunda es a través de un salto de línea.</a:t>
            </a:r>
            <a:br>
              <a:rPr lang="es-ES" dirty="0"/>
            </a:br>
            <a:endParaRPr lang="es-CR" dirty="0"/>
          </a:p>
        </p:txBody>
      </p:sp>
      <p:pic>
        <p:nvPicPr>
          <p:cNvPr id="4" name="Marcador de contenido 3"/>
          <p:cNvPicPr>
            <a:picLocks noChangeAspect="1"/>
          </p:cNvPicPr>
          <p:nvPr/>
        </p:nvPicPr>
        <p:blipFill>
          <a:blip r:embed="rId2"/>
          <a:stretch>
            <a:fillRect/>
          </a:stretch>
        </p:blipFill>
        <p:spPr>
          <a:xfrm>
            <a:off x="5455073" y="2859178"/>
            <a:ext cx="3163587" cy="1200570"/>
          </a:xfrm>
          <a:prstGeom prst="rect">
            <a:avLst/>
          </a:prstGeom>
        </p:spPr>
      </p:pic>
    </p:spTree>
    <p:extLst>
      <p:ext uri="{BB962C8B-B14F-4D97-AF65-F5344CB8AC3E}">
        <p14:creationId xmlns:p14="http://schemas.microsoft.com/office/powerpoint/2010/main" val="409959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Variables en Javascript</a:t>
            </a:r>
            <a:endParaRPr lang="es-CR" dirty="0"/>
          </a:p>
        </p:txBody>
      </p:sp>
      <p:sp>
        <p:nvSpPr>
          <p:cNvPr id="5" name="Marcador de contenido 4"/>
          <p:cNvSpPr>
            <a:spLocks noGrp="1"/>
          </p:cNvSpPr>
          <p:nvPr>
            <p:ph idx="1"/>
          </p:nvPr>
        </p:nvSpPr>
        <p:spPr/>
        <p:txBody>
          <a:bodyPr/>
          <a:lstStyle/>
          <a:p>
            <a:r>
              <a:rPr lang="es-ES" sz="1800" b="1" dirty="0"/>
              <a:t>Una variable es un espacio en memoria donde se almacena un dato</a:t>
            </a:r>
            <a:r>
              <a:rPr lang="es-ES" sz="1800" dirty="0"/>
              <a:t>, un espacio donde podemos guardar cualquier tipo de información que necesitemos para realizar las acciones de nuestros programas.</a:t>
            </a:r>
          </a:p>
          <a:p>
            <a:endParaRPr lang="es-CR" dirty="0"/>
          </a:p>
        </p:txBody>
      </p:sp>
      <p:pic>
        <p:nvPicPr>
          <p:cNvPr id="6" name="Imagen 5"/>
          <p:cNvPicPr>
            <a:picLocks noChangeAspect="1"/>
          </p:cNvPicPr>
          <p:nvPr/>
        </p:nvPicPr>
        <p:blipFill>
          <a:blip r:embed="rId2"/>
          <a:stretch>
            <a:fillRect/>
          </a:stretch>
        </p:blipFill>
        <p:spPr>
          <a:xfrm>
            <a:off x="3251914" y="3286617"/>
            <a:ext cx="2828925" cy="1807369"/>
          </a:xfrm>
          <a:prstGeom prst="rect">
            <a:avLst/>
          </a:prstGeom>
        </p:spPr>
      </p:pic>
    </p:spTree>
    <p:extLst>
      <p:ext uri="{BB962C8B-B14F-4D97-AF65-F5344CB8AC3E}">
        <p14:creationId xmlns:p14="http://schemas.microsoft.com/office/powerpoint/2010/main" val="2974176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Concepto de ámbito de variables</a:t>
            </a:r>
            <a:endParaRPr lang="es-CR" dirty="0"/>
          </a:p>
        </p:txBody>
      </p:sp>
      <p:sp>
        <p:nvSpPr>
          <p:cNvPr id="3" name="Marcador de contenido 2"/>
          <p:cNvSpPr>
            <a:spLocks noGrp="1"/>
          </p:cNvSpPr>
          <p:nvPr>
            <p:ph idx="1"/>
          </p:nvPr>
        </p:nvSpPr>
        <p:spPr/>
        <p:txBody>
          <a:bodyPr>
            <a:normAutofit/>
          </a:bodyPr>
          <a:lstStyle/>
          <a:p>
            <a:r>
              <a:rPr lang="es-ES" sz="1500" b="1" dirty="0"/>
              <a:t>Se le llama ámbito de las variables al lugar donde estas están disponibles</a:t>
            </a:r>
            <a:r>
              <a:rPr lang="es-ES" sz="1500" dirty="0"/>
              <a:t>. Por lo general, cuando declaramos una variable hacemos que esté disponible en el lugar donde se ha declarado, esto ocurre en todos los lenguajes de programación y como Javascript se define dentro de una página web, </a:t>
            </a:r>
            <a:r>
              <a:rPr lang="es-ES" sz="1500" b="1" dirty="0"/>
              <a:t>las variables que declaremos en la página estarán accesibles dentro de ella</a:t>
            </a:r>
            <a:r>
              <a:rPr lang="es-ES" sz="1500" dirty="0"/>
              <a:t>.</a:t>
            </a:r>
          </a:p>
          <a:p>
            <a:endParaRPr lang="es-ES" sz="1500" dirty="0"/>
          </a:p>
          <a:p>
            <a:endParaRPr lang="es-CR" sz="1500" dirty="0"/>
          </a:p>
        </p:txBody>
      </p:sp>
      <p:pic>
        <p:nvPicPr>
          <p:cNvPr id="4" name="Imagen 3"/>
          <p:cNvPicPr>
            <a:picLocks noChangeAspect="1"/>
          </p:cNvPicPr>
          <p:nvPr/>
        </p:nvPicPr>
        <p:blipFill>
          <a:blip r:embed="rId2"/>
          <a:stretch>
            <a:fillRect/>
          </a:stretch>
        </p:blipFill>
        <p:spPr>
          <a:xfrm>
            <a:off x="1412406" y="4534942"/>
            <a:ext cx="2628900" cy="864394"/>
          </a:xfrm>
          <a:prstGeom prst="rect">
            <a:avLst/>
          </a:prstGeom>
        </p:spPr>
      </p:pic>
      <p:pic>
        <p:nvPicPr>
          <p:cNvPr id="5" name="Imagen 4"/>
          <p:cNvPicPr>
            <a:picLocks noChangeAspect="1"/>
          </p:cNvPicPr>
          <p:nvPr/>
        </p:nvPicPr>
        <p:blipFill>
          <a:blip r:embed="rId3"/>
          <a:stretch>
            <a:fillRect/>
          </a:stretch>
        </p:blipFill>
        <p:spPr>
          <a:xfrm>
            <a:off x="1494560" y="3229868"/>
            <a:ext cx="2464594" cy="1214438"/>
          </a:xfrm>
          <a:prstGeom prst="rect">
            <a:avLst/>
          </a:prstGeom>
        </p:spPr>
      </p:pic>
      <p:pic>
        <p:nvPicPr>
          <p:cNvPr id="6" name="Imagen 5"/>
          <p:cNvPicPr>
            <a:picLocks noChangeAspect="1"/>
          </p:cNvPicPr>
          <p:nvPr/>
        </p:nvPicPr>
        <p:blipFill>
          <a:blip r:embed="rId4"/>
          <a:stretch>
            <a:fillRect/>
          </a:stretch>
        </p:blipFill>
        <p:spPr>
          <a:xfrm>
            <a:off x="4440332" y="3236395"/>
            <a:ext cx="3864103" cy="2253578"/>
          </a:xfrm>
          <a:prstGeom prst="rect">
            <a:avLst/>
          </a:prstGeom>
        </p:spPr>
      </p:pic>
    </p:spTree>
    <p:extLst>
      <p:ext uri="{BB962C8B-B14F-4D97-AF65-F5344CB8AC3E}">
        <p14:creationId xmlns:p14="http://schemas.microsoft.com/office/powerpoint/2010/main" val="2622150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podemos guardar en variables</a:t>
            </a:r>
            <a:endParaRPr lang="es-CR" dirty="0"/>
          </a:p>
        </p:txBody>
      </p:sp>
      <p:sp>
        <p:nvSpPr>
          <p:cNvPr id="3" name="Marcador de contenido 2"/>
          <p:cNvSpPr>
            <a:spLocks noGrp="1"/>
          </p:cNvSpPr>
          <p:nvPr>
            <p:ph idx="1"/>
          </p:nvPr>
        </p:nvSpPr>
        <p:spPr/>
        <p:txBody>
          <a:bodyPr/>
          <a:lstStyle/>
          <a:p>
            <a:pPr fontAlgn="base"/>
            <a:r>
              <a:rPr lang="es-ES" sz="1200" b="1" dirty="0"/>
              <a:t>Números</a:t>
            </a:r>
          </a:p>
          <a:p>
            <a:pPr lvl="1" fontAlgn="base"/>
            <a:r>
              <a:rPr lang="es-ES" sz="900" dirty="0"/>
              <a:t>Para empezar tenemos el tipo numérico, para guardar números como 9 o 23.6</a:t>
            </a:r>
          </a:p>
          <a:p>
            <a:pPr fontAlgn="base"/>
            <a:r>
              <a:rPr lang="es-ES" sz="1200" b="1" dirty="0"/>
              <a:t>Cadenas</a:t>
            </a:r>
          </a:p>
          <a:p>
            <a:pPr lvl="1" fontAlgn="base"/>
            <a:r>
              <a:rPr lang="es-ES" sz="900" dirty="0"/>
              <a:t>El tipo cadena de carácter guarda un texto. Siempre que escribamos una cadena de caracteres debemos utilizar las comillas (").</a:t>
            </a:r>
          </a:p>
          <a:p>
            <a:pPr fontAlgn="base"/>
            <a:r>
              <a:rPr lang="es-ES" sz="1200" b="1" dirty="0" err="1"/>
              <a:t>Boleanos</a:t>
            </a:r>
            <a:endParaRPr lang="es-ES" sz="1200" b="1" dirty="0"/>
          </a:p>
          <a:p>
            <a:pPr lvl="1" fontAlgn="base"/>
            <a:r>
              <a:rPr lang="es-ES" sz="900" dirty="0"/>
              <a:t>También contamos con el tipo </a:t>
            </a:r>
            <a:r>
              <a:rPr lang="es-ES" sz="900" dirty="0" err="1"/>
              <a:t>boleano</a:t>
            </a:r>
            <a:r>
              <a:rPr lang="es-ES" sz="900" dirty="0"/>
              <a:t>, que guarda una información que puede valer si (true) o no (false).</a:t>
            </a:r>
          </a:p>
          <a:p>
            <a:pPr lvl="1" fontAlgn="base"/>
            <a:endParaRPr lang="es-ES" sz="900" dirty="0"/>
          </a:p>
          <a:p>
            <a:pPr lvl="1" fontAlgn="base"/>
            <a:endParaRPr lang="es-ES" sz="900" dirty="0"/>
          </a:p>
          <a:p>
            <a:endParaRPr lang="es-CR" dirty="0"/>
          </a:p>
        </p:txBody>
      </p:sp>
      <p:pic>
        <p:nvPicPr>
          <p:cNvPr id="4" name="Imagen 3"/>
          <p:cNvPicPr>
            <a:picLocks noChangeAspect="1"/>
          </p:cNvPicPr>
          <p:nvPr/>
        </p:nvPicPr>
        <p:blipFill>
          <a:blip r:embed="rId2"/>
          <a:stretch>
            <a:fillRect/>
          </a:stretch>
        </p:blipFill>
        <p:spPr>
          <a:xfrm>
            <a:off x="2392379" y="3780813"/>
            <a:ext cx="4359242" cy="1378083"/>
          </a:xfrm>
          <a:prstGeom prst="rect">
            <a:avLst/>
          </a:prstGeom>
        </p:spPr>
      </p:pic>
    </p:spTree>
    <p:extLst>
      <p:ext uri="{BB962C8B-B14F-4D97-AF65-F5344CB8AC3E}">
        <p14:creationId xmlns:p14="http://schemas.microsoft.com/office/powerpoint/2010/main" val="1715639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Operadores </a:t>
            </a:r>
            <a:r>
              <a:rPr lang="es-CR" dirty="0" err="1"/>
              <a:t>Javascript</a:t>
            </a:r>
            <a:endParaRPr lang="es-CR" dirty="0"/>
          </a:p>
        </p:txBody>
      </p:sp>
      <p:sp>
        <p:nvSpPr>
          <p:cNvPr id="3" name="Marcador de contenido 2"/>
          <p:cNvSpPr>
            <a:spLocks noGrp="1"/>
          </p:cNvSpPr>
          <p:nvPr>
            <p:ph idx="1"/>
          </p:nvPr>
        </p:nvSpPr>
        <p:spPr>
          <a:xfrm>
            <a:off x="628650" y="2226469"/>
            <a:ext cx="3171563" cy="3263504"/>
          </a:xfrm>
        </p:spPr>
        <p:txBody>
          <a:bodyPr>
            <a:normAutofit fontScale="55000" lnSpcReduction="20000"/>
          </a:bodyPr>
          <a:lstStyle/>
          <a:p>
            <a:r>
              <a:rPr lang="es-ES" b="1" dirty="0"/>
              <a:t>Operadores aritméticos</a:t>
            </a:r>
          </a:p>
          <a:p>
            <a:endParaRPr lang="es-ES" b="1" dirty="0"/>
          </a:p>
          <a:p>
            <a:r>
              <a:rPr lang="es-ES" b="1" dirty="0"/>
              <a:t>+</a:t>
            </a:r>
            <a:r>
              <a:rPr lang="es-ES" dirty="0"/>
              <a:t> Suma de dos valores </a:t>
            </a:r>
          </a:p>
          <a:p>
            <a:r>
              <a:rPr lang="es-ES" b="1" dirty="0"/>
              <a:t>-</a:t>
            </a:r>
            <a:r>
              <a:rPr lang="es-ES" dirty="0"/>
              <a:t> Resta de dos valores, también puede utilizarse para cambiar el signo de un número si lo utilizamos con un solo operando -23 </a:t>
            </a:r>
          </a:p>
          <a:p>
            <a:r>
              <a:rPr lang="es-ES" b="1" dirty="0"/>
              <a:t>*</a:t>
            </a:r>
            <a:r>
              <a:rPr lang="es-ES" dirty="0"/>
              <a:t> Multiplicación de dos valores </a:t>
            </a:r>
          </a:p>
          <a:p>
            <a:r>
              <a:rPr lang="es-ES" b="1" dirty="0"/>
              <a:t>/</a:t>
            </a:r>
            <a:r>
              <a:rPr lang="es-ES" dirty="0"/>
              <a:t> División de dos valores </a:t>
            </a:r>
            <a:br>
              <a:rPr lang="es-ES" dirty="0"/>
            </a:br>
            <a:r>
              <a:rPr lang="es-ES" b="1" dirty="0"/>
              <a:t>%</a:t>
            </a:r>
            <a:r>
              <a:rPr lang="es-ES" dirty="0"/>
              <a:t> El resto de la división de dos números (3%2 devolvería 1, el resto de dividir 3 entre 2) </a:t>
            </a:r>
          </a:p>
          <a:p>
            <a:r>
              <a:rPr lang="es-ES" b="1" dirty="0"/>
              <a:t>++</a:t>
            </a:r>
            <a:r>
              <a:rPr lang="es-ES" dirty="0"/>
              <a:t> Incremento en una unidad, se utiliza con un solo operando </a:t>
            </a:r>
          </a:p>
          <a:p>
            <a:r>
              <a:rPr lang="es-ES" b="1" dirty="0"/>
              <a:t>-- </a:t>
            </a:r>
            <a:r>
              <a:rPr lang="es-ES" dirty="0"/>
              <a:t>Decremento en una unidad, utilizado con un solo operando</a:t>
            </a:r>
            <a:endParaRPr lang="es-CR" dirty="0"/>
          </a:p>
        </p:txBody>
      </p:sp>
      <p:sp>
        <p:nvSpPr>
          <p:cNvPr id="4" name="Marcador de contenido 2"/>
          <p:cNvSpPr txBox="1">
            <a:spLocks/>
          </p:cNvSpPr>
          <p:nvPr/>
        </p:nvSpPr>
        <p:spPr>
          <a:xfrm>
            <a:off x="4316660" y="2226469"/>
            <a:ext cx="3171563" cy="3263504"/>
          </a:xfrm>
          <a:prstGeom prst="rect">
            <a:avLst/>
          </a:prstGeom>
        </p:spPr>
        <p:txBody>
          <a:bodyPr vert="horz" lIns="68580" tIns="34290" rIns="68580" bIns="3429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50" b="1" dirty="0"/>
              <a:t>Operadores aritméticos</a:t>
            </a:r>
          </a:p>
          <a:p>
            <a:endParaRPr lang="es-ES" sz="2100" b="1" dirty="0"/>
          </a:p>
          <a:p>
            <a:r>
              <a:rPr lang="es-ES" sz="2850" b="1" dirty="0"/>
              <a:t>=</a:t>
            </a:r>
            <a:r>
              <a:rPr lang="es-ES" sz="2850" dirty="0"/>
              <a:t> Asignación. Asigna la parte de la derecha del igual a la parte de la izquierda. A al derecha se colocan los valores finales y a la izquierda generalmente se coloca una variable donde queremos guardar el dato. </a:t>
            </a:r>
          </a:p>
          <a:p>
            <a:endParaRPr lang="es-ES" sz="2850" dirty="0"/>
          </a:p>
          <a:p>
            <a:r>
              <a:rPr lang="es-ES" sz="2850" b="1" dirty="0"/>
              <a:t>+=</a:t>
            </a:r>
            <a:r>
              <a:rPr lang="es-ES" sz="2850" dirty="0"/>
              <a:t> Asignación con suma. Realiza la suma de la parte de la derecha con la de la izquierda y guarda el resultado en la parte de la izquierda.</a:t>
            </a:r>
          </a:p>
          <a:p>
            <a:pPr marL="0" indent="0">
              <a:buNone/>
            </a:pPr>
            <a:endParaRPr lang="es-ES" sz="2850" dirty="0"/>
          </a:p>
          <a:p>
            <a:r>
              <a:rPr lang="es-ES" sz="2850" b="1" dirty="0"/>
              <a:t>-=</a:t>
            </a:r>
            <a:r>
              <a:rPr lang="es-ES" sz="2850" dirty="0"/>
              <a:t> Asignación con resta </a:t>
            </a:r>
          </a:p>
          <a:p>
            <a:endParaRPr lang="es-ES" sz="2850" dirty="0"/>
          </a:p>
          <a:p>
            <a:r>
              <a:rPr lang="es-ES" sz="2850" b="1" dirty="0"/>
              <a:t>*=</a:t>
            </a:r>
            <a:r>
              <a:rPr lang="es-ES" sz="2850" dirty="0"/>
              <a:t> Asignación de la multiplicación </a:t>
            </a:r>
          </a:p>
          <a:p>
            <a:endParaRPr lang="es-ES" sz="2850" dirty="0"/>
          </a:p>
          <a:p>
            <a:r>
              <a:rPr lang="es-ES" sz="2850" b="1" dirty="0"/>
              <a:t>/=</a:t>
            </a:r>
            <a:r>
              <a:rPr lang="es-ES" sz="2850" dirty="0"/>
              <a:t> Asignación de la división </a:t>
            </a:r>
          </a:p>
          <a:p>
            <a:endParaRPr lang="es-ES" sz="2850" dirty="0"/>
          </a:p>
          <a:p>
            <a:r>
              <a:rPr lang="es-ES" sz="2850" dirty="0"/>
              <a:t>%= Se obtiene el resto y se asigna</a:t>
            </a:r>
            <a:endParaRPr lang="es-CR" sz="2850" dirty="0"/>
          </a:p>
        </p:txBody>
      </p:sp>
    </p:spTree>
    <p:extLst>
      <p:ext uri="{BB962C8B-B14F-4D97-AF65-F5344CB8AC3E}">
        <p14:creationId xmlns:p14="http://schemas.microsoft.com/office/powerpoint/2010/main" val="1838579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Bucle FOR en Javascript</a:t>
            </a:r>
            <a:endParaRPr lang="es-CR" dirty="0"/>
          </a:p>
        </p:txBody>
      </p:sp>
      <p:sp>
        <p:nvSpPr>
          <p:cNvPr id="3" name="Marcador de contenido 2"/>
          <p:cNvSpPr>
            <a:spLocks noGrp="1"/>
          </p:cNvSpPr>
          <p:nvPr>
            <p:ph idx="1"/>
          </p:nvPr>
        </p:nvSpPr>
        <p:spPr/>
        <p:txBody>
          <a:bodyPr/>
          <a:lstStyle/>
          <a:p>
            <a:r>
              <a:rPr lang="es-ES" b="1" dirty="0"/>
              <a:t>El bucle FOR se utiliza para repetir una o más instrucciones un determinado número de veces</a:t>
            </a:r>
            <a:r>
              <a:rPr lang="es-ES" dirty="0"/>
              <a:t>. De entre todos los bucles, el FOR se suele utilizar cuando sabemos seguro el número de veces que queremos que se ejecute</a:t>
            </a:r>
            <a:endParaRPr lang="es-CR" dirty="0"/>
          </a:p>
        </p:txBody>
      </p:sp>
      <p:pic>
        <p:nvPicPr>
          <p:cNvPr id="4" name="Imagen 3"/>
          <p:cNvPicPr>
            <a:picLocks noChangeAspect="1"/>
          </p:cNvPicPr>
          <p:nvPr/>
        </p:nvPicPr>
        <p:blipFill>
          <a:blip r:embed="rId2"/>
          <a:stretch>
            <a:fillRect/>
          </a:stretch>
        </p:blipFill>
        <p:spPr>
          <a:xfrm>
            <a:off x="2428070" y="3611937"/>
            <a:ext cx="3321634" cy="1315499"/>
          </a:xfrm>
          <a:prstGeom prst="rect">
            <a:avLst/>
          </a:prstGeom>
        </p:spPr>
      </p:pic>
    </p:spTree>
    <p:extLst>
      <p:ext uri="{BB962C8B-B14F-4D97-AF65-F5344CB8AC3E}">
        <p14:creationId xmlns:p14="http://schemas.microsoft.com/office/powerpoint/2010/main" val="4200279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Bucles</a:t>
            </a:r>
            <a:r>
              <a:rPr lang="en-US" dirty="0"/>
              <a:t> WHILE y DO WHILE</a:t>
            </a:r>
            <a:endParaRPr lang="es-CR" dirty="0"/>
          </a:p>
        </p:txBody>
      </p:sp>
      <p:pic>
        <p:nvPicPr>
          <p:cNvPr id="4" name="Marcador de contenido 3"/>
          <p:cNvPicPr>
            <a:picLocks noGrp="1" noChangeAspect="1"/>
          </p:cNvPicPr>
          <p:nvPr>
            <p:ph idx="1"/>
          </p:nvPr>
        </p:nvPicPr>
        <p:blipFill>
          <a:blip r:embed="rId2"/>
          <a:stretch>
            <a:fillRect/>
          </a:stretch>
        </p:blipFill>
        <p:spPr>
          <a:xfrm>
            <a:off x="1046560" y="2338405"/>
            <a:ext cx="7050881" cy="2221706"/>
          </a:xfrm>
          <a:prstGeom prst="rect">
            <a:avLst/>
          </a:prstGeom>
        </p:spPr>
      </p:pic>
    </p:spTree>
    <p:extLst>
      <p:ext uri="{BB962C8B-B14F-4D97-AF65-F5344CB8AC3E}">
        <p14:creationId xmlns:p14="http://schemas.microsoft.com/office/powerpoint/2010/main" val="240648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ES" dirty="0"/>
              <a:t>JavaScript</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Funciones en Javascript</a:t>
            </a:r>
            <a:endParaRPr lang="es-CR" dirty="0"/>
          </a:p>
        </p:txBody>
      </p:sp>
      <p:sp>
        <p:nvSpPr>
          <p:cNvPr id="3" name="Marcador de contenido 2"/>
          <p:cNvSpPr>
            <a:spLocks noGrp="1"/>
          </p:cNvSpPr>
          <p:nvPr>
            <p:ph idx="1"/>
          </p:nvPr>
        </p:nvSpPr>
        <p:spPr/>
        <p:txBody>
          <a:bodyPr>
            <a:normAutofit/>
          </a:bodyPr>
          <a:lstStyle/>
          <a:p>
            <a:r>
              <a:rPr lang="es-ES" sz="1800" dirty="0"/>
              <a:t>A la hora de hacer un programa ligeramente grande existen determinados procesos que se pueden concebir de forma independiente, y que son más sencillos de resolver que el problema entero. Además, estos suelen ser realizados repetidas veces a lo largo de la ejecución del programa. Estos procesos se pueden agrupar en una función, definida para que no tengamos que repetir una y otra vez ese código en nuestros scripts, sino que simplemente llamamos a la función y ella se encarga de hacer todo lo que debe.	</a:t>
            </a:r>
            <a:endParaRPr lang="es-CR" sz="1800" dirty="0"/>
          </a:p>
        </p:txBody>
      </p:sp>
      <p:pic>
        <p:nvPicPr>
          <p:cNvPr id="4" name="Imagen 3"/>
          <p:cNvPicPr>
            <a:picLocks noChangeAspect="1"/>
          </p:cNvPicPr>
          <p:nvPr/>
        </p:nvPicPr>
        <p:blipFill>
          <a:blip r:embed="rId2"/>
          <a:stretch>
            <a:fillRect/>
          </a:stretch>
        </p:blipFill>
        <p:spPr>
          <a:xfrm>
            <a:off x="2379687" y="4275568"/>
            <a:ext cx="4636294" cy="785813"/>
          </a:xfrm>
          <a:prstGeom prst="rect">
            <a:avLst/>
          </a:prstGeom>
        </p:spPr>
      </p:pic>
    </p:spTree>
    <p:extLst>
      <p:ext uri="{BB962C8B-B14F-4D97-AF65-F5344CB8AC3E}">
        <p14:creationId xmlns:p14="http://schemas.microsoft.com/office/powerpoint/2010/main" val="3119481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Arrays en Javascript</a:t>
            </a:r>
            <a:endParaRPr lang="es-CR" dirty="0"/>
          </a:p>
        </p:txBody>
      </p:sp>
      <p:pic>
        <p:nvPicPr>
          <p:cNvPr id="4" name="Marcador de contenido 3"/>
          <p:cNvPicPr>
            <a:picLocks noGrp="1" noChangeAspect="1"/>
          </p:cNvPicPr>
          <p:nvPr>
            <p:ph idx="1"/>
          </p:nvPr>
        </p:nvPicPr>
        <p:blipFill>
          <a:blip r:embed="rId2"/>
          <a:stretch>
            <a:fillRect/>
          </a:stretch>
        </p:blipFill>
        <p:spPr>
          <a:xfrm>
            <a:off x="1549882" y="2280398"/>
            <a:ext cx="6044236" cy="2118851"/>
          </a:xfrm>
          <a:prstGeom prst="rect">
            <a:avLst/>
          </a:prstGeom>
        </p:spPr>
      </p:pic>
    </p:spTree>
    <p:extLst>
      <p:ext uri="{BB962C8B-B14F-4D97-AF65-F5344CB8AC3E}">
        <p14:creationId xmlns:p14="http://schemas.microsoft.com/office/powerpoint/2010/main" val="1918127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Objetos en Javascript</a:t>
            </a:r>
            <a:endParaRPr lang="es-CR" dirty="0"/>
          </a:p>
        </p:txBody>
      </p:sp>
      <p:sp>
        <p:nvSpPr>
          <p:cNvPr id="3" name="Marcador de contenido 2"/>
          <p:cNvSpPr>
            <a:spLocks noGrp="1"/>
          </p:cNvSpPr>
          <p:nvPr>
            <p:ph idx="1"/>
          </p:nvPr>
        </p:nvSpPr>
        <p:spPr/>
        <p:txBody>
          <a:bodyPr/>
          <a:lstStyle/>
          <a:p>
            <a:r>
              <a:rPr lang="es-ES" dirty="0"/>
              <a:t>Los objetos son una herramienta de lenguajes de programación en la que se unen dos cosas fundamentales: los datos y la funcionalidad. </a:t>
            </a:r>
          </a:p>
          <a:p>
            <a:pPr fontAlgn="base"/>
            <a:r>
              <a:rPr lang="es-ES" b="1" dirty="0"/>
              <a:t>Propiedades</a:t>
            </a:r>
            <a:r>
              <a:rPr lang="es-ES" dirty="0"/>
              <a:t>: En los objetos las propiedades se refieren a los datos</a:t>
            </a:r>
          </a:p>
          <a:p>
            <a:pPr fontAlgn="base"/>
            <a:r>
              <a:rPr lang="es-ES" b="1" dirty="0"/>
              <a:t>Métodos</a:t>
            </a:r>
            <a:r>
              <a:rPr lang="es-ES" dirty="0"/>
              <a:t>: En objetos, los métodos se refieren a la funcionalidad</a:t>
            </a:r>
          </a:p>
          <a:p>
            <a:endParaRPr lang="es-CR" dirty="0"/>
          </a:p>
        </p:txBody>
      </p:sp>
      <p:pic>
        <p:nvPicPr>
          <p:cNvPr id="4" name="Imagen 3"/>
          <p:cNvPicPr>
            <a:picLocks noChangeAspect="1"/>
          </p:cNvPicPr>
          <p:nvPr/>
        </p:nvPicPr>
        <p:blipFill>
          <a:blip r:embed="rId2"/>
          <a:stretch>
            <a:fillRect/>
          </a:stretch>
        </p:blipFill>
        <p:spPr>
          <a:xfrm>
            <a:off x="2767499" y="3707709"/>
            <a:ext cx="3609003" cy="1883467"/>
          </a:xfrm>
          <a:prstGeom prst="rect">
            <a:avLst/>
          </a:prstGeom>
        </p:spPr>
      </p:pic>
    </p:spTree>
    <p:extLst>
      <p:ext uri="{BB962C8B-B14F-4D97-AF65-F5344CB8AC3E}">
        <p14:creationId xmlns:p14="http://schemas.microsoft.com/office/powerpoint/2010/main" val="2650316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Jerarquía de objetos del navegador (DOM)</a:t>
            </a:r>
            <a:endParaRPr lang="es-CR" dirty="0"/>
          </a:p>
        </p:txBody>
      </p:sp>
      <p:sp>
        <p:nvSpPr>
          <p:cNvPr id="3" name="Marcador de contenido 2"/>
          <p:cNvSpPr>
            <a:spLocks noGrp="1"/>
          </p:cNvSpPr>
          <p:nvPr>
            <p:ph idx="1"/>
          </p:nvPr>
        </p:nvSpPr>
        <p:spPr/>
        <p:txBody>
          <a:bodyPr>
            <a:normAutofit/>
          </a:bodyPr>
          <a:lstStyle/>
          <a:p>
            <a:r>
              <a:rPr lang="es-ES" sz="1500" dirty="0"/>
              <a:t>El DOM (</a:t>
            </a:r>
            <a:r>
              <a:rPr lang="es-ES" sz="1500" dirty="0" err="1"/>
              <a:t>Document</a:t>
            </a:r>
            <a:r>
              <a:rPr lang="es-ES" sz="1500" dirty="0"/>
              <a:t> </a:t>
            </a:r>
            <a:r>
              <a:rPr lang="es-ES" sz="1500" dirty="0" err="1"/>
              <a:t>Object</a:t>
            </a:r>
            <a:r>
              <a:rPr lang="es-ES" sz="1500" dirty="0"/>
              <a:t> </a:t>
            </a:r>
            <a:r>
              <a:rPr lang="es-ES" sz="1500" dirty="0" err="1"/>
              <a:t>Model</a:t>
            </a:r>
            <a:r>
              <a:rPr lang="es-ES" sz="1500" dirty="0"/>
              <a:t> o modelo de objetos del navegador) que nos sirve para acceder a cualquiera de los componentes que hay dentro de una página. Por medio del DOM podremos controlar al navegador en general y a los distintos elementos que se encuentran en la página.</a:t>
            </a:r>
          </a:p>
          <a:p>
            <a:r>
              <a:rPr lang="es-ES" sz="1500" dirty="0"/>
              <a:t>Cuando se carga una página, el navegador crea una jerarquía de objetos en memoria que sirven para controlar los distintos elementos de dicha página.</a:t>
            </a:r>
            <a:endParaRPr lang="es-CR" sz="1500" dirty="0"/>
          </a:p>
        </p:txBody>
      </p:sp>
      <p:pic>
        <p:nvPicPr>
          <p:cNvPr id="4" name="Imagen 3"/>
          <p:cNvPicPr>
            <a:picLocks noChangeAspect="1"/>
          </p:cNvPicPr>
          <p:nvPr/>
        </p:nvPicPr>
        <p:blipFill>
          <a:blip r:embed="rId2"/>
          <a:stretch>
            <a:fillRect/>
          </a:stretch>
        </p:blipFill>
        <p:spPr>
          <a:xfrm>
            <a:off x="3113593" y="3520003"/>
            <a:ext cx="2442016" cy="2208400"/>
          </a:xfrm>
          <a:prstGeom prst="rect">
            <a:avLst/>
          </a:prstGeom>
        </p:spPr>
      </p:pic>
    </p:spTree>
    <p:extLst>
      <p:ext uri="{BB962C8B-B14F-4D97-AF65-F5344CB8AC3E}">
        <p14:creationId xmlns:p14="http://schemas.microsoft.com/office/powerpoint/2010/main" val="252817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Jerarquía de objetos del navegador (DOM)</a:t>
            </a:r>
            <a:endParaRPr lang="es-CR" dirty="0"/>
          </a:p>
        </p:txBody>
      </p:sp>
      <p:sp>
        <p:nvSpPr>
          <p:cNvPr id="3" name="Marcador de contenido 2"/>
          <p:cNvSpPr>
            <a:spLocks noGrp="1"/>
          </p:cNvSpPr>
          <p:nvPr>
            <p:ph idx="1"/>
          </p:nvPr>
        </p:nvSpPr>
        <p:spPr/>
        <p:txBody>
          <a:bodyPr>
            <a:normAutofit/>
          </a:bodyPr>
          <a:lstStyle/>
          <a:p>
            <a:pPr marL="0" indent="0">
              <a:buNone/>
            </a:pPr>
            <a:r>
              <a:rPr lang="es-ES" sz="1800" dirty="0"/>
              <a:t>Los principales tipos de nodos en el DOM son:</a:t>
            </a:r>
          </a:p>
          <a:p>
            <a:r>
              <a:rPr lang="es-ES" sz="1800" b="1" dirty="0"/>
              <a:t>a) </a:t>
            </a:r>
            <a:r>
              <a:rPr lang="es-ES" sz="1800" b="1" dirty="0" err="1"/>
              <a:t>Document</a:t>
            </a:r>
            <a:r>
              <a:rPr lang="es-ES" sz="1800" dirty="0"/>
              <a:t>: el nodo </a:t>
            </a:r>
            <a:r>
              <a:rPr lang="es-ES" sz="1800" dirty="0" err="1"/>
              <a:t>document</a:t>
            </a:r>
            <a:r>
              <a:rPr lang="es-ES" sz="1800" dirty="0"/>
              <a:t> es el nodo raíz, a partir del cual derivan el resto de nodos.</a:t>
            </a:r>
          </a:p>
          <a:p>
            <a:r>
              <a:rPr lang="es-ES" sz="1800" b="1" dirty="0"/>
              <a:t>b) </a:t>
            </a:r>
            <a:r>
              <a:rPr lang="es-ES" sz="1800" b="1" dirty="0" err="1"/>
              <a:t>Element</a:t>
            </a:r>
            <a:r>
              <a:rPr lang="es-ES" sz="1800" dirty="0"/>
              <a:t>: son los nodos definidos por etiquetas </a:t>
            </a:r>
            <a:r>
              <a:rPr lang="es-ES" sz="1800" dirty="0" err="1"/>
              <a:t>html</a:t>
            </a:r>
            <a:r>
              <a:rPr lang="es-ES" sz="1800" dirty="0"/>
              <a:t>. Por ejemplo una etiqueta div genera un nodo. Si dentro de ese div tenemos tres etiquetas p, dichas etiquetas definen nodos hijos de la etiqueta div.</a:t>
            </a:r>
          </a:p>
          <a:p>
            <a:r>
              <a:rPr lang="es-ES" sz="1800" b="1" dirty="0"/>
              <a:t>c) Text</a:t>
            </a:r>
            <a:r>
              <a:rPr lang="es-ES" sz="1800" dirty="0"/>
              <a:t>: el texto dentro de un nodo </a:t>
            </a:r>
            <a:r>
              <a:rPr lang="es-ES" sz="1800" dirty="0" err="1"/>
              <a:t>element</a:t>
            </a:r>
            <a:r>
              <a:rPr lang="es-ES" sz="1800" dirty="0"/>
              <a:t> se considera un nuevo nodo hijo de tipo </a:t>
            </a:r>
            <a:r>
              <a:rPr lang="es-ES" sz="1800" dirty="0" err="1"/>
              <a:t>text</a:t>
            </a:r>
            <a:r>
              <a:rPr lang="es-ES" sz="1800" dirty="0"/>
              <a:t> (texto). Los navegadores también crean nodos tipo texto sin contenido para representar elementos como saltos de línea o espacios vacíos.</a:t>
            </a:r>
          </a:p>
          <a:p>
            <a:r>
              <a:rPr lang="es-ES" sz="1800" b="1" dirty="0"/>
              <a:t>d) </a:t>
            </a:r>
            <a:r>
              <a:rPr lang="es-ES" sz="1800" b="1" dirty="0" err="1"/>
              <a:t>Attribute</a:t>
            </a:r>
            <a:r>
              <a:rPr lang="es-ES" sz="1800" dirty="0"/>
              <a:t>: los atributos de las etiquetas definen nodos, aunque trabajando con JavaScript no los veremos como nodos, sino que lo consideramos información asociada al nodo de tipo </a:t>
            </a:r>
            <a:r>
              <a:rPr lang="es-ES" sz="1800" dirty="0" err="1"/>
              <a:t>element</a:t>
            </a:r>
            <a:r>
              <a:rPr lang="es-ES" sz="1800" dirty="0"/>
              <a:t>.</a:t>
            </a:r>
          </a:p>
          <a:p>
            <a:r>
              <a:rPr lang="es-ES" sz="1800" b="1" dirty="0"/>
              <a:t>e) Comentarios y otros</a:t>
            </a:r>
            <a:r>
              <a:rPr lang="es-ES" sz="1800" dirty="0"/>
              <a:t>: los comentarios y otros elementos como las declaraciones </a:t>
            </a:r>
            <a:r>
              <a:rPr lang="es-ES" sz="1800" dirty="0" err="1"/>
              <a:t>doctype</a:t>
            </a:r>
            <a:r>
              <a:rPr lang="es-ES" sz="1800" dirty="0"/>
              <a:t> en cabecera de los documentos HTML generan nodos.</a:t>
            </a:r>
          </a:p>
          <a:p>
            <a:endParaRPr lang="es-CR" dirty="0"/>
          </a:p>
        </p:txBody>
      </p:sp>
    </p:spTree>
    <p:extLst>
      <p:ext uri="{BB962C8B-B14F-4D97-AF65-F5344CB8AC3E}">
        <p14:creationId xmlns:p14="http://schemas.microsoft.com/office/powerpoint/2010/main" val="1205410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Jerarquía de objetos del navegador (DOM)</a:t>
            </a:r>
            <a:endParaRPr lang="es-CR" dirty="0"/>
          </a:p>
        </p:txBody>
      </p:sp>
      <p:pic>
        <p:nvPicPr>
          <p:cNvPr id="4098" name="Picture 2" descr="arbol de nodos DOM JavaScri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6747" y="2386608"/>
            <a:ext cx="4050506"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156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Jerarquía de objetos del navegador (DOM)</a:t>
            </a:r>
            <a:endParaRPr lang="es-CR" dirty="0"/>
          </a:p>
        </p:txBody>
      </p:sp>
      <p:pic>
        <p:nvPicPr>
          <p:cNvPr id="2052" name="Picture 4" descr="Jerarquía de objetos del navegador en Javascri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8226" y="2013492"/>
            <a:ext cx="2365695" cy="37927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objetos java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040" y="2196475"/>
            <a:ext cx="3568670" cy="2234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725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Acceso a nodos del DOM</a:t>
            </a:r>
            <a:endParaRPr lang="es-CR" dirty="0"/>
          </a:p>
        </p:txBody>
      </p:sp>
      <p:graphicFrame>
        <p:nvGraphicFramePr>
          <p:cNvPr id="4" name="Marcador de contenido 3"/>
          <p:cNvGraphicFramePr>
            <a:graphicFrameLocks noGrp="1"/>
          </p:cNvGraphicFramePr>
          <p:nvPr>
            <p:ph idx="1"/>
          </p:nvPr>
        </p:nvGraphicFramePr>
        <p:xfrm>
          <a:off x="628650" y="2280881"/>
          <a:ext cx="7886700" cy="3154680"/>
        </p:xfrm>
        <a:graphic>
          <a:graphicData uri="http://schemas.openxmlformats.org/drawingml/2006/table">
            <a:tbl>
              <a:tblPr/>
              <a:tblGrid>
                <a:gridCol w="2628900">
                  <a:extLst>
                    <a:ext uri="{9D8B030D-6E8A-4147-A177-3AD203B41FA5}">
                      <a16:colId xmlns:a16="http://schemas.microsoft.com/office/drawing/2014/main" val="4176119840"/>
                    </a:ext>
                  </a:extLst>
                </a:gridCol>
                <a:gridCol w="2628900">
                  <a:extLst>
                    <a:ext uri="{9D8B030D-6E8A-4147-A177-3AD203B41FA5}">
                      <a16:colId xmlns:a16="http://schemas.microsoft.com/office/drawing/2014/main" val="1023500266"/>
                    </a:ext>
                  </a:extLst>
                </a:gridCol>
                <a:gridCol w="2628900">
                  <a:extLst>
                    <a:ext uri="{9D8B030D-6E8A-4147-A177-3AD203B41FA5}">
                      <a16:colId xmlns:a16="http://schemas.microsoft.com/office/drawing/2014/main" val="3250289701"/>
                    </a:ext>
                  </a:extLst>
                </a:gridCol>
              </a:tblGrid>
              <a:tr h="222885">
                <a:tc>
                  <a:txBody>
                    <a:bodyPr/>
                    <a:lstStyle/>
                    <a:p>
                      <a:pPr algn="ctr"/>
                      <a:r>
                        <a:rPr lang="es-ES" sz="1000" b="1">
                          <a:effectLst/>
                        </a:rPr>
                        <a:t>Palabra clave</a:t>
                      </a:r>
                      <a:endParaRPr lang="es-ES" sz="1000">
                        <a:effectLst/>
                      </a:endParaRPr>
                    </a:p>
                  </a:txBody>
                  <a:tcPr marL="68580" marR="68580" marT="34290" marB="34290" anchor="ctr">
                    <a:lnL>
                      <a:noFill/>
                    </a:lnL>
                    <a:lnR>
                      <a:noFill/>
                    </a:lnR>
                    <a:lnT>
                      <a:noFill/>
                    </a:lnT>
                    <a:lnB>
                      <a:noFill/>
                    </a:lnB>
                    <a:solidFill>
                      <a:srgbClr val="CCCCCC"/>
                    </a:solidFill>
                  </a:tcPr>
                </a:tc>
                <a:tc>
                  <a:txBody>
                    <a:bodyPr/>
                    <a:lstStyle/>
                    <a:p>
                      <a:pPr algn="ctr"/>
                      <a:r>
                        <a:rPr lang="es-ES" sz="1000" b="1">
                          <a:effectLst/>
                        </a:rPr>
                        <a:t>Significado</a:t>
                      </a:r>
                      <a:endParaRPr lang="es-ES" sz="1000">
                        <a:effectLst/>
                      </a:endParaRPr>
                    </a:p>
                  </a:txBody>
                  <a:tcPr marL="68580" marR="68580" marT="34290" marB="34290" anchor="ctr">
                    <a:lnL>
                      <a:noFill/>
                    </a:lnL>
                    <a:lnR>
                      <a:noFill/>
                    </a:lnR>
                    <a:lnT>
                      <a:noFill/>
                    </a:lnT>
                    <a:lnB>
                      <a:noFill/>
                    </a:lnB>
                    <a:solidFill>
                      <a:srgbClr val="CCCCCC"/>
                    </a:solidFill>
                  </a:tcPr>
                </a:tc>
                <a:tc>
                  <a:txBody>
                    <a:bodyPr/>
                    <a:lstStyle/>
                    <a:p>
                      <a:pPr algn="ctr"/>
                      <a:r>
                        <a:rPr lang="es-ES" sz="1000" b="1">
                          <a:effectLst/>
                        </a:rPr>
                        <a:t>Ejemplo aprenderaprogramar.com</a:t>
                      </a:r>
                      <a:endParaRPr lang="es-ES" sz="1000">
                        <a:effectLst/>
                      </a:endParaRPr>
                    </a:p>
                  </a:txBody>
                  <a:tcPr marL="68580" marR="68580" marT="34290" marB="34290" anchor="ctr">
                    <a:lnL>
                      <a:noFill/>
                    </a:lnL>
                    <a:lnR>
                      <a:noFill/>
                    </a:lnR>
                    <a:lnT>
                      <a:noFill/>
                    </a:lnT>
                    <a:lnB>
                      <a:noFill/>
                    </a:lnB>
                    <a:solidFill>
                      <a:srgbClr val="CCCCCC"/>
                    </a:solidFill>
                  </a:tcPr>
                </a:tc>
                <a:extLst>
                  <a:ext uri="{0D108BD9-81ED-4DB2-BD59-A6C34878D82A}">
                    <a16:rowId xmlns:a16="http://schemas.microsoft.com/office/drawing/2014/main" val="420951273"/>
                  </a:ext>
                </a:extLst>
              </a:tr>
              <a:tr h="222885">
                <a:tc>
                  <a:txBody>
                    <a:bodyPr/>
                    <a:lstStyle/>
                    <a:p>
                      <a:pPr algn="ctr"/>
                      <a:r>
                        <a:rPr lang="es-ES" sz="1000" b="1">
                          <a:effectLst/>
                        </a:rPr>
                        <a:t>parentNode</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Nodo padre de un nodo</a:t>
                      </a:r>
                    </a:p>
                  </a:txBody>
                  <a:tcPr marL="68580" marR="68580" marT="34290" marB="34290" anchor="ctr">
                    <a:lnL>
                      <a:noFill/>
                    </a:lnL>
                    <a:lnR>
                      <a:noFill/>
                    </a:lnR>
                    <a:lnT>
                      <a:noFill/>
                    </a:lnT>
                    <a:lnB>
                      <a:noFill/>
                    </a:lnB>
                  </a:tcPr>
                </a:tc>
                <a:tc>
                  <a:txBody>
                    <a:bodyPr/>
                    <a:lstStyle/>
                    <a:p>
                      <a:pPr algn="ctr"/>
                      <a:r>
                        <a:rPr lang="fr-FR" sz="1000">
                          <a:effectLst/>
                        </a:rPr>
                        <a:t>...childNodes[1].childNodes[3].parentNode</a:t>
                      </a:r>
                    </a:p>
                  </a:txBody>
                  <a:tcPr marL="68580" marR="68580" marT="34290" marB="34290" anchor="ctr">
                    <a:lnL>
                      <a:noFill/>
                    </a:lnL>
                    <a:lnR>
                      <a:noFill/>
                    </a:lnR>
                    <a:lnT>
                      <a:noFill/>
                    </a:lnT>
                    <a:lnB>
                      <a:noFill/>
                    </a:lnB>
                  </a:tcPr>
                </a:tc>
                <a:extLst>
                  <a:ext uri="{0D108BD9-81ED-4DB2-BD59-A6C34878D82A}">
                    <a16:rowId xmlns:a16="http://schemas.microsoft.com/office/drawing/2014/main" val="4278018547"/>
                  </a:ext>
                </a:extLst>
              </a:tr>
              <a:tr h="222885">
                <a:tc>
                  <a:txBody>
                    <a:bodyPr/>
                    <a:lstStyle/>
                    <a:p>
                      <a:pPr algn="ctr"/>
                      <a:r>
                        <a:rPr lang="es-ES" sz="1000" b="1">
                          <a:effectLst/>
                        </a:rPr>
                        <a:t>childNodes</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Array conteniendo los hijos de un nodo</a:t>
                      </a:r>
                    </a:p>
                  </a:txBody>
                  <a:tcPr marL="68580" marR="68580" marT="34290" marB="34290" anchor="ctr">
                    <a:lnL>
                      <a:noFill/>
                    </a:lnL>
                    <a:lnR>
                      <a:noFill/>
                    </a:lnR>
                    <a:lnT>
                      <a:noFill/>
                    </a:lnT>
                    <a:lnB>
                      <a:noFill/>
                    </a:lnB>
                  </a:tcPr>
                </a:tc>
                <a:tc>
                  <a:txBody>
                    <a:bodyPr/>
                    <a:lstStyle/>
                    <a:p>
                      <a:pPr algn="ctr"/>
                      <a:r>
                        <a:rPr lang="es-ES" sz="1000">
                          <a:effectLst/>
                        </a:rPr>
                        <a:t>document.childNodes[1].childNodes[1]</a:t>
                      </a:r>
                    </a:p>
                  </a:txBody>
                  <a:tcPr marL="68580" marR="68580" marT="34290" marB="34290" anchor="ctr">
                    <a:lnL>
                      <a:noFill/>
                    </a:lnL>
                    <a:lnR>
                      <a:noFill/>
                    </a:lnR>
                    <a:lnT>
                      <a:noFill/>
                    </a:lnT>
                    <a:lnB>
                      <a:noFill/>
                    </a:lnB>
                  </a:tcPr>
                </a:tc>
                <a:extLst>
                  <a:ext uri="{0D108BD9-81ED-4DB2-BD59-A6C34878D82A}">
                    <a16:rowId xmlns:a16="http://schemas.microsoft.com/office/drawing/2014/main" val="2660109953"/>
                  </a:ext>
                </a:extLst>
              </a:tr>
              <a:tr h="377190">
                <a:tc>
                  <a:txBody>
                    <a:bodyPr/>
                    <a:lstStyle/>
                    <a:p>
                      <a:pPr algn="ctr"/>
                      <a:r>
                        <a:rPr lang="es-ES" sz="1000" b="1">
                          <a:effectLst/>
                        </a:rPr>
                        <a:t>firstChild</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Primer hijo de un nodo (empezando por la izquierda)</a:t>
                      </a:r>
                    </a:p>
                  </a:txBody>
                  <a:tcPr marL="68580" marR="68580" marT="34290" marB="34290" anchor="ctr">
                    <a:lnL>
                      <a:noFill/>
                    </a:lnL>
                    <a:lnR>
                      <a:noFill/>
                    </a:lnR>
                    <a:lnT>
                      <a:noFill/>
                    </a:lnT>
                    <a:lnB>
                      <a:noFill/>
                    </a:lnB>
                  </a:tcPr>
                </a:tc>
                <a:tc>
                  <a:txBody>
                    <a:bodyPr/>
                    <a:lstStyle/>
                    <a:p>
                      <a:pPr algn="ctr"/>
                      <a:r>
                        <a:rPr lang="es-ES" sz="1000">
                          <a:effectLst/>
                        </a:rPr>
                        <a:t>document.firstChild</a:t>
                      </a:r>
                    </a:p>
                  </a:txBody>
                  <a:tcPr marL="68580" marR="68580" marT="34290" marB="34290" anchor="ctr">
                    <a:lnL>
                      <a:noFill/>
                    </a:lnL>
                    <a:lnR>
                      <a:noFill/>
                    </a:lnR>
                    <a:lnT>
                      <a:noFill/>
                    </a:lnT>
                    <a:lnB>
                      <a:noFill/>
                    </a:lnB>
                  </a:tcPr>
                </a:tc>
                <a:extLst>
                  <a:ext uri="{0D108BD9-81ED-4DB2-BD59-A6C34878D82A}">
                    <a16:rowId xmlns:a16="http://schemas.microsoft.com/office/drawing/2014/main" val="2537382321"/>
                  </a:ext>
                </a:extLst>
              </a:tr>
              <a:tr h="222885">
                <a:tc>
                  <a:txBody>
                    <a:bodyPr/>
                    <a:lstStyle/>
                    <a:p>
                      <a:pPr algn="ctr"/>
                      <a:r>
                        <a:rPr lang="es-ES" sz="1000" b="1">
                          <a:effectLst/>
                        </a:rPr>
                        <a:t>lastChild</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Ultimo hijo de un nodo (el más a la derecha)</a:t>
                      </a:r>
                    </a:p>
                  </a:txBody>
                  <a:tcPr marL="68580" marR="68580" marT="34290" marB="34290" anchor="ctr">
                    <a:lnL>
                      <a:noFill/>
                    </a:lnL>
                    <a:lnR>
                      <a:noFill/>
                    </a:lnR>
                    <a:lnT>
                      <a:noFill/>
                    </a:lnT>
                    <a:lnB>
                      <a:noFill/>
                    </a:lnB>
                  </a:tcPr>
                </a:tc>
                <a:tc>
                  <a:txBody>
                    <a:bodyPr/>
                    <a:lstStyle/>
                    <a:p>
                      <a:pPr algn="ctr"/>
                      <a:r>
                        <a:rPr lang="es-ES" sz="1000">
                          <a:effectLst/>
                        </a:rPr>
                        <a:t>document.childNodes[1].lastChild</a:t>
                      </a:r>
                    </a:p>
                  </a:txBody>
                  <a:tcPr marL="68580" marR="68580" marT="34290" marB="34290" anchor="ctr">
                    <a:lnL>
                      <a:noFill/>
                    </a:lnL>
                    <a:lnR>
                      <a:noFill/>
                    </a:lnR>
                    <a:lnT>
                      <a:noFill/>
                    </a:lnT>
                    <a:lnB>
                      <a:noFill/>
                    </a:lnB>
                  </a:tcPr>
                </a:tc>
                <a:extLst>
                  <a:ext uri="{0D108BD9-81ED-4DB2-BD59-A6C34878D82A}">
                    <a16:rowId xmlns:a16="http://schemas.microsoft.com/office/drawing/2014/main" val="1631672050"/>
                  </a:ext>
                </a:extLst>
              </a:tr>
              <a:tr h="222885">
                <a:tc>
                  <a:txBody>
                    <a:bodyPr/>
                    <a:lstStyle/>
                    <a:p>
                      <a:pPr algn="ctr"/>
                      <a:r>
                        <a:rPr lang="es-ES" sz="1000" b="1">
                          <a:effectLst/>
                        </a:rPr>
                        <a:t>nextSibling</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Próximo nodo hermano (situado a la derecha)</a:t>
                      </a:r>
                    </a:p>
                  </a:txBody>
                  <a:tcPr marL="68580" marR="68580" marT="34290" marB="34290" anchor="ctr">
                    <a:lnL>
                      <a:noFill/>
                    </a:lnL>
                    <a:lnR>
                      <a:noFill/>
                    </a:lnR>
                    <a:lnT>
                      <a:noFill/>
                    </a:lnT>
                    <a:lnB>
                      <a:noFill/>
                    </a:lnB>
                  </a:tcPr>
                </a:tc>
                <a:tc>
                  <a:txBody>
                    <a:bodyPr/>
                    <a:lstStyle/>
                    <a:p>
                      <a:pPr algn="ctr"/>
                      <a:r>
                        <a:rPr lang="es-ES" sz="1000">
                          <a:effectLst/>
                        </a:rPr>
                        <a:t>document.childNodes[1].nextSibling</a:t>
                      </a:r>
                    </a:p>
                  </a:txBody>
                  <a:tcPr marL="68580" marR="68580" marT="34290" marB="34290" anchor="ctr">
                    <a:lnL>
                      <a:noFill/>
                    </a:lnL>
                    <a:lnR>
                      <a:noFill/>
                    </a:lnR>
                    <a:lnT>
                      <a:noFill/>
                    </a:lnT>
                    <a:lnB>
                      <a:noFill/>
                    </a:lnB>
                  </a:tcPr>
                </a:tc>
                <a:extLst>
                  <a:ext uri="{0D108BD9-81ED-4DB2-BD59-A6C34878D82A}">
                    <a16:rowId xmlns:a16="http://schemas.microsoft.com/office/drawing/2014/main" val="1129741705"/>
                  </a:ext>
                </a:extLst>
              </a:tr>
              <a:tr h="222885">
                <a:tc>
                  <a:txBody>
                    <a:bodyPr/>
                    <a:lstStyle/>
                    <a:p>
                      <a:pPr algn="ctr"/>
                      <a:r>
                        <a:rPr lang="es-ES" sz="1000" b="1">
                          <a:effectLst/>
                        </a:rPr>
                        <a:t>previousSibling</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Anterior nodo hermano (situado a la izquierda)</a:t>
                      </a:r>
                    </a:p>
                  </a:txBody>
                  <a:tcPr marL="68580" marR="68580" marT="34290" marB="34290" anchor="ctr">
                    <a:lnL>
                      <a:noFill/>
                    </a:lnL>
                    <a:lnR>
                      <a:noFill/>
                    </a:lnR>
                    <a:lnT>
                      <a:noFill/>
                    </a:lnT>
                    <a:lnB>
                      <a:noFill/>
                    </a:lnB>
                  </a:tcPr>
                </a:tc>
                <a:tc>
                  <a:txBody>
                    <a:bodyPr/>
                    <a:lstStyle/>
                    <a:p>
                      <a:pPr algn="ctr"/>
                      <a:r>
                        <a:rPr lang="en-US" sz="1000" dirty="0">
                          <a:effectLst/>
                        </a:rPr>
                        <a:t>...</a:t>
                      </a:r>
                      <a:r>
                        <a:rPr lang="en-US" sz="1000" dirty="0" err="1">
                          <a:effectLst/>
                        </a:rPr>
                        <a:t>childNodes</a:t>
                      </a:r>
                      <a:r>
                        <a:rPr lang="en-US" sz="1000" dirty="0">
                          <a:effectLst/>
                        </a:rPr>
                        <a:t>[2].</a:t>
                      </a:r>
                      <a:r>
                        <a:rPr lang="en-US" sz="1000" dirty="0" err="1">
                          <a:effectLst/>
                        </a:rPr>
                        <a:t>childNodes</a:t>
                      </a:r>
                      <a:r>
                        <a:rPr lang="en-US" sz="1000" dirty="0">
                          <a:effectLst/>
                        </a:rPr>
                        <a:t>[0].</a:t>
                      </a:r>
                      <a:r>
                        <a:rPr lang="en-US" sz="1000" dirty="0" err="1">
                          <a:effectLst/>
                        </a:rPr>
                        <a:t>previousSibling</a:t>
                      </a:r>
                      <a:endParaRPr lang="en-US" sz="1000" dirty="0">
                        <a:effectLst/>
                      </a:endParaRPr>
                    </a:p>
                  </a:txBody>
                  <a:tcPr marL="68580" marR="68580" marT="34290" marB="34290" anchor="ctr">
                    <a:lnL>
                      <a:noFill/>
                    </a:lnL>
                    <a:lnR>
                      <a:noFill/>
                    </a:lnR>
                    <a:lnT>
                      <a:noFill/>
                    </a:lnT>
                    <a:lnB>
                      <a:noFill/>
                    </a:lnB>
                  </a:tcPr>
                </a:tc>
                <a:extLst>
                  <a:ext uri="{0D108BD9-81ED-4DB2-BD59-A6C34878D82A}">
                    <a16:rowId xmlns:a16="http://schemas.microsoft.com/office/drawing/2014/main" val="1923108200"/>
                  </a:ext>
                </a:extLst>
              </a:tr>
            </a:tbl>
          </a:graphicData>
        </a:graphic>
      </p:graphicFrame>
    </p:spTree>
    <p:extLst>
      <p:ext uri="{BB962C8B-B14F-4D97-AF65-F5344CB8AC3E}">
        <p14:creationId xmlns:p14="http://schemas.microsoft.com/office/powerpoint/2010/main" val="688994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un nodo</a:t>
            </a:r>
            <a:endParaRPr lang="es-CR" dirty="0"/>
          </a:p>
        </p:txBody>
      </p:sp>
      <p:pic>
        <p:nvPicPr>
          <p:cNvPr id="4" name="Marcador de contenido 3"/>
          <p:cNvPicPr>
            <a:picLocks noGrp="1" noChangeAspect="1"/>
          </p:cNvPicPr>
          <p:nvPr>
            <p:ph idx="1"/>
          </p:nvPr>
        </p:nvPicPr>
        <p:blipFill>
          <a:blip r:embed="rId2"/>
          <a:stretch>
            <a:fillRect/>
          </a:stretch>
        </p:blipFill>
        <p:spPr>
          <a:xfrm>
            <a:off x="1731835" y="2449001"/>
            <a:ext cx="5793581" cy="314325"/>
          </a:xfrm>
          <a:prstGeom prst="rect">
            <a:avLst/>
          </a:prstGeom>
        </p:spPr>
      </p:pic>
      <p:pic>
        <p:nvPicPr>
          <p:cNvPr id="5" name="Imagen 4"/>
          <p:cNvPicPr>
            <a:picLocks noChangeAspect="1"/>
          </p:cNvPicPr>
          <p:nvPr/>
        </p:nvPicPr>
        <p:blipFill>
          <a:blip r:embed="rId3"/>
          <a:stretch>
            <a:fillRect/>
          </a:stretch>
        </p:blipFill>
        <p:spPr>
          <a:xfrm>
            <a:off x="2125266" y="3253978"/>
            <a:ext cx="4893469" cy="350044"/>
          </a:xfrm>
          <a:prstGeom prst="rect">
            <a:avLst/>
          </a:prstGeom>
        </p:spPr>
      </p:pic>
    </p:spTree>
    <p:extLst>
      <p:ext uri="{BB962C8B-B14F-4D97-AF65-F5344CB8AC3E}">
        <p14:creationId xmlns:p14="http://schemas.microsoft.com/office/powerpoint/2010/main" val="4099315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Acceder a elementos JavaScript</a:t>
            </a:r>
            <a:endParaRPr lang="es-CR" dirty="0"/>
          </a:p>
        </p:txBody>
      </p:sp>
      <p:graphicFrame>
        <p:nvGraphicFramePr>
          <p:cNvPr id="4" name="Marcador de contenido 3"/>
          <p:cNvGraphicFramePr>
            <a:graphicFrameLocks noGrp="1"/>
          </p:cNvGraphicFramePr>
          <p:nvPr>
            <p:ph idx="1"/>
            <p:extLst/>
          </p:nvPr>
        </p:nvGraphicFramePr>
        <p:xfrm>
          <a:off x="758592" y="2226469"/>
          <a:ext cx="7626816" cy="3263504"/>
        </p:xfrm>
        <a:graphic>
          <a:graphicData uri="http://schemas.openxmlformats.org/drawingml/2006/table">
            <a:tbl>
              <a:tblPr/>
              <a:tblGrid>
                <a:gridCol w="2542272">
                  <a:extLst>
                    <a:ext uri="{9D8B030D-6E8A-4147-A177-3AD203B41FA5}">
                      <a16:colId xmlns:a16="http://schemas.microsoft.com/office/drawing/2014/main" val="881662916"/>
                    </a:ext>
                  </a:extLst>
                </a:gridCol>
                <a:gridCol w="2542272">
                  <a:extLst>
                    <a:ext uri="{9D8B030D-6E8A-4147-A177-3AD203B41FA5}">
                      <a16:colId xmlns:a16="http://schemas.microsoft.com/office/drawing/2014/main" val="4157970504"/>
                    </a:ext>
                  </a:extLst>
                </a:gridCol>
                <a:gridCol w="2542272">
                  <a:extLst>
                    <a:ext uri="{9D8B030D-6E8A-4147-A177-3AD203B41FA5}">
                      <a16:colId xmlns:a16="http://schemas.microsoft.com/office/drawing/2014/main" val="1733561342"/>
                    </a:ext>
                  </a:extLst>
                </a:gridCol>
              </a:tblGrid>
              <a:tr h="295677">
                <a:tc>
                  <a:txBody>
                    <a:bodyPr/>
                    <a:lstStyle/>
                    <a:p>
                      <a:pPr algn="ctr" fontAlgn="t"/>
                      <a:r>
                        <a:rPr lang="es-ES" sz="1300" b="1">
                          <a:effectLst/>
                        </a:rPr>
                        <a:t>Acceso directo a nodos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a:txBody>
                    <a:bodyPr/>
                    <a:lstStyle/>
                    <a:p>
                      <a:pPr algn="ctr" fontAlgn="t"/>
                      <a:r>
                        <a:rPr lang="es-ES" sz="1300" b="1">
                          <a:effectLst/>
                        </a:rPr>
                        <a:t>Sintaxis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a:txBody>
                    <a:bodyPr/>
                    <a:lstStyle/>
                    <a:p>
                      <a:pPr algn="ctr" fontAlgn="t"/>
                      <a:r>
                        <a:rPr lang="es-ES" sz="1300" b="1">
                          <a:effectLst/>
                        </a:rPr>
                        <a:t>Ejemplo</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245494839"/>
                  </a:ext>
                </a:extLst>
              </a:tr>
              <a:tr h="494638">
                <a:tc>
                  <a:txBody>
                    <a:bodyPr/>
                    <a:lstStyle/>
                    <a:p>
                      <a:pPr algn="ctr"/>
                      <a:r>
                        <a:rPr lang="es-ES" sz="1300" b="1">
                          <a:effectLst/>
                        </a:rPr>
                        <a:t>Elegido por su atributo id</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document.getElementById('valorId');</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document.getElementById (menu1);</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37286276"/>
                  </a:ext>
                </a:extLst>
              </a:tr>
              <a:tr h="494638">
                <a:tc>
                  <a:txBody>
                    <a:bodyPr/>
                    <a:lstStyle/>
                    <a:p>
                      <a:pPr algn="ctr"/>
                      <a:r>
                        <a:rPr lang="es-ES" sz="1300" b="1">
                          <a:effectLst/>
                        </a:rPr>
                        <a:t>Elegido por su atributo name</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document.getElementsByName('valorName');</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 Name('peticionDatos');</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57142849"/>
                  </a:ext>
                </a:extLst>
              </a:tr>
              <a:tr h="494638">
                <a:tc>
                  <a:txBody>
                    <a:bodyPr/>
                    <a:lstStyle/>
                    <a:p>
                      <a:pPr algn="ctr"/>
                      <a:r>
                        <a:rPr lang="es-ES" sz="1300" b="1">
                          <a:effectLst/>
                        </a:rPr>
                        <a:t>Elegido por el tipo de etiqueta HTML (tag)</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document.getElementsByTagName('valorTag');</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document.getElementsByTag Name(span);</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469404935"/>
                  </a:ext>
                </a:extLst>
              </a:tr>
              <a:tr h="494638">
                <a:tc>
                  <a:txBody>
                    <a:bodyPr/>
                    <a:lstStyle/>
                    <a:p>
                      <a:pPr algn="ctr"/>
                      <a:r>
                        <a:rPr lang="es-ES" sz="1300" b="1">
                          <a:effectLst/>
                        </a:rPr>
                        <a:t>Elegido por class CSS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document.getElementsByClassName('valorClase');</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document.getElementsByClassName('destacado');</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76286762"/>
                  </a:ext>
                </a:extLst>
              </a:tr>
              <a:tr h="494638">
                <a:tc>
                  <a:txBody>
                    <a:bodyPr/>
                    <a:lstStyle/>
                    <a:p>
                      <a:pPr algn="ctr"/>
                      <a:r>
                        <a:rPr lang="es-ES" sz="1300" b="1">
                          <a:effectLst/>
                        </a:rPr>
                        <a:t>Elegido por selector CSS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document.querySelectorAll('selectorCSS');</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document.querySelectorAll ('#menu1 p');</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75058216"/>
                  </a:ext>
                </a:extLst>
              </a:tr>
              <a:tr h="494638">
                <a:tc>
                  <a:txBody>
                    <a:bodyPr/>
                    <a:lstStyle/>
                    <a:p>
                      <a:pPr algn="ctr"/>
                      <a:r>
                        <a:rPr lang="es-ES" sz="1300" b="1">
                          <a:effectLst/>
                        </a:rPr>
                        <a:t>Elegido por selector CSS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document.querySelector('selectorCSS');</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dirty="0" err="1">
                          <a:effectLst/>
                        </a:rPr>
                        <a:t>document.querySelector</a:t>
                      </a:r>
                      <a:r>
                        <a:rPr lang="es-ES" sz="1300" dirty="0">
                          <a:effectLst/>
                        </a:rPr>
                        <a:t> ('#menu1 p');</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39876609"/>
                  </a:ext>
                </a:extLst>
              </a:tr>
            </a:tbl>
          </a:graphicData>
        </a:graphic>
      </p:graphicFrame>
    </p:spTree>
    <p:extLst>
      <p:ext uri="{BB962C8B-B14F-4D97-AF65-F5344CB8AC3E}">
        <p14:creationId xmlns:p14="http://schemas.microsoft.com/office/powerpoint/2010/main" val="305246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contenido 2"/>
          <p:cNvSpPr>
            <a:spLocks noGrp="1"/>
          </p:cNvSpPr>
          <p:nvPr>
            <p:ph idx="1"/>
          </p:nvPr>
        </p:nvSpPr>
        <p:spPr/>
        <p:txBody>
          <a:bodyPr>
            <a:normAutofit/>
          </a:bodyPr>
          <a:lstStyle/>
          <a:p>
            <a:r>
              <a:rPr lang="es-ES" dirty="0"/>
              <a:t>JavaScript.</a:t>
            </a:r>
          </a:p>
          <a:p>
            <a:pPr lvl="1"/>
            <a:r>
              <a:rPr lang="es-ES" dirty="0"/>
              <a:t>Historia</a:t>
            </a:r>
          </a:p>
          <a:p>
            <a:pPr lvl="1"/>
            <a:r>
              <a:rPr lang="es-CR" dirty="0"/>
              <a:t>¿Qué es JavaScript ?</a:t>
            </a:r>
            <a:endParaRPr lang="es-ES" dirty="0"/>
          </a:p>
          <a:p>
            <a:pPr lvl="1"/>
            <a:r>
              <a:rPr lang="es-ES" dirty="0"/>
              <a:t>Diferencias entre Java y Javascript.</a:t>
            </a:r>
          </a:p>
          <a:p>
            <a:pPr lvl="1"/>
            <a:r>
              <a:rPr lang="es-CR" dirty="0"/>
              <a:t>Versiones </a:t>
            </a:r>
          </a:p>
          <a:p>
            <a:pPr lvl="1"/>
            <a:r>
              <a:rPr lang="es-CR" dirty="0"/>
              <a:t>Operadores </a:t>
            </a:r>
            <a:r>
              <a:rPr lang="es-CR" dirty="0" err="1"/>
              <a:t>Javascript</a:t>
            </a:r>
            <a:endParaRPr lang="es-CR" dirty="0"/>
          </a:p>
          <a:p>
            <a:pPr lvl="1"/>
            <a:r>
              <a:rPr lang="es-ES" dirty="0"/>
              <a:t>DOM</a:t>
            </a:r>
          </a:p>
          <a:p>
            <a:pPr lvl="1"/>
            <a:r>
              <a:rPr lang="es-ES" dirty="0"/>
              <a:t>Eventos</a:t>
            </a:r>
          </a:p>
          <a:p>
            <a:pPr lvl="1"/>
            <a:r>
              <a:rPr lang="es-ES" dirty="0"/>
              <a:t>Practica</a:t>
            </a:r>
          </a:p>
          <a:p>
            <a:endParaRPr lang="es-CR" dirty="0"/>
          </a:p>
          <a:p>
            <a:endParaRPr lang="es-CR" dirty="0"/>
          </a:p>
          <a:p>
            <a:endParaRPr lang="es-CR" dirty="0"/>
          </a:p>
          <a:p>
            <a:endParaRPr lang="es-CR" dirty="0"/>
          </a:p>
        </p:txBody>
      </p:sp>
    </p:spTree>
    <p:extLst>
      <p:ext uri="{BB962C8B-B14F-4D97-AF65-F5344CB8AC3E}">
        <p14:creationId xmlns:p14="http://schemas.microsoft.com/office/powerpoint/2010/main" val="436542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Los eventos en Javascript</a:t>
            </a:r>
            <a:endParaRPr lang="es-CR" dirty="0"/>
          </a:p>
        </p:txBody>
      </p:sp>
      <p:sp>
        <p:nvSpPr>
          <p:cNvPr id="3" name="Marcador de contenido 2"/>
          <p:cNvSpPr>
            <a:spLocks noGrp="1"/>
          </p:cNvSpPr>
          <p:nvPr>
            <p:ph idx="1"/>
          </p:nvPr>
        </p:nvSpPr>
        <p:spPr/>
        <p:txBody>
          <a:bodyPr/>
          <a:lstStyle/>
          <a:p>
            <a:r>
              <a:rPr lang="es-ES" dirty="0"/>
              <a:t>Los eventos son la manera que tenemos en Javascript de controlar las acciones de los visitantes y definir un comportamiento de la página cuando se produzcan. Cuando un usuario visita una página web e interactúa con ella se producen los eventos y con Javascript podemos definir qué queremos que ocurra cuando se produzcan.</a:t>
            </a:r>
            <a:endParaRPr lang="es-CR" dirty="0"/>
          </a:p>
        </p:txBody>
      </p:sp>
      <p:pic>
        <p:nvPicPr>
          <p:cNvPr id="4" name="Imagen 3"/>
          <p:cNvPicPr>
            <a:picLocks noChangeAspect="1"/>
          </p:cNvPicPr>
          <p:nvPr/>
        </p:nvPicPr>
        <p:blipFill>
          <a:blip r:embed="rId2"/>
          <a:stretch>
            <a:fillRect/>
          </a:stretch>
        </p:blipFill>
        <p:spPr>
          <a:xfrm>
            <a:off x="1344074" y="4213895"/>
            <a:ext cx="6455853" cy="290423"/>
          </a:xfrm>
          <a:prstGeom prst="rect">
            <a:avLst/>
          </a:prstGeom>
        </p:spPr>
      </p:pic>
    </p:spTree>
    <p:extLst>
      <p:ext uri="{BB962C8B-B14F-4D97-AF65-F5344CB8AC3E}">
        <p14:creationId xmlns:p14="http://schemas.microsoft.com/office/powerpoint/2010/main" val="3364565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Los eventos en JavaScript</a:t>
            </a:r>
            <a:endParaRPr lang="es-CR" dirty="0"/>
          </a:p>
        </p:txBody>
      </p:sp>
      <p:pic>
        <p:nvPicPr>
          <p:cNvPr id="4" name="Marcador de contenido 3"/>
          <p:cNvPicPr>
            <a:picLocks noGrp="1" noChangeAspect="1"/>
          </p:cNvPicPr>
          <p:nvPr>
            <p:ph idx="1"/>
          </p:nvPr>
        </p:nvPicPr>
        <p:blipFill>
          <a:blip r:embed="rId2"/>
          <a:stretch>
            <a:fillRect/>
          </a:stretch>
        </p:blipFill>
        <p:spPr>
          <a:xfrm>
            <a:off x="716735" y="2553367"/>
            <a:ext cx="7886700" cy="2584540"/>
          </a:xfrm>
          <a:prstGeom prst="rect">
            <a:avLst/>
          </a:prstGeom>
        </p:spPr>
      </p:pic>
    </p:spTree>
    <p:extLst>
      <p:ext uri="{BB962C8B-B14F-4D97-AF65-F5344CB8AC3E}">
        <p14:creationId xmlns:p14="http://schemas.microsoft.com/office/powerpoint/2010/main" val="2277935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Eventos </a:t>
            </a:r>
            <a:r>
              <a:rPr lang="es-ES" dirty="0" err="1"/>
              <a:t>touch</a:t>
            </a:r>
            <a:r>
              <a:rPr lang="es-ES" dirty="0"/>
              <a:t> de JavaScript</a:t>
            </a:r>
            <a:endParaRPr lang="es-CR" dirty="0"/>
          </a:p>
        </p:txBody>
      </p:sp>
      <p:sp>
        <p:nvSpPr>
          <p:cNvPr id="3" name="Marcador de contenido 2"/>
          <p:cNvSpPr>
            <a:spLocks noGrp="1"/>
          </p:cNvSpPr>
          <p:nvPr>
            <p:ph idx="1"/>
          </p:nvPr>
        </p:nvSpPr>
        <p:spPr/>
        <p:txBody>
          <a:bodyPr>
            <a:normAutofit/>
          </a:bodyPr>
          <a:lstStyle/>
          <a:p>
            <a:r>
              <a:rPr lang="es-ES" sz="1800" dirty="0"/>
              <a:t> Dando un amplio soporte a dispositivos móviles como smartphones y </a:t>
            </a:r>
            <a:r>
              <a:rPr lang="es-ES" sz="1800" dirty="0" err="1"/>
              <a:t>tablets</a:t>
            </a:r>
            <a:r>
              <a:rPr lang="es-ES" sz="1800" dirty="0"/>
              <a:t>, además de servir como pilar de nuevos y asombrosos elementos HTML como el CANVAS, donde se construye cualquier cantidad de gráficos a través de JAVASCRIPT, pero en estos momentos lo que nos interesa de las nuevas herramientas del popular lenguaje web del lado del cliente, es el soporte que da al manejo de eventos “</a:t>
            </a:r>
            <a:r>
              <a:rPr lang="es-ES" sz="1800" dirty="0" err="1"/>
              <a:t>Touch</a:t>
            </a:r>
            <a:r>
              <a:rPr lang="es-ES" sz="1800" dirty="0"/>
              <a:t>”, extendiendo las APIS que tienen como tarea manejar todo lo referente a este tema</a:t>
            </a:r>
            <a:endParaRPr lang="es-CR" sz="1800" dirty="0"/>
          </a:p>
        </p:txBody>
      </p:sp>
    </p:spTree>
    <p:extLst>
      <p:ext uri="{BB962C8B-B14F-4D97-AF65-F5344CB8AC3E}">
        <p14:creationId xmlns:p14="http://schemas.microsoft.com/office/powerpoint/2010/main" val="145268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Eventos </a:t>
            </a:r>
            <a:r>
              <a:rPr lang="es-ES" dirty="0" err="1"/>
              <a:t>touch</a:t>
            </a:r>
            <a:r>
              <a:rPr lang="es-ES" dirty="0"/>
              <a:t> de JavaScript</a:t>
            </a:r>
            <a:endParaRPr lang="es-CR" dirty="0"/>
          </a:p>
        </p:txBody>
      </p:sp>
      <p:sp>
        <p:nvSpPr>
          <p:cNvPr id="3" name="Marcador de contenido 2"/>
          <p:cNvSpPr>
            <a:spLocks noGrp="1"/>
          </p:cNvSpPr>
          <p:nvPr>
            <p:ph idx="1"/>
          </p:nvPr>
        </p:nvSpPr>
        <p:spPr/>
        <p:txBody>
          <a:bodyPr>
            <a:normAutofit/>
          </a:bodyPr>
          <a:lstStyle/>
          <a:p>
            <a:pPr fontAlgn="base"/>
            <a:r>
              <a:rPr lang="es-ES" sz="1800" dirty="0"/>
              <a:t>Es importante mencionar que cada evento </a:t>
            </a:r>
            <a:r>
              <a:rPr lang="es-ES" sz="1800" dirty="0" err="1"/>
              <a:t>Touch</a:t>
            </a:r>
            <a:r>
              <a:rPr lang="es-ES" sz="1800" dirty="0"/>
              <a:t> posee una lista de propiedades en común que vendrían siendo el complemento del que se hablaba anteriormente. Hay tres propiedades que están ligadas de forma directa al </a:t>
            </a:r>
            <a:r>
              <a:rPr lang="es-ES" sz="1800" dirty="0" err="1"/>
              <a:t>Touch</a:t>
            </a:r>
            <a:r>
              <a:rPr lang="es-ES" sz="1800" dirty="0"/>
              <a:t>, que son:</a:t>
            </a:r>
          </a:p>
          <a:p>
            <a:pPr fontAlgn="base"/>
            <a:r>
              <a:rPr lang="es-ES" sz="1800" b="1" dirty="0" err="1"/>
              <a:t>touches</a:t>
            </a:r>
            <a:r>
              <a:rPr lang="es-ES" sz="1800" dirty="0"/>
              <a:t>: Es una lista de todos toques que se han generado en la pantalla, tiene poca utilidad y suele ser poco usada.</a:t>
            </a:r>
          </a:p>
          <a:p>
            <a:pPr fontAlgn="base"/>
            <a:r>
              <a:rPr lang="es-ES" sz="1800" b="1" dirty="0" err="1"/>
              <a:t>targetTouches</a:t>
            </a:r>
            <a:r>
              <a:rPr lang="es-ES" sz="1800" dirty="0"/>
              <a:t>: Éste guarda una lista de la cantidad del evento que se ha generado en un elemento del DOM.</a:t>
            </a:r>
          </a:p>
          <a:p>
            <a:pPr fontAlgn="base"/>
            <a:r>
              <a:rPr lang="es-ES" sz="1800" b="1" dirty="0" err="1"/>
              <a:t>changedTouches</a:t>
            </a:r>
            <a:r>
              <a:rPr lang="es-ES" sz="1800" dirty="0"/>
              <a:t>: Éste guarda una lista de todos cambios que se producen hasta llegar al evento </a:t>
            </a:r>
            <a:r>
              <a:rPr lang="es-ES" sz="1800" dirty="0" err="1"/>
              <a:t>Touch</a:t>
            </a:r>
            <a:r>
              <a:rPr lang="es-ES" sz="1800" dirty="0"/>
              <a:t>, por ejemplo, en un </a:t>
            </a:r>
            <a:r>
              <a:rPr lang="es-ES" sz="1800" dirty="0" err="1"/>
              <a:t>touchsend</a:t>
            </a:r>
            <a:r>
              <a:rPr lang="es-ES" sz="1800" dirty="0"/>
              <a:t> puede haber un </a:t>
            </a:r>
            <a:r>
              <a:rPr lang="es-ES" sz="1800" dirty="0" err="1"/>
              <a:t>touchstart</a:t>
            </a:r>
            <a:r>
              <a:rPr lang="es-ES" sz="1800" dirty="0"/>
              <a:t> y un </a:t>
            </a:r>
            <a:r>
              <a:rPr lang="es-ES" sz="1800" dirty="0" err="1"/>
              <a:t>touchmove</a:t>
            </a:r>
            <a:r>
              <a:rPr lang="es-ES" sz="1800" dirty="0"/>
              <a:t>.</a:t>
            </a:r>
          </a:p>
          <a:p>
            <a:endParaRPr lang="es-CR" dirty="0"/>
          </a:p>
        </p:txBody>
      </p:sp>
    </p:spTree>
    <p:extLst>
      <p:ext uri="{BB962C8B-B14F-4D97-AF65-F5344CB8AC3E}">
        <p14:creationId xmlns:p14="http://schemas.microsoft.com/office/powerpoint/2010/main" val="2632810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Eventos </a:t>
            </a:r>
            <a:r>
              <a:rPr lang="es-ES" dirty="0" err="1"/>
              <a:t>touch</a:t>
            </a:r>
            <a:r>
              <a:rPr lang="es-ES" dirty="0"/>
              <a:t> de JavaScript</a:t>
            </a:r>
            <a:endParaRPr lang="es-CR" dirty="0"/>
          </a:p>
        </p:txBody>
      </p:sp>
      <p:sp>
        <p:nvSpPr>
          <p:cNvPr id="3" name="Marcador de contenido 2"/>
          <p:cNvSpPr>
            <a:spLocks noGrp="1"/>
          </p:cNvSpPr>
          <p:nvPr>
            <p:ph idx="1"/>
          </p:nvPr>
        </p:nvSpPr>
        <p:spPr/>
        <p:txBody>
          <a:bodyPr/>
          <a:lstStyle/>
          <a:p>
            <a:pPr fontAlgn="base"/>
            <a:r>
              <a:rPr lang="es-ES" dirty="0"/>
              <a:t>Hay otro grupo de propiedades encargado de guardar </a:t>
            </a:r>
            <a:r>
              <a:rPr lang="es-ES" dirty="0" err="1"/>
              <a:t>informacion</a:t>
            </a:r>
            <a:r>
              <a:rPr lang="es-ES" dirty="0"/>
              <a:t> sobre el evento, las cuales son:</a:t>
            </a:r>
          </a:p>
          <a:p>
            <a:pPr fontAlgn="base"/>
            <a:r>
              <a:rPr lang="es-ES" b="1" dirty="0" err="1"/>
              <a:t>identifier</a:t>
            </a:r>
            <a:r>
              <a:rPr lang="es-ES" dirty="0"/>
              <a:t>: Un número único que identifica de forma única cada toque generado durante una sesión.</a:t>
            </a:r>
          </a:p>
          <a:p>
            <a:pPr fontAlgn="base"/>
            <a:r>
              <a:rPr lang="es-ES" b="1" dirty="0"/>
              <a:t>target</a:t>
            </a:r>
            <a:r>
              <a:rPr lang="es-ES" dirty="0"/>
              <a:t>: El elemento del DOM en donde se generó el evento.</a:t>
            </a:r>
          </a:p>
          <a:p>
            <a:pPr fontAlgn="base"/>
            <a:r>
              <a:rPr lang="es-ES" b="1" dirty="0" err="1"/>
              <a:t>client</a:t>
            </a:r>
            <a:r>
              <a:rPr lang="es-ES" b="1" dirty="0"/>
              <a:t>/ page/ </a:t>
            </a:r>
            <a:r>
              <a:rPr lang="es-ES" b="1" dirty="0" err="1"/>
              <a:t>screen</a:t>
            </a:r>
            <a:r>
              <a:rPr lang="es-ES" dirty="0"/>
              <a:t>: Información de la pantalla, relevante sobre acciones que genera el evento.</a:t>
            </a:r>
          </a:p>
          <a:p>
            <a:pPr fontAlgn="base"/>
            <a:r>
              <a:rPr lang="es-ES" b="1" dirty="0" err="1"/>
              <a:t>radius</a:t>
            </a:r>
            <a:r>
              <a:rPr lang="es-ES" b="1" dirty="0"/>
              <a:t> </a:t>
            </a:r>
            <a:r>
              <a:rPr lang="es-ES" b="1" dirty="0" err="1"/>
              <a:t>coordinates</a:t>
            </a:r>
            <a:r>
              <a:rPr lang="es-ES" b="1" dirty="0"/>
              <a:t> and </a:t>
            </a:r>
            <a:r>
              <a:rPr lang="es-ES" b="1" dirty="0" err="1"/>
              <a:t>rotationAngle</a:t>
            </a:r>
            <a:r>
              <a:rPr lang="es-ES" dirty="0"/>
              <a:t>: Describe una aproximación de las elipses generadas.</a:t>
            </a:r>
          </a:p>
          <a:p>
            <a:endParaRPr lang="es-CR" dirty="0"/>
          </a:p>
        </p:txBody>
      </p:sp>
    </p:spTree>
    <p:extLst>
      <p:ext uri="{BB962C8B-B14F-4D97-AF65-F5344CB8AC3E}">
        <p14:creationId xmlns:p14="http://schemas.microsoft.com/office/powerpoint/2010/main" val="2077140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Eventos </a:t>
            </a:r>
            <a:r>
              <a:rPr lang="es-ES" dirty="0" err="1"/>
              <a:t>touch</a:t>
            </a:r>
            <a:r>
              <a:rPr lang="es-ES" dirty="0"/>
              <a:t> de JavaScript</a:t>
            </a:r>
            <a:endParaRPr lang="es-CR" dirty="0"/>
          </a:p>
        </p:txBody>
      </p:sp>
      <p:pic>
        <p:nvPicPr>
          <p:cNvPr id="4" name="Marcador de contenido 3"/>
          <p:cNvPicPr>
            <a:picLocks noGrp="1" noChangeAspect="1"/>
          </p:cNvPicPr>
          <p:nvPr>
            <p:ph idx="1"/>
          </p:nvPr>
        </p:nvPicPr>
        <p:blipFill>
          <a:blip r:embed="rId2"/>
          <a:stretch>
            <a:fillRect/>
          </a:stretch>
        </p:blipFill>
        <p:spPr>
          <a:xfrm>
            <a:off x="628650" y="2640491"/>
            <a:ext cx="7886700" cy="1567199"/>
          </a:xfrm>
          <a:prstGeom prst="rect">
            <a:avLst/>
          </a:prstGeom>
        </p:spPr>
      </p:pic>
    </p:spTree>
    <p:extLst>
      <p:ext uri="{BB962C8B-B14F-4D97-AF65-F5344CB8AC3E}">
        <p14:creationId xmlns:p14="http://schemas.microsoft.com/office/powerpoint/2010/main" val="2692727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Practica</a:t>
            </a:r>
          </a:p>
        </p:txBody>
      </p:sp>
      <p:pic>
        <p:nvPicPr>
          <p:cNvPr id="4" name="Marcador de contenido 3"/>
          <p:cNvPicPr>
            <a:picLocks noGrp="1" noChangeAspect="1"/>
          </p:cNvPicPr>
          <p:nvPr>
            <p:ph idx="1"/>
          </p:nvPr>
        </p:nvPicPr>
        <p:blipFill>
          <a:blip r:embed="rId2"/>
          <a:stretch>
            <a:fillRect/>
          </a:stretch>
        </p:blipFill>
        <p:spPr>
          <a:xfrm>
            <a:off x="2303809" y="2069175"/>
            <a:ext cx="4536382" cy="3263504"/>
          </a:xfrm>
          <a:prstGeom prst="rect">
            <a:avLst/>
          </a:prstGeom>
        </p:spPr>
      </p:pic>
    </p:spTree>
    <p:extLst>
      <p:ext uri="{BB962C8B-B14F-4D97-AF65-F5344CB8AC3E}">
        <p14:creationId xmlns:p14="http://schemas.microsoft.com/office/powerpoint/2010/main" val="3569352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Hojas de referencia Javascript</a:t>
            </a:r>
            <a:endParaRPr lang="es-CR" dirty="0"/>
          </a:p>
        </p:txBody>
      </p:sp>
      <p:sp>
        <p:nvSpPr>
          <p:cNvPr id="3" name="Marcador de contenido 2"/>
          <p:cNvSpPr>
            <a:spLocks noGrp="1"/>
          </p:cNvSpPr>
          <p:nvPr>
            <p:ph idx="1"/>
          </p:nvPr>
        </p:nvSpPr>
        <p:spPr/>
        <p:txBody>
          <a:bodyPr/>
          <a:lstStyle/>
          <a:p>
            <a:r>
              <a:rPr lang="es-ES" dirty="0">
                <a:hlinkClick r:id="rId2"/>
              </a:rPr>
              <a:t>Javascript Quick Reference </a:t>
            </a:r>
            <a:r>
              <a:rPr lang="es-ES" dirty="0" err="1">
                <a:hlinkClick r:id="rId2"/>
              </a:rPr>
              <a:t>Card</a:t>
            </a:r>
            <a:r>
              <a:rPr lang="es-ES" dirty="0"/>
              <a:t> </a:t>
            </a:r>
          </a:p>
          <a:p>
            <a:r>
              <a:rPr lang="en-US" u="sng" dirty="0">
                <a:hlinkClick r:id="rId3"/>
              </a:rPr>
              <a:t>JavaScript and Browser Objects Quick Reference</a:t>
            </a:r>
            <a:r>
              <a:rPr lang="en-US" dirty="0"/>
              <a:t> </a:t>
            </a:r>
          </a:p>
          <a:p>
            <a:r>
              <a:rPr lang="es-ES" dirty="0">
                <a:hlinkClick r:id="rId4"/>
              </a:rPr>
              <a:t>Javascript </a:t>
            </a:r>
            <a:r>
              <a:rPr lang="es-ES" dirty="0" err="1">
                <a:hlinkClick r:id="rId4"/>
              </a:rPr>
              <a:t>Cheat</a:t>
            </a:r>
            <a:r>
              <a:rPr lang="es-ES" dirty="0">
                <a:hlinkClick r:id="rId4"/>
              </a:rPr>
              <a:t> </a:t>
            </a:r>
            <a:r>
              <a:rPr lang="es-ES" dirty="0" err="1">
                <a:hlinkClick r:id="rId4"/>
              </a:rPr>
              <a:t>Sheet</a:t>
            </a:r>
            <a:r>
              <a:rPr lang="es-ES" dirty="0"/>
              <a:t>: </a:t>
            </a:r>
          </a:p>
          <a:p>
            <a:r>
              <a:rPr lang="es-ES" dirty="0">
                <a:hlinkClick r:id="rId5"/>
              </a:rPr>
              <a:t>JavaScript in </a:t>
            </a:r>
            <a:r>
              <a:rPr lang="es-ES" dirty="0" err="1">
                <a:hlinkClick r:id="rId5"/>
              </a:rPr>
              <a:t>one</a:t>
            </a:r>
            <a:r>
              <a:rPr lang="es-ES" dirty="0">
                <a:hlinkClick r:id="rId5"/>
              </a:rPr>
              <a:t> page</a:t>
            </a:r>
            <a:r>
              <a:rPr lang="es-ES" dirty="0"/>
              <a:t> </a:t>
            </a:r>
          </a:p>
          <a:p>
            <a:r>
              <a:rPr lang="es-ES" u="sng" dirty="0">
                <a:hlinkClick r:id="rId6"/>
              </a:rPr>
              <a:t>Referencia Javascript</a:t>
            </a:r>
            <a:r>
              <a:rPr lang="es-ES" dirty="0"/>
              <a:t> </a:t>
            </a:r>
          </a:p>
          <a:p>
            <a:endParaRPr lang="es-CR" dirty="0"/>
          </a:p>
        </p:txBody>
      </p:sp>
    </p:spTree>
    <p:extLst>
      <p:ext uri="{BB962C8B-B14F-4D97-AF65-F5344CB8AC3E}">
        <p14:creationId xmlns:p14="http://schemas.microsoft.com/office/powerpoint/2010/main" val="3297439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Historia</a:t>
            </a:r>
          </a:p>
        </p:txBody>
      </p:sp>
      <p:sp>
        <p:nvSpPr>
          <p:cNvPr id="3" name="Marcador de contenido 2"/>
          <p:cNvSpPr>
            <a:spLocks noGrp="1"/>
          </p:cNvSpPr>
          <p:nvPr>
            <p:ph idx="1"/>
          </p:nvPr>
        </p:nvSpPr>
        <p:spPr/>
        <p:txBody>
          <a:bodyPr/>
          <a:lstStyle/>
          <a:p>
            <a:r>
              <a:rPr lang="es-ES" dirty="0"/>
              <a:t>A principios de los años 90, la mayoría de usuarios que se conectaban a Internet lo hacían con módems a una velocidad máxima de 28.8 kbps</a:t>
            </a:r>
          </a:p>
          <a:p>
            <a:endParaRPr lang="es-ES" dirty="0"/>
          </a:p>
          <a:p>
            <a:r>
              <a:rPr lang="es-ES" b="1" dirty="0" err="1"/>
              <a:t>Brendan</a:t>
            </a:r>
            <a:r>
              <a:rPr lang="es-ES" b="1" dirty="0"/>
              <a:t> </a:t>
            </a:r>
            <a:r>
              <a:rPr lang="es-ES" b="1" dirty="0" err="1"/>
              <a:t>Eich</a:t>
            </a:r>
            <a:r>
              <a:rPr lang="es-ES" dirty="0"/>
              <a:t>, un programador que trabajaba en Netscape, pensó que podría solucionar este problema adaptando otras tecnologías existentes (como </a:t>
            </a:r>
            <a:r>
              <a:rPr lang="es-ES" i="1" dirty="0" err="1"/>
              <a:t>ScriptEase</a:t>
            </a:r>
            <a:r>
              <a:rPr lang="es-ES" dirty="0"/>
              <a:t>) al navegador Netscape </a:t>
            </a:r>
            <a:r>
              <a:rPr lang="es-ES" dirty="0" err="1"/>
              <a:t>Navigator</a:t>
            </a:r>
            <a:r>
              <a:rPr lang="es-ES" dirty="0"/>
              <a:t> 2.0, que iba a lanzarse en 1995. Inicialmente, </a:t>
            </a:r>
            <a:r>
              <a:rPr lang="es-ES" dirty="0" err="1"/>
              <a:t>Eich</a:t>
            </a:r>
            <a:r>
              <a:rPr lang="es-ES" dirty="0"/>
              <a:t> denominó a su lenguaje </a:t>
            </a:r>
            <a:r>
              <a:rPr lang="es-ES" i="1" dirty="0" err="1"/>
              <a:t>LiveScript</a:t>
            </a:r>
            <a:r>
              <a:rPr lang="es-ES" dirty="0"/>
              <a:t>.</a:t>
            </a:r>
          </a:p>
          <a:p>
            <a:endParaRPr lang="es-CR" dirty="0"/>
          </a:p>
        </p:txBody>
      </p:sp>
    </p:spTree>
    <p:extLst>
      <p:ext uri="{BB962C8B-B14F-4D97-AF65-F5344CB8AC3E}">
        <p14:creationId xmlns:p14="http://schemas.microsoft.com/office/powerpoint/2010/main" val="326252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Historia</a:t>
            </a:r>
          </a:p>
        </p:txBody>
      </p:sp>
      <p:sp>
        <p:nvSpPr>
          <p:cNvPr id="3" name="Marcador de contenido 2"/>
          <p:cNvSpPr>
            <a:spLocks noGrp="1"/>
          </p:cNvSpPr>
          <p:nvPr>
            <p:ph idx="1"/>
          </p:nvPr>
        </p:nvSpPr>
        <p:spPr/>
        <p:txBody>
          <a:bodyPr>
            <a:normAutofit lnSpcReduction="10000"/>
          </a:bodyPr>
          <a:lstStyle/>
          <a:p>
            <a:r>
              <a:rPr lang="es-ES" dirty="0"/>
              <a:t>Posteriormente, Netscape firmó una alianza con </a:t>
            </a:r>
            <a:r>
              <a:rPr lang="es-ES" dirty="0" err="1"/>
              <a:t>Sun</a:t>
            </a:r>
            <a:r>
              <a:rPr lang="es-ES" dirty="0"/>
              <a:t> Microsystems para el desarrollo del nuevo lenguaje de programación. Además, justo antes del lanzamiento Netscape decidió cambiar el nombre por el de JavaScript. La razón del cambio de nombre fue exclusivamente por marketing, ya que Java era la palabra de moda en el mundo informático y de Internet de la época.</a:t>
            </a:r>
          </a:p>
          <a:p>
            <a:endParaRPr lang="es-ES" dirty="0"/>
          </a:p>
          <a:p>
            <a:r>
              <a:rPr lang="es-ES" dirty="0"/>
              <a:t>ECMA creó el comité TC39 con el objetivo de </a:t>
            </a:r>
            <a:r>
              <a:rPr lang="es-ES" i="1" dirty="0"/>
              <a:t>"estandarizar de un lenguaje de script multiplataforma e independiente de cualquier empresa"</a:t>
            </a:r>
            <a:r>
              <a:rPr lang="es-ES" dirty="0"/>
              <a:t>. El primer estándar que creó el comité TC39 se denominó </a:t>
            </a:r>
            <a:r>
              <a:rPr lang="es-ES" b="1" dirty="0"/>
              <a:t>ECMA-262</a:t>
            </a:r>
            <a:r>
              <a:rPr lang="es-ES" dirty="0"/>
              <a:t>, en el que se definió por primera vez el lenguaje </a:t>
            </a:r>
            <a:r>
              <a:rPr lang="es-ES" dirty="0" err="1"/>
              <a:t>ECMAScript</a:t>
            </a:r>
            <a:r>
              <a:rPr lang="es-ES" dirty="0"/>
              <a:t>.</a:t>
            </a:r>
            <a:endParaRPr lang="es-CR" dirty="0"/>
          </a:p>
        </p:txBody>
      </p:sp>
    </p:spTree>
    <p:extLst>
      <p:ext uri="{BB962C8B-B14F-4D97-AF65-F5344CB8AC3E}">
        <p14:creationId xmlns:p14="http://schemas.microsoft.com/office/powerpoint/2010/main" val="1815982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Historia</a:t>
            </a:r>
          </a:p>
        </p:txBody>
      </p:sp>
      <p:sp>
        <p:nvSpPr>
          <p:cNvPr id="3" name="Marcador de contenido 2"/>
          <p:cNvSpPr>
            <a:spLocks noGrp="1"/>
          </p:cNvSpPr>
          <p:nvPr>
            <p:ph idx="1"/>
          </p:nvPr>
        </p:nvSpPr>
        <p:spPr/>
        <p:txBody>
          <a:bodyPr/>
          <a:lstStyle/>
          <a:p>
            <a:r>
              <a:rPr lang="es-ES" dirty="0"/>
              <a:t>Por este motivo, algunos programadores prefieren la denominación </a:t>
            </a:r>
            <a:r>
              <a:rPr lang="es-ES" i="1" dirty="0" err="1"/>
              <a:t>ECMAScript</a:t>
            </a:r>
            <a:r>
              <a:rPr lang="es-ES" dirty="0"/>
              <a:t> para referirse al lenguaje JavaScript. De hecho, JavaScript no es más que la implementación que realizó la empresa Netscape del estándar </a:t>
            </a:r>
            <a:r>
              <a:rPr lang="es-ES" dirty="0" err="1"/>
              <a:t>ECMAScript</a:t>
            </a:r>
            <a:r>
              <a:rPr lang="es-ES" dirty="0"/>
              <a:t>.</a:t>
            </a:r>
          </a:p>
          <a:p>
            <a:endParaRPr lang="es-ES" dirty="0"/>
          </a:p>
          <a:p>
            <a:r>
              <a:rPr lang="es-ES" dirty="0"/>
              <a:t>La organización internacional para la estandarización (ISO) adoptó el estándar ECMA-262 a través de su comisión IEC, dando lugar al estándar ISO/IEC-16262.</a:t>
            </a:r>
          </a:p>
          <a:p>
            <a:endParaRPr lang="es-CR" dirty="0"/>
          </a:p>
        </p:txBody>
      </p:sp>
    </p:spTree>
    <p:extLst>
      <p:ext uri="{BB962C8B-B14F-4D97-AF65-F5344CB8AC3E}">
        <p14:creationId xmlns:p14="http://schemas.microsoft.com/office/powerpoint/2010/main" val="57868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¿Qué es JavaScript ?</a:t>
            </a:r>
          </a:p>
        </p:txBody>
      </p:sp>
      <p:sp>
        <p:nvSpPr>
          <p:cNvPr id="3" name="Marcador de contenido 2"/>
          <p:cNvSpPr>
            <a:spLocks noGrp="1"/>
          </p:cNvSpPr>
          <p:nvPr>
            <p:ph idx="1"/>
          </p:nvPr>
        </p:nvSpPr>
        <p:spPr/>
        <p:txBody>
          <a:bodyPr>
            <a:normAutofit fontScale="85000" lnSpcReduction="20000"/>
          </a:bodyPr>
          <a:lstStyle/>
          <a:p>
            <a:r>
              <a:rPr lang="es-ES" b="1" i="1" dirty="0"/>
              <a:t>JavaScript</a:t>
            </a:r>
            <a:r>
              <a:rPr lang="es-ES" dirty="0"/>
              <a:t> es un lenguaje interpretado que permite incluir macros en páginas Web. Estas macros se ejecutan en el ordenador del visitante de nuestras páginas, y no en el servidor (algo muy interesante, porque los servidores Web suelen estar sobrecargados, mientras que los </a:t>
            </a:r>
            <a:r>
              <a:rPr lang="es-ES" dirty="0" err="1"/>
              <a:t>PC's</a:t>
            </a:r>
            <a:r>
              <a:rPr lang="es-ES" dirty="0"/>
              <a:t> de los usuarios no suelen estarlo).</a:t>
            </a:r>
            <a:br>
              <a:rPr lang="es-ES" dirty="0"/>
            </a:br>
            <a:br>
              <a:rPr lang="es-ES" dirty="0"/>
            </a:br>
            <a:r>
              <a:rPr lang="es-ES" b="1" i="1" dirty="0"/>
              <a:t>JavaScript</a:t>
            </a:r>
            <a:r>
              <a:rPr lang="es-ES" dirty="0"/>
              <a:t> proporciona los medios para:</a:t>
            </a:r>
            <a:br>
              <a:rPr lang="es-ES" dirty="0"/>
            </a:br>
            <a:br>
              <a:rPr lang="es-ES" dirty="0"/>
            </a:br>
            <a:endParaRPr lang="es-ES" dirty="0"/>
          </a:p>
          <a:p>
            <a:pPr lvl="1"/>
            <a:r>
              <a:rPr lang="es-ES" dirty="0"/>
              <a:t>Controlar las ventanas del navegador y el contenido que muestran.</a:t>
            </a:r>
          </a:p>
          <a:p>
            <a:pPr lvl="1"/>
            <a:r>
              <a:rPr lang="es-ES" dirty="0"/>
              <a:t>Programar páginas dinámicas simples sin tener que matar moscas a cañonazos de Java.</a:t>
            </a:r>
          </a:p>
          <a:p>
            <a:pPr lvl="1"/>
            <a:r>
              <a:rPr lang="es-ES" dirty="0"/>
              <a:t>Evitar depender del servidor Web para cálculos sencillos.</a:t>
            </a:r>
          </a:p>
          <a:p>
            <a:pPr lvl="1"/>
            <a:r>
              <a:rPr lang="es-ES" dirty="0"/>
              <a:t>Capturar los eventos generados por el usuario y responder a ellos sin salir a Internet.</a:t>
            </a:r>
          </a:p>
          <a:p>
            <a:pPr lvl="1"/>
            <a:r>
              <a:rPr lang="es-ES" dirty="0"/>
              <a:t>Simular el comportamiento de las macros </a:t>
            </a:r>
            <a:r>
              <a:rPr lang="es-ES" i="1" dirty="0"/>
              <a:t>CGI</a:t>
            </a:r>
            <a:r>
              <a:rPr lang="es-ES" dirty="0"/>
              <a:t> cuando no es posible usarlas.</a:t>
            </a:r>
          </a:p>
          <a:p>
            <a:pPr lvl="1"/>
            <a:r>
              <a:rPr lang="es-ES" dirty="0"/>
              <a:t>Comprobar los datos que el usuario introduce en un formulario antes de enviarlos.</a:t>
            </a:r>
          </a:p>
          <a:p>
            <a:pPr lvl="1"/>
            <a:r>
              <a:rPr lang="es-ES" dirty="0"/>
              <a:t>Comunicarse con el usuario mediante diversos métodos.</a:t>
            </a:r>
          </a:p>
          <a:p>
            <a:endParaRPr lang="es-CR" dirty="0"/>
          </a:p>
        </p:txBody>
      </p:sp>
    </p:spTree>
    <p:extLst>
      <p:ext uri="{BB962C8B-B14F-4D97-AF65-F5344CB8AC3E}">
        <p14:creationId xmlns:p14="http://schemas.microsoft.com/office/powerpoint/2010/main" val="1032283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Diferencias entre Java y Javascript</a:t>
            </a:r>
            <a:endParaRPr lang="es-CR" dirty="0"/>
          </a:p>
        </p:txBody>
      </p:sp>
      <p:sp>
        <p:nvSpPr>
          <p:cNvPr id="3" name="Marcador de contenido 2"/>
          <p:cNvSpPr>
            <a:spLocks noGrp="1"/>
          </p:cNvSpPr>
          <p:nvPr>
            <p:ph idx="1"/>
          </p:nvPr>
        </p:nvSpPr>
        <p:spPr/>
        <p:txBody>
          <a:bodyPr>
            <a:normAutofit/>
          </a:bodyPr>
          <a:lstStyle/>
          <a:p>
            <a:pPr marL="0" indent="0">
              <a:buNone/>
            </a:pPr>
            <a:r>
              <a:rPr lang="es-ES" dirty="0"/>
              <a:t>Realmente Javascript se llamó así porque Netscape, que estaba aliado a los creadores de Java en la época, quiso aprovechar el conocimiento y la percepción que las personas tenían del popular lenguaje. Con todo, se creó un producto que tenía ciertas similitudes, como la sintaxis del lenguaje o el nombre. Se hizo entender que era un hermano pequeño y orientado específicamente para hacer cosas en las páginas web, pero también se hizo caer a muchas personas en el error de pensar que son lo mismo. JavaScript no tiene nada que ver con Java, salvo en sus orígenes.</a:t>
            </a:r>
            <a:endParaRPr lang="es-CR" dirty="0"/>
          </a:p>
        </p:txBody>
      </p:sp>
    </p:spTree>
    <p:extLst>
      <p:ext uri="{BB962C8B-B14F-4D97-AF65-F5344CB8AC3E}">
        <p14:creationId xmlns:p14="http://schemas.microsoft.com/office/powerpoint/2010/main" val="153417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 Versiones </a:t>
            </a:r>
          </a:p>
        </p:txBody>
      </p:sp>
      <p:sp>
        <p:nvSpPr>
          <p:cNvPr id="3" name="Marcador de contenido 2"/>
          <p:cNvSpPr>
            <a:spLocks noGrp="1"/>
          </p:cNvSpPr>
          <p:nvPr>
            <p:ph idx="1"/>
          </p:nvPr>
        </p:nvSpPr>
        <p:spPr/>
        <p:txBody>
          <a:bodyPr>
            <a:normAutofit fontScale="77500" lnSpcReduction="20000"/>
          </a:bodyPr>
          <a:lstStyle/>
          <a:p>
            <a:r>
              <a:rPr lang="es-ES" b="1" dirty="0"/>
              <a:t>Javascript 1</a:t>
            </a:r>
            <a:r>
              <a:rPr lang="es-ES" dirty="0"/>
              <a:t>: nació con el Netscape 2.0 y soportaba gran cantidad de instrucciones y funciones, casi todas las que existen ahora ya se introdujeron en el primer estándar. </a:t>
            </a:r>
          </a:p>
          <a:p>
            <a:r>
              <a:rPr lang="es-ES" b="1" dirty="0"/>
              <a:t>Javascript 1.1</a:t>
            </a:r>
            <a:r>
              <a:rPr lang="es-ES" dirty="0"/>
              <a:t>: Es la versión de Javascript que se diseñó con la llegada de los navegadores 3.0. Implementaba poco más que su anterior versión, como por ejemplo el tratamiento de imágenes dinámicamente y la creación de arrays. </a:t>
            </a:r>
          </a:p>
          <a:p>
            <a:r>
              <a:rPr lang="es-ES" b="1" dirty="0"/>
              <a:t>Javascript 1.2</a:t>
            </a:r>
            <a:r>
              <a:rPr lang="es-ES" dirty="0"/>
              <a:t>: La versión de los navegadores 4.0. Esta tiene como desventaja que es un poco distinta en plataformas Microsoft y Netscape, ya que ambos navegadores crecieron de distinto modo y estaban en plena lucha por el mercado. </a:t>
            </a:r>
          </a:p>
          <a:p>
            <a:r>
              <a:rPr lang="es-ES" b="1" dirty="0"/>
              <a:t>Javascript 1.3</a:t>
            </a:r>
            <a:r>
              <a:rPr lang="es-ES" dirty="0"/>
              <a:t>: Versión que implementan los navegadores 5.0. En esta versión se han limado algunas diferencias y asperezas entre los dos navegadores. </a:t>
            </a:r>
          </a:p>
          <a:p>
            <a:r>
              <a:rPr lang="es-ES" b="1" dirty="0"/>
              <a:t>Javascript 1.5</a:t>
            </a:r>
            <a:r>
              <a:rPr lang="es-ES" dirty="0"/>
              <a:t>: Versión actual, en el momento de escribir estas líneas, que implementa Netscape 6. </a:t>
            </a:r>
          </a:p>
          <a:p>
            <a:r>
              <a:rPr lang="es-ES" dirty="0"/>
              <a:t>Por su parte, Microsoft también ha evolucionado hasta presentar su versión 5.5 de JScript (así llaman al JavaScript utilizado por los navegadores de Microsoft).</a:t>
            </a:r>
            <a:endParaRPr lang="es-CR" dirty="0"/>
          </a:p>
        </p:txBody>
      </p:sp>
    </p:spTree>
    <p:extLst>
      <p:ext uri="{BB962C8B-B14F-4D97-AF65-F5344CB8AC3E}">
        <p14:creationId xmlns:p14="http://schemas.microsoft.com/office/powerpoint/2010/main" val="4173727929"/>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TotalTime>
  <Words>1861</Words>
  <Application>Microsoft Office PowerPoint</Application>
  <PresentationFormat>Presentación en pantalla (4:3)</PresentationFormat>
  <Paragraphs>181</Paragraphs>
  <Slides>37</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37</vt:i4>
      </vt:variant>
    </vt:vector>
  </HeadingPairs>
  <TitlesOfParts>
    <vt:vector size="45" baseType="lpstr">
      <vt:lpstr>Arial</vt:lpstr>
      <vt:lpstr>Calibri</vt:lpstr>
      <vt:lpstr>Calibri Light</vt:lpstr>
      <vt:lpstr>Wingdings 2</vt:lpstr>
      <vt:lpstr>HDOfficeLightV0</vt:lpstr>
      <vt:lpstr>1_HDOfficeLightV0</vt:lpstr>
      <vt:lpstr>Blank</vt:lpstr>
      <vt:lpstr>Storyboard Layouts</vt:lpstr>
      <vt:lpstr>Presentación de PowerPoint</vt:lpstr>
      <vt:lpstr>JavaScript</vt:lpstr>
      <vt:lpstr>Agenda</vt:lpstr>
      <vt:lpstr>Historia</vt:lpstr>
      <vt:lpstr>Historia</vt:lpstr>
      <vt:lpstr>Historia</vt:lpstr>
      <vt:lpstr>¿Qué es JavaScript ?</vt:lpstr>
      <vt:lpstr>Diferencias entre Java y Javascript</vt:lpstr>
      <vt:lpstr> Versiones </vt:lpstr>
      <vt:lpstr>Primeros pasos</vt:lpstr>
      <vt:lpstr>Primeros pasos</vt:lpstr>
      <vt:lpstr>Definir JavaScript en un archivo externo</vt:lpstr>
      <vt:lpstr>Comentarios y reglas </vt:lpstr>
      <vt:lpstr>Variables en Javascript</vt:lpstr>
      <vt:lpstr>Concepto de ámbito de variables</vt:lpstr>
      <vt:lpstr>Qué podemos guardar en variables</vt:lpstr>
      <vt:lpstr>Operadores Javascript</vt:lpstr>
      <vt:lpstr>Bucle FOR en Javascript</vt:lpstr>
      <vt:lpstr>Bucles WHILE y DO WHILE</vt:lpstr>
      <vt:lpstr>Funciones en Javascript</vt:lpstr>
      <vt:lpstr>Arrays en Javascript</vt:lpstr>
      <vt:lpstr>Objetos en Javascript</vt:lpstr>
      <vt:lpstr>Jerarquía de objetos del navegador (DOM)</vt:lpstr>
      <vt:lpstr>Jerarquía de objetos del navegador (DOM)</vt:lpstr>
      <vt:lpstr>Jerarquía de objetos del navegador (DOM)</vt:lpstr>
      <vt:lpstr>Jerarquía de objetos del navegador (DOM)</vt:lpstr>
      <vt:lpstr>Acceso a nodos del DOM</vt:lpstr>
      <vt:lpstr>Crear un nodo</vt:lpstr>
      <vt:lpstr>Acceder a elementos JavaScript</vt:lpstr>
      <vt:lpstr>Los eventos en Javascript</vt:lpstr>
      <vt:lpstr>Los eventos en JavaScript</vt:lpstr>
      <vt:lpstr>Eventos touch de JavaScript</vt:lpstr>
      <vt:lpstr>Eventos touch de JavaScript</vt:lpstr>
      <vt:lpstr>Eventos touch de JavaScript</vt:lpstr>
      <vt:lpstr>Eventos touch de JavaScript</vt:lpstr>
      <vt:lpstr>Practica</vt:lpstr>
      <vt:lpstr>Hojas de referencia 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43</cp:revision>
  <dcterms:created xsi:type="dcterms:W3CDTF">2016-01-04T17:43:21Z</dcterms:created>
  <dcterms:modified xsi:type="dcterms:W3CDTF">2018-07-13T03:08:36Z</dcterms:modified>
</cp:coreProperties>
</file>