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43"/>
  </p:notesMasterIdLst>
  <p:handoutMasterIdLst>
    <p:handoutMasterId r:id="rId44"/>
  </p:handoutMasterIdLst>
  <p:sldIdLst>
    <p:sldId id="332" r:id="rId5"/>
    <p:sldId id="260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6" r:id="rId26"/>
    <p:sldId id="357" r:id="rId27"/>
    <p:sldId id="358" r:id="rId28"/>
    <p:sldId id="359" r:id="rId29"/>
    <p:sldId id="352" r:id="rId30"/>
    <p:sldId id="353" r:id="rId31"/>
    <p:sldId id="354" r:id="rId32"/>
    <p:sldId id="355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18/3/2019</a:t>
            </a:fld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18/3/2019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18/03/2019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Recuperación simple</a:t>
            </a:r>
          </a:p>
          <a:p>
            <a:endParaRPr lang="es-ES" dirty="0"/>
          </a:p>
          <a:p>
            <a:r>
              <a:rPr lang="es-ES" dirty="0"/>
              <a:t>» Obtener todos los datos de todos los proyectos</a:t>
            </a:r>
          </a:p>
          <a:p>
            <a:pPr marL="342900" lvl="1" indent="0">
              <a:buNone/>
            </a:pPr>
            <a:r>
              <a:rPr lang="es-ES" dirty="0"/>
              <a:t>SELECT codP, descrip, localidad, cliente, telefono</a:t>
            </a:r>
          </a:p>
          <a:p>
            <a:pPr marL="342900" lvl="1" indent="0">
              <a:buNone/>
            </a:pPr>
            <a:r>
              <a:rPr lang="es-ES" dirty="0"/>
              <a:t>FROM proyectos;</a:t>
            </a:r>
          </a:p>
          <a:p>
            <a:pPr marL="342900" lvl="1" indent="0">
              <a:buNone/>
            </a:pPr>
            <a:r>
              <a:rPr lang="es-ES" dirty="0"/>
              <a:t>ó:</a:t>
            </a:r>
          </a:p>
          <a:p>
            <a:pPr marL="342900" lvl="1" indent="0">
              <a:buNone/>
            </a:pPr>
            <a:r>
              <a:rPr lang="es-ES" dirty="0"/>
              <a:t>SELECT *</a:t>
            </a:r>
          </a:p>
          <a:p>
            <a:pPr marL="342900" lvl="1" indent="0">
              <a:buNone/>
            </a:pPr>
            <a:r>
              <a:rPr lang="es-ES" dirty="0"/>
              <a:t>FROM proyectos;</a:t>
            </a:r>
          </a:p>
          <a:p>
            <a:pPr lvl="1"/>
            <a:endParaRPr lang="es-ES" dirty="0"/>
          </a:p>
          <a:p>
            <a:r>
              <a:rPr lang="es-ES" dirty="0"/>
              <a:t>* : equivale a todos los atributos de una tabla</a:t>
            </a:r>
          </a:p>
          <a:p>
            <a:endParaRPr lang="es-ES" dirty="0"/>
          </a:p>
          <a:p>
            <a:r>
              <a:rPr lang="es-ES" dirty="0"/>
              <a:t>» Obtener los códigos de máquina (CodM) para todas las máquinas utilizadas</a:t>
            </a:r>
          </a:p>
          <a:p>
            <a:pPr marL="342900" lvl="1" indent="0">
              <a:buNone/>
            </a:pPr>
            <a:r>
              <a:rPr lang="es-ES" dirty="0"/>
              <a:t>SELECT DISTINCT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Consultas sobre una tabla</a:t>
            </a:r>
          </a:p>
        </p:txBody>
      </p:sp>
    </p:spTree>
    <p:extLst>
      <p:ext uri="{BB962C8B-B14F-4D97-AF65-F5344CB8AC3E}">
        <p14:creationId xmlns:p14="http://schemas.microsoft.com/office/powerpoint/2010/main" val="117736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Elimina los valores duplicados del resultado</a:t>
            </a:r>
          </a:p>
          <a:p>
            <a:pPr marL="342900" lvl="1" indent="0">
              <a:buNone/>
            </a:pPr>
            <a:r>
              <a:rPr lang="es-ES" dirty="0"/>
              <a:t>» Obtener las localidades de los conductores</a:t>
            </a:r>
          </a:p>
          <a:p>
            <a:pPr marL="342900" lvl="1" indent="0">
              <a:buNone/>
            </a:pPr>
            <a:r>
              <a:rPr lang="es-ES" dirty="0"/>
              <a:t>SELECT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ES" dirty="0"/>
          </a:p>
          <a:p>
            <a:pPr marL="342900" lvl="1" indent="0">
              <a:buNone/>
            </a:pPr>
            <a:r>
              <a:rPr lang="es-ES" dirty="0"/>
              <a:t>» Obtener las localidades de los conductores</a:t>
            </a:r>
          </a:p>
          <a:p>
            <a:pPr marL="342900" lvl="1" indent="0">
              <a:buNone/>
            </a:pPr>
            <a:r>
              <a:rPr lang="es-ES" dirty="0"/>
              <a:t>SELECT DISTINCT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ES" dirty="0"/>
          </a:p>
          <a:p>
            <a:r>
              <a:rPr lang="es-ES" dirty="0"/>
              <a:t>Algunos gestores disponen de la cláusula TOP </a:t>
            </a:r>
            <a:r>
              <a:rPr lang="es-ES" b="1" dirty="0"/>
              <a:t>n</a:t>
            </a:r>
          </a:p>
          <a:p>
            <a:pPr marL="342900" lvl="1" indent="0">
              <a:buNone/>
            </a:pPr>
            <a:r>
              <a:rPr lang="es-ES" dirty="0"/>
              <a:t>SELECT DISTINCT TOP 2 codM</a:t>
            </a:r>
          </a:p>
          <a:p>
            <a:pPr marL="342900" lvl="1" indent="0">
              <a:buNone/>
            </a:pPr>
            <a:r>
              <a:rPr lang="es-ES" dirty="0"/>
              <a:t>FROM trabajos;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Distinct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21664"/>
              </p:ext>
            </p:extLst>
          </p:nvPr>
        </p:nvGraphicFramePr>
        <p:xfrm>
          <a:off x="6540625" y="1485511"/>
          <a:ext cx="992699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2681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0287667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6562481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Loeches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87459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3543176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23421"/>
              </p:ext>
            </p:extLst>
          </p:nvPr>
        </p:nvGraphicFramePr>
        <p:xfrm>
          <a:off x="6540625" y="3659544"/>
          <a:ext cx="9926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Loeches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87459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2625"/>
              </p:ext>
            </p:extLst>
          </p:nvPr>
        </p:nvGraphicFramePr>
        <p:xfrm>
          <a:off x="6044276" y="5418447"/>
          <a:ext cx="992699" cy="61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699">
                  <a:extLst>
                    <a:ext uri="{9D8B030D-6E8A-4147-A177-3AD203B41FA5}">
                      <a16:colId xmlns:a16="http://schemas.microsoft.com/office/drawing/2014/main" val="231576654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Localidad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306117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Arganda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293368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s-ES" sz="900" dirty="0"/>
                        <a:t>Rivas </a:t>
                      </a:r>
                      <a:endParaRPr lang="es-C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477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6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La cláusula Where contiene una condición simple o compuesta mediante operadores lógicos.</a:t>
            </a:r>
          </a:p>
          <a:p>
            <a:endParaRPr lang="es-ES" dirty="0"/>
          </a:p>
          <a:p>
            <a:r>
              <a:rPr lang="es-ES" dirty="0"/>
              <a:t>» Obtener los códigos de los conductores de Arganda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= 'Arganda';</a:t>
            </a:r>
          </a:p>
          <a:p>
            <a:pPr marL="342900" lvl="1" indent="0">
              <a:buNone/>
            </a:pPr>
            <a:endParaRPr lang="es-ES" dirty="0"/>
          </a:p>
          <a:p>
            <a:r>
              <a:rPr lang="es-ES" dirty="0"/>
              <a:t>Los literales suelen ser sensibles a mayúsculas y minúsculas</a:t>
            </a:r>
          </a:p>
          <a:p>
            <a:pPr marL="342900" lvl="1" indent="0">
              <a:buNone/>
            </a:pPr>
            <a:r>
              <a:rPr lang="es-ES" dirty="0"/>
              <a:t>ARGANDA &lt;&gt; Arganda &lt;&gt; arganda</a:t>
            </a:r>
          </a:p>
          <a:p>
            <a:pPr marL="342900" lvl="1" indent="0">
              <a:buNone/>
            </a:pPr>
            <a:endParaRPr lang="es-ES" dirty="0"/>
          </a:p>
          <a:p>
            <a:r>
              <a:rPr lang="es-ES" dirty="0"/>
              <a:t>» Obtener los códigos de los conductores de Arganda que tengan categoría inferior a 18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= 'Arganda' AND </a:t>
            </a:r>
            <a:r>
              <a:rPr lang="es-ES" dirty="0" err="1"/>
              <a:t>categ</a:t>
            </a:r>
            <a:r>
              <a:rPr lang="es-ES" dirty="0"/>
              <a:t> &lt; 18;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Recuperación calificada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49946"/>
              </p:ext>
            </p:extLst>
          </p:nvPr>
        </p:nvGraphicFramePr>
        <p:xfrm>
          <a:off x="6907635" y="2219122"/>
          <a:ext cx="665527" cy="108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27">
                  <a:extLst>
                    <a:ext uri="{9D8B030D-6E8A-4147-A177-3AD203B41FA5}">
                      <a16:colId xmlns:a16="http://schemas.microsoft.com/office/drawing/2014/main" val="2365379892"/>
                    </a:ext>
                  </a:extLst>
                </a:gridCol>
              </a:tblGrid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809965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8328142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18244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C04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821324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87917"/>
              </p:ext>
            </p:extLst>
          </p:nvPr>
        </p:nvGraphicFramePr>
        <p:xfrm>
          <a:off x="5682842" y="4763667"/>
          <a:ext cx="665527" cy="49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27">
                  <a:extLst>
                    <a:ext uri="{9D8B030D-6E8A-4147-A177-3AD203B41FA5}">
                      <a16:colId xmlns:a16="http://schemas.microsoft.com/office/drawing/2014/main" val="2365379892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1809965"/>
                  </a:ext>
                </a:extLst>
              </a:tr>
              <a:tr h="27088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18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1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una comparación dentro de un intervalo</a:t>
            </a:r>
          </a:p>
          <a:p>
            <a:endParaRPr lang="es-ES" dirty="0"/>
          </a:p>
          <a:p>
            <a:r>
              <a:rPr lang="es-ES" dirty="0"/>
              <a:t>Se utiliza en valores numéricos o de fecha</a:t>
            </a:r>
          </a:p>
          <a:p>
            <a:pPr marL="342900" lvl="1" indent="0">
              <a:buNone/>
            </a:pPr>
            <a:r>
              <a:rPr lang="es-ES" dirty="0"/>
              <a:t>» Obtener el nombre de las máquinas cuyo precio por hora esté comprendido entre 11000 y 15000 colones.</a:t>
            </a:r>
          </a:p>
          <a:p>
            <a:pPr marL="342900" lvl="1" indent="0">
              <a:buNone/>
            </a:pPr>
            <a:r>
              <a:rPr lang="es-ES" dirty="0"/>
              <a:t>SELECT nombre, </a:t>
            </a:r>
            <a:r>
              <a:rPr lang="es-ES" dirty="0" err="1"/>
              <a:t>preciohora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maquinas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precio_hora</a:t>
            </a:r>
            <a:r>
              <a:rPr lang="es-ES" dirty="0"/>
              <a:t> BETWEEN 11000 AND 15000;</a:t>
            </a:r>
          </a:p>
          <a:p>
            <a:pPr lvl="1"/>
            <a:endParaRPr lang="es-ES" dirty="0"/>
          </a:p>
          <a:p>
            <a:r>
              <a:rPr lang="es-ES" dirty="0"/>
              <a:t>También se puede utilizar NOT BETWEEN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Between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68807"/>
              </p:ext>
            </p:extLst>
          </p:nvPr>
        </p:nvGraphicFramePr>
        <p:xfrm>
          <a:off x="6605456" y="3045449"/>
          <a:ext cx="2267998" cy="103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99">
                  <a:extLst>
                    <a:ext uri="{9D8B030D-6E8A-4147-A177-3AD203B41FA5}">
                      <a16:colId xmlns:a16="http://schemas.microsoft.com/office/drawing/2014/main" val="1776232949"/>
                    </a:ext>
                  </a:extLst>
                </a:gridCol>
                <a:gridCol w="1133999">
                  <a:extLst>
                    <a:ext uri="{9D8B030D-6E8A-4147-A177-3AD203B41FA5}">
                      <a16:colId xmlns:a16="http://schemas.microsoft.com/office/drawing/2014/main" val="838344302"/>
                    </a:ext>
                  </a:extLst>
                </a:gridCol>
              </a:tblGrid>
              <a:tr h="403274">
                <a:tc>
                  <a:txBody>
                    <a:bodyPr/>
                    <a:lstStyle/>
                    <a:p>
                      <a:r>
                        <a:rPr lang="es-ES" sz="1000" dirty="0"/>
                        <a:t>Nombre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PrecioHora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15675739"/>
                  </a:ext>
                </a:extLst>
              </a:tr>
              <a:tr h="403274">
                <a:tc>
                  <a:txBody>
                    <a:bodyPr/>
                    <a:lstStyle/>
                    <a:p>
                      <a:r>
                        <a:rPr lang="es-ES" sz="1000" dirty="0"/>
                        <a:t>Excavadora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15000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2903931"/>
                  </a:ext>
                </a:extLst>
              </a:tr>
              <a:tr h="232931">
                <a:tc>
                  <a:txBody>
                    <a:bodyPr/>
                    <a:lstStyle/>
                    <a:p>
                      <a:r>
                        <a:rPr lang="es-ES" sz="1000" dirty="0"/>
                        <a:t>Volquete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11000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2594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4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una comparación entre cadenas de caracteres. </a:t>
            </a:r>
          </a:p>
          <a:p>
            <a:r>
              <a:rPr lang="es-ES" dirty="0"/>
              <a:t>Comodines:</a:t>
            </a:r>
          </a:p>
          <a:p>
            <a:pPr lvl="1"/>
            <a:r>
              <a:rPr lang="es-ES" dirty="0"/>
              <a:t>% : secuencia de cero o más caracteres (a veces se utiliza *)</a:t>
            </a:r>
          </a:p>
          <a:p>
            <a:pPr lvl="1"/>
            <a:r>
              <a:rPr lang="es-ES" dirty="0"/>
              <a:t>_ (subrayado): sustituye a un solo carácter (a veces se utiliza ?)</a:t>
            </a:r>
          </a:p>
          <a:p>
            <a:pPr lvl="1"/>
            <a:r>
              <a:rPr lang="es-ES" dirty="0"/>
              <a:t>» Obtener los conductores que se apelliden ‘Pérez ’</a:t>
            </a:r>
          </a:p>
          <a:p>
            <a:pPr lvl="1"/>
            <a:r>
              <a:rPr lang="es-ES" dirty="0"/>
              <a:t>SELECT nombre</a:t>
            </a:r>
          </a:p>
          <a:p>
            <a:pPr lvl="1"/>
            <a:r>
              <a:rPr lang="es-ES" dirty="0"/>
              <a:t>FROM conductores</a:t>
            </a:r>
          </a:p>
          <a:p>
            <a:pPr lvl="1"/>
            <a:r>
              <a:rPr lang="es-ES" dirty="0"/>
              <a:t>WHERE nombre LIKE ‘%Pérez%’;</a:t>
            </a:r>
          </a:p>
          <a:p>
            <a:r>
              <a:rPr lang="es-ES" dirty="0"/>
              <a:t>También se puede utilizar NOT LIKE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Like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3148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Comprueba la pertenencia de un valor a un conjunto dado</a:t>
            </a:r>
          </a:p>
          <a:p>
            <a:pPr marL="342900" lvl="1" indent="0">
              <a:buNone/>
            </a:pPr>
            <a:r>
              <a:rPr lang="es-ES" dirty="0"/>
              <a:t>» Obtener los nombres de aquellos conductores que residen en Arganda o en Rivas</a:t>
            </a:r>
          </a:p>
          <a:p>
            <a:pPr marL="342900" lvl="1" indent="0">
              <a:buNone/>
            </a:pPr>
            <a:r>
              <a:rPr lang="es-ES" dirty="0"/>
              <a:t>SELECT nombre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IN ('</a:t>
            </a:r>
            <a:r>
              <a:rPr lang="es-ES" dirty="0" err="1"/>
              <a:t>Arganda','Rivas</a:t>
            </a:r>
            <a:r>
              <a:rPr lang="es-ES" dirty="0"/>
              <a:t>');</a:t>
            </a:r>
          </a:p>
          <a:p>
            <a:r>
              <a:rPr lang="es-ES" dirty="0"/>
              <a:t>También se puede utilizar NOT IN</a:t>
            </a:r>
          </a:p>
          <a:p>
            <a:pPr marL="342900" lvl="1" indent="0">
              <a:buNone/>
            </a:pPr>
            <a:r>
              <a:rPr lang="es-ES" dirty="0"/>
              <a:t>» Obtener nombres de conductores que no sean de Arganda</a:t>
            </a:r>
          </a:p>
          <a:p>
            <a:pPr marL="342900" lvl="1" indent="0">
              <a:buNone/>
            </a:pPr>
            <a:r>
              <a:rPr lang="es-ES" dirty="0"/>
              <a:t>SELECT nombre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localidad NOT IN ('Arganda');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IN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7244"/>
              </p:ext>
            </p:extLst>
          </p:nvPr>
        </p:nvGraphicFramePr>
        <p:xfrm>
          <a:off x="6156851" y="2243875"/>
          <a:ext cx="1269535" cy="145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5">
                  <a:extLst>
                    <a:ext uri="{9D8B030D-6E8A-4147-A177-3AD203B41FA5}">
                      <a16:colId xmlns:a16="http://schemas.microsoft.com/office/drawing/2014/main" val="909053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Nombre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8627685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José Sánchez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5051694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Manuel Díaz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08958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Juan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2199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Luis Ortiz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2999059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Carmen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294496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90802"/>
              </p:ext>
            </p:extLst>
          </p:nvPr>
        </p:nvGraphicFramePr>
        <p:xfrm>
          <a:off x="6156851" y="4472789"/>
          <a:ext cx="1269535" cy="95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35">
                  <a:extLst>
                    <a:ext uri="{9D8B030D-6E8A-4147-A177-3AD203B41FA5}">
                      <a16:colId xmlns:a16="http://schemas.microsoft.com/office/drawing/2014/main" val="909053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Nombre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86276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Juan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2199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Javier Martín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2999059"/>
                  </a:ext>
                </a:extLst>
              </a:tr>
              <a:tr h="247603">
                <a:tc>
                  <a:txBody>
                    <a:bodyPr/>
                    <a:lstStyle/>
                    <a:p>
                      <a:r>
                        <a:rPr lang="es-ES" sz="1100" dirty="0"/>
                        <a:t>Carmen Pérez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29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20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Comprueba si un valor determinado es nulo</a:t>
            </a:r>
          </a:p>
          <a:p>
            <a:r>
              <a:rPr lang="es-ES" dirty="0"/>
              <a:t>Un valor nulo no participa en ninguna comparación, solo se puede comprobar si es o no nulo</a:t>
            </a:r>
          </a:p>
          <a:p>
            <a:pPr marL="342900" lvl="1" indent="0">
              <a:buNone/>
            </a:pPr>
            <a:r>
              <a:rPr lang="es-ES" dirty="0"/>
              <a:t>» Obtener los partes de trabajo que no figuren con el tiempo empleado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codC,codM,codP,Fecha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tiempo IS NULL;</a:t>
            </a:r>
          </a:p>
          <a:p>
            <a:r>
              <a:rPr lang="es-ES" dirty="0"/>
              <a:t>También se puede utilizar IS NOT NULL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Null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73947"/>
              </p:ext>
            </p:extLst>
          </p:nvPr>
        </p:nvGraphicFramePr>
        <p:xfrm>
          <a:off x="5238750" y="3057761"/>
          <a:ext cx="3175932" cy="110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983">
                  <a:extLst>
                    <a:ext uri="{9D8B030D-6E8A-4147-A177-3AD203B41FA5}">
                      <a16:colId xmlns:a16="http://schemas.microsoft.com/office/drawing/2014/main" val="3382219795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367739635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1893817139"/>
                    </a:ext>
                  </a:extLst>
                </a:gridCol>
                <a:gridCol w="793983">
                  <a:extLst>
                    <a:ext uri="{9D8B030D-6E8A-4147-A177-3AD203B41FA5}">
                      <a16:colId xmlns:a16="http://schemas.microsoft.com/office/drawing/2014/main" val="1294901605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CodM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CodP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Fecha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17663140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15/09/02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3844798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P04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17/09/02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0108518"/>
                  </a:ext>
                </a:extLst>
              </a:tr>
              <a:tr h="292901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M03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P01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18/09/02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2957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1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ALL: todos</a:t>
            </a:r>
          </a:p>
          <a:p>
            <a:r>
              <a:rPr lang="es-ES" dirty="0"/>
              <a:t>ANY: algunos</a:t>
            </a:r>
          </a:p>
          <a:p>
            <a:r>
              <a:rPr lang="es-ES" dirty="0"/>
              <a:t>Van acompañados de un operador de comparación</a:t>
            </a:r>
          </a:p>
          <a:p>
            <a:pPr lvl="1"/>
            <a:r>
              <a:rPr lang="es-ES" dirty="0"/>
              <a:t>&gt;ALL, &gt;=ALL, &lt;ALL, &lt;=ALL, =ALL, &lt;&gt;ALL</a:t>
            </a:r>
          </a:p>
          <a:p>
            <a:pPr lvl="1"/>
            <a:r>
              <a:rPr lang="es-ES" dirty="0"/>
              <a:t>&gt;ANY, &gt;= ANY, &lt;ANY, &lt;=ANY, =ANY, &lt;&gt;ANY</a:t>
            </a:r>
          </a:p>
          <a:p>
            <a:pPr lvl="1"/>
            <a:endParaRPr lang="es-ES" dirty="0"/>
          </a:p>
          <a:p>
            <a:pPr marL="342900" lvl="1" indent="0">
              <a:buNone/>
            </a:pPr>
            <a:r>
              <a:rPr lang="es-ES" dirty="0"/>
              <a:t>» Obtener proyectos que no sean de Arganda ni de Rivas</a:t>
            </a:r>
          </a:p>
          <a:p>
            <a:pPr marL="342900" lvl="1" indent="0">
              <a:buNone/>
            </a:pPr>
            <a:r>
              <a:rPr lang="es-ES" dirty="0"/>
              <a:t>SELECT descrip, localidad</a:t>
            </a:r>
          </a:p>
          <a:p>
            <a:pPr marL="342900" lvl="1" indent="0">
              <a:buNone/>
            </a:pPr>
            <a:r>
              <a:rPr lang="es-ES" dirty="0"/>
              <a:t>FROM proyectos</a:t>
            </a:r>
          </a:p>
          <a:p>
            <a:pPr marL="342900" lvl="1" indent="0">
              <a:buNone/>
            </a:pPr>
            <a:r>
              <a:rPr lang="es-ES" dirty="0"/>
              <a:t>WHERE localidad &lt;&gt; ALL (‘Arganda’, ‘Rivas ’);</a:t>
            </a:r>
          </a:p>
          <a:p>
            <a:pPr marL="342900" lvl="1" indent="0">
              <a:buNone/>
            </a:pPr>
            <a:r>
              <a:rPr lang="es-ES" dirty="0"/>
              <a:t>&lt;&gt;ALL es equivalente a NOT IN</a:t>
            </a:r>
          </a:p>
          <a:p>
            <a:pPr lvl="1"/>
            <a:endParaRPr lang="es-ES" dirty="0"/>
          </a:p>
          <a:p>
            <a:r>
              <a:rPr lang="es-ES" dirty="0"/>
              <a:t>El segundo operando suele ser una </a:t>
            </a:r>
            <a:r>
              <a:rPr lang="es-ES" dirty="0" err="1"/>
              <a:t>subconsulta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Operadores </a:t>
            </a:r>
            <a:r>
              <a:rPr lang="es-CR" dirty="0" err="1"/>
              <a:t>All</a:t>
            </a:r>
            <a:r>
              <a:rPr lang="es-CR" dirty="0"/>
              <a:t> y </a:t>
            </a:r>
            <a:r>
              <a:rPr lang="es-CR" dirty="0" err="1"/>
              <a:t>Any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35894"/>
              </p:ext>
            </p:extLst>
          </p:nvPr>
        </p:nvGraphicFramePr>
        <p:xfrm>
          <a:off x="5595054" y="3952776"/>
          <a:ext cx="2642534" cy="4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67">
                  <a:extLst>
                    <a:ext uri="{9D8B030D-6E8A-4147-A177-3AD203B41FA5}">
                      <a16:colId xmlns:a16="http://schemas.microsoft.com/office/drawing/2014/main" val="3006058248"/>
                    </a:ext>
                  </a:extLst>
                </a:gridCol>
                <a:gridCol w="1321267">
                  <a:extLst>
                    <a:ext uri="{9D8B030D-6E8A-4147-A177-3AD203B41FA5}">
                      <a16:colId xmlns:a16="http://schemas.microsoft.com/office/drawing/2014/main" val="3714564714"/>
                    </a:ext>
                  </a:extLst>
                </a:gridCol>
              </a:tblGrid>
              <a:tr h="232801">
                <a:tc>
                  <a:txBody>
                    <a:bodyPr/>
                    <a:lstStyle/>
                    <a:p>
                      <a:r>
                        <a:rPr lang="es-ES" sz="1000" dirty="0"/>
                        <a:t>Descrip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Localidad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3164825"/>
                  </a:ext>
                </a:extLst>
              </a:tr>
              <a:tr h="232801">
                <a:tc>
                  <a:txBody>
                    <a:bodyPr/>
                    <a:lstStyle/>
                    <a:p>
                      <a:r>
                        <a:rPr lang="es-ES" sz="1000" dirty="0"/>
                        <a:t>Techado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Loeches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8728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58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Indica la existencia o no de un conjunto</a:t>
            </a:r>
          </a:p>
          <a:p>
            <a:endParaRPr lang="es-ES" dirty="0"/>
          </a:p>
          <a:p>
            <a:r>
              <a:rPr lang="es-ES" dirty="0"/>
              <a:t>» Obtener nombres de las máquinas que se han utilizado en el proyecto P03</a:t>
            </a:r>
          </a:p>
          <a:p>
            <a:pPr lvl="1"/>
            <a:r>
              <a:rPr lang="es-ES" dirty="0"/>
              <a:t>SELECT nombre</a:t>
            </a:r>
          </a:p>
          <a:p>
            <a:pPr lvl="1"/>
            <a:r>
              <a:rPr lang="es-ES" dirty="0"/>
              <a:t>FROM maquinas</a:t>
            </a:r>
          </a:p>
          <a:p>
            <a:pPr lvl="1"/>
            <a:r>
              <a:rPr lang="es-ES" dirty="0"/>
              <a:t>WHERE EXISTS (SELECT *</a:t>
            </a:r>
          </a:p>
          <a:p>
            <a:pPr lvl="1"/>
            <a:r>
              <a:rPr lang="es-ES" dirty="0"/>
              <a:t>FROM trabajos</a:t>
            </a:r>
          </a:p>
          <a:p>
            <a:pPr lvl="1"/>
            <a:r>
              <a:rPr lang="es-ES" dirty="0"/>
              <a:t>WHERE </a:t>
            </a:r>
            <a:r>
              <a:rPr lang="es-ES" dirty="0" err="1"/>
              <a:t>trabajos.codM</a:t>
            </a:r>
            <a:r>
              <a:rPr lang="es-ES" dirty="0"/>
              <a:t> = </a:t>
            </a:r>
            <a:r>
              <a:rPr lang="es-ES" dirty="0" err="1"/>
              <a:t>maquinas.codM</a:t>
            </a:r>
            <a:endParaRPr lang="es-ES" dirty="0"/>
          </a:p>
          <a:p>
            <a:pPr lvl="1"/>
            <a:r>
              <a:rPr lang="es-ES" dirty="0"/>
              <a:t>AND codP = 'P03');</a:t>
            </a:r>
          </a:p>
          <a:p>
            <a:pPr lvl="1"/>
            <a:endParaRPr lang="es-ES" dirty="0"/>
          </a:p>
          <a:p>
            <a:r>
              <a:rPr lang="es-ES" dirty="0"/>
              <a:t>El operando suele ser una </a:t>
            </a:r>
            <a:r>
              <a:rPr lang="es-ES" dirty="0" err="1"/>
              <a:t>subconsulta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Exists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375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Operadores de conjuntos</a:t>
            </a:r>
          </a:p>
          <a:p>
            <a:r>
              <a:rPr lang="es-ES" dirty="0"/>
              <a:t>Los conjuntos deben ser </a:t>
            </a:r>
            <a:r>
              <a:rPr lang="es-ES" dirty="0" err="1"/>
              <a:t>union</a:t>
            </a:r>
            <a:r>
              <a:rPr lang="es-ES" dirty="0"/>
              <a:t>-compatible</a:t>
            </a:r>
          </a:p>
          <a:p>
            <a:pPr lvl="1"/>
            <a:r>
              <a:rPr lang="es-ES" dirty="0"/>
              <a:t>Tipos</a:t>
            </a:r>
          </a:p>
          <a:p>
            <a:pPr lvl="2"/>
            <a:r>
              <a:rPr lang="es-ES" dirty="0" err="1"/>
              <a:t>Union</a:t>
            </a:r>
            <a:endParaRPr lang="es-ES" dirty="0"/>
          </a:p>
          <a:p>
            <a:pPr lvl="3"/>
            <a:r>
              <a:rPr lang="es-ES" dirty="0"/>
              <a:t>Unión de conjuntos</a:t>
            </a:r>
          </a:p>
          <a:p>
            <a:pPr lvl="2"/>
            <a:r>
              <a:rPr lang="es-ES" dirty="0" err="1"/>
              <a:t>Except</a:t>
            </a:r>
            <a:r>
              <a:rPr lang="es-ES" dirty="0"/>
              <a:t> (</a:t>
            </a:r>
            <a:r>
              <a:rPr lang="es-ES" dirty="0" err="1"/>
              <a:t>Minus</a:t>
            </a:r>
            <a:r>
              <a:rPr lang="es-ES" dirty="0"/>
              <a:t> en algunos gestores)</a:t>
            </a:r>
          </a:p>
          <a:p>
            <a:pPr lvl="3"/>
            <a:r>
              <a:rPr lang="es-ES" dirty="0"/>
              <a:t>Diferencia de conjuntos</a:t>
            </a:r>
          </a:p>
          <a:p>
            <a:pPr lvl="1"/>
            <a:r>
              <a:rPr lang="es-ES" dirty="0" err="1"/>
              <a:t>Intersect</a:t>
            </a:r>
            <a:endParaRPr lang="es-ES" dirty="0"/>
          </a:p>
          <a:p>
            <a:pPr lvl="2"/>
            <a:r>
              <a:rPr lang="es-ES" dirty="0"/>
              <a:t>Intersección de conjuntos</a:t>
            </a:r>
          </a:p>
          <a:p>
            <a:r>
              <a:rPr lang="es-ES" dirty="0"/>
              <a:t>Sintaxis</a:t>
            </a:r>
          </a:p>
          <a:p>
            <a:pPr lvl="1"/>
            <a:r>
              <a:rPr lang="es-ES" dirty="0" err="1"/>
              <a:t>SelectSQL</a:t>
            </a:r>
            <a:r>
              <a:rPr lang="es-ES" dirty="0"/>
              <a:t> { &lt; </a:t>
            </a:r>
            <a:r>
              <a:rPr lang="es-ES" dirty="0" err="1"/>
              <a:t>union</a:t>
            </a:r>
            <a:r>
              <a:rPr lang="es-ES" dirty="0"/>
              <a:t> | </a:t>
            </a:r>
            <a:r>
              <a:rPr lang="es-ES" dirty="0" err="1"/>
              <a:t>intersect</a:t>
            </a:r>
            <a:r>
              <a:rPr lang="es-ES" dirty="0"/>
              <a:t> | </a:t>
            </a:r>
            <a:r>
              <a:rPr lang="es-ES" dirty="0" err="1"/>
              <a:t>except</a:t>
            </a:r>
            <a:r>
              <a:rPr lang="es-ES" dirty="0"/>
              <a:t> &gt; [ </a:t>
            </a:r>
            <a:r>
              <a:rPr lang="es-ES" dirty="0" err="1"/>
              <a:t>all</a:t>
            </a:r>
            <a:r>
              <a:rPr lang="es-ES" dirty="0"/>
              <a:t> ] </a:t>
            </a:r>
            <a:r>
              <a:rPr lang="es-ES" dirty="0" err="1"/>
              <a:t>SelectSQL</a:t>
            </a:r>
            <a:r>
              <a:rPr lang="es-ES" dirty="0"/>
              <a:t> }</a:t>
            </a:r>
          </a:p>
          <a:p>
            <a:r>
              <a:rPr lang="es-ES" dirty="0"/>
              <a:t>La opción </a:t>
            </a:r>
            <a:r>
              <a:rPr lang="es-ES" dirty="0" err="1"/>
              <a:t>all</a:t>
            </a:r>
            <a:r>
              <a:rPr lang="es-ES" dirty="0"/>
              <a:t> elimina duplicados del resultado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Conjuntos</a:t>
            </a:r>
          </a:p>
        </p:txBody>
      </p:sp>
    </p:spTree>
    <p:extLst>
      <p:ext uri="{BB962C8B-B14F-4D97-AF65-F5344CB8AC3E}">
        <p14:creationId xmlns:p14="http://schemas.microsoft.com/office/powerpoint/2010/main" val="293109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Fundamentos de bases de datos</a:t>
            </a:r>
            <a:br>
              <a:rPr lang="es-CR" dirty="0"/>
            </a:br>
            <a:r>
              <a:rPr lang="es-CR" dirty="0"/>
              <a:t>ISW­-312 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/>
              <a:t>2019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8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Unión de dos conjuntos que tiene que estar definidos sobre los mismos dominios</a:t>
            </a:r>
          </a:p>
          <a:p>
            <a:endParaRPr lang="es-ES" dirty="0"/>
          </a:p>
          <a:p>
            <a:pPr lvl="1"/>
            <a:r>
              <a:rPr lang="es-ES" dirty="0"/>
              <a:t>» Obtener los códigos de aquellos conductores que residan en Rivas o tengan categoría inferior a 18</a:t>
            </a:r>
          </a:p>
          <a:p>
            <a:pPr marL="685800" lvl="2" indent="0">
              <a:buNone/>
            </a:pPr>
            <a:r>
              <a:rPr lang="es-ES" dirty="0"/>
              <a:t>SELECT codC</a:t>
            </a:r>
          </a:p>
          <a:p>
            <a:pPr marL="685800" lvl="2" indent="0">
              <a:buNone/>
            </a:pPr>
            <a:r>
              <a:rPr lang="es-ES" dirty="0"/>
              <a:t>FROM conductores</a:t>
            </a:r>
          </a:p>
          <a:p>
            <a:pPr marL="685800" lvl="2" indent="0">
              <a:buNone/>
            </a:pPr>
            <a:r>
              <a:rPr lang="es-ES" dirty="0"/>
              <a:t>WHERE localidad = 'Rivas'</a:t>
            </a:r>
          </a:p>
          <a:p>
            <a:pPr marL="685800" lvl="2" indent="0">
              <a:buNone/>
            </a:pPr>
            <a:r>
              <a:rPr lang="es-ES" dirty="0"/>
              <a:t>UNION</a:t>
            </a:r>
          </a:p>
          <a:p>
            <a:pPr marL="685800" lvl="2" indent="0">
              <a:buNone/>
            </a:pPr>
            <a:r>
              <a:rPr lang="es-ES" dirty="0"/>
              <a:t>SELECT codC</a:t>
            </a:r>
          </a:p>
          <a:p>
            <a:pPr marL="685800" lvl="2" indent="0">
              <a:buNone/>
            </a:pPr>
            <a:r>
              <a:rPr lang="es-ES" dirty="0"/>
              <a:t>FROM conductores</a:t>
            </a:r>
          </a:p>
          <a:p>
            <a:pPr marL="685800" lvl="2" indent="0">
              <a:buNone/>
            </a:pPr>
            <a:r>
              <a:rPr lang="es-ES" dirty="0"/>
              <a:t>WHERE </a:t>
            </a:r>
            <a:r>
              <a:rPr lang="es-ES" dirty="0" err="1"/>
              <a:t>categ</a:t>
            </a:r>
            <a:r>
              <a:rPr lang="es-ES" dirty="0"/>
              <a:t> &lt; 18;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Union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06882"/>
              </p:ext>
            </p:extLst>
          </p:nvPr>
        </p:nvGraphicFramePr>
        <p:xfrm>
          <a:off x="5746460" y="4001781"/>
          <a:ext cx="687897" cy="159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97">
                  <a:extLst>
                    <a:ext uri="{9D8B030D-6E8A-4147-A177-3AD203B41FA5}">
                      <a16:colId xmlns:a16="http://schemas.microsoft.com/office/drawing/2014/main" val="3491056741"/>
                    </a:ext>
                  </a:extLst>
                </a:gridCol>
              </a:tblGrid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CodC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77186374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C02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1074478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C03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7937223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C05 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55122989"/>
                  </a:ext>
                </a:extLst>
              </a:tr>
              <a:tr h="319889">
                <a:tc>
                  <a:txBody>
                    <a:bodyPr/>
                    <a:lstStyle/>
                    <a:p>
                      <a:r>
                        <a:rPr lang="es-ES" sz="1000" dirty="0"/>
                        <a:t>C06</a:t>
                      </a:r>
                      <a:endParaRPr lang="es-CR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94672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55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La cláusula ALL hace que no se eliminen duplicados</a:t>
            </a:r>
          </a:p>
          <a:p>
            <a:r>
              <a:rPr lang="es-CR" dirty="0"/>
              <a:t>Pueden concatenarse varios en la misma sentencia</a:t>
            </a:r>
          </a:p>
          <a:p>
            <a:pPr lvl="1"/>
            <a:r>
              <a:rPr lang="es-CR" dirty="0"/>
              <a:t>» Obtener los códigos de conductores que residan en Rivas o tengan categoría inferior a 15 o hayan manejado la máquina M01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conductores</a:t>
            </a:r>
          </a:p>
          <a:p>
            <a:pPr marL="685800" lvl="2" indent="0">
              <a:buNone/>
            </a:pPr>
            <a:r>
              <a:rPr lang="es-CR" dirty="0"/>
              <a:t>WHERE localidad = 'Rivas'</a:t>
            </a:r>
          </a:p>
          <a:p>
            <a:pPr marL="685800" lvl="2" indent="0">
              <a:buNone/>
            </a:pPr>
            <a:r>
              <a:rPr lang="es-CR" dirty="0"/>
              <a:t>UNION ALL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conductores</a:t>
            </a:r>
          </a:p>
          <a:p>
            <a:pPr marL="685800" lvl="2" indent="0">
              <a:buNone/>
            </a:pPr>
            <a:r>
              <a:rPr lang="es-CR" dirty="0"/>
              <a:t>WHERE </a:t>
            </a:r>
            <a:r>
              <a:rPr lang="es-CR" dirty="0" err="1"/>
              <a:t>categ</a:t>
            </a:r>
            <a:r>
              <a:rPr lang="es-CR" dirty="0"/>
              <a:t> &lt; 18</a:t>
            </a:r>
          </a:p>
          <a:p>
            <a:pPr marL="685800" lvl="2" indent="0">
              <a:buNone/>
            </a:pPr>
            <a:r>
              <a:rPr lang="es-CR" dirty="0"/>
              <a:t>UNION ALL</a:t>
            </a:r>
          </a:p>
          <a:p>
            <a:pPr marL="685800" lvl="2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685800" lvl="2" indent="0">
              <a:buNone/>
            </a:pPr>
            <a:r>
              <a:rPr lang="es-CR" dirty="0"/>
              <a:t>FROM trabajos</a:t>
            </a:r>
          </a:p>
          <a:p>
            <a:pPr marL="685800" lvl="2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‘M01’;</a:t>
            </a:r>
          </a:p>
          <a:p>
            <a:r>
              <a:rPr lang="es-ES" dirty="0"/>
              <a:t>Sin los ALL en las cláusulas UNION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Union</a:t>
            </a: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4455952" y="3039145"/>
          <a:ext cx="54598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84">
                  <a:extLst>
                    <a:ext uri="{9D8B030D-6E8A-4147-A177-3AD203B41FA5}">
                      <a16:colId xmlns:a16="http://schemas.microsoft.com/office/drawing/2014/main" val="25007651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CR" sz="1100" dirty="0" err="1"/>
                        <a:t>CodC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0055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696516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86621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C02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82616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C05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96479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1285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03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297148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5958"/>
              </p:ext>
            </p:extLst>
          </p:nvPr>
        </p:nvGraphicFramePr>
        <p:xfrm>
          <a:off x="7282606" y="4750179"/>
          <a:ext cx="545984" cy="118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84">
                  <a:extLst>
                    <a:ext uri="{9D8B030D-6E8A-4147-A177-3AD203B41FA5}">
                      <a16:colId xmlns:a16="http://schemas.microsoft.com/office/drawing/2014/main" val="25007651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s-CR" sz="1100" dirty="0" err="1"/>
                        <a:t>CodC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0055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C02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96479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C03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1285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C05  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030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s-ES" sz="1100" dirty="0"/>
                        <a:t>C06</a:t>
                      </a:r>
                      <a:endParaRPr lang="es-CR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297148"/>
                  </a:ext>
                </a:extLst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5076737" y="5869673"/>
            <a:ext cx="16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0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Establece la diferencia de conjuntos, eliminado las filas del primer operando que se encuentren en el segundo</a:t>
            </a:r>
          </a:p>
          <a:p>
            <a:pPr marL="300038" lvl="1" indent="0">
              <a:buNone/>
            </a:pPr>
            <a:r>
              <a:rPr lang="es-ES" dirty="0"/>
              <a:t>» Obtener los códigos de aquellos trabajadores que tengan categoría inferior a 15 y no hayan trabajado con la máquina M03</a:t>
            </a:r>
          </a:p>
          <a:p>
            <a:pPr marL="0" indent="0">
              <a:buNone/>
            </a:pPr>
            <a:r>
              <a:rPr lang="es-ES" dirty="0"/>
              <a:t>	SELECT codC</a:t>
            </a:r>
          </a:p>
          <a:p>
            <a:pPr marL="0" indent="0">
              <a:buNone/>
            </a:pPr>
            <a:r>
              <a:rPr lang="es-ES" dirty="0"/>
              <a:t>	FROM conductores</a:t>
            </a:r>
          </a:p>
          <a:p>
            <a:pPr marL="0" indent="0">
              <a:buNone/>
            </a:pPr>
            <a:r>
              <a:rPr lang="es-ES" dirty="0"/>
              <a:t>	WHERE </a:t>
            </a:r>
            <a:r>
              <a:rPr lang="es-ES" dirty="0" err="1"/>
              <a:t>categ</a:t>
            </a:r>
            <a:r>
              <a:rPr lang="es-ES" dirty="0"/>
              <a:t> &lt; 18</a:t>
            </a:r>
          </a:p>
          <a:p>
            <a:pPr marL="0" indent="0">
              <a:buNone/>
            </a:pPr>
            <a:r>
              <a:rPr lang="es-ES" dirty="0"/>
              <a:t>	EXCEPT</a:t>
            </a:r>
          </a:p>
          <a:p>
            <a:pPr marL="0" indent="0">
              <a:buNone/>
            </a:pPr>
            <a:r>
              <a:rPr lang="es-ES" dirty="0"/>
              <a:t>	SELECT codC</a:t>
            </a:r>
          </a:p>
          <a:p>
            <a:pPr marL="0" indent="0">
              <a:buNone/>
            </a:pPr>
            <a:r>
              <a:rPr lang="es-ES" dirty="0"/>
              <a:t>	FROM trabajos</a:t>
            </a:r>
          </a:p>
          <a:p>
            <a:pPr marL="0" indent="0">
              <a:buNone/>
            </a:pPr>
            <a:r>
              <a:rPr lang="es-ES" dirty="0"/>
              <a:t>	WHERE codM = 'M03';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Except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97311"/>
              </p:ext>
            </p:extLst>
          </p:nvPr>
        </p:nvGraphicFramePr>
        <p:xfrm>
          <a:off x="5701718" y="3578138"/>
          <a:ext cx="13198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68">
                  <a:extLst>
                    <a:ext uri="{9D8B030D-6E8A-4147-A177-3AD203B41FA5}">
                      <a16:colId xmlns:a16="http://schemas.microsoft.com/office/drawing/2014/main" val="1494927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3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0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7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Algunos gestores no implementan este operador</a:t>
            </a:r>
          </a:p>
          <a:p>
            <a:pPr lvl="1"/>
            <a:r>
              <a:rPr lang="es-ES" dirty="0"/>
              <a:t>Alternativa</a:t>
            </a:r>
          </a:p>
          <a:p>
            <a:pPr marL="342900" lvl="1" indent="0">
              <a:buNone/>
            </a:pPr>
            <a:r>
              <a:rPr lang="es-ES" dirty="0"/>
              <a:t>» Obtener los códigos de aquellos trabajadores que tengan categoría inferior a 15 y no hayan trabajado con la máquina M03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conductores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categ</a:t>
            </a:r>
            <a:r>
              <a:rPr lang="es-ES" dirty="0"/>
              <a:t> &lt; 18</a:t>
            </a:r>
          </a:p>
          <a:p>
            <a:pPr marL="342900" lvl="1" indent="0">
              <a:buNone/>
            </a:pPr>
            <a:r>
              <a:rPr lang="es-ES" dirty="0"/>
              <a:t>AND codC NOT IN (SELECT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'M03‘);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Except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63299"/>
              </p:ext>
            </p:extLst>
          </p:nvPr>
        </p:nvGraphicFramePr>
        <p:xfrm>
          <a:off x="6045666" y="3317979"/>
          <a:ext cx="1043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31">
                  <a:extLst>
                    <a:ext uri="{9D8B030D-6E8A-4147-A177-3AD203B41FA5}">
                      <a16:colId xmlns:a16="http://schemas.microsoft.com/office/drawing/2014/main" val="208177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0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97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Realiza la intersección entre dos conjuntos, obteniendo las filas comunes a ambos</a:t>
            </a:r>
          </a:p>
          <a:p>
            <a:pPr marL="300038" lvl="1" indent="0">
              <a:buNone/>
            </a:pPr>
            <a:r>
              <a:rPr lang="es-ES" dirty="0"/>
              <a:t>» Obtener los códigos de los conductores que hayan utilizado las máquina M01 y la máquina M03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'M01'</a:t>
            </a:r>
          </a:p>
          <a:p>
            <a:pPr marL="342900" lvl="1" indent="0">
              <a:buNone/>
            </a:pPr>
            <a:r>
              <a:rPr lang="es-ES" dirty="0"/>
              <a:t>INTERSECT</a:t>
            </a:r>
          </a:p>
          <a:p>
            <a:pPr marL="342900" lvl="1" indent="0">
              <a:buNone/>
            </a:pPr>
            <a:r>
              <a:rPr lang="es-ES" dirty="0"/>
              <a:t>SELECT codC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codM = 'M03';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Intersect</a:t>
            </a:r>
            <a:endParaRPr lang="es-C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79340"/>
              </p:ext>
            </p:extLst>
          </p:nvPr>
        </p:nvGraphicFramePr>
        <p:xfrm>
          <a:off x="5240322" y="3469081"/>
          <a:ext cx="1068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98">
                  <a:extLst>
                    <a:ext uri="{9D8B030D-6E8A-4147-A177-3AD203B41FA5}">
                      <a16:colId xmlns:a16="http://schemas.microsoft.com/office/drawing/2014/main" val="51465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/>
                        <a:t>CodC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46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9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74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Algunos gestores no implementan este operador</a:t>
            </a:r>
          </a:p>
          <a:p>
            <a:r>
              <a:rPr lang="es-CR" dirty="0"/>
              <a:t>Alternativa</a:t>
            </a:r>
          </a:p>
          <a:p>
            <a:pPr marL="342900" lvl="1" indent="0">
              <a:buNone/>
            </a:pPr>
            <a:r>
              <a:rPr lang="es-CR" dirty="0"/>
              <a:t>» Obtener los códigos de los conductores que hayan utilizado la máquina M01 y la máquina M03</a:t>
            </a:r>
          </a:p>
          <a:p>
            <a:pPr marL="342900" lvl="1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'M01'</a:t>
            </a:r>
          </a:p>
          <a:p>
            <a:pPr marL="342900" lvl="1" indent="0">
              <a:buNone/>
            </a:pPr>
            <a:r>
              <a:rPr lang="es-CR" dirty="0"/>
              <a:t>AND </a:t>
            </a:r>
            <a:r>
              <a:rPr lang="es-CR" dirty="0" err="1"/>
              <a:t>codC</a:t>
            </a:r>
            <a:r>
              <a:rPr lang="es-CR" dirty="0"/>
              <a:t> IN (SELECT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'M03‘);</a:t>
            </a:r>
          </a:p>
          <a:p>
            <a:endParaRPr lang="es-CR" dirty="0"/>
          </a:p>
          <a:p>
            <a:r>
              <a:rPr lang="es-CR" dirty="0"/>
              <a:t>Solución Errónea</a:t>
            </a:r>
          </a:p>
          <a:p>
            <a:pPr marL="342900" lvl="1" indent="0">
              <a:buNone/>
            </a:pPr>
            <a:r>
              <a:rPr lang="es-CR" dirty="0"/>
              <a:t>SELECT </a:t>
            </a:r>
            <a:r>
              <a:rPr lang="es-CR" dirty="0" err="1"/>
              <a:t>codC</a:t>
            </a:r>
            <a:endParaRPr lang="es-CR" dirty="0"/>
          </a:p>
          <a:p>
            <a:pPr marL="342900" lvl="1" indent="0">
              <a:buNone/>
            </a:pPr>
            <a:r>
              <a:rPr lang="es-CR" dirty="0"/>
              <a:t>FROM trabajos</a:t>
            </a:r>
          </a:p>
          <a:p>
            <a:pPr marL="342900" lvl="1" indent="0">
              <a:buNone/>
            </a:pPr>
            <a:r>
              <a:rPr lang="es-CR" dirty="0"/>
              <a:t>WHERE </a:t>
            </a:r>
            <a:r>
              <a:rPr lang="es-CR" dirty="0" err="1"/>
              <a:t>codM</a:t>
            </a:r>
            <a:r>
              <a:rPr lang="es-CR" dirty="0"/>
              <a:t> = 'M01‘ AND </a:t>
            </a:r>
            <a:r>
              <a:rPr lang="es-CR" dirty="0" err="1"/>
              <a:t>codM</a:t>
            </a:r>
            <a:r>
              <a:rPr lang="es-CR" dirty="0"/>
              <a:t> = 'M03‘);</a:t>
            </a:r>
          </a:p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Operador </a:t>
            </a:r>
            <a:r>
              <a:rPr lang="es-CR" dirty="0" err="1"/>
              <a:t>Intersect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40389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Funciones agregadas de ISO</a:t>
            </a:r>
          </a:p>
          <a:p>
            <a:pPr lvl="1"/>
            <a:r>
              <a:rPr lang="es-ES" dirty="0"/>
              <a:t>COUNT (*)</a:t>
            </a:r>
          </a:p>
          <a:p>
            <a:pPr lvl="2"/>
            <a:r>
              <a:rPr lang="es-ES" dirty="0"/>
              <a:t>contador de </a:t>
            </a:r>
            <a:r>
              <a:rPr lang="es-ES" dirty="0" err="1"/>
              <a:t>tuplas</a:t>
            </a:r>
            <a:r>
              <a:rPr lang="es-ES" dirty="0"/>
              <a:t> (cuenta valores duplicados y nulos)</a:t>
            </a:r>
          </a:p>
          <a:p>
            <a:pPr lvl="2"/>
            <a:r>
              <a:rPr lang="es-ES" dirty="0"/>
              <a:t>Con la cláusula </a:t>
            </a:r>
            <a:r>
              <a:rPr lang="es-ES" dirty="0" err="1"/>
              <a:t>Distinct</a:t>
            </a:r>
            <a:r>
              <a:rPr lang="es-ES" dirty="0"/>
              <a:t> no tiene en cuenta valores nulos ni duplicados</a:t>
            </a:r>
          </a:p>
          <a:p>
            <a:pPr lvl="1"/>
            <a:r>
              <a:rPr lang="es-ES" dirty="0"/>
              <a:t>AVG</a:t>
            </a:r>
          </a:p>
          <a:p>
            <a:pPr lvl="2"/>
            <a:r>
              <a:rPr lang="es-ES" dirty="0"/>
              <a:t>media aritmética de un atributo o una expresión numérica</a:t>
            </a:r>
          </a:p>
          <a:p>
            <a:pPr lvl="2"/>
            <a:r>
              <a:rPr lang="es-ES" dirty="0"/>
              <a:t>puede utilizar la cláusula </a:t>
            </a:r>
            <a:r>
              <a:rPr lang="es-ES" dirty="0" err="1"/>
              <a:t>Distinct</a:t>
            </a:r>
            <a:endParaRPr lang="es-ES" dirty="0"/>
          </a:p>
          <a:p>
            <a:pPr lvl="1"/>
            <a:r>
              <a:rPr lang="es-ES" dirty="0"/>
              <a:t>SUM</a:t>
            </a:r>
          </a:p>
          <a:p>
            <a:pPr lvl="2"/>
            <a:r>
              <a:rPr lang="es-ES" dirty="0"/>
              <a:t>suma de atributos o expresiones numéricas</a:t>
            </a:r>
          </a:p>
          <a:p>
            <a:pPr lvl="2"/>
            <a:r>
              <a:rPr lang="es-ES" dirty="0"/>
              <a:t>puede utilizar la cláusula </a:t>
            </a:r>
            <a:r>
              <a:rPr lang="es-ES" dirty="0" err="1"/>
              <a:t>Distinct</a:t>
            </a:r>
            <a:endParaRPr lang="es-ES" dirty="0"/>
          </a:p>
          <a:p>
            <a:pPr lvl="1"/>
            <a:r>
              <a:rPr lang="es-ES" dirty="0"/>
              <a:t>MAX</a:t>
            </a:r>
          </a:p>
          <a:p>
            <a:pPr lvl="2"/>
            <a:r>
              <a:rPr lang="es-ES" dirty="0"/>
              <a:t>valor máximo de un atributo o expresión numérica</a:t>
            </a:r>
          </a:p>
          <a:p>
            <a:pPr lvl="1"/>
            <a:r>
              <a:rPr lang="es-ES" dirty="0"/>
              <a:t>MIN</a:t>
            </a:r>
          </a:p>
          <a:p>
            <a:pPr lvl="2"/>
            <a:r>
              <a:rPr lang="es-ES" dirty="0"/>
              <a:t>valor mínimo de un atributo o expresión numérica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</p:spTree>
    <p:extLst>
      <p:ext uri="{BB962C8B-B14F-4D97-AF65-F5344CB8AC3E}">
        <p14:creationId xmlns:p14="http://schemas.microsoft.com/office/powerpoint/2010/main" val="521201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Devuelven un valor único, numérico.</a:t>
            </a:r>
          </a:p>
          <a:p>
            <a:endParaRPr lang="es-ES" dirty="0"/>
          </a:p>
          <a:p>
            <a:r>
              <a:rPr lang="es-ES" dirty="0"/>
              <a:t>Solo pueden utilizarse en la cláusula </a:t>
            </a:r>
            <a:r>
              <a:rPr lang="es-ES" dirty="0" err="1"/>
              <a:t>Select</a:t>
            </a:r>
            <a:r>
              <a:rPr lang="es-ES" dirty="0"/>
              <a:t> o en la cláusula </a:t>
            </a:r>
            <a:r>
              <a:rPr lang="es-ES" dirty="0" err="1"/>
              <a:t>Having</a:t>
            </a:r>
            <a:r>
              <a:rPr lang="es-ES" dirty="0"/>
              <a:t> No se pueden combinar ,con columnas que devuelvan más de un </a:t>
            </a:r>
            <a:r>
              <a:rPr lang="es-ES" dirty="0" err="1"/>
              <a:t>valor,a</a:t>
            </a:r>
            <a:r>
              <a:rPr lang="es-ES" dirty="0"/>
              <a:t> menos que la consulta contenga una cláusula GROUP BY.</a:t>
            </a:r>
          </a:p>
          <a:p>
            <a:endParaRPr lang="es-ES" dirty="0"/>
          </a:p>
          <a:p>
            <a:r>
              <a:rPr lang="es-ES" dirty="0" err="1"/>
              <a:t>Count</a:t>
            </a:r>
            <a:r>
              <a:rPr lang="es-ES" dirty="0"/>
              <a:t>, Min y Max se pueden aplicar a atributos numéricos o no numéricos, pero Sum y </a:t>
            </a:r>
            <a:r>
              <a:rPr lang="es-ES" dirty="0" err="1"/>
              <a:t>Avg</a:t>
            </a:r>
            <a:r>
              <a:rPr lang="es-ES" dirty="0"/>
              <a:t> solo se pueden aplicar a numéricos.</a:t>
            </a:r>
          </a:p>
          <a:p>
            <a:endParaRPr lang="es-ES" dirty="0"/>
          </a:p>
          <a:p>
            <a:r>
              <a:rPr lang="es-ES" dirty="0"/>
              <a:t>Salvo la función </a:t>
            </a:r>
            <a:r>
              <a:rPr lang="es-ES" dirty="0" err="1"/>
              <a:t>Count</a:t>
            </a:r>
            <a:r>
              <a:rPr lang="es-ES" dirty="0"/>
              <a:t>(*), las demás solo tienen en cuenta para su cálculo valores no-nulos.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</p:spTree>
    <p:extLst>
      <p:ext uri="{BB962C8B-B14F-4D97-AF65-F5344CB8AC3E}">
        <p14:creationId xmlns:p14="http://schemas.microsoft.com/office/powerpoint/2010/main" val="1265375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» Obtener el número total de proyectos en los que se está trabajando</a:t>
            </a:r>
          </a:p>
          <a:p>
            <a:pPr lvl="1"/>
            <a:r>
              <a:rPr lang="es-ES" dirty="0"/>
              <a:t>SELECT COUNT(*)</a:t>
            </a:r>
          </a:p>
          <a:p>
            <a:pPr lvl="1"/>
            <a:r>
              <a:rPr lang="es-ES" dirty="0"/>
              <a:t>FROM trabajos;</a:t>
            </a:r>
          </a:p>
          <a:p>
            <a:pPr lvl="1"/>
            <a:endParaRPr lang="es-ES" dirty="0"/>
          </a:p>
          <a:p>
            <a:r>
              <a:rPr lang="es-ES" dirty="0"/>
              <a:t>» Obtener el número total de máquinas que se han utilizado en 'P02'</a:t>
            </a:r>
          </a:p>
          <a:p>
            <a:pPr lvl="1"/>
            <a:r>
              <a:rPr lang="es-ES" dirty="0"/>
              <a:t>SELECT COUNT (DISTINCT codM)</a:t>
            </a:r>
          </a:p>
          <a:p>
            <a:pPr lvl="1"/>
            <a:r>
              <a:rPr lang="es-ES" dirty="0"/>
              <a:t>FROM trabajos</a:t>
            </a:r>
          </a:p>
          <a:p>
            <a:pPr lvl="1"/>
            <a:r>
              <a:rPr lang="es-ES" dirty="0"/>
              <a:t>WHERE codP = 'P02';</a:t>
            </a:r>
          </a:p>
          <a:p>
            <a:pPr lvl="1"/>
            <a:endParaRPr lang="es-ES" dirty="0"/>
          </a:p>
          <a:p>
            <a:r>
              <a:rPr lang="es-ES" dirty="0"/>
              <a:t>» Obtener el precio medio por hora de las máquinas</a:t>
            </a:r>
          </a:p>
          <a:p>
            <a:pPr lvl="1"/>
            <a:r>
              <a:rPr lang="es-ES" dirty="0"/>
              <a:t>SELECT AVG(</a:t>
            </a:r>
            <a:r>
              <a:rPr lang="es-ES" dirty="0" err="1"/>
              <a:t>preciohora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FROM maquinas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Funciones Agregadas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25240"/>
              </p:ext>
            </p:extLst>
          </p:nvPr>
        </p:nvGraphicFramePr>
        <p:xfrm>
          <a:off x="3792874" y="1904300"/>
          <a:ext cx="376455" cy="45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55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453005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78606"/>
              </p:ext>
            </p:extLst>
          </p:nvPr>
        </p:nvGraphicFramePr>
        <p:xfrm>
          <a:off x="4619011" y="5343449"/>
          <a:ext cx="800277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277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13500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549408"/>
              </p:ext>
            </p:extLst>
          </p:nvPr>
        </p:nvGraphicFramePr>
        <p:xfrm>
          <a:off x="4571998" y="3943033"/>
          <a:ext cx="369815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15">
                  <a:extLst>
                    <a:ext uri="{9D8B030D-6E8A-4147-A177-3AD203B41FA5}">
                      <a16:colId xmlns:a16="http://schemas.microsoft.com/office/drawing/2014/main" val="75472596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s-CR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105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20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» Obtener el máximo para el nombre y el </a:t>
            </a:r>
            <a:r>
              <a:rPr lang="es-ES" dirty="0" err="1"/>
              <a:t>preciohora</a:t>
            </a:r>
            <a:r>
              <a:rPr lang="es-ES" dirty="0"/>
              <a:t> de las máquinas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max</a:t>
            </a:r>
            <a:r>
              <a:rPr lang="es-ES" dirty="0"/>
              <a:t>(nombre), </a:t>
            </a:r>
            <a:r>
              <a:rPr lang="es-ES" dirty="0" err="1"/>
              <a:t>max</a:t>
            </a:r>
            <a:r>
              <a:rPr lang="es-ES" dirty="0"/>
              <a:t>(</a:t>
            </a:r>
            <a:r>
              <a:rPr lang="es-ES" dirty="0" err="1"/>
              <a:t>preciohora</a:t>
            </a:r>
            <a:r>
              <a:rPr lang="es-ES" dirty="0"/>
              <a:t>)</a:t>
            </a:r>
          </a:p>
          <a:p>
            <a:pPr marL="342900" lvl="1" indent="0">
              <a:buNone/>
            </a:pPr>
            <a:r>
              <a:rPr lang="es-ES" dirty="0"/>
              <a:t>FROM maquinas;</a:t>
            </a:r>
          </a:p>
          <a:p>
            <a:pPr marL="342900" lvl="1" indent="0">
              <a:buNone/>
            </a:pPr>
            <a:endParaRPr lang="es-ES" dirty="0"/>
          </a:p>
          <a:p>
            <a:pPr marL="42862" indent="0">
              <a:buNone/>
            </a:pPr>
            <a:r>
              <a:rPr lang="es-ES" dirty="0"/>
              <a:t>» Obtener la máxima fecha, el mínimo tiempo y la suma y media del tiempo de la tabla trabajos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max</a:t>
            </a:r>
            <a:r>
              <a:rPr lang="es-ES" dirty="0"/>
              <a:t>(fecha), min(tiempo), sum(tiempo), </a:t>
            </a:r>
            <a:r>
              <a:rPr lang="es-ES" dirty="0" err="1"/>
              <a:t>avg</a:t>
            </a:r>
            <a:r>
              <a:rPr lang="es-ES" dirty="0"/>
              <a:t>(tiempo)</a:t>
            </a:r>
          </a:p>
          <a:p>
            <a:pPr marL="342900" lvl="1" indent="0">
              <a:buNone/>
            </a:pPr>
            <a:r>
              <a:rPr lang="es-ES" dirty="0"/>
              <a:t>FROM trabajos; </a:t>
            </a:r>
          </a:p>
          <a:p>
            <a:pPr marL="342900" lvl="1" indent="0">
              <a:buNone/>
            </a:pPr>
            <a:endParaRPr lang="es-ES" dirty="0"/>
          </a:p>
          <a:p>
            <a:pPr marL="42862" indent="0">
              <a:buNone/>
            </a:pPr>
            <a:r>
              <a:rPr lang="es-ES" dirty="0"/>
              <a:t>» Contar el número de filas de la tabla trabajos, numero de valores de la columna tiempo, y número de valores distintos de dicha columna</a:t>
            </a:r>
          </a:p>
          <a:p>
            <a:pPr marL="342900" lvl="1" indent="0">
              <a:buNone/>
            </a:pPr>
            <a:r>
              <a:rPr lang="es-ES" dirty="0"/>
              <a:t>SELECT </a:t>
            </a:r>
            <a:r>
              <a:rPr lang="es-ES" dirty="0" err="1"/>
              <a:t>count</a:t>
            </a:r>
            <a:r>
              <a:rPr lang="es-ES" dirty="0"/>
              <a:t>(*), </a:t>
            </a:r>
            <a:r>
              <a:rPr lang="es-ES" dirty="0" err="1"/>
              <a:t>count</a:t>
            </a:r>
            <a:r>
              <a:rPr lang="es-ES" dirty="0"/>
              <a:t>(tiempo), </a:t>
            </a:r>
            <a:r>
              <a:rPr lang="es-ES" dirty="0" err="1"/>
              <a:t>count</a:t>
            </a:r>
            <a:r>
              <a:rPr lang="es-ES" dirty="0"/>
              <a:t>(</a:t>
            </a:r>
            <a:r>
              <a:rPr lang="es-ES" dirty="0" err="1"/>
              <a:t>distinct</a:t>
            </a:r>
            <a:r>
              <a:rPr lang="es-ES" dirty="0"/>
              <a:t> tiempo)</a:t>
            </a:r>
          </a:p>
          <a:p>
            <a:pPr marL="342900" lvl="1" indent="0">
              <a:buNone/>
            </a:pPr>
            <a:r>
              <a:rPr lang="es-ES" dirty="0"/>
              <a:t>FROM maquinas</a:t>
            </a:r>
          </a:p>
          <a:p>
            <a:pPr marL="42862" indent="0">
              <a:buNone/>
            </a:pP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Agregadas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94577"/>
              </p:ext>
            </p:extLst>
          </p:nvPr>
        </p:nvGraphicFramePr>
        <p:xfrm>
          <a:off x="5601050" y="2177177"/>
          <a:ext cx="1856764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82">
                  <a:extLst>
                    <a:ext uri="{9D8B030D-6E8A-4147-A177-3AD203B41FA5}">
                      <a16:colId xmlns:a16="http://schemas.microsoft.com/office/drawing/2014/main" val="1021061645"/>
                    </a:ext>
                  </a:extLst>
                </a:gridCol>
                <a:gridCol w="928382">
                  <a:extLst>
                    <a:ext uri="{9D8B030D-6E8A-4147-A177-3AD203B41FA5}">
                      <a16:colId xmlns:a16="http://schemas.microsoft.com/office/drawing/2014/main" val="1705711772"/>
                    </a:ext>
                  </a:extLst>
                </a:gridCol>
              </a:tblGrid>
              <a:tr h="272408">
                <a:tc>
                  <a:txBody>
                    <a:bodyPr/>
                    <a:lstStyle/>
                    <a:p>
                      <a:r>
                        <a:rPr lang="es-ES" dirty="0"/>
                        <a:t>Volquete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18000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5083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07560"/>
              </p:ext>
            </p:extLst>
          </p:nvPr>
        </p:nvGraphicFramePr>
        <p:xfrm>
          <a:off x="4275589" y="3974145"/>
          <a:ext cx="38617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433">
                  <a:extLst>
                    <a:ext uri="{9D8B030D-6E8A-4147-A177-3AD203B41FA5}">
                      <a16:colId xmlns:a16="http://schemas.microsoft.com/office/drawing/2014/main" val="2901729566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3680084010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2235639803"/>
                    </a:ext>
                  </a:extLst>
                </a:gridCol>
                <a:gridCol w="965433">
                  <a:extLst>
                    <a:ext uri="{9D8B030D-6E8A-4147-A177-3AD203B41FA5}">
                      <a16:colId xmlns:a16="http://schemas.microsoft.com/office/drawing/2014/main" val="1236289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18/09/02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1260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140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222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48585"/>
              </p:ext>
            </p:extLst>
          </p:nvPr>
        </p:nvGraphicFramePr>
        <p:xfrm>
          <a:off x="4571998" y="5868475"/>
          <a:ext cx="2855052" cy="29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684">
                  <a:extLst>
                    <a:ext uri="{9D8B030D-6E8A-4147-A177-3AD203B41FA5}">
                      <a16:colId xmlns:a16="http://schemas.microsoft.com/office/drawing/2014/main" val="3780906119"/>
                    </a:ext>
                  </a:extLst>
                </a:gridCol>
                <a:gridCol w="951684">
                  <a:extLst>
                    <a:ext uri="{9D8B030D-6E8A-4147-A177-3AD203B41FA5}">
                      <a16:colId xmlns:a16="http://schemas.microsoft.com/office/drawing/2014/main" val="2280170449"/>
                    </a:ext>
                  </a:extLst>
                </a:gridCol>
                <a:gridCol w="951684">
                  <a:extLst>
                    <a:ext uri="{9D8B030D-6E8A-4147-A177-3AD203B41FA5}">
                      <a16:colId xmlns:a16="http://schemas.microsoft.com/office/drawing/2014/main" val="4048219260"/>
                    </a:ext>
                  </a:extLst>
                </a:gridCol>
              </a:tblGrid>
              <a:tr h="297576">
                <a:tc>
                  <a:txBody>
                    <a:bodyPr/>
                    <a:lstStyle/>
                    <a:p>
                      <a:r>
                        <a:rPr lang="es-CR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0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5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Lenguaje de Definición de Datos</a:t>
            </a:r>
          </a:p>
          <a:p>
            <a:pPr lvl="1"/>
            <a:r>
              <a:rPr lang="es-ES" dirty="0"/>
              <a:t>Introducción</a:t>
            </a:r>
          </a:p>
          <a:p>
            <a:pPr lvl="1"/>
            <a:r>
              <a:rPr lang="es-CR" dirty="0"/>
              <a:t>Operaciones de recuperación</a:t>
            </a:r>
          </a:p>
          <a:p>
            <a:pPr lvl="1"/>
            <a:r>
              <a:rPr lang="es-ES" dirty="0"/>
              <a:t>Operaciones de Consulta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58933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GROUP BY &lt;</a:t>
            </a:r>
            <a:r>
              <a:rPr lang="es-ES" dirty="0" err="1"/>
              <a:t>lista_de_atributos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Agrupa el resultado, devolviendo una única fila por grupo</a:t>
            </a:r>
          </a:p>
          <a:p>
            <a:pPr lvl="1"/>
            <a:r>
              <a:rPr lang="es-ES" dirty="0"/>
              <a:t>Los atributos que aparezcan en GROUP BY, deben aparecer en la cláusula SELECT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/>
              <a:t>» Obtener por cada conductor que haya trabajado, el código de éste y la cantidad total de tiempo empleado</a:t>
            </a:r>
          </a:p>
          <a:p>
            <a:pPr marL="342900" lvl="1" indent="0">
              <a:buNone/>
            </a:pPr>
            <a:r>
              <a:rPr lang="es-ES" dirty="0"/>
              <a:t>SELECT codC, SUM(tiempo)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GROUP BY codC;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Cláusula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6919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Group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836" y="1988037"/>
            <a:ext cx="5426323" cy="32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5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HAVING  &lt;</a:t>
            </a:r>
            <a:r>
              <a:rPr lang="es-ES" dirty="0" err="1"/>
              <a:t>condicion_de_grupo</a:t>
            </a:r>
            <a:r>
              <a:rPr lang="es-ES" dirty="0"/>
              <a:t>&gt;</a:t>
            </a:r>
          </a:p>
          <a:p>
            <a:r>
              <a:rPr lang="es-ES" dirty="0"/>
              <a:t>Siempre va acompañada de la cláusula GROUP BY</a:t>
            </a:r>
          </a:p>
          <a:p>
            <a:r>
              <a:rPr lang="es-ES" dirty="0"/>
              <a:t>Especifica una condición de grupo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» Obtener para los conductores que figuren con más de un trabajo realizado, la suma de tiempos trabajados</a:t>
            </a:r>
          </a:p>
          <a:p>
            <a:pPr marL="342900" lvl="1" indent="0">
              <a:buNone/>
            </a:pPr>
            <a:r>
              <a:rPr lang="es-ES" dirty="0"/>
              <a:t>SELECT codC, SUM 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GROUP BY codC</a:t>
            </a:r>
          </a:p>
          <a:p>
            <a:pPr marL="342900" lvl="1" indent="0">
              <a:buNone/>
            </a:pPr>
            <a:r>
              <a:rPr lang="es-ES" dirty="0"/>
              <a:t>HAVING COUNT(*) &gt; 1;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Cláusula </a:t>
            </a:r>
            <a:r>
              <a:rPr lang="es-ES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65667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Obtener para los conductores que hayan utilizado la misma máquina más de una vez entre el 12/09/02 y el 18/09/02, el código de conductor, el código de máquina y el tiempo total empleado</a:t>
            </a:r>
          </a:p>
          <a:p>
            <a:pPr marL="342900" lvl="1" indent="0">
              <a:buNone/>
            </a:pPr>
            <a:r>
              <a:rPr lang="es-ES" dirty="0"/>
              <a:t>SELECT codC, codM, SUM (tiempo)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fecha BETWEEN ‘12/09/02’ AND ‘18/09/94’</a:t>
            </a:r>
          </a:p>
          <a:p>
            <a:pPr marL="342900" lvl="1" indent="0">
              <a:buNone/>
            </a:pPr>
            <a:r>
              <a:rPr lang="es-ES" dirty="0"/>
              <a:t>GROUP BY codC , codM</a:t>
            </a:r>
          </a:p>
          <a:p>
            <a:pPr marL="342900" lvl="1" indent="0">
              <a:buNone/>
            </a:pPr>
            <a:r>
              <a:rPr lang="es-ES" dirty="0"/>
              <a:t>HAVING COUNT(*) &gt; 1;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Cláusula </a:t>
            </a:r>
            <a:r>
              <a:rPr lang="es-CR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51620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543" y="2015958"/>
            <a:ext cx="6864922" cy="3000659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Having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9429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ORDER BY &lt;</a:t>
            </a:r>
            <a:r>
              <a:rPr lang="es-ES" dirty="0" err="1"/>
              <a:t>lista_de_atributos</a:t>
            </a:r>
            <a:r>
              <a:rPr lang="es-ES" dirty="0"/>
              <a:t>&gt; [ASC | DESC]</a:t>
            </a:r>
          </a:p>
          <a:p>
            <a:r>
              <a:rPr lang="es-ES" dirty="0"/>
              <a:t>El resultado de la consulta se ordena en base a los atributos que se indiquen en la lista</a:t>
            </a:r>
          </a:p>
          <a:p>
            <a:r>
              <a:rPr lang="es-ES" dirty="0"/>
              <a:t>Los atributos de ordenación deben aparecer en SELECT</a:t>
            </a:r>
          </a:p>
          <a:p>
            <a:r>
              <a:rPr lang="es-ES" dirty="0"/>
              <a:t>Obtener los partes de trabajo correspondientes al proyecto 'P4‘ ordenados ascendentemente por conductor y máquina</a:t>
            </a:r>
          </a:p>
          <a:p>
            <a:pPr marL="342900" lvl="1" indent="0">
              <a:buNone/>
            </a:pPr>
            <a:r>
              <a:rPr lang="es-ES" dirty="0"/>
              <a:t>SELECT *</a:t>
            </a:r>
          </a:p>
          <a:p>
            <a:pPr marL="342900" lvl="1" indent="0">
              <a:buNone/>
            </a:pPr>
            <a:r>
              <a:rPr lang="es-ES" dirty="0"/>
              <a:t>FROM trabajos</a:t>
            </a:r>
          </a:p>
          <a:p>
            <a:pPr marL="342900" lvl="1" indent="0">
              <a:buNone/>
            </a:pPr>
            <a:r>
              <a:rPr lang="es-ES" dirty="0"/>
              <a:t>WHERE codP = 'P04'</a:t>
            </a:r>
          </a:p>
          <a:p>
            <a:pPr marL="342900" lvl="1" indent="0">
              <a:buNone/>
            </a:pPr>
            <a:r>
              <a:rPr lang="es-ES" dirty="0"/>
              <a:t>ORDER BY codP, codM;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Cláusula </a:t>
            </a:r>
            <a:r>
              <a:rPr lang="es-CR" dirty="0" err="1"/>
              <a:t>Order</a:t>
            </a:r>
            <a:r>
              <a:rPr lang="es-CR" dirty="0"/>
              <a:t> </a:t>
            </a:r>
            <a:r>
              <a:rPr lang="es-CR" dirty="0" err="1"/>
              <a:t>By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463" y="3848581"/>
            <a:ext cx="3052456" cy="13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22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Para hacer el nombre de una columna más significativo cuando se muestra</a:t>
            </a:r>
          </a:p>
          <a:p>
            <a:pPr lvl="1"/>
            <a:r>
              <a:rPr lang="es-ES" dirty="0"/>
              <a:t>Abreviar un nombre de una tabla o de una columna que se usa a menudo</a:t>
            </a:r>
          </a:p>
          <a:p>
            <a:r>
              <a:rPr lang="es-ES" dirty="0"/>
              <a:t>Hacer más clara una instrucción complicada de SQL</a:t>
            </a:r>
          </a:p>
          <a:p>
            <a:r>
              <a:rPr lang="es-ES" dirty="0"/>
              <a:t>Distinguir entre dos ocurrencias del mismo nombre de columna o tabla en cualquier instrucción SELECT</a:t>
            </a:r>
          </a:p>
          <a:p>
            <a:r>
              <a:rPr lang="es-ES" dirty="0"/>
              <a:t>Se indican</a:t>
            </a:r>
          </a:p>
          <a:p>
            <a:pPr marL="342900" lvl="1" indent="0">
              <a:buNone/>
            </a:pPr>
            <a:r>
              <a:rPr lang="es-ES" dirty="0"/>
              <a:t>		FROM tabla [[as] Alias]</a:t>
            </a:r>
          </a:p>
          <a:p>
            <a:pPr marL="42862" indent="0">
              <a:buNone/>
            </a:pPr>
            <a:r>
              <a:rPr lang="es-ES" dirty="0"/>
              <a:t>	En el SELECT para columnas</a:t>
            </a:r>
          </a:p>
          <a:p>
            <a:pPr marL="342900" lvl="1" indent="0">
              <a:buNone/>
            </a:pPr>
            <a:r>
              <a:rPr lang="es-ES" dirty="0"/>
              <a:t>		SELECT expresion [[as] Alias] [, ...]</a:t>
            </a:r>
          </a:p>
          <a:p>
            <a:pPr marL="42862" indent="0">
              <a:buNone/>
            </a:pPr>
            <a:r>
              <a:rPr lang="es-ES" dirty="0"/>
              <a:t>	En el FROM para tablas</a:t>
            </a:r>
          </a:p>
          <a:p>
            <a:pPr marL="342900" lvl="1" indent="0">
              <a:buNone/>
            </a:pPr>
            <a:r>
              <a:rPr lang="es-ES" dirty="0"/>
              <a:t>		FROM tabla [[as] Alias] [, ...]</a:t>
            </a:r>
          </a:p>
          <a:p>
            <a:pPr marL="0" indent="0">
              <a:buNone/>
            </a:pPr>
            <a:r>
              <a:rPr lang="es-ES" dirty="0"/>
              <a:t>	El alias de columna puede ir entre comillas para especificar un 	alias de mas de una palabra, pero el de tabla no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Alias de tablas y columnas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9874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sólo se pueden seleccionar atributos, sino expresiones en las que aparezcan atributos y/o constantes y operadores aritméticos.</a:t>
            </a:r>
          </a:p>
          <a:p>
            <a:pPr marL="342900" lvl="1" indent="0">
              <a:buNone/>
            </a:pPr>
            <a:r>
              <a:rPr lang="es-ES" dirty="0"/>
              <a:t>SELECT nombre, 'coste final:‘ As texto, (</a:t>
            </a:r>
            <a:r>
              <a:rPr lang="es-ES" dirty="0" err="1"/>
              <a:t>precio_hora</a:t>
            </a:r>
            <a:r>
              <a:rPr lang="es-ES" dirty="0"/>
              <a:t>*1.15) As</a:t>
            </a:r>
          </a:p>
          <a:p>
            <a:pPr marL="342900" lvl="1" indent="0">
              <a:buNone/>
            </a:pPr>
            <a:r>
              <a:rPr lang="es-ES" dirty="0" err="1"/>
              <a:t>NuevoPrecio</a:t>
            </a:r>
            <a:endParaRPr lang="es-ES" dirty="0"/>
          </a:p>
          <a:p>
            <a:pPr marL="342900" lvl="1" indent="0">
              <a:buNone/>
            </a:pPr>
            <a:r>
              <a:rPr lang="es-ES" dirty="0"/>
              <a:t>FROM maquinas As m</a:t>
            </a:r>
          </a:p>
          <a:p>
            <a:pPr marL="342900" lvl="1" indent="0">
              <a:buNone/>
            </a:pPr>
            <a:r>
              <a:rPr lang="es-ES" dirty="0"/>
              <a:t>WHERE </a:t>
            </a:r>
            <a:r>
              <a:rPr lang="es-ES" dirty="0" err="1"/>
              <a:t>m.preciohora</a:t>
            </a:r>
            <a:r>
              <a:rPr lang="es-ES" dirty="0"/>
              <a:t> &lt; 18000;</a:t>
            </a:r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08" y="4245135"/>
            <a:ext cx="3716310" cy="1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29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91" y="1604962"/>
            <a:ext cx="3977300" cy="38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SQL (Structured Query Language)</a:t>
            </a:r>
          </a:p>
          <a:p>
            <a:pPr lvl="1"/>
            <a:r>
              <a:rPr lang="es-ES" dirty="0"/>
              <a:t>Lenguaje de Consulta Estructurado, para bases de datos relacionales.</a:t>
            </a:r>
          </a:p>
          <a:p>
            <a:pPr lvl="1"/>
            <a:r>
              <a:rPr lang="es-ES" dirty="0"/>
              <a:t>Es mucho más que un lenguaje de consulta puesto que permite además funciones de definición y control de datos.</a:t>
            </a:r>
          </a:p>
          <a:p>
            <a:pPr lvl="1"/>
            <a:r>
              <a:rPr lang="es-ES" dirty="0"/>
              <a:t>La estandarización ha sido crucial para su difusión.</a:t>
            </a:r>
          </a:p>
          <a:p>
            <a:pPr lvl="1"/>
            <a:r>
              <a:rPr lang="es-ES" dirty="0"/>
              <a:t>Prácticamente la mayoría de los sistemas relacionales soportan las bases de SQL estándar y suelen incluir aportaciones propias.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130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Historia</a:t>
            </a:r>
          </a:p>
          <a:p>
            <a:pPr lvl="1"/>
            <a:r>
              <a:rPr lang="es-ES" dirty="0"/>
              <a:t>1974, IBM construye un prototipo de sistema relacional llamado. SYSTEMR que incluía el lenguaje SEQUEL, posteriormente llamado SQL.</a:t>
            </a:r>
          </a:p>
          <a:p>
            <a:pPr lvl="1"/>
            <a:r>
              <a:rPr lang="es-ES" dirty="0"/>
              <a:t>1979, ORACLE aparece como primer gestor relacional comercial, incluyendo lenguaje SQL.</a:t>
            </a:r>
          </a:p>
          <a:p>
            <a:pPr lvl="1"/>
            <a:r>
              <a:rPr lang="es-ES" dirty="0"/>
              <a:t>1981, primera implementación de IBM con el sistema SQL/DS.</a:t>
            </a:r>
          </a:p>
          <a:p>
            <a:pPr lvl="1"/>
            <a:r>
              <a:rPr lang="es-ES" dirty="0"/>
              <a:t>Desde 1983, fue el estándar de facto.</a:t>
            </a:r>
          </a:p>
          <a:p>
            <a:pPr lvl="1"/>
            <a:r>
              <a:rPr lang="es-ES" dirty="0"/>
              <a:t>1986, aparece el primer estándar (SQL-86).</a:t>
            </a:r>
          </a:p>
          <a:p>
            <a:pPr lvl="1"/>
            <a:r>
              <a:rPr lang="es-ES" dirty="0"/>
              <a:t>1989, revisión del estándar anterior (SQL-89).</a:t>
            </a:r>
          </a:p>
          <a:p>
            <a:pPr lvl="1"/>
            <a:r>
              <a:rPr lang="es-ES" dirty="0"/>
              <a:t>1992, se publica el segundo estándar (SQL-2 o SQL-92).</a:t>
            </a:r>
          </a:p>
          <a:p>
            <a:pPr lvl="1"/>
            <a:r>
              <a:rPr lang="es-ES" dirty="0"/>
              <a:t>1999, aparece el tercer estándar (SQL-3 o SQL-99).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25234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Escribir sentencias o comandos SQL</a:t>
            </a:r>
          </a:p>
          <a:p>
            <a:pPr lvl="1"/>
            <a:r>
              <a:rPr lang="es-ES" dirty="0"/>
              <a:t>Las sentencias SQL tienen.</a:t>
            </a:r>
          </a:p>
          <a:p>
            <a:pPr lvl="1"/>
            <a:r>
              <a:rPr lang="es-ES" dirty="0"/>
              <a:t>Palabras reservadas, que forman parte del lenguaje.</a:t>
            </a:r>
          </a:p>
          <a:p>
            <a:pPr lvl="1"/>
            <a:r>
              <a:rPr lang="es-ES" dirty="0"/>
              <a:t>Palabras definidas por el usuario, tales como, nombres de bases de datos, tablas, atributos, etc.</a:t>
            </a:r>
          </a:p>
          <a:p>
            <a:pPr lvl="1"/>
            <a:r>
              <a:rPr lang="es-ES" dirty="0"/>
              <a:t>Total independencia al escribir las sentencias.</a:t>
            </a:r>
          </a:p>
          <a:p>
            <a:pPr lvl="1"/>
            <a:r>
              <a:rPr lang="es-ES" dirty="0"/>
              <a:t>En SQL es indiferente escribir las palabras en mayúsculas o minúsculas, salvo para los literales.</a:t>
            </a:r>
          </a:p>
          <a:p>
            <a:pPr lvl="1"/>
            <a:r>
              <a:rPr lang="es-ES" dirty="0"/>
              <a:t>Cada cláusula o palabra puede aparecer en líneas diferentes, lo que no se puede hacer es separar una misma palabra.</a:t>
            </a:r>
          </a:p>
          <a:p>
            <a:pPr lvl="1"/>
            <a:r>
              <a:rPr lang="es-ES" dirty="0"/>
              <a:t>Se puede utilizar la identación que se quiera.</a:t>
            </a:r>
          </a:p>
          <a:p>
            <a:pPr lvl="1"/>
            <a:r>
              <a:rPr lang="es-ES" dirty="0"/>
              <a:t>Una sentencia o comando SQL finaliza con la aparición del símbolo “;” (no suele ser necesario para un único comando).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33386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Escribir sentencias o comandos SQL</a:t>
            </a:r>
          </a:p>
          <a:p>
            <a:pPr lvl="1"/>
            <a:r>
              <a:rPr lang="es-ES" dirty="0"/>
              <a:t>Se utiliza una extensión de la notación BNF.</a:t>
            </a:r>
          </a:p>
          <a:p>
            <a:pPr lvl="1"/>
            <a:r>
              <a:rPr lang="es-ES" dirty="0"/>
              <a:t>Las palabras en mayúsculas representan palabras reservadas.</a:t>
            </a:r>
          </a:p>
          <a:p>
            <a:pPr lvl="1"/>
            <a:r>
              <a:rPr lang="es-ES" dirty="0"/>
              <a:t>Las palabras en minúsculas representan palabras definidas por el usuario.</a:t>
            </a:r>
          </a:p>
          <a:p>
            <a:pPr lvl="1"/>
            <a:r>
              <a:rPr lang="es-ES" dirty="0"/>
              <a:t>El símbolo | indica una elección entre alternativas.</a:t>
            </a:r>
          </a:p>
          <a:p>
            <a:pPr lvl="1"/>
            <a:r>
              <a:rPr lang="es-ES" dirty="0"/>
              <a:t>Las llaves representan elementos requeridos.</a:t>
            </a:r>
          </a:p>
          <a:p>
            <a:pPr lvl="1"/>
            <a:r>
              <a:rPr lang="es-ES" dirty="0"/>
              <a:t>Los corchetes representan elementos opcionales.</a:t>
            </a:r>
          </a:p>
          <a:p>
            <a:pPr lvl="1"/>
            <a:r>
              <a:rPr lang="es-ES" dirty="0"/>
              <a:t>Los ... Indican repetición opcional (0 ó más) Literales.</a:t>
            </a:r>
          </a:p>
          <a:p>
            <a:pPr lvl="1"/>
            <a:r>
              <a:rPr lang="es-ES" dirty="0"/>
              <a:t>Son constantes utilizadas en las sentencias SQL.</a:t>
            </a:r>
          </a:p>
          <a:p>
            <a:pPr lvl="1"/>
            <a:r>
              <a:rPr lang="es-ES" dirty="0"/>
              <a:t>Todos los literales no numéricos deben ir entrecomillados.</a:t>
            </a:r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820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Sintaxis de la sentencia</a:t>
            </a:r>
          </a:p>
          <a:p>
            <a:pPr marL="342900" lvl="1" indent="0">
              <a:buNone/>
            </a:pPr>
            <a:r>
              <a:rPr lang="es-ES" b="1" dirty="0"/>
              <a:t>SELECT</a:t>
            </a:r>
            <a:r>
              <a:rPr lang="es-ES" dirty="0"/>
              <a:t> [DISTINCT | ALL] { * | expresion [AS alias] [,...] }</a:t>
            </a:r>
          </a:p>
          <a:p>
            <a:pPr marL="342900" lvl="1" indent="0">
              <a:buNone/>
            </a:pPr>
            <a:r>
              <a:rPr lang="es-ES" b="1" dirty="0"/>
              <a:t>FROM</a:t>
            </a:r>
            <a:r>
              <a:rPr lang="es-ES" dirty="0"/>
              <a:t> tabla [AS alias] [, ...]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WHERE</a:t>
            </a:r>
            <a:r>
              <a:rPr lang="es-ES" dirty="0"/>
              <a:t> condicion]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GROUP</a:t>
            </a:r>
            <a:r>
              <a:rPr lang="es-ES" dirty="0"/>
              <a:t> BY lista_de_atributos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HAVING</a:t>
            </a:r>
            <a:r>
              <a:rPr lang="es-ES" dirty="0"/>
              <a:t> condición_de_grupo ]]</a:t>
            </a:r>
          </a:p>
          <a:p>
            <a:pPr marL="342900" lvl="1" indent="0">
              <a:buNone/>
            </a:pPr>
            <a:r>
              <a:rPr lang="es-ES" dirty="0"/>
              <a:t>[</a:t>
            </a:r>
            <a:r>
              <a:rPr lang="es-ES" b="1" dirty="0"/>
              <a:t>ORDER</a:t>
            </a:r>
            <a:r>
              <a:rPr lang="es-ES" dirty="0"/>
              <a:t> BY lista_de_atributos [</a:t>
            </a:r>
            <a:r>
              <a:rPr lang="es-ES" b="1" dirty="0"/>
              <a:t>ASC</a:t>
            </a:r>
            <a:r>
              <a:rPr lang="es-ES" dirty="0"/>
              <a:t>/</a:t>
            </a:r>
            <a:r>
              <a:rPr lang="es-ES" b="1" dirty="0"/>
              <a:t>DESC</a:t>
            </a:r>
            <a:r>
              <a:rPr lang="es-ES" dirty="0"/>
              <a:t>] ];</a:t>
            </a:r>
          </a:p>
          <a:p>
            <a:r>
              <a:rPr lang="es-ES" b="1" dirty="0"/>
              <a:t>SELECT</a:t>
            </a:r>
            <a:r>
              <a:rPr lang="es-ES" dirty="0"/>
              <a:t>: indica que información se desea obtener.</a:t>
            </a:r>
          </a:p>
          <a:p>
            <a:r>
              <a:rPr lang="es-ES" b="1" dirty="0"/>
              <a:t>FROM</a:t>
            </a:r>
            <a:r>
              <a:rPr lang="es-ES" dirty="0"/>
              <a:t>: especifica las tablas en las que se encuentran los atributos implicados en la consulta.</a:t>
            </a:r>
          </a:p>
          <a:p>
            <a:r>
              <a:rPr lang="es-ES" b="1" dirty="0"/>
              <a:t>WHERE</a:t>
            </a:r>
            <a:r>
              <a:rPr lang="es-ES" dirty="0"/>
              <a:t>: especifica la condición de búsqueda.</a:t>
            </a:r>
          </a:p>
          <a:p>
            <a:r>
              <a:rPr lang="es-ES" b="1" dirty="0"/>
              <a:t>GROUP BY</a:t>
            </a:r>
            <a:r>
              <a:rPr lang="es-ES" dirty="0"/>
              <a:t>: permite agrupar el resultado.</a:t>
            </a:r>
          </a:p>
          <a:p>
            <a:r>
              <a:rPr lang="es-ES" b="1" dirty="0"/>
              <a:t>HAVING</a:t>
            </a:r>
            <a:r>
              <a:rPr lang="es-ES" dirty="0"/>
              <a:t>: especifica una condición de grupo.</a:t>
            </a:r>
          </a:p>
          <a:p>
            <a:r>
              <a:rPr lang="es-ES" b="1" dirty="0"/>
              <a:t>ORDER BY</a:t>
            </a:r>
            <a:r>
              <a:rPr lang="es-ES" dirty="0"/>
              <a:t>: permite ordenar el resultado.</a:t>
            </a:r>
          </a:p>
          <a:p>
            <a:endParaRPr lang="es-C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recuperación</a:t>
            </a:r>
          </a:p>
        </p:txBody>
      </p:sp>
    </p:spTree>
    <p:extLst>
      <p:ext uri="{BB962C8B-B14F-4D97-AF65-F5344CB8AC3E}">
        <p14:creationId xmlns:p14="http://schemas.microsoft.com/office/powerpoint/2010/main" val="7554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Operadores</a:t>
            </a:r>
          </a:p>
          <a:p>
            <a:r>
              <a:rPr lang="es-CR" dirty="0"/>
              <a:t>Los siguientes operadores se pueden utilizar para expresar condiciones de fila (cláusula WHERE) o de grupo (cláusula HAVING):</a:t>
            </a:r>
          </a:p>
          <a:p>
            <a:pPr marL="628650" lvl="1" indent="-285750"/>
            <a:r>
              <a:rPr lang="es-CR" dirty="0"/>
              <a:t>De comparación (&lt;, &lt;=, &gt;, &gt;=, &lt;&gt;, =)</a:t>
            </a:r>
          </a:p>
          <a:p>
            <a:pPr marL="628650" lvl="1" indent="-285750"/>
            <a:r>
              <a:rPr lang="es-CR" dirty="0"/>
              <a:t>Lógicos (AND, OR, NOT)</a:t>
            </a:r>
          </a:p>
          <a:p>
            <a:pPr marL="628650" lvl="1" indent="-285750"/>
            <a:r>
              <a:rPr lang="es-CR" dirty="0"/>
              <a:t>BETWEEN ... AND ...</a:t>
            </a:r>
          </a:p>
          <a:p>
            <a:pPr marL="628650" lvl="1" indent="-285750"/>
            <a:r>
              <a:rPr lang="es-CR" dirty="0"/>
              <a:t>LIKE</a:t>
            </a:r>
          </a:p>
          <a:p>
            <a:pPr marL="628650" lvl="1" indent="-285750"/>
            <a:r>
              <a:rPr lang="es-CR" dirty="0"/>
              <a:t>IN</a:t>
            </a:r>
          </a:p>
          <a:p>
            <a:pPr marL="628650" lvl="1" indent="-285750"/>
            <a:r>
              <a:rPr lang="es-CR" dirty="0"/>
              <a:t>IS NULL</a:t>
            </a:r>
          </a:p>
          <a:p>
            <a:pPr marL="628650" lvl="1" indent="-285750"/>
            <a:r>
              <a:rPr lang="es-CR" dirty="0"/>
              <a:t>Cuantificadores (ANY, SOME, ALL)</a:t>
            </a:r>
          </a:p>
          <a:p>
            <a:pPr marL="628650" lvl="1" indent="-285750"/>
            <a:r>
              <a:rPr lang="es-CR" dirty="0"/>
              <a:t>Existencial (EXISTS)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Operaciones de consulta</a:t>
            </a:r>
          </a:p>
        </p:txBody>
      </p:sp>
    </p:spTree>
    <p:extLst>
      <p:ext uri="{BB962C8B-B14F-4D97-AF65-F5344CB8AC3E}">
        <p14:creationId xmlns:p14="http://schemas.microsoft.com/office/powerpoint/2010/main" val="17821928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2385</Words>
  <Application>Microsoft Office PowerPoint</Application>
  <PresentationFormat>Presentación en pantalla (4:3)</PresentationFormat>
  <Paragraphs>461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Fundamentos de bases de datos ISW­-312 </vt:lpstr>
      <vt:lpstr>Agenda</vt:lpstr>
      <vt:lpstr>Introducción</vt:lpstr>
      <vt:lpstr>Introducción</vt:lpstr>
      <vt:lpstr>Introducción</vt:lpstr>
      <vt:lpstr>Introducción</vt:lpstr>
      <vt:lpstr>Operaciones de recuperación</vt:lpstr>
      <vt:lpstr>Operaciones de consulta</vt:lpstr>
      <vt:lpstr>Consultas sobre una tabla</vt:lpstr>
      <vt:lpstr>Cláusula Distinct</vt:lpstr>
      <vt:lpstr>Recuperación calificada</vt:lpstr>
      <vt:lpstr>Operador Between</vt:lpstr>
      <vt:lpstr>Operador Like</vt:lpstr>
      <vt:lpstr>Operador IN</vt:lpstr>
      <vt:lpstr>Operador Is Null</vt:lpstr>
      <vt:lpstr>Operadores All y Any</vt:lpstr>
      <vt:lpstr>Operador Exists</vt:lpstr>
      <vt:lpstr>Operaciones de Conjuntos</vt:lpstr>
      <vt:lpstr>Operador Union</vt:lpstr>
      <vt:lpstr>Operador Union</vt:lpstr>
      <vt:lpstr>Operador Except</vt:lpstr>
      <vt:lpstr>Operador Except</vt:lpstr>
      <vt:lpstr>Operador Intersect</vt:lpstr>
      <vt:lpstr>Operador Intersect</vt:lpstr>
      <vt:lpstr>Funciones Agregadas</vt:lpstr>
      <vt:lpstr>Funciones Agregadas</vt:lpstr>
      <vt:lpstr>Funciones Agregadas</vt:lpstr>
      <vt:lpstr>Funciones Agregadas</vt:lpstr>
      <vt:lpstr>Cláusula Group By</vt:lpstr>
      <vt:lpstr>Cláusula Group By</vt:lpstr>
      <vt:lpstr>Cláusula Having</vt:lpstr>
      <vt:lpstr>Cláusula Having</vt:lpstr>
      <vt:lpstr>Cláusula Having</vt:lpstr>
      <vt:lpstr>Cláusula Order By</vt:lpstr>
      <vt:lpstr>Alias de tablas y columnas</vt:lpstr>
      <vt:lpstr>Presentación de PowerPoint</vt:lpstr>
      <vt:lpstr>Practica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40</cp:revision>
  <dcterms:created xsi:type="dcterms:W3CDTF">2016-01-04T17:43:21Z</dcterms:created>
  <dcterms:modified xsi:type="dcterms:W3CDTF">2019-03-19T00:16:38Z</dcterms:modified>
</cp:coreProperties>
</file>