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773" r:id="rId3"/>
    <p:sldMasterId id="2147483785" r:id="rId4"/>
  </p:sldMasterIdLst>
  <p:notesMasterIdLst>
    <p:notesMasterId r:id="rId44"/>
  </p:notesMasterIdLst>
  <p:handoutMasterIdLst>
    <p:handoutMasterId r:id="rId45"/>
  </p:handoutMasterIdLst>
  <p:sldIdLst>
    <p:sldId id="332" r:id="rId5"/>
    <p:sldId id="260"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ACDD"/>
    <a:srgbClr val="69BFFF"/>
    <a:srgbClr val="5DBAFF"/>
    <a:srgbClr val="A3C9FF"/>
    <a:srgbClr val="A3C2FF"/>
    <a:srgbClr val="4B87FF"/>
    <a:srgbClr val="3366FF"/>
    <a:srgbClr val="3291FA"/>
    <a:srgbClr val="66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napToObjects="1">
      <p:cViewPr varScale="1">
        <p:scale>
          <a:sx n="114" d="100"/>
          <a:sy n="114" d="100"/>
        </p:scale>
        <p:origin x="1446"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EFBD41-8F30-499F-8836-9A8B592EDCF2}" type="datetimeFigureOut">
              <a:rPr lang="es-CR" smtClean="0"/>
              <a:t>6/3/2019</a:t>
            </a:fld>
            <a:endParaRPr lang="es-C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A69406-47BA-43AA-90A8-77A1A0E5417A}" type="slidenum">
              <a:rPr lang="es-CR" smtClean="0"/>
              <a:t>‹Nº›</a:t>
            </a:fld>
            <a:endParaRPr lang="es-CR"/>
          </a:p>
        </p:txBody>
      </p:sp>
    </p:spTree>
    <p:extLst>
      <p:ext uri="{BB962C8B-B14F-4D97-AF65-F5344CB8AC3E}">
        <p14:creationId xmlns:p14="http://schemas.microsoft.com/office/powerpoint/2010/main" val="1691737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4BE3-AD0D-43FB-97B9-68E31F3243AC}" type="datetimeFigureOut">
              <a:rPr lang="es-CR" smtClean="0"/>
              <a:t>6/3/2019</a:t>
            </a:fld>
            <a:endParaRPr lang="es-C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39E84-1C9A-4632-8076-8FDB37D2EC01}" type="slidenum">
              <a:rPr lang="es-CR" smtClean="0"/>
              <a:t>‹Nº›</a:t>
            </a:fld>
            <a:endParaRPr lang="es-CR"/>
          </a:p>
        </p:txBody>
      </p:sp>
    </p:spTree>
    <p:extLst>
      <p:ext uri="{BB962C8B-B14F-4D97-AF65-F5344CB8AC3E}">
        <p14:creationId xmlns:p14="http://schemas.microsoft.com/office/powerpoint/2010/main" val="274132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9748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93946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46637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50148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4314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7760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902710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06/03/2019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1545451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76035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06/03/2019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63631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6871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963172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3528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39376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312845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54696"/>
            <a:ext cx="6858000" cy="2387600"/>
          </a:xfrm>
        </p:spPr>
        <p:txBody>
          <a:bodyPr anchor="b"/>
          <a:lstStyle>
            <a:lvl1pPr algn="ctr">
              <a:defRPr sz="405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142997" y="3742681"/>
            <a:ext cx="6858000" cy="1655762"/>
          </a:xfrm>
        </p:spPr>
        <p:txBody>
          <a:bodyPr/>
          <a:lstStyle>
            <a:lvl1pPr marL="0" indent="0" algn="ctr">
              <a:buNone/>
              <a:defRPr sz="2400"/>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pic>
        <p:nvPicPr>
          <p:cNvPr id="7" name="Imagen 6"/>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8" name="CuadroTexto 7"/>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9" name="CuadroTexto 8"/>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0" name="Imagen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861399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11587"/>
            <a:ext cx="7886700" cy="4954464"/>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
        <p:nvSpPr>
          <p:cNvPr id="10" name="CuadroTexto 9"/>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pic>
        <p:nvPicPr>
          <p:cNvPr id="12" name="Imagen 11"/>
          <p:cNvPicPr>
            <a:picLocks noChangeAspect="1"/>
          </p:cNvPicPr>
          <p:nvPr userDrawn="1"/>
        </p:nvPicPr>
        <p:blipFill rotWithShape="1">
          <a:blip r:embed="rId2"/>
          <a:srcRect t="48800" b="37247"/>
          <a:stretch/>
        </p:blipFill>
        <p:spPr>
          <a:xfrm>
            <a:off x="1" y="-27644"/>
            <a:ext cx="9144000" cy="966355"/>
          </a:xfrm>
          <a:prstGeom prst="rect">
            <a:avLst/>
          </a:prstGeom>
        </p:spPr>
      </p:pic>
      <p:sp>
        <p:nvSpPr>
          <p:cNvPr id="11" name="CuadroTexto 10"/>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13" name="Imagen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
        <p:nvSpPr>
          <p:cNvPr id="2" name="Title 1"/>
          <p:cNvSpPr>
            <a:spLocks noGrp="1"/>
          </p:cNvSpPr>
          <p:nvPr>
            <p:ph type="title"/>
          </p:nvPr>
        </p:nvSpPr>
        <p:spPr>
          <a:xfrm>
            <a:off x="0" y="-27643"/>
            <a:ext cx="9143997" cy="966354"/>
          </a:xfrm>
        </p:spPr>
        <p:txBody>
          <a:bodyPr/>
          <a:lstStyle>
            <a:lvl1pPr algn="ctr">
              <a:defRPr>
                <a:solidFill>
                  <a:schemeClr val="bg1"/>
                </a:solidFill>
              </a:defRPr>
            </a:lvl1pPr>
          </a:lstStyle>
          <a:p>
            <a:r>
              <a:rPr lang="es-ES" dirty="0"/>
              <a:t>Haga clic para modificar el estilo de título del patrón</a:t>
            </a:r>
            <a:endParaRPr lang="en-US" dirty="0"/>
          </a:p>
        </p:txBody>
      </p:sp>
    </p:spTree>
    <p:extLst>
      <p:ext uri="{BB962C8B-B14F-4D97-AF65-F5344CB8AC3E}">
        <p14:creationId xmlns:p14="http://schemas.microsoft.com/office/powerpoint/2010/main" val="43888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4406901"/>
            <a:ext cx="7886700" cy="1362075"/>
          </a:xfrm>
        </p:spPr>
        <p:txBody>
          <a:bodyPr anchor="t"/>
          <a:lstStyle>
            <a:lvl1pPr>
              <a:defRPr sz="3000" b="1"/>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2906713"/>
            <a:ext cx="78867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24865137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0863"/>
            <a:ext cx="3886200" cy="43513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2320347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3888" y="1535113"/>
            <a:ext cx="386715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23888" y="2174876"/>
            <a:ext cx="386715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2248" y="1535113"/>
            <a:ext cx="3868340"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42248" y="2174876"/>
            <a:ext cx="3868340" cy="3997325"/>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06/03/2019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38774469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73D7E00A-486F-4252-8B1D-E32645521F49}" type="datetime1">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Tree>
    <p:extLst>
      <p:ext uri="{BB962C8B-B14F-4D97-AF65-F5344CB8AC3E}">
        <p14:creationId xmlns:p14="http://schemas.microsoft.com/office/powerpoint/2010/main" val="2336722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8AA6-12A8-4B45-AB18-A83908A3A2E6}" type="datetimeFigureOut">
              <a:rPr lang="es-ES" smtClean="0"/>
              <a:t>06/03/2019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4144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66242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3888" y="685801"/>
            <a:ext cx="3009900" cy="1160463"/>
          </a:xfrm>
        </p:spPr>
        <p:txBody>
          <a:bodyPr anchor="b"/>
          <a:lstStyle>
            <a:lvl1pPr>
              <a:defRPr sz="1500" b="1"/>
            </a:lvl1pPr>
          </a:lstStyle>
          <a:p>
            <a:r>
              <a:rPr lang="es-ES"/>
              <a:t>Haga clic para modificar el estilo de título del patrón</a:t>
            </a:r>
            <a:endParaRPr lang="en-US"/>
          </a:p>
        </p:txBody>
      </p:sp>
      <p:sp>
        <p:nvSpPr>
          <p:cNvPr id="3" name="Content Placeholder 2"/>
          <p:cNvSpPr>
            <a:spLocks noGrp="1"/>
          </p:cNvSpPr>
          <p:nvPr>
            <p:ph idx="1"/>
          </p:nvPr>
        </p:nvSpPr>
        <p:spPr>
          <a:xfrm>
            <a:off x="3784998" y="685800"/>
            <a:ext cx="4725590" cy="54864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3888" y="1846264"/>
            <a:ext cx="3009900" cy="432593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64029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878806" y="4800600"/>
            <a:ext cx="5382816" cy="566738"/>
          </a:xfrm>
        </p:spPr>
        <p:txBody>
          <a:bodyPr anchor="b"/>
          <a:lstStyle>
            <a:lvl1pPr>
              <a:defRPr sz="15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878806" y="685801"/>
            <a:ext cx="5382816" cy="4041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a:p>
        </p:txBody>
      </p:sp>
      <p:sp>
        <p:nvSpPr>
          <p:cNvPr id="4" name="Text Placeholder 3"/>
          <p:cNvSpPr>
            <a:spLocks noGrp="1"/>
          </p:cNvSpPr>
          <p:nvPr>
            <p:ph type="body" sz="half" idx="2"/>
          </p:nvPr>
        </p:nvSpPr>
        <p:spPr>
          <a:xfrm>
            <a:off x="1878806" y="5367338"/>
            <a:ext cx="5382816"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52673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7232004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EABE8AA6-12A8-4B45-AB18-A83908A3A2E6}" type="datetimeFigureOut">
              <a:rPr lang="es-ES" smtClean="0"/>
              <a:t>06/03/2019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090600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62707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reate">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3421263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dasd">
    <p:spTree>
      <p:nvGrpSpPr>
        <p:cNvPr id="1" name=""/>
        <p:cNvGrpSpPr/>
        <p:nvPr/>
      </p:nvGrpSpPr>
      <p:grpSpPr>
        <a:xfrm>
          <a:off x="0" y="0"/>
          <a:ext cx="0" cy="0"/>
          <a:chOff x="0" y="0"/>
          <a:chExt cx="0" cy="0"/>
        </a:xfrm>
      </p:grpSpPr>
      <p:sp>
        <p:nvSpPr>
          <p:cNvPr id="3" name="CuadroTexto 2"/>
          <p:cNvSpPr txBox="1"/>
          <p:nvPr userDrawn="1"/>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4" name="CuadroTexto 3"/>
          <p:cNvSpPr txBox="1"/>
          <p:nvPr userDrawn="1"/>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5" name="Imagen 4"/>
          <p:cNvPicPr>
            <a:picLocks noChangeAspect="1"/>
          </p:cNvPicPr>
          <p:nvPr userDrawn="1"/>
        </p:nvPicPr>
        <p:blipFill rotWithShape="1">
          <a:blip r:embed="rId2"/>
          <a:srcRect t="48800" b="37247"/>
          <a:stretch/>
        </p:blipFill>
        <p:spPr>
          <a:xfrm>
            <a:off x="1" y="-27644"/>
            <a:ext cx="9144000" cy="966355"/>
          </a:xfrm>
          <a:prstGeom prst="rect">
            <a:avLst/>
          </a:prstGeom>
        </p:spPr>
      </p:pic>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269263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426109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el estilo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ABE8AA6-12A8-4B45-AB18-A83908A3A2E6}" type="datetimeFigureOut">
              <a:rPr lang="es-ES" smtClean="0"/>
              <a:t>06/03/2019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804A9D2-140E-DB46-9445-82A29F13C100}" type="slidenum">
              <a:rPr lang="es-ES" smtClean="0"/>
              <a:t>‹Nº›</a:t>
            </a:fld>
            <a:endParaRPr lang="es-E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4212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a:p>
        </p:txBody>
      </p:sp>
      <p:sp>
        <p:nvSpPr>
          <p:cNvPr id="6" name="Title 5"/>
          <p:cNvSpPr>
            <a:spLocks noGrp="1"/>
          </p:cNvSpPr>
          <p:nvPr>
            <p:ph type="title"/>
          </p:nvPr>
        </p:nvSpPr>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68817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5" name="Imagen 4" descr="portad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355" y="-1570"/>
            <a:ext cx="9304546" cy="6929495"/>
          </a:xfrm>
          <a:prstGeom prst="rect">
            <a:avLst/>
          </a:prstGeom>
        </p:spPr>
      </p:pic>
      <p:sp>
        <p:nvSpPr>
          <p:cNvPr id="6" name="Subtitle 2"/>
          <p:cNvSpPr>
            <a:spLocks noGrp="1"/>
          </p:cNvSpPr>
          <p:nvPr>
            <p:ph type="subTitle" idx="1"/>
          </p:nvPr>
        </p:nvSpPr>
        <p:spPr>
          <a:xfrm>
            <a:off x="1143000" y="3602038"/>
            <a:ext cx="6858000" cy="1655762"/>
          </a:xfrm>
        </p:spPr>
        <p:txBody>
          <a:bodyPr>
            <a:normAutofit/>
          </a:bodyPr>
          <a:lstStyle>
            <a:lvl1pPr marL="0" indent="0" algn="ctr">
              <a:buNone/>
              <a:defRPr lang="en-US" sz="4000" dirty="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dirty="0"/>
              <a:t>Haga clic para modificar el estilo de subtítulo del patrón</a:t>
            </a:r>
            <a:endParaRPr lang="en-US" dirty="0"/>
          </a:p>
        </p:txBody>
      </p:sp>
    </p:spTree>
    <p:extLst>
      <p:ext uri="{BB962C8B-B14F-4D97-AF65-F5344CB8AC3E}">
        <p14:creationId xmlns:p14="http://schemas.microsoft.com/office/powerpoint/2010/main" val="3520274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5843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ABE8AA6-12A8-4B45-AB18-A83908A3A2E6}" type="datetimeFigureOut">
              <a:rPr lang="es-ES" smtClean="0"/>
              <a:t>06/03/2019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804A9D2-140E-DB46-9445-82A29F13C100}" type="slidenum">
              <a:rPr lang="es-ES" smtClean="0"/>
              <a:t>‹Nº›</a:t>
            </a:fld>
            <a:endParaRPr lang="es-ES"/>
          </a:p>
        </p:txBody>
      </p:sp>
    </p:spTree>
    <p:extLst>
      <p:ext uri="{BB962C8B-B14F-4D97-AF65-F5344CB8AC3E}">
        <p14:creationId xmlns:p14="http://schemas.microsoft.com/office/powerpoint/2010/main" val="104875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2560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5586B75A-687E-405C-8A0B-8D00578BA2C3}" type="datetime1">
              <a:rPr lang="en-US" smtClean="0"/>
              <a:t>3/6/2019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21153582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0863"/>
            <a:ext cx="7886700" cy="435133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45745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1">
              <a:rPr lang="en-US" smtClean="0"/>
              <a:t>3/6/2019</a:t>
            </a:fld>
            <a:endParaRPr lang="en-US"/>
          </a:p>
        </p:txBody>
      </p:sp>
      <p:sp>
        <p:nvSpPr>
          <p:cNvPr id="5" name="Footer Placeholder 4"/>
          <p:cNvSpPr>
            <a:spLocks noGrp="1"/>
          </p:cNvSpPr>
          <p:nvPr>
            <p:ph type="ftr" sz="quarter" idx="3"/>
          </p:nvPr>
        </p:nvSpPr>
        <p:spPr>
          <a:xfrm>
            <a:off x="3486150" y="6356351"/>
            <a:ext cx="21717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057900" y="6356351"/>
            <a:ext cx="245745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t>‹Nº›</a:t>
            </a:fld>
            <a:endParaRPr lang="en-US"/>
          </a:p>
        </p:txBody>
      </p:sp>
    </p:spTree>
    <p:extLst>
      <p:ext uri="{BB962C8B-B14F-4D97-AF65-F5344CB8AC3E}">
        <p14:creationId xmlns:p14="http://schemas.microsoft.com/office/powerpoint/2010/main" val="418227816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00826"/>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p:cNvSpPr>
            <a:spLocks noGrp="1"/>
          </p:cNvSpPr>
          <p:nvPr>
            <p:ph type="subTitle" idx="1"/>
          </p:nvPr>
        </p:nvSpPr>
        <p:spPr/>
        <p:txBody>
          <a:bodyPr/>
          <a:lstStyle/>
          <a:p>
            <a:r>
              <a:rPr lang="es-CR" dirty="0"/>
              <a:t>Fundamentos de bases de datos</a:t>
            </a:r>
            <a:br>
              <a:rPr lang="es-CR" dirty="0"/>
            </a:br>
            <a:r>
              <a:rPr lang="es-CR" dirty="0"/>
              <a:t>ISW­-312</a:t>
            </a:r>
          </a:p>
        </p:txBody>
      </p:sp>
    </p:spTree>
    <p:extLst>
      <p:ext uri="{BB962C8B-B14F-4D97-AF65-F5344CB8AC3E}">
        <p14:creationId xmlns:p14="http://schemas.microsoft.com/office/powerpoint/2010/main" val="246913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Marca</a:t>
            </a:r>
            <a:endParaRPr lang="es-ES" b="1" dirty="0">
              <a:effectLst/>
            </a:endParaRPr>
          </a:p>
        </p:txBody>
      </p:sp>
      <p:sp>
        <p:nvSpPr>
          <p:cNvPr id="14339" name="Rectangle 3"/>
          <p:cNvSpPr>
            <a:spLocks noGrp="1"/>
          </p:cNvSpPr>
          <p:nvPr>
            <p:ph idx="1"/>
          </p:nvPr>
        </p:nvSpPr>
        <p:spPr/>
        <p:txBody>
          <a:bodyPr/>
          <a:lstStyle/>
          <a:p>
            <a:pPr eaLnBrk="1" hangingPunct="1">
              <a:buFont typeface="Wingdings 3" pitchFamily="18" charset="2"/>
              <a:buNone/>
            </a:pPr>
            <a:endParaRPr lang="en-US" altLang="es-CR" sz="1800" dirty="0"/>
          </a:p>
          <a:p>
            <a:pPr>
              <a:buNone/>
            </a:pPr>
            <a:endParaRPr lang="en-US" altLang="es-CR" sz="1800" dirty="0"/>
          </a:p>
          <a:p>
            <a:pPr>
              <a:buNone/>
            </a:pPr>
            <a:endParaRPr lang="en-US" altLang="es-CR" sz="1800" dirty="0"/>
          </a:p>
          <a:p>
            <a:pPr>
              <a:buNone/>
            </a:pPr>
            <a:r>
              <a:rPr lang="en-US" altLang="es-CR" dirty="0"/>
              <a:t>CREATE TABLE </a:t>
            </a:r>
            <a:r>
              <a:rPr lang="en-US" altLang="es-CR" dirty="0" err="1"/>
              <a:t>marca</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NULL,</a:t>
            </a:r>
          </a:p>
          <a:p>
            <a:pPr>
              <a:buNone/>
            </a:pPr>
            <a:r>
              <a:rPr lang="en-US" altLang="es-CR" dirty="0"/>
              <a:t>    </a:t>
            </a:r>
            <a:r>
              <a:rPr lang="en-US" altLang="es-CR" dirty="0" err="1"/>
              <a:t>nombre_marca</a:t>
            </a:r>
            <a:r>
              <a:rPr lang="en-US" altLang="es-CR" dirty="0"/>
              <a:t>   VARCHAR(30) NULL,</a:t>
            </a:r>
          </a:p>
          <a:p>
            <a:pPr>
              <a:buNone/>
            </a:pPr>
            <a:r>
              <a:rPr lang="en-US" altLang="es-CR" dirty="0"/>
              <a:t>    CONSTRAINT </a:t>
            </a:r>
            <a:r>
              <a:rPr lang="en-US" altLang="es-CR" dirty="0" err="1"/>
              <a:t>pk_marca</a:t>
            </a:r>
            <a:r>
              <a:rPr lang="en-US" altLang="es-CR" dirty="0"/>
              <a:t> PRIMARY KEY (</a:t>
            </a:r>
            <a:r>
              <a:rPr lang="en-US" altLang="es-CR" dirty="0" err="1"/>
              <a:t>id_marca</a:t>
            </a:r>
            <a:r>
              <a:rPr lang="en-US" altLang="es-CR" dirty="0"/>
              <a:t>)</a:t>
            </a:r>
          </a:p>
          <a:p>
            <a:pPr>
              <a:buNone/>
            </a:pPr>
            <a:r>
              <a:rPr lang="en-US" altLang="es-CR" dirty="0"/>
              <a:t>);</a:t>
            </a:r>
          </a:p>
          <a:p>
            <a:pPr eaLnBrk="1" hangingPunct="1">
              <a:buFont typeface="Wingdings 3" pitchFamily="18" charset="2"/>
              <a:buNone/>
            </a:pPr>
            <a:endParaRPr lang="es-ES_tradnl" altLang="es-CR" sz="1800" dirty="0"/>
          </a:p>
          <a:p>
            <a:pPr eaLnBrk="1" hangingPunct="1">
              <a:buFont typeface="Wingdings 3" pitchFamily="18" charset="2"/>
              <a:buNone/>
            </a:pPr>
            <a:endParaRPr lang="es-ES_tradnl" altLang="es-CR" sz="1350" dirty="0"/>
          </a:p>
          <a:p>
            <a:pPr eaLnBrk="1" hangingPunct="1">
              <a:buFont typeface="Wingdings 3" pitchFamily="18" charset="2"/>
              <a:buNone/>
            </a:pPr>
            <a:endParaRPr lang="es-ES" altLang="es-CR" sz="1350" dirty="0"/>
          </a:p>
        </p:txBody>
      </p:sp>
    </p:spTree>
    <p:extLst>
      <p:ext uri="{BB962C8B-B14F-4D97-AF65-F5344CB8AC3E}">
        <p14:creationId xmlns:p14="http://schemas.microsoft.com/office/powerpoint/2010/main" val="32261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modelo</a:t>
            </a:r>
            <a:endParaRPr lang="es-ES" b="1" dirty="0">
              <a:effectLst/>
            </a:endParaRPr>
          </a:p>
        </p:txBody>
      </p:sp>
      <p:sp>
        <p:nvSpPr>
          <p:cNvPr id="15363" name="Rectangle 3"/>
          <p:cNvSpPr>
            <a:spLocks noGrp="1"/>
          </p:cNvSpPr>
          <p:nvPr>
            <p:ph idx="1"/>
          </p:nvPr>
        </p:nvSpPr>
        <p:spPr/>
        <p:txBody>
          <a:bodyPr/>
          <a:lstStyle/>
          <a:p>
            <a:pPr>
              <a:buNone/>
            </a:pPr>
            <a:endParaRPr lang="en-US" altLang="es-CR" sz="1350" dirty="0"/>
          </a:p>
          <a:p>
            <a:pPr>
              <a:buNone/>
            </a:pPr>
            <a:endParaRPr lang="en-US" altLang="es-CR" sz="1350" dirty="0"/>
          </a:p>
          <a:p>
            <a:pPr>
              <a:buNone/>
            </a:pPr>
            <a:endParaRPr lang="en-US" altLang="es-CR" sz="1350" dirty="0"/>
          </a:p>
          <a:p>
            <a:pPr>
              <a:buNone/>
            </a:pPr>
            <a:r>
              <a:rPr lang="en-US" altLang="es-CR" dirty="0"/>
              <a:t>CREATE TABLE </a:t>
            </a:r>
            <a:r>
              <a:rPr lang="en-US" altLang="es-CR" dirty="0" err="1"/>
              <a:t>modelo</a:t>
            </a:r>
            <a:endParaRPr lang="en-US" altLang="es-CR" dirty="0"/>
          </a:p>
          <a:p>
            <a:pPr>
              <a:buNone/>
            </a:pPr>
            <a:r>
              <a:rPr lang="en-US" altLang="es-CR" dirty="0"/>
              <a:t>(</a:t>
            </a:r>
          </a:p>
          <a:p>
            <a:pPr>
              <a:buNone/>
            </a:pPr>
            <a:r>
              <a:rPr lang="en-US" altLang="es-CR" dirty="0"/>
              <a:t>    </a:t>
            </a:r>
            <a:r>
              <a:rPr lang="en-US" altLang="es-CR" dirty="0" err="1"/>
              <a:t>id_marca</a:t>
            </a:r>
            <a:r>
              <a:rPr lang="en-US" altLang="es-CR" dirty="0"/>
              <a:t>         NUMERIC(5)            NOT </a:t>
            </a:r>
            <a:r>
              <a:rPr lang="en-US" altLang="es-CR" dirty="0" err="1"/>
              <a:t>NUll</a:t>
            </a:r>
            <a:r>
              <a:rPr lang="en-US" altLang="es-CR" dirty="0"/>
              <a:t>,</a:t>
            </a:r>
          </a:p>
          <a:p>
            <a:pPr>
              <a:buNone/>
            </a:pPr>
            <a:r>
              <a:rPr lang="en-US" altLang="es-CR" dirty="0"/>
              <a:t>    </a:t>
            </a:r>
            <a:r>
              <a:rPr lang="en-US" altLang="es-CR" dirty="0" err="1"/>
              <a:t>id_modelo</a:t>
            </a:r>
            <a:r>
              <a:rPr lang="en-US" altLang="es-CR" dirty="0"/>
              <a:t>        NUMERIC(5)            NOT </a:t>
            </a:r>
            <a:r>
              <a:rPr lang="en-US" altLang="es-CR" dirty="0" err="1"/>
              <a:t>NUll</a:t>
            </a:r>
            <a:r>
              <a:rPr lang="en-US" altLang="es-CR" dirty="0"/>
              <a:t>,</a:t>
            </a:r>
          </a:p>
          <a:p>
            <a:pPr>
              <a:buNone/>
            </a:pPr>
            <a:r>
              <a:rPr lang="en-US" altLang="es-CR" dirty="0"/>
              <a:t>    </a:t>
            </a:r>
            <a:r>
              <a:rPr lang="en-US" altLang="es-CR" dirty="0" err="1"/>
              <a:t>descripcion_modelo</a:t>
            </a:r>
            <a:r>
              <a:rPr lang="en-US" altLang="es-CR" dirty="0"/>
              <a:t>  VARCHAR(30),</a:t>
            </a:r>
          </a:p>
          <a:p>
            <a:pPr>
              <a:buNone/>
            </a:pPr>
            <a:r>
              <a:rPr lang="en-US" altLang="es-CR" dirty="0"/>
              <a:t>    CONSTRAINT </a:t>
            </a:r>
            <a:r>
              <a:rPr lang="en-US" altLang="es-CR" dirty="0" err="1"/>
              <a:t>pk_modelo</a:t>
            </a:r>
            <a:r>
              <a:rPr lang="en-US" altLang="es-CR" dirty="0"/>
              <a:t> PRIMARY KEY (</a:t>
            </a:r>
            <a:r>
              <a:rPr lang="en-US" altLang="es-CR" dirty="0" err="1"/>
              <a:t>id_marca</a:t>
            </a:r>
            <a:r>
              <a:rPr lang="en-US" altLang="es-CR" dirty="0"/>
              <a:t> , </a:t>
            </a:r>
            <a:r>
              <a:rPr lang="en-US" altLang="es-CR" dirty="0" err="1"/>
              <a:t>id_modelo</a:t>
            </a:r>
            <a:r>
              <a:rPr lang="en-US" altLang="es-CR" dirty="0"/>
              <a:t>)</a:t>
            </a:r>
          </a:p>
          <a:p>
            <a:pPr>
              <a:buNone/>
            </a:pPr>
            <a:r>
              <a:rPr lang="en-US" altLang="es-CR" dirty="0"/>
              <a:t>);</a:t>
            </a:r>
          </a:p>
        </p:txBody>
      </p:sp>
    </p:spTree>
    <p:extLst>
      <p:ext uri="{BB962C8B-B14F-4D97-AF65-F5344CB8AC3E}">
        <p14:creationId xmlns:p14="http://schemas.microsoft.com/office/powerpoint/2010/main" val="16771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Creación de la tabla vehículo</a:t>
            </a:r>
            <a:endParaRPr lang="es-ES" b="1" dirty="0">
              <a:effectLst/>
            </a:endParaRPr>
          </a:p>
        </p:txBody>
      </p:sp>
      <p:sp>
        <p:nvSpPr>
          <p:cNvPr id="16387" name="Rectangle 3"/>
          <p:cNvSpPr>
            <a:spLocks noGrp="1"/>
          </p:cNvSpPr>
          <p:nvPr>
            <p:ph idx="1"/>
          </p:nvPr>
        </p:nvSpPr>
        <p:spPr/>
        <p:txBody>
          <a:bodyPr/>
          <a:lstStyle/>
          <a:p>
            <a:pPr>
              <a:buNone/>
            </a:pPr>
            <a:r>
              <a:rPr lang="es-CR" altLang="es-CR" dirty="0"/>
              <a:t>CREATE TABLE </a:t>
            </a:r>
            <a:r>
              <a:rPr lang="es-CR" altLang="es-CR" dirty="0" err="1"/>
              <a:t>vehiculo</a:t>
            </a:r>
            <a:endParaRPr lang="es-CR" altLang="es-CR" dirty="0"/>
          </a:p>
          <a:p>
            <a:pPr>
              <a:buNone/>
            </a:pPr>
            <a:r>
              <a:rPr lang="es-CR" altLang="es-CR" dirty="0"/>
              <a:t>(</a:t>
            </a:r>
          </a:p>
          <a:p>
            <a:pPr>
              <a:buNone/>
            </a:pPr>
            <a:r>
              <a:rPr lang="es-CR" altLang="es-CR" dirty="0"/>
              <a:t>    placa          VARCHAR(12)    NOT </a:t>
            </a:r>
            <a:r>
              <a:rPr lang="es-CR" altLang="es-CR" dirty="0" err="1"/>
              <a:t>NUll</a:t>
            </a:r>
            <a:r>
              <a:rPr lang="es-CR" altLang="es-CR" dirty="0"/>
              <a:t>,</a:t>
            </a:r>
          </a:p>
          <a:p>
            <a:pPr>
              <a:buNone/>
            </a:pPr>
            <a:r>
              <a:rPr lang="es-CR" altLang="es-CR" dirty="0"/>
              <a:t>    </a:t>
            </a:r>
            <a:r>
              <a:rPr lang="es-CR" altLang="es-CR" dirty="0" err="1"/>
              <a:t>id_marca</a:t>
            </a:r>
            <a:r>
              <a:rPr lang="es-CR" altLang="es-CR" dirty="0"/>
              <a:t>       NUMERIC(5),</a:t>
            </a:r>
          </a:p>
          <a:p>
            <a:pPr>
              <a:buNone/>
            </a:pPr>
            <a:r>
              <a:rPr lang="es-CR" altLang="es-CR" dirty="0"/>
              <a:t>    </a:t>
            </a:r>
            <a:r>
              <a:rPr lang="es-CR" altLang="es-CR" dirty="0" err="1"/>
              <a:t>id_modelo</a:t>
            </a:r>
            <a:r>
              <a:rPr lang="es-CR" altLang="es-CR" dirty="0"/>
              <a:t>      NUMERIC(5),</a:t>
            </a:r>
          </a:p>
          <a:p>
            <a:pPr>
              <a:buNone/>
            </a:pPr>
            <a:r>
              <a:rPr lang="es-CR" altLang="es-CR" dirty="0"/>
              <a:t>    ano            NUMERIC(4),</a:t>
            </a:r>
          </a:p>
          <a:p>
            <a:pPr>
              <a:buNone/>
            </a:pPr>
            <a:r>
              <a:rPr lang="es-CR" altLang="es-CR" dirty="0"/>
              <a:t>    cilindraje     NUMERIC(2),</a:t>
            </a:r>
          </a:p>
          <a:p>
            <a:pPr>
              <a:buNone/>
            </a:pPr>
            <a:r>
              <a:rPr lang="es-CR" altLang="es-CR" dirty="0"/>
              <a:t>    capacidad      NUMERIC(3),</a:t>
            </a:r>
          </a:p>
          <a:p>
            <a:pPr>
              <a:buNone/>
            </a:pPr>
            <a:r>
              <a:rPr lang="es-CR" altLang="es-CR" dirty="0"/>
              <a:t>    CONSTRAINT  </a:t>
            </a:r>
            <a:r>
              <a:rPr lang="es-CR" altLang="es-CR" dirty="0" err="1"/>
              <a:t>pk_vehiculo</a:t>
            </a:r>
            <a:r>
              <a:rPr lang="es-CR" altLang="es-CR" dirty="0"/>
              <a:t> PRIMARY KEY (placa)</a:t>
            </a:r>
          </a:p>
          <a:p>
            <a:pPr>
              <a:buNone/>
            </a:pPr>
            <a:r>
              <a:rPr lang="es-CR" altLang="es-CR" dirty="0"/>
              <a:t>);</a:t>
            </a:r>
          </a:p>
          <a:p>
            <a:pPr eaLnBrk="1" hangingPunct="1">
              <a:buFont typeface="Wingdings 3" pitchFamily="18" charset="2"/>
              <a:buNone/>
            </a:pPr>
            <a:endParaRPr lang="es-CR" altLang="es-CR" sz="1350" dirty="0"/>
          </a:p>
        </p:txBody>
      </p:sp>
    </p:spTree>
    <p:extLst>
      <p:ext uri="{BB962C8B-B14F-4D97-AF65-F5344CB8AC3E}">
        <p14:creationId xmlns:p14="http://schemas.microsoft.com/office/powerpoint/2010/main" val="196555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DDL</a:t>
            </a:r>
          </a:p>
        </p:txBody>
      </p:sp>
      <p:sp>
        <p:nvSpPr>
          <p:cNvPr id="3" name="2 Marcador de contenido"/>
          <p:cNvSpPr>
            <a:spLocks noGrp="1"/>
          </p:cNvSpPr>
          <p:nvPr>
            <p:ph idx="1"/>
          </p:nvPr>
        </p:nvSpPr>
        <p:spPr/>
        <p:txBody>
          <a:bodyPr>
            <a:normAutofit/>
          </a:bodyPr>
          <a:lstStyle/>
          <a:p>
            <a:pPr lvl="1"/>
            <a:endParaRPr lang="es-CR" sz="2400" dirty="0"/>
          </a:p>
          <a:p>
            <a:pPr lvl="1"/>
            <a:r>
              <a:rPr lang="es-CR" sz="2400" dirty="0"/>
              <a:t>DROP DATABASE  </a:t>
            </a:r>
            <a:r>
              <a:rPr lang="es-CR" sz="2400" dirty="0" err="1"/>
              <a:t>mibase</a:t>
            </a:r>
            <a:r>
              <a:rPr lang="es-CR" sz="2400" dirty="0"/>
              <a:t>;</a:t>
            </a:r>
          </a:p>
          <a:p>
            <a:pPr marL="342900" lvl="1" indent="0">
              <a:buNone/>
            </a:pPr>
            <a:r>
              <a:rPr lang="es-CR" sz="2400" dirty="0"/>
              <a:t>Permite borrar, eliminar la base de datos </a:t>
            </a:r>
            <a:r>
              <a:rPr lang="es-CR" sz="2400" b="1" i="1" dirty="0" err="1"/>
              <a:t>mibase</a:t>
            </a:r>
            <a:r>
              <a:rPr lang="es-CR" sz="2400" dirty="0"/>
              <a:t>.</a:t>
            </a:r>
          </a:p>
          <a:p>
            <a:pPr marL="342900" lvl="1" indent="0">
              <a:buNone/>
            </a:pPr>
            <a:endParaRPr lang="es-CR" sz="2400" dirty="0"/>
          </a:p>
          <a:p>
            <a:pPr lvl="1"/>
            <a:r>
              <a:rPr lang="es-CR" sz="2400" dirty="0"/>
              <a:t>DROP TABLE </a:t>
            </a:r>
            <a:r>
              <a:rPr lang="es-CR" sz="2400" dirty="0" err="1"/>
              <a:t>mitabla</a:t>
            </a:r>
            <a:r>
              <a:rPr lang="es-CR" sz="2400" dirty="0"/>
              <a:t>;</a:t>
            </a:r>
          </a:p>
          <a:p>
            <a:pPr marL="342900" lvl="1" indent="0">
              <a:buNone/>
            </a:pPr>
            <a:r>
              <a:rPr lang="es-CR" sz="2400" dirty="0"/>
              <a:t>Elimina la tabla </a:t>
            </a:r>
            <a:r>
              <a:rPr lang="es-CR" sz="2400" b="1" i="1" dirty="0" err="1"/>
              <a:t>mitabla</a:t>
            </a:r>
            <a:r>
              <a:rPr lang="es-CR" sz="2400" dirty="0"/>
              <a:t>.</a:t>
            </a:r>
          </a:p>
          <a:p>
            <a:pPr marL="342900" lvl="1" indent="0">
              <a:buNone/>
            </a:pPr>
            <a:endParaRPr lang="es-CR" sz="2400" dirty="0"/>
          </a:p>
          <a:p>
            <a:pPr lvl="1"/>
            <a:r>
              <a:rPr lang="es-CR" sz="2400" dirty="0"/>
              <a:t>ALTER TABLE </a:t>
            </a:r>
            <a:r>
              <a:rPr lang="es-CR" sz="2400" dirty="0" err="1"/>
              <a:t>mitabla</a:t>
            </a:r>
            <a:r>
              <a:rPr lang="es-CR" sz="2400" dirty="0"/>
              <a:t> ...;</a:t>
            </a:r>
          </a:p>
          <a:p>
            <a:pPr marL="342900" lvl="1" indent="0">
              <a:buNone/>
            </a:pPr>
            <a:r>
              <a:rPr lang="es-CR" sz="2400" dirty="0"/>
              <a:t>Permite modificar la definición de la tabla </a:t>
            </a:r>
            <a:r>
              <a:rPr lang="es-CR" sz="2400" b="1" i="1" dirty="0" err="1"/>
              <a:t>mitabla</a:t>
            </a:r>
            <a:r>
              <a:rPr lang="es-CR" sz="2400" dirty="0"/>
              <a:t>.</a:t>
            </a:r>
          </a:p>
          <a:p>
            <a:endParaRPr lang="es-CR" dirty="0"/>
          </a:p>
        </p:txBody>
      </p:sp>
    </p:spTree>
    <p:extLst>
      <p:ext uri="{BB962C8B-B14F-4D97-AF65-F5344CB8AC3E}">
        <p14:creationId xmlns:p14="http://schemas.microsoft.com/office/powerpoint/2010/main" val="106042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(1)</a:t>
            </a:r>
            <a:endParaRPr lang="es-ES" b="1" dirty="0">
              <a:effectLst/>
            </a:endParaRPr>
          </a:p>
        </p:txBody>
      </p:sp>
      <p:sp>
        <p:nvSpPr>
          <p:cNvPr id="17411" name="Rectangle 3"/>
          <p:cNvSpPr>
            <a:spLocks noGrp="1"/>
          </p:cNvSpPr>
          <p:nvPr>
            <p:ph idx="1"/>
          </p:nvPr>
        </p:nvSpPr>
        <p:spPr/>
        <p:txBody>
          <a:bodyPr>
            <a:normAutofit/>
          </a:bodyPr>
          <a:lstStyle/>
          <a:p>
            <a:pPr>
              <a:lnSpc>
                <a:spcPct val="90000"/>
              </a:lnSpc>
              <a:buNone/>
            </a:pPr>
            <a:r>
              <a:rPr lang="es-CR" altLang="es-CR" dirty="0"/>
              <a:t>ALTER TABLE modelo</a:t>
            </a:r>
          </a:p>
          <a:p>
            <a:pPr>
              <a:lnSpc>
                <a:spcPct val="90000"/>
              </a:lnSpc>
              <a:buNone/>
            </a:pPr>
            <a:r>
              <a:rPr lang="es-CR" altLang="es-CR" dirty="0"/>
              <a:t>        ADD CONSTRAINT </a:t>
            </a:r>
            <a:r>
              <a:rPr lang="es-CR" altLang="es-CR" dirty="0" err="1"/>
              <a:t>fk_modelo_marca</a:t>
            </a:r>
            <a:r>
              <a:rPr lang="es-CR" altLang="es-CR" dirty="0"/>
              <a:t> FOREIGN KEY (</a:t>
            </a:r>
            <a:r>
              <a:rPr lang="es-CR" altLang="es-CR" dirty="0" err="1"/>
              <a:t>id_marca</a:t>
            </a:r>
            <a:r>
              <a:rPr lang="es-CR" altLang="es-CR" dirty="0"/>
              <a:t>)</a:t>
            </a:r>
          </a:p>
          <a:p>
            <a:pPr>
              <a:lnSpc>
                <a:spcPct val="90000"/>
              </a:lnSpc>
              <a:buNone/>
            </a:pPr>
            <a:r>
              <a:rPr lang="es-CR" altLang="es-CR" dirty="0"/>
              <a:t>           REFERENCES marca (</a:t>
            </a:r>
            <a:r>
              <a:rPr lang="es-CR" altLang="es-CR" dirty="0" err="1"/>
              <a:t>id_marca</a:t>
            </a:r>
            <a:r>
              <a:rPr lang="es-CR" altLang="es-CR" dirty="0"/>
              <a:t>);</a:t>
            </a:r>
          </a:p>
          <a:p>
            <a:pPr>
              <a:lnSpc>
                <a:spcPct val="90000"/>
              </a:lnSpc>
              <a:buNone/>
            </a:pPr>
            <a:endParaRPr lang="es-CR" altLang="es-CR" dirty="0"/>
          </a:p>
          <a:p>
            <a:pPr>
              <a:lnSpc>
                <a:spcPct val="90000"/>
              </a:lnSpc>
              <a:buNone/>
            </a:pPr>
            <a:r>
              <a:rPr lang="es-CR" altLang="es-CR" dirty="0"/>
              <a:t>ALTER TABLE </a:t>
            </a:r>
            <a:r>
              <a:rPr lang="es-CR" altLang="es-CR" dirty="0" err="1"/>
              <a:t>vehiculo</a:t>
            </a:r>
            <a:endParaRPr lang="es-CR" altLang="es-CR" dirty="0"/>
          </a:p>
          <a:p>
            <a:pPr>
              <a:lnSpc>
                <a:spcPct val="90000"/>
              </a:lnSpc>
              <a:buNone/>
            </a:pPr>
            <a:r>
              <a:rPr lang="es-CR" altLang="es-CR" dirty="0"/>
              <a:t>    ADD CONSTRAINT </a:t>
            </a:r>
            <a:r>
              <a:rPr lang="es-CR" altLang="es-CR" dirty="0" err="1"/>
              <a:t>fk_vehiculo_modelo</a:t>
            </a:r>
            <a:r>
              <a:rPr lang="es-CR" altLang="es-CR" dirty="0"/>
              <a:t> FOREIGN KEY  (</a:t>
            </a:r>
            <a:r>
              <a:rPr lang="es-CR" altLang="es-CR" dirty="0" err="1"/>
              <a:t>id_marca</a:t>
            </a:r>
            <a:r>
              <a:rPr lang="es-CR" altLang="es-CR" dirty="0"/>
              <a:t>, </a:t>
            </a:r>
            <a:r>
              <a:rPr lang="es-CR" altLang="es-CR" dirty="0" err="1"/>
              <a:t>id_modelo</a:t>
            </a:r>
            <a:r>
              <a:rPr lang="es-CR" altLang="es-CR" dirty="0"/>
              <a:t>)</a:t>
            </a:r>
          </a:p>
          <a:p>
            <a:pPr>
              <a:lnSpc>
                <a:spcPct val="90000"/>
              </a:lnSpc>
              <a:buNone/>
            </a:pPr>
            <a:r>
              <a:rPr lang="es-CR" altLang="es-CR" dirty="0"/>
              <a:t>  REFERENCES modelo (</a:t>
            </a:r>
            <a:r>
              <a:rPr lang="es-CR" altLang="es-CR" dirty="0" err="1"/>
              <a:t>id_marca</a:t>
            </a:r>
            <a:r>
              <a:rPr lang="es-CR" altLang="es-CR" dirty="0"/>
              <a:t>, </a:t>
            </a:r>
            <a:r>
              <a:rPr lang="es-CR" altLang="es-CR" dirty="0" err="1"/>
              <a:t>id_modelo</a:t>
            </a:r>
            <a:r>
              <a:rPr lang="es-CR" altLang="es-CR" dirty="0"/>
              <a:t>);</a:t>
            </a:r>
          </a:p>
        </p:txBody>
      </p:sp>
    </p:spTree>
    <p:extLst>
      <p:ext uri="{BB962C8B-B14F-4D97-AF65-F5344CB8AC3E}">
        <p14:creationId xmlns:p14="http://schemas.microsoft.com/office/powerpoint/2010/main" val="41165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8435" name="Rectangle 3"/>
          <p:cNvSpPr>
            <a:spLocks noGrp="1"/>
          </p:cNvSpPr>
          <p:nvPr>
            <p:ph idx="1"/>
          </p:nvPr>
        </p:nvSpPr>
        <p:spPr/>
        <p:txBody>
          <a:bodyPr/>
          <a:lstStyle/>
          <a:p>
            <a:pPr eaLnBrk="1" hangingPunct="1">
              <a:buFont typeface="Wingdings 3" pitchFamily="18" charset="2"/>
              <a:buNone/>
            </a:pPr>
            <a:endParaRPr lang="en-US" altLang="es-CR" sz="1500" dirty="0"/>
          </a:p>
          <a:p>
            <a:pPr eaLnBrk="1" hangingPunct="1">
              <a:buFont typeface="Wingdings 3" pitchFamily="18" charset="2"/>
              <a:buNone/>
            </a:pPr>
            <a:endParaRPr lang="en-US" altLang="es-CR" sz="1500" dirty="0"/>
          </a:p>
          <a:p>
            <a:pPr eaLnBrk="1" hangingPunct="1">
              <a:buFont typeface="Wingdings 3" pitchFamily="18" charset="2"/>
              <a:buNone/>
            </a:pPr>
            <a:r>
              <a:rPr lang="en-US" altLang="es-CR" dirty="0"/>
              <a:t>ALTER </a:t>
            </a:r>
            <a:r>
              <a:rPr lang="en-US" altLang="es-CR" i="1" dirty="0"/>
              <a:t>table</a:t>
            </a:r>
            <a:r>
              <a:rPr lang="en-US" altLang="es-CR" dirty="0"/>
              <a:t> ADD(column datatype [default </a:t>
            </a:r>
            <a:r>
              <a:rPr lang="en-US" altLang="es-CR" dirty="0" err="1"/>
              <a:t>exp</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ALTER </a:t>
            </a:r>
            <a:r>
              <a:rPr lang="en-US" altLang="es-CR" i="1" dirty="0"/>
              <a:t>table</a:t>
            </a:r>
            <a:r>
              <a:rPr lang="en-US" altLang="es-CR" dirty="0"/>
              <a:t> MODIFY(column datatype [default </a:t>
            </a:r>
            <a:r>
              <a:rPr lang="en-US" altLang="es-CR" dirty="0" err="1"/>
              <a:t>exp</a:t>
            </a:r>
            <a:r>
              <a:rPr lang="en-US" altLang="es-CR" dirty="0"/>
              <a:t>]);</a:t>
            </a:r>
            <a:r>
              <a:rPr lang="es-ES" altLang="es-CR" dirty="0"/>
              <a:t> </a:t>
            </a:r>
          </a:p>
          <a:p>
            <a:pPr eaLnBrk="1" hangingPunct="1">
              <a:buFont typeface="Wingdings 3" pitchFamily="18" charset="2"/>
              <a:buNone/>
            </a:pPr>
            <a:endParaRPr lang="es-ES" altLang="es-CR" dirty="0"/>
          </a:p>
          <a:p>
            <a:pPr eaLnBrk="1" hangingPunct="1">
              <a:buFont typeface="Wingdings 3" pitchFamily="18" charset="2"/>
              <a:buNone/>
            </a:pPr>
            <a:r>
              <a:rPr lang="en-US" altLang="es-CR" dirty="0"/>
              <a:t>ALTER </a:t>
            </a:r>
            <a:r>
              <a:rPr lang="en-US" altLang="es-CR" i="1" dirty="0"/>
              <a:t>table</a:t>
            </a:r>
            <a:r>
              <a:rPr lang="en-US" altLang="es-CR" dirty="0"/>
              <a:t> DROP COLUMN </a:t>
            </a:r>
            <a:r>
              <a:rPr lang="en-US" altLang="es-CR" i="1" dirty="0"/>
              <a:t>column</a:t>
            </a:r>
            <a:r>
              <a:rPr lang="en-US" altLang="es-CR" dirty="0"/>
              <a:t>);</a:t>
            </a:r>
            <a:r>
              <a:rPr lang="es-ES" altLang="es-CR" dirty="0"/>
              <a:t> </a:t>
            </a:r>
          </a:p>
        </p:txBody>
      </p:sp>
    </p:spTree>
    <p:extLst>
      <p:ext uri="{BB962C8B-B14F-4D97-AF65-F5344CB8AC3E}">
        <p14:creationId xmlns:p14="http://schemas.microsoft.com/office/powerpoint/2010/main" val="339615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19459" name="Rectangle 3"/>
          <p:cNvSpPr>
            <a:spLocks noGrp="1"/>
          </p:cNvSpPr>
          <p:nvPr>
            <p:ph idx="1"/>
          </p:nvPr>
        </p:nvSpPr>
        <p:spPr/>
        <p:txBody>
          <a:bodyPr/>
          <a:lstStyle/>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motor VARCHAR(20) NOT NULL;</a:t>
            </a:r>
          </a:p>
          <a:p>
            <a:pPr>
              <a:buNone/>
            </a:pPr>
            <a:endParaRPr lang="en-US" altLang="es-CR" dirty="0"/>
          </a:p>
          <a:p>
            <a:pPr>
              <a:buNone/>
            </a:pPr>
            <a:r>
              <a:rPr lang="en-US" altLang="es-CR" dirty="0"/>
              <a:t>ALTER TABLE </a:t>
            </a:r>
            <a:r>
              <a:rPr lang="en-US" altLang="es-CR" dirty="0" err="1"/>
              <a:t>vehiculo</a:t>
            </a:r>
            <a:r>
              <a:rPr lang="en-US" altLang="es-CR" dirty="0"/>
              <a:t> ADD COLUMN</a:t>
            </a:r>
          </a:p>
          <a:p>
            <a:pPr>
              <a:buNone/>
            </a:pPr>
            <a:r>
              <a:rPr lang="en-US" altLang="es-CR" dirty="0"/>
              <a:t>        </a:t>
            </a:r>
            <a:r>
              <a:rPr lang="en-US" altLang="es-CR" dirty="0" err="1"/>
              <a:t>chasis</a:t>
            </a:r>
            <a:r>
              <a:rPr lang="en-US" altLang="es-CR" dirty="0"/>
              <a:t> VARCHAR(20) NOT NULL;</a:t>
            </a:r>
          </a:p>
          <a:p>
            <a:pPr eaLnBrk="1" hangingPunct="1">
              <a:buFont typeface="Wingdings 3" pitchFamily="18" charset="2"/>
              <a:buNone/>
            </a:pPr>
            <a:endParaRPr lang="en-US" altLang="es-CR" dirty="0"/>
          </a:p>
        </p:txBody>
      </p:sp>
    </p:spTree>
    <p:extLst>
      <p:ext uri="{BB962C8B-B14F-4D97-AF65-F5344CB8AC3E}">
        <p14:creationId xmlns:p14="http://schemas.microsoft.com/office/powerpoint/2010/main" val="1966686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0483" name="Rectangle 3"/>
          <p:cNvSpPr>
            <a:spLocks noGrp="1"/>
          </p:cNvSpPr>
          <p:nvPr>
            <p:ph idx="1"/>
          </p:nvPr>
        </p:nvSpPr>
        <p:spPr/>
        <p:txBody>
          <a:bodyPr/>
          <a:lstStyle/>
          <a:p>
            <a:pPr>
              <a:buNone/>
            </a:pPr>
            <a:endParaRPr lang="es-CR" altLang="es-CR" dirty="0"/>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TYPE VARCHAR(50);</a:t>
            </a:r>
          </a:p>
          <a:p>
            <a:pPr>
              <a:buNone/>
            </a:pPr>
            <a:endParaRPr lang="es-CR" altLang="es-CR" dirty="0"/>
          </a:p>
          <a:p>
            <a:pPr>
              <a:buNone/>
            </a:pPr>
            <a:r>
              <a:rPr lang="es-CR" altLang="es-CR" dirty="0"/>
              <a:t>ALTER TABLE marca ALTER COLUMN</a:t>
            </a:r>
          </a:p>
          <a:p>
            <a:pPr>
              <a:buNone/>
            </a:pPr>
            <a:r>
              <a:rPr lang="es-CR" altLang="es-CR" dirty="0" err="1"/>
              <a:t>nombre_marca</a:t>
            </a:r>
            <a:r>
              <a:rPr lang="es-CR" altLang="es-CR" dirty="0"/>
              <a:t> SET NOT NULL;</a:t>
            </a:r>
          </a:p>
        </p:txBody>
      </p:sp>
    </p:spTree>
    <p:extLst>
      <p:ext uri="{BB962C8B-B14F-4D97-AF65-F5344CB8AC3E}">
        <p14:creationId xmlns:p14="http://schemas.microsoft.com/office/powerpoint/2010/main" val="436048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1507" name="Rectangle 3"/>
          <p:cNvSpPr>
            <a:spLocks noGrp="1"/>
          </p:cNvSpPr>
          <p:nvPr>
            <p:ph idx="1"/>
          </p:nvPr>
        </p:nvSpPr>
        <p:spPr/>
        <p:txBody>
          <a:bodyPr>
            <a:normAutofit/>
          </a:bodyPr>
          <a:lstStyle/>
          <a:p>
            <a:pPr>
              <a:buNone/>
            </a:pPr>
            <a:r>
              <a:rPr lang="en-US" altLang="es-CR" dirty="0"/>
              <a:t>CREATE TABLE persona</a:t>
            </a:r>
          </a:p>
          <a:p>
            <a:pPr>
              <a:buNone/>
            </a:pPr>
            <a:r>
              <a:rPr lang="en-US" altLang="es-CR" dirty="0"/>
              <a:t>(</a:t>
            </a:r>
          </a:p>
          <a:p>
            <a:pPr>
              <a:buNone/>
            </a:pPr>
            <a:r>
              <a:rPr lang="en-US" altLang="es-CR" dirty="0"/>
              <a:t>    </a:t>
            </a:r>
            <a:r>
              <a:rPr lang="en-US" altLang="es-CR" dirty="0" err="1"/>
              <a:t>cedula</a:t>
            </a:r>
            <a:r>
              <a:rPr lang="en-US" altLang="es-CR" dirty="0"/>
              <a:t>          VARCHAR(12)    NOT NULL,</a:t>
            </a:r>
          </a:p>
          <a:p>
            <a:pPr>
              <a:buNone/>
            </a:pPr>
            <a:r>
              <a:rPr lang="en-US" altLang="es-CR" dirty="0"/>
              <a:t>    </a:t>
            </a:r>
            <a:r>
              <a:rPr lang="en-US" altLang="es-CR" dirty="0" err="1"/>
              <a:t>nombre</a:t>
            </a:r>
            <a:r>
              <a:rPr lang="en-US" altLang="es-CR" dirty="0"/>
              <a:t>          VARCHAR(50)    NOT NULL,   </a:t>
            </a:r>
          </a:p>
          <a:p>
            <a:pPr>
              <a:buNone/>
            </a:pPr>
            <a:r>
              <a:rPr lang="en-US" altLang="es-CR" dirty="0"/>
              <a:t>    CONSTRAINT </a:t>
            </a:r>
            <a:r>
              <a:rPr lang="en-US" altLang="es-CR" dirty="0" err="1"/>
              <a:t>pk_persona</a:t>
            </a:r>
            <a:r>
              <a:rPr lang="en-US" altLang="es-CR" dirty="0"/>
              <a:t> PRIMARY KEY (</a:t>
            </a:r>
            <a:r>
              <a:rPr lang="en-US" altLang="es-CR" dirty="0" err="1"/>
              <a:t>cedula</a:t>
            </a:r>
            <a:r>
              <a:rPr lang="en-US" altLang="es-CR" dirty="0"/>
              <a:t>)</a:t>
            </a:r>
          </a:p>
          <a:p>
            <a:pPr>
              <a:buNone/>
            </a:pPr>
            <a:r>
              <a:rPr lang="en-US" altLang="es-CR" dirty="0"/>
              <a:t>);</a:t>
            </a:r>
          </a:p>
          <a:p>
            <a:pPr eaLnBrk="1" hangingPunct="1">
              <a:buFont typeface="Wingdings 3" pitchFamily="18" charset="2"/>
              <a:buNone/>
            </a:pPr>
            <a:endParaRPr lang="es-CR" altLang="es-CR" dirty="0"/>
          </a:p>
          <a:p>
            <a:pPr>
              <a:buNone/>
            </a:pPr>
            <a:r>
              <a:rPr lang="es-CR" altLang="es-CR" dirty="0"/>
              <a:t>ALTER TABLE persona DROP COLUMN</a:t>
            </a:r>
          </a:p>
          <a:p>
            <a:pPr>
              <a:buNone/>
            </a:pPr>
            <a:r>
              <a:rPr lang="es-CR" altLang="es-CR" dirty="0"/>
              <a:t>nombre;</a:t>
            </a:r>
          </a:p>
          <a:p>
            <a:pPr eaLnBrk="1" hangingPunct="1">
              <a:buFont typeface="Wingdings 3" pitchFamily="18" charset="2"/>
              <a:buNone/>
            </a:pPr>
            <a:endParaRPr lang="es-CR"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25153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ALTER TABLE (2)</a:t>
            </a:r>
            <a:endParaRPr lang="es-ES" b="1" dirty="0">
              <a:effectLst/>
            </a:endParaRPr>
          </a:p>
        </p:txBody>
      </p:sp>
      <p:sp>
        <p:nvSpPr>
          <p:cNvPr id="22531" name="Rectangle 3"/>
          <p:cNvSpPr>
            <a:spLocks noGrp="1"/>
          </p:cNvSpPr>
          <p:nvPr>
            <p:ph idx="1"/>
          </p:nvPr>
        </p:nvSpPr>
        <p:spPr/>
        <p:txBody>
          <a:bodyPr/>
          <a:lstStyle/>
          <a:p>
            <a:pPr marL="467916" indent="-385763">
              <a:buNone/>
            </a:pPr>
            <a:endParaRPr lang="es-CR" altLang="es-CR" noProof="1"/>
          </a:p>
          <a:p>
            <a:pPr marL="467916" indent="-385763">
              <a:buNone/>
            </a:pPr>
            <a:r>
              <a:rPr lang="es-CR" altLang="es-CR" noProof="1"/>
              <a:t>ALTER TABLE persona</a:t>
            </a:r>
          </a:p>
          <a:p>
            <a:pPr marL="467916" indent="-385763">
              <a:buNone/>
            </a:pPr>
            <a:r>
              <a:rPr lang="es-CR" altLang="es-CR" noProof="1"/>
              <a:t>DROP CONSTRAINT pk_persona;</a:t>
            </a:r>
          </a:p>
          <a:p>
            <a:pPr marL="467916" indent="-385763">
              <a:buNone/>
            </a:pPr>
            <a:endParaRPr lang="es-CR" altLang="es-CR" noProof="1"/>
          </a:p>
          <a:p>
            <a:pPr marL="467916" indent="-385763">
              <a:buNone/>
            </a:pPr>
            <a:r>
              <a:rPr lang="es-CR" altLang="es-CR" noProof="1"/>
              <a:t>ALTER TABLE persona ADD CONSTRAINT</a:t>
            </a:r>
          </a:p>
          <a:p>
            <a:pPr marL="467916" indent="-385763">
              <a:buNone/>
            </a:pPr>
            <a:r>
              <a:rPr lang="es-CR" altLang="es-CR" noProof="1"/>
              <a:t>pk_persona PRIMARY KEY (cedula);</a:t>
            </a:r>
          </a:p>
          <a:p>
            <a:pPr marL="467916" indent="-385763">
              <a:buNone/>
            </a:pPr>
            <a:endParaRPr lang="es-CR" altLang="es-CR" noProof="1"/>
          </a:p>
          <a:p>
            <a:pPr marL="467916" indent="-385763">
              <a:buNone/>
            </a:pPr>
            <a:r>
              <a:rPr lang="es-CR" altLang="es-CR" noProof="1"/>
              <a:t>DROP TABLE persona;</a:t>
            </a:r>
          </a:p>
        </p:txBody>
      </p:sp>
    </p:spTree>
    <p:extLst>
      <p:ext uri="{BB962C8B-B14F-4D97-AF65-F5344CB8AC3E}">
        <p14:creationId xmlns:p14="http://schemas.microsoft.com/office/powerpoint/2010/main" val="17797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ctrTitle"/>
          </p:nvPr>
        </p:nvSpPr>
        <p:spPr/>
        <p:txBody>
          <a:bodyPr>
            <a:normAutofit/>
          </a:bodyPr>
          <a:lstStyle/>
          <a:p>
            <a:r>
              <a:rPr lang="es-CR" dirty="0"/>
              <a:t>Fundamentos de bases de datos</a:t>
            </a:r>
            <a:br>
              <a:rPr lang="es-CR" dirty="0"/>
            </a:br>
            <a:r>
              <a:rPr lang="es-CR" dirty="0"/>
              <a:t>ISW­-312 </a:t>
            </a:r>
          </a:p>
        </p:txBody>
      </p:sp>
      <p:sp>
        <p:nvSpPr>
          <p:cNvPr id="5" name="2 Subtítulo"/>
          <p:cNvSpPr>
            <a:spLocks noGrp="1"/>
          </p:cNvSpPr>
          <p:nvPr>
            <p:ph type="subTitle" idx="1"/>
          </p:nvPr>
        </p:nvSpPr>
        <p:spPr/>
        <p:txBody>
          <a:bodyPr>
            <a:normAutofit/>
          </a:bodyPr>
          <a:lstStyle/>
          <a:p>
            <a:pPr lvl="0">
              <a:spcBef>
                <a:spcPts val="0"/>
              </a:spcBef>
            </a:pPr>
            <a:r>
              <a:rPr lang="es-CR" dirty="0"/>
              <a:t>Universidad Técnica Nacional</a:t>
            </a:r>
          </a:p>
          <a:p>
            <a:pPr lvl="0">
              <a:spcBef>
                <a:spcPts val="0"/>
              </a:spcBef>
            </a:pPr>
            <a:r>
              <a:rPr lang="es-CR" dirty="0"/>
              <a:t>Por: Efrén Jiménez Delgado</a:t>
            </a:r>
          </a:p>
          <a:p>
            <a:pPr lvl="0">
              <a:spcBef>
                <a:spcPts val="0"/>
              </a:spcBef>
            </a:pPr>
            <a:r>
              <a:rPr lang="es-CR" dirty="0"/>
              <a:t>2019</a:t>
            </a:r>
          </a:p>
        </p:txBody>
      </p:sp>
      <p:pic>
        <p:nvPicPr>
          <p:cNvPr id="6" name="Imagen 5"/>
          <p:cNvPicPr>
            <a:picLocks noChangeAspect="1"/>
          </p:cNvPicPr>
          <p:nvPr/>
        </p:nvPicPr>
        <p:blipFill rotWithShape="1">
          <a:blip r:embed="rId2"/>
          <a:srcRect t="48800" b="37247"/>
          <a:stretch/>
        </p:blipFill>
        <p:spPr>
          <a:xfrm>
            <a:off x="1" y="-27644"/>
            <a:ext cx="9144000" cy="966355"/>
          </a:xfrm>
          <a:prstGeom prst="rect">
            <a:avLst/>
          </a:prstGeom>
        </p:spPr>
      </p:pic>
      <p:sp>
        <p:nvSpPr>
          <p:cNvPr id="7" name="CuadroTexto 6"/>
          <p:cNvSpPr txBox="1"/>
          <p:nvPr/>
        </p:nvSpPr>
        <p:spPr>
          <a:xfrm>
            <a:off x="-1" y="920904"/>
            <a:ext cx="9144000" cy="107722"/>
          </a:xfrm>
          <a:prstGeom prst="rect">
            <a:avLst/>
          </a:prstGeom>
          <a:solidFill>
            <a:srgbClr val="FF6600"/>
          </a:solidFill>
        </p:spPr>
        <p:txBody>
          <a:bodyPr wrap="square" rtlCol="0">
            <a:spAutoFit/>
          </a:bodyPr>
          <a:lstStyle/>
          <a:p>
            <a:endParaRPr lang="es-CR" sz="100" dirty="0"/>
          </a:p>
        </p:txBody>
      </p:sp>
      <p:sp>
        <p:nvSpPr>
          <p:cNvPr id="8" name="CuadroTexto 7"/>
          <p:cNvSpPr txBox="1"/>
          <p:nvPr/>
        </p:nvSpPr>
        <p:spPr>
          <a:xfrm>
            <a:off x="-3" y="1021288"/>
            <a:ext cx="9144000" cy="107722"/>
          </a:xfrm>
          <a:prstGeom prst="rect">
            <a:avLst/>
          </a:prstGeom>
          <a:solidFill>
            <a:srgbClr val="65ACDD"/>
          </a:solidFill>
        </p:spPr>
        <p:txBody>
          <a:bodyPr wrap="square" rtlCol="0">
            <a:spAutoFit/>
          </a:bodyPr>
          <a:lstStyle/>
          <a:p>
            <a:endParaRPr lang="es-CR" sz="100" dirty="0"/>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99" y="54365"/>
            <a:ext cx="1085789" cy="776624"/>
          </a:xfrm>
          <a:prstGeom prst="rect">
            <a:avLst/>
          </a:prstGeom>
        </p:spPr>
      </p:pic>
    </p:spTree>
    <p:extLst>
      <p:ext uri="{BB962C8B-B14F-4D97-AF65-F5344CB8AC3E}">
        <p14:creationId xmlns:p14="http://schemas.microsoft.com/office/powerpoint/2010/main" val="1232748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endParaRPr lang="es-CR" dirty="0"/>
          </a:p>
          <a:p>
            <a:endParaRPr lang="es-CR" dirty="0"/>
          </a:p>
          <a:p>
            <a:r>
              <a:rPr lang="es-CR" dirty="0"/>
              <a:t>Se compone de instrucciones que permiten:</a:t>
            </a:r>
          </a:p>
          <a:p>
            <a:pPr lvl="1"/>
            <a:endParaRPr lang="es-CR" sz="2400" dirty="0"/>
          </a:p>
          <a:p>
            <a:pPr lvl="1"/>
            <a:r>
              <a:rPr lang="es-CR" sz="2400" dirty="0"/>
              <a:t>Ejercer un control sobre los datos tal como la asignación de privilegios de acceso a los datos.</a:t>
            </a:r>
          </a:p>
          <a:p>
            <a:pPr marL="685800" lvl="2" indent="0">
              <a:buNone/>
            </a:pPr>
            <a:endParaRPr lang="es-CR" sz="2400" dirty="0"/>
          </a:p>
          <a:p>
            <a:pPr lvl="1"/>
            <a:r>
              <a:rPr lang="es-CR" sz="2400" dirty="0"/>
              <a:t>La gestión de transacciones.</a:t>
            </a:r>
          </a:p>
          <a:p>
            <a:pPr marL="342900" lvl="1" indent="0">
              <a:buNone/>
            </a:pPr>
            <a:endParaRPr lang="es-CR" dirty="0"/>
          </a:p>
        </p:txBody>
      </p:sp>
    </p:spTree>
    <p:extLst>
      <p:ext uri="{BB962C8B-B14F-4D97-AF65-F5344CB8AC3E}">
        <p14:creationId xmlns:p14="http://schemas.microsoft.com/office/powerpoint/2010/main" val="132702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DCL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r>
              <a:rPr lang="es-CR" dirty="0"/>
              <a:t>Una </a:t>
            </a:r>
            <a:r>
              <a:rPr lang="es-CR" b="1" dirty="0"/>
              <a:t>transacción</a:t>
            </a:r>
            <a:r>
              <a:rPr lang="es-CR" dirty="0"/>
              <a:t> se puede definir como un conjunto de acciones que se tienen que realizar todas o ninguna para preservar la integridad de la base de datos.</a:t>
            </a:r>
          </a:p>
          <a:p>
            <a:pPr algn="just"/>
            <a:endParaRPr lang="es-CR" dirty="0"/>
          </a:p>
          <a:p>
            <a:pPr algn="just"/>
            <a:r>
              <a:rPr lang="es-CR" dirty="0"/>
              <a:t>Por ejemplo….</a:t>
            </a:r>
          </a:p>
          <a:p>
            <a:pPr algn="just"/>
            <a:endParaRPr lang="es-CR" dirty="0"/>
          </a:p>
        </p:txBody>
      </p:sp>
    </p:spTree>
    <p:extLst>
      <p:ext uri="{BB962C8B-B14F-4D97-AF65-F5344CB8AC3E}">
        <p14:creationId xmlns:p14="http://schemas.microsoft.com/office/powerpoint/2010/main" val="3689680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fontScale="92500" lnSpcReduction="20000"/>
          </a:bodyPr>
          <a:lstStyle/>
          <a:p>
            <a:pPr marL="0" indent="0" algn="just">
              <a:buNone/>
            </a:pPr>
            <a:r>
              <a:rPr lang="es-CR" sz="2600" dirty="0"/>
              <a:t>Supongamos que tenemos una base de datos para las reservas de avión.</a:t>
            </a:r>
          </a:p>
          <a:p>
            <a:pPr marL="0" indent="0" algn="just">
              <a:buNone/>
            </a:pPr>
            <a:endParaRPr lang="es-CR" sz="2600" dirty="0"/>
          </a:p>
          <a:p>
            <a:pPr marL="0" indent="0" algn="just">
              <a:buNone/>
            </a:pPr>
            <a:r>
              <a:rPr lang="es-CR" sz="2600" dirty="0"/>
              <a:t>Cuando un usuario pide reservar una plaza en un determinado vuelo, el sistema tiene que comprobar que queden plazas libres, si quedan plazas reservará la que quiera el usuario generando un nuevo billete y marcando la plaza como ocupada. </a:t>
            </a:r>
          </a:p>
          <a:p>
            <a:pPr marL="0" indent="0" algn="just">
              <a:buNone/>
            </a:pPr>
            <a:endParaRPr lang="es-CR" sz="2600" dirty="0"/>
          </a:p>
          <a:p>
            <a:pPr marL="0" indent="0" algn="just">
              <a:buNone/>
            </a:pPr>
            <a:r>
              <a:rPr lang="es-CR" sz="2600" dirty="0"/>
              <a:t>Aquí tenemos un proceso que consta de dos operaciones: </a:t>
            </a:r>
          </a:p>
          <a:p>
            <a:pPr marL="296466" indent="-169069" algn="just"/>
            <a:r>
              <a:rPr lang="es-CR" sz="2600" dirty="0"/>
              <a:t>Actualización de la base de datos (crear una nueva fila en la tabla de billetes</a:t>
            </a:r>
          </a:p>
          <a:p>
            <a:pPr marL="296466" indent="-169069" algn="just"/>
            <a:r>
              <a:rPr lang="es-CR" sz="2600" dirty="0"/>
              <a:t>Actualizar la plaza reservada en el vuelo, poniéndola como ocupada) </a:t>
            </a:r>
          </a:p>
          <a:p>
            <a:pPr marL="0" indent="0" algn="just">
              <a:buNone/>
            </a:pPr>
            <a:endParaRPr lang="es-CR" dirty="0"/>
          </a:p>
        </p:txBody>
      </p:sp>
    </p:spTree>
    <p:extLst>
      <p:ext uri="{BB962C8B-B14F-4D97-AF65-F5344CB8AC3E}">
        <p14:creationId xmlns:p14="http://schemas.microsoft.com/office/powerpoint/2010/main" val="3151101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lnSpcReduction="10000"/>
          </a:bodyPr>
          <a:lstStyle/>
          <a:p>
            <a:pPr marL="0" indent="0" algn="just">
              <a:buNone/>
            </a:pPr>
            <a:r>
              <a:rPr lang="es-CR" dirty="0"/>
              <a:t>Estas dos operaciones se tienen que ejecutar o todas o ninguna, si después de crear el billete no se actualiza la plaza porque se cae el sistema, por ejemplo, la base de datos quedaría en un estado inconsistente ya que la plaza constaría como libre cuando realmente habría un billete emitido para esta plaza. </a:t>
            </a:r>
          </a:p>
          <a:p>
            <a:pPr marL="0" indent="0" algn="just">
              <a:buNone/>
            </a:pPr>
            <a:endParaRPr lang="es-CR" dirty="0"/>
          </a:p>
          <a:p>
            <a:pPr marL="0" indent="0" algn="just">
              <a:buNone/>
            </a:pPr>
            <a:r>
              <a:rPr lang="es-CR" dirty="0"/>
              <a:t>En este caso el sistema tiene el mecanismo de transacciones para evitar este error. Las operaciones se incluyen las dos en una misma transacción y así el sistema sabe que las tiene que ejecutar las dos, si por lo que sea no se pueden ejecutar las dos, se encarga de deshacer los cambios que se hubiesen producido para no ejecutar ninguna.</a:t>
            </a:r>
          </a:p>
          <a:p>
            <a:endParaRPr lang="es-CR" dirty="0"/>
          </a:p>
        </p:txBody>
      </p:sp>
    </p:spTree>
    <p:extLst>
      <p:ext uri="{BB962C8B-B14F-4D97-AF65-F5344CB8AC3E}">
        <p14:creationId xmlns:p14="http://schemas.microsoft.com/office/powerpoint/2010/main" val="57002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lstStyle/>
          <a:p>
            <a:pPr algn="just"/>
            <a:endParaRPr lang="es-CR" dirty="0"/>
          </a:p>
          <a:p>
            <a:pPr algn="just"/>
            <a:endParaRPr lang="es-CR" dirty="0"/>
          </a:p>
          <a:p>
            <a:pPr algn="just"/>
            <a:r>
              <a:rPr lang="es-CR" dirty="0"/>
              <a:t>Las instrucciones que gestionan las autorizaciones serán utilizadas normalmente por el </a:t>
            </a:r>
            <a:r>
              <a:rPr lang="es-CR" b="1" dirty="0"/>
              <a:t>administrador</a:t>
            </a:r>
            <a:r>
              <a:rPr lang="es-CR" dirty="0"/>
              <a:t> </a:t>
            </a:r>
          </a:p>
          <a:p>
            <a:pPr algn="just"/>
            <a:endParaRPr lang="es-CR" dirty="0"/>
          </a:p>
          <a:p>
            <a:pPr algn="just"/>
            <a:r>
              <a:rPr lang="es-CR" dirty="0"/>
              <a:t>Las referentes a proceso de transacciones serán utilizadas también por los </a:t>
            </a:r>
            <a:r>
              <a:rPr lang="es-CR" b="1" dirty="0"/>
              <a:t>programadores</a:t>
            </a:r>
            <a:r>
              <a:rPr lang="es-CR" dirty="0"/>
              <a:t>.</a:t>
            </a:r>
          </a:p>
        </p:txBody>
      </p:sp>
    </p:spTree>
    <p:extLst>
      <p:ext uri="{BB962C8B-B14F-4D97-AF65-F5344CB8AC3E}">
        <p14:creationId xmlns:p14="http://schemas.microsoft.com/office/powerpoint/2010/main" val="21809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DCL</a:t>
            </a:r>
          </a:p>
        </p:txBody>
      </p:sp>
      <p:sp>
        <p:nvSpPr>
          <p:cNvPr id="3" name="2 Marcador de contenido"/>
          <p:cNvSpPr>
            <a:spLocks noGrp="1"/>
          </p:cNvSpPr>
          <p:nvPr>
            <p:ph idx="1"/>
          </p:nvPr>
        </p:nvSpPr>
        <p:spPr/>
        <p:txBody>
          <a:bodyPr>
            <a:normAutofit/>
          </a:bodyPr>
          <a:lstStyle/>
          <a:p>
            <a:endParaRPr lang="es-CR" dirty="0"/>
          </a:p>
          <a:p>
            <a:r>
              <a:rPr lang="es-CR" dirty="0"/>
              <a:t>Comandos para el </a:t>
            </a:r>
            <a:r>
              <a:rPr lang="es-CR" b="1" dirty="0"/>
              <a:t>Control de acceso</a:t>
            </a:r>
          </a:p>
          <a:p>
            <a:pPr lvl="1"/>
            <a:r>
              <a:rPr lang="es-CR" dirty="0"/>
              <a:t>GRANT: Concede privilegios de acceso a usuarios</a:t>
            </a:r>
          </a:p>
          <a:p>
            <a:pPr lvl="1"/>
            <a:r>
              <a:rPr lang="es-CR" dirty="0"/>
              <a:t>REVOKE: Suprime privilegios de acceso a usuarios</a:t>
            </a:r>
          </a:p>
          <a:p>
            <a:pPr lvl="1"/>
            <a:endParaRPr lang="es-CR" b="1" dirty="0"/>
          </a:p>
          <a:p>
            <a:r>
              <a:rPr lang="es-CR" dirty="0"/>
              <a:t>Comandos para </a:t>
            </a:r>
            <a:r>
              <a:rPr lang="es-CR" b="1" dirty="0"/>
              <a:t>Control de transacciones</a:t>
            </a:r>
          </a:p>
          <a:p>
            <a:pPr lvl="1"/>
            <a:r>
              <a:rPr lang="es-CR" dirty="0"/>
              <a:t>COMMIT: Finaliza la transacción actual</a:t>
            </a:r>
          </a:p>
          <a:p>
            <a:pPr lvl="1"/>
            <a:r>
              <a:rPr lang="es-CR" dirty="0"/>
              <a:t>ROLLBACK: Aborta la transacción actual</a:t>
            </a:r>
          </a:p>
        </p:txBody>
      </p:sp>
    </p:spTree>
    <p:extLst>
      <p:ext uri="{BB962C8B-B14F-4D97-AF65-F5344CB8AC3E}">
        <p14:creationId xmlns:p14="http://schemas.microsoft.com/office/powerpoint/2010/main" val="3829776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r>
              <a:rPr lang="es-CR" dirty="0"/>
              <a:t>Se compone de las instrucciones para el manejo de los datos, para insertar nuevos datos, modificar datos existentes, para eliminar datos y la más utilizada, para recuperar datos de la base de datos. </a:t>
            </a:r>
          </a:p>
          <a:p>
            <a:pPr algn="just"/>
            <a:endParaRPr lang="es-CR" dirty="0"/>
          </a:p>
          <a:p>
            <a:pPr algn="just"/>
            <a:r>
              <a:rPr lang="es-CR" dirty="0"/>
              <a:t>Veremos que una sola instrucción de recuperación de datos es tan potente que permite recuperar datos de varias tablas a la vez, realizar cálculos sobre estos datos y obtener resúmenes.</a:t>
            </a:r>
          </a:p>
        </p:txBody>
      </p:sp>
    </p:spTree>
    <p:extLst>
      <p:ext uri="{BB962C8B-B14F-4D97-AF65-F5344CB8AC3E}">
        <p14:creationId xmlns:p14="http://schemas.microsoft.com/office/powerpoint/2010/main" val="1496669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pPr algn="just"/>
            <a:endParaRPr lang="es-CR" dirty="0"/>
          </a:p>
          <a:p>
            <a:pPr algn="just"/>
            <a:endParaRPr lang="es-CR" dirty="0"/>
          </a:p>
          <a:p>
            <a:pPr algn="just"/>
            <a:endParaRPr lang="es-CR" dirty="0"/>
          </a:p>
          <a:p>
            <a:pPr algn="just"/>
            <a:r>
              <a:rPr lang="es-CR" dirty="0"/>
              <a:t>Interactúan con el nivel externo de la base de datos por lo que sus instrucciones son muy parecidas, por no decir casi idénticas, de un sistema a otro, el usuario sólo indica lo que quiere recuperar no cómo se tiene que recuperar, no influye el cómo están almacenados los datos.</a:t>
            </a:r>
          </a:p>
          <a:p>
            <a:endParaRPr lang="es-CR" dirty="0"/>
          </a:p>
        </p:txBody>
      </p:sp>
    </p:spTree>
    <p:extLst>
      <p:ext uri="{BB962C8B-B14F-4D97-AF65-F5344CB8AC3E}">
        <p14:creationId xmlns:p14="http://schemas.microsoft.com/office/powerpoint/2010/main" val="3483228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Es el lenguaje que utilizan los </a:t>
            </a:r>
            <a:r>
              <a:rPr lang="es-CR" b="1" dirty="0"/>
              <a:t>programadores</a:t>
            </a:r>
            <a:r>
              <a:rPr lang="es-CR" dirty="0"/>
              <a:t> y los </a:t>
            </a:r>
            <a:r>
              <a:rPr lang="es-CR" b="1" dirty="0"/>
              <a:t>usuarios</a:t>
            </a:r>
            <a:r>
              <a:rPr lang="es-CR" dirty="0"/>
              <a:t> de la base de datos. </a:t>
            </a:r>
          </a:p>
        </p:txBody>
      </p:sp>
    </p:spTree>
    <p:extLst>
      <p:ext uri="{BB962C8B-B14F-4D97-AF65-F5344CB8AC3E}">
        <p14:creationId xmlns:p14="http://schemas.microsoft.com/office/powerpoint/2010/main" val="3437856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lstStyle/>
          <a:p>
            <a:endParaRPr lang="es-CR" dirty="0"/>
          </a:p>
          <a:p>
            <a:endParaRPr lang="es-CR" dirty="0"/>
          </a:p>
          <a:p>
            <a:r>
              <a:rPr lang="es-CR" dirty="0"/>
              <a:t>Cuatro comandos claves:</a:t>
            </a:r>
          </a:p>
          <a:p>
            <a:pPr lvl="1"/>
            <a:r>
              <a:rPr lang="es-CR" dirty="0"/>
              <a:t>INSERT: Insertar una nueva fila de datos</a:t>
            </a:r>
          </a:p>
          <a:p>
            <a:pPr lvl="1"/>
            <a:r>
              <a:rPr lang="es-CR" dirty="0"/>
              <a:t>DELETE: Eliminar filas de datos</a:t>
            </a:r>
          </a:p>
          <a:p>
            <a:pPr lvl="1"/>
            <a:r>
              <a:rPr lang="es-CR" dirty="0"/>
              <a:t>UPDATE: Modificar filas de datos</a:t>
            </a:r>
          </a:p>
          <a:p>
            <a:pPr lvl="1"/>
            <a:r>
              <a:rPr lang="es-CR" dirty="0"/>
              <a:t>SELECT : Seleccionar, obtener datos</a:t>
            </a:r>
          </a:p>
          <a:p>
            <a:endParaRPr lang="es-CR" dirty="0"/>
          </a:p>
        </p:txBody>
      </p:sp>
    </p:spTree>
    <p:extLst>
      <p:ext uri="{BB962C8B-B14F-4D97-AF65-F5344CB8AC3E}">
        <p14:creationId xmlns:p14="http://schemas.microsoft.com/office/powerpoint/2010/main" val="367249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dirty="0"/>
              <a:t>Agenda</a:t>
            </a:r>
          </a:p>
        </p:txBody>
      </p:sp>
      <p:sp>
        <p:nvSpPr>
          <p:cNvPr id="3" name="2 Marcador de contenido"/>
          <p:cNvSpPr>
            <a:spLocks noGrp="1"/>
          </p:cNvSpPr>
          <p:nvPr>
            <p:ph sz="quarter" idx="1"/>
          </p:nvPr>
        </p:nvSpPr>
        <p:spPr/>
        <p:txBody>
          <a:bodyPr/>
          <a:lstStyle/>
          <a:p>
            <a:r>
              <a:rPr lang="es-CR" dirty="0"/>
              <a:t>Conceptos Básicos de SQL</a:t>
            </a:r>
          </a:p>
          <a:p>
            <a:r>
              <a:rPr lang="es-CR" dirty="0"/>
              <a:t>Taller SQL</a:t>
            </a:r>
          </a:p>
          <a:p>
            <a:endParaRPr lang="es-CR" dirty="0"/>
          </a:p>
        </p:txBody>
      </p:sp>
    </p:spTree>
    <p:extLst>
      <p:ext uri="{BB962C8B-B14F-4D97-AF65-F5344CB8AC3E}">
        <p14:creationId xmlns:p14="http://schemas.microsoft.com/office/powerpoint/2010/main" val="4273451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DML y DQL</a:t>
            </a:r>
          </a:p>
        </p:txBody>
      </p:sp>
      <p:sp>
        <p:nvSpPr>
          <p:cNvPr id="3" name="2 Marcador de contenido"/>
          <p:cNvSpPr>
            <a:spLocks noGrp="1"/>
          </p:cNvSpPr>
          <p:nvPr>
            <p:ph idx="1"/>
          </p:nvPr>
        </p:nvSpPr>
        <p:spPr/>
        <p:txBody>
          <a:bodyPr>
            <a:normAutofit/>
          </a:bodyPr>
          <a:lstStyle/>
          <a:p>
            <a:r>
              <a:rPr lang="es-CR" dirty="0"/>
              <a:t>Ejemplos:</a:t>
            </a:r>
          </a:p>
          <a:p>
            <a:pPr lvl="1"/>
            <a:r>
              <a:rPr lang="es-CR" b="1" dirty="0"/>
              <a:t>INSERT INTO </a:t>
            </a:r>
            <a:r>
              <a:rPr lang="es-CR" b="1" dirty="0" err="1"/>
              <a:t>mitabla</a:t>
            </a:r>
            <a:r>
              <a:rPr lang="es-CR" b="1" dirty="0"/>
              <a:t> ... </a:t>
            </a:r>
          </a:p>
          <a:p>
            <a:pPr marL="342900" lvl="1" indent="0">
              <a:buNone/>
            </a:pPr>
            <a:r>
              <a:rPr lang="es-CR" dirty="0"/>
              <a:t>Inserta nuevas filas en </a:t>
            </a:r>
            <a:r>
              <a:rPr lang="es-CR" dirty="0" err="1"/>
              <a:t>mitabla</a:t>
            </a:r>
            <a:endParaRPr lang="es-CR" dirty="0"/>
          </a:p>
          <a:p>
            <a:pPr marL="342900" lvl="1" indent="0">
              <a:buNone/>
            </a:pPr>
            <a:endParaRPr lang="es-CR" dirty="0"/>
          </a:p>
          <a:p>
            <a:pPr lvl="1"/>
            <a:r>
              <a:rPr lang="es-CR" b="1" dirty="0"/>
              <a:t>DELETE FROM </a:t>
            </a:r>
            <a:r>
              <a:rPr lang="es-CR" b="1" dirty="0" err="1"/>
              <a:t>mitabla</a:t>
            </a:r>
            <a:r>
              <a:rPr lang="es-CR" b="1" dirty="0"/>
              <a:t> </a:t>
            </a:r>
          </a:p>
          <a:p>
            <a:pPr marL="342900" lvl="1" indent="0">
              <a:buNone/>
            </a:pPr>
            <a:r>
              <a:rPr lang="es-CR" dirty="0"/>
              <a:t>Eliminar filas de </a:t>
            </a:r>
            <a:r>
              <a:rPr lang="es-CR" dirty="0" err="1"/>
              <a:t>mitabla</a:t>
            </a:r>
            <a:endParaRPr lang="es-CR" dirty="0"/>
          </a:p>
          <a:p>
            <a:pPr marL="342900" lvl="1" indent="0">
              <a:buNone/>
            </a:pPr>
            <a:endParaRPr lang="es-CR" dirty="0"/>
          </a:p>
          <a:p>
            <a:pPr lvl="1"/>
            <a:r>
              <a:rPr lang="es-CR" b="1" dirty="0"/>
              <a:t>UPDATE </a:t>
            </a:r>
            <a:r>
              <a:rPr lang="es-CR" b="1" dirty="0" err="1"/>
              <a:t>mitabla</a:t>
            </a:r>
            <a:r>
              <a:rPr lang="es-CR" b="1" dirty="0"/>
              <a:t> ... </a:t>
            </a:r>
          </a:p>
          <a:p>
            <a:pPr marL="342900" lvl="1" indent="0">
              <a:buNone/>
            </a:pPr>
            <a:r>
              <a:rPr lang="es-CR" dirty="0"/>
              <a:t>Actualiza filas de </a:t>
            </a:r>
            <a:r>
              <a:rPr lang="es-CR" b="1" i="1" dirty="0" err="1"/>
              <a:t>mitabla</a:t>
            </a:r>
            <a:endParaRPr lang="es-CR" b="1" i="1" dirty="0"/>
          </a:p>
          <a:p>
            <a:pPr marL="342900" lvl="1" indent="0">
              <a:buNone/>
            </a:pPr>
            <a:endParaRPr lang="es-CR" dirty="0"/>
          </a:p>
          <a:p>
            <a:pPr lvl="1"/>
            <a:r>
              <a:rPr lang="es-CR" b="1" dirty="0"/>
              <a:t>SELECT * …;</a:t>
            </a:r>
          </a:p>
          <a:p>
            <a:pPr marL="342900" lvl="1" indent="0">
              <a:buNone/>
            </a:pPr>
            <a:r>
              <a:rPr lang="es-CR" dirty="0"/>
              <a:t>Permite seleccionar datos de una tabla</a:t>
            </a:r>
          </a:p>
          <a:p>
            <a:endParaRPr lang="es-CR" dirty="0"/>
          </a:p>
          <a:p>
            <a:endParaRPr lang="es-CR" dirty="0"/>
          </a:p>
        </p:txBody>
      </p:sp>
    </p:spTree>
    <p:extLst>
      <p:ext uri="{BB962C8B-B14F-4D97-AF65-F5344CB8AC3E}">
        <p14:creationId xmlns:p14="http://schemas.microsoft.com/office/powerpoint/2010/main" val="3188349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4579" name="Rectangle 3"/>
          <p:cNvSpPr>
            <a:spLocks noGrp="1"/>
          </p:cNvSpPr>
          <p:nvPr>
            <p:ph idx="1"/>
          </p:nvPr>
        </p:nvSpPr>
        <p:spPr/>
        <p:txBody>
          <a:bodyPr>
            <a:normAutofit/>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 </a:t>
            </a:r>
            <a:r>
              <a:rPr lang="en-US" altLang="es-CR" i="1" dirty="0"/>
              <a:t>valor2...,</a:t>
            </a:r>
            <a:r>
              <a:rPr lang="en-US" altLang="es-CR" i="1" dirty="0" err="1"/>
              <a:t>valorN</a:t>
            </a:r>
            <a:r>
              <a:rPr lang="en-US" altLang="es-CR" dirty="0"/>
              <a:t>); </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INSERT INTO </a:t>
            </a:r>
            <a:r>
              <a:rPr lang="en-US" altLang="es-CR" i="1" dirty="0" err="1"/>
              <a:t>nombre_tabla</a:t>
            </a:r>
            <a:r>
              <a:rPr lang="en-US" altLang="es-CR" dirty="0"/>
              <a:t> </a:t>
            </a:r>
          </a:p>
          <a:p>
            <a:pPr eaLnBrk="1" hangingPunct="1">
              <a:buFont typeface="Wingdings 3" pitchFamily="18" charset="2"/>
              <a:buNone/>
            </a:pPr>
            <a:r>
              <a:rPr lang="en-US" altLang="es-CR" dirty="0"/>
              <a:t>(</a:t>
            </a:r>
            <a:r>
              <a:rPr lang="en-US" altLang="es-CR" i="1" dirty="0"/>
              <a:t>columna1,</a:t>
            </a:r>
            <a:r>
              <a:rPr lang="en-US" altLang="es-CR" dirty="0"/>
              <a:t> </a:t>
            </a:r>
            <a:r>
              <a:rPr lang="en-US" altLang="es-CR" i="1" dirty="0"/>
              <a:t>columna2</a:t>
            </a:r>
            <a:r>
              <a:rPr lang="en-US" altLang="es-CR" dirty="0"/>
              <a:t>..., </a:t>
            </a:r>
            <a:r>
              <a:rPr lang="en-US" altLang="es-CR" i="1" dirty="0" err="1"/>
              <a:t>columnaN</a:t>
            </a:r>
            <a:r>
              <a:rPr lang="en-US" altLang="es-CR" dirty="0"/>
              <a:t>) 	   </a:t>
            </a:r>
          </a:p>
          <a:p>
            <a:pPr eaLnBrk="1" hangingPunct="1">
              <a:buFont typeface="Wingdings 3" pitchFamily="18" charset="2"/>
              <a:buNone/>
            </a:pPr>
            <a:r>
              <a:rPr lang="en-US" altLang="es-CR" dirty="0"/>
              <a:t>VALUES (</a:t>
            </a:r>
            <a:r>
              <a:rPr lang="en-US" altLang="es-CR" i="1" dirty="0"/>
              <a:t>valor1</a:t>
            </a:r>
            <a:r>
              <a:rPr lang="en-US" altLang="es-CR" dirty="0"/>
              <a:t>,</a:t>
            </a:r>
            <a:r>
              <a:rPr lang="en-US" altLang="es-CR" i="1" dirty="0"/>
              <a:t>valor2..., </a:t>
            </a:r>
            <a:r>
              <a:rPr lang="en-US" altLang="es-CR" i="1" dirty="0" err="1"/>
              <a:t>valorN</a:t>
            </a:r>
            <a:r>
              <a:rPr lang="en-US" altLang="es-CR" dirty="0"/>
              <a:t>); </a:t>
            </a:r>
            <a:endParaRPr lang="es-ES" altLang="es-CR" dirty="0"/>
          </a:p>
        </p:txBody>
      </p:sp>
    </p:spTree>
    <p:extLst>
      <p:ext uri="{BB962C8B-B14F-4D97-AF65-F5344CB8AC3E}">
        <p14:creationId xmlns:p14="http://schemas.microsoft.com/office/powerpoint/2010/main" val="390850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5603" name="Rectangle 3"/>
          <p:cNvSpPr>
            <a:spLocks noGrp="1"/>
          </p:cNvSpPr>
          <p:nvPr>
            <p:ph idx="1"/>
          </p:nvPr>
        </p:nvSpPr>
        <p:spPr/>
        <p:txBody>
          <a:bodyPr>
            <a:normAutofit/>
          </a:bodyPr>
          <a:lstStyle/>
          <a:p>
            <a:pPr>
              <a:buNone/>
            </a:pPr>
            <a:endParaRPr lang="es-CR" altLang="es-CR" dirty="0"/>
          </a:p>
          <a:p>
            <a:pPr>
              <a:buNone/>
            </a:pPr>
            <a:r>
              <a:rPr lang="es-CR" altLang="es-CR" dirty="0"/>
              <a:t>INSERT INTO marca VALUES(1,'NISSAN');</a:t>
            </a:r>
          </a:p>
          <a:p>
            <a:pPr>
              <a:buNone/>
            </a:pPr>
            <a:endParaRPr lang="es-CR" altLang="es-CR" dirty="0"/>
          </a:p>
          <a:p>
            <a:pPr>
              <a:buNone/>
            </a:pPr>
            <a:r>
              <a:rPr lang="es-CR" altLang="es-CR" dirty="0"/>
              <a:t>INSERT INTO marca VALUES(2,'TOYOTA');</a:t>
            </a:r>
          </a:p>
          <a:p>
            <a:pPr>
              <a:buNone/>
            </a:pPr>
            <a:endParaRPr lang="es-CR" altLang="es-CR" dirty="0"/>
          </a:p>
          <a:p>
            <a:pPr>
              <a:buNone/>
            </a:pPr>
            <a:r>
              <a:rPr lang="es-CR" altLang="es-CR" dirty="0"/>
              <a:t>INSERT INTO marca(</a:t>
            </a:r>
            <a:r>
              <a:rPr lang="es-CR" altLang="es-CR" dirty="0" err="1"/>
              <a:t>id_marca,nombre_marca</a:t>
            </a:r>
            <a:r>
              <a:rPr lang="es-CR" altLang="es-CR" dirty="0"/>
              <a:t>)</a:t>
            </a:r>
          </a:p>
          <a:p>
            <a:pPr>
              <a:buNone/>
            </a:pPr>
            <a:r>
              <a:rPr lang="es-CR" altLang="es-CR" dirty="0"/>
              <a:t>VALUES(3,'HYUNDAI');</a:t>
            </a:r>
          </a:p>
          <a:p>
            <a:pPr>
              <a:buNone/>
            </a:pPr>
            <a:endParaRPr lang="es-CR" altLang="es-CR" dirty="0"/>
          </a:p>
          <a:p>
            <a:pPr>
              <a:buNone/>
            </a:pPr>
            <a:r>
              <a:rPr lang="es-CR" altLang="es-CR" dirty="0"/>
              <a:t>INSERT INTO marca(</a:t>
            </a:r>
            <a:r>
              <a:rPr lang="es-CR" altLang="es-CR" dirty="0" err="1"/>
              <a:t>id_marca</a:t>
            </a:r>
            <a:r>
              <a:rPr lang="es-CR" altLang="es-CR" dirty="0"/>
              <a:t>)</a:t>
            </a:r>
          </a:p>
          <a:p>
            <a:pPr>
              <a:buNone/>
            </a:pPr>
            <a:r>
              <a:rPr lang="es-CR" altLang="es-CR" dirty="0"/>
              <a:t>VALUES(4);</a:t>
            </a:r>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176835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6627" name="Rectangle 3"/>
          <p:cNvSpPr>
            <a:spLocks noGrp="1"/>
          </p:cNvSpPr>
          <p:nvPr>
            <p:ph idx="1"/>
          </p:nvPr>
        </p:nvSpPr>
        <p:spPr/>
        <p:txBody>
          <a:bodyPr>
            <a:normAutofit fontScale="47500" lnSpcReduction="20000"/>
          </a:bodyPr>
          <a:lstStyle/>
          <a:p>
            <a:pPr>
              <a:lnSpc>
                <a:spcPct val="170000"/>
              </a:lnSpc>
              <a:buNone/>
            </a:pPr>
            <a:endParaRPr lang="es-CR" altLang="es-CR" sz="1200" dirty="0"/>
          </a:p>
          <a:p>
            <a:pPr>
              <a:lnSpc>
                <a:spcPct val="170000"/>
              </a:lnSpc>
              <a:buNone/>
            </a:pPr>
            <a:r>
              <a:rPr lang="es-CR" altLang="es-CR" dirty="0"/>
              <a:t>INSERT INTO modelo(</a:t>
            </a:r>
            <a:r>
              <a:rPr lang="es-CR" altLang="es-CR" dirty="0" err="1"/>
              <a:t>id_marca,id_modelo,descripcion_modelo</a:t>
            </a:r>
            <a:r>
              <a:rPr lang="es-CR" altLang="es-CR" dirty="0"/>
              <a:t>) VALUES(1,1,'SENTRA');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VALUES(1,2,'ALMERA');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VALUES(1,3,'MURANO');</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VALUES(2,1,'COROLLA');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VALUES(2,2,'YARIS');</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VALUES(3,1,'EXCEL');</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VALUES(3,2,'ELANTRA');</a:t>
            </a:r>
          </a:p>
          <a:p>
            <a:pPr>
              <a:lnSpc>
                <a:spcPct val="170000"/>
              </a:lnSpc>
              <a:buNone/>
            </a:pPr>
            <a:endParaRPr lang="es-CR" altLang="es-CR" dirty="0"/>
          </a:p>
          <a:p>
            <a:pPr>
              <a:lnSpc>
                <a:spcPct val="170000"/>
              </a:lnSpc>
              <a:buNone/>
            </a:pPr>
            <a:r>
              <a:rPr lang="es-CR" altLang="es-CR" dirty="0"/>
              <a:t>INSERT INTO modelo(</a:t>
            </a:r>
            <a:r>
              <a:rPr lang="es-CR" altLang="es-CR" dirty="0" err="1"/>
              <a:t>id_marca,id_modelo,descripcion_modelo</a:t>
            </a:r>
            <a:r>
              <a:rPr lang="es-CR" altLang="es-CR" dirty="0"/>
              <a:t>) VALUES(3,3,'ACCENT');</a:t>
            </a:r>
          </a:p>
        </p:txBody>
      </p:sp>
    </p:spTree>
    <p:extLst>
      <p:ext uri="{BB962C8B-B14F-4D97-AF65-F5344CB8AC3E}">
        <p14:creationId xmlns:p14="http://schemas.microsoft.com/office/powerpoint/2010/main" val="31228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SENTENCIA INSERT</a:t>
            </a:r>
            <a:endParaRPr lang="es-ES" b="1" dirty="0">
              <a:effectLst/>
            </a:endParaRPr>
          </a:p>
        </p:txBody>
      </p:sp>
      <p:sp>
        <p:nvSpPr>
          <p:cNvPr id="27651" name="Rectangle 3"/>
          <p:cNvSpPr>
            <a:spLocks noGrp="1"/>
          </p:cNvSpPr>
          <p:nvPr>
            <p:ph idx="1"/>
          </p:nvPr>
        </p:nvSpPr>
        <p:spPr/>
        <p:txBody>
          <a:bodyPr>
            <a:normAutofit/>
          </a:bodyPr>
          <a:lstStyle/>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('25364',1,2,1993,4,5,'25A','33B');</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('496258',3,1,2000,4,5,'X251','Z369');</a:t>
            </a:r>
          </a:p>
          <a:p>
            <a:pPr>
              <a:lnSpc>
                <a:spcPct val="90000"/>
              </a:lnSpc>
              <a:buNone/>
            </a:pPr>
            <a:endParaRPr lang="es-CR" altLang="es-CR" dirty="0"/>
          </a:p>
          <a:p>
            <a:pPr>
              <a:lnSpc>
                <a:spcPct val="90000"/>
              </a:lnSpc>
              <a:buNone/>
            </a:pPr>
            <a:r>
              <a:rPr lang="es-CR" altLang="es-CR" dirty="0"/>
              <a:t>INSERT INTO </a:t>
            </a:r>
            <a:r>
              <a:rPr lang="es-CR" altLang="es-CR" dirty="0" err="1"/>
              <a:t>vehiculo</a:t>
            </a:r>
            <a:r>
              <a:rPr lang="es-CR" altLang="es-CR" dirty="0"/>
              <a:t>(</a:t>
            </a:r>
            <a:r>
              <a:rPr lang="es-CR" altLang="es-CR" dirty="0" err="1"/>
              <a:t>placa,id_marca,id_modelo</a:t>
            </a:r>
            <a:r>
              <a:rPr lang="es-CR" altLang="es-CR" dirty="0"/>
              <a:t>,</a:t>
            </a:r>
          </a:p>
          <a:p>
            <a:pPr>
              <a:lnSpc>
                <a:spcPct val="90000"/>
              </a:lnSpc>
              <a:buNone/>
            </a:pPr>
            <a:r>
              <a:rPr lang="es-CR" altLang="es-CR" dirty="0"/>
              <a:t>                     </a:t>
            </a:r>
            <a:r>
              <a:rPr lang="es-CR" altLang="es-CR" dirty="0" err="1"/>
              <a:t>ano,cilindraje,capacidad,motor,chasis</a:t>
            </a:r>
            <a:r>
              <a:rPr lang="es-CR" altLang="es-CR" dirty="0"/>
              <a:t>) </a:t>
            </a:r>
          </a:p>
          <a:p>
            <a:pPr>
              <a:lnSpc>
                <a:spcPct val="90000"/>
              </a:lnSpc>
              <a:buNone/>
            </a:pPr>
            <a:r>
              <a:rPr lang="es-CR" altLang="es-CR" dirty="0"/>
              <a:t>VALUES ('396258',2,2,1987,4,5,'96EX','96SDC1');</a:t>
            </a:r>
          </a:p>
        </p:txBody>
      </p:sp>
    </p:spTree>
    <p:extLst>
      <p:ext uri="{BB962C8B-B14F-4D97-AF65-F5344CB8AC3E}">
        <p14:creationId xmlns:p14="http://schemas.microsoft.com/office/powerpoint/2010/main" val="2087644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sz="2775" b="1" dirty="0"/>
              <a:t>INSTRUCCIÓN SELECT SIMPLE (DQL)</a:t>
            </a:r>
            <a:endParaRPr lang="es-ES" sz="2775" b="1" dirty="0"/>
          </a:p>
        </p:txBody>
      </p:sp>
      <p:sp>
        <p:nvSpPr>
          <p:cNvPr id="28675" name="Rectangle 3"/>
          <p:cNvSpPr>
            <a:spLocks noGrp="1"/>
          </p:cNvSpPr>
          <p:nvPr>
            <p:ph idx="1"/>
          </p:nvPr>
        </p:nvSpPr>
        <p:spPr/>
        <p:txBody>
          <a:bodyPr/>
          <a:lstStyle/>
          <a:p>
            <a:pPr eaLnBrk="1" hangingPunct="1"/>
            <a:endParaRPr lang="es-ES_tradnl" altLang="es-CR" dirty="0"/>
          </a:p>
          <a:p>
            <a:pPr eaLnBrk="1" hangingPunct="1"/>
            <a:r>
              <a:rPr lang="es-ES" altLang="es-CR" dirty="0"/>
              <a:t>SELECT * FROM MARCA;</a:t>
            </a:r>
          </a:p>
          <a:p>
            <a:pPr eaLnBrk="1" hangingPunct="1"/>
            <a:endParaRPr lang="es-ES" altLang="es-CR" dirty="0"/>
          </a:p>
          <a:p>
            <a:pPr eaLnBrk="1" hangingPunct="1"/>
            <a:r>
              <a:rPr lang="es-ES" altLang="es-CR" dirty="0"/>
              <a:t>SELECT * FROM MODELO;</a:t>
            </a:r>
          </a:p>
          <a:p>
            <a:pPr eaLnBrk="1" hangingPunct="1"/>
            <a:endParaRPr lang="es-ES" altLang="es-CR" dirty="0"/>
          </a:p>
          <a:p>
            <a:pPr eaLnBrk="1" hangingPunct="1"/>
            <a:r>
              <a:rPr lang="es-ES" altLang="es-CR" dirty="0"/>
              <a:t>SELECT * FROM VEHICULO </a:t>
            </a:r>
          </a:p>
        </p:txBody>
      </p:sp>
    </p:spTree>
    <p:extLst>
      <p:ext uri="{BB962C8B-B14F-4D97-AF65-F5344CB8AC3E}">
        <p14:creationId xmlns:p14="http://schemas.microsoft.com/office/powerpoint/2010/main" val="995367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29699" name="Rectangle 3"/>
          <p:cNvSpPr>
            <a:spLocks noGrp="1"/>
          </p:cNvSpPr>
          <p:nvPr>
            <p:ph idx="1"/>
          </p:nvPr>
        </p:nvSpPr>
        <p:spPr/>
        <p:txBody>
          <a:bodyPr>
            <a:normAutofit lnSpcReduction="10000"/>
          </a:bodyPr>
          <a:lstStyle/>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endParaRPr lang="en-US" altLang="es-CR" sz="1500" dirty="0"/>
          </a:p>
          <a:p>
            <a:pPr eaLnBrk="1" hangingPunct="1">
              <a:lnSpc>
                <a:spcPct val="80000"/>
              </a:lnSpc>
              <a:buFont typeface="Wingdings 3" pitchFamily="18" charset="2"/>
              <a:buNone/>
            </a:pPr>
            <a:r>
              <a:rPr lang="en-US" altLang="es-CR" dirty="0"/>
              <a:t>UPDATE </a:t>
            </a:r>
            <a:r>
              <a:rPr lang="en-US" altLang="es-CR" i="1" dirty="0" err="1"/>
              <a:t>nombre_tabla</a:t>
            </a:r>
            <a:r>
              <a:rPr lang="en-US" altLang="es-CR" dirty="0"/>
              <a:t> </a:t>
            </a:r>
          </a:p>
          <a:p>
            <a:pPr eaLnBrk="1" hangingPunct="1">
              <a:lnSpc>
                <a:spcPct val="80000"/>
              </a:lnSpc>
              <a:buFont typeface="Wingdings 3" pitchFamily="18" charset="2"/>
              <a:buNone/>
            </a:pPr>
            <a:r>
              <a:rPr lang="en-US" altLang="es-CR" dirty="0"/>
              <a:t>SET </a:t>
            </a:r>
          </a:p>
          <a:p>
            <a:pPr eaLnBrk="1" hangingPunct="1">
              <a:lnSpc>
                <a:spcPct val="80000"/>
              </a:lnSpc>
              <a:buFont typeface="Wingdings 3" pitchFamily="18" charset="2"/>
              <a:buNone/>
            </a:pPr>
            <a:r>
              <a:rPr lang="en-US" altLang="es-CR" dirty="0"/>
              <a:t>	</a:t>
            </a:r>
            <a:r>
              <a:rPr lang="en-US" altLang="es-CR" i="1" dirty="0"/>
              <a:t>columna1 </a:t>
            </a:r>
            <a:r>
              <a:rPr lang="en-US" altLang="es-CR" dirty="0"/>
              <a:t>= valor1,</a:t>
            </a:r>
          </a:p>
          <a:p>
            <a:pPr eaLnBrk="1" hangingPunct="1">
              <a:lnSpc>
                <a:spcPct val="80000"/>
              </a:lnSpc>
              <a:buFont typeface="Wingdings 3" pitchFamily="18" charset="2"/>
              <a:buNone/>
            </a:pPr>
            <a:r>
              <a:rPr lang="en-US" altLang="es-CR" dirty="0"/>
              <a:t>  </a:t>
            </a:r>
            <a:r>
              <a:rPr lang="en-US" altLang="es-CR" i="1" dirty="0"/>
              <a:t>columna2 </a:t>
            </a:r>
            <a:r>
              <a:rPr lang="en-US" altLang="es-CR" dirty="0"/>
              <a:t>= valor2, ...</a:t>
            </a:r>
          </a:p>
          <a:p>
            <a:pPr eaLnBrk="1" hangingPunct="1">
              <a:lnSpc>
                <a:spcPct val="80000"/>
              </a:lnSpc>
              <a:buFont typeface="Wingdings 3" pitchFamily="18" charset="2"/>
              <a:buNone/>
            </a:pPr>
            <a:r>
              <a:rPr lang="en-US" altLang="es-CR" dirty="0"/>
              <a:t>  </a:t>
            </a:r>
            <a:r>
              <a:rPr lang="en-US" altLang="es-CR" i="1" dirty="0" err="1"/>
              <a:t>columnaN</a:t>
            </a:r>
            <a:r>
              <a:rPr lang="en-US" altLang="es-CR" i="1" dirty="0"/>
              <a:t> </a:t>
            </a:r>
            <a:r>
              <a:rPr lang="en-US" altLang="es-CR" dirty="0"/>
              <a:t>= </a:t>
            </a:r>
            <a:r>
              <a:rPr lang="en-US" altLang="es-CR" dirty="0" err="1"/>
              <a:t>valorN</a:t>
            </a:r>
            <a:r>
              <a:rPr lang="en-US" altLang="es-CR" dirty="0"/>
              <a:t> </a:t>
            </a:r>
          </a:p>
          <a:p>
            <a:pPr eaLnBrk="1" hangingPunct="1">
              <a:lnSpc>
                <a:spcPct val="80000"/>
              </a:lnSpc>
              <a:buFont typeface="Wingdings 3" pitchFamily="18" charset="2"/>
              <a:buNone/>
            </a:pPr>
            <a:r>
              <a:rPr lang="en-US" altLang="es-CR" dirty="0"/>
              <a:t>[WHERE</a:t>
            </a:r>
          </a:p>
          <a:p>
            <a:pPr eaLnBrk="1" hangingPunct="1">
              <a:lnSpc>
                <a:spcPct val="80000"/>
              </a:lnSpc>
              <a:buFont typeface="Wingdings 3" pitchFamily="18" charset="2"/>
              <a:buNone/>
            </a:pPr>
            <a:r>
              <a:rPr lang="en-US" altLang="es-CR" dirty="0"/>
              <a:t>	</a:t>
            </a:r>
            <a:r>
              <a:rPr lang="en-US" altLang="es-CR" i="1" dirty="0"/>
              <a:t>columna_where1 = valorwhere1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80000"/>
              </a:lnSpc>
              <a:buFont typeface="Wingdings 3" pitchFamily="18" charset="2"/>
              <a:buNone/>
            </a:pPr>
            <a:r>
              <a:rPr lang="en-US" altLang="es-CR" i="1" dirty="0"/>
              <a:t>	 columna_where3 = valorwhere3 </a:t>
            </a:r>
          </a:p>
          <a:p>
            <a:pPr eaLnBrk="1" hangingPunct="1">
              <a:lnSpc>
                <a:spcPct val="80000"/>
              </a:lnSpc>
              <a:buFont typeface="Wingdings 3" pitchFamily="18" charset="2"/>
              <a:buNone/>
            </a:pPr>
            <a:r>
              <a:rPr lang="en-US" altLang="es-CR" i="1" dirty="0"/>
              <a:t>	</a:t>
            </a:r>
            <a:r>
              <a:rPr lang="en-US" altLang="es-CR" dirty="0"/>
              <a:t>]</a:t>
            </a:r>
          </a:p>
          <a:p>
            <a:pPr eaLnBrk="1" hangingPunct="1">
              <a:lnSpc>
                <a:spcPct val="80000"/>
              </a:lnSpc>
              <a:buFont typeface="Wingdings 3" pitchFamily="18" charset="2"/>
              <a:buNone/>
            </a:pPr>
            <a:endParaRPr lang="en-US" altLang="es-CR" i="1" dirty="0"/>
          </a:p>
          <a:p>
            <a:pPr eaLnBrk="1" hangingPunct="1">
              <a:lnSpc>
                <a:spcPct val="8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3792367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UPDATE</a:t>
            </a:r>
            <a:endParaRPr lang="es-ES" b="1" dirty="0">
              <a:effectLst/>
            </a:endParaRPr>
          </a:p>
        </p:txBody>
      </p:sp>
      <p:sp>
        <p:nvSpPr>
          <p:cNvPr id="30723"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UPDATE VEHICULO SET MOTOR = 'WCH7896'</a:t>
            </a:r>
          </a:p>
          <a:p>
            <a:pPr eaLnBrk="1" hangingPunct="1">
              <a:buFont typeface="Wingdings 3" pitchFamily="18" charset="2"/>
              <a:buNone/>
            </a:pPr>
            <a:r>
              <a:rPr lang="en-US" altLang="es-CR" dirty="0"/>
              <a:t>WHERE PLACA = '396258';</a:t>
            </a:r>
            <a:r>
              <a:rPr lang="es-ES" altLang="es-CR" dirty="0"/>
              <a:t> </a:t>
            </a:r>
          </a:p>
          <a:p>
            <a:pPr eaLnBrk="1" hangingPunct="1">
              <a:buFont typeface="Wingdings 3" pitchFamily="18" charset="2"/>
              <a:buNone/>
            </a:pPr>
            <a:endParaRPr lang="es-ES_tradnl" altLang="es-CR" dirty="0"/>
          </a:p>
          <a:p>
            <a:pPr eaLnBrk="1" hangingPunct="1">
              <a:buFont typeface="Wingdings 3" pitchFamily="18" charset="2"/>
              <a:buNone/>
            </a:pPr>
            <a:r>
              <a:rPr lang="en-US" altLang="es-CR" dirty="0"/>
              <a:t>UPDATE VEHICULO SET ID_MODELO = 3</a:t>
            </a:r>
          </a:p>
          <a:p>
            <a:pPr eaLnBrk="1" hangingPunct="1">
              <a:buFont typeface="Wingdings 3" pitchFamily="18" charset="2"/>
              <a:buNone/>
            </a:pPr>
            <a:r>
              <a:rPr lang="en-US" altLang="es-CR" dirty="0"/>
              <a:t>WHERE ID_MARCA = 1 </a:t>
            </a:r>
            <a:r>
              <a:rPr lang="en-US" altLang="es-CR"/>
              <a:t>AND ANO </a:t>
            </a:r>
            <a:r>
              <a:rPr lang="en-US" altLang="es-CR" dirty="0"/>
              <a:t>&gt;= 1990;</a:t>
            </a:r>
          </a:p>
          <a:p>
            <a:pPr eaLnBrk="1" hangingPunct="1">
              <a:buFont typeface="Wingdings 3" pitchFamily="18" charset="2"/>
              <a:buNone/>
            </a:pPr>
            <a:endParaRPr lang="en-US" altLang="es-CR" dirty="0"/>
          </a:p>
          <a:p>
            <a:pPr eaLnBrk="1" hangingPunct="1">
              <a:buFont typeface="Wingdings 3" pitchFamily="18" charset="2"/>
              <a:buNone/>
            </a:pPr>
            <a:endParaRPr lang="en-US" altLang="es-CR" dirty="0"/>
          </a:p>
          <a:p>
            <a:pPr eaLnBrk="1" hangingPunct="1">
              <a:buFont typeface="Wingdings 3" pitchFamily="18" charset="2"/>
              <a:buNone/>
            </a:pPr>
            <a:endParaRPr lang="es-ES" altLang="es-CR" dirty="0"/>
          </a:p>
        </p:txBody>
      </p:sp>
    </p:spTree>
    <p:extLst>
      <p:ext uri="{BB962C8B-B14F-4D97-AF65-F5344CB8AC3E}">
        <p14:creationId xmlns:p14="http://schemas.microsoft.com/office/powerpoint/2010/main" val="240120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1747" name="Rectangle 3"/>
          <p:cNvSpPr>
            <a:spLocks noGrp="1"/>
          </p:cNvSpPr>
          <p:nvPr>
            <p:ph idx="1"/>
          </p:nvPr>
        </p:nvSpPr>
        <p:spPr/>
        <p:txBody>
          <a:bodyPr>
            <a:normAutofit/>
          </a:bodyPr>
          <a:lstStyle/>
          <a:p>
            <a:pPr eaLnBrk="1" hangingPunct="1">
              <a:lnSpc>
                <a:spcPct val="90000"/>
              </a:lnSpc>
              <a:buFont typeface="Wingdings 3" pitchFamily="18" charset="2"/>
              <a:buNone/>
            </a:pPr>
            <a:endParaRPr lang="en-US" altLang="es-CR" dirty="0"/>
          </a:p>
          <a:p>
            <a:pPr eaLnBrk="1" hangingPunct="1">
              <a:lnSpc>
                <a:spcPct val="90000"/>
              </a:lnSpc>
              <a:buFont typeface="Wingdings 3" pitchFamily="18" charset="2"/>
              <a:buNone/>
            </a:pPr>
            <a:r>
              <a:rPr lang="en-US" altLang="es-CR" dirty="0"/>
              <a:t>DELETE FROM </a:t>
            </a:r>
            <a:r>
              <a:rPr lang="en-US" altLang="es-CR" i="1" dirty="0" err="1"/>
              <a:t>nombre_tabla</a:t>
            </a:r>
            <a:r>
              <a:rPr lang="en-US" altLang="es-CR" dirty="0"/>
              <a:t> </a:t>
            </a:r>
          </a:p>
          <a:p>
            <a:pPr eaLnBrk="1" hangingPunct="1">
              <a:lnSpc>
                <a:spcPct val="90000"/>
              </a:lnSpc>
              <a:buFont typeface="Wingdings 3" pitchFamily="18" charset="2"/>
              <a:buNone/>
            </a:pPr>
            <a:r>
              <a:rPr lang="en-US" altLang="es-CR" dirty="0"/>
              <a:t>[WHERE </a:t>
            </a:r>
            <a:r>
              <a:rPr lang="en-US" altLang="es-CR" i="1" dirty="0"/>
              <a:t>columna_where1 = valorwhere1 </a:t>
            </a:r>
          </a:p>
          <a:p>
            <a:pPr eaLnBrk="1" hangingPunct="1">
              <a:lnSpc>
                <a:spcPct val="90000"/>
              </a:lnSpc>
              <a:buFont typeface="Wingdings 3" pitchFamily="18" charset="2"/>
              <a:buNone/>
            </a:pPr>
            <a:r>
              <a:rPr lang="en-US" altLang="es-CR" i="1" dirty="0"/>
              <a:t>	</a:t>
            </a:r>
            <a:r>
              <a:rPr lang="en-US" altLang="es-CR" dirty="0"/>
              <a:t>[</a:t>
            </a:r>
          </a:p>
          <a:p>
            <a:pPr eaLnBrk="1" hangingPunct="1">
              <a:lnSpc>
                <a:spcPct val="90000"/>
              </a:lnSpc>
              <a:buFont typeface="Wingdings 3" pitchFamily="18" charset="2"/>
              <a:buNone/>
            </a:pPr>
            <a:r>
              <a:rPr lang="en-US" altLang="es-CR" i="1" dirty="0"/>
              <a:t>	 </a:t>
            </a:r>
            <a:r>
              <a:rPr lang="en-US" altLang="es-CR" dirty="0"/>
              <a:t>AND</a:t>
            </a:r>
            <a:r>
              <a:rPr lang="en-US" altLang="es-CR" i="1" dirty="0"/>
              <a:t> columna_where2 = valorwhere2 </a:t>
            </a:r>
            <a:r>
              <a:rPr lang="en-US" altLang="es-CR" dirty="0"/>
              <a:t>AND</a:t>
            </a:r>
          </a:p>
          <a:p>
            <a:pPr eaLnBrk="1" hangingPunct="1">
              <a:lnSpc>
                <a:spcPct val="90000"/>
              </a:lnSpc>
              <a:buFont typeface="Wingdings 3" pitchFamily="18" charset="2"/>
              <a:buNone/>
            </a:pPr>
            <a:r>
              <a:rPr lang="en-US" altLang="es-CR" i="1" dirty="0"/>
              <a:t>	 columna_where3 = valorwhere3 </a:t>
            </a:r>
          </a:p>
          <a:p>
            <a:pPr eaLnBrk="1" hangingPunct="1">
              <a:lnSpc>
                <a:spcPct val="90000"/>
              </a:lnSpc>
              <a:buFont typeface="Wingdings 3" pitchFamily="18" charset="2"/>
              <a:buNone/>
            </a:pPr>
            <a:r>
              <a:rPr lang="en-US" altLang="es-CR" i="1" dirty="0"/>
              <a:t>	</a:t>
            </a:r>
            <a:r>
              <a:rPr lang="en-US" altLang="es-CR" dirty="0"/>
              <a:t>]</a:t>
            </a:r>
            <a:endParaRPr lang="en-US" altLang="es-CR" i="1" dirty="0"/>
          </a:p>
          <a:p>
            <a:pPr eaLnBrk="1" hangingPunct="1">
              <a:lnSpc>
                <a:spcPct val="90000"/>
              </a:lnSpc>
              <a:buFont typeface="Wingdings 3" pitchFamily="18" charset="2"/>
              <a:buNone/>
            </a:pPr>
            <a:r>
              <a:rPr lang="en-US" altLang="es-CR" dirty="0"/>
              <a:t>]; </a:t>
            </a:r>
            <a:endParaRPr lang="es-ES" altLang="es-CR" dirty="0"/>
          </a:p>
        </p:txBody>
      </p:sp>
    </p:spTree>
    <p:extLst>
      <p:ext uri="{BB962C8B-B14F-4D97-AF65-F5344CB8AC3E}">
        <p14:creationId xmlns:p14="http://schemas.microsoft.com/office/powerpoint/2010/main" val="27872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p:txBody>
          <a:bodyPr vert="horz" wrap="square" lIns="68580" tIns="34290" rIns="68580" bIns="34290" numCol="1" rtlCol="0" anchor="ctr" anchorCtr="0" compatLnSpc="1">
            <a:prstTxWarp prst="textNoShape">
              <a:avLst/>
            </a:prstTxWarp>
            <a:normAutofit/>
          </a:bodyPr>
          <a:lstStyle/>
          <a:p>
            <a:pPr eaLnBrk="1" hangingPunct="1">
              <a:defRPr/>
            </a:pPr>
            <a:r>
              <a:rPr lang="es-ES_tradnl" b="1" dirty="0">
                <a:effectLst/>
              </a:rPr>
              <a:t>INSTRUCCIÓN DELETE</a:t>
            </a:r>
            <a:endParaRPr lang="es-ES" b="1" dirty="0">
              <a:effectLst/>
            </a:endParaRPr>
          </a:p>
        </p:txBody>
      </p:sp>
      <p:sp>
        <p:nvSpPr>
          <p:cNvPr id="32771" name="Rectangle 3"/>
          <p:cNvSpPr>
            <a:spLocks noGrp="1"/>
          </p:cNvSpPr>
          <p:nvPr>
            <p:ph idx="1"/>
          </p:nvPr>
        </p:nvSpPr>
        <p:spPr/>
        <p:txBody>
          <a:bodyPr/>
          <a:lstStyle/>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VEHICULO </a:t>
            </a:r>
          </a:p>
          <a:p>
            <a:pPr eaLnBrk="1" hangingPunct="1">
              <a:buFont typeface="Wingdings 3" pitchFamily="18" charset="2"/>
              <a:buNone/>
            </a:pPr>
            <a:r>
              <a:rPr lang="en-US" altLang="es-CR" dirty="0"/>
              <a:t>WHERE ID_MARCA=3;</a:t>
            </a:r>
          </a:p>
          <a:p>
            <a:pPr eaLnBrk="1" hangingPunct="1">
              <a:buFont typeface="Wingdings 3" pitchFamily="18" charset="2"/>
              <a:buNone/>
            </a:pPr>
            <a:endParaRPr lang="en-US" altLang="es-CR" dirty="0"/>
          </a:p>
          <a:p>
            <a:pPr eaLnBrk="1" hangingPunct="1">
              <a:buFont typeface="Wingdings 3" pitchFamily="18" charset="2"/>
              <a:buNone/>
            </a:pPr>
            <a:r>
              <a:rPr lang="en-US" altLang="es-CR" dirty="0"/>
              <a:t>DELETE FROM MODELO</a:t>
            </a:r>
          </a:p>
          <a:p>
            <a:pPr eaLnBrk="1" hangingPunct="1">
              <a:buFont typeface="Wingdings 3" pitchFamily="18" charset="2"/>
              <a:buNone/>
            </a:pPr>
            <a:r>
              <a:rPr lang="en-US" altLang="es-CR" dirty="0"/>
              <a:t>WHERE ID_MARCA = 1 AND ID_MODELO = 2;</a:t>
            </a:r>
            <a:endParaRPr lang="es-ES" altLang="es-CR" dirty="0"/>
          </a:p>
        </p:txBody>
      </p:sp>
    </p:spTree>
    <p:extLst>
      <p:ext uri="{BB962C8B-B14F-4D97-AF65-F5344CB8AC3E}">
        <p14:creationId xmlns:p14="http://schemas.microsoft.com/office/powerpoint/2010/main" val="132552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b="1" dirty="0"/>
              <a:t>Conceptos Básicos de SQL</a:t>
            </a:r>
          </a:p>
        </p:txBody>
      </p:sp>
      <p:sp>
        <p:nvSpPr>
          <p:cNvPr id="3" name="2 Marcador de contenido"/>
          <p:cNvSpPr>
            <a:spLocks noGrp="1"/>
          </p:cNvSpPr>
          <p:nvPr>
            <p:ph idx="1"/>
          </p:nvPr>
        </p:nvSpPr>
        <p:spPr/>
        <p:txBody>
          <a:bodyPr>
            <a:normAutofit/>
          </a:bodyPr>
          <a:lstStyle/>
          <a:p>
            <a:r>
              <a:rPr lang="es-CR" dirty="0"/>
              <a:t>Componentes de SQL</a:t>
            </a:r>
          </a:p>
          <a:p>
            <a:pPr lvl="1"/>
            <a:r>
              <a:rPr lang="es-CR" sz="2400" b="1" dirty="0"/>
              <a:t>DDL</a:t>
            </a:r>
            <a:r>
              <a:rPr lang="es-CR" sz="2400" dirty="0"/>
              <a:t> (Data Definition Language): Lenguaje de Definición de Datos</a:t>
            </a:r>
          </a:p>
          <a:p>
            <a:pPr lvl="1"/>
            <a:r>
              <a:rPr lang="es-CR" sz="2400" b="1" dirty="0"/>
              <a:t>DCL</a:t>
            </a:r>
            <a:r>
              <a:rPr lang="es-CR" sz="2400" dirty="0"/>
              <a:t> (Data Control Language): Lenguaje de Control de Datos</a:t>
            </a:r>
          </a:p>
          <a:p>
            <a:pPr lvl="1"/>
            <a:r>
              <a:rPr lang="es-CR" sz="2400" b="1" dirty="0"/>
              <a:t>DML</a:t>
            </a:r>
            <a:r>
              <a:rPr lang="es-CR" sz="2400" dirty="0"/>
              <a:t> (Data Manipulation Language): Lenguaje de Manipulación de Datos</a:t>
            </a:r>
          </a:p>
          <a:p>
            <a:pPr lvl="1"/>
            <a:r>
              <a:rPr lang="es-CR" sz="2400" b="1" dirty="0"/>
              <a:t>DQL</a:t>
            </a:r>
            <a:r>
              <a:rPr lang="es-CR" sz="2400" dirty="0"/>
              <a:t> (Data Query Language): Lenguaje de Consulta de Datos</a:t>
            </a:r>
          </a:p>
        </p:txBody>
      </p:sp>
    </p:spTree>
    <p:extLst>
      <p:ext uri="{BB962C8B-B14F-4D97-AF65-F5344CB8AC3E}">
        <p14:creationId xmlns:p14="http://schemas.microsoft.com/office/powerpoint/2010/main" val="351322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pPr algn="just"/>
            <a:r>
              <a:rPr lang="es-CR" dirty="0"/>
              <a:t>Es la parte del SQL dedicada a la definición de la base de datos, consta de sentencias para definir la estructura de la base de datos, permiten crear la base de datos, crear, modificar o eliminar la estructura de las tablas, crear índices, definir reglas de validación de datos, relaciones entre las tablas, etc. </a:t>
            </a:r>
          </a:p>
          <a:p>
            <a:pPr algn="just"/>
            <a:endParaRPr lang="es-CR" dirty="0"/>
          </a:p>
          <a:p>
            <a:pPr algn="just"/>
            <a:r>
              <a:rPr lang="es-CR" dirty="0"/>
              <a:t>Permite definir gran parte del nivel interno de la base de datos. Por este motivo estas sentencias serán utilizadas normalmente por el administrador de la base de datos.</a:t>
            </a:r>
          </a:p>
        </p:txBody>
      </p:sp>
    </p:spTree>
    <p:extLst>
      <p:ext uri="{BB962C8B-B14F-4D97-AF65-F5344CB8AC3E}">
        <p14:creationId xmlns:p14="http://schemas.microsoft.com/office/powerpoint/2010/main" val="691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endParaRPr lang="es-CR" dirty="0"/>
          </a:p>
          <a:p>
            <a:r>
              <a:rPr lang="es-CR" dirty="0"/>
              <a:t>Tres comandos claves:</a:t>
            </a:r>
          </a:p>
          <a:p>
            <a:pPr lvl="1"/>
            <a:r>
              <a:rPr lang="es-CR" b="1" dirty="0"/>
              <a:t>CREATE</a:t>
            </a:r>
            <a:r>
              <a:rPr lang="es-CR" dirty="0"/>
              <a:t>: Para crear objetos en la base de datos</a:t>
            </a:r>
          </a:p>
          <a:p>
            <a:pPr lvl="1"/>
            <a:r>
              <a:rPr lang="es-CR" b="1" dirty="0"/>
              <a:t>DROP</a:t>
            </a:r>
            <a:r>
              <a:rPr lang="es-CR" dirty="0"/>
              <a:t>: Altera la estructura de la base de datos</a:t>
            </a:r>
          </a:p>
          <a:p>
            <a:pPr lvl="1"/>
            <a:r>
              <a:rPr lang="es-CR" b="1" dirty="0"/>
              <a:t>ALTER</a:t>
            </a:r>
            <a:r>
              <a:rPr lang="es-CR" dirty="0"/>
              <a:t>: Actualiza características los objetos de la base de datos</a:t>
            </a:r>
          </a:p>
        </p:txBody>
      </p:sp>
    </p:spTree>
    <p:extLst>
      <p:ext uri="{BB962C8B-B14F-4D97-AF65-F5344CB8AC3E}">
        <p14:creationId xmlns:p14="http://schemas.microsoft.com/office/powerpoint/2010/main" val="245616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lstStyle/>
          <a:p>
            <a:endParaRPr lang="es-CR" dirty="0"/>
          </a:p>
          <a:p>
            <a:endParaRPr lang="es-CR" dirty="0"/>
          </a:p>
          <a:p>
            <a:r>
              <a:rPr lang="es-CR" dirty="0"/>
              <a:t>Ejemplos:</a:t>
            </a:r>
          </a:p>
          <a:p>
            <a:pPr lvl="1"/>
            <a:r>
              <a:rPr lang="es-CR" b="1" dirty="0"/>
              <a:t>CREATE DATABASE </a:t>
            </a:r>
            <a:r>
              <a:rPr lang="es-CR" b="1" i="1" dirty="0" err="1"/>
              <a:t>mibase</a:t>
            </a:r>
            <a:r>
              <a:rPr lang="es-CR" b="1" i="1" dirty="0"/>
              <a:t> </a:t>
            </a:r>
            <a:r>
              <a:rPr lang="es-CR" b="1" dirty="0"/>
              <a:t>...;</a:t>
            </a:r>
          </a:p>
          <a:p>
            <a:pPr marL="342900" lvl="1" indent="0" algn="just">
              <a:buNone/>
            </a:pPr>
            <a:endParaRPr lang="es-CR" dirty="0"/>
          </a:p>
          <a:p>
            <a:pPr marL="342900" lvl="1" indent="0" algn="just">
              <a:buNone/>
            </a:pPr>
            <a:r>
              <a:rPr lang="es-CR" dirty="0"/>
              <a:t>Permite crear una base de datos llamada </a:t>
            </a:r>
            <a:r>
              <a:rPr lang="es-CR" b="1" dirty="0" err="1"/>
              <a:t>miDataBase</a:t>
            </a:r>
            <a:r>
              <a:rPr lang="es-CR" b="1" dirty="0"/>
              <a:t>,</a:t>
            </a:r>
            <a:r>
              <a:rPr lang="es-CR" dirty="0"/>
              <a:t> a continuación escribiremos las demás cláusulas que completarán la acción, en este caso dónde se almacenará la base de datos, cuánto ocupará, etc...</a:t>
            </a:r>
          </a:p>
        </p:txBody>
      </p:sp>
    </p:spTree>
    <p:extLst>
      <p:ext uri="{BB962C8B-B14F-4D97-AF65-F5344CB8AC3E}">
        <p14:creationId xmlns:p14="http://schemas.microsoft.com/office/powerpoint/2010/main" val="310880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DDL</a:t>
            </a:r>
          </a:p>
        </p:txBody>
      </p:sp>
      <p:sp>
        <p:nvSpPr>
          <p:cNvPr id="3" name="2 Marcador de contenido"/>
          <p:cNvSpPr>
            <a:spLocks noGrp="1"/>
          </p:cNvSpPr>
          <p:nvPr>
            <p:ph idx="1"/>
          </p:nvPr>
        </p:nvSpPr>
        <p:spPr/>
        <p:txBody>
          <a:bodyPr>
            <a:normAutofit/>
          </a:bodyPr>
          <a:lstStyle/>
          <a:p>
            <a:endParaRPr lang="es-CR" b="1" dirty="0"/>
          </a:p>
          <a:p>
            <a:endParaRPr lang="es-CR" b="1" dirty="0"/>
          </a:p>
          <a:p>
            <a:r>
              <a:rPr lang="es-CR" b="1" dirty="0"/>
              <a:t>CREATE TABLE </a:t>
            </a:r>
            <a:r>
              <a:rPr lang="es-CR" b="1" dirty="0" err="1"/>
              <a:t>mitabla</a:t>
            </a:r>
            <a:r>
              <a:rPr lang="es-CR" b="1" dirty="0"/>
              <a:t> (...);</a:t>
            </a:r>
          </a:p>
          <a:p>
            <a:endParaRPr lang="es-CR" b="1" dirty="0"/>
          </a:p>
          <a:p>
            <a:pPr marL="342900" lvl="1" indent="0">
              <a:buNone/>
            </a:pPr>
            <a:r>
              <a:rPr lang="es-CR" dirty="0"/>
              <a:t>Permite crear una nueva tabla llamada </a:t>
            </a:r>
            <a:r>
              <a:rPr lang="es-CR" b="1" i="1" dirty="0" err="1"/>
              <a:t>mitabla</a:t>
            </a:r>
            <a:r>
              <a:rPr lang="es-CR" dirty="0"/>
              <a:t>, entre paréntesis completaremos la acción indicando la definición de las columnas de la tabla.</a:t>
            </a:r>
          </a:p>
          <a:p>
            <a:pPr marL="342900" lvl="1" indent="0">
              <a:buNone/>
            </a:pPr>
            <a:endParaRPr lang="es-CR" dirty="0"/>
          </a:p>
        </p:txBody>
      </p:sp>
    </p:spTree>
    <p:extLst>
      <p:ext uri="{BB962C8B-B14F-4D97-AF65-F5344CB8AC3E}">
        <p14:creationId xmlns:p14="http://schemas.microsoft.com/office/powerpoint/2010/main" val="4911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R" b="1" dirty="0"/>
              <a:t>CREATE TABLE</a:t>
            </a:r>
            <a:endParaRPr lang="es-CR" dirty="0"/>
          </a:p>
        </p:txBody>
      </p:sp>
      <p:graphicFrame>
        <p:nvGraphicFramePr>
          <p:cNvPr id="4" name="3 Marcador de contenido"/>
          <p:cNvGraphicFramePr>
            <a:graphicFrameLocks noGrp="1" noChangeAspect="1"/>
          </p:cNvGraphicFramePr>
          <p:nvPr>
            <p:ph idx="1"/>
            <p:extLst>
              <p:ext uri="{D42A27DB-BD31-4B8C-83A1-F6EECF244321}">
                <p14:modId xmlns:p14="http://schemas.microsoft.com/office/powerpoint/2010/main" val="2372204892"/>
              </p:ext>
            </p:extLst>
          </p:nvPr>
        </p:nvGraphicFramePr>
        <p:xfrm>
          <a:off x="1188849" y="1937856"/>
          <a:ext cx="6766297" cy="4039140"/>
        </p:xfrm>
        <a:graphic>
          <a:graphicData uri="http://schemas.openxmlformats.org/presentationml/2006/ole">
            <mc:AlternateContent xmlns:mc="http://schemas.openxmlformats.org/markup-compatibility/2006">
              <mc:Choice xmlns:v="urn:schemas-microsoft-com:vml" Requires="v">
                <p:oleObj spid="_x0000_s1031" name="Imagen de mapa de bits" r:id="rId3" imgW="4371429" imgH="2610214" progId="PBrush">
                  <p:embed/>
                </p:oleObj>
              </mc:Choice>
              <mc:Fallback>
                <p:oleObj name="Imagen de mapa de bits" r:id="rId3" imgW="4371429" imgH="2610214" progId="PBrush">
                  <p:embed/>
                  <p:pic>
                    <p:nvPicPr>
                      <p:cNvPr id="4" name="3 Marcador de contenido"/>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49" y="1937856"/>
                        <a:ext cx="6766297" cy="4039140"/>
                      </a:xfrm>
                      <a:prstGeom prst="rect">
                        <a:avLst/>
                      </a:prstGeom>
                      <a:noFill/>
                    </p:spPr>
                  </p:pic>
                </p:oleObj>
              </mc:Fallback>
            </mc:AlternateContent>
          </a:graphicData>
        </a:graphic>
      </p:graphicFrame>
    </p:spTree>
    <p:extLst>
      <p:ext uri="{BB962C8B-B14F-4D97-AF65-F5344CB8AC3E}">
        <p14:creationId xmlns:p14="http://schemas.microsoft.com/office/powerpoint/2010/main" val="179453355"/>
      </p:ext>
    </p:extLst>
  </p:cSld>
  <p:clrMapOvr>
    <a:masterClrMapping/>
  </p:clrMapOvr>
</p:sld>
</file>

<file path=ppt/theme/theme1.xml><?xml version="1.0" encoding="utf-8"?>
<a:theme xmlns:a="http://schemas.openxmlformats.org/drawingml/2006/main" name="HDOfficeLightV0">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6E747A"/>
      </a:dk2>
      <a:lt2>
        <a:srgbClr val="E7E6E6"/>
      </a:lt2>
      <a:accent1>
        <a:srgbClr val="5B9BD5"/>
      </a:accent1>
      <a:accent2>
        <a:srgbClr val="ED7D31"/>
      </a:accent2>
      <a:accent3>
        <a:srgbClr val="A5A5A5"/>
      </a:accent3>
      <a:accent4>
        <a:srgbClr val="FFC000"/>
      </a:accent4>
      <a:accent5>
        <a:srgbClr val="4472C4"/>
      </a:accent5>
      <a:accent6>
        <a:srgbClr val="70AD47"/>
      </a:accent6>
      <a:hlink>
        <a:srgbClr val="085296"/>
      </a:hlink>
      <a:folHlink>
        <a:srgbClr val="99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687</TotalTime>
  <Words>1587</Words>
  <Application>Microsoft Office PowerPoint</Application>
  <PresentationFormat>Presentación en pantalla (4:3)</PresentationFormat>
  <Paragraphs>306</Paragraphs>
  <Slides>39</Slides>
  <Notes>0</Notes>
  <HiddenSlides>0</HiddenSlides>
  <MMClips>0</MMClips>
  <ScaleCrop>false</ScaleCrop>
  <HeadingPairs>
    <vt:vector size="8" baseType="variant">
      <vt:variant>
        <vt:lpstr>Fuentes usadas</vt:lpstr>
      </vt:variant>
      <vt:variant>
        <vt:i4>5</vt:i4>
      </vt:variant>
      <vt:variant>
        <vt:lpstr>Tema</vt:lpstr>
      </vt:variant>
      <vt:variant>
        <vt:i4>4</vt:i4>
      </vt:variant>
      <vt:variant>
        <vt:lpstr>Servidores OLE incrustados</vt:lpstr>
      </vt:variant>
      <vt:variant>
        <vt:i4>1</vt:i4>
      </vt:variant>
      <vt:variant>
        <vt:lpstr>Títulos de diapositiva</vt:lpstr>
      </vt:variant>
      <vt:variant>
        <vt:i4>39</vt:i4>
      </vt:variant>
    </vt:vector>
  </HeadingPairs>
  <TitlesOfParts>
    <vt:vector size="49" baseType="lpstr">
      <vt:lpstr>Arial</vt:lpstr>
      <vt:lpstr>Calibri</vt:lpstr>
      <vt:lpstr>Calibri Light</vt:lpstr>
      <vt:lpstr>Wingdings 2</vt:lpstr>
      <vt:lpstr>Wingdings 3</vt:lpstr>
      <vt:lpstr>HDOfficeLightV0</vt:lpstr>
      <vt:lpstr>1_HDOfficeLightV0</vt:lpstr>
      <vt:lpstr>Blank</vt:lpstr>
      <vt:lpstr>Storyboard Layouts</vt:lpstr>
      <vt:lpstr>Imagen de mapa de bits</vt:lpstr>
      <vt:lpstr>Presentación de PowerPoint</vt:lpstr>
      <vt:lpstr>Fundamentos de bases de datos ISW­-312 </vt:lpstr>
      <vt:lpstr>Agenda</vt:lpstr>
      <vt:lpstr>Conceptos Básicos de SQL</vt:lpstr>
      <vt:lpstr>DDL</vt:lpstr>
      <vt:lpstr>DDL</vt:lpstr>
      <vt:lpstr>DDL</vt:lpstr>
      <vt:lpstr>DDL</vt:lpstr>
      <vt:lpstr>CREATE TABLE</vt:lpstr>
      <vt:lpstr>Creación de la tabla Marca</vt:lpstr>
      <vt:lpstr>Creación de la tabla modelo</vt:lpstr>
      <vt:lpstr>Creación de la tabla vehículo</vt:lpstr>
      <vt:lpstr>DDL</vt:lpstr>
      <vt:lpstr>Sentencia ALTER TABLE (1)</vt:lpstr>
      <vt:lpstr>Sentencia ALTER TABLE (2)</vt:lpstr>
      <vt:lpstr>Sentencia ALTER TABLE (2)</vt:lpstr>
      <vt:lpstr>Sentencia ALTER TABLE (2)</vt:lpstr>
      <vt:lpstr>Sentencia ALTER TABLE (2)</vt:lpstr>
      <vt:lpstr>Sentencia ALTER TABLE (2)</vt:lpstr>
      <vt:lpstr>DCL</vt:lpstr>
      <vt:lpstr>DCL</vt:lpstr>
      <vt:lpstr>DCL</vt:lpstr>
      <vt:lpstr>DCL</vt:lpstr>
      <vt:lpstr>DCL</vt:lpstr>
      <vt:lpstr>DCL</vt:lpstr>
      <vt:lpstr>DML y DQL</vt:lpstr>
      <vt:lpstr>DML y DQL</vt:lpstr>
      <vt:lpstr>DML y DQL</vt:lpstr>
      <vt:lpstr>DML y DQL</vt:lpstr>
      <vt:lpstr>DML y DQL</vt:lpstr>
      <vt:lpstr>SENTENCIA INSERT</vt:lpstr>
      <vt:lpstr>SENTENCIA INSERT</vt:lpstr>
      <vt:lpstr>SENTENCIA INSERT</vt:lpstr>
      <vt:lpstr>SENTENCIA INSERT</vt:lpstr>
      <vt:lpstr>INSTRUCCIÓN SELECT SIMPLE (DQL)</vt:lpstr>
      <vt:lpstr>INSTRUCCIÓN UPDATE</vt:lpstr>
      <vt:lpstr>INSTRUCCIÓN UPDATE</vt:lpstr>
      <vt:lpstr>INSTRUCCIÓN DELETE</vt:lpstr>
      <vt:lpstr>INSTRUCCIÓN DELETE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cbarquero</dc:creator>
  <cp:lastModifiedBy>Efrén Jiménez Delgado</cp:lastModifiedBy>
  <cp:revision>33</cp:revision>
  <dcterms:created xsi:type="dcterms:W3CDTF">2016-01-04T17:43:21Z</dcterms:created>
  <dcterms:modified xsi:type="dcterms:W3CDTF">2019-03-06T16:01:19Z</dcterms:modified>
</cp:coreProperties>
</file>