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45"/>
  </p:notesMasterIdLst>
  <p:handoutMasterIdLst>
    <p:handoutMasterId r:id="rId46"/>
  </p:handoutMasterIdLst>
  <p:sldIdLst>
    <p:sldId id="332" r:id="rId5"/>
    <p:sldId id="260" r:id="rId6"/>
    <p:sldId id="333" r:id="rId7"/>
    <p:sldId id="334" r:id="rId8"/>
    <p:sldId id="335" r:id="rId9"/>
    <p:sldId id="336" r:id="rId10"/>
    <p:sldId id="337" r:id="rId11"/>
    <p:sldId id="338" r:id="rId12"/>
    <p:sldId id="339" r:id="rId13"/>
    <p:sldId id="340" r:id="rId14"/>
    <p:sldId id="341" r:id="rId15"/>
    <p:sldId id="342" r:id="rId16"/>
    <p:sldId id="343" r:id="rId17"/>
    <p:sldId id="344" r:id="rId18"/>
    <p:sldId id="345" r:id="rId19"/>
    <p:sldId id="346" r:id="rId20"/>
    <p:sldId id="347" r:id="rId21"/>
    <p:sldId id="348" r:id="rId22"/>
    <p:sldId id="349" r:id="rId23"/>
    <p:sldId id="350" r:id="rId24"/>
    <p:sldId id="351" r:id="rId25"/>
    <p:sldId id="352" r:id="rId26"/>
    <p:sldId id="353" r:id="rId27"/>
    <p:sldId id="354" r:id="rId28"/>
    <p:sldId id="355" r:id="rId29"/>
    <p:sldId id="356" r:id="rId30"/>
    <p:sldId id="357" r:id="rId31"/>
    <p:sldId id="358" r:id="rId32"/>
    <p:sldId id="359" r:id="rId33"/>
    <p:sldId id="360" r:id="rId34"/>
    <p:sldId id="361" r:id="rId35"/>
    <p:sldId id="362" r:id="rId36"/>
    <p:sldId id="363" r:id="rId37"/>
    <p:sldId id="364" r:id="rId38"/>
    <p:sldId id="365" r:id="rId39"/>
    <p:sldId id="366" r:id="rId40"/>
    <p:sldId id="367" r:id="rId41"/>
    <p:sldId id="368" r:id="rId42"/>
    <p:sldId id="369" r:id="rId43"/>
    <p:sldId id="370" r:id="rId44"/>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91FA"/>
    <a:srgbClr val="A3C9FF"/>
    <a:srgbClr val="65ACDD"/>
    <a:srgbClr val="69BFFF"/>
    <a:srgbClr val="5DBAFF"/>
    <a:srgbClr val="A3C2FF"/>
    <a:srgbClr val="4B87FF"/>
    <a:srgbClr val="3366FF"/>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snapToObjects="1">
      <p:cViewPr varScale="1">
        <p:scale>
          <a:sx n="86" d="100"/>
          <a:sy n="86" d="100"/>
        </p:scale>
        <p:origin x="1291"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26/9/2018</a:t>
            </a:fld>
            <a:endParaRPr lang="es-CR"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dirty="0"/>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26/9/2018</a:t>
            </a:fld>
            <a:endParaRPr lang="es-CR" dirty="0"/>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dirty="0"/>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B6F37DDE-400A-4C3E-A9A1-1F83B8536A7E}" type="slidenum">
              <a:rPr lang="es-CR" smtClean="0"/>
              <a:pPr/>
              <a:t>20</a:t>
            </a:fld>
            <a:endParaRPr lang="es-CR"/>
          </a:p>
        </p:txBody>
      </p:sp>
    </p:spTree>
    <p:extLst>
      <p:ext uri="{BB962C8B-B14F-4D97-AF65-F5344CB8AC3E}">
        <p14:creationId xmlns:p14="http://schemas.microsoft.com/office/powerpoint/2010/main" val="2639993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26/09/2018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26/09/2018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26/09/2018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26/09/2018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26/09/2018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26/09/2018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26/09/2018</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26/09/2018</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9/26/2018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26/09/2018</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26/09/2018</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26/09/2018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26/09/2018</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26/09/2018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26/09/2018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26/09/2018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26/09/2018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26/09/2018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26/09/2018</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26/09/2018</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9/26/2018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26/09/2018</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26/09/2018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26/09/2018</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26/09/2018</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26/09/2018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26/09/2018</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26/09/2018</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26/09/2018</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9/26/2018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26/09/2018</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26/09/2018</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9/26/2018</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9/26/2018</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9/26/2018</a:t>
            </a:fld>
            <a:endParaRPr lang="en-US" dirty="0"/>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Fundamentos de bases de datos</a:t>
            </a:r>
            <a:br>
              <a:rPr lang="es-CR" dirty="0"/>
            </a:br>
            <a:r>
              <a:rPr lang="es-CR" dirty="0"/>
              <a:t>ISW­-312</a:t>
            </a:r>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3852F72-A656-450A-8602-5A602CCD7F2F}"/>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normAutofit fontScale="90000"/>
          </a:bodyPr>
          <a:lstStyle/>
          <a:p>
            <a:r>
              <a:rPr lang="es-ES" sz="3600" dirty="0"/>
              <a:t>Transformación de Entidades </a:t>
            </a:r>
            <a:br>
              <a:rPr lang="es-ES" sz="3600" dirty="0"/>
            </a:br>
            <a:r>
              <a:rPr lang="es-ES" sz="3600" dirty="0"/>
              <a:t>(Paso 1)</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18331"/>
            <a:ext cx="9144000" cy="5739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0337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72" y="2006417"/>
            <a:ext cx="9172972" cy="4851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Marcador de contenido"/>
          <p:cNvSpPr>
            <a:spLocks noGrp="1"/>
          </p:cNvSpPr>
          <p:nvPr>
            <p:ph idx="1"/>
          </p:nvPr>
        </p:nvSpPr>
        <p:spPr/>
        <p:txBody>
          <a:bodyPr>
            <a:normAutofit/>
          </a:bodyPr>
          <a:lstStyle/>
          <a:p>
            <a:pPr marL="0" indent="0">
              <a:buNone/>
            </a:pPr>
            <a:r>
              <a:rPr lang="es-ES" dirty="0"/>
              <a:t>En caso de que más de un atributo sea parte de la clave primaria:</a:t>
            </a:r>
          </a:p>
        </p:txBody>
      </p:sp>
      <p:sp>
        <p:nvSpPr>
          <p:cNvPr id="2" name="1 Título"/>
          <p:cNvSpPr>
            <a:spLocks noGrp="1"/>
          </p:cNvSpPr>
          <p:nvPr>
            <p:ph type="title"/>
          </p:nvPr>
        </p:nvSpPr>
        <p:spPr/>
        <p:txBody>
          <a:bodyPr>
            <a:noAutofit/>
          </a:bodyPr>
          <a:lstStyle/>
          <a:p>
            <a:r>
              <a:rPr lang="es-ES" sz="3200" dirty="0"/>
              <a:t>Transformación de Entidades </a:t>
            </a:r>
            <a:br>
              <a:rPr lang="es-ES" sz="3200" dirty="0"/>
            </a:br>
            <a:r>
              <a:rPr lang="es-ES" sz="3200" dirty="0"/>
              <a:t>(Paso 1)</a:t>
            </a:r>
          </a:p>
        </p:txBody>
      </p:sp>
    </p:spTree>
    <p:extLst>
      <p:ext uri="{BB962C8B-B14F-4D97-AF65-F5344CB8AC3E}">
        <p14:creationId xmlns:p14="http://schemas.microsoft.com/office/powerpoint/2010/main" val="927660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a:t>Para cada relación 1:N entre dos entidades (no débiles) E y F donde F está del lado N de la relación, se añade a la tabla correspondiente a la entidad F de alguna de las entidades la clave primaria de la otra entidad relacionada.</a:t>
            </a:r>
          </a:p>
        </p:txBody>
      </p:sp>
      <p:sp>
        <p:nvSpPr>
          <p:cNvPr id="2" name="1 Título"/>
          <p:cNvSpPr>
            <a:spLocks noGrp="1"/>
          </p:cNvSpPr>
          <p:nvPr>
            <p:ph type="title"/>
          </p:nvPr>
        </p:nvSpPr>
        <p:spPr/>
        <p:txBody>
          <a:bodyPr>
            <a:noAutofit/>
          </a:bodyPr>
          <a:lstStyle/>
          <a:p>
            <a:r>
              <a:rPr lang="es-ES" sz="2800" dirty="0"/>
              <a:t>Transformación de Relaciones 1:N</a:t>
            </a:r>
            <a:br>
              <a:rPr lang="es-ES" sz="2800" dirty="0"/>
            </a:br>
            <a:r>
              <a:rPr lang="es-ES" sz="2800" dirty="0"/>
              <a:t>(Paso 2)</a:t>
            </a:r>
          </a:p>
        </p:txBody>
      </p:sp>
    </p:spTree>
    <p:extLst>
      <p:ext uri="{BB962C8B-B14F-4D97-AF65-F5344CB8AC3E}">
        <p14:creationId xmlns:p14="http://schemas.microsoft.com/office/powerpoint/2010/main" val="1501019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59B60D3-5167-4235-9564-93C4EACFB444}"/>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noAutofit/>
          </a:bodyPr>
          <a:lstStyle/>
          <a:p>
            <a:r>
              <a:rPr lang="es-ES" sz="2800" dirty="0"/>
              <a:t>Transformación de Relaciones 1:N</a:t>
            </a:r>
            <a:br>
              <a:rPr lang="es-ES" sz="2800" dirty="0"/>
            </a:br>
            <a:r>
              <a:rPr lang="es-ES" sz="2800" dirty="0"/>
              <a:t>(Paso 2)</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6" y="1138066"/>
            <a:ext cx="9124627" cy="5719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1833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dirty="0"/>
              <a:t>Entidad débil</a:t>
            </a:r>
          </a:p>
          <a:p>
            <a:pPr lvl="1"/>
            <a:r>
              <a:rPr lang="es-ES" dirty="0"/>
              <a:t>Para cada entidad débil D del modelo ER y su respectiva relación con su entidad propietaria E se define una tabla R. </a:t>
            </a:r>
          </a:p>
          <a:p>
            <a:pPr lvl="1"/>
            <a:r>
              <a:rPr lang="es-ES" dirty="0"/>
              <a:t>La tabla R tiene todos los atributos de la entidad débil D más los atributos que conforman la clave primaria de la entidad propietaria E.</a:t>
            </a:r>
          </a:p>
          <a:p>
            <a:pPr lvl="1"/>
            <a:r>
              <a:rPr lang="es-ES" dirty="0"/>
              <a:t>La clave primaria de la tabla R está formada por los atributos de la clave primaria de la entidad propietaria E más los atributos de la clave parcial de D.</a:t>
            </a:r>
          </a:p>
        </p:txBody>
      </p:sp>
      <p:sp>
        <p:nvSpPr>
          <p:cNvPr id="2" name="1 Título"/>
          <p:cNvSpPr>
            <a:spLocks noGrp="1"/>
          </p:cNvSpPr>
          <p:nvPr>
            <p:ph type="title"/>
          </p:nvPr>
        </p:nvSpPr>
        <p:spPr/>
        <p:txBody>
          <a:bodyPr>
            <a:noAutofit/>
          </a:bodyPr>
          <a:lstStyle/>
          <a:p>
            <a:r>
              <a:rPr lang="es-ES" sz="2800" dirty="0"/>
              <a:t>Transformación de Entidades Débiles</a:t>
            </a:r>
            <a:br>
              <a:rPr lang="es-ES" sz="2800" dirty="0"/>
            </a:br>
            <a:r>
              <a:rPr lang="es-ES" sz="2800" dirty="0"/>
              <a:t>(Paso 3)</a:t>
            </a:r>
          </a:p>
        </p:txBody>
      </p:sp>
    </p:spTree>
    <p:extLst>
      <p:ext uri="{BB962C8B-B14F-4D97-AF65-F5344CB8AC3E}">
        <p14:creationId xmlns:p14="http://schemas.microsoft.com/office/powerpoint/2010/main" val="2744282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4EA0EEC-FC05-435A-93FC-853E3A898FCB}"/>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noAutofit/>
          </a:bodyPr>
          <a:lstStyle/>
          <a:p>
            <a:r>
              <a:rPr lang="es-ES" sz="2400" dirty="0"/>
              <a:t>Transformación de Entidades Débiles</a:t>
            </a:r>
            <a:br>
              <a:rPr lang="es-ES" sz="2400" dirty="0"/>
            </a:br>
            <a:r>
              <a:rPr lang="es-ES" sz="2400" dirty="0"/>
              <a:t>(Paso 3)</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18332"/>
            <a:ext cx="9144000" cy="5739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3194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a:t> </a:t>
            </a:r>
            <a:r>
              <a:rPr lang="es-ES" sz="2800" dirty="0"/>
              <a:t>Para cada relación 1:1 entre dos entidades (no débiles) E y F se añade a la tabla de alguna de las entidades, a modo de clave foránea, la clave primaria de la otra entidad relacionada. </a:t>
            </a:r>
          </a:p>
          <a:p>
            <a:endParaRPr lang="es-ES" sz="2800" dirty="0"/>
          </a:p>
          <a:p>
            <a:r>
              <a:rPr lang="es-ES" sz="2800" dirty="0"/>
              <a:t>Se especifica una restricción que define que la clave foránea añadida debe ser única (no se puede repetir, porque de hacerlo entonces sería una relación 1:N</a:t>
            </a:r>
          </a:p>
        </p:txBody>
      </p:sp>
      <p:sp>
        <p:nvSpPr>
          <p:cNvPr id="2" name="1 Título"/>
          <p:cNvSpPr>
            <a:spLocks noGrp="1"/>
          </p:cNvSpPr>
          <p:nvPr>
            <p:ph type="title"/>
          </p:nvPr>
        </p:nvSpPr>
        <p:spPr/>
        <p:txBody>
          <a:bodyPr>
            <a:noAutofit/>
          </a:bodyPr>
          <a:lstStyle/>
          <a:p>
            <a:r>
              <a:rPr lang="es-ES" sz="2800" dirty="0"/>
              <a:t>Transformación de Relaciones 1:1</a:t>
            </a:r>
            <a:br>
              <a:rPr lang="es-ES" sz="2800" dirty="0"/>
            </a:br>
            <a:r>
              <a:rPr lang="es-ES" sz="2800" dirty="0"/>
              <a:t>(Paso 4)</a:t>
            </a:r>
          </a:p>
        </p:txBody>
      </p:sp>
    </p:spTree>
    <p:extLst>
      <p:ext uri="{BB962C8B-B14F-4D97-AF65-F5344CB8AC3E}">
        <p14:creationId xmlns:p14="http://schemas.microsoft.com/office/powerpoint/2010/main" val="3605475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31C29B1-EE3B-4715-A62D-65E7EE831599}"/>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noAutofit/>
          </a:bodyPr>
          <a:lstStyle/>
          <a:p>
            <a:r>
              <a:rPr lang="es-ES" sz="2800" dirty="0"/>
              <a:t>Transformación de Relaciones 1:1</a:t>
            </a:r>
            <a:br>
              <a:rPr lang="es-ES" sz="2800" dirty="0"/>
            </a:br>
            <a:r>
              <a:rPr lang="es-ES" sz="2800" dirty="0"/>
              <a:t>(Paso 4)</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38066"/>
            <a:ext cx="9144000" cy="5719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962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sz="2800" dirty="0"/>
              <a:t>Para cada relación M:N entre dos entidades se crea una tabla R.</a:t>
            </a:r>
          </a:p>
          <a:p>
            <a:endParaRPr lang="es-ES" sz="2800" dirty="0"/>
          </a:p>
          <a:p>
            <a:r>
              <a:rPr lang="es-ES" sz="2800" dirty="0"/>
              <a:t>Los atributos de la tabla R serán las claves primarias de las entidades relacionadas más los atributos propios de la relación.</a:t>
            </a:r>
          </a:p>
          <a:p>
            <a:endParaRPr lang="es-ES" sz="2800" dirty="0"/>
          </a:p>
          <a:p>
            <a:r>
              <a:rPr lang="es-ES" sz="2800" dirty="0"/>
              <a:t>La clave primaria de la tabla R será el conjunto de todos los atributos que sean claves primarias de las entidades relacionadas.</a:t>
            </a:r>
          </a:p>
        </p:txBody>
      </p:sp>
      <p:sp>
        <p:nvSpPr>
          <p:cNvPr id="2" name="1 Título"/>
          <p:cNvSpPr>
            <a:spLocks noGrp="1"/>
          </p:cNvSpPr>
          <p:nvPr>
            <p:ph type="title"/>
          </p:nvPr>
        </p:nvSpPr>
        <p:spPr/>
        <p:txBody>
          <a:bodyPr>
            <a:noAutofit/>
          </a:bodyPr>
          <a:lstStyle/>
          <a:p>
            <a:r>
              <a:rPr lang="es-ES" sz="2400" dirty="0"/>
              <a:t>Transformación de Relaciones N:M</a:t>
            </a:r>
            <a:br>
              <a:rPr lang="es-ES" sz="2400" dirty="0"/>
            </a:br>
            <a:r>
              <a:rPr lang="es-ES" sz="2400" dirty="0"/>
              <a:t>(Paso 5)</a:t>
            </a:r>
          </a:p>
        </p:txBody>
      </p:sp>
    </p:spTree>
    <p:extLst>
      <p:ext uri="{BB962C8B-B14F-4D97-AF65-F5344CB8AC3E}">
        <p14:creationId xmlns:p14="http://schemas.microsoft.com/office/powerpoint/2010/main" val="1728028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68270"/>
            <a:ext cx="9144000" cy="4989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Marcador de contenido"/>
          <p:cNvSpPr>
            <a:spLocks noGrp="1"/>
          </p:cNvSpPr>
          <p:nvPr>
            <p:ph idx="1"/>
          </p:nvPr>
        </p:nvSpPr>
        <p:spPr/>
        <p:txBody>
          <a:bodyPr>
            <a:noAutofit/>
          </a:bodyPr>
          <a:lstStyle/>
          <a:p>
            <a:pPr marL="0" indent="0">
              <a:buNone/>
            </a:pPr>
            <a:r>
              <a:rPr lang="es-ES" sz="1800" dirty="0">
                <a:solidFill>
                  <a:srgbClr val="FF0000"/>
                </a:solidFill>
              </a:rPr>
              <a:t>¿Cuantas veces puede un empleado trabajar en un proyecto? O bien, ¿Cuántos registros puedo tener en </a:t>
            </a:r>
            <a:r>
              <a:rPr lang="es-ES" sz="1800" dirty="0" err="1">
                <a:solidFill>
                  <a:srgbClr val="FF0000"/>
                </a:solidFill>
              </a:rPr>
              <a:t>Trabaja_En</a:t>
            </a:r>
            <a:r>
              <a:rPr lang="es-ES" sz="1800" dirty="0">
                <a:solidFill>
                  <a:srgbClr val="FF0000"/>
                </a:solidFill>
              </a:rPr>
              <a:t> para un mismo empleado y proyecto?</a:t>
            </a:r>
          </a:p>
        </p:txBody>
      </p:sp>
      <p:sp>
        <p:nvSpPr>
          <p:cNvPr id="2" name="1 Título"/>
          <p:cNvSpPr>
            <a:spLocks noGrp="1"/>
          </p:cNvSpPr>
          <p:nvPr>
            <p:ph type="title"/>
          </p:nvPr>
        </p:nvSpPr>
        <p:spPr/>
        <p:txBody>
          <a:bodyPr>
            <a:noAutofit/>
          </a:bodyPr>
          <a:lstStyle/>
          <a:p>
            <a:r>
              <a:rPr lang="es-ES" sz="2800" dirty="0"/>
              <a:t>Transformación de Relaciones N:M</a:t>
            </a:r>
            <a:br>
              <a:rPr lang="es-ES" sz="2800" dirty="0"/>
            </a:br>
            <a:r>
              <a:rPr lang="es-ES" sz="2800" dirty="0"/>
              <a:t>(Paso 5)</a:t>
            </a:r>
          </a:p>
        </p:txBody>
      </p:sp>
    </p:spTree>
    <p:extLst>
      <p:ext uri="{BB962C8B-B14F-4D97-AF65-F5344CB8AC3E}">
        <p14:creationId xmlns:p14="http://schemas.microsoft.com/office/powerpoint/2010/main" val="1316577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p:txBody>
          <a:bodyPr>
            <a:normAutofit/>
          </a:bodyPr>
          <a:lstStyle/>
          <a:p>
            <a:r>
              <a:rPr lang="es-CR" dirty="0"/>
              <a:t>Fundamentos de bases de datos</a:t>
            </a:r>
            <a:br>
              <a:rPr lang="es-CR" dirty="0"/>
            </a:br>
            <a:r>
              <a:rPr lang="es-CR" dirty="0"/>
              <a:t>ISW­-312 </a:t>
            </a:r>
          </a:p>
        </p:txBody>
      </p:sp>
      <p:sp>
        <p:nvSpPr>
          <p:cNvPr id="5" name="2 Subtítulo"/>
          <p:cNvSpPr>
            <a:spLocks noGrp="1"/>
          </p:cNvSpPr>
          <p:nvPr>
            <p:ph type="subTitle" idx="1"/>
          </p:nvPr>
        </p:nvSpPr>
        <p:spPr/>
        <p:txBody>
          <a:bodyPr>
            <a:normAutofit/>
          </a:bodyPr>
          <a:lstStyle/>
          <a:p>
            <a:pPr lvl="0">
              <a:spcBef>
                <a:spcPts val="0"/>
              </a:spcBef>
            </a:pPr>
            <a:r>
              <a:rPr lang="es-CR" dirty="0"/>
              <a:t>Universidad Técnica Nacional</a:t>
            </a:r>
          </a:p>
          <a:p>
            <a:pPr lvl="0">
              <a:spcBef>
                <a:spcPts val="0"/>
              </a:spcBef>
            </a:pPr>
            <a:r>
              <a:rPr lang="es-CR" dirty="0"/>
              <a:t>Por: Efrén Jiménez Delgado</a:t>
            </a:r>
          </a:p>
          <a:p>
            <a:pPr lvl="0">
              <a:spcBef>
                <a:spcPts val="0"/>
              </a:spcBef>
            </a:pPr>
            <a:r>
              <a:rPr lang="es-CR"/>
              <a:t>2018</a:t>
            </a:r>
            <a:endParaRPr lang="es-CR" dirty="0"/>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1232748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34054"/>
            <a:ext cx="9143997" cy="4923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Marcador de contenido"/>
          <p:cNvSpPr>
            <a:spLocks noGrp="1"/>
          </p:cNvSpPr>
          <p:nvPr>
            <p:ph idx="1"/>
          </p:nvPr>
        </p:nvSpPr>
        <p:spPr/>
        <p:txBody>
          <a:bodyPr>
            <a:normAutofit/>
          </a:bodyPr>
          <a:lstStyle/>
          <a:p>
            <a:pPr marL="0" indent="0" algn="ctr">
              <a:buNone/>
            </a:pPr>
            <a:r>
              <a:rPr lang="es-ES" sz="1800" dirty="0">
                <a:solidFill>
                  <a:srgbClr val="FF0000"/>
                </a:solidFill>
              </a:rPr>
              <a:t>¿Cuantas veces puede un Avión estar estacionado en un hangar? O bien, ¿Cuántos registros puedo tener en </a:t>
            </a:r>
            <a:r>
              <a:rPr lang="es-ES" sz="1800" dirty="0" err="1">
                <a:solidFill>
                  <a:srgbClr val="FF0000"/>
                </a:solidFill>
              </a:rPr>
              <a:t>Estacionado_En</a:t>
            </a:r>
            <a:r>
              <a:rPr lang="es-ES" sz="1800" dirty="0">
                <a:solidFill>
                  <a:srgbClr val="FF0000"/>
                </a:solidFill>
              </a:rPr>
              <a:t> para un mismo Avión y Hangar?</a:t>
            </a:r>
          </a:p>
        </p:txBody>
      </p:sp>
      <p:sp>
        <p:nvSpPr>
          <p:cNvPr id="2" name="1 Título"/>
          <p:cNvSpPr>
            <a:spLocks noGrp="1"/>
          </p:cNvSpPr>
          <p:nvPr>
            <p:ph type="title"/>
          </p:nvPr>
        </p:nvSpPr>
        <p:spPr/>
        <p:txBody>
          <a:bodyPr>
            <a:noAutofit/>
          </a:bodyPr>
          <a:lstStyle/>
          <a:p>
            <a:r>
              <a:rPr lang="es-ES" sz="2800" dirty="0"/>
              <a:t>Transformación de Relaciones N:M</a:t>
            </a:r>
            <a:br>
              <a:rPr lang="es-ES" sz="2800" dirty="0"/>
            </a:br>
            <a:r>
              <a:rPr lang="es-ES" sz="2800" dirty="0"/>
              <a:t>(Paso 5)</a:t>
            </a:r>
          </a:p>
        </p:txBody>
      </p:sp>
    </p:spTree>
    <p:extLst>
      <p:ext uri="{BB962C8B-B14F-4D97-AF65-F5344CB8AC3E}">
        <p14:creationId xmlns:p14="http://schemas.microsoft.com/office/powerpoint/2010/main" val="1455036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dirty="0"/>
              <a:t>Para cada atributo </a:t>
            </a:r>
            <a:r>
              <a:rPr lang="es-ES" dirty="0" err="1"/>
              <a:t>multivalorado</a:t>
            </a:r>
            <a:r>
              <a:rPr lang="es-ES" dirty="0"/>
              <a:t> se creará una tabla R.</a:t>
            </a:r>
          </a:p>
          <a:p>
            <a:endParaRPr lang="es-ES" dirty="0"/>
          </a:p>
          <a:p>
            <a:r>
              <a:rPr lang="es-ES" dirty="0"/>
              <a:t>Los atributos de la tabla R serán la clave primaria de la entidad a la cual pertenece el atributo </a:t>
            </a:r>
            <a:r>
              <a:rPr lang="es-ES" dirty="0" err="1"/>
              <a:t>multivalorado</a:t>
            </a:r>
            <a:r>
              <a:rPr lang="es-ES" dirty="0"/>
              <a:t> más el (o los) atributos correspondientes al atributo </a:t>
            </a:r>
            <a:r>
              <a:rPr lang="es-ES" dirty="0" err="1"/>
              <a:t>multivalorado</a:t>
            </a:r>
            <a:r>
              <a:rPr lang="es-ES" dirty="0"/>
              <a:t>.</a:t>
            </a:r>
          </a:p>
          <a:p>
            <a:endParaRPr lang="es-ES" dirty="0"/>
          </a:p>
          <a:p>
            <a:r>
              <a:rPr lang="es-ES" dirty="0"/>
              <a:t>La clave primaria de la tabla R será la clave primaria de la entidad a la cual pertenece el atributo </a:t>
            </a:r>
            <a:r>
              <a:rPr lang="es-ES" dirty="0" err="1"/>
              <a:t>multivalorado</a:t>
            </a:r>
            <a:r>
              <a:rPr lang="es-ES" dirty="0"/>
              <a:t> más el (o los) atributos correspondientes al atributo </a:t>
            </a:r>
            <a:r>
              <a:rPr lang="es-ES" dirty="0" err="1"/>
              <a:t>multivalorado</a:t>
            </a:r>
            <a:endParaRPr lang="es-ES" dirty="0"/>
          </a:p>
        </p:txBody>
      </p:sp>
      <p:sp>
        <p:nvSpPr>
          <p:cNvPr id="4" name="1 Título"/>
          <p:cNvSpPr txBox="1">
            <a:spLocks noGrp="1"/>
          </p:cNvSpPr>
          <p:nvPr>
            <p:ph type="title"/>
          </p:nvPr>
        </p:nvSpPr>
        <p:spPr>
          <a:prstGeom prst="rect">
            <a:avLst/>
          </a:prstGeom>
        </p:spPr>
        <p:txBody>
          <a:bodyPr vert="horz" anchor="ctr">
            <a:noAutofit/>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s-ES" sz="2800" dirty="0">
                <a:solidFill>
                  <a:schemeClr val="bg1"/>
                </a:solidFill>
              </a:rPr>
              <a:t>Transformación de Atributos </a:t>
            </a:r>
            <a:r>
              <a:rPr lang="es-ES" sz="2800" dirty="0" err="1">
                <a:solidFill>
                  <a:schemeClr val="bg1"/>
                </a:solidFill>
              </a:rPr>
              <a:t>Multivalorados</a:t>
            </a:r>
            <a:br>
              <a:rPr lang="es-ES" sz="2800" dirty="0">
                <a:solidFill>
                  <a:schemeClr val="bg1"/>
                </a:solidFill>
              </a:rPr>
            </a:br>
            <a:r>
              <a:rPr lang="es-ES" sz="2800" dirty="0">
                <a:solidFill>
                  <a:schemeClr val="bg1"/>
                </a:solidFill>
              </a:rPr>
              <a:t>(Paso 6)</a:t>
            </a:r>
          </a:p>
        </p:txBody>
      </p:sp>
    </p:spTree>
    <p:extLst>
      <p:ext uri="{BB962C8B-B14F-4D97-AF65-F5344CB8AC3E}">
        <p14:creationId xmlns:p14="http://schemas.microsoft.com/office/powerpoint/2010/main" val="3539409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3626E8B-1CA1-4A94-914C-83A1DBBDB9E7}"/>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noAutofit/>
          </a:bodyPr>
          <a:lstStyle/>
          <a:p>
            <a:r>
              <a:rPr lang="es-ES" sz="2400" dirty="0"/>
              <a:t>Transformación de Atributos </a:t>
            </a:r>
            <a:r>
              <a:rPr lang="es-ES" sz="2400" dirty="0" err="1"/>
              <a:t>Multivalorados</a:t>
            </a:r>
            <a:br>
              <a:rPr lang="es-ES" sz="2400" dirty="0"/>
            </a:br>
            <a:r>
              <a:rPr lang="es-ES" sz="2400" dirty="0"/>
              <a:t>(Paso 6)</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4909"/>
            <a:ext cx="9143997" cy="5733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3885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38066"/>
            <a:ext cx="9144000" cy="5719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ítulo 1">
            <a:extLst>
              <a:ext uri="{FF2B5EF4-FFF2-40B4-BE49-F238E27FC236}">
                <a16:creationId xmlns:a16="http://schemas.microsoft.com/office/drawing/2014/main" id="{AE313714-9F71-4108-9E40-D7586FED18FC}"/>
              </a:ext>
            </a:extLst>
          </p:cNvPr>
          <p:cNvSpPr>
            <a:spLocks noGrp="1"/>
          </p:cNvSpPr>
          <p:nvPr>
            <p:ph type="title"/>
          </p:nvPr>
        </p:nvSpPr>
        <p:spPr>
          <a:xfrm>
            <a:off x="1335419" y="-27643"/>
            <a:ext cx="7808578" cy="966354"/>
          </a:xfrm>
        </p:spPr>
        <p:txBody>
          <a:bodyPr>
            <a:normAutofit fontScale="90000"/>
          </a:bodyPr>
          <a:lstStyle/>
          <a:p>
            <a:r>
              <a:rPr lang="es-ES" sz="3600" dirty="0"/>
              <a:t>Transformación de Atributos </a:t>
            </a:r>
            <a:r>
              <a:rPr lang="es-ES" sz="3600" dirty="0" err="1"/>
              <a:t>Multivalorados</a:t>
            </a:r>
            <a:br>
              <a:rPr lang="es-ES" sz="3600" dirty="0"/>
            </a:br>
            <a:r>
              <a:rPr lang="es-ES" sz="3600" dirty="0"/>
              <a:t>(Paso 6)</a:t>
            </a:r>
            <a:endParaRPr lang="es-CR" dirty="0"/>
          </a:p>
        </p:txBody>
      </p:sp>
    </p:spTree>
    <p:extLst>
      <p:ext uri="{BB962C8B-B14F-4D97-AF65-F5344CB8AC3E}">
        <p14:creationId xmlns:p14="http://schemas.microsoft.com/office/powerpoint/2010/main" val="478078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CR" dirty="0"/>
              <a:t>Para cada relación M:N entre tres o más entidades se crea una tabla R.</a:t>
            </a:r>
          </a:p>
          <a:p>
            <a:endParaRPr lang="es-CR" dirty="0"/>
          </a:p>
          <a:p>
            <a:r>
              <a:rPr lang="es-CR" dirty="0"/>
              <a:t>Los atributos de la tabla R serán las claves primarias de todas las entidades relacionadas más los atributos propios de la relación.</a:t>
            </a:r>
          </a:p>
          <a:p>
            <a:endParaRPr lang="es-CR" dirty="0"/>
          </a:p>
          <a:p>
            <a:r>
              <a:rPr lang="es-CR" dirty="0"/>
              <a:t>La clave primaria de la relación R será el conjunto de todos los atributos que sean claves primarias de todas las entidades relacionadas.</a:t>
            </a:r>
          </a:p>
        </p:txBody>
      </p:sp>
      <p:sp>
        <p:nvSpPr>
          <p:cNvPr id="5" name="1 Título"/>
          <p:cNvSpPr>
            <a:spLocks noGrp="1"/>
          </p:cNvSpPr>
          <p:nvPr>
            <p:ph type="title"/>
          </p:nvPr>
        </p:nvSpPr>
        <p:spPr/>
        <p:txBody>
          <a:bodyPr>
            <a:noAutofit/>
          </a:bodyPr>
          <a:lstStyle/>
          <a:p>
            <a:r>
              <a:rPr lang="es-CR" sz="2800" dirty="0"/>
              <a:t>Transformación de Relaciones n-arios </a:t>
            </a:r>
            <a:br>
              <a:rPr lang="es-CR" sz="2800" dirty="0"/>
            </a:br>
            <a:r>
              <a:rPr lang="es-CR" sz="2800" dirty="0"/>
              <a:t>(paso 7)</a:t>
            </a:r>
            <a:endParaRPr lang="es-ES" sz="2800" dirty="0"/>
          </a:p>
        </p:txBody>
      </p:sp>
    </p:spTree>
    <p:extLst>
      <p:ext uri="{BB962C8B-B14F-4D97-AF65-F5344CB8AC3E}">
        <p14:creationId xmlns:p14="http://schemas.microsoft.com/office/powerpoint/2010/main" val="1387258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E0534D8-5338-4EC8-8E63-DBDE98B84772}"/>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noAutofit/>
          </a:bodyPr>
          <a:lstStyle/>
          <a:p>
            <a:r>
              <a:rPr lang="es-CR" sz="2400" dirty="0"/>
              <a:t>Transformación de Relaciones n-arios </a:t>
            </a:r>
            <a:br>
              <a:rPr lang="es-CR" sz="2400" dirty="0"/>
            </a:br>
            <a:r>
              <a:rPr lang="es-CR" sz="2400" dirty="0"/>
              <a:t>(paso 7)</a:t>
            </a:r>
            <a:endParaRPr lang="es-E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1138066"/>
            <a:ext cx="9237650" cy="5719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0368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CR" dirty="0"/>
              <a:t>Modelo Entidad Relación (</a:t>
            </a:r>
            <a:r>
              <a:rPr lang="es-CR" b="1" i="1" dirty="0"/>
              <a:t>Extendido</a:t>
            </a:r>
            <a:r>
              <a:rPr lang="es-CR" dirty="0"/>
              <a:t>), transformación al modelo Relacional de:</a:t>
            </a:r>
          </a:p>
          <a:p>
            <a:pPr lvl="1"/>
            <a:endParaRPr lang="es-CR" dirty="0"/>
          </a:p>
          <a:p>
            <a:pPr lvl="1"/>
            <a:r>
              <a:rPr lang="es-CR" dirty="0"/>
              <a:t>Generalización o Especialización</a:t>
            </a:r>
          </a:p>
        </p:txBody>
      </p:sp>
      <p:sp>
        <p:nvSpPr>
          <p:cNvPr id="2" name="1 Título"/>
          <p:cNvSpPr>
            <a:spLocks noGrp="1"/>
          </p:cNvSpPr>
          <p:nvPr>
            <p:ph type="title"/>
          </p:nvPr>
        </p:nvSpPr>
        <p:spPr/>
        <p:txBody>
          <a:bodyPr>
            <a:noAutofit/>
          </a:bodyPr>
          <a:lstStyle/>
          <a:p>
            <a:r>
              <a:rPr lang="es-ES" sz="2000" dirty="0"/>
              <a:t>Transformación del Modelo ER al Modelo Relacional</a:t>
            </a:r>
            <a:endParaRPr lang="es-CR" sz="2000" dirty="0"/>
          </a:p>
        </p:txBody>
      </p:sp>
      <p:sp>
        <p:nvSpPr>
          <p:cNvPr id="4" name="3 Cerrar llave"/>
          <p:cNvSpPr/>
          <p:nvPr/>
        </p:nvSpPr>
        <p:spPr>
          <a:xfrm rot="5400000">
            <a:off x="2861810" y="895779"/>
            <a:ext cx="864096" cy="4752528"/>
          </a:xfrm>
          <a:prstGeom prst="rightBrace">
            <a:avLst>
              <a:gd name="adj1" fmla="val 4864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R">
              <a:solidFill>
                <a:srgbClr val="3291FA"/>
              </a:solidFill>
            </a:endParaRPr>
          </a:p>
        </p:txBody>
      </p:sp>
      <p:sp>
        <p:nvSpPr>
          <p:cNvPr id="5" name="4 CuadroTexto"/>
          <p:cNvSpPr txBox="1"/>
          <p:nvPr/>
        </p:nvSpPr>
        <p:spPr>
          <a:xfrm>
            <a:off x="1560072" y="3974003"/>
            <a:ext cx="3636404" cy="707886"/>
          </a:xfrm>
          <a:prstGeom prst="rect">
            <a:avLst/>
          </a:prstGeom>
          <a:noFill/>
        </p:spPr>
        <p:txBody>
          <a:bodyPr wrap="square" rtlCol="0">
            <a:spAutoFit/>
          </a:bodyPr>
          <a:lstStyle/>
          <a:p>
            <a:pPr algn="ctr"/>
            <a:r>
              <a:rPr lang="es-CR" sz="2000" dirty="0"/>
              <a:t>Definir una serie de esquemas de tablas equivalentes</a:t>
            </a:r>
          </a:p>
        </p:txBody>
      </p:sp>
    </p:spTree>
    <p:extLst>
      <p:ext uri="{BB962C8B-B14F-4D97-AF65-F5344CB8AC3E}">
        <p14:creationId xmlns:p14="http://schemas.microsoft.com/office/powerpoint/2010/main" val="3610800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1D57262-9045-452F-8D91-3AD69F12CA6E}"/>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noAutofit/>
          </a:bodyPr>
          <a:lstStyle/>
          <a:p>
            <a:r>
              <a:rPr lang="es-CR" sz="2400" dirty="0"/>
              <a:t>Transformación de una Generalización</a:t>
            </a:r>
            <a:br>
              <a:rPr lang="es-CR" sz="2400" dirty="0"/>
            </a:br>
            <a:r>
              <a:rPr lang="es-CR" sz="2400" dirty="0"/>
              <a:t>(Paso 8)</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124909"/>
            <a:ext cx="9143999" cy="57330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93802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endParaRPr lang="es-CR" dirty="0"/>
          </a:p>
          <a:p>
            <a:endParaRPr lang="es-CR" dirty="0"/>
          </a:p>
          <a:p>
            <a:endParaRPr lang="es-CR" dirty="0"/>
          </a:p>
          <a:p>
            <a:endParaRPr lang="es-CR" dirty="0"/>
          </a:p>
          <a:p>
            <a:r>
              <a:rPr lang="es-CR" dirty="0"/>
              <a:t>Existen cuatro estrategias para transformar una entidad de generalización o especialización al modelo Relacional</a:t>
            </a:r>
          </a:p>
        </p:txBody>
      </p:sp>
      <p:sp>
        <p:nvSpPr>
          <p:cNvPr id="2" name="1 Título"/>
          <p:cNvSpPr>
            <a:spLocks noGrp="1"/>
          </p:cNvSpPr>
          <p:nvPr>
            <p:ph type="title"/>
          </p:nvPr>
        </p:nvSpPr>
        <p:spPr/>
        <p:txBody>
          <a:bodyPr>
            <a:noAutofit/>
          </a:bodyPr>
          <a:lstStyle/>
          <a:p>
            <a:r>
              <a:rPr lang="es-CR" sz="2400" dirty="0"/>
              <a:t>Transformación de una Generalización</a:t>
            </a:r>
            <a:br>
              <a:rPr lang="es-CR" sz="2400" dirty="0"/>
            </a:br>
            <a:r>
              <a:rPr lang="es-CR" sz="2400" dirty="0"/>
              <a:t>(Paso 8)</a:t>
            </a:r>
          </a:p>
        </p:txBody>
      </p:sp>
    </p:spTree>
    <p:extLst>
      <p:ext uri="{BB962C8B-B14F-4D97-AF65-F5344CB8AC3E}">
        <p14:creationId xmlns:p14="http://schemas.microsoft.com/office/powerpoint/2010/main" val="2747688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endParaRPr lang="es-CR" b="1" u="sng" dirty="0"/>
          </a:p>
          <a:p>
            <a:r>
              <a:rPr lang="es-CR" b="1" u="sng" dirty="0"/>
              <a:t>Estrategia 1:</a:t>
            </a:r>
            <a:r>
              <a:rPr lang="es-CR" dirty="0"/>
              <a:t> Crear una tabla R para la entidad padre E y una tabla </a:t>
            </a:r>
            <a:r>
              <a:rPr lang="es-CR" dirty="0" err="1"/>
              <a:t>Ri</a:t>
            </a:r>
            <a:r>
              <a:rPr lang="es-CR" dirty="0"/>
              <a:t> para cada entidad especializada Ei.</a:t>
            </a:r>
          </a:p>
          <a:p>
            <a:pPr lvl="1"/>
            <a:r>
              <a:rPr lang="es-CR" dirty="0"/>
              <a:t>La tabla R tiene todos los atributos de la entidad E.</a:t>
            </a:r>
          </a:p>
          <a:p>
            <a:pPr lvl="1"/>
            <a:r>
              <a:rPr lang="es-CR" dirty="0"/>
              <a:t>Cada tabla </a:t>
            </a:r>
            <a:r>
              <a:rPr lang="es-CR" dirty="0" err="1"/>
              <a:t>Ri</a:t>
            </a:r>
            <a:r>
              <a:rPr lang="es-CR" dirty="0"/>
              <a:t> tiene todos los atributos de la entidad Ei correspondiente.</a:t>
            </a:r>
          </a:p>
          <a:p>
            <a:pPr lvl="1"/>
            <a:r>
              <a:rPr lang="es-CR" dirty="0"/>
              <a:t>Todas las tablas (tanto R como cada </a:t>
            </a:r>
            <a:r>
              <a:rPr lang="es-CR" dirty="0" err="1"/>
              <a:t>Ri</a:t>
            </a:r>
            <a:r>
              <a:rPr lang="es-CR" dirty="0"/>
              <a:t>) comparten la misma clave primaria de la entidad padre E.</a:t>
            </a:r>
          </a:p>
        </p:txBody>
      </p:sp>
      <p:sp>
        <p:nvSpPr>
          <p:cNvPr id="2" name="1 Título"/>
          <p:cNvSpPr>
            <a:spLocks noGrp="1"/>
          </p:cNvSpPr>
          <p:nvPr>
            <p:ph type="title"/>
          </p:nvPr>
        </p:nvSpPr>
        <p:spPr/>
        <p:txBody>
          <a:bodyPr>
            <a:noAutofit/>
          </a:bodyPr>
          <a:lstStyle/>
          <a:p>
            <a:r>
              <a:rPr lang="es-CR" sz="2400" dirty="0"/>
              <a:t>Generalización o Especialización</a:t>
            </a:r>
            <a:br>
              <a:rPr lang="es-CR" sz="2400" dirty="0"/>
            </a:br>
            <a:r>
              <a:rPr lang="es-CR" sz="2400" dirty="0"/>
              <a:t>(Paso 8 / Estrategia 1)</a:t>
            </a:r>
          </a:p>
        </p:txBody>
      </p:sp>
    </p:spTree>
    <p:extLst>
      <p:ext uri="{BB962C8B-B14F-4D97-AF65-F5344CB8AC3E}">
        <p14:creationId xmlns:p14="http://schemas.microsoft.com/office/powerpoint/2010/main" val="2876372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endParaRPr lang="es-ES" dirty="0"/>
          </a:p>
          <a:p>
            <a:endParaRPr lang="es-ES" dirty="0"/>
          </a:p>
          <a:p>
            <a:r>
              <a:rPr lang="es-ES" dirty="0"/>
              <a:t>Entidades</a:t>
            </a:r>
          </a:p>
          <a:p>
            <a:r>
              <a:rPr lang="es-ES" dirty="0"/>
              <a:t>Del diagrama E-R </a:t>
            </a:r>
            <a:r>
              <a:rPr lang="es-ES" dirty="0">
                <a:sym typeface="Wingdings" pitchFamily="2" charset="2"/>
              </a:rPr>
              <a:t> Modelo Relacional</a:t>
            </a:r>
          </a:p>
        </p:txBody>
      </p:sp>
      <p:sp>
        <p:nvSpPr>
          <p:cNvPr id="2" name="1 Título"/>
          <p:cNvSpPr>
            <a:spLocks noGrp="1"/>
          </p:cNvSpPr>
          <p:nvPr>
            <p:ph type="title"/>
          </p:nvPr>
        </p:nvSpPr>
        <p:spPr/>
        <p:txBody>
          <a:bodyPr/>
          <a:lstStyle/>
          <a:p>
            <a:r>
              <a:rPr lang="es-CR" dirty="0"/>
              <a:t>Agenda</a:t>
            </a:r>
          </a:p>
        </p:txBody>
      </p:sp>
    </p:spTree>
    <p:extLst>
      <p:ext uri="{BB962C8B-B14F-4D97-AF65-F5344CB8AC3E}">
        <p14:creationId xmlns:p14="http://schemas.microsoft.com/office/powerpoint/2010/main" val="25445731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3487205-CCC9-479E-B7B0-216EEAE4A8E2}"/>
              </a:ext>
            </a:extLst>
          </p:cNvPr>
          <p:cNvSpPr>
            <a:spLocks noGrp="1"/>
          </p:cNvSpPr>
          <p:nvPr>
            <p:ph idx="1"/>
          </p:nvPr>
        </p:nvSpPr>
        <p:spPr/>
        <p:txBody>
          <a:bodyPr/>
          <a:lstStyle/>
          <a:p>
            <a:endParaRPr lang="es-CR"/>
          </a:p>
        </p:txBody>
      </p:sp>
      <p:sp>
        <p:nvSpPr>
          <p:cNvPr id="4" name="1 Título"/>
          <p:cNvSpPr>
            <a:spLocks noGrp="1"/>
          </p:cNvSpPr>
          <p:nvPr>
            <p:ph type="title"/>
          </p:nvPr>
        </p:nvSpPr>
        <p:spPr/>
        <p:txBody>
          <a:bodyPr>
            <a:noAutofit/>
          </a:bodyPr>
          <a:lstStyle/>
          <a:p>
            <a:r>
              <a:rPr lang="es-CR" sz="2800" dirty="0"/>
              <a:t>Generalización o Especialización</a:t>
            </a:r>
            <a:br>
              <a:rPr lang="es-CR" sz="2800" dirty="0"/>
            </a:br>
            <a:r>
              <a:rPr lang="es-CR" sz="2800" dirty="0"/>
              <a:t>(Paso 8 / Estrategia 1)</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138066"/>
            <a:ext cx="9143999" cy="5719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Rectángulo"/>
          <p:cNvSpPr/>
          <p:nvPr/>
        </p:nvSpPr>
        <p:spPr>
          <a:xfrm>
            <a:off x="628650" y="4274021"/>
            <a:ext cx="8140380" cy="10939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4000" dirty="0"/>
              <a:t>Ejemplo</a:t>
            </a:r>
          </a:p>
        </p:txBody>
      </p:sp>
    </p:spTree>
    <p:extLst>
      <p:ext uri="{BB962C8B-B14F-4D97-AF65-F5344CB8AC3E}">
        <p14:creationId xmlns:p14="http://schemas.microsoft.com/office/powerpoint/2010/main" val="28260736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CR" b="1" i="1" u="sng" dirty="0"/>
              <a:t>Estrategia 2:</a:t>
            </a:r>
            <a:r>
              <a:rPr lang="es-CR" b="1" i="1" dirty="0"/>
              <a:t> </a:t>
            </a:r>
            <a:r>
              <a:rPr lang="es-ES" dirty="0"/>
              <a:t>Estrategia 2: Crear una tabla </a:t>
            </a:r>
            <a:r>
              <a:rPr lang="es-ES" dirty="0" err="1"/>
              <a:t>Ri</a:t>
            </a:r>
            <a:r>
              <a:rPr lang="es-ES" dirty="0"/>
              <a:t> para cada entidad especializada Ei</a:t>
            </a:r>
          </a:p>
          <a:p>
            <a:pPr lvl="1"/>
            <a:r>
              <a:rPr lang="es-ES" dirty="0"/>
              <a:t>Cada tabla </a:t>
            </a:r>
            <a:r>
              <a:rPr lang="es-ES" dirty="0" err="1"/>
              <a:t>Ri</a:t>
            </a:r>
            <a:r>
              <a:rPr lang="es-ES" dirty="0"/>
              <a:t> tiene todos los atributos de la entidad Ei correspondiente más los atributos de la entidad padre E.</a:t>
            </a:r>
          </a:p>
          <a:p>
            <a:pPr lvl="1"/>
            <a:r>
              <a:rPr lang="es-ES" dirty="0"/>
              <a:t>La clave primaria de cada tabla </a:t>
            </a:r>
            <a:r>
              <a:rPr lang="es-ES" dirty="0" err="1"/>
              <a:t>Ri</a:t>
            </a:r>
            <a:r>
              <a:rPr lang="es-ES" dirty="0"/>
              <a:t> es la clave primaria de la entidad padre E.</a:t>
            </a:r>
            <a:endParaRPr lang="es-CR" dirty="0"/>
          </a:p>
        </p:txBody>
      </p:sp>
      <p:sp>
        <p:nvSpPr>
          <p:cNvPr id="4" name="1 Título"/>
          <p:cNvSpPr>
            <a:spLocks noGrp="1"/>
          </p:cNvSpPr>
          <p:nvPr>
            <p:ph type="title"/>
          </p:nvPr>
        </p:nvSpPr>
        <p:spPr/>
        <p:txBody>
          <a:bodyPr>
            <a:noAutofit/>
          </a:bodyPr>
          <a:lstStyle/>
          <a:p>
            <a:r>
              <a:rPr lang="es-CR" sz="3200" dirty="0"/>
              <a:t>Generalización o Especialización</a:t>
            </a:r>
            <a:br>
              <a:rPr lang="es-CR" sz="3200" dirty="0"/>
            </a:br>
            <a:r>
              <a:rPr lang="es-CR" sz="3200" dirty="0"/>
              <a:t>(Paso 8 / Estrategia 2)</a:t>
            </a:r>
          </a:p>
        </p:txBody>
      </p:sp>
    </p:spTree>
    <p:extLst>
      <p:ext uri="{BB962C8B-B14F-4D97-AF65-F5344CB8AC3E}">
        <p14:creationId xmlns:p14="http://schemas.microsoft.com/office/powerpoint/2010/main" val="32930275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 y="1105174"/>
            <a:ext cx="9141048" cy="57528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Marcador de contenido 1">
            <a:extLst>
              <a:ext uri="{FF2B5EF4-FFF2-40B4-BE49-F238E27FC236}">
                <a16:creationId xmlns:a16="http://schemas.microsoft.com/office/drawing/2014/main" id="{C052E575-AEE9-466B-8346-8A53F18D713B}"/>
              </a:ext>
            </a:extLst>
          </p:cNvPr>
          <p:cNvSpPr>
            <a:spLocks noGrp="1"/>
          </p:cNvSpPr>
          <p:nvPr>
            <p:ph idx="1"/>
          </p:nvPr>
        </p:nvSpPr>
        <p:spPr/>
        <p:txBody>
          <a:bodyPr/>
          <a:lstStyle/>
          <a:p>
            <a:endParaRPr lang="es-CR" dirty="0"/>
          </a:p>
        </p:txBody>
      </p:sp>
      <p:sp>
        <p:nvSpPr>
          <p:cNvPr id="5" name="1 Título"/>
          <p:cNvSpPr>
            <a:spLocks noGrp="1"/>
          </p:cNvSpPr>
          <p:nvPr>
            <p:ph type="title"/>
          </p:nvPr>
        </p:nvSpPr>
        <p:spPr/>
        <p:txBody>
          <a:bodyPr>
            <a:noAutofit/>
          </a:bodyPr>
          <a:lstStyle/>
          <a:p>
            <a:r>
              <a:rPr lang="es-CR" sz="2800" dirty="0"/>
              <a:t>Generalización o Especialización</a:t>
            </a:r>
            <a:br>
              <a:rPr lang="es-CR" sz="2800" dirty="0"/>
            </a:br>
            <a:r>
              <a:rPr lang="es-CR" sz="2800" dirty="0"/>
              <a:t>(Paso 8 / Estrategia 2)</a:t>
            </a:r>
          </a:p>
        </p:txBody>
      </p:sp>
    </p:spTree>
    <p:extLst>
      <p:ext uri="{BB962C8B-B14F-4D97-AF65-F5344CB8AC3E}">
        <p14:creationId xmlns:p14="http://schemas.microsoft.com/office/powerpoint/2010/main" val="13703888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CR" b="1" i="1" u="sng" dirty="0"/>
              <a:t>Estrategia 3:</a:t>
            </a:r>
            <a:r>
              <a:rPr lang="es-CR" b="1" i="1" dirty="0"/>
              <a:t> </a:t>
            </a:r>
            <a:r>
              <a:rPr lang="es-CR" dirty="0"/>
              <a:t>Utilizar una misma tabla R para la entidad padre E y para las entidades especializadas Ei.</a:t>
            </a:r>
          </a:p>
          <a:p>
            <a:pPr lvl="1"/>
            <a:r>
              <a:rPr lang="es-CR" dirty="0"/>
              <a:t>La tabla R tiene todos los atributos de la entidad padre E </a:t>
            </a:r>
            <a:r>
              <a:rPr lang="es-CR" b="1" i="1" dirty="0"/>
              <a:t>más </a:t>
            </a:r>
            <a:r>
              <a:rPr lang="es-CR" dirty="0"/>
              <a:t>todos los atributos todas las entidades especializadas Ei.</a:t>
            </a:r>
          </a:p>
          <a:p>
            <a:pPr lvl="1"/>
            <a:r>
              <a:rPr lang="es-CR" dirty="0"/>
              <a:t>Se crea un atributo adicional que define el “tipo” de entidad Ei que representa una </a:t>
            </a:r>
            <a:r>
              <a:rPr lang="es-CR" dirty="0" err="1"/>
              <a:t>tupla</a:t>
            </a:r>
            <a:r>
              <a:rPr lang="es-CR" dirty="0"/>
              <a:t> en particular.</a:t>
            </a:r>
          </a:p>
          <a:p>
            <a:pPr lvl="1"/>
            <a:r>
              <a:rPr lang="es-CR" dirty="0"/>
              <a:t>Aplica sólo a casos donde las subclases son disjuntas.</a:t>
            </a:r>
          </a:p>
        </p:txBody>
      </p:sp>
      <p:sp>
        <p:nvSpPr>
          <p:cNvPr id="4" name="1 Título"/>
          <p:cNvSpPr>
            <a:spLocks noGrp="1"/>
          </p:cNvSpPr>
          <p:nvPr>
            <p:ph type="title"/>
          </p:nvPr>
        </p:nvSpPr>
        <p:spPr/>
        <p:txBody>
          <a:bodyPr>
            <a:noAutofit/>
          </a:bodyPr>
          <a:lstStyle/>
          <a:p>
            <a:r>
              <a:rPr lang="es-CR" sz="3200" dirty="0"/>
              <a:t>Generalización o Especialización</a:t>
            </a:r>
            <a:br>
              <a:rPr lang="es-CR" sz="3200" dirty="0"/>
            </a:br>
            <a:r>
              <a:rPr lang="es-CR" sz="3200" dirty="0"/>
              <a:t>(Paso 8 / Estrategia 3)</a:t>
            </a:r>
          </a:p>
        </p:txBody>
      </p:sp>
    </p:spTree>
    <p:extLst>
      <p:ext uri="{BB962C8B-B14F-4D97-AF65-F5344CB8AC3E}">
        <p14:creationId xmlns:p14="http://schemas.microsoft.com/office/powerpoint/2010/main" val="19890853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18331"/>
            <a:ext cx="9144000" cy="57396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Marcador de contenido 1">
            <a:extLst>
              <a:ext uri="{FF2B5EF4-FFF2-40B4-BE49-F238E27FC236}">
                <a16:creationId xmlns:a16="http://schemas.microsoft.com/office/drawing/2014/main" id="{EF212150-0907-4085-A7D3-EAE905C01E33}"/>
              </a:ext>
            </a:extLst>
          </p:cNvPr>
          <p:cNvSpPr>
            <a:spLocks noGrp="1"/>
          </p:cNvSpPr>
          <p:nvPr>
            <p:ph idx="1"/>
          </p:nvPr>
        </p:nvSpPr>
        <p:spPr/>
        <p:txBody>
          <a:bodyPr/>
          <a:lstStyle/>
          <a:p>
            <a:endParaRPr lang="es-CR" dirty="0"/>
          </a:p>
        </p:txBody>
      </p:sp>
      <p:sp>
        <p:nvSpPr>
          <p:cNvPr id="5" name="1 Título"/>
          <p:cNvSpPr>
            <a:spLocks noGrp="1"/>
          </p:cNvSpPr>
          <p:nvPr>
            <p:ph type="title"/>
          </p:nvPr>
        </p:nvSpPr>
        <p:spPr/>
        <p:txBody>
          <a:bodyPr>
            <a:noAutofit/>
          </a:bodyPr>
          <a:lstStyle/>
          <a:p>
            <a:r>
              <a:rPr lang="es-CR" sz="2800" dirty="0"/>
              <a:t>Generalización o Especialización</a:t>
            </a:r>
            <a:br>
              <a:rPr lang="es-CR" sz="2800" dirty="0"/>
            </a:br>
            <a:r>
              <a:rPr lang="es-CR" sz="2800" dirty="0"/>
              <a:t>(Paso 8 / Estrategia 3)</a:t>
            </a:r>
          </a:p>
        </p:txBody>
      </p:sp>
    </p:spTree>
    <p:extLst>
      <p:ext uri="{BB962C8B-B14F-4D97-AF65-F5344CB8AC3E}">
        <p14:creationId xmlns:p14="http://schemas.microsoft.com/office/powerpoint/2010/main" val="29035895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CR" b="1" i="1" u="sng" dirty="0"/>
              <a:t>Estrategia 4:</a:t>
            </a:r>
            <a:r>
              <a:rPr lang="es-CR" b="1" i="1" dirty="0"/>
              <a:t> </a:t>
            </a:r>
            <a:r>
              <a:rPr lang="es-CR" dirty="0"/>
              <a:t>Utilizar una misma tabla R para la entidad padre E y para las entidades especializadas Ei. (Similar a la estrategia 3).</a:t>
            </a:r>
          </a:p>
          <a:p>
            <a:pPr lvl="1"/>
            <a:r>
              <a:rPr lang="es-CR" dirty="0"/>
              <a:t>La tabla R tiene todos los atributos de la entidad padre E </a:t>
            </a:r>
            <a:r>
              <a:rPr lang="es-CR" b="1" i="1" dirty="0"/>
              <a:t>más </a:t>
            </a:r>
            <a:r>
              <a:rPr lang="es-CR" dirty="0"/>
              <a:t>todos los atributos todas las entidades especializadas Ei. (Similar a 3)</a:t>
            </a:r>
          </a:p>
          <a:p>
            <a:pPr lvl="1"/>
            <a:r>
              <a:rPr lang="es-CR" dirty="0"/>
              <a:t>Se crea un atributo booleano adicional por cada entidad especializada que define si una </a:t>
            </a:r>
            <a:r>
              <a:rPr lang="es-CR" dirty="0" err="1"/>
              <a:t>tupla</a:t>
            </a:r>
            <a:r>
              <a:rPr lang="es-CR" dirty="0"/>
              <a:t> en particular pertenece dicha entidad.</a:t>
            </a:r>
          </a:p>
        </p:txBody>
      </p:sp>
      <p:sp>
        <p:nvSpPr>
          <p:cNvPr id="4" name="1 Título"/>
          <p:cNvSpPr>
            <a:spLocks noGrp="1"/>
          </p:cNvSpPr>
          <p:nvPr>
            <p:ph type="title"/>
          </p:nvPr>
        </p:nvSpPr>
        <p:spPr/>
        <p:txBody>
          <a:bodyPr>
            <a:noAutofit/>
          </a:bodyPr>
          <a:lstStyle/>
          <a:p>
            <a:r>
              <a:rPr lang="es-CR" sz="2800" dirty="0"/>
              <a:t>Generalización o Especialización</a:t>
            </a:r>
            <a:br>
              <a:rPr lang="es-CR" sz="2800" dirty="0"/>
            </a:br>
            <a:r>
              <a:rPr lang="es-CR" sz="2800" dirty="0"/>
              <a:t>(Paso 8 / Estrategia 4)</a:t>
            </a:r>
          </a:p>
        </p:txBody>
      </p:sp>
    </p:spTree>
    <p:extLst>
      <p:ext uri="{BB962C8B-B14F-4D97-AF65-F5344CB8AC3E}">
        <p14:creationId xmlns:p14="http://schemas.microsoft.com/office/powerpoint/2010/main" val="5008078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8" y="1124909"/>
            <a:ext cx="9146547" cy="57330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Marcador de contenido 1">
            <a:extLst>
              <a:ext uri="{FF2B5EF4-FFF2-40B4-BE49-F238E27FC236}">
                <a16:creationId xmlns:a16="http://schemas.microsoft.com/office/drawing/2014/main" id="{44EAA60A-9547-45B0-9D4A-E386A0896F78}"/>
              </a:ext>
            </a:extLst>
          </p:cNvPr>
          <p:cNvSpPr>
            <a:spLocks noGrp="1"/>
          </p:cNvSpPr>
          <p:nvPr>
            <p:ph idx="1"/>
          </p:nvPr>
        </p:nvSpPr>
        <p:spPr/>
        <p:txBody>
          <a:bodyPr/>
          <a:lstStyle/>
          <a:p>
            <a:endParaRPr lang="es-CR"/>
          </a:p>
        </p:txBody>
      </p:sp>
      <p:sp>
        <p:nvSpPr>
          <p:cNvPr id="5" name="1 Título"/>
          <p:cNvSpPr>
            <a:spLocks noGrp="1"/>
          </p:cNvSpPr>
          <p:nvPr>
            <p:ph type="title"/>
          </p:nvPr>
        </p:nvSpPr>
        <p:spPr/>
        <p:txBody>
          <a:bodyPr>
            <a:noAutofit/>
          </a:bodyPr>
          <a:lstStyle/>
          <a:p>
            <a:r>
              <a:rPr lang="es-CR" sz="3200" dirty="0"/>
              <a:t>Generalización o Especialización</a:t>
            </a:r>
            <a:br>
              <a:rPr lang="es-CR" sz="3200" dirty="0"/>
            </a:br>
            <a:r>
              <a:rPr lang="es-CR" sz="3200" dirty="0"/>
              <a:t>(Paso 8 / Estrategia 4)</a:t>
            </a:r>
          </a:p>
        </p:txBody>
      </p:sp>
    </p:spTree>
    <p:extLst>
      <p:ext uri="{BB962C8B-B14F-4D97-AF65-F5344CB8AC3E}">
        <p14:creationId xmlns:p14="http://schemas.microsoft.com/office/powerpoint/2010/main" val="39354104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CR" dirty="0"/>
              <a:t>Práctica</a:t>
            </a:r>
          </a:p>
          <a:p>
            <a:pPr lvl="1"/>
            <a:r>
              <a:rPr lang="es-CR" dirty="0"/>
              <a:t>En grupos de 3 personas, realice una búsqueda en Internet de dos diagramas Entidad-Relación:</a:t>
            </a:r>
          </a:p>
          <a:p>
            <a:pPr lvl="2"/>
            <a:r>
              <a:rPr lang="es-CR" dirty="0"/>
              <a:t>Relaciones entre Entidades </a:t>
            </a:r>
          </a:p>
          <a:p>
            <a:pPr lvl="2"/>
            <a:r>
              <a:rPr lang="es-CR" dirty="0"/>
              <a:t>Entidades con Especialización</a:t>
            </a:r>
          </a:p>
          <a:p>
            <a:pPr lvl="1"/>
            <a:r>
              <a:rPr lang="es-CR" dirty="0"/>
              <a:t>De los diagramas encontrados realice el modelado relacional de cada uno.  </a:t>
            </a:r>
          </a:p>
        </p:txBody>
      </p:sp>
      <p:sp>
        <p:nvSpPr>
          <p:cNvPr id="2" name="1 Título"/>
          <p:cNvSpPr>
            <a:spLocks noGrp="1"/>
          </p:cNvSpPr>
          <p:nvPr>
            <p:ph type="title"/>
          </p:nvPr>
        </p:nvSpPr>
        <p:spPr/>
        <p:txBody>
          <a:bodyPr>
            <a:noAutofit/>
          </a:bodyPr>
          <a:lstStyle/>
          <a:p>
            <a:r>
              <a:rPr lang="es-ES" sz="2000" dirty="0"/>
              <a:t>Transformación del Modelo ER al Modelo Relacional</a:t>
            </a:r>
            <a:endParaRPr lang="es-CR" sz="2000" dirty="0"/>
          </a:p>
        </p:txBody>
      </p:sp>
    </p:spTree>
    <p:extLst>
      <p:ext uri="{BB962C8B-B14F-4D97-AF65-F5344CB8AC3E}">
        <p14:creationId xmlns:p14="http://schemas.microsoft.com/office/powerpoint/2010/main" val="19978860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19695" y="1211587"/>
            <a:ext cx="3539188" cy="4954464"/>
          </a:xfrm>
        </p:spPr>
        <p:txBody>
          <a:bodyPr/>
          <a:lstStyle/>
          <a:p>
            <a:pPr algn="just"/>
            <a:r>
              <a:rPr lang="es-CR" dirty="0"/>
              <a:t>Ejercicio</a:t>
            </a:r>
          </a:p>
          <a:p>
            <a:pPr lvl="1" algn="just"/>
            <a:r>
              <a:rPr lang="es-CR" dirty="0"/>
              <a:t>Transforme el siguiente diagrama E-R al modelo relacional</a:t>
            </a:r>
          </a:p>
          <a:p>
            <a:pPr lvl="1" algn="just"/>
            <a:endParaRPr lang="es-CR" dirty="0"/>
          </a:p>
        </p:txBody>
      </p:sp>
      <p:sp>
        <p:nvSpPr>
          <p:cNvPr id="2" name="1 Título"/>
          <p:cNvSpPr>
            <a:spLocks noGrp="1"/>
          </p:cNvSpPr>
          <p:nvPr>
            <p:ph type="title"/>
          </p:nvPr>
        </p:nvSpPr>
        <p:spPr/>
        <p:txBody>
          <a:bodyPr>
            <a:noAutofit/>
          </a:bodyPr>
          <a:lstStyle/>
          <a:p>
            <a:r>
              <a:rPr lang="es-ES" sz="2000" dirty="0"/>
              <a:t>Transformación del Modelo ER al Modelo Relacional</a:t>
            </a:r>
            <a:endParaRPr lang="es-CR" sz="2000" dirty="0"/>
          </a:p>
        </p:txBody>
      </p:sp>
      <p:pic>
        <p:nvPicPr>
          <p:cNvPr id="2174" name="Picture 1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8470" y="1567882"/>
            <a:ext cx="5130034" cy="51793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61208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a:spLocks noGrp="1"/>
          </p:cNvSpPr>
          <p:nvPr>
            <p:ph idx="1"/>
          </p:nvPr>
        </p:nvSpPr>
        <p:spPr/>
        <p:txBody>
          <a:bodyPr>
            <a:noAutofit/>
          </a:bodyPr>
          <a:lstStyle/>
          <a:p>
            <a:r>
              <a:rPr lang="es-CR" sz="1500" dirty="0"/>
              <a:t>Ejercicio</a:t>
            </a:r>
          </a:p>
          <a:p>
            <a:pPr lvl="1"/>
            <a:r>
              <a:rPr lang="es-CR" sz="1500" dirty="0"/>
              <a:t>Una base de datos para una pequeña empresa debe contener información acerca de clientes, artículos y pedidos. Hasta el momento se registran los siguientes datos en documentos varios:</a:t>
            </a:r>
          </a:p>
          <a:p>
            <a:pPr lvl="2"/>
            <a:r>
              <a:rPr lang="es-CR" sz="1500" dirty="0"/>
              <a:t>Para cada cliente: Número de cliente (único), Direcciones de envío (varias por cliente), Saldo, Límite de crédito (depende del cliente, pero en ningún caso debe superar los 3.000.000 colones), Descuento.</a:t>
            </a:r>
          </a:p>
          <a:p>
            <a:pPr lvl="2"/>
            <a:r>
              <a:rPr lang="es-CR" sz="1500" dirty="0"/>
              <a:t>Para cada artículo: Número de artículo (único), Fábricas que lo distribuyen, Existencias de ese artículo en cada fábrica, Descripción del artículo.</a:t>
            </a:r>
          </a:p>
          <a:p>
            <a:pPr lvl="2"/>
            <a:r>
              <a:rPr lang="es-CR" sz="1500" dirty="0"/>
              <a:t>Para cada pedido: Cada pedido tiene una cabecera y el cuerpo del pedido. La cabecera está formada por el número de cliente, dirección de envío y fecha del pedido. El cuerpo del pedido son varias líneas, en cada línea se especifican el número del artículo pedido y la cantidad.</a:t>
            </a:r>
          </a:p>
          <a:p>
            <a:pPr lvl="1"/>
            <a:r>
              <a:rPr lang="es-CR" sz="1500" dirty="0"/>
              <a:t>Además, se ha determinado que se debe almacenar la información de las fábricas. Sin embargo, dado el uso de distribuidores, se usará: Número de la fábrica (único) y Teléfono de contacto. Y se desean ver cuántos artículos (en total) provee la fábrica (entiéndase Nº de artículos provistos como el total de todas la existencia que tiene una fábrica). También, por información estratégica, se podría incluir información de fábricas alternativas respecto de las que ya fabrican artículos para esta empresa.</a:t>
            </a:r>
          </a:p>
          <a:p>
            <a:pPr lvl="1"/>
            <a:r>
              <a:rPr lang="es-CR" sz="1500" dirty="0"/>
              <a:t>Nota: Una dirección se entenderá como Nº, Calle, Comunidad y Ciudad. Una fecha incluye hora.</a:t>
            </a:r>
          </a:p>
          <a:p>
            <a:pPr lvl="1"/>
            <a:r>
              <a:rPr lang="es-CR" sz="1500" dirty="0"/>
              <a:t>Hacer el Modelo E-R para la base de datos que represente esta información y pasarlo al Modelo Relacional.</a:t>
            </a:r>
          </a:p>
          <a:p>
            <a:endParaRPr lang="es-CR" sz="1800" dirty="0"/>
          </a:p>
        </p:txBody>
      </p:sp>
      <p:sp>
        <p:nvSpPr>
          <p:cNvPr id="5" name="4 Título"/>
          <p:cNvSpPr>
            <a:spLocks noGrp="1"/>
          </p:cNvSpPr>
          <p:nvPr>
            <p:ph type="title"/>
          </p:nvPr>
        </p:nvSpPr>
        <p:spPr/>
        <p:txBody>
          <a:bodyPr>
            <a:noAutofit/>
          </a:bodyPr>
          <a:lstStyle/>
          <a:p>
            <a:r>
              <a:rPr lang="es-ES" sz="2000" dirty="0"/>
              <a:t>Transformación del Modelo ER al Modelo Relacional</a:t>
            </a:r>
            <a:endParaRPr lang="es-CR" sz="2000" dirty="0"/>
          </a:p>
        </p:txBody>
      </p:sp>
    </p:spTree>
    <p:extLst>
      <p:ext uri="{BB962C8B-B14F-4D97-AF65-F5344CB8AC3E}">
        <p14:creationId xmlns:p14="http://schemas.microsoft.com/office/powerpoint/2010/main" val="3682169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marL="0" indent="0">
              <a:buNone/>
            </a:pPr>
            <a:r>
              <a:rPr lang="es-CR" dirty="0"/>
              <a:t>Cualquier objeto concreto o abstracto del que se desea almacenar información.</a:t>
            </a:r>
          </a:p>
          <a:p>
            <a:pPr marL="0" indent="0">
              <a:buNone/>
            </a:pPr>
            <a:endParaRPr lang="es-CR" dirty="0"/>
          </a:p>
          <a:p>
            <a:pPr marL="0" indent="0">
              <a:buNone/>
            </a:pPr>
            <a:r>
              <a:rPr lang="es-CR" dirty="0"/>
              <a:t>Una entidad tiene asociado un NOMBRE</a:t>
            </a:r>
          </a:p>
          <a:p>
            <a:pPr marL="0" indent="0">
              <a:buNone/>
            </a:pPr>
            <a:endParaRPr lang="es-CR" dirty="0"/>
          </a:p>
          <a:p>
            <a:pPr lvl="1"/>
            <a:r>
              <a:rPr lang="es-CR" dirty="0"/>
              <a:t>Ejemplo: AUTOR, LIBRO, PRESTAMO</a:t>
            </a:r>
          </a:p>
          <a:p>
            <a:pPr lvl="1"/>
            <a:endParaRPr lang="es-CR" dirty="0"/>
          </a:p>
          <a:p>
            <a:r>
              <a:rPr lang="es-CR" dirty="0"/>
              <a:t>Representación Gráfica:</a:t>
            </a:r>
          </a:p>
          <a:p>
            <a:pPr marL="0" indent="0">
              <a:buNone/>
            </a:pPr>
            <a:r>
              <a:rPr lang="es-CR" dirty="0"/>
              <a:t>	</a:t>
            </a:r>
          </a:p>
        </p:txBody>
      </p:sp>
      <p:sp>
        <p:nvSpPr>
          <p:cNvPr id="2" name="1 Título"/>
          <p:cNvSpPr>
            <a:spLocks noGrp="1"/>
          </p:cNvSpPr>
          <p:nvPr>
            <p:ph type="title"/>
          </p:nvPr>
        </p:nvSpPr>
        <p:spPr/>
        <p:txBody>
          <a:bodyPr/>
          <a:lstStyle/>
          <a:p>
            <a:r>
              <a:rPr lang="es-CR" dirty="0"/>
              <a:t>Entidades</a:t>
            </a:r>
          </a:p>
        </p:txBody>
      </p:sp>
      <p:sp>
        <p:nvSpPr>
          <p:cNvPr id="4" name="3 Rectángulo"/>
          <p:cNvSpPr/>
          <p:nvPr/>
        </p:nvSpPr>
        <p:spPr>
          <a:xfrm>
            <a:off x="5029200" y="5401733"/>
            <a:ext cx="3200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4400" dirty="0"/>
              <a:t>AUTOR</a:t>
            </a:r>
          </a:p>
        </p:txBody>
      </p:sp>
    </p:spTree>
    <p:extLst>
      <p:ext uri="{BB962C8B-B14F-4D97-AF65-F5344CB8AC3E}">
        <p14:creationId xmlns:p14="http://schemas.microsoft.com/office/powerpoint/2010/main" val="1381140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Marcador de contenido"/>
          <p:cNvSpPr>
            <a:spLocks noGrp="1"/>
          </p:cNvSpPr>
          <p:nvPr>
            <p:ph idx="1"/>
          </p:nvPr>
        </p:nvSpPr>
        <p:spPr/>
        <p:txBody>
          <a:bodyPr>
            <a:normAutofit fontScale="92500" lnSpcReduction="20000"/>
          </a:bodyPr>
          <a:lstStyle/>
          <a:p>
            <a:pPr lvl="0"/>
            <a:r>
              <a:rPr lang="es-CR" dirty="0"/>
              <a:t>Diséñese un diagrama E-R y su respectivo Modelo Relacional para  almacenar y gestionar la información empleada para una venta de automóviles, teniendo en cuenta los siguientes aspectos:</a:t>
            </a:r>
          </a:p>
          <a:p>
            <a:pPr lvl="1"/>
            <a:r>
              <a:rPr lang="es-CR" dirty="0"/>
              <a:t>A la venta de automóviles llegan clientes para comprar automóviles. De cada coche interesa saber la placa, modelo, marca y color.</a:t>
            </a:r>
          </a:p>
          <a:p>
            <a:pPr lvl="1"/>
            <a:r>
              <a:rPr lang="es-CR" dirty="0"/>
              <a:t>Un cliente puede comprar varios coches en la venta. Cuando un cliente compra un coche, se le hace una ficha con la siguiente información: cédula, nombre, apellidos, dirección y teléfono.</a:t>
            </a:r>
          </a:p>
          <a:p>
            <a:pPr lvl="1"/>
            <a:r>
              <a:rPr lang="es-CR" dirty="0"/>
              <a:t>Los coches que se venden pueden ser nuevos o usados (de segunda mano). De los coches nuevos interesa saber el número de unidades que hay en la venta. De los coches viejos interesa el número de kilómetros que lleva recorridos.</a:t>
            </a:r>
          </a:p>
          <a:p>
            <a:pPr lvl="1"/>
            <a:r>
              <a:rPr lang="es-CR" dirty="0"/>
              <a:t>La venta también dispone de un taller en el que los mecánicos reparan los coches que llevan los clientes. Un mecánico repara varios coches a lo largo del día, y un coche puede ser reparado por varios mecánicos.</a:t>
            </a:r>
          </a:p>
          <a:p>
            <a:pPr lvl="1"/>
            <a:r>
              <a:rPr lang="es-CR" dirty="0"/>
              <a:t>Los mecánicos tienen un </a:t>
            </a:r>
            <a:r>
              <a:rPr lang="es-CR" dirty="0" err="1"/>
              <a:t>dni</a:t>
            </a:r>
            <a:r>
              <a:rPr lang="es-CR" dirty="0"/>
              <a:t>, nombre, apellidos, fecha de contratación y salario. Se desea guardar también la fecha en la que se repara cada vehículo y el número de horas que se ha tardado en arreglar cada automóvil.</a:t>
            </a:r>
          </a:p>
        </p:txBody>
      </p:sp>
      <p:sp>
        <p:nvSpPr>
          <p:cNvPr id="7" name="1 Título"/>
          <p:cNvSpPr>
            <a:spLocks noGrp="1"/>
          </p:cNvSpPr>
          <p:nvPr>
            <p:ph type="title"/>
          </p:nvPr>
        </p:nvSpPr>
        <p:spPr/>
        <p:txBody>
          <a:bodyPr>
            <a:noAutofit/>
          </a:bodyPr>
          <a:lstStyle/>
          <a:p>
            <a:r>
              <a:rPr lang="es-ES" sz="2000" dirty="0"/>
              <a:t>Transformación del Modelo ER al Modelo Relacional</a:t>
            </a:r>
            <a:endParaRPr lang="es-CR" sz="2000" dirty="0"/>
          </a:p>
        </p:txBody>
      </p:sp>
    </p:spTree>
    <p:extLst>
      <p:ext uri="{BB962C8B-B14F-4D97-AF65-F5344CB8AC3E}">
        <p14:creationId xmlns:p14="http://schemas.microsoft.com/office/powerpoint/2010/main" val="2020506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21 Rombo"/>
          <p:cNvSpPr/>
          <p:nvPr/>
        </p:nvSpPr>
        <p:spPr>
          <a:xfrm>
            <a:off x="4466169" y="5460999"/>
            <a:ext cx="673100" cy="69426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3" name="2 Marcador de contenido"/>
          <p:cNvSpPr>
            <a:spLocks noGrp="1"/>
          </p:cNvSpPr>
          <p:nvPr>
            <p:ph idx="1"/>
          </p:nvPr>
        </p:nvSpPr>
        <p:spPr/>
        <p:txBody>
          <a:bodyPr>
            <a:normAutofit/>
          </a:bodyPr>
          <a:lstStyle/>
          <a:p>
            <a:r>
              <a:rPr lang="es-CR" sz="2800" dirty="0"/>
              <a:t>Entidades Fuertes: Existe por si misma, independiente de cualquier otra entidad.</a:t>
            </a:r>
          </a:p>
          <a:p>
            <a:endParaRPr lang="es-CR" sz="2800" dirty="0"/>
          </a:p>
          <a:p>
            <a:pPr marL="0" indent="0">
              <a:buNone/>
            </a:pPr>
            <a:endParaRPr lang="es-CR" sz="2800" dirty="0"/>
          </a:p>
          <a:p>
            <a:r>
              <a:rPr lang="es-CR" sz="2800" dirty="0"/>
              <a:t>Entidad Débil: Depende de alguna otra entidad existente, al desaparecer la entidad superior, desaparecerá la entidad débil a la que está vinculada.</a:t>
            </a:r>
          </a:p>
        </p:txBody>
      </p:sp>
      <p:sp>
        <p:nvSpPr>
          <p:cNvPr id="2" name="1 Título"/>
          <p:cNvSpPr>
            <a:spLocks noGrp="1"/>
          </p:cNvSpPr>
          <p:nvPr>
            <p:ph type="title"/>
          </p:nvPr>
        </p:nvSpPr>
        <p:spPr/>
        <p:txBody>
          <a:bodyPr/>
          <a:lstStyle/>
          <a:p>
            <a:r>
              <a:rPr lang="es-CR" dirty="0"/>
              <a:t>Entidades</a:t>
            </a:r>
          </a:p>
        </p:txBody>
      </p:sp>
      <p:sp>
        <p:nvSpPr>
          <p:cNvPr id="4" name="3 Rectángulo"/>
          <p:cNvSpPr/>
          <p:nvPr/>
        </p:nvSpPr>
        <p:spPr>
          <a:xfrm>
            <a:off x="1126069" y="2301529"/>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AUTOR</a:t>
            </a:r>
          </a:p>
        </p:txBody>
      </p:sp>
      <p:sp>
        <p:nvSpPr>
          <p:cNvPr id="5" name="4 Rectángulo"/>
          <p:cNvSpPr/>
          <p:nvPr/>
        </p:nvSpPr>
        <p:spPr>
          <a:xfrm>
            <a:off x="6688669" y="2301529"/>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Libro</a:t>
            </a:r>
          </a:p>
        </p:txBody>
      </p:sp>
      <p:sp>
        <p:nvSpPr>
          <p:cNvPr id="6" name="5 Rombo"/>
          <p:cNvSpPr/>
          <p:nvPr/>
        </p:nvSpPr>
        <p:spPr>
          <a:xfrm>
            <a:off x="4364569" y="2301529"/>
            <a:ext cx="533400" cy="609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cxnSp>
        <p:nvCxnSpPr>
          <p:cNvPr id="8" name="7 Conector recto"/>
          <p:cNvCxnSpPr>
            <a:stCxn id="4" idx="3"/>
            <a:endCxn id="6" idx="1"/>
          </p:cNvCxnSpPr>
          <p:nvPr/>
        </p:nvCxnSpPr>
        <p:spPr>
          <a:xfrm>
            <a:off x="2421469" y="2606329"/>
            <a:ext cx="1943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9 Conector recto"/>
          <p:cNvCxnSpPr>
            <a:stCxn id="6" idx="3"/>
            <a:endCxn id="5" idx="1"/>
          </p:cNvCxnSpPr>
          <p:nvPr/>
        </p:nvCxnSpPr>
        <p:spPr>
          <a:xfrm>
            <a:off x="4897969" y="2606329"/>
            <a:ext cx="17907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17 Rectángulo"/>
          <p:cNvSpPr/>
          <p:nvPr/>
        </p:nvSpPr>
        <p:spPr>
          <a:xfrm>
            <a:off x="1126069" y="5511800"/>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Libro</a:t>
            </a:r>
          </a:p>
        </p:txBody>
      </p:sp>
      <p:sp>
        <p:nvSpPr>
          <p:cNvPr id="19" name="18 Rombo"/>
          <p:cNvSpPr/>
          <p:nvPr/>
        </p:nvSpPr>
        <p:spPr>
          <a:xfrm>
            <a:off x="4529441" y="5511800"/>
            <a:ext cx="533400" cy="609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21" name="20 Rectángulo"/>
          <p:cNvSpPr/>
          <p:nvPr/>
        </p:nvSpPr>
        <p:spPr>
          <a:xfrm>
            <a:off x="6917269" y="5410200"/>
            <a:ext cx="1447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20" name="19 Rectángulo"/>
          <p:cNvSpPr/>
          <p:nvPr/>
        </p:nvSpPr>
        <p:spPr>
          <a:xfrm>
            <a:off x="6993469" y="5511800"/>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Ejemplar</a:t>
            </a:r>
          </a:p>
        </p:txBody>
      </p:sp>
      <p:cxnSp>
        <p:nvCxnSpPr>
          <p:cNvPr id="24" name="23 Conector recto"/>
          <p:cNvCxnSpPr>
            <a:stCxn id="18" idx="3"/>
            <a:endCxn id="22" idx="1"/>
          </p:cNvCxnSpPr>
          <p:nvPr/>
        </p:nvCxnSpPr>
        <p:spPr>
          <a:xfrm flipV="1">
            <a:off x="2421469" y="5808133"/>
            <a:ext cx="2044700" cy="8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25 Conector recto"/>
          <p:cNvCxnSpPr>
            <a:stCxn id="21" idx="1"/>
            <a:endCxn id="22" idx="3"/>
          </p:cNvCxnSpPr>
          <p:nvPr/>
        </p:nvCxnSpPr>
        <p:spPr>
          <a:xfrm flipH="1">
            <a:off x="5139269" y="5791200"/>
            <a:ext cx="1778000" cy="169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29 Conector recto"/>
          <p:cNvCxnSpPr/>
          <p:nvPr/>
        </p:nvCxnSpPr>
        <p:spPr>
          <a:xfrm>
            <a:off x="5080000" y="5740400"/>
            <a:ext cx="1854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043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00A4150-D71F-474C-901A-4225AD10E495}"/>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noAutofit/>
          </a:bodyPr>
          <a:lstStyle/>
          <a:p>
            <a:r>
              <a:rPr lang="es-CR" sz="1600" dirty="0"/>
              <a:t>¿Es importante transformar del diagrama ER al modelo Relacional?</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35951"/>
            <a:ext cx="9135157" cy="5722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Flecha derecha"/>
          <p:cNvSpPr/>
          <p:nvPr/>
        </p:nvSpPr>
        <p:spPr>
          <a:xfrm>
            <a:off x="4355974" y="2780928"/>
            <a:ext cx="1302771" cy="576064"/>
          </a:xfrm>
          <a:prstGeom prst="rightArrow">
            <a:avLst>
              <a:gd name="adj1" fmla="val 40523"/>
              <a:gd name="adj2" fmla="val 642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6 Flecha doblada"/>
          <p:cNvSpPr/>
          <p:nvPr/>
        </p:nvSpPr>
        <p:spPr>
          <a:xfrm rot="10800000">
            <a:off x="6660232" y="4509120"/>
            <a:ext cx="1008112" cy="122413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297324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p:txBody>
          <a:bodyPr/>
          <a:lstStyle/>
          <a:p>
            <a:r>
              <a:rPr lang="es-ES" sz="2400" dirty="0"/>
              <a:t>El modelo ER es un modelo de datos conceptual de alto nivel. </a:t>
            </a:r>
          </a:p>
          <a:p>
            <a:endParaRPr lang="es-ES" sz="2400" dirty="0"/>
          </a:p>
          <a:p>
            <a:r>
              <a:rPr lang="es-ES" sz="2400" dirty="0"/>
              <a:t>Facilita las tareas de diseño conceptual de bases de datos.</a:t>
            </a:r>
          </a:p>
          <a:p>
            <a:endParaRPr lang="es-ES" sz="2400" dirty="0"/>
          </a:p>
          <a:p>
            <a:r>
              <a:rPr lang="es-ES" sz="2400" dirty="0"/>
              <a:t>Es necesario traducirlo a un esquema que sea compatible con un SGBD.</a:t>
            </a:r>
          </a:p>
          <a:p>
            <a:endParaRPr lang="es-ES" sz="2400" dirty="0"/>
          </a:p>
          <a:p>
            <a:r>
              <a:rPr lang="es-ES" sz="2400" dirty="0"/>
              <a:t>El Modelo Relacional es utilizado por la mayoría de los SGBD existentes en el mercado.</a:t>
            </a:r>
          </a:p>
        </p:txBody>
      </p:sp>
      <p:sp>
        <p:nvSpPr>
          <p:cNvPr id="4" name="3 Título"/>
          <p:cNvSpPr>
            <a:spLocks noGrp="1"/>
          </p:cNvSpPr>
          <p:nvPr>
            <p:ph type="title"/>
          </p:nvPr>
        </p:nvSpPr>
        <p:spPr/>
        <p:txBody>
          <a:bodyPr>
            <a:noAutofit/>
          </a:bodyPr>
          <a:lstStyle/>
          <a:p>
            <a:r>
              <a:rPr lang="es-ES" sz="2400" dirty="0"/>
              <a:t>¿Por qué es necesaria la transformación?</a:t>
            </a:r>
          </a:p>
        </p:txBody>
      </p:sp>
    </p:spTree>
    <p:extLst>
      <p:ext uri="{BB962C8B-B14F-4D97-AF65-F5344CB8AC3E}">
        <p14:creationId xmlns:p14="http://schemas.microsoft.com/office/powerpoint/2010/main" val="396940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marL="0" indent="0" algn="l">
              <a:buNone/>
            </a:pPr>
            <a:r>
              <a:rPr lang="es-ES" dirty="0"/>
              <a:t>Modelo Entidad Relación (Básico), transformación al modelo Relacional de: </a:t>
            </a:r>
          </a:p>
          <a:p>
            <a:pPr>
              <a:buFont typeface="Arial" pitchFamily="34" charset="0"/>
              <a:buChar char="•"/>
            </a:pPr>
            <a:r>
              <a:rPr lang="es-ES" dirty="0"/>
              <a:t>Entidades Fuertes </a:t>
            </a:r>
          </a:p>
          <a:p>
            <a:pPr>
              <a:buFont typeface="Arial" pitchFamily="34" charset="0"/>
              <a:buChar char="•"/>
            </a:pPr>
            <a:r>
              <a:rPr lang="es-ES" dirty="0"/>
              <a:t>Entidades Débiles </a:t>
            </a:r>
          </a:p>
          <a:p>
            <a:pPr>
              <a:buFont typeface="Arial" pitchFamily="34" charset="0"/>
              <a:buChar char="•"/>
            </a:pPr>
            <a:r>
              <a:rPr lang="es-ES" dirty="0"/>
              <a:t>Relaciones 1:N </a:t>
            </a:r>
          </a:p>
          <a:p>
            <a:pPr>
              <a:buFont typeface="Arial" pitchFamily="34" charset="0"/>
              <a:buChar char="•"/>
            </a:pPr>
            <a:r>
              <a:rPr lang="es-ES" dirty="0"/>
              <a:t>Relaciones 1:1 </a:t>
            </a:r>
          </a:p>
          <a:p>
            <a:pPr>
              <a:buFont typeface="Arial" pitchFamily="34" charset="0"/>
              <a:buChar char="•"/>
            </a:pPr>
            <a:r>
              <a:rPr lang="es-ES" dirty="0"/>
              <a:t>Relaciones M:N </a:t>
            </a:r>
          </a:p>
          <a:p>
            <a:pPr>
              <a:buFont typeface="Arial" pitchFamily="34" charset="0"/>
              <a:buChar char="•"/>
            </a:pPr>
            <a:r>
              <a:rPr lang="es-ES" dirty="0"/>
              <a:t>Atributos </a:t>
            </a:r>
            <a:r>
              <a:rPr lang="es-ES" dirty="0" err="1"/>
              <a:t>Multivalorados</a:t>
            </a:r>
            <a:endParaRPr lang="es-ES" dirty="0"/>
          </a:p>
          <a:p>
            <a:pPr>
              <a:buFont typeface="Arial" pitchFamily="34" charset="0"/>
              <a:buChar char="•"/>
            </a:pPr>
            <a:r>
              <a:rPr lang="es-ES" dirty="0"/>
              <a:t>Relaciones n-arios </a:t>
            </a:r>
          </a:p>
        </p:txBody>
      </p:sp>
      <p:sp>
        <p:nvSpPr>
          <p:cNvPr id="2" name="1 Título"/>
          <p:cNvSpPr>
            <a:spLocks noGrp="1"/>
          </p:cNvSpPr>
          <p:nvPr>
            <p:ph type="title"/>
          </p:nvPr>
        </p:nvSpPr>
        <p:spPr/>
        <p:txBody>
          <a:bodyPr>
            <a:noAutofit/>
          </a:bodyPr>
          <a:lstStyle/>
          <a:p>
            <a:r>
              <a:rPr lang="es-ES" sz="2000" dirty="0"/>
              <a:t>Transformación del Modelo ER al Modelo Relacional</a:t>
            </a:r>
          </a:p>
        </p:txBody>
      </p:sp>
      <p:sp>
        <p:nvSpPr>
          <p:cNvPr id="5" name="4 Cerrar llave"/>
          <p:cNvSpPr/>
          <p:nvPr/>
        </p:nvSpPr>
        <p:spPr>
          <a:xfrm>
            <a:off x="4932040" y="2492896"/>
            <a:ext cx="720080" cy="3384376"/>
          </a:xfrm>
          <a:prstGeom prst="rightBrace">
            <a:avLst>
              <a:gd name="adj1" fmla="val 53821"/>
              <a:gd name="adj2" fmla="val 50000"/>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s-ES"/>
          </a:p>
        </p:txBody>
      </p:sp>
      <p:sp>
        <p:nvSpPr>
          <p:cNvPr id="6" name="5 CuadroTexto"/>
          <p:cNvSpPr txBox="1"/>
          <p:nvPr/>
        </p:nvSpPr>
        <p:spPr>
          <a:xfrm>
            <a:off x="5921896" y="2922563"/>
            <a:ext cx="2952328" cy="2246769"/>
          </a:xfrm>
          <a:prstGeom prst="rect">
            <a:avLst/>
          </a:prstGeom>
          <a:noFill/>
        </p:spPr>
        <p:txBody>
          <a:bodyPr wrap="square" rtlCol="0">
            <a:spAutoFit/>
          </a:bodyPr>
          <a:lstStyle/>
          <a:p>
            <a:pPr algn="ctr"/>
            <a:r>
              <a:rPr lang="es-ES" sz="2800" b="1" dirty="0"/>
              <a:t>Definir una serie de esquemas de relaciones equivalentes</a:t>
            </a:r>
          </a:p>
        </p:txBody>
      </p:sp>
    </p:spTree>
    <p:extLst>
      <p:ext uri="{BB962C8B-B14F-4D97-AF65-F5344CB8AC3E}">
        <p14:creationId xmlns:p14="http://schemas.microsoft.com/office/powerpoint/2010/main" val="2701261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b="1" i="1" dirty="0"/>
              <a:t>Entidades no débiles</a:t>
            </a:r>
          </a:p>
          <a:p>
            <a:pPr lvl="1"/>
            <a:r>
              <a:rPr lang="es-ES" b="1" i="1" dirty="0"/>
              <a:t>Todo tipo de entidad se convierte en una tabla </a:t>
            </a:r>
            <a:r>
              <a:rPr lang="es-ES" dirty="0"/>
              <a:t>(tabla con nombre de entidad, atributos son columnas de tabla, identificador es clave primaria)</a:t>
            </a:r>
          </a:p>
          <a:p>
            <a:pPr lvl="1"/>
            <a:r>
              <a:rPr lang="es-ES" dirty="0"/>
              <a:t>modelo ER Para cada tipo normal (Fuerte) de entidad E del se define una tabla R. </a:t>
            </a:r>
          </a:p>
          <a:p>
            <a:pPr lvl="1"/>
            <a:r>
              <a:rPr lang="es-ES" dirty="0"/>
              <a:t>En la tabla R se incluyen todos los atributos simples de E. </a:t>
            </a:r>
          </a:p>
          <a:p>
            <a:pPr lvl="1"/>
            <a:r>
              <a:rPr lang="es-ES" dirty="0"/>
              <a:t>Se incluyen en R los atributos simples que sean componentes de los atributos compuestos.</a:t>
            </a:r>
          </a:p>
          <a:p>
            <a:pPr lvl="1"/>
            <a:r>
              <a:rPr lang="es-ES" dirty="0"/>
              <a:t>Se eligen todos los atributos clave de E como atributos claves de R.</a:t>
            </a:r>
            <a:endParaRPr lang="es-CR" dirty="0"/>
          </a:p>
        </p:txBody>
      </p:sp>
      <p:sp>
        <p:nvSpPr>
          <p:cNvPr id="2" name="1 Título"/>
          <p:cNvSpPr>
            <a:spLocks noGrp="1"/>
          </p:cNvSpPr>
          <p:nvPr>
            <p:ph type="title"/>
          </p:nvPr>
        </p:nvSpPr>
        <p:spPr/>
        <p:txBody>
          <a:bodyPr>
            <a:noAutofit/>
          </a:bodyPr>
          <a:lstStyle/>
          <a:p>
            <a:r>
              <a:rPr lang="es-ES" sz="2800" dirty="0"/>
              <a:t>Transformación de Entidades </a:t>
            </a:r>
            <a:br>
              <a:rPr lang="es-ES" sz="2800" dirty="0"/>
            </a:br>
            <a:r>
              <a:rPr lang="es-ES" sz="2800" dirty="0"/>
              <a:t>(Paso 1)</a:t>
            </a:r>
            <a:endParaRPr lang="es-CR" sz="2800" dirty="0"/>
          </a:p>
        </p:txBody>
      </p:sp>
    </p:spTree>
    <p:extLst>
      <p:ext uri="{BB962C8B-B14F-4D97-AF65-F5344CB8AC3E}">
        <p14:creationId xmlns:p14="http://schemas.microsoft.com/office/powerpoint/2010/main" val="981921721"/>
      </p:ext>
    </p:extLst>
  </p:cSld>
  <p:clrMapOvr>
    <a:masterClrMapping/>
  </p:clrMapOvr>
</p:sld>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1040</TotalTime>
  <Words>1787</Words>
  <Application>Microsoft Office PowerPoint</Application>
  <PresentationFormat>Presentación en pantalla (4:3)</PresentationFormat>
  <Paragraphs>159</Paragraphs>
  <Slides>40</Slides>
  <Notes>1</Notes>
  <HiddenSlides>0</HiddenSlides>
  <MMClips>0</MMClips>
  <ScaleCrop>false</ScaleCrop>
  <HeadingPairs>
    <vt:vector size="6" baseType="variant">
      <vt:variant>
        <vt:lpstr>Fuentes usadas</vt:lpstr>
      </vt:variant>
      <vt:variant>
        <vt:i4>5</vt:i4>
      </vt:variant>
      <vt:variant>
        <vt:lpstr>Tema</vt:lpstr>
      </vt:variant>
      <vt:variant>
        <vt:i4>4</vt:i4>
      </vt:variant>
      <vt:variant>
        <vt:lpstr>Títulos de diapositiva</vt:lpstr>
      </vt:variant>
      <vt:variant>
        <vt:i4>40</vt:i4>
      </vt:variant>
    </vt:vector>
  </HeadingPairs>
  <TitlesOfParts>
    <vt:vector size="49" baseType="lpstr">
      <vt:lpstr>Arial</vt:lpstr>
      <vt:lpstr>Calibri</vt:lpstr>
      <vt:lpstr>Calibri Light</vt:lpstr>
      <vt:lpstr>Wingdings</vt:lpstr>
      <vt:lpstr>Wingdings 2</vt:lpstr>
      <vt:lpstr>HDOfficeLightV0</vt:lpstr>
      <vt:lpstr>1_HDOfficeLightV0</vt:lpstr>
      <vt:lpstr>Blank</vt:lpstr>
      <vt:lpstr>Storyboard Layouts</vt:lpstr>
      <vt:lpstr>Presentación de PowerPoint</vt:lpstr>
      <vt:lpstr>Fundamentos de bases de datos ISW­-312 </vt:lpstr>
      <vt:lpstr>Agenda</vt:lpstr>
      <vt:lpstr>Entidades</vt:lpstr>
      <vt:lpstr>Entidades</vt:lpstr>
      <vt:lpstr>¿Es importante transformar del diagrama ER al modelo Relacional?</vt:lpstr>
      <vt:lpstr>¿Por qué es necesaria la transformación?</vt:lpstr>
      <vt:lpstr>Transformación del Modelo ER al Modelo Relacional</vt:lpstr>
      <vt:lpstr>Transformación de Entidades  (Paso 1)</vt:lpstr>
      <vt:lpstr>Transformación de Entidades  (Paso 1)</vt:lpstr>
      <vt:lpstr>Transformación de Entidades  (Paso 1)</vt:lpstr>
      <vt:lpstr>Transformación de Relaciones 1:N (Paso 2)</vt:lpstr>
      <vt:lpstr>Transformación de Relaciones 1:N (Paso 2)</vt:lpstr>
      <vt:lpstr>Transformación de Entidades Débiles (Paso 3)</vt:lpstr>
      <vt:lpstr>Transformación de Entidades Débiles (Paso 3)</vt:lpstr>
      <vt:lpstr>Transformación de Relaciones 1:1 (Paso 4)</vt:lpstr>
      <vt:lpstr>Transformación de Relaciones 1:1 (Paso 4)</vt:lpstr>
      <vt:lpstr>Transformación de Relaciones N:M (Paso 5)</vt:lpstr>
      <vt:lpstr>Transformación de Relaciones N:M (Paso 5)</vt:lpstr>
      <vt:lpstr>Transformación de Relaciones N:M (Paso 5)</vt:lpstr>
      <vt:lpstr>Transformación de Atributos Multivalorados (Paso 6)</vt:lpstr>
      <vt:lpstr>Transformación de Atributos Multivalorados (Paso 6)</vt:lpstr>
      <vt:lpstr>Transformación de Atributos Multivalorados (Paso 6)</vt:lpstr>
      <vt:lpstr>Transformación de Relaciones n-arios  (paso 7)</vt:lpstr>
      <vt:lpstr>Transformación de Relaciones n-arios  (paso 7)</vt:lpstr>
      <vt:lpstr>Transformación del Modelo ER al Modelo Relacional</vt:lpstr>
      <vt:lpstr>Transformación de una Generalización (Paso 8)</vt:lpstr>
      <vt:lpstr>Transformación de una Generalización (Paso 8)</vt:lpstr>
      <vt:lpstr>Generalización o Especialización (Paso 8 / Estrategia 1)</vt:lpstr>
      <vt:lpstr>Generalización o Especialización (Paso 8 / Estrategia 1)</vt:lpstr>
      <vt:lpstr>Generalización o Especialización (Paso 8 / Estrategia 2)</vt:lpstr>
      <vt:lpstr>Generalización o Especialización (Paso 8 / Estrategia 2)</vt:lpstr>
      <vt:lpstr>Generalización o Especialización (Paso 8 / Estrategia 3)</vt:lpstr>
      <vt:lpstr>Generalización o Especialización (Paso 8 / Estrategia 3)</vt:lpstr>
      <vt:lpstr>Generalización o Especialización (Paso 8 / Estrategia 4)</vt:lpstr>
      <vt:lpstr>Generalización o Especialización (Paso 8 / Estrategia 4)</vt:lpstr>
      <vt:lpstr>Transformación del Modelo ER al Modelo Relacional</vt:lpstr>
      <vt:lpstr>Transformación del Modelo ER al Modelo Relacional</vt:lpstr>
      <vt:lpstr>Transformación del Modelo ER al Modelo Relacional</vt:lpstr>
      <vt:lpstr>Transformación del Modelo ER al Modelo Relacional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Efren Jimenez Delgado</cp:lastModifiedBy>
  <cp:revision>55</cp:revision>
  <dcterms:created xsi:type="dcterms:W3CDTF">2016-01-04T17:43:21Z</dcterms:created>
  <dcterms:modified xsi:type="dcterms:W3CDTF">2018-09-26T22:41:06Z</dcterms:modified>
</cp:coreProperties>
</file>