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3"/>
  </p:notesMasterIdLst>
  <p:handoutMasterIdLst>
    <p:handoutMasterId r:id="rId44"/>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66" r:id="rId31"/>
    <p:sldId id="357" r:id="rId32"/>
    <p:sldId id="358" r:id="rId33"/>
    <p:sldId id="359" r:id="rId34"/>
    <p:sldId id="367" r:id="rId35"/>
    <p:sldId id="360" r:id="rId36"/>
    <p:sldId id="361" r:id="rId37"/>
    <p:sldId id="362" r:id="rId38"/>
    <p:sldId id="363" r:id="rId39"/>
    <p:sldId id="368" r:id="rId40"/>
    <p:sldId id="364" r:id="rId41"/>
    <p:sldId id="365" r:id="rId4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19/9/2018</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19/9/2018</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58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0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5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23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88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8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97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67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75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37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13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25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49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3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70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0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786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76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75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360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78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5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3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11</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37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35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2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9/19/2018</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
        <p:nvSpPr>
          <p:cNvPr id="182" name="Shape 18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1" name="Shape 20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sp>
        <p:nvSpPr>
          <p:cNvPr id="189" name="Shape 1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7159F9-28CC-4AD8-9FD3-BC5F6CD7D424}"/>
              </a:ext>
            </a:extLst>
          </p:cNvPr>
          <p:cNvSpPr>
            <a:spLocks noGrp="1"/>
          </p:cNvSpPr>
          <p:nvPr>
            <p:ph idx="1"/>
          </p:nvPr>
        </p:nvSpPr>
        <p:spPr/>
        <p:txBody>
          <a:bodyPr/>
          <a:lstStyle/>
          <a:p>
            <a:endParaRPr lang="es-CR"/>
          </a:p>
        </p:txBody>
      </p:sp>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241" name="Shape 24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44171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Shape 24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4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Condición de pertenencia a cada subtipo con base en el valor de algún atributo del </a:t>
            </a:r>
            <a:r>
              <a:rPr lang="es-CR" sz="2000" dirty="0" err="1">
                <a:sym typeface="Arial"/>
              </a:rPr>
              <a:t>supertipo</a:t>
            </a:r>
            <a:r>
              <a:rPr lang="es-CR" sz="20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Todas las instancias del </a:t>
            </a:r>
            <a:r>
              <a:rPr lang="es-CR" sz="2000" dirty="0" err="1">
                <a:sym typeface="Arial"/>
              </a:rPr>
              <a:t>supertipo</a:t>
            </a:r>
            <a:r>
              <a:rPr lang="es-CR" sz="2000" dirty="0">
                <a:sym typeface="Arial"/>
              </a:rPr>
              <a:t> que cumplen la condición, deben pertenecer al subtipo. </a:t>
            </a:r>
          </a:p>
        </p:txBody>
      </p:sp>
      <p:sp>
        <p:nvSpPr>
          <p:cNvPr id="247" name="Shape 24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2" y="5877255"/>
            <a:ext cx="2946503"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err="1">
                <a:solidFill>
                  <a:srgbClr val="0070C0"/>
                </a:solidFill>
                <a:latin typeface="Arial"/>
                <a:ea typeface="Arial"/>
                <a:cs typeface="Arial"/>
                <a:sym typeface="Arial"/>
              </a:rPr>
              <a:t>EstadoLaboral</a:t>
            </a:r>
            <a:r>
              <a:rPr lang="es-CR" sz="1800" b="0" i="0" u="none" strike="noStrike" cap="none" dirty="0">
                <a:solidFill>
                  <a:srgbClr val="0070C0"/>
                </a:solidFill>
                <a:latin typeface="Arial"/>
                <a:ea typeface="Arial"/>
                <a:cs typeface="Arial"/>
                <a:sym typeface="Arial"/>
              </a:rPr>
              <a:t>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62" name="Shape 26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63" name="Shape 26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3294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sp>
        <p:nvSpPr>
          <p:cNvPr id="283" name="Shape 28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84" name="Shape 28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56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Shape 29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sp>
        <p:nvSpPr>
          <p:cNvPr id="291" name="Shape 2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04" name="Shape 30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05" name="Shape 30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08563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Shape 31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sp>
        <p:nvSpPr>
          <p:cNvPr id="314" name="Shape 3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27" name="Shape 32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28" name="Shape 32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sp>
        <p:nvSpPr>
          <p:cNvPr id="334" name="Shape 33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sp>
        <p:nvSpPr>
          <p:cNvPr id="347" name="Shape 347"/>
          <p:cNvSpPr/>
          <p:nvPr/>
        </p:nvSpPr>
        <p:spPr>
          <a:xfrm rot="10800000">
            <a:off x="4252001" y="483804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48" name="Shape 348"/>
          <p:cNvCxnSpPr/>
          <p:nvPr/>
        </p:nvCxnSpPr>
        <p:spPr>
          <a:xfrm>
            <a:off x="4576036" y="461592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55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Shape 354"/>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sp>
        <p:nvSpPr>
          <p:cNvPr id="353" name="Shape 3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66" name="Shape 36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67" name="Shape 36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373" name="Shape 37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74" name="Shape 37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sp>
        <p:nvSpPr>
          <p:cNvPr id="379" name="Shape 3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92" name="Shape 39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93" name="Shape 39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5452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Shape 403"/>
          <p:cNvSpPr txBox="1">
            <a:spLocks noGrp="1"/>
          </p:cNvSpPr>
          <p:nvPr>
            <p:ph idx="1"/>
          </p:nvPr>
        </p:nvSpPr>
        <p:spPr>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
        <p:nvSpPr>
          <p:cNvPr id="402" name="Shape 4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9049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A85FF27-8315-4926-A429-F91F9D02ED78}"/>
              </a:ext>
            </a:extLst>
          </p:cNvPr>
          <p:cNvSpPr>
            <a:spLocks noGrp="1"/>
          </p:cNvSpPr>
          <p:nvPr>
            <p:ph idx="1"/>
          </p:nvPr>
        </p:nvSpPr>
        <p:spPr/>
        <p:txBody>
          <a:bodyPr/>
          <a:lstStyle/>
          <a:p>
            <a:endParaRPr lang="es-CR"/>
          </a:p>
        </p:txBody>
      </p:sp>
      <p:sp>
        <p:nvSpPr>
          <p:cNvPr id="408" name="Shape 4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C6F743E-70B8-4A07-9DF9-BC8000ACD4D0}"/>
              </a:ext>
            </a:extLst>
          </p:cNvPr>
          <p:cNvSpPr>
            <a:spLocks noGrp="1"/>
          </p:cNvSpPr>
          <p:nvPr>
            <p:ph idx="1"/>
          </p:nvPr>
        </p:nvSpPr>
        <p:spPr/>
        <p:txBody>
          <a:bodyPr/>
          <a:lstStyle/>
          <a:p>
            <a:endParaRPr lang="es-CR"/>
          </a:p>
        </p:txBody>
      </p:sp>
      <p:sp>
        <p:nvSpPr>
          <p:cNvPr id="415" name="Shape 4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8FF1590-5871-4AE5-A701-F0F8531CFBBD}"/>
              </a:ext>
            </a:extLst>
          </p:cNvPr>
          <p:cNvSpPr>
            <a:spLocks noGrp="1"/>
          </p:cNvSpPr>
          <p:nvPr>
            <p:ph idx="1"/>
          </p:nvPr>
        </p:nvSpPr>
        <p:spPr/>
        <p:txBody>
          <a:bodyPr/>
          <a:lstStyle/>
          <a:p>
            <a:endParaRPr lang="es-CR"/>
          </a:p>
        </p:txBody>
      </p:sp>
      <p:sp>
        <p:nvSpPr>
          <p:cNvPr id="435" name="Shape 4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Shape 456"/>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
        <p:nvSpPr>
          <p:cNvPr id="455" name="Shape 45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00689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75EFB76-7348-491D-AC22-C19478324FDE}"/>
              </a:ext>
            </a:extLst>
          </p:cNvPr>
          <p:cNvSpPr>
            <a:spLocks noGrp="1"/>
          </p:cNvSpPr>
          <p:nvPr>
            <p:ph idx="1"/>
          </p:nvPr>
        </p:nvSpPr>
        <p:spPr/>
        <p:txBody>
          <a:bodyPr/>
          <a:lstStyle/>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alumnos son de la forma </a:t>
            </a:r>
            <a:r>
              <a:rPr lang="es-CR" b="1" dirty="0" err="1">
                <a:solidFill>
                  <a:schemeClr val="dk1"/>
                </a:solidFill>
                <a:latin typeface="Arial"/>
                <a:ea typeface="Arial"/>
                <a:cs typeface="Arial"/>
                <a:sym typeface="Arial"/>
              </a:rPr>
              <a:t>ALaaaannnn</a:t>
            </a:r>
            <a:r>
              <a:rPr lang="es-CR" dirty="0">
                <a:solidFill>
                  <a:schemeClr val="dk1"/>
                </a:solidFill>
                <a:latin typeface="Arial"/>
                <a:ea typeface="Arial"/>
                <a:cs typeface="Arial"/>
                <a:sym typeface="Arial"/>
              </a:rPr>
              <a:t> donde </a:t>
            </a:r>
            <a:r>
              <a:rPr lang="es-CR" b="1" dirty="0" err="1">
                <a:solidFill>
                  <a:schemeClr val="dk1"/>
                </a:solidFill>
                <a:latin typeface="Arial"/>
                <a:ea typeface="Arial"/>
                <a:cs typeface="Arial"/>
                <a:sym typeface="Arial"/>
              </a:rPr>
              <a:t>aaaa</a:t>
            </a:r>
            <a:r>
              <a:rPr lang="es-CR" dirty="0">
                <a:solidFill>
                  <a:schemeClr val="dk1"/>
                </a:solidFill>
                <a:latin typeface="Arial"/>
                <a:ea typeface="Arial"/>
                <a:cs typeface="Arial"/>
                <a:sym typeface="Arial"/>
              </a:rPr>
              <a:t> son los cuatro dígitos del año de ingreso y </a:t>
            </a:r>
            <a:r>
              <a:rPr lang="es-CR" dirty="0" err="1">
                <a:solidFill>
                  <a:schemeClr val="dk1"/>
                </a:solidFill>
                <a:latin typeface="Arial"/>
                <a:ea typeface="Arial"/>
                <a:cs typeface="Arial"/>
                <a:sym typeface="Arial"/>
              </a:rPr>
              <a:t>nnnn</a:t>
            </a:r>
            <a:r>
              <a:rPr lang="es-CR" dirty="0">
                <a:solidFill>
                  <a:schemeClr val="dk1"/>
                </a:solidFill>
                <a:latin typeface="Arial"/>
                <a:ea typeface="Arial"/>
                <a:cs typeface="Arial"/>
                <a:sym typeface="Arial"/>
              </a:rPr>
              <a:t> son cuatro dígitos que representan un número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profesores son de la forma </a:t>
            </a:r>
            <a:r>
              <a:rPr lang="es-CR" dirty="0" err="1">
                <a:solidFill>
                  <a:schemeClr val="dk1"/>
                </a:solidFill>
                <a:latin typeface="Arial"/>
                <a:ea typeface="Arial"/>
                <a:cs typeface="Arial"/>
                <a:sym typeface="Arial"/>
              </a:rPr>
              <a:t>ACmmnn</a:t>
            </a:r>
            <a:r>
              <a:rPr lang="es-CR" dirty="0">
                <a:solidFill>
                  <a:schemeClr val="dk1"/>
                </a:solidFill>
                <a:latin typeface="Arial"/>
                <a:ea typeface="Arial"/>
                <a:cs typeface="Arial"/>
                <a:sym typeface="Arial"/>
              </a:rPr>
              <a:t> donde mm es la clave del departamento al que está asociado y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un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cursos son de la forma </a:t>
            </a:r>
            <a:r>
              <a:rPr lang="es-CR" dirty="0" err="1">
                <a:solidFill>
                  <a:schemeClr val="dk1"/>
                </a:solidFill>
                <a:latin typeface="Arial"/>
                <a:ea typeface="Arial"/>
                <a:cs typeface="Arial"/>
                <a:sym typeface="Arial"/>
              </a:rPr>
              <a:t>MAmmnnaa</a:t>
            </a:r>
            <a:r>
              <a:rPr lang="es-CR" dirty="0">
                <a:solidFill>
                  <a:schemeClr val="dk1"/>
                </a:solidFill>
                <a:latin typeface="Arial"/>
                <a:ea typeface="Arial"/>
                <a:cs typeface="Arial"/>
                <a:sym typeface="Arial"/>
              </a:rPr>
              <a:t> donde mm es la clave del departamento,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la clave de la materia y </a:t>
            </a:r>
            <a:r>
              <a:rPr lang="es-CR" dirty="0" err="1">
                <a:solidFill>
                  <a:schemeClr val="dk1"/>
                </a:solidFill>
                <a:latin typeface="Arial"/>
                <a:ea typeface="Arial"/>
                <a:cs typeface="Arial"/>
                <a:sym typeface="Arial"/>
              </a:rPr>
              <a:t>aa</a:t>
            </a:r>
            <a:r>
              <a:rPr lang="es-CR" dirty="0">
                <a:solidFill>
                  <a:schemeClr val="dk1"/>
                </a:solidFill>
                <a:latin typeface="Arial"/>
                <a:ea typeface="Arial"/>
                <a:cs typeface="Arial"/>
                <a:sym typeface="Arial"/>
              </a:rPr>
              <a:t> son los dos dígitos menos significativos del año.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alumno no puede estar inscrito en más de cinco materias.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curso no puede tener menos de cinco alumnos</a:t>
            </a:r>
          </a:p>
          <a:p>
            <a:endParaRPr lang="es-CR" dirty="0"/>
          </a:p>
        </p:txBody>
      </p:sp>
      <p:sp>
        <p:nvSpPr>
          <p:cNvPr id="3" name="Título 2">
            <a:extLst>
              <a:ext uri="{FF2B5EF4-FFF2-40B4-BE49-F238E27FC236}">
                <a16:creationId xmlns:a16="http://schemas.microsoft.com/office/drawing/2014/main" id="{10AD503B-B4B6-41D0-B88F-CACC4AAA070B}"/>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3067610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349441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2BF7A7-DBE3-4999-9A77-3A6E25E19DA7}"/>
              </a:ext>
            </a:extLst>
          </p:cNvPr>
          <p:cNvSpPr>
            <a:spLocks noGrp="1"/>
          </p:cNvSpPr>
          <p:nvPr>
            <p:ph idx="1"/>
          </p:nvPr>
        </p:nvSpPr>
        <p:spPr/>
        <p:txBody>
          <a:bodyPr/>
          <a:lstStyle/>
          <a:p>
            <a:endParaRPr lang="es-CR"/>
          </a:p>
        </p:txBody>
      </p:sp>
      <p:sp>
        <p:nvSpPr>
          <p:cNvPr id="467" name="Shape 4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393195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8" name="Shape 48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endParaRPr lang="es-CR" sz="2400" b="1" dirty="0">
              <a:sym typeface="Arial"/>
            </a:endParaRPr>
          </a:p>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clave.</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
        <p:nvSpPr>
          <p:cNvPr id="487" name="Shape 48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46132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0AAF7B9-6C80-40DC-A238-6A87B790C12D}"/>
              </a:ext>
            </a:extLst>
          </p:cNvPr>
          <p:cNvSpPr>
            <a:spLocks noGrp="1"/>
          </p:cNvSpPr>
          <p:nvPr>
            <p:ph idx="1"/>
          </p:nvPr>
        </p:nvSpPr>
        <p:spPr/>
        <p:txBody>
          <a:bodyPr/>
          <a:lstStyle/>
          <a:p>
            <a:pPr marL="640080" lvl="1" indent="-284480" algn="just">
              <a:lnSpc>
                <a:spcPct val="80000"/>
              </a:lnSpc>
              <a:spcBef>
                <a:spcPts val="550"/>
              </a:spcBef>
              <a:buClr>
                <a:schemeClr val="accent1"/>
              </a:buClr>
              <a:buSzPct val="70000"/>
              <a:buFont typeface="Noto Symbol"/>
              <a:buChar char="⬜"/>
            </a:pPr>
            <a:endParaRPr lang="es-CR" sz="2400" dirty="0">
              <a:sym typeface="Arial"/>
            </a:endParaRPr>
          </a:p>
          <a:p>
            <a:pPr marL="640080" lvl="1" indent="-284480" algn="just">
              <a:lnSpc>
                <a:spcPct val="80000"/>
              </a:lnSpc>
              <a:spcBef>
                <a:spcPts val="550"/>
              </a:spcBef>
              <a:buClr>
                <a:schemeClr val="accent1"/>
              </a:buClr>
              <a:buSzPct val="70000"/>
              <a:buFont typeface="Noto Symbol"/>
              <a:buChar char="⬜"/>
            </a:pPr>
            <a:r>
              <a:rPr lang="es-CR" sz="2400" dirty="0">
                <a:sym typeface="Arial"/>
              </a:rPr>
              <a:t>Clave foránea o ajena</a:t>
            </a:r>
          </a:p>
          <a:p>
            <a:pPr marL="914400" lvl="2" indent="-228600" algn="just">
              <a:lnSpc>
                <a:spcPct val="80000"/>
              </a:lnSpc>
              <a:spcBef>
                <a:spcPts val="500"/>
              </a:spcBef>
              <a:buClr>
                <a:schemeClr val="accent2"/>
              </a:buClr>
              <a:buSzPct val="75000"/>
              <a:buFont typeface="Noto Symbol"/>
              <a:buChar char="■"/>
            </a:pPr>
            <a:r>
              <a:rPr lang="es-CR" sz="2000" dirty="0">
                <a:sym typeface="Arial"/>
              </a:rPr>
              <a:t>El uso de claves ajenas es el mecanismo que proporciona el modelo relacional para expresar asociaciones entre los objetos representados en el esquema de la base de datos. </a:t>
            </a:r>
          </a:p>
          <a:p>
            <a:pPr marL="914400" lvl="2" indent="-228600" algn="just">
              <a:lnSpc>
                <a:spcPct val="80000"/>
              </a:lnSpc>
              <a:spcBef>
                <a:spcPts val="500"/>
              </a:spcBef>
              <a:buClr>
                <a:schemeClr val="accent2"/>
              </a:buClr>
              <a:buSzPct val="75000"/>
              <a:buFont typeface="Noto Symbol"/>
              <a:buChar char="■"/>
            </a:pPr>
            <a:r>
              <a:rPr lang="es-CR" sz="20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lvl="2" indent="-228600" algn="just">
              <a:lnSpc>
                <a:spcPct val="80000"/>
              </a:lnSpc>
              <a:spcBef>
                <a:spcPts val="500"/>
              </a:spcBef>
              <a:buClr>
                <a:schemeClr val="accent2"/>
              </a:buClr>
              <a:buSzPct val="75000"/>
              <a:buFont typeface="Noto Symbol"/>
              <a:buChar char="■"/>
            </a:pPr>
            <a:r>
              <a:rPr lang="es-CR" sz="2000" dirty="0">
                <a:sym typeface="Arial"/>
              </a:rPr>
              <a:t>A ese conjunto de atributos se les denomina clave ajena de la relación R que hace referencia a la relación S.</a:t>
            </a:r>
          </a:p>
          <a:p>
            <a:endParaRPr lang="es-CR" dirty="0"/>
          </a:p>
        </p:txBody>
      </p:sp>
      <p:sp>
        <p:nvSpPr>
          <p:cNvPr id="3" name="Título 2">
            <a:extLst>
              <a:ext uri="{FF2B5EF4-FFF2-40B4-BE49-F238E27FC236}">
                <a16:creationId xmlns:a16="http://schemas.microsoft.com/office/drawing/2014/main" id="{837DE0C2-FDD9-4D09-B301-8E593EE3CE9E}"/>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57422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F8778B5-ADAD-4844-AF68-3C6FBB21405C}"/>
              </a:ext>
            </a:extLst>
          </p:cNvPr>
          <p:cNvSpPr>
            <a:spLocks noGrp="1"/>
          </p:cNvSpPr>
          <p:nvPr>
            <p:ph idx="1"/>
          </p:nvPr>
        </p:nvSpPr>
        <p:spPr/>
        <p:txBody>
          <a:bodyPr/>
          <a:lstStyle/>
          <a:p>
            <a:endParaRPr lang="es-CR"/>
          </a:p>
        </p:txBody>
      </p:sp>
      <p:sp>
        <p:nvSpPr>
          <p:cNvPr id="493" name="Shape 4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B1AC14-BBCC-436A-BF53-DF5F8769096B}"/>
              </a:ext>
            </a:extLst>
          </p:cNvPr>
          <p:cNvSpPr>
            <a:spLocks noGrp="1"/>
          </p:cNvSpPr>
          <p:nvPr>
            <p:ph idx="1"/>
          </p:nvPr>
        </p:nvSpPr>
        <p:spPr/>
        <p:txBody>
          <a:bodyPr/>
          <a:lstStyle/>
          <a:p>
            <a:endParaRPr lang="es-CR"/>
          </a:p>
        </p:txBody>
      </p:sp>
      <p:sp>
        <p:nvSpPr>
          <p:cNvPr id="506" name="Shape 5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Shape 52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
        <p:nvSpPr>
          <p:cNvPr id="526" name="Shape 5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64433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Shape 53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4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Anular: se borra la instancia referenciada y las instancias que la referenciaban ponen a nulo la clave foránea (sólo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
        <p:nvSpPr>
          <p:cNvPr id="532" name="Shape 5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987429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6ED5B6E-932A-4F56-BDB8-8755E31FBD12}"/>
              </a:ext>
            </a:extLst>
          </p:cNvPr>
          <p:cNvSpPr>
            <a:spLocks noGrp="1"/>
          </p:cNvSpPr>
          <p:nvPr>
            <p:ph idx="1"/>
          </p:nvPr>
        </p:nvSpPr>
        <p:spPr/>
        <p:txBody>
          <a:bodyPr/>
          <a:lstStyle/>
          <a:p>
            <a:pPr marL="614363" lvl="1" indent="-241300" algn="just">
              <a:lnSpc>
                <a:spcPct val="90000"/>
              </a:lnSpc>
              <a:spcBef>
                <a:spcPts val="500"/>
              </a:spcBef>
              <a:buClr>
                <a:schemeClr val="accent2"/>
              </a:buClr>
              <a:buSzPct val="100000"/>
              <a:buFont typeface="Noto Symbol"/>
              <a:buChar char="■"/>
            </a:pPr>
            <a:r>
              <a:rPr lang="es-CR" sz="2300" dirty="0">
                <a:sym typeface="Arial"/>
              </a:rPr>
              <a:t>Regla de modificación: ¿Qué ocurre si se intenta modificar el valor de la clave primaria de la instancia referenciada por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Restringir: no se permite modificar el valor de la clave primaria de la instancia referenciada. </a:t>
            </a:r>
          </a:p>
          <a:p>
            <a:pPr marL="708660" lvl="2" indent="-355600" algn="just">
              <a:lnSpc>
                <a:spcPct val="90000"/>
              </a:lnSpc>
              <a:spcBef>
                <a:spcPts val="700"/>
              </a:spcBef>
              <a:buClr>
                <a:schemeClr val="accent3"/>
              </a:buClr>
              <a:buSzPct val="100000"/>
              <a:buFont typeface="Noto Symbol"/>
              <a:buChar char="◻"/>
            </a:pPr>
            <a:r>
              <a:rPr lang="es-CR" sz="2100" dirty="0">
                <a:sym typeface="Arial"/>
              </a:rPr>
              <a:t>Propagar: se modifica el valor de la clave primaria de la instancia referenciada y se propaga la modificación a las instancia que la referencian mediante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Anular: se modifica la instancia referenciada y las instancias que la referenciaban ponen a nulo la clave foránea(sólo si acepta nulos). </a:t>
            </a:r>
          </a:p>
          <a:p>
            <a:endParaRPr lang="es-CR" dirty="0"/>
          </a:p>
        </p:txBody>
      </p:sp>
      <p:sp>
        <p:nvSpPr>
          <p:cNvPr id="3" name="Título 2">
            <a:extLst>
              <a:ext uri="{FF2B5EF4-FFF2-40B4-BE49-F238E27FC236}">
                <a16:creationId xmlns:a16="http://schemas.microsoft.com/office/drawing/2014/main" id="{F21C1F5A-5C43-4AE6-B66D-492BD8D3DA28}"/>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36172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Shape 53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
        <p:nvSpPr>
          <p:cNvPr id="538" name="Shape 5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002707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idx="1"/>
          </p:nvPr>
        </p:nvSpPr>
        <p:spPr>
          <a:prstGeom prst="rect">
            <a:avLst/>
          </a:prstGeom>
          <a:noFill/>
          <a:ln>
            <a:noFill/>
          </a:ln>
        </p:spPr>
        <p:txBody>
          <a:bodyPr lIns="91425" tIns="45700" rIns="91425" bIns="45700" anchor="t" anchorCtr="0">
            <a:noAutofit/>
          </a:bodyPr>
          <a:lstStyle/>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El departamento de formación de una empresa desea construir una base de datos para planificar y gestionar la formación de sus empleados. </a:t>
            </a:r>
          </a:p>
          <a:p>
            <a:pPr>
              <a:lnSpc>
                <a:spcPct val="80000"/>
              </a:lnSpc>
              <a:spcBef>
                <a:spcPts val="0"/>
              </a:spcBef>
              <a:buClr>
                <a:schemeClr val="accent5">
                  <a:lumMod val="60000"/>
                  <a:lumOff val="40000"/>
                </a:schemeClr>
              </a:buClr>
              <a:buSzPct val="100000"/>
            </a:pPr>
            <a:r>
              <a:rPr lang="es-CR" sz="2000" dirty="0">
                <a:sym typeface="Arial"/>
              </a:rPr>
              <a:t>La empresa organiza cursos internos de formación de los que desea conocer el código del curso, el nombre, una descripción, el número de horas de duración y el coste del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curso puede tener como prerrequisito haber realizado otro(s) previamente, y, a su vez la realización de un curso puede ser prerrequisitos de otros. Un curso que es un prerrequisito de otro puede serlo de forma obligatoria o sólo recomendable.</a:t>
            </a:r>
          </a:p>
          <a:p>
            <a:pPr>
              <a:lnSpc>
                <a:spcPct val="80000"/>
              </a:lnSpc>
              <a:spcBef>
                <a:spcPts val="0"/>
              </a:spcBef>
              <a:buClr>
                <a:schemeClr val="accent5">
                  <a:lumMod val="60000"/>
                  <a:lumOff val="40000"/>
                </a:schemeClr>
              </a:buClr>
              <a:buSzPct val="100000"/>
            </a:pPr>
            <a:r>
              <a:rPr lang="es-CR" sz="20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Los cursos se imparten por personal de la propia empresa.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mismo empleado puede ser docente en una edición de un curso y alumno en otra edición , pero nunca puede ser ambas cosas a la vez (en una misma edición de curso o lo imparte o lo recibe). </a:t>
            </a:r>
          </a:p>
          <a:p>
            <a:pPr marL="0" indent="0">
              <a:lnSpc>
                <a:spcPct val="80000"/>
              </a:lnSpc>
              <a:spcBef>
                <a:spcPts val="0"/>
              </a:spcBef>
              <a:buClr>
                <a:srgbClr val="A3C2FF"/>
              </a:buClr>
              <a:buSzPct val="100000"/>
              <a:buNone/>
            </a:pPr>
            <a:endParaRPr lang="es-CR" dirty="0">
              <a:sym typeface="Arial"/>
            </a:endParaRPr>
          </a:p>
        </p:txBody>
      </p:sp>
      <p:sp>
        <p:nvSpPr>
          <p:cNvPr id="544" name="Shape 5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89559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73704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idx="1"/>
          </p:nvPr>
        </p:nvSpPr>
        <p:spPr>
          <a:xfrm>
            <a:off x="628650" y="1211587"/>
            <a:ext cx="4951463" cy="4954464"/>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1800"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18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Un tipo de entidad sirve para </a:t>
            </a:r>
            <a:r>
              <a:rPr lang="es-CR" sz="160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60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Por ejemplo, el tipo de entidad </a:t>
            </a:r>
            <a:r>
              <a:rPr lang="es-CR" sz="1600" b="1" i="0" u="none" strike="noStrike" cap="none" dirty="0">
                <a:solidFill>
                  <a:schemeClr val="dk1"/>
                </a:solidFill>
                <a:latin typeface="Arial"/>
                <a:ea typeface="Arial"/>
                <a:cs typeface="Arial"/>
                <a:sym typeface="Arial"/>
              </a:rPr>
              <a:t>Empleado</a:t>
            </a:r>
            <a:r>
              <a:rPr lang="es-CR" sz="160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adicionales. Es decir, un Empleado puede agruparse en </a:t>
            </a:r>
            <a:r>
              <a:rPr lang="es-CR" sz="1600" b="1" i="1" u="none" strike="noStrike" cap="none" dirty="0">
                <a:solidFill>
                  <a:schemeClr val="dk1"/>
                </a:solidFill>
                <a:latin typeface="Arial"/>
                <a:ea typeface="Arial"/>
                <a:cs typeface="Arial"/>
                <a:sym typeface="Arial"/>
              </a:rPr>
              <a:t>Secretaria</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Ingeniero</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Gerente</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Técnico</a:t>
            </a:r>
            <a:r>
              <a:rPr lang="es-CR" sz="160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también será un Empleado.</a:t>
            </a:r>
          </a:p>
        </p:txBody>
      </p:sp>
      <p:sp>
        <p:nvSpPr>
          <p:cNvPr id="128" name="Shape 1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7" y="3212975"/>
            <a:ext cx="1296143"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dirty="0">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28595A6-46A7-4515-8051-274538AA105C}"/>
              </a:ext>
            </a:extLst>
          </p:cNvPr>
          <p:cNvSpPr>
            <a:spLocks noGrp="1"/>
          </p:cNvSpPr>
          <p:nvPr>
            <p:ph idx="1"/>
          </p:nvPr>
        </p:nvSpPr>
        <p:spPr/>
        <p:txBody>
          <a:bodyPr/>
          <a:lstStyle/>
          <a:p>
            <a:endParaRPr lang="es-CR"/>
          </a:p>
        </p:txBody>
      </p:sp>
      <p:sp>
        <p:nvSpPr>
          <p:cNvPr id="137" name="Shape 13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Shape 17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
        <p:nvSpPr>
          <p:cNvPr id="170" name="Shape 1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79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176" name="Shape 1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96728629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2488</Words>
  <Application>Microsoft Office PowerPoint</Application>
  <PresentationFormat>Presentación en pantalla (4:3)</PresentationFormat>
  <Paragraphs>326</Paragraphs>
  <Slides>38</Slides>
  <Notes>30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38</vt:i4>
      </vt:variant>
    </vt:vector>
  </HeadingPairs>
  <TitlesOfParts>
    <vt:vector size="48" baseType="lpstr">
      <vt:lpstr>Arial</vt:lpstr>
      <vt:lpstr>Calibri</vt:lpstr>
      <vt:lpstr>Calibri Light</vt:lpstr>
      <vt:lpstr>Noto Symbol</vt:lpstr>
      <vt:lpstr>Times New Roman</vt:lpstr>
      <vt:lpstr>Wingdings 2</vt:lpstr>
      <vt:lpstr>HDOfficeLightV0</vt:lpstr>
      <vt:lpstr>1_HDOfficeLightV0</vt:lpstr>
      <vt:lpstr>Blank</vt:lpstr>
      <vt:lpstr>Storyboard Layouts</vt:lpstr>
      <vt:lpstr>Presentación de PowerPoint</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50</cp:revision>
  <dcterms:created xsi:type="dcterms:W3CDTF">2016-01-04T17:43:21Z</dcterms:created>
  <dcterms:modified xsi:type="dcterms:W3CDTF">2018-09-20T02:32:34Z</dcterms:modified>
</cp:coreProperties>
</file>