
<file path=[Content_Types].xml><?xml version="1.0" encoding="utf-8"?>
<Types xmlns="http://schemas.openxmlformats.org/package/2006/content-types">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9.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7" r:id="rId1"/>
  </p:sldMasterIdLst>
  <p:notesMasterIdLst>
    <p:notesMasterId r:id="rId72"/>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53" autoAdjust="0"/>
    <p:restoredTop sz="94660"/>
  </p:normalViewPr>
  <p:slideViewPr>
    <p:cSldViewPr snapToGrid="0">
      <p:cViewPr varScale="1">
        <p:scale>
          <a:sx n="108" d="100"/>
          <a:sy n="108" d="100"/>
        </p:scale>
        <p:origin x="1752" y="10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1#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20">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15">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16">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17">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18">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19">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4220DB-A195-4910-ACA2-F34E9D510322}" type="doc">
      <dgm:prSet loTypeId="urn:microsoft.com/office/officeart/2005/8/layout/matrix3" loCatId="matrix" qsTypeId="urn:microsoft.com/office/officeart/2005/8/quickstyle/3d3" qsCatId="3D" csTypeId="urn:microsoft.com/office/officeart/2005/8/colors/colorful1#11" csCatId="colorful"/>
      <dgm:spPr/>
      <dgm:t>
        <a:bodyPr/>
        <a:lstStyle/>
        <a:p>
          <a:endParaRPr lang="es-CR"/>
        </a:p>
      </dgm:t>
    </dgm:pt>
    <dgm:pt modelId="{6BE0002D-9DA5-4D70-AD8F-2F43F459F1B1}">
      <dgm:prSet/>
      <dgm:spPr/>
      <dgm:t>
        <a:bodyPr/>
        <a:lstStyle/>
        <a:p>
          <a:pPr rtl="0"/>
          <a:r>
            <a:rPr lang="es-CR"/>
            <a:t>Entidad</a:t>
          </a:r>
        </a:p>
      </dgm:t>
    </dgm:pt>
    <dgm:pt modelId="{3BFA1A2C-E111-40E0-980F-71B5454593D5}" type="parTrans" cxnId="{64DC2AD3-2A57-420F-A03D-DBC0EA4E5B0F}">
      <dgm:prSet/>
      <dgm:spPr/>
      <dgm:t>
        <a:bodyPr/>
        <a:lstStyle/>
        <a:p>
          <a:endParaRPr lang="es-CR"/>
        </a:p>
      </dgm:t>
    </dgm:pt>
    <dgm:pt modelId="{8281D58B-506D-4F72-9125-9A04F891869B}" type="sibTrans" cxnId="{64DC2AD3-2A57-420F-A03D-DBC0EA4E5B0F}">
      <dgm:prSet/>
      <dgm:spPr/>
      <dgm:t>
        <a:bodyPr/>
        <a:lstStyle/>
        <a:p>
          <a:endParaRPr lang="es-CR"/>
        </a:p>
      </dgm:t>
    </dgm:pt>
    <dgm:pt modelId="{9AF048B2-B17B-4F96-AF72-AAB8A51CD6EA}">
      <dgm:prSet/>
      <dgm:spPr/>
      <dgm:t>
        <a:bodyPr/>
        <a:lstStyle/>
        <a:p>
          <a:pPr rtl="0"/>
          <a:r>
            <a:rPr lang="es-CR"/>
            <a:t>Atributo</a:t>
          </a:r>
        </a:p>
      </dgm:t>
    </dgm:pt>
    <dgm:pt modelId="{DD295327-1259-4977-975A-CF7696BE6D30}" type="parTrans" cxnId="{A31AAC3C-B6ED-449D-8C31-570D80DA9CC3}">
      <dgm:prSet/>
      <dgm:spPr/>
      <dgm:t>
        <a:bodyPr/>
        <a:lstStyle/>
        <a:p>
          <a:endParaRPr lang="es-CR"/>
        </a:p>
      </dgm:t>
    </dgm:pt>
    <dgm:pt modelId="{8ED29F3A-8545-4EC5-814B-F17AF3B28C4B}" type="sibTrans" cxnId="{A31AAC3C-B6ED-449D-8C31-570D80DA9CC3}">
      <dgm:prSet/>
      <dgm:spPr/>
      <dgm:t>
        <a:bodyPr/>
        <a:lstStyle/>
        <a:p>
          <a:endParaRPr lang="es-CR"/>
        </a:p>
      </dgm:t>
    </dgm:pt>
    <dgm:pt modelId="{C926EDBD-C381-4786-8067-B05C71F5C534}">
      <dgm:prSet/>
      <dgm:spPr/>
      <dgm:t>
        <a:bodyPr/>
        <a:lstStyle/>
        <a:p>
          <a:pPr rtl="0"/>
          <a:r>
            <a:rPr lang="es-CR"/>
            <a:t>Dominio</a:t>
          </a:r>
        </a:p>
      </dgm:t>
    </dgm:pt>
    <dgm:pt modelId="{8F654006-D0E8-4E8D-A101-A4C198B17085}" type="parTrans" cxnId="{D822E1DE-1E4B-4080-9CDD-29CB650BC7E4}">
      <dgm:prSet/>
      <dgm:spPr/>
      <dgm:t>
        <a:bodyPr/>
        <a:lstStyle/>
        <a:p>
          <a:endParaRPr lang="es-CR"/>
        </a:p>
      </dgm:t>
    </dgm:pt>
    <dgm:pt modelId="{FEE97D9C-7EAD-46E3-99C5-0B55D2428A2F}" type="sibTrans" cxnId="{D822E1DE-1E4B-4080-9CDD-29CB650BC7E4}">
      <dgm:prSet/>
      <dgm:spPr/>
      <dgm:t>
        <a:bodyPr/>
        <a:lstStyle/>
        <a:p>
          <a:endParaRPr lang="es-CR"/>
        </a:p>
      </dgm:t>
    </dgm:pt>
    <dgm:pt modelId="{CB44E568-9772-4E84-A2C6-40ACBDEE4C4B}">
      <dgm:prSet/>
      <dgm:spPr/>
      <dgm:t>
        <a:bodyPr/>
        <a:lstStyle/>
        <a:p>
          <a:pPr rtl="0"/>
          <a:r>
            <a:rPr lang="es-CR"/>
            <a:t>Relación</a:t>
          </a:r>
        </a:p>
      </dgm:t>
    </dgm:pt>
    <dgm:pt modelId="{2E4D3652-B9A3-4233-996D-C65A274E2E49}" type="parTrans" cxnId="{F6A01C40-5471-40EE-BFE1-4E9DD059E296}">
      <dgm:prSet/>
      <dgm:spPr/>
      <dgm:t>
        <a:bodyPr/>
        <a:lstStyle/>
        <a:p>
          <a:endParaRPr lang="es-CR"/>
        </a:p>
      </dgm:t>
    </dgm:pt>
    <dgm:pt modelId="{610888B0-1837-4018-9BA2-493A18BF4376}" type="sibTrans" cxnId="{F6A01C40-5471-40EE-BFE1-4E9DD059E296}">
      <dgm:prSet/>
      <dgm:spPr/>
      <dgm:t>
        <a:bodyPr/>
        <a:lstStyle/>
        <a:p>
          <a:endParaRPr lang="es-CR"/>
        </a:p>
      </dgm:t>
    </dgm:pt>
    <dgm:pt modelId="{88A2433F-563E-4126-977B-57F02511B761}" type="pres">
      <dgm:prSet presAssocID="{EC4220DB-A195-4910-ACA2-F34E9D510322}" presName="matrix" presStyleCnt="0">
        <dgm:presLayoutVars>
          <dgm:chMax val="1"/>
          <dgm:dir/>
          <dgm:resizeHandles val="exact"/>
        </dgm:presLayoutVars>
      </dgm:prSet>
      <dgm:spPr/>
    </dgm:pt>
    <dgm:pt modelId="{115AFB1D-9F43-48A1-A5D9-82F72A633251}" type="pres">
      <dgm:prSet presAssocID="{EC4220DB-A195-4910-ACA2-F34E9D510322}" presName="diamond" presStyleLbl="bgShp" presStyleIdx="0" presStyleCnt="1"/>
      <dgm:spPr/>
    </dgm:pt>
    <dgm:pt modelId="{B58CA3E3-D617-47EF-B140-DA1C14BB00D2}" type="pres">
      <dgm:prSet presAssocID="{EC4220DB-A195-4910-ACA2-F34E9D510322}" presName="quad1" presStyleLbl="node1" presStyleIdx="0" presStyleCnt="4">
        <dgm:presLayoutVars>
          <dgm:chMax val="0"/>
          <dgm:chPref val="0"/>
          <dgm:bulletEnabled val="1"/>
        </dgm:presLayoutVars>
      </dgm:prSet>
      <dgm:spPr/>
    </dgm:pt>
    <dgm:pt modelId="{8A89066A-4A82-4ED2-968E-BBBDA4732C8A}" type="pres">
      <dgm:prSet presAssocID="{EC4220DB-A195-4910-ACA2-F34E9D510322}" presName="quad2" presStyleLbl="node1" presStyleIdx="1" presStyleCnt="4">
        <dgm:presLayoutVars>
          <dgm:chMax val="0"/>
          <dgm:chPref val="0"/>
          <dgm:bulletEnabled val="1"/>
        </dgm:presLayoutVars>
      </dgm:prSet>
      <dgm:spPr/>
    </dgm:pt>
    <dgm:pt modelId="{34D50D9A-F0DD-40B8-9971-72AD07E36C1D}" type="pres">
      <dgm:prSet presAssocID="{EC4220DB-A195-4910-ACA2-F34E9D510322}" presName="quad3" presStyleLbl="node1" presStyleIdx="2" presStyleCnt="4">
        <dgm:presLayoutVars>
          <dgm:chMax val="0"/>
          <dgm:chPref val="0"/>
          <dgm:bulletEnabled val="1"/>
        </dgm:presLayoutVars>
      </dgm:prSet>
      <dgm:spPr/>
    </dgm:pt>
    <dgm:pt modelId="{ACE26436-20E4-41C8-A551-862EF2612188}" type="pres">
      <dgm:prSet presAssocID="{EC4220DB-A195-4910-ACA2-F34E9D510322}" presName="quad4" presStyleLbl="node1" presStyleIdx="3" presStyleCnt="4">
        <dgm:presLayoutVars>
          <dgm:chMax val="0"/>
          <dgm:chPref val="0"/>
          <dgm:bulletEnabled val="1"/>
        </dgm:presLayoutVars>
      </dgm:prSet>
      <dgm:spPr/>
    </dgm:pt>
  </dgm:ptLst>
  <dgm:cxnLst>
    <dgm:cxn modelId="{D822E1DE-1E4B-4080-9CDD-29CB650BC7E4}" srcId="{EC4220DB-A195-4910-ACA2-F34E9D510322}" destId="{C926EDBD-C381-4786-8067-B05C71F5C534}" srcOrd="2" destOrd="0" parTransId="{8F654006-D0E8-4E8D-A101-A4C198B17085}" sibTransId="{FEE97D9C-7EAD-46E3-99C5-0B55D2428A2F}"/>
    <dgm:cxn modelId="{8C8F8769-764A-4932-962D-67099F3330BD}" type="presOf" srcId="{9AF048B2-B17B-4F96-AF72-AAB8A51CD6EA}" destId="{8A89066A-4A82-4ED2-968E-BBBDA4732C8A}" srcOrd="0" destOrd="0" presId="urn:microsoft.com/office/officeart/2005/8/layout/matrix3"/>
    <dgm:cxn modelId="{A31AAC3C-B6ED-449D-8C31-570D80DA9CC3}" srcId="{EC4220DB-A195-4910-ACA2-F34E9D510322}" destId="{9AF048B2-B17B-4F96-AF72-AAB8A51CD6EA}" srcOrd="1" destOrd="0" parTransId="{DD295327-1259-4977-975A-CF7696BE6D30}" sibTransId="{8ED29F3A-8545-4EC5-814B-F17AF3B28C4B}"/>
    <dgm:cxn modelId="{CD99DEF0-84C6-4AD1-8CA0-2846B8C38602}" type="presOf" srcId="{CB44E568-9772-4E84-A2C6-40ACBDEE4C4B}" destId="{ACE26436-20E4-41C8-A551-862EF2612188}" srcOrd="0" destOrd="0" presId="urn:microsoft.com/office/officeart/2005/8/layout/matrix3"/>
    <dgm:cxn modelId="{5D7C8F3D-3EAE-49B6-9A29-384B1E2E77F4}" type="presOf" srcId="{C926EDBD-C381-4786-8067-B05C71F5C534}" destId="{34D50D9A-F0DD-40B8-9971-72AD07E36C1D}" srcOrd="0" destOrd="0" presId="urn:microsoft.com/office/officeart/2005/8/layout/matrix3"/>
    <dgm:cxn modelId="{64DC2AD3-2A57-420F-A03D-DBC0EA4E5B0F}" srcId="{EC4220DB-A195-4910-ACA2-F34E9D510322}" destId="{6BE0002D-9DA5-4D70-AD8F-2F43F459F1B1}" srcOrd="0" destOrd="0" parTransId="{3BFA1A2C-E111-40E0-980F-71B5454593D5}" sibTransId="{8281D58B-506D-4F72-9125-9A04F891869B}"/>
    <dgm:cxn modelId="{C9B51242-DB32-4435-A4CF-FA8B4C893564}" type="presOf" srcId="{6BE0002D-9DA5-4D70-AD8F-2F43F459F1B1}" destId="{B58CA3E3-D617-47EF-B140-DA1C14BB00D2}" srcOrd="0" destOrd="0" presId="urn:microsoft.com/office/officeart/2005/8/layout/matrix3"/>
    <dgm:cxn modelId="{F6A01C40-5471-40EE-BFE1-4E9DD059E296}" srcId="{EC4220DB-A195-4910-ACA2-F34E9D510322}" destId="{CB44E568-9772-4E84-A2C6-40ACBDEE4C4B}" srcOrd="3" destOrd="0" parTransId="{2E4D3652-B9A3-4233-996D-C65A274E2E49}" sibTransId="{610888B0-1837-4018-9BA2-493A18BF4376}"/>
    <dgm:cxn modelId="{442AFC60-AE85-4AB4-9A2E-E903FAB887D6}" type="presOf" srcId="{EC4220DB-A195-4910-ACA2-F34E9D510322}" destId="{88A2433F-563E-4126-977B-57F02511B761}" srcOrd="0" destOrd="0" presId="urn:microsoft.com/office/officeart/2005/8/layout/matrix3"/>
    <dgm:cxn modelId="{EDD3B687-7D84-4034-9A7B-65245B156E07}" type="presParOf" srcId="{88A2433F-563E-4126-977B-57F02511B761}" destId="{115AFB1D-9F43-48A1-A5D9-82F72A633251}" srcOrd="0" destOrd="0" presId="urn:microsoft.com/office/officeart/2005/8/layout/matrix3"/>
    <dgm:cxn modelId="{E626CD2F-D1A9-49C9-B590-98B531A330AD}" type="presParOf" srcId="{88A2433F-563E-4126-977B-57F02511B761}" destId="{B58CA3E3-D617-47EF-B140-DA1C14BB00D2}" srcOrd="1" destOrd="0" presId="urn:microsoft.com/office/officeart/2005/8/layout/matrix3"/>
    <dgm:cxn modelId="{14E8E6E1-26C1-4D81-A21D-18F291259FCC}" type="presParOf" srcId="{88A2433F-563E-4126-977B-57F02511B761}" destId="{8A89066A-4A82-4ED2-968E-BBBDA4732C8A}" srcOrd="2" destOrd="0" presId="urn:microsoft.com/office/officeart/2005/8/layout/matrix3"/>
    <dgm:cxn modelId="{E675B16E-1B04-4F34-95B1-74F8410B46BA}" type="presParOf" srcId="{88A2433F-563E-4126-977B-57F02511B761}" destId="{34D50D9A-F0DD-40B8-9971-72AD07E36C1D}" srcOrd="3" destOrd="0" presId="urn:microsoft.com/office/officeart/2005/8/layout/matrix3"/>
    <dgm:cxn modelId="{C96F9516-42FB-46FA-8CE4-8A4BB9851B5A}" type="presParOf" srcId="{88A2433F-563E-4126-977B-57F02511B761}" destId="{ACE26436-20E4-41C8-A551-862EF2612188}"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C4220DB-A195-4910-ACA2-F34E9D510322}" type="doc">
      <dgm:prSet loTypeId="urn:microsoft.com/office/officeart/2005/8/layout/matrix3" loCatId="matrix" qsTypeId="urn:microsoft.com/office/officeart/2005/8/quickstyle/3d3" qsCatId="3D" csTypeId="urn:microsoft.com/office/officeart/2005/8/colors/colorful1#20" csCatId="colorful" phldr="1"/>
      <dgm:spPr/>
      <dgm:t>
        <a:bodyPr/>
        <a:lstStyle/>
        <a:p>
          <a:endParaRPr lang="es-CR"/>
        </a:p>
      </dgm:t>
    </dgm:pt>
    <dgm:pt modelId="{6BE0002D-9DA5-4D70-AD8F-2F43F459F1B1}">
      <dgm:prSet/>
      <dgm:spPr/>
      <dgm:t>
        <a:bodyPr/>
        <a:lstStyle/>
        <a:p>
          <a:pPr rtl="0"/>
          <a:r>
            <a:rPr lang="es-CR"/>
            <a:t>Entidad</a:t>
          </a:r>
        </a:p>
      </dgm:t>
    </dgm:pt>
    <dgm:pt modelId="{3BFA1A2C-E111-40E0-980F-71B5454593D5}" type="parTrans" cxnId="{64DC2AD3-2A57-420F-A03D-DBC0EA4E5B0F}">
      <dgm:prSet/>
      <dgm:spPr/>
      <dgm:t>
        <a:bodyPr/>
        <a:lstStyle/>
        <a:p>
          <a:endParaRPr lang="es-CR"/>
        </a:p>
      </dgm:t>
    </dgm:pt>
    <dgm:pt modelId="{8281D58B-506D-4F72-9125-9A04F891869B}" type="sibTrans" cxnId="{64DC2AD3-2A57-420F-A03D-DBC0EA4E5B0F}">
      <dgm:prSet/>
      <dgm:spPr/>
      <dgm:t>
        <a:bodyPr/>
        <a:lstStyle/>
        <a:p>
          <a:endParaRPr lang="es-CR"/>
        </a:p>
      </dgm:t>
    </dgm:pt>
    <dgm:pt modelId="{9AF048B2-B17B-4F96-AF72-AAB8A51CD6EA}">
      <dgm:prSet/>
      <dgm:spPr/>
      <dgm:t>
        <a:bodyPr/>
        <a:lstStyle/>
        <a:p>
          <a:pPr rtl="0"/>
          <a:r>
            <a:rPr lang="es-CR"/>
            <a:t>Atributo</a:t>
          </a:r>
        </a:p>
      </dgm:t>
    </dgm:pt>
    <dgm:pt modelId="{DD295327-1259-4977-975A-CF7696BE6D30}" type="parTrans" cxnId="{A31AAC3C-B6ED-449D-8C31-570D80DA9CC3}">
      <dgm:prSet/>
      <dgm:spPr/>
      <dgm:t>
        <a:bodyPr/>
        <a:lstStyle/>
        <a:p>
          <a:endParaRPr lang="es-CR"/>
        </a:p>
      </dgm:t>
    </dgm:pt>
    <dgm:pt modelId="{8ED29F3A-8545-4EC5-814B-F17AF3B28C4B}" type="sibTrans" cxnId="{A31AAC3C-B6ED-449D-8C31-570D80DA9CC3}">
      <dgm:prSet/>
      <dgm:spPr/>
      <dgm:t>
        <a:bodyPr/>
        <a:lstStyle/>
        <a:p>
          <a:endParaRPr lang="es-CR"/>
        </a:p>
      </dgm:t>
    </dgm:pt>
    <dgm:pt modelId="{C926EDBD-C381-4786-8067-B05C71F5C534}">
      <dgm:prSet/>
      <dgm:spPr/>
      <dgm:t>
        <a:bodyPr/>
        <a:lstStyle/>
        <a:p>
          <a:pPr rtl="0"/>
          <a:r>
            <a:rPr lang="es-CR"/>
            <a:t>Dominio</a:t>
          </a:r>
        </a:p>
      </dgm:t>
    </dgm:pt>
    <dgm:pt modelId="{8F654006-D0E8-4E8D-A101-A4C198B17085}" type="parTrans" cxnId="{D822E1DE-1E4B-4080-9CDD-29CB650BC7E4}">
      <dgm:prSet/>
      <dgm:spPr/>
      <dgm:t>
        <a:bodyPr/>
        <a:lstStyle/>
        <a:p>
          <a:endParaRPr lang="es-CR"/>
        </a:p>
      </dgm:t>
    </dgm:pt>
    <dgm:pt modelId="{FEE97D9C-7EAD-46E3-99C5-0B55D2428A2F}" type="sibTrans" cxnId="{D822E1DE-1E4B-4080-9CDD-29CB650BC7E4}">
      <dgm:prSet/>
      <dgm:spPr/>
      <dgm:t>
        <a:bodyPr/>
        <a:lstStyle/>
        <a:p>
          <a:endParaRPr lang="es-CR"/>
        </a:p>
      </dgm:t>
    </dgm:pt>
    <dgm:pt modelId="{CB44E568-9772-4E84-A2C6-40ACBDEE4C4B}">
      <dgm:prSet/>
      <dgm:spPr>
        <a:solidFill>
          <a:srgbClr val="C00000"/>
        </a:solidFill>
      </dgm:spPr>
      <dgm:t>
        <a:bodyPr/>
        <a:lstStyle/>
        <a:p>
          <a:pPr rtl="0"/>
          <a:r>
            <a:rPr lang="es-CR"/>
            <a:t>Relación</a:t>
          </a:r>
        </a:p>
      </dgm:t>
    </dgm:pt>
    <dgm:pt modelId="{2E4D3652-B9A3-4233-996D-C65A274E2E49}" type="parTrans" cxnId="{F6A01C40-5471-40EE-BFE1-4E9DD059E296}">
      <dgm:prSet/>
      <dgm:spPr/>
      <dgm:t>
        <a:bodyPr/>
        <a:lstStyle/>
        <a:p>
          <a:endParaRPr lang="es-CR"/>
        </a:p>
      </dgm:t>
    </dgm:pt>
    <dgm:pt modelId="{610888B0-1837-4018-9BA2-493A18BF4376}" type="sibTrans" cxnId="{F6A01C40-5471-40EE-BFE1-4E9DD059E296}">
      <dgm:prSet/>
      <dgm:spPr/>
      <dgm:t>
        <a:bodyPr/>
        <a:lstStyle/>
        <a:p>
          <a:endParaRPr lang="es-CR"/>
        </a:p>
      </dgm:t>
    </dgm:pt>
    <dgm:pt modelId="{88A2433F-563E-4126-977B-57F02511B761}" type="pres">
      <dgm:prSet presAssocID="{EC4220DB-A195-4910-ACA2-F34E9D510322}" presName="matrix" presStyleCnt="0">
        <dgm:presLayoutVars>
          <dgm:chMax val="1"/>
          <dgm:dir/>
          <dgm:resizeHandles val="exact"/>
        </dgm:presLayoutVars>
      </dgm:prSet>
      <dgm:spPr/>
    </dgm:pt>
    <dgm:pt modelId="{115AFB1D-9F43-48A1-A5D9-82F72A633251}" type="pres">
      <dgm:prSet presAssocID="{EC4220DB-A195-4910-ACA2-F34E9D510322}" presName="diamond" presStyleLbl="bgShp" presStyleIdx="0" presStyleCnt="1"/>
      <dgm:spPr/>
    </dgm:pt>
    <dgm:pt modelId="{B58CA3E3-D617-47EF-B140-DA1C14BB00D2}" type="pres">
      <dgm:prSet presAssocID="{EC4220DB-A195-4910-ACA2-F34E9D510322}" presName="quad1" presStyleLbl="node1" presStyleIdx="0" presStyleCnt="4">
        <dgm:presLayoutVars>
          <dgm:chMax val="0"/>
          <dgm:chPref val="0"/>
          <dgm:bulletEnabled val="1"/>
        </dgm:presLayoutVars>
      </dgm:prSet>
      <dgm:spPr/>
    </dgm:pt>
    <dgm:pt modelId="{8A89066A-4A82-4ED2-968E-BBBDA4732C8A}" type="pres">
      <dgm:prSet presAssocID="{EC4220DB-A195-4910-ACA2-F34E9D510322}" presName="quad2" presStyleLbl="node1" presStyleIdx="1" presStyleCnt="4">
        <dgm:presLayoutVars>
          <dgm:chMax val="0"/>
          <dgm:chPref val="0"/>
          <dgm:bulletEnabled val="1"/>
        </dgm:presLayoutVars>
      </dgm:prSet>
      <dgm:spPr/>
    </dgm:pt>
    <dgm:pt modelId="{34D50D9A-F0DD-40B8-9971-72AD07E36C1D}" type="pres">
      <dgm:prSet presAssocID="{EC4220DB-A195-4910-ACA2-F34E9D510322}" presName="quad3" presStyleLbl="node1" presStyleIdx="2" presStyleCnt="4">
        <dgm:presLayoutVars>
          <dgm:chMax val="0"/>
          <dgm:chPref val="0"/>
          <dgm:bulletEnabled val="1"/>
        </dgm:presLayoutVars>
      </dgm:prSet>
      <dgm:spPr/>
    </dgm:pt>
    <dgm:pt modelId="{ACE26436-20E4-41C8-A551-862EF2612188}" type="pres">
      <dgm:prSet presAssocID="{EC4220DB-A195-4910-ACA2-F34E9D510322}" presName="quad4" presStyleLbl="node1" presStyleIdx="3" presStyleCnt="4">
        <dgm:presLayoutVars>
          <dgm:chMax val="0"/>
          <dgm:chPref val="0"/>
          <dgm:bulletEnabled val="1"/>
        </dgm:presLayoutVars>
      </dgm:prSet>
      <dgm:spPr/>
    </dgm:pt>
  </dgm:ptLst>
  <dgm:cxnLst>
    <dgm:cxn modelId="{D822E1DE-1E4B-4080-9CDD-29CB650BC7E4}" srcId="{EC4220DB-A195-4910-ACA2-F34E9D510322}" destId="{C926EDBD-C381-4786-8067-B05C71F5C534}" srcOrd="2" destOrd="0" parTransId="{8F654006-D0E8-4E8D-A101-A4C198B17085}" sibTransId="{FEE97D9C-7EAD-46E3-99C5-0B55D2428A2F}"/>
    <dgm:cxn modelId="{A31AAC3C-B6ED-449D-8C31-570D80DA9CC3}" srcId="{EC4220DB-A195-4910-ACA2-F34E9D510322}" destId="{9AF048B2-B17B-4F96-AF72-AAB8A51CD6EA}" srcOrd="1" destOrd="0" parTransId="{DD295327-1259-4977-975A-CF7696BE6D30}" sibTransId="{8ED29F3A-8545-4EC5-814B-F17AF3B28C4B}"/>
    <dgm:cxn modelId="{FFD30ECE-E0BB-43C9-9561-33A5DBCA5F8F}" type="presOf" srcId="{6BE0002D-9DA5-4D70-AD8F-2F43F459F1B1}" destId="{B58CA3E3-D617-47EF-B140-DA1C14BB00D2}" srcOrd="0" destOrd="0" presId="urn:microsoft.com/office/officeart/2005/8/layout/matrix3"/>
    <dgm:cxn modelId="{D8957DC1-2082-40EF-915A-66D84FA96C38}" type="presOf" srcId="{9AF048B2-B17B-4F96-AF72-AAB8A51CD6EA}" destId="{8A89066A-4A82-4ED2-968E-BBBDA4732C8A}" srcOrd="0" destOrd="0" presId="urn:microsoft.com/office/officeart/2005/8/layout/matrix3"/>
    <dgm:cxn modelId="{33A13AC1-69E9-4DC2-AE0B-17C9DA6403E8}" type="presOf" srcId="{EC4220DB-A195-4910-ACA2-F34E9D510322}" destId="{88A2433F-563E-4126-977B-57F02511B761}" srcOrd="0" destOrd="0" presId="urn:microsoft.com/office/officeart/2005/8/layout/matrix3"/>
    <dgm:cxn modelId="{64DC2AD3-2A57-420F-A03D-DBC0EA4E5B0F}" srcId="{EC4220DB-A195-4910-ACA2-F34E9D510322}" destId="{6BE0002D-9DA5-4D70-AD8F-2F43F459F1B1}" srcOrd="0" destOrd="0" parTransId="{3BFA1A2C-E111-40E0-980F-71B5454593D5}" sibTransId="{8281D58B-506D-4F72-9125-9A04F891869B}"/>
    <dgm:cxn modelId="{39D5097D-F39C-493C-99C0-606BA078C0A4}" type="presOf" srcId="{C926EDBD-C381-4786-8067-B05C71F5C534}" destId="{34D50D9A-F0DD-40B8-9971-72AD07E36C1D}" srcOrd="0" destOrd="0" presId="urn:microsoft.com/office/officeart/2005/8/layout/matrix3"/>
    <dgm:cxn modelId="{F6A01C40-5471-40EE-BFE1-4E9DD059E296}" srcId="{EC4220DB-A195-4910-ACA2-F34E9D510322}" destId="{CB44E568-9772-4E84-A2C6-40ACBDEE4C4B}" srcOrd="3" destOrd="0" parTransId="{2E4D3652-B9A3-4233-996D-C65A274E2E49}" sibTransId="{610888B0-1837-4018-9BA2-493A18BF4376}"/>
    <dgm:cxn modelId="{B233D4A8-0DC9-4977-A9AF-394F8150C2CA}" type="presOf" srcId="{CB44E568-9772-4E84-A2C6-40ACBDEE4C4B}" destId="{ACE26436-20E4-41C8-A551-862EF2612188}" srcOrd="0" destOrd="0" presId="urn:microsoft.com/office/officeart/2005/8/layout/matrix3"/>
    <dgm:cxn modelId="{AB9066BF-6970-4205-92C5-E6BB1C016317}" type="presParOf" srcId="{88A2433F-563E-4126-977B-57F02511B761}" destId="{115AFB1D-9F43-48A1-A5D9-82F72A633251}" srcOrd="0" destOrd="0" presId="urn:microsoft.com/office/officeart/2005/8/layout/matrix3"/>
    <dgm:cxn modelId="{07DE236F-37B1-42C1-8C30-E6742DA492E4}" type="presParOf" srcId="{88A2433F-563E-4126-977B-57F02511B761}" destId="{B58CA3E3-D617-47EF-B140-DA1C14BB00D2}" srcOrd="1" destOrd="0" presId="urn:microsoft.com/office/officeart/2005/8/layout/matrix3"/>
    <dgm:cxn modelId="{85B88271-C3B3-4F38-B0D9-E1227C1ACB07}" type="presParOf" srcId="{88A2433F-563E-4126-977B-57F02511B761}" destId="{8A89066A-4A82-4ED2-968E-BBBDA4732C8A}" srcOrd="2" destOrd="0" presId="urn:microsoft.com/office/officeart/2005/8/layout/matrix3"/>
    <dgm:cxn modelId="{B88D752F-C811-4A19-BC67-6D1AAA9898F0}" type="presParOf" srcId="{88A2433F-563E-4126-977B-57F02511B761}" destId="{34D50D9A-F0DD-40B8-9971-72AD07E36C1D}" srcOrd="3" destOrd="0" presId="urn:microsoft.com/office/officeart/2005/8/layout/matrix3"/>
    <dgm:cxn modelId="{6329DB69-BBE0-4EAD-86C2-613D681FD014}" type="presParOf" srcId="{88A2433F-563E-4126-977B-57F02511B761}" destId="{ACE26436-20E4-41C8-A551-862EF2612188}"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C4220DB-A195-4910-ACA2-F34E9D510322}" type="doc">
      <dgm:prSet loTypeId="urn:microsoft.com/office/officeart/2005/8/layout/matrix3" loCatId="matrix" qsTypeId="urn:microsoft.com/office/officeart/2005/8/quickstyle/3d3" qsCatId="3D" csTypeId="urn:microsoft.com/office/officeart/2005/8/colors/colorful1#12" csCatId="colorful" phldr="1"/>
      <dgm:spPr/>
      <dgm:t>
        <a:bodyPr/>
        <a:lstStyle/>
        <a:p>
          <a:endParaRPr lang="es-CR"/>
        </a:p>
      </dgm:t>
    </dgm:pt>
    <dgm:pt modelId="{6BE0002D-9DA5-4D70-AD8F-2F43F459F1B1}">
      <dgm:prSet/>
      <dgm:spPr>
        <a:solidFill>
          <a:srgbClr val="C00000"/>
        </a:solidFill>
      </dgm:spPr>
      <dgm:t>
        <a:bodyPr/>
        <a:lstStyle/>
        <a:p>
          <a:pPr rtl="0"/>
          <a:r>
            <a:rPr lang="es-CR"/>
            <a:t>Entidad</a:t>
          </a:r>
        </a:p>
      </dgm:t>
    </dgm:pt>
    <dgm:pt modelId="{3BFA1A2C-E111-40E0-980F-71B5454593D5}" type="parTrans" cxnId="{64DC2AD3-2A57-420F-A03D-DBC0EA4E5B0F}">
      <dgm:prSet/>
      <dgm:spPr/>
      <dgm:t>
        <a:bodyPr/>
        <a:lstStyle/>
        <a:p>
          <a:endParaRPr lang="es-CR"/>
        </a:p>
      </dgm:t>
    </dgm:pt>
    <dgm:pt modelId="{8281D58B-506D-4F72-9125-9A04F891869B}" type="sibTrans" cxnId="{64DC2AD3-2A57-420F-A03D-DBC0EA4E5B0F}">
      <dgm:prSet/>
      <dgm:spPr/>
      <dgm:t>
        <a:bodyPr/>
        <a:lstStyle/>
        <a:p>
          <a:endParaRPr lang="es-CR"/>
        </a:p>
      </dgm:t>
    </dgm:pt>
    <dgm:pt modelId="{9AF048B2-B17B-4F96-AF72-AAB8A51CD6EA}">
      <dgm:prSet/>
      <dgm:spPr/>
      <dgm:t>
        <a:bodyPr/>
        <a:lstStyle/>
        <a:p>
          <a:pPr rtl="0"/>
          <a:r>
            <a:rPr lang="es-CR"/>
            <a:t>Atributo</a:t>
          </a:r>
        </a:p>
      </dgm:t>
    </dgm:pt>
    <dgm:pt modelId="{DD295327-1259-4977-975A-CF7696BE6D30}" type="parTrans" cxnId="{A31AAC3C-B6ED-449D-8C31-570D80DA9CC3}">
      <dgm:prSet/>
      <dgm:spPr/>
      <dgm:t>
        <a:bodyPr/>
        <a:lstStyle/>
        <a:p>
          <a:endParaRPr lang="es-CR"/>
        </a:p>
      </dgm:t>
    </dgm:pt>
    <dgm:pt modelId="{8ED29F3A-8545-4EC5-814B-F17AF3B28C4B}" type="sibTrans" cxnId="{A31AAC3C-B6ED-449D-8C31-570D80DA9CC3}">
      <dgm:prSet/>
      <dgm:spPr/>
      <dgm:t>
        <a:bodyPr/>
        <a:lstStyle/>
        <a:p>
          <a:endParaRPr lang="es-CR"/>
        </a:p>
      </dgm:t>
    </dgm:pt>
    <dgm:pt modelId="{C926EDBD-C381-4786-8067-B05C71F5C534}">
      <dgm:prSet/>
      <dgm:spPr/>
      <dgm:t>
        <a:bodyPr/>
        <a:lstStyle/>
        <a:p>
          <a:pPr rtl="0"/>
          <a:r>
            <a:rPr lang="es-CR"/>
            <a:t>Dominio</a:t>
          </a:r>
        </a:p>
      </dgm:t>
    </dgm:pt>
    <dgm:pt modelId="{8F654006-D0E8-4E8D-A101-A4C198B17085}" type="parTrans" cxnId="{D822E1DE-1E4B-4080-9CDD-29CB650BC7E4}">
      <dgm:prSet/>
      <dgm:spPr/>
      <dgm:t>
        <a:bodyPr/>
        <a:lstStyle/>
        <a:p>
          <a:endParaRPr lang="es-CR"/>
        </a:p>
      </dgm:t>
    </dgm:pt>
    <dgm:pt modelId="{FEE97D9C-7EAD-46E3-99C5-0B55D2428A2F}" type="sibTrans" cxnId="{D822E1DE-1E4B-4080-9CDD-29CB650BC7E4}">
      <dgm:prSet/>
      <dgm:spPr/>
      <dgm:t>
        <a:bodyPr/>
        <a:lstStyle/>
        <a:p>
          <a:endParaRPr lang="es-CR"/>
        </a:p>
      </dgm:t>
    </dgm:pt>
    <dgm:pt modelId="{CB44E568-9772-4E84-A2C6-40ACBDEE4C4B}">
      <dgm:prSet/>
      <dgm:spPr/>
      <dgm:t>
        <a:bodyPr/>
        <a:lstStyle/>
        <a:p>
          <a:pPr rtl="0"/>
          <a:r>
            <a:rPr lang="es-CR"/>
            <a:t>Relación</a:t>
          </a:r>
        </a:p>
      </dgm:t>
    </dgm:pt>
    <dgm:pt modelId="{2E4D3652-B9A3-4233-996D-C65A274E2E49}" type="parTrans" cxnId="{F6A01C40-5471-40EE-BFE1-4E9DD059E296}">
      <dgm:prSet/>
      <dgm:spPr/>
      <dgm:t>
        <a:bodyPr/>
        <a:lstStyle/>
        <a:p>
          <a:endParaRPr lang="es-CR"/>
        </a:p>
      </dgm:t>
    </dgm:pt>
    <dgm:pt modelId="{610888B0-1837-4018-9BA2-493A18BF4376}" type="sibTrans" cxnId="{F6A01C40-5471-40EE-BFE1-4E9DD059E296}">
      <dgm:prSet/>
      <dgm:spPr/>
      <dgm:t>
        <a:bodyPr/>
        <a:lstStyle/>
        <a:p>
          <a:endParaRPr lang="es-CR"/>
        </a:p>
      </dgm:t>
    </dgm:pt>
    <dgm:pt modelId="{88A2433F-563E-4126-977B-57F02511B761}" type="pres">
      <dgm:prSet presAssocID="{EC4220DB-A195-4910-ACA2-F34E9D510322}" presName="matrix" presStyleCnt="0">
        <dgm:presLayoutVars>
          <dgm:chMax val="1"/>
          <dgm:dir/>
          <dgm:resizeHandles val="exact"/>
        </dgm:presLayoutVars>
      </dgm:prSet>
      <dgm:spPr/>
    </dgm:pt>
    <dgm:pt modelId="{115AFB1D-9F43-48A1-A5D9-82F72A633251}" type="pres">
      <dgm:prSet presAssocID="{EC4220DB-A195-4910-ACA2-F34E9D510322}" presName="diamond" presStyleLbl="bgShp" presStyleIdx="0" presStyleCnt="1"/>
      <dgm:spPr/>
    </dgm:pt>
    <dgm:pt modelId="{B58CA3E3-D617-47EF-B140-DA1C14BB00D2}" type="pres">
      <dgm:prSet presAssocID="{EC4220DB-A195-4910-ACA2-F34E9D510322}" presName="quad1" presStyleLbl="node1" presStyleIdx="0" presStyleCnt="4">
        <dgm:presLayoutVars>
          <dgm:chMax val="0"/>
          <dgm:chPref val="0"/>
          <dgm:bulletEnabled val="1"/>
        </dgm:presLayoutVars>
      </dgm:prSet>
      <dgm:spPr/>
    </dgm:pt>
    <dgm:pt modelId="{8A89066A-4A82-4ED2-968E-BBBDA4732C8A}" type="pres">
      <dgm:prSet presAssocID="{EC4220DB-A195-4910-ACA2-F34E9D510322}" presName="quad2" presStyleLbl="node1" presStyleIdx="1" presStyleCnt="4">
        <dgm:presLayoutVars>
          <dgm:chMax val="0"/>
          <dgm:chPref val="0"/>
          <dgm:bulletEnabled val="1"/>
        </dgm:presLayoutVars>
      </dgm:prSet>
      <dgm:spPr/>
    </dgm:pt>
    <dgm:pt modelId="{34D50D9A-F0DD-40B8-9971-72AD07E36C1D}" type="pres">
      <dgm:prSet presAssocID="{EC4220DB-A195-4910-ACA2-F34E9D510322}" presName="quad3" presStyleLbl="node1" presStyleIdx="2" presStyleCnt="4">
        <dgm:presLayoutVars>
          <dgm:chMax val="0"/>
          <dgm:chPref val="0"/>
          <dgm:bulletEnabled val="1"/>
        </dgm:presLayoutVars>
      </dgm:prSet>
      <dgm:spPr/>
    </dgm:pt>
    <dgm:pt modelId="{ACE26436-20E4-41C8-A551-862EF2612188}" type="pres">
      <dgm:prSet presAssocID="{EC4220DB-A195-4910-ACA2-F34E9D510322}" presName="quad4" presStyleLbl="node1" presStyleIdx="3" presStyleCnt="4">
        <dgm:presLayoutVars>
          <dgm:chMax val="0"/>
          <dgm:chPref val="0"/>
          <dgm:bulletEnabled val="1"/>
        </dgm:presLayoutVars>
      </dgm:prSet>
      <dgm:spPr/>
    </dgm:pt>
  </dgm:ptLst>
  <dgm:cxnLst>
    <dgm:cxn modelId="{51EE15FA-244E-451E-84E7-F7D40DE236FA}" type="presOf" srcId="{9AF048B2-B17B-4F96-AF72-AAB8A51CD6EA}" destId="{8A89066A-4A82-4ED2-968E-BBBDA4732C8A}" srcOrd="0" destOrd="0" presId="urn:microsoft.com/office/officeart/2005/8/layout/matrix3"/>
    <dgm:cxn modelId="{D822E1DE-1E4B-4080-9CDD-29CB650BC7E4}" srcId="{EC4220DB-A195-4910-ACA2-F34E9D510322}" destId="{C926EDBD-C381-4786-8067-B05C71F5C534}" srcOrd="2" destOrd="0" parTransId="{8F654006-D0E8-4E8D-A101-A4C198B17085}" sibTransId="{FEE97D9C-7EAD-46E3-99C5-0B55D2428A2F}"/>
    <dgm:cxn modelId="{8B279A24-CBAB-4BED-B863-CF6EBDE8BA1D}" type="presOf" srcId="{6BE0002D-9DA5-4D70-AD8F-2F43F459F1B1}" destId="{B58CA3E3-D617-47EF-B140-DA1C14BB00D2}" srcOrd="0" destOrd="0" presId="urn:microsoft.com/office/officeart/2005/8/layout/matrix3"/>
    <dgm:cxn modelId="{C98EFB9E-F1CD-49CC-B772-2CE4E1E80F0D}" type="presOf" srcId="{C926EDBD-C381-4786-8067-B05C71F5C534}" destId="{34D50D9A-F0DD-40B8-9971-72AD07E36C1D}" srcOrd="0" destOrd="0" presId="urn:microsoft.com/office/officeart/2005/8/layout/matrix3"/>
    <dgm:cxn modelId="{A31AAC3C-B6ED-449D-8C31-570D80DA9CC3}" srcId="{EC4220DB-A195-4910-ACA2-F34E9D510322}" destId="{9AF048B2-B17B-4F96-AF72-AAB8A51CD6EA}" srcOrd="1" destOrd="0" parTransId="{DD295327-1259-4977-975A-CF7696BE6D30}" sibTransId="{8ED29F3A-8545-4EC5-814B-F17AF3B28C4B}"/>
    <dgm:cxn modelId="{D43137D5-62BD-4FB2-B8D6-38EE56D99DFC}" type="presOf" srcId="{CB44E568-9772-4E84-A2C6-40ACBDEE4C4B}" destId="{ACE26436-20E4-41C8-A551-862EF2612188}" srcOrd="0" destOrd="0" presId="urn:microsoft.com/office/officeart/2005/8/layout/matrix3"/>
    <dgm:cxn modelId="{64DC2AD3-2A57-420F-A03D-DBC0EA4E5B0F}" srcId="{EC4220DB-A195-4910-ACA2-F34E9D510322}" destId="{6BE0002D-9DA5-4D70-AD8F-2F43F459F1B1}" srcOrd="0" destOrd="0" parTransId="{3BFA1A2C-E111-40E0-980F-71B5454593D5}" sibTransId="{8281D58B-506D-4F72-9125-9A04F891869B}"/>
    <dgm:cxn modelId="{28DFDA65-BB41-41DA-AD3A-3DC67EE529BB}" type="presOf" srcId="{EC4220DB-A195-4910-ACA2-F34E9D510322}" destId="{88A2433F-563E-4126-977B-57F02511B761}" srcOrd="0" destOrd="0" presId="urn:microsoft.com/office/officeart/2005/8/layout/matrix3"/>
    <dgm:cxn modelId="{F6A01C40-5471-40EE-BFE1-4E9DD059E296}" srcId="{EC4220DB-A195-4910-ACA2-F34E9D510322}" destId="{CB44E568-9772-4E84-A2C6-40ACBDEE4C4B}" srcOrd="3" destOrd="0" parTransId="{2E4D3652-B9A3-4233-996D-C65A274E2E49}" sibTransId="{610888B0-1837-4018-9BA2-493A18BF4376}"/>
    <dgm:cxn modelId="{85C4D49F-F405-408A-BD7E-568364935370}" type="presParOf" srcId="{88A2433F-563E-4126-977B-57F02511B761}" destId="{115AFB1D-9F43-48A1-A5D9-82F72A633251}" srcOrd="0" destOrd="0" presId="urn:microsoft.com/office/officeart/2005/8/layout/matrix3"/>
    <dgm:cxn modelId="{262F66B9-5363-4211-A54E-3B1F68F69045}" type="presParOf" srcId="{88A2433F-563E-4126-977B-57F02511B761}" destId="{B58CA3E3-D617-47EF-B140-DA1C14BB00D2}" srcOrd="1" destOrd="0" presId="urn:microsoft.com/office/officeart/2005/8/layout/matrix3"/>
    <dgm:cxn modelId="{EC5AD545-4849-449F-BB0B-AF274BCE36FE}" type="presParOf" srcId="{88A2433F-563E-4126-977B-57F02511B761}" destId="{8A89066A-4A82-4ED2-968E-BBBDA4732C8A}" srcOrd="2" destOrd="0" presId="urn:microsoft.com/office/officeart/2005/8/layout/matrix3"/>
    <dgm:cxn modelId="{1C5DBDA6-AC9E-4D5B-AE8F-26D510CF9CCD}" type="presParOf" srcId="{88A2433F-563E-4126-977B-57F02511B761}" destId="{34D50D9A-F0DD-40B8-9971-72AD07E36C1D}" srcOrd="3" destOrd="0" presId="urn:microsoft.com/office/officeart/2005/8/layout/matrix3"/>
    <dgm:cxn modelId="{0BCA999E-A34A-4B62-B79F-1DDC0F9DA5F3}" type="presParOf" srcId="{88A2433F-563E-4126-977B-57F02511B761}" destId="{ACE26436-20E4-41C8-A551-862EF2612188}"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C4220DB-A195-4910-ACA2-F34E9D510322}" type="doc">
      <dgm:prSet loTypeId="urn:microsoft.com/office/officeart/2005/8/layout/matrix3" loCatId="matrix" qsTypeId="urn:microsoft.com/office/officeart/2005/8/quickstyle/3d3" qsCatId="3D" csTypeId="urn:microsoft.com/office/officeart/2005/8/colors/colorful1#13" csCatId="colorful" phldr="1"/>
      <dgm:spPr/>
      <dgm:t>
        <a:bodyPr/>
        <a:lstStyle/>
        <a:p>
          <a:endParaRPr lang="es-CR"/>
        </a:p>
      </dgm:t>
    </dgm:pt>
    <dgm:pt modelId="{6BE0002D-9DA5-4D70-AD8F-2F43F459F1B1}">
      <dgm:prSet/>
      <dgm:spPr/>
      <dgm:t>
        <a:bodyPr/>
        <a:lstStyle/>
        <a:p>
          <a:pPr rtl="0"/>
          <a:r>
            <a:rPr lang="es-CR"/>
            <a:t>Entidad</a:t>
          </a:r>
        </a:p>
      </dgm:t>
    </dgm:pt>
    <dgm:pt modelId="{3BFA1A2C-E111-40E0-980F-71B5454593D5}" type="parTrans" cxnId="{64DC2AD3-2A57-420F-A03D-DBC0EA4E5B0F}">
      <dgm:prSet/>
      <dgm:spPr/>
      <dgm:t>
        <a:bodyPr/>
        <a:lstStyle/>
        <a:p>
          <a:endParaRPr lang="es-CR"/>
        </a:p>
      </dgm:t>
    </dgm:pt>
    <dgm:pt modelId="{8281D58B-506D-4F72-9125-9A04F891869B}" type="sibTrans" cxnId="{64DC2AD3-2A57-420F-A03D-DBC0EA4E5B0F}">
      <dgm:prSet/>
      <dgm:spPr/>
      <dgm:t>
        <a:bodyPr/>
        <a:lstStyle/>
        <a:p>
          <a:endParaRPr lang="es-CR"/>
        </a:p>
      </dgm:t>
    </dgm:pt>
    <dgm:pt modelId="{9AF048B2-B17B-4F96-AF72-AAB8A51CD6EA}">
      <dgm:prSet/>
      <dgm:spPr>
        <a:solidFill>
          <a:srgbClr val="C00000"/>
        </a:solidFill>
      </dgm:spPr>
      <dgm:t>
        <a:bodyPr/>
        <a:lstStyle/>
        <a:p>
          <a:pPr rtl="0"/>
          <a:r>
            <a:rPr lang="es-CR"/>
            <a:t>Atributo</a:t>
          </a:r>
        </a:p>
      </dgm:t>
    </dgm:pt>
    <dgm:pt modelId="{DD295327-1259-4977-975A-CF7696BE6D30}" type="parTrans" cxnId="{A31AAC3C-B6ED-449D-8C31-570D80DA9CC3}">
      <dgm:prSet/>
      <dgm:spPr/>
      <dgm:t>
        <a:bodyPr/>
        <a:lstStyle/>
        <a:p>
          <a:endParaRPr lang="es-CR"/>
        </a:p>
      </dgm:t>
    </dgm:pt>
    <dgm:pt modelId="{8ED29F3A-8545-4EC5-814B-F17AF3B28C4B}" type="sibTrans" cxnId="{A31AAC3C-B6ED-449D-8C31-570D80DA9CC3}">
      <dgm:prSet/>
      <dgm:spPr/>
      <dgm:t>
        <a:bodyPr/>
        <a:lstStyle/>
        <a:p>
          <a:endParaRPr lang="es-CR"/>
        </a:p>
      </dgm:t>
    </dgm:pt>
    <dgm:pt modelId="{C926EDBD-C381-4786-8067-B05C71F5C534}">
      <dgm:prSet/>
      <dgm:spPr/>
      <dgm:t>
        <a:bodyPr/>
        <a:lstStyle/>
        <a:p>
          <a:pPr rtl="0"/>
          <a:r>
            <a:rPr lang="es-CR"/>
            <a:t>Dominio</a:t>
          </a:r>
        </a:p>
      </dgm:t>
    </dgm:pt>
    <dgm:pt modelId="{8F654006-D0E8-4E8D-A101-A4C198B17085}" type="parTrans" cxnId="{D822E1DE-1E4B-4080-9CDD-29CB650BC7E4}">
      <dgm:prSet/>
      <dgm:spPr/>
      <dgm:t>
        <a:bodyPr/>
        <a:lstStyle/>
        <a:p>
          <a:endParaRPr lang="es-CR"/>
        </a:p>
      </dgm:t>
    </dgm:pt>
    <dgm:pt modelId="{FEE97D9C-7EAD-46E3-99C5-0B55D2428A2F}" type="sibTrans" cxnId="{D822E1DE-1E4B-4080-9CDD-29CB650BC7E4}">
      <dgm:prSet/>
      <dgm:spPr/>
      <dgm:t>
        <a:bodyPr/>
        <a:lstStyle/>
        <a:p>
          <a:endParaRPr lang="es-CR"/>
        </a:p>
      </dgm:t>
    </dgm:pt>
    <dgm:pt modelId="{CB44E568-9772-4E84-A2C6-40ACBDEE4C4B}">
      <dgm:prSet/>
      <dgm:spPr/>
      <dgm:t>
        <a:bodyPr/>
        <a:lstStyle/>
        <a:p>
          <a:pPr rtl="0"/>
          <a:r>
            <a:rPr lang="es-CR"/>
            <a:t>Relación</a:t>
          </a:r>
        </a:p>
      </dgm:t>
    </dgm:pt>
    <dgm:pt modelId="{2E4D3652-B9A3-4233-996D-C65A274E2E49}" type="parTrans" cxnId="{F6A01C40-5471-40EE-BFE1-4E9DD059E296}">
      <dgm:prSet/>
      <dgm:spPr/>
      <dgm:t>
        <a:bodyPr/>
        <a:lstStyle/>
        <a:p>
          <a:endParaRPr lang="es-CR"/>
        </a:p>
      </dgm:t>
    </dgm:pt>
    <dgm:pt modelId="{610888B0-1837-4018-9BA2-493A18BF4376}" type="sibTrans" cxnId="{F6A01C40-5471-40EE-BFE1-4E9DD059E296}">
      <dgm:prSet/>
      <dgm:spPr/>
      <dgm:t>
        <a:bodyPr/>
        <a:lstStyle/>
        <a:p>
          <a:endParaRPr lang="es-CR"/>
        </a:p>
      </dgm:t>
    </dgm:pt>
    <dgm:pt modelId="{88A2433F-563E-4126-977B-57F02511B761}" type="pres">
      <dgm:prSet presAssocID="{EC4220DB-A195-4910-ACA2-F34E9D510322}" presName="matrix" presStyleCnt="0">
        <dgm:presLayoutVars>
          <dgm:chMax val="1"/>
          <dgm:dir/>
          <dgm:resizeHandles val="exact"/>
        </dgm:presLayoutVars>
      </dgm:prSet>
      <dgm:spPr/>
    </dgm:pt>
    <dgm:pt modelId="{115AFB1D-9F43-48A1-A5D9-82F72A633251}" type="pres">
      <dgm:prSet presAssocID="{EC4220DB-A195-4910-ACA2-F34E9D510322}" presName="diamond" presStyleLbl="bgShp" presStyleIdx="0" presStyleCnt="1"/>
      <dgm:spPr/>
    </dgm:pt>
    <dgm:pt modelId="{B58CA3E3-D617-47EF-B140-DA1C14BB00D2}" type="pres">
      <dgm:prSet presAssocID="{EC4220DB-A195-4910-ACA2-F34E9D510322}" presName="quad1" presStyleLbl="node1" presStyleIdx="0" presStyleCnt="4">
        <dgm:presLayoutVars>
          <dgm:chMax val="0"/>
          <dgm:chPref val="0"/>
          <dgm:bulletEnabled val="1"/>
        </dgm:presLayoutVars>
      </dgm:prSet>
      <dgm:spPr/>
    </dgm:pt>
    <dgm:pt modelId="{8A89066A-4A82-4ED2-968E-BBBDA4732C8A}" type="pres">
      <dgm:prSet presAssocID="{EC4220DB-A195-4910-ACA2-F34E9D510322}" presName="quad2" presStyleLbl="node1" presStyleIdx="1" presStyleCnt="4">
        <dgm:presLayoutVars>
          <dgm:chMax val="0"/>
          <dgm:chPref val="0"/>
          <dgm:bulletEnabled val="1"/>
        </dgm:presLayoutVars>
      </dgm:prSet>
      <dgm:spPr/>
    </dgm:pt>
    <dgm:pt modelId="{34D50D9A-F0DD-40B8-9971-72AD07E36C1D}" type="pres">
      <dgm:prSet presAssocID="{EC4220DB-A195-4910-ACA2-F34E9D510322}" presName="quad3" presStyleLbl="node1" presStyleIdx="2" presStyleCnt="4">
        <dgm:presLayoutVars>
          <dgm:chMax val="0"/>
          <dgm:chPref val="0"/>
          <dgm:bulletEnabled val="1"/>
        </dgm:presLayoutVars>
      </dgm:prSet>
      <dgm:spPr/>
    </dgm:pt>
    <dgm:pt modelId="{ACE26436-20E4-41C8-A551-862EF2612188}" type="pres">
      <dgm:prSet presAssocID="{EC4220DB-A195-4910-ACA2-F34E9D510322}" presName="quad4" presStyleLbl="node1" presStyleIdx="3" presStyleCnt="4">
        <dgm:presLayoutVars>
          <dgm:chMax val="0"/>
          <dgm:chPref val="0"/>
          <dgm:bulletEnabled val="1"/>
        </dgm:presLayoutVars>
      </dgm:prSet>
      <dgm:spPr/>
    </dgm:pt>
  </dgm:ptLst>
  <dgm:cxnLst>
    <dgm:cxn modelId="{EE691F4F-E2B4-47C0-A306-5A2787C3F3A3}" type="presOf" srcId="{9AF048B2-B17B-4F96-AF72-AAB8A51CD6EA}" destId="{8A89066A-4A82-4ED2-968E-BBBDA4732C8A}" srcOrd="0" destOrd="0" presId="urn:microsoft.com/office/officeart/2005/8/layout/matrix3"/>
    <dgm:cxn modelId="{D822E1DE-1E4B-4080-9CDD-29CB650BC7E4}" srcId="{EC4220DB-A195-4910-ACA2-F34E9D510322}" destId="{C926EDBD-C381-4786-8067-B05C71F5C534}" srcOrd="2" destOrd="0" parTransId="{8F654006-D0E8-4E8D-A101-A4C198B17085}" sibTransId="{FEE97D9C-7EAD-46E3-99C5-0B55D2428A2F}"/>
    <dgm:cxn modelId="{A31AAC3C-B6ED-449D-8C31-570D80DA9CC3}" srcId="{EC4220DB-A195-4910-ACA2-F34E9D510322}" destId="{9AF048B2-B17B-4F96-AF72-AAB8A51CD6EA}" srcOrd="1" destOrd="0" parTransId="{DD295327-1259-4977-975A-CF7696BE6D30}" sibTransId="{8ED29F3A-8545-4EC5-814B-F17AF3B28C4B}"/>
    <dgm:cxn modelId="{CA16DA6C-5F91-4B62-9D8D-AFDC1C67931E}" type="presOf" srcId="{6BE0002D-9DA5-4D70-AD8F-2F43F459F1B1}" destId="{B58CA3E3-D617-47EF-B140-DA1C14BB00D2}" srcOrd="0" destOrd="0" presId="urn:microsoft.com/office/officeart/2005/8/layout/matrix3"/>
    <dgm:cxn modelId="{64DC2AD3-2A57-420F-A03D-DBC0EA4E5B0F}" srcId="{EC4220DB-A195-4910-ACA2-F34E9D510322}" destId="{6BE0002D-9DA5-4D70-AD8F-2F43F459F1B1}" srcOrd="0" destOrd="0" parTransId="{3BFA1A2C-E111-40E0-980F-71B5454593D5}" sibTransId="{8281D58B-506D-4F72-9125-9A04F891869B}"/>
    <dgm:cxn modelId="{E32D254E-5DB3-4CC2-B2F3-E01BE8600411}" type="presOf" srcId="{CB44E568-9772-4E84-A2C6-40ACBDEE4C4B}" destId="{ACE26436-20E4-41C8-A551-862EF2612188}" srcOrd="0" destOrd="0" presId="urn:microsoft.com/office/officeart/2005/8/layout/matrix3"/>
    <dgm:cxn modelId="{D6635AEF-B3DE-4D40-AFAA-A2712ECD86C9}" type="presOf" srcId="{EC4220DB-A195-4910-ACA2-F34E9D510322}" destId="{88A2433F-563E-4126-977B-57F02511B761}" srcOrd="0" destOrd="0" presId="urn:microsoft.com/office/officeart/2005/8/layout/matrix3"/>
    <dgm:cxn modelId="{071BAC27-89A7-4699-8CB3-EEDB366387A2}" type="presOf" srcId="{C926EDBD-C381-4786-8067-B05C71F5C534}" destId="{34D50D9A-F0DD-40B8-9971-72AD07E36C1D}" srcOrd="0" destOrd="0" presId="urn:microsoft.com/office/officeart/2005/8/layout/matrix3"/>
    <dgm:cxn modelId="{F6A01C40-5471-40EE-BFE1-4E9DD059E296}" srcId="{EC4220DB-A195-4910-ACA2-F34E9D510322}" destId="{CB44E568-9772-4E84-A2C6-40ACBDEE4C4B}" srcOrd="3" destOrd="0" parTransId="{2E4D3652-B9A3-4233-996D-C65A274E2E49}" sibTransId="{610888B0-1837-4018-9BA2-493A18BF4376}"/>
    <dgm:cxn modelId="{DAE59ABA-F124-4859-B09D-A3F3BA7B5648}" type="presParOf" srcId="{88A2433F-563E-4126-977B-57F02511B761}" destId="{115AFB1D-9F43-48A1-A5D9-82F72A633251}" srcOrd="0" destOrd="0" presId="urn:microsoft.com/office/officeart/2005/8/layout/matrix3"/>
    <dgm:cxn modelId="{D0C80937-67F2-4D2C-81B7-0E5F2E9A3BD2}" type="presParOf" srcId="{88A2433F-563E-4126-977B-57F02511B761}" destId="{B58CA3E3-D617-47EF-B140-DA1C14BB00D2}" srcOrd="1" destOrd="0" presId="urn:microsoft.com/office/officeart/2005/8/layout/matrix3"/>
    <dgm:cxn modelId="{F0B52DF3-4F75-4774-AF65-42713C1CBAA4}" type="presParOf" srcId="{88A2433F-563E-4126-977B-57F02511B761}" destId="{8A89066A-4A82-4ED2-968E-BBBDA4732C8A}" srcOrd="2" destOrd="0" presId="urn:microsoft.com/office/officeart/2005/8/layout/matrix3"/>
    <dgm:cxn modelId="{AFB1B0F7-CFD2-47C0-A360-4FCEA9CD97EA}" type="presParOf" srcId="{88A2433F-563E-4126-977B-57F02511B761}" destId="{34D50D9A-F0DD-40B8-9971-72AD07E36C1D}" srcOrd="3" destOrd="0" presId="urn:microsoft.com/office/officeart/2005/8/layout/matrix3"/>
    <dgm:cxn modelId="{F0F7B12E-3E32-4705-A218-46BBBC988336}" type="presParOf" srcId="{88A2433F-563E-4126-977B-57F02511B761}" destId="{ACE26436-20E4-41C8-A551-862EF2612188}"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6CC440D-C785-48EE-97AB-1159637650CD}" type="doc">
      <dgm:prSet loTypeId="urn:microsoft.com/office/officeart/2005/8/layout/hierarchy3" loCatId="hierarchy" qsTypeId="urn:microsoft.com/office/officeart/2005/8/quickstyle/3d3" qsCatId="3D" csTypeId="urn:microsoft.com/office/officeart/2005/8/colors/colorful1#14" csCatId="colorful" phldr="1"/>
      <dgm:spPr/>
      <dgm:t>
        <a:bodyPr/>
        <a:lstStyle/>
        <a:p>
          <a:endParaRPr lang="es-CR"/>
        </a:p>
      </dgm:t>
    </dgm:pt>
    <dgm:pt modelId="{272E334D-2B7C-4F18-9F1A-A26ADFB1AE5B}">
      <dgm:prSet/>
      <dgm:spPr/>
      <dgm:t>
        <a:bodyPr/>
        <a:lstStyle/>
        <a:p>
          <a:pPr rtl="0"/>
          <a:r>
            <a:rPr lang="es-CR" dirty="0"/>
            <a:t>Tipos de atributos</a:t>
          </a:r>
        </a:p>
      </dgm:t>
    </dgm:pt>
    <dgm:pt modelId="{1E51A333-2F0D-4ECF-9339-225DA3BD22A8}" type="parTrans" cxnId="{24A150F8-FA4F-4850-BA00-704E232720F8}">
      <dgm:prSet/>
      <dgm:spPr/>
      <dgm:t>
        <a:bodyPr/>
        <a:lstStyle/>
        <a:p>
          <a:endParaRPr lang="es-CR"/>
        </a:p>
      </dgm:t>
    </dgm:pt>
    <dgm:pt modelId="{91C0E1B6-96B4-4723-AC90-1B380C5C4CC6}" type="sibTrans" cxnId="{24A150F8-FA4F-4850-BA00-704E232720F8}">
      <dgm:prSet/>
      <dgm:spPr/>
      <dgm:t>
        <a:bodyPr/>
        <a:lstStyle/>
        <a:p>
          <a:endParaRPr lang="es-CR"/>
        </a:p>
      </dgm:t>
    </dgm:pt>
    <dgm:pt modelId="{E9276243-DEB6-4735-A916-8725338D27C2}">
      <dgm:prSet/>
      <dgm:spPr/>
      <dgm:t>
        <a:bodyPr/>
        <a:lstStyle/>
        <a:p>
          <a:pPr rtl="0"/>
          <a:r>
            <a:rPr lang="es-ES_tradnl"/>
            <a:t>Simples o Compuestos</a:t>
          </a:r>
          <a:endParaRPr lang="es-CR"/>
        </a:p>
      </dgm:t>
    </dgm:pt>
    <dgm:pt modelId="{903395EF-47A8-4D96-AE92-8E3ECB2C82DB}" type="parTrans" cxnId="{A0BA766A-2F0A-4349-A0D4-C057F19AFF69}">
      <dgm:prSet/>
      <dgm:spPr/>
      <dgm:t>
        <a:bodyPr/>
        <a:lstStyle/>
        <a:p>
          <a:endParaRPr lang="es-CR"/>
        </a:p>
      </dgm:t>
    </dgm:pt>
    <dgm:pt modelId="{9C80C789-A1BD-413F-B098-8CD493E42A7E}" type="sibTrans" cxnId="{A0BA766A-2F0A-4349-A0D4-C057F19AFF69}">
      <dgm:prSet/>
      <dgm:spPr/>
      <dgm:t>
        <a:bodyPr/>
        <a:lstStyle/>
        <a:p>
          <a:endParaRPr lang="es-CR"/>
        </a:p>
      </dgm:t>
    </dgm:pt>
    <dgm:pt modelId="{5472254D-9634-4047-8A16-555A87F4F178}">
      <dgm:prSet/>
      <dgm:spPr/>
      <dgm:t>
        <a:bodyPr/>
        <a:lstStyle/>
        <a:p>
          <a:pPr rtl="0"/>
          <a:r>
            <a:rPr lang="es-ES_tradnl" dirty="0"/>
            <a:t>Derivados</a:t>
          </a:r>
          <a:endParaRPr lang="es-CR" dirty="0"/>
        </a:p>
      </dgm:t>
    </dgm:pt>
    <dgm:pt modelId="{B37117B7-5B57-4DC7-85DC-0608B17D02B9}" type="parTrans" cxnId="{A38CA7F9-A3A4-4892-8B77-BED872D8BD1D}">
      <dgm:prSet/>
      <dgm:spPr/>
      <dgm:t>
        <a:bodyPr/>
        <a:lstStyle/>
        <a:p>
          <a:endParaRPr lang="es-CR"/>
        </a:p>
      </dgm:t>
    </dgm:pt>
    <dgm:pt modelId="{DD31EC8D-2E88-44C1-89B4-1808810BE6B0}" type="sibTrans" cxnId="{A38CA7F9-A3A4-4892-8B77-BED872D8BD1D}">
      <dgm:prSet/>
      <dgm:spPr/>
      <dgm:t>
        <a:bodyPr/>
        <a:lstStyle/>
        <a:p>
          <a:endParaRPr lang="es-CR"/>
        </a:p>
      </dgm:t>
    </dgm:pt>
    <dgm:pt modelId="{209D9142-821E-4E0D-B5F6-3B88AA53938D}">
      <dgm:prSet/>
      <dgm:spPr/>
      <dgm:t>
        <a:bodyPr/>
        <a:lstStyle/>
        <a:p>
          <a:pPr rtl="0"/>
          <a:r>
            <a:rPr lang="es-ES_tradnl"/>
            <a:t>Monovalorados o Multivalorados </a:t>
          </a:r>
          <a:endParaRPr lang="es-CR"/>
        </a:p>
      </dgm:t>
    </dgm:pt>
    <dgm:pt modelId="{FEC11B9A-2619-4E8F-B9D8-FB3E0DE2E7AF}" type="parTrans" cxnId="{18BB39B9-9C80-4FA5-96ED-9BC3F227C669}">
      <dgm:prSet/>
      <dgm:spPr/>
      <dgm:t>
        <a:bodyPr/>
        <a:lstStyle/>
        <a:p>
          <a:endParaRPr lang="es-CR"/>
        </a:p>
      </dgm:t>
    </dgm:pt>
    <dgm:pt modelId="{BF3F5C3B-4EA8-4CA8-B940-92F640F3A6B0}" type="sibTrans" cxnId="{18BB39B9-9C80-4FA5-96ED-9BC3F227C669}">
      <dgm:prSet/>
      <dgm:spPr/>
      <dgm:t>
        <a:bodyPr/>
        <a:lstStyle/>
        <a:p>
          <a:endParaRPr lang="es-CR"/>
        </a:p>
      </dgm:t>
    </dgm:pt>
    <dgm:pt modelId="{ED595AFD-BB7A-42A7-8062-F03407151E5C}">
      <dgm:prSet/>
      <dgm:spPr/>
      <dgm:t>
        <a:bodyPr/>
        <a:lstStyle/>
        <a:p>
          <a:pPr rtl="0"/>
          <a:r>
            <a:rPr lang="es-ES_tradnl"/>
            <a:t>Opcionales</a:t>
          </a:r>
          <a:endParaRPr lang="es-CR"/>
        </a:p>
      </dgm:t>
    </dgm:pt>
    <dgm:pt modelId="{3EB0C6C2-51AC-41AC-A474-88F4B70E807E}" type="parTrans" cxnId="{568DE9FA-09A6-4B83-B4D4-8218CC1FA58D}">
      <dgm:prSet/>
      <dgm:spPr/>
      <dgm:t>
        <a:bodyPr/>
        <a:lstStyle/>
        <a:p>
          <a:endParaRPr lang="es-CR"/>
        </a:p>
      </dgm:t>
    </dgm:pt>
    <dgm:pt modelId="{D5D3A2F9-6730-4B83-9BED-359878F11C8D}" type="sibTrans" cxnId="{568DE9FA-09A6-4B83-B4D4-8218CC1FA58D}">
      <dgm:prSet/>
      <dgm:spPr/>
      <dgm:t>
        <a:bodyPr/>
        <a:lstStyle/>
        <a:p>
          <a:endParaRPr lang="es-CR"/>
        </a:p>
      </dgm:t>
    </dgm:pt>
    <dgm:pt modelId="{0975E0EE-7970-43EC-B31A-52A312CA91EA}" type="pres">
      <dgm:prSet presAssocID="{86CC440D-C785-48EE-97AB-1159637650CD}" presName="diagram" presStyleCnt="0">
        <dgm:presLayoutVars>
          <dgm:chPref val="1"/>
          <dgm:dir/>
          <dgm:animOne val="branch"/>
          <dgm:animLvl val="lvl"/>
          <dgm:resizeHandles/>
        </dgm:presLayoutVars>
      </dgm:prSet>
      <dgm:spPr/>
    </dgm:pt>
    <dgm:pt modelId="{10FEBE6B-2047-43B1-80DC-1D4526B40E6E}" type="pres">
      <dgm:prSet presAssocID="{272E334D-2B7C-4F18-9F1A-A26ADFB1AE5B}" presName="root" presStyleCnt="0"/>
      <dgm:spPr/>
    </dgm:pt>
    <dgm:pt modelId="{0D6A0EDB-ADD0-426D-9A9F-A65736F774EC}" type="pres">
      <dgm:prSet presAssocID="{272E334D-2B7C-4F18-9F1A-A26ADFB1AE5B}" presName="rootComposite" presStyleCnt="0"/>
      <dgm:spPr/>
    </dgm:pt>
    <dgm:pt modelId="{08B11CAB-98E7-4779-9789-DBE6A7C27FB6}" type="pres">
      <dgm:prSet presAssocID="{272E334D-2B7C-4F18-9F1A-A26ADFB1AE5B}" presName="rootText" presStyleLbl="node1" presStyleIdx="0" presStyleCnt="1" custScaleX="248633"/>
      <dgm:spPr/>
    </dgm:pt>
    <dgm:pt modelId="{AF7D72CA-3C2D-4E34-8871-5DAE652BF274}" type="pres">
      <dgm:prSet presAssocID="{272E334D-2B7C-4F18-9F1A-A26ADFB1AE5B}" presName="rootConnector" presStyleLbl="node1" presStyleIdx="0" presStyleCnt="1"/>
      <dgm:spPr/>
    </dgm:pt>
    <dgm:pt modelId="{6B069224-4494-4527-8C0B-9A33671804F8}" type="pres">
      <dgm:prSet presAssocID="{272E334D-2B7C-4F18-9F1A-A26ADFB1AE5B}" presName="childShape" presStyleCnt="0"/>
      <dgm:spPr/>
    </dgm:pt>
    <dgm:pt modelId="{A5220D25-D937-430D-9F81-1DE66FBC827C}" type="pres">
      <dgm:prSet presAssocID="{903395EF-47A8-4D96-AE92-8E3ECB2C82DB}" presName="Name13" presStyleLbl="parChTrans1D2" presStyleIdx="0" presStyleCnt="4"/>
      <dgm:spPr/>
    </dgm:pt>
    <dgm:pt modelId="{A45AE1A5-2FFF-4A44-A811-5347ABBD21B9}" type="pres">
      <dgm:prSet presAssocID="{E9276243-DEB6-4735-A916-8725338D27C2}" presName="childText" presStyleLbl="bgAcc1" presStyleIdx="0" presStyleCnt="4" custScaleX="319298">
        <dgm:presLayoutVars>
          <dgm:bulletEnabled val="1"/>
        </dgm:presLayoutVars>
      </dgm:prSet>
      <dgm:spPr/>
    </dgm:pt>
    <dgm:pt modelId="{CF919843-A6F8-4C05-9D36-D24AE39EF835}" type="pres">
      <dgm:prSet presAssocID="{B37117B7-5B57-4DC7-85DC-0608B17D02B9}" presName="Name13" presStyleLbl="parChTrans1D2" presStyleIdx="1" presStyleCnt="4"/>
      <dgm:spPr/>
    </dgm:pt>
    <dgm:pt modelId="{9B2E1859-5F7E-4D1F-AC51-E22BD89F053F}" type="pres">
      <dgm:prSet presAssocID="{5472254D-9634-4047-8A16-555A87F4F178}" presName="childText" presStyleLbl="bgAcc1" presStyleIdx="1" presStyleCnt="4" custScaleX="319298">
        <dgm:presLayoutVars>
          <dgm:bulletEnabled val="1"/>
        </dgm:presLayoutVars>
      </dgm:prSet>
      <dgm:spPr/>
    </dgm:pt>
    <dgm:pt modelId="{502081D9-F1B2-4C5C-B883-F86F3DD1E841}" type="pres">
      <dgm:prSet presAssocID="{FEC11B9A-2619-4E8F-B9D8-FB3E0DE2E7AF}" presName="Name13" presStyleLbl="parChTrans1D2" presStyleIdx="2" presStyleCnt="4"/>
      <dgm:spPr/>
    </dgm:pt>
    <dgm:pt modelId="{FB1F9451-04C4-45DE-AD79-FD4594643EEA}" type="pres">
      <dgm:prSet presAssocID="{209D9142-821E-4E0D-B5F6-3B88AA53938D}" presName="childText" presStyleLbl="bgAcc1" presStyleIdx="2" presStyleCnt="4" custScaleX="319298">
        <dgm:presLayoutVars>
          <dgm:bulletEnabled val="1"/>
        </dgm:presLayoutVars>
      </dgm:prSet>
      <dgm:spPr/>
    </dgm:pt>
    <dgm:pt modelId="{7A894F37-788F-44D6-9459-D5D2DDA6EC4D}" type="pres">
      <dgm:prSet presAssocID="{3EB0C6C2-51AC-41AC-A474-88F4B70E807E}" presName="Name13" presStyleLbl="parChTrans1D2" presStyleIdx="3" presStyleCnt="4"/>
      <dgm:spPr/>
    </dgm:pt>
    <dgm:pt modelId="{8EACC7E1-3BB0-4012-8E95-C956D712E308}" type="pres">
      <dgm:prSet presAssocID="{ED595AFD-BB7A-42A7-8062-F03407151E5C}" presName="childText" presStyleLbl="bgAcc1" presStyleIdx="3" presStyleCnt="4" custScaleX="319298">
        <dgm:presLayoutVars>
          <dgm:bulletEnabled val="1"/>
        </dgm:presLayoutVars>
      </dgm:prSet>
      <dgm:spPr/>
    </dgm:pt>
  </dgm:ptLst>
  <dgm:cxnLst>
    <dgm:cxn modelId="{BBC225EB-E70C-419F-9E97-36E62BE73A30}" type="presOf" srcId="{B37117B7-5B57-4DC7-85DC-0608B17D02B9}" destId="{CF919843-A6F8-4C05-9D36-D24AE39EF835}" srcOrd="0" destOrd="0" presId="urn:microsoft.com/office/officeart/2005/8/layout/hierarchy3"/>
    <dgm:cxn modelId="{8F6E72A0-8B67-4792-816E-796A04C6AC19}" type="presOf" srcId="{272E334D-2B7C-4F18-9F1A-A26ADFB1AE5B}" destId="{08B11CAB-98E7-4779-9789-DBE6A7C27FB6}" srcOrd="0" destOrd="0" presId="urn:microsoft.com/office/officeart/2005/8/layout/hierarchy3"/>
    <dgm:cxn modelId="{568DE9FA-09A6-4B83-B4D4-8218CC1FA58D}" srcId="{272E334D-2B7C-4F18-9F1A-A26ADFB1AE5B}" destId="{ED595AFD-BB7A-42A7-8062-F03407151E5C}" srcOrd="3" destOrd="0" parTransId="{3EB0C6C2-51AC-41AC-A474-88F4B70E807E}" sibTransId="{D5D3A2F9-6730-4B83-9BED-359878F11C8D}"/>
    <dgm:cxn modelId="{5C585F43-53C4-4463-8D37-A859C4F60CEA}" type="presOf" srcId="{209D9142-821E-4E0D-B5F6-3B88AA53938D}" destId="{FB1F9451-04C4-45DE-AD79-FD4594643EEA}" srcOrd="0" destOrd="0" presId="urn:microsoft.com/office/officeart/2005/8/layout/hierarchy3"/>
    <dgm:cxn modelId="{24A150F8-FA4F-4850-BA00-704E232720F8}" srcId="{86CC440D-C785-48EE-97AB-1159637650CD}" destId="{272E334D-2B7C-4F18-9F1A-A26ADFB1AE5B}" srcOrd="0" destOrd="0" parTransId="{1E51A333-2F0D-4ECF-9339-225DA3BD22A8}" sibTransId="{91C0E1B6-96B4-4723-AC90-1B380C5C4CC6}"/>
    <dgm:cxn modelId="{A0BA766A-2F0A-4349-A0D4-C057F19AFF69}" srcId="{272E334D-2B7C-4F18-9F1A-A26ADFB1AE5B}" destId="{E9276243-DEB6-4735-A916-8725338D27C2}" srcOrd="0" destOrd="0" parTransId="{903395EF-47A8-4D96-AE92-8E3ECB2C82DB}" sibTransId="{9C80C789-A1BD-413F-B098-8CD493E42A7E}"/>
    <dgm:cxn modelId="{18BB39B9-9C80-4FA5-96ED-9BC3F227C669}" srcId="{272E334D-2B7C-4F18-9F1A-A26ADFB1AE5B}" destId="{209D9142-821E-4E0D-B5F6-3B88AA53938D}" srcOrd="2" destOrd="0" parTransId="{FEC11B9A-2619-4E8F-B9D8-FB3E0DE2E7AF}" sibTransId="{BF3F5C3B-4EA8-4CA8-B940-92F640F3A6B0}"/>
    <dgm:cxn modelId="{F58EDD36-BFCD-4DD8-B51A-AA2C5ADB6DA1}" type="presOf" srcId="{5472254D-9634-4047-8A16-555A87F4F178}" destId="{9B2E1859-5F7E-4D1F-AC51-E22BD89F053F}" srcOrd="0" destOrd="0" presId="urn:microsoft.com/office/officeart/2005/8/layout/hierarchy3"/>
    <dgm:cxn modelId="{FAEF9D5F-5661-430E-8AB0-632F44C4F02C}" type="presOf" srcId="{3EB0C6C2-51AC-41AC-A474-88F4B70E807E}" destId="{7A894F37-788F-44D6-9459-D5D2DDA6EC4D}" srcOrd="0" destOrd="0" presId="urn:microsoft.com/office/officeart/2005/8/layout/hierarchy3"/>
    <dgm:cxn modelId="{A38CA7F9-A3A4-4892-8B77-BED872D8BD1D}" srcId="{272E334D-2B7C-4F18-9F1A-A26ADFB1AE5B}" destId="{5472254D-9634-4047-8A16-555A87F4F178}" srcOrd="1" destOrd="0" parTransId="{B37117B7-5B57-4DC7-85DC-0608B17D02B9}" sibTransId="{DD31EC8D-2E88-44C1-89B4-1808810BE6B0}"/>
    <dgm:cxn modelId="{DD806CAC-9E67-489A-8CD7-BA7BD5EF8CEE}" type="presOf" srcId="{86CC440D-C785-48EE-97AB-1159637650CD}" destId="{0975E0EE-7970-43EC-B31A-52A312CA91EA}" srcOrd="0" destOrd="0" presId="urn:microsoft.com/office/officeart/2005/8/layout/hierarchy3"/>
    <dgm:cxn modelId="{DDCFCF38-4B27-46D0-B1F9-AA23BEEF5C1C}" type="presOf" srcId="{E9276243-DEB6-4735-A916-8725338D27C2}" destId="{A45AE1A5-2FFF-4A44-A811-5347ABBD21B9}" srcOrd="0" destOrd="0" presId="urn:microsoft.com/office/officeart/2005/8/layout/hierarchy3"/>
    <dgm:cxn modelId="{664318C9-0306-47CB-96F8-4D37E1526EE1}" type="presOf" srcId="{903395EF-47A8-4D96-AE92-8E3ECB2C82DB}" destId="{A5220D25-D937-430D-9F81-1DE66FBC827C}" srcOrd="0" destOrd="0" presId="urn:microsoft.com/office/officeart/2005/8/layout/hierarchy3"/>
    <dgm:cxn modelId="{70125B8D-C717-444E-A5C5-05F971B6B4A9}" type="presOf" srcId="{272E334D-2B7C-4F18-9F1A-A26ADFB1AE5B}" destId="{AF7D72CA-3C2D-4E34-8871-5DAE652BF274}" srcOrd="1" destOrd="0" presId="urn:microsoft.com/office/officeart/2005/8/layout/hierarchy3"/>
    <dgm:cxn modelId="{6C7E614D-24E8-4606-AC99-7294366F7CAA}" type="presOf" srcId="{FEC11B9A-2619-4E8F-B9D8-FB3E0DE2E7AF}" destId="{502081D9-F1B2-4C5C-B883-F86F3DD1E841}" srcOrd="0" destOrd="0" presId="urn:microsoft.com/office/officeart/2005/8/layout/hierarchy3"/>
    <dgm:cxn modelId="{2C71AC9D-365C-4269-8796-596A60D0F6A1}" type="presOf" srcId="{ED595AFD-BB7A-42A7-8062-F03407151E5C}" destId="{8EACC7E1-3BB0-4012-8E95-C956D712E308}" srcOrd="0" destOrd="0" presId="urn:microsoft.com/office/officeart/2005/8/layout/hierarchy3"/>
    <dgm:cxn modelId="{AC1E64E9-E782-430F-8357-0850E53257C3}" type="presParOf" srcId="{0975E0EE-7970-43EC-B31A-52A312CA91EA}" destId="{10FEBE6B-2047-43B1-80DC-1D4526B40E6E}" srcOrd="0" destOrd="0" presId="urn:microsoft.com/office/officeart/2005/8/layout/hierarchy3"/>
    <dgm:cxn modelId="{9E952057-7EFE-4B52-80B7-8A1FCADD48F1}" type="presParOf" srcId="{10FEBE6B-2047-43B1-80DC-1D4526B40E6E}" destId="{0D6A0EDB-ADD0-426D-9A9F-A65736F774EC}" srcOrd="0" destOrd="0" presId="urn:microsoft.com/office/officeart/2005/8/layout/hierarchy3"/>
    <dgm:cxn modelId="{9A25E1F1-F156-43FD-B480-6E566E27008B}" type="presParOf" srcId="{0D6A0EDB-ADD0-426D-9A9F-A65736F774EC}" destId="{08B11CAB-98E7-4779-9789-DBE6A7C27FB6}" srcOrd="0" destOrd="0" presId="urn:microsoft.com/office/officeart/2005/8/layout/hierarchy3"/>
    <dgm:cxn modelId="{4AD8A7D9-8E4D-412C-9E68-B8C010AD0A69}" type="presParOf" srcId="{0D6A0EDB-ADD0-426D-9A9F-A65736F774EC}" destId="{AF7D72CA-3C2D-4E34-8871-5DAE652BF274}" srcOrd="1" destOrd="0" presId="urn:microsoft.com/office/officeart/2005/8/layout/hierarchy3"/>
    <dgm:cxn modelId="{E604D554-02A9-47A0-81A8-E5AB4BD248DC}" type="presParOf" srcId="{10FEBE6B-2047-43B1-80DC-1D4526B40E6E}" destId="{6B069224-4494-4527-8C0B-9A33671804F8}" srcOrd="1" destOrd="0" presId="urn:microsoft.com/office/officeart/2005/8/layout/hierarchy3"/>
    <dgm:cxn modelId="{8B91DE30-E8E7-47F8-98FE-9397CA008DFD}" type="presParOf" srcId="{6B069224-4494-4527-8C0B-9A33671804F8}" destId="{A5220D25-D937-430D-9F81-1DE66FBC827C}" srcOrd="0" destOrd="0" presId="urn:microsoft.com/office/officeart/2005/8/layout/hierarchy3"/>
    <dgm:cxn modelId="{CE0BCA3D-AC0F-4211-BB5B-134C5CCE38F4}" type="presParOf" srcId="{6B069224-4494-4527-8C0B-9A33671804F8}" destId="{A45AE1A5-2FFF-4A44-A811-5347ABBD21B9}" srcOrd="1" destOrd="0" presId="urn:microsoft.com/office/officeart/2005/8/layout/hierarchy3"/>
    <dgm:cxn modelId="{D57BD468-CEC7-453D-8648-82A6570011AB}" type="presParOf" srcId="{6B069224-4494-4527-8C0B-9A33671804F8}" destId="{CF919843-A6F8-4C05-9D36-D24AE39EF835}" srcOrd="2" destOrd="0" presId="urn:microsoft.com/office/officeart/2005/8/layout/hierarchy3"/>
    <dgm:cxn modelId="{E27C5D2F-8388-44D4-8849-4C590B09FD8E}" type="presParOf" srcId="{6B069224-4494-4527-8C0B-9A33671804F8}" destId="{9B2E1859-5F7E-4D1F-AC51-E22BD89F053F}" srcOrd="3" destOrd="0" presId="urn:microsoft.com/office/officeart/2005/8/layout/hierarchy3"/>
    <dgm:cxn modelId="{A0161D69-84AE-4314-9D27-ABE0F1C4F1BA}" type="presParOf" srcId="{6B069224-4494-4527-8C0B-9A33671804F8}" destId="{502081D9-F1B2-4C5C-B883-F86F3DD1E841}" srcOrd="4" destOrd="0" presId="urn:microsoft.com/office/officeart/2005/8/layout/hierarchy3"/>
    <dgm:cxn modelId="{437B6FB5-9D15-4BB4-A042-B00BF72BBDBD}" type="presParOf" srcId="{6B069224-4494-4527-8C0B-9A33671804F8}" destId="{FB1F9451-04C4-45DE-AD79-FD4594643EEA}" srcOrd="5" destOrd="0" presId="urn:microsoft.com/office/officeart/2005/8/layout/hierarchy3"/>
    <dgm:cxn modelId="{575EC8C8-E96B-438D-A54D-EEBB9AC6787C}" type="presParOf" srcId="{6B069224-4494-4527-8C0B-9A33671804F8}" destId="{7A894F37-788F-44D6-9459-D5D2DDA6EC4D}" srcOrd="6" destOrd="0" presId="urn:microsoft.com/office/officeart/2005/8/layout/hierarchy3"/>
    <dgm:cxn modelId="{1F3D7CD3-A2D0-444E-9A13-A606FCB59340}" type="presParOf" srcId="{6B069224-4494-4527-8C0B-9A33671804F8}" destId="{8EACC7E1-3BB0-4012-8E95-C956D712E308}"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6CC440D-C785-48EE-97AB-1159637650CD}" type="doc">
      <dgm:prSet loTypeId="urn:microsoft.com/office/officeart/2005/8/layout/hierarchy3" loCatId="hierarchy" qsTypeId="urn:microsoft.com/office/officeart/2005/8/quickstyle/3d3" qsCatId="3D" csTypeId="urn:microsoft.com/office/officeart/2005/8/colors/colorful1#15" csCatId="colorful" phldr="1"/>
      <dgm:spPr/>
      <dgm:t>
        <a:bodyPr/>
        <a:lstStyle/>
        <a:p>
          <a:endParaRPr lang="es-CR"/>
        </a:p>
      </dgm:t>
    </dgm:pt>
    <dgm:pt modelId="{272E334D-2B7C-4F18-9F1A-A26ADFB1AE5B}">
      <dgm:prSet/>
      <dgm:spPr/>
      <dgm:t>
        <a:bodyPr/>
        <a:lstStyle/>
        <a:p>
          <a:pPr rtl="0"/>
          <a:r>
            <a:rPr lang="es-CR"/>
            <a:t>Tipos de atributos</a:t>
          </a:r>
        </a:p>
      </dgm:t>
    </dgm:pt>
    <dgm:pt modelId="{1E51A333-2F0D-4ECF-9339-225DA3BD22A8}" type="parTrans" cxnId="{24A150F8-FA4F-4850-BA00-704E232720F8}">
      <dgm:prSet/>
      <dgm:spPr/>
      <dgm:t>
        <a:bodyPr/>
        <a:lstStyle/>
        <a:p>
          <a:endParaRPr lang="es-CR"/>
        </a:p>
      </dgm:t>
    </dgm:pt>
    <dgm:pt modelId="{91C0E1B6-96B4-4723-AC90-1B380C5C4CC6}" type="sibTrans" cxnId="{24A150F8-FA4F-4850-BA00-704E232720F8}">
      <dgm:prSet/>
      <dgm:spPr/>
      <dgm:t>
        <a:bodyPr/>
        <a:lstStyle/>
        <a:p>
          <a:endParaRPr lang="es-CR"/>
        </a:p>
      </dgm:t>
    </dgm:pt>
    <dgm:pt modelId="{E9276243-DEB6-4735-A916-8725338D27C2}">
      <dgm:prSet/>
      <dgm:spPr>
        <a:solidFill>
          <a:srgbClr val="C00000">
            <a:alpha val="90000"/>
          </a:srgbClr>
        </a:solidFill>
      </dgm:spPr>
      <dgm:t>
        <a:bodyPr/>
        <a:lstStyle/>
        <a:p>
          <a:pPr rtl="0"/>
          <a:r>
            <a:rPr lang="es-ES_tradnl" dirty="0"/>
            <a:t>Simples o Compuestos</a:t>
          </a:r>
          <a:endParaRPr lang="es-CR" dirty="0"/>
        </a:p>
      </dgm:t>
    </dgm:pt>
    <dgm:pt modelId="{903395EF-47A8-4D96-AE92-8E3ECB2C82DB}" type="parTrans" cxnId="{A0BA766A-2F0A-4349-A0D4-C057F19AFF69}">
      <dgm:prSet/>
      <dgm:spPr/>
      <dgm:t>
        <a:bodyPr/>
        <a:lstStyle/>
        <a:p>
          <a:endParaRPr lang="es-CR"/>
        </a:p>
      </dgm:t>
    </dgm:pt>
    <dgm:pt modelId="{9C80C789-A1BD-413F-B098-8CD493E42A7E}" type="sibTrans" cxnId="{A0BA766A-2F0A-4349-A0D4-C057F19AFF69}">
      <dgm:prSet/>
      <dgm:spPr/>
      <dgm:t>
        <a:bodyPr/>
        <a:lstStyle/>
        <a:p>
          <a:endParaRPr lang="es-CR"/>
        </a:p>
      </dgm:t>
    </dgm:pt>
    <dgm:pt modelId="{5472254D-9634-4047-8A16-555A87F4F178}">
      <dgm:prSet/>
      <dgm:spPr/>
      <dgm:t>
        <a:bodyPr/>
        <a:lstStyle/>
        <a:p>
          <a:pPr rtl="0"/>
          <a:r>
            <a:rPr lang="es-ES_tradnl" dirty="0"/>
            <a:t>Derivados</a:t>
          </a:r>
          <a:endParaRPr lang="es-CR" dirty="0"/>
        </a:p>
      </dgm:t>
    </dgm:pt>
    <dgm:pt modelId="{B37117B7-5B57-4DC7-85DC-0608B17D02B9}" type="parTrans" cxnId="{A38CA7F9-A3A4-4892-8B77-BED872D8BD1D}">
      <dgm:prSet/>
      <dgm:spPr/>
      <dgm:t>
        <a:bodyPr/>
        <a:lstStyle/>
        <a:p>
          <a:endParaRPr lang="es-CR"/>
        </a:p>
      </dgm:t>
    </dgm:pt>
    <dgm:pt modelId="{DD31EC8D-2E88-44C1-89B4-1808810BE6B0}" type="sibTrans" cxnId="{A38CA7F9-A3A4-4892-8B77-BED872D8BD1D}">
      <dgm:prSet/>
      <dgm:spPr/>
      <dgm:t>
        <a:bodyPr/>
        <a:lstStyle/>
        <a:p>
          <a:endParaRPr lang="es-CR"/>
        </a:p>
      </dgm:t>
    </dgm:pt>
    <dgm:pt modelId="{209D9142-821E-4E0D-B5F6-3B88AA53938D}">
      <dgm:prSet/>
      <dgm:spPr/>
      <dgm:t>
        <a:bodyPr/>
        <a:lstStyle/>
        <a:p>
          <a:pPr rtl="0"/>
          <a:r>
            <a:rPr lang="es-ES_tradnl"/>
            <a:t>Monovalorados o Multivalorados </a:t>
          </a:r>
          <a:endParaRPr lang="es-CR"/>
        </a:p>
      </dgm:t>
    </dgm:pt>
    <dgm:pt modelId="{FEC11B9A-2619-4E8F-B9D8-FB3E0DE2E7AF}" type="parTrans" cxnId="{18BB39B9-9C80-4FA5-96ED-9BC3F227C669}">
      <dgm:prSet/>
      <dgm:spPr/>
      <dgm:t>
        <a:bodyPr/>
        <a:lstStyle/>
        <a:p>
          <a:endParaRPr lang="es-CR"/>
        </a:p>
      </dgm:t>
    </dgm:pt>
    <dgm:pt modelId="{BF3F5C3B-4EA8-4CA8-B940-92F640F3A6B0}" type="sibTrans" cxnId="{18BB39B9-9C80-4FA5-96ED-9BC3F227C669}">
      <dgm:prSet/>
      <dgm:spPr/>
      <dgm:t>
        <a:bodyPr/>
        <a:lstStyle/>
        <a:p>
          <a:endParaRPr lang="es-CR"/>
        </a:p>
      </dgm:t>
    </dgm:pt>
    <dgm:pt modelId="{ED595AFD-BB7A-42A7-8062-F03407151E5C}">
      <dgm:prSet/>
      <dgm:spPr/>
      <dgm:t>
        <a:bodyPr/>
        <a:lstStyle/>
        <a:p>
          <a:pPr rtl="0"/>
          <a:r>
            <a:rPr lang="es-ES_tradnl"/>
            <a:t>Opcionales</a:t>
          </a:r>
          <a:endParaRPr lang="es-CR"/>
        </a:p>
      </dgm:t>
    </dgm:pt>
    <dgm:pt modelId="{3EB0C6C2-51AC-41AC-A474-88F4B70E807E}" type="parTrans" cxnId="{568DE9FA-09A6-4B83-B4D4-8218CC1FA58D}">
      <dgm:prSet/>
      <dgm:spPr/>
      <dgm:t>
        <a:bodyPr/>
        <a:lstStyle/>
        <a:p>
          <a:endParaRPr lang="es-CR"/>
        </a:p>
      </dgm:t>
    </dgm:pt>
    <dgm:pt modelId="{D5D3A2F9-6730-4B83-9BED-359878F11C8D}" type="sibTrans" cxnId="{568DE9FA-09A6-4B83-B4D4-8218CC1FA58D}">
      <dgm:prSet/>
      <dgm:spPr/>
      <dgm:t>
        <a:bodyPr/>
        <a:lstStyle/>
        <a:p>
          <a:endParaRPr lang="es-CR"/>
        </a:p>
      </dgm:t>
    </dgm:pt>
    <dgm:pt modelId="{0975E0EE-7970-43EC-B31A-52A312CA91EA}" type="pres">
      <dgm:prSet presAssocID="{86CC440D-C785-48EE-97AB-1159637650CD}" presName="diagram" presStyleCnt="0">
        <dgm:presLayoutVars>
          <dgm:chPref val="1"/>
          <dgm:dir/>
          <dgm:animOne val="branch"/>
          <dgm:animLvl val="lvl"/>
          <dgm:resizeHandles/>
        </dgm:presLayoutVars>
      </dgm:prSet>
      <dgm:spPr/>
    </dgm:pt>
    <dgm:pt modelId="{10FEBE6B-2047-43B1-80DC-1D4526B40E6E}" type="pres">
      <dgm:prSet presAssocID="{272E334D-2B7C-4F18-9F1A-A26ADFB1AE5B}" presName="root" presStyleCnt="0"/>
      <dgm:spPr/>
    </dgm:pt>
    <dgm:pt modelId="{0D6A0EDB-ADD0-426D-9A9F-A65736F774EC}" type="pres">
      <dgm:prSet presAssocID="{272E334D-2B7C-4F18-9F1A-A26ADFB1AE5B}" presName="rootComposite" presStyleCnt="0"/>
      <dgm:spPr/>
    </dgm:pt>
    <dgm:pt modelId="{08B11CAB-98E7-4779-9789-DBE6A7C27FB6}" type="pres">
      <dgm:prSet presAssocID="{272E334D-2B7C-4F18-9F1A-A26ADFB1AE5B}" presName="rootText" presStyleLbl="node1" presStyleIdx="0" presStyleCnt="1" custScaleX="248633"/>
      <dgm:spPr/>
    </dgm:pt>
    <dgm:pt modelId="{AF7D72CA-3C2D-4E34-8871-5DAE652BF274}" type="pres">
      <dgm:prSet presAssocID="{272E334D-2B7C-4F18-9F1A-A26ADFB1AE5B}" presName="rootConnector" presStyleLbl="node1" presStyleIdx="0" presStyleCnt="1"/>
      <dgm:spPr/>
    </dgm:pt>
    <dgm:pt modelId="{6B069224-4494-4527-8C0B-9A33671804F8}" type="pres">
      <dgm:prSet presAssocID="{272E334D-2B7C-4F18-9F1A-A26ADFB1AE5B}" presName="childShape" presStyleCnt="0"/>
      <dgm:spPr/>
    </dgm:pt>
    <dgm:pt modelId="{A5220D25-D937-430D-9F81-1DE66FBC827C}" type="pres">
      <dgm:prSet presAssocID="{903395EF-47A8-4D96-AE92-8E3ECB2C82DB}" presName="Name13" presStyleLbl="parChTrans1D2" presStyleIdx="0" presStyleCnt="4"/>
      <dgm:spPr/>
    </dgm:pt>
    <dgm:pt modelId="{A45AE1A5-2FFF-4A44-A811-5347ABBD21B9}" type="pres">
      <dgm:prSet presAssocID="{E9276243-DEB6-4735-A916-8725338D27C2}" presName="childText" presStyleLbl="bgAcc1" presStyleIdx="0" presStyleCnt="4" custScaleX="319298">
        <dgm:presLayoutVars>
          <dgm:bulletEnabled val="1"/>
        </dgm:presLayoutVars>
      </dgm:prSet>
      <dgm:spPr/>
    </dgm:pt>
    <dgm:pt modelId="{CF919843-A6F8-4C05-9D36-D24AE39EF835}" type="pres">
      <dgm:prSet presAssocID="{B37117B7-5B57-4DC7-85DC-0608B17D02B9}" presName="Name13" presStyleLbl="parChTrans1D2" presStyleIdx="1" presStyleCnt="4"/>
      <dgm:spPr/>
    </dgm:pt>
    <dgm:pt modelId="{9B2E1859-5F7E-4D1F-AC51-E22BD89F053F}" type="pres">
      <dgm:prSet presAssocID="{5472254D-9634-4047-8A16-555A87F4F178}" presName="childText" presStyleLbl="bgAcc1" presStyleIdx="1" presStyleCnt="4" custScaleX="319298">
        <dgm:presLayoutVars>
          <dgm:bulletEnabled val="1"/>
        </dgm:presLayoutVars>
      </dgm:prSet>
      <dgm:spPr/>
    </dgm:pt>
    <dgm:pt modelId="{502081D9-F1B2-4C5C-B883-F86F3DD1E841}" type="pres">
      <dgm:prSet presAssocID="{FEC11B9A-2619-4E8F-B9D8-FB3E0DE2E7AF}" presName="Name13" presStyleLbl="parChTrans1D2" presStyleIdx="2" presStyleCnt="4"/>
      <dgm:spPr/>
    </dgm:pt>
    <dgm:pt modelId="{FB1F9451-04C4-45DE-AD79-FD4594643EEA}" type="pres">
      <dgm:prSet presAssocID="{209D9142-821E-4E0D-B5F6-3B88AA53938D}" presName="childText" presStyleLbl="bgAcc1" presStyleIdx="2" presStyleCnt="4" custScaleX="319298">
        <dgm:presLayoutVars>
          <dgm:bulletEnabled val="1"/>
        </dgm:presLayoutVars>
      </dgm:prSet>
      <dgm:spPr/>
    </dgm:pt>
    <dgm:pt modelId="{7A894F37-788F-44D6-9459-D5D2DDA6EC4D}" type="pres">
      <dgm:prSet presAssocID="{3EB0C6C2-51AC-41AC-A474-88F4B70E807E}" presName="Name13" presStyleLbl="parChTrans1D2" presStyleIdx="3" presStyleCnt="4"/>
      <dgm:spPr/>
    </dgm:pt>
    <dgm:pt modelId="{8EACC7E1-3BB0-4012-8E95-C956D712E308}" type="pres">
      <dgm:prSet presAssocID="{ED595AFD-BB7A-42A7-8062-F03407151E5C}" presName="childText" presStyleLbl="bgAcc1" presStyleIdx="3" presStyleCnt="4" custScaleX="319298">
        <dgm:presLayoutVars>
          <dgm:bulletEnabled val="1"/>
        </dgm:presLayoutVars>
      </dgm:prSet>
      <dgm:spPr/>
    </dgm:pt>
  </dgm:ptLst>
  <dgm:cxnLst>
    <dgm:cxn modelId="{568DE9FA-09A6-4B83-B4D4-8218CC1FA58D}" srcId="{272E334D-2B7C-4F18-9F1A-A26ADFB1AE5B}" destId="{ED595AFD-BB7A-42A7-8062-F03407151E5C}" srcOrd="3" destOrd="0" parTransId="{3EB0C6C2-51AC-41AC-A474-88F4B70E807E}" sibTransId="{D5D3A2F9-6730-4B83-9BED-359878F11C8D}"/>
    <dgm:cxn modelId="{81BF4546-E5E5-4BB3-A77A-C33D1225A23E}" type="presOf" srcId="{B37117B7-5B57-4DC7-85DC-0608B17D02B9}" destId="{CF919843-A6F8-4C05-9D36-D24AE39EF835}" srcOrd="0" destOrd="0" presId="urn:microsoft.com/office/officeart/2005/8/layout/hierarchy3"/>
    <dgm:cxn modelId="{24A150F8-FA4F-4850-BA00-704E232720F8}" srcId="{86CC440D-C785-48EE-97AB-1159637650CD}" destId="{272E334D-2B7C-4F18-9F1A-A26ADFB1AE5B}" srcOrd="0" destOrd="0" parTransId="{1E51A333-2F0D-4ECF-9339-225DA3BD22A8}" sibTransId="{91C0E1B6-96B4-4723-AC90-1B380C5C4CC6}"/>
    <dgm:cxn modelId="{55B7CD20-813B-4EFD-B06E-FEDF6DBD2419}" type="presOf" srcId="{903395EF-47A8-4D96-AE92-8E3ECB2C82DB}" destId="{A5220D25-D937-430D-9F81-1DE66FBC827C}" srcOrd="0" destOrd="0" presId="urn:microsoft.com/office/officeart/2005/8/layout/hierarchy3"/>
    <dgm:cxn modelId="{A0BA766A-2F0A-4349-A0D4-C057F19AFF69}" srcId="{272E334D-2B7C-4F18-9F1A-A26ADFB1AE5B}" destId="{E9276243-DEB6-4735-A916-8725338D27C2}" srcOrd="0" destOrd="0" parTransId="{903395EF-47A8-4D96-AE92-8E3ECB2C82DB}" sibTransId="{9C80C789-A1BD-413F-B098-8CD493E42A7E}"/>
    <dgm:cxn modelId="{18BB39B9-9C80-4FA5-96ED-9BC3F227C669}" srcId="{272E334D-2B7C-4F18-9F1A-A26ADFB1AE5B}" destId="{209D9142-821E-4E0D-B5F6-3B88AA53938D}" srcOrd="2" destOrd="0" parTransId="{FEC11B9A-2619-4E8F-B9D8-FB3E0DE2E7AF}" sibTransId="{BF3F5C3B-4EA8-4CA8-B940-92F640F3A6B0}"/>
    <dgm:cxn modelId="{3D44CD06-9E84-463E-A33F-E5C9A0C93243}" type="presOf" srcId="{209D9142-821E-4E0D-B5F6-3B88AA53938D}" destId="{FB1F9451-04C4-45DE-AD79-FD4594643EEA}" srcOrd="0" destOrd="0" presId="urn:microsoft.com/office/officeart/2005/8/layout/hierarchy3"/>
    <dgm:cxn modelId="{7912DC4A-9A8E-4BAC-B2B5-CFACAB9BCEEB}" type="presOf" srcId="{E9276243-DEB6-4735-A916-8725338D27C2}" destId="{A45AE1A5-2FFF-4A44-A811-5347ABBD21B9}" srcOrd="0" destOrd="0" presId="urn:microsoft.com/office/officeart/2005/8/layout/hierarchy3"/>
    <dgm:cxn modelId="{5C7B4DD4-654E-4E8F-A75F-943F83C52FB6}" type="presOf" srcId="{5472254D-9634-4047-8A16-555A87F4F178}" destId="{9B2E1859-5F7E-4D1F-AC51-E22BD89F053F}" srcOrd="0" destOrd="0" presId="urn:microsoft.com/office/officeart/2005/8/layout/hierarchy3"/>
    <dgm:cxn modelId="{61675404-8927-4B94-9D8B-06567F93D679}" type="presOf" srcId="{FEC11B9A-2619-4E8F-B9D8-FB3E0DE2E7AF}" destId="{502081D9-F1B2-4C5C-B883-F86F3DD1E841}" srcOrd="0" destOrd="0" presId="urn:microsoft.com/office/officeart/2005/8/layout/hierarchy3"/>
    <dgm:cxn modelId="{A38CA7F9-A3A4-4892-8B77-BED872D8BD1D}" srcId="{272E334D-2B7C-4F18-9F1A-A26ADFB1AE5B}" destId="{5472254D-9634-4047-8A16-555A87F4F178}" srcOrd="1" destOrd="0" parTransId="{B37117B7-5B57-4DC7-85DC-0608B17D02B9}" sibTransId="{DD31EC8D-2E88-44C1-89B4-1808810BE6B0}"/>
    <dgm:cxn modelId="{D60B49FF-C581-4044-A6DD-FFFA40BF7416}" type="presOf" srcId="{86CC440D-C785-48EE-97AB-1159637650CD}" destId="{0975E0EE-7970-43EC-B31A-52A312CA91EA}" srcOrd="0" destOrd="0" presId="urn:microsoft.com/office/officeart/2005/8/layout/hierarchy3"/>
    <dgm:cxn modelId="{1F527462-E8CD-414A-AFCC-7BF960343383}" type="presOf" srcId="{272E334D-2B7C-4F18-9F1A-A26ADFB1AE5B}" destId="{AF7D72CA-3C2D-4E34-8871-5DAE652BF274}" srcOrd="1" destOrd="0" presId="urn:microsoft.com/office/officeart/2005/8/layout/hierarchy3"/>
    <dgm:cxn modelId="{EA5C253F-5E5F-4E4A-A0D1-E5E8C559D9B8}" type="presOf" srcId="{3EB0C6C2-51AC-41AC-A474-88F4B70E807E}" destId="{7A894F37-788F-44D6-9459-D5D2DDA6EC4D}" srcOrd="0" destOrd="0" presId="urn:microsoft.com/office/officeart/2005/8/layout/hierarchy3"/>
    <dgm:cxn modelId="{2870D6A4-FCB7-46F2-8FC1-65DEE4E2473B}" type="presOf" srcId="{ED595AFD-BB7A-42A7-8062-F03407151E5C}" destId="{8EACC7E1-3BB0-4012-8E95-C956D712E308}" srcOrd="0" destOrd="0" presId="urn:microsoft.com/office/officeart/2005/8/layout/hierarchy3"/>
    <dgm:cxn modelId="{78B48BD5-8BBA-4DF6-B802-0217256A7A5A}" type="presOf" srcId="{272E334D-2B7C-4F18-9F1A-A26ADFB1AE5B}" destId="{08B11CAB-98E7-4779-9789-DBE6A7C27FB6}" srcOrd="0" destOrd="0" presId="urn:microsoft.com/office/officeart/2005/8/layout/hierarchy3"/>
    <dgm:cxn modelId="{F6071A66-C7BD-4A22-91D7-8573AB252E6E}" type="presParOf" srcId="{0975E0EE-7970-43EC-B31A-52A312CA91EA}" destId="{10FEBE6B-2047-43B1-80DC-1D4526B40E6E}" srcOrd="0" destOrd="0" presId="urn:microsoft.com/office/officeart/2005/8/layout/hierarchy3"/>
    <dgm:cxn modelId="{6C82029B-F13E-41DC-8593-0444ECBF8DD3}" type="presParOf" srcId="{10FEBE6B-2047-43B1-80DC-1D4526B40E6E}" destId="{0D6A0EDB-ADD0-426D-9A9F-A65736F774EC}" srcOrd="0" destOrd="0" presId="urn:microsoft.com/office/officeart/2005/8/layout/hierarchy3"/>
    <dgm:cxn modelId="{94E0D2DC-9EA1-4BFE-A5FA-029395584D5A}" type="presParOf" srcId="{0D6A0EDB-ADD0-426D-9A9F-A65736F774EC}" destId="{08B11CAB-98E7-4779-9789-DBE6A7C27FB6}" srcOrd="0" destOrd="0" presId="urn:microsoft.com/office/officeart/2005/8/layout/hierarchy3"/>
    <dgm:cxn modelId="{93793B29-75B3-447C-A581-CEB503A09C74}" type="presParOf" srcId="{0D6A0EDB-ADD0-426D-9A9F-A65736F774EC}" destId="{AF7D72CA-3C2D-4E34-8871-5DAE652BF274}" srcOrd="1" destOrd="0" presId="urn:microsoft.com/office/officeart/2005/8/layout/hierarchy3"/>
    <dgm:cxn modelId="{CD3176D5-FE39-455D-9C99-CFFDB59E3D06}" type="presParOf" srcId="{10FEBE6B-2047-43B1-80DC-1D4526B40E6E}" destId="{6B069224-4494-4527-8C0B-9A33671804F8}" srcOrd="1" destOrd="0" presId="urn:microsoft.com/office/officeart/2005/8/layout/hierarchy3"/>
    <dgm:cxn modelId="{0727953D-4284-439C-B8A7-C3F463B057EC}" type="presParOf" srcId="{6B069224-4494-4527-8C0B-9A33671804F8}" destId="{A5220D25-D937-430D-9F81-1DE66FBC827C}" srcOrd="0" destOrd="0" presId="urn:microsoft.com/office/officeart/2005/8/layout/hierarchy3"/>
    <dgm:cxn modelId="{4B2929BE-CEB1-4758-B633-F6D5D733FFCB}" type="presParOf" srcId="{6B069224-4494-4527-8C0B-9A33671804F8}" destId="{A45AE1A5-2FFF-4A44-A811-5347ABBD21B9}" srcOrd="1" destOrd="0" presId="urn:microsoft.com/office/officeart/2005/8/layout/hierarchy3"/>
    <dgm:cxn modelId="{F9196D28-2BF3-443F-91E9-ABA24FAE85D6}" type="presParOf" srcId="{6B069224-4494-4527-8C0B-9A33671804F8}" destId="{CF919843-A6F8-4C05-9D36-D24AE39EF835}" srcOrd="2" destOrd="0" presId="urn:microsoft.com/office/officeart/2005/8/layout/hierarchy3"/>
    <dgm:cxn modelId="{CF569CD8-BC59-4938-8F1A-CFE7A78B3EEE}" type="presParOf" srcId="{6B069224-4494-4527-8C0B-9A33671804F8}" destId="{9B2E1859-5F7E-4D1F-AC51-E22BD89F053F}" srcOrd="3" destOrd="0" presId="urn:microsoft.com/office/officeart/2005/8/layout/hierarchy3"/>
    <dgm:cxn modelId="{538EB39D-3041-4573-9C50-A4BDD976BA0E}" type="presParOf" srcId="{6B069224-4494-4527-8C0B-9A33671804F8}" destId="{502081D9-F1B2-4C5C-B883-F86F3DD1E841}" srcOrd="4" destOrd="0" presId="urn:microsoft.com/office/officeart/2005/8/layout/hierarchy3"/>
    <dgm:cxn modelId="{D0460764-D422-46E6-9028-B772D3A79CF1}" type="presParOf" srcId="{6B069224-4494-4527-8C0B-9A33671804F8}" destId="{FB1F9451-04C4-45DE-AD79-FD4594643EEA}" srcOrd="5" destOrd="0" presId="urn:microsoft.com/office/officeart/2005/8/layout/hierarchy3"/>
    <dgm:cxn modelId="{DDE57CC3-5D12-42EE-8EF4-A9BAC2C12B79}" type="presParOf" srcId="{6B069224-4494-4527-8C0B-9A33671804F8}" destId="{7A894F37-788F-44D6-9459-D5D2DDA6EC4D}" srcOrd="6" destOrd="0" presId="urn:microsoft.com/office/officeart/2005/8/layout/hierarchy3"/>
    <dgm:cxn modelId="{6CA4E066-CFFE-4DB7-A2FC-99F252E47724}" type="presParOf" srcId="{6B069224-4494-4527-8C0B-9A33671804F8}" destId="{8EACC7E1-3BB0-4012-8E95-C956D712E308}"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6CC440D-C785-48EE-97AB-1159637650CD}" type="doc">
      <dgm:prSet loTypeId="urn:microsoft.com/office/officeart/2005/8/layout/hierarchy3" loCatId="hierarchy" qsTypeId="urn:microsoft.com/office/officeart/2005/8/quickstyle/3d3" qsCatId="3D" csTypeId="urn:microsoft.com/office/officeart/2005/8/colors/colorful1#16" csCatId="colorful" phldr="1"/>
      <dgm:spPr/>
      <dgm:t>
        <a:bodyPr/>
        <a:lstStyle/>
        <a:p>
          <a:endParaRPr lang="es-CR"/>
        </a:p>
      </dgm:t>
    </dgm:pt>
    <dgm:pt modelId="{272E334D-2B7C-4F18-9F1A-A26ADFB1AE5B}">
      <dgm:prSet/>
      <dgm:spPr/>
      <dgm:t>
        <a:bodyPr/>
        <a:lstStyle/>
        <a:p>
          <a:pPr rtl="0"/>
          <a:r>
            <a:rPr lang="es-CR"/>
            <a:t>Tipos de atributos</a:t>
          </a:r>
        </a:p>
      </dgm:t>
    </dgm:pt>
    <dgm:pt modelId="{1E51A333-2F0D-4ECF-9339-225DA3BD22A8}" type="parTrans" cxnId="{24A150F8-FA4F-4850-BA00-704E232720F8}">
      <dgm:prSet/>
      <dgm:spPr/>
      <dgm:t>
        <a:bodyPr/>
        <a:lstStyle/>
        <a:p>
          <a:endParaRPr lang="es-CR"/>
        </a:p>
      </dgm:t>
    </dgm:pt>
    <dgm:pt modelId="{91C0E1B6-96B4-4723-AC90-1B380C5C4CC6}" type="sibTrans" cxnId="{24A150F8-FA4F-4850-BA00-704E232720F8}">
      <dgm:prSet/>
      <dgm:spPr/>
      <dgm:t>
        <a:bodyPr/>
        <a:lstStyle/>
        <a:p>
          <a:endParaRPr lang="es-CR"/>
        </a:p>
      </dgm:t>
    </dgm:pt>
    <dgm:pt modelId="{E9276243-DEB6-4735-A916-8725338D27C2}">
      <dgm:prSet/>
      <dgm:spPr/>
      <dgm:t>
        <a:bodyPr/>
        <a:lstStyle/>
        <a:p>
          <a:pPr rtl="0"/>
          <a:r>
            <a:rPr lang="es-ES_tradnl"/>
            <a:t>Simples o Compuestos</a:t>
          </a:r>
          <a:endParaRPr lang="es-CR"/>
        </a:p>
      </dgm:t>
    </dgm:pt>
    <dgm:pt modelId="{903395EF-47A8-4D96-AE92-8E3ECB2C82DB}" type="parTrans" cxnId="{A0BA766A-2F0A-4349-A0D4-C057F19AFF69}">
      <dgm:prSet/>
      <dgm:spPr/>
      <dgm:t>
        <a:bodyPr/>
        <a:lstStyle/>
        <a:p>
          <a:endParaRPr lang="es-CR"/>
        </a:p>
      </dgm:t>
    </dgm:pt>
    <dgm:pt modelId="{9C80C789-A1BD-413F-B098-8CD493E42A7E}" type="sibTrans" cxnId="{A0BA766A-2F0A-4349-A0D4-C057F19AFF69}">
      <dgm:prSet/>
      <dgm:spPr/>
      <dgm:t>
        <a:bodyPr/>
        <a:lstStyle/>
        <a:p>
          <a:endParaRPr lang="es-CR"/>
        </a:p>
      </dgm:t>
    </dgm:pt>
    <dgm:pt modelId="{5472254D-9634-4047-8A16-555A87F4F178}">
      <dgm:prSet/>
      <dgm:spPr>
        <a:solidFill>
          <a:srgbClr val="C00000">
            <a:alpha val="90000"/>
          </a:srgbClr>
        </a:solidFill>
      </dgm:spPr>
      <dgm:t>
        <a:bodyPr/>
        <a:lstStyle/>
        <a:p>
          <a:pPr rtl="0"/>
          <a:r>
            <a:rPr lang="es-ES_tradnl" dirty="0"/>
            <a:t>Derivados</a:t>
          </a:r>
          <a:endParaRPr lang="es-CR" dirty="0"/>
        </a:p>
      </dgm:t>
    </dgm:pt>
    <dgm:pt modelId="{B37117B7-5B57-4DC7-85DC-0608B17D02B9}" type="parTrans" cxnId="{A38CA7F9-A3A4-4892-8B77-BED872D8BD1D}">
      <dgm:prSet/>
      <dgm:spPr/>
      <dgm:t>
        <a:bodyPr/>
        <a:lstStyle/>
        <a:p>
          <a:endParaRPr lang="es-CR"/>
        </a:p>
      </dgm:t>
    </dgm:pt>
    <dgm:pt modelId="{DD31EC8D-2E88-44C1-89B4-1808810BE6B0}" type="sibTrans" cxnId="{A38CA7F9-A3A4-4892-8B77-BED872D8BD1D}">
      <dgm:prSet/>
      <dgm:spPr/>
      <dgm:t>
        <a:bodyPr/>
        <a:lstStyle/>
        <a:p>
          <a:endParaRPr lang="es-CR"/>
        </a:p>
      </dgm:t>
    </dgm:pt>
    <dgm:pt modelId="{209D9142-821E-4E0D-B5F6-3B88AA53938D}">
      <dgm:prSet/>
      <dgm:spPr/>
      <dgm:t>
        <a:bodyPr/>
        <a:lstStyle/>
        <a:p>
          <a:pPr rtl="0"/>
          <a:r>
            <a:rPr lang="es-ES_tradnl"/>
            <a:t>Monovalorados o Multivalorados </a:t>
          </a:r>
          <a:endParaRPr lang="es-CR"/>
        </a:p>
      </dgm:t>
    </dgm:pt>
    <dgm:pt modelId="{FEC11B9A-2619-4E8F-B9D8-FB3E0DE2E7AF}" type="parTrans" cxnId="{18BB39B9-9C80-4FA5-96ED-9BC3F227C669}">
      <dgm:prSet/>
      <dgm:spPr/>
      <dgm:t>
        <a:bodyPr/>
        <a:lstStyle/>
        <a:p>
          <a:endParaRPr lang="es-CR"/>
        </a:p>
      </dgm:t>
    </dgm:pt>
    <dgm:pt modelId="{BF3F5C3B-4EA8-4CA8-B940-92F640F3A6B0}" type="sibTrans" cxnId="{18BB39B9-9C80-4FA5-96ED-9BC3F227C669}">
      <dgm:prSet/>
      <dgm:spPr/>
      <dgm:t>
        <a:bodyPr/>
        <a:lstStyle/>
        <a:p>
          <a:endParaRPr lang="es-CR"/>
        </a:p>
      </dgm:t>
    </dgm:pt>
    <dgm:pt modelId="{ED595AFD-BB7A-42A7-8062-F03407151E5C}">
      <dgm:prSet/>
      <dgm:spPr/>
      <dgm:t>
        <a:bodyPr/>
        <a:lstStyle/>
        <a:p>
          <a:pPr rtl="0"/>
          <a:r>
            <a:rPr lang="es-ES_tradnl"/>
            <a:t>Opcionales</a:t>
          </a:r>
          <a:endParaRPr lang="es-CR"/>
        </a:p>
      </dgm:t>
    </dgm:pt>
    <dgm:pt modelId="{3EB0C6C2-51AC-41AC-A474-88F4B70E807E}" type="parTrans" cxnId="{568DE9FA-09A6-4B83-B4D4-8218CC1FA58D}">
      <dgm:prSet/>
      <dgm:spPr/>
      <dgm:t>
        <a:bodyPr/>
        <a:lstStyle/>
        <a:p>
          <a:endParaRPr lang="es-CR"/>
        </a:p>
      </dgm:t>
    </dgm:pt>
    <dgm:pt modelId="{D5D3A2F9-6730-4B83-9BED-359878F11C8D}" type="sibTrans" cxnId="{568DE9FA-09A6-4B83-B4D4-8218CC1FA58D}">
      <dgm:prSet/>
      <dgm:spPr/>
      <dgm:t>
        <a:bodyPr/>
        <a:lstStyle/>
        <a:p>
          <a:endParaRPr lang="es-CR"/>
        </a:p>
      </dgm:t>
    </dgm:pt>
    <dgm:pt modelId="{0975E0EE-7970-43EC-B31A-52A312CA91EA}" type="pres">
      <dgm:prSet presAssocID="{86CC440D-C785-48EE-97AB-1159637650CD}" presName="diagram" presStyleCnt="0">
        <dgm:presLayoutVars>
          <dgm:chPref val="1"/>
          <dgm:dir/>
          <dgm:animOne val="branch"/>
          <dgm:animLvl val="lvl"/>
          <dgm:resizeHandles/>
        </dgm:presLayoutVars>
      </dgm:prSet>
      <dgm:spPr/>
    </dgm:pt>
    <dgm:pt modelId="{10FEBE6B-2047-43B1-80DC-1D4526B40E6E}" type="pres">
      <dgm:prSet presAssocID="{272E334D-2B7C-4F18-9F1A-A26ADFB1AE5B}" presName="root" presStyleCnt="0"/>
      <dgm:spPr/>
    </dgm:pt>
    <dgm:pt modelId="{0D6A0EDB-ADD0-426D-9A9F-A65736F774EC}" type="pres">
      <dgm:prSet presAssocID="{272E334D-2B7C-4F18-9F1A-A26ADFB1AE5B}" presName="rootComposite" presStyleCnt="0"/>
      <dgm:spPr/>
    </dgm:pt>
    <dgm:pt modelId="{08B11CAB-98E7-4779-9789-DBE6A7C27FB6}" type="pres">
      <dgm:prSet presAssocID="{272E334D-2B7C-4F18-9F1A-A26ADFB1AE5B}" presName="rootText" presStyleLbl="node1" presStyleIdx="0" presStyleCnt="1" custScaleX="248633"/>
      <dgm:spPr/>
    </dgm:pt>
    <dgm:pt modelId="{AF7D72CA-3C2D-4E34-8871-5DAE652BF274}" type="pres">
      <dgm:prSet presAssocID="{272E334D-2B7C-4F18-9F1A-A26ADFB1AE5B}" presName="rootConnector" presStyleLbl="node1" presStyleIdx="0" presStyleCnt="1"/>
      <dgm:spPr/>
    </dgm:pt>
    <dgm:pt modelId="{6B069224-4494-4527-8C0B-9A33671804F8}" type="pres">
      <dgm:prSet presAssocID="{272E334D-2B7C-4F18-9F1A-A26ADFB1AE5B}" presName="childShape" presStyleCnt="0"/>
      <dgm:spPr/>
    </dgm:pt>
    <dgm:pt modelId="{A5220D25-D937-430D-9F81-1DE66FBC827C}" type="pres">
      <dgm:prSet presAssocID="{903395EF-47A8-4D96-AE92-8E3ECB2C82DB}" presName="Name13" presStyleLbl="parChTrans1D2" presStyleIdx="0" presStyleCnt="4"/>
      <dgm:spPr/>
    </dgm:pt>
    <dgm:pt modelId="{A45AE1A5-2FFF-4A44-A811-5347ABBD21B9}" type="pres">
      <dgm:prSet presAssocID="{E9276243-DEB6-4735-A916-8725338D27C2}" presName="childText" presStyleLbl="bgAcc1" presStyleIdx="0" presStyleCnt="4" custScaleX="319298">
        <dgm:presLayoutVars>
          <dgm:bulletEnabled val="1"/>
        </dgm:presLayoutVars>
      </dgm:prSet>
      <dgm:spPr/>
    </dgm:pt>
    <dgm:pt modelId="{CF919843-A6F8-4C05-9D36-D24AE39EF835}" type="pres">
      <dgm:prSet presAssocID="{B37117B7-5B57-4DC7-85DC-0608B17D02B9}" presName="Name13" presStyleLbl="parChTrans1D2" presStyleIdx="1" presStyleCnt="4"/>
      <dgm:spPr/>
    </dgm:pt>
    <dgm:pt modelId="{9B2E1859-5F7E-4D1F-AC51-E22BD89F053F}" type="pres">
      <dgm:prSet presAssocID="{5472254D-9634-4047-8A16-555A87F4F178}" presName="childText" presStyleLbl="bgAcc1" presStyleIdx="1" presStyleCnt="4" custScaleX="319298">
        <dgm:presLayoutVars>
          <dgm:bulletEnabled val="1"/>
        </dgm:presLayoutVars>
      </dgm:prSet>
      <dgm:spPr/>
    </dgm:pt>
    <dgm:pt modelId="{502081D9-F1B2-4C5C-B883-F86F3DD1E841}" type="pres">
      <dgm:prSet presAssocID="{FEC11B9A-2619-4E8F-B9D8-FB3E0DE2E7AF}" presName="Name13" presStyleLbl="parChTrans1D2" presStyleIdx="2" presStyleCnt="4"/>
      <dgm:spPr/>
    </dgm:pt>
    <dgm:pt modelId="{FB1F9451-04C4-45DE-AD79-FD4594643EEA}" type="pres">
      <dgm:prSet presAssocID="{209D9142-821E-4E0D-B5F6-3B88AA53938D}" presName="childText" presStyleLbl="bgAcc1" presStyleIdx="2" presStyleCnt="4" custScaleX="319298">
        <dgm:presLayoutVars>
          <dgm:bulletEnabled val="1"/>
        </dgm:presLayoutVars>
      </dgm:prSet>
      <dgm:spPr/>
    </dgm:pt>
    <dgm:pt modelId="{7A894F37-788F-44D6-9459-D5D2DDA6EC4D}" type="pres">
      <dgm:prSet presAssocID="{3EB0C6C2-51AC-41AC-A474-88F4B70E807E}" presName="Name13" presStyleLbl="parChTrans1D2" presStyleIdx="3" presStyleCnt="4"/>
      <dgm:spPr/>
    </dgm:pt>
    <dgm:pt modelId="{8EACC7E1-3BB0-4012-8E95-C956D712E308}" type="pres">
      <dgm:prSet presAssocID="{ED595AFD-BB7A-42A7-8062-F03407151E5C}" presName="childText" presStyleLbl="bgAcc1" presStyleIdx="3" presStyleCnt="4" custScaleX="319298">
        <dgm:presLayoutVars>
          <dgm:bulletEnabled val="1"/>
        </dgm:presLayoutVars>
      </dgm:prSet>
      <dgm:spPr/>
    </dgm:pt>
  </dgm:ptLst>
  <dgm:cxnLst>
    <dgm:cxn modelId="{568DE9FA-09A6-4B83-B4D4-8218CC1FA58D}" srcId="{272E334D-2B7C-4F18-9F1A-A26ADFB1AE5B}" destId="{ED595AFD-BB7A-42A7-8062-F03407151E5C}" srcOrd="3" destOrd="0" parTransId="{3EB0C6C2-51AC-41AC-A474-88F4B70E807E}" sibTransId="{D5D3A2F9-6730-4B83-9BED-359878F11C8D}"/>
    <dgm:cxn modelId="{F6F8DC31-7D79-4EF7-99A7-E615C9C05C7C}" type="presOf" srcId="{209D9142-821E-4E0D-B5F6-3B88AA53938D}" destId="{FB1F9451-04C4-45DE-AD79-FD4594643EEA}" srcOrd="0" destOrd="0" presId="urn:microsoft.com/office/officeart/2005/8/layout/hierarchy3"/>
    <dgm:cxn modelId="{24A150F8-FA4F-4850-BA00-704E232720F8}" srcId="{86CC440D-C785-48EE-97AB-1159637650CD}" destId="{272E334D-2B7C-4F18-9F1A-A26ADFB1AE5B}" srcOrd="0" destOrd="0" parTransId="{1E51A333-2F0D-4ECF-9339-225DA3BD22A8}" sibTransId="{91C0E1B6-96B4-4723-AC90-1B380C5C4CC6}"/>
    <dgm:cxn modelId="{AAFD6F70-F830-4D4A-B446-027E2422DD1B}" type="presOf" srcId="{FEC11B9A-2619-4E8F-B9D8-FB3E0DE2E7AF}" destId="{502081D9-F1B2-4C5C-B883-F86F3DD1E841}" srcOrd="0" destOrd="0" presId="urn:microsoft.com/office/officeart/2005/8/layout/hierarchy3"/>
    <dgm:cxn modelId="{A0BA766A-2F0A-4349-A0D4-C057F19AFF69}" srcId="{272E334D-2B7C-4F18-9F1A-A26ADFB1AE5B}" destId="{E9276243-DEB6-4735-A916-8725338D27C2}" srcOrd="0" destOrd="0" parTransId="{903395EF-47A8-4D96-AE92-8E3ECB2C82DB}" sibTransId="{9C80C789-A1BD-413F-B098-8CD493E42A7E}"/>
    <dgm:cxn modelId="{12F5F8C7-4D35-4A21-801E-C48BBCB477B9}" type="presOf" srcId="{5472254D-9634-4047-8A16-555A87F4F178}" destId="{9B2E1859-5F7E-4D1F-AC51-E22BD89F053F}" srcOrd="0" destOrd="0" presId="urn:microsoft.com/office/officeart/2005/8/layout/hierarchy3"/>
    <dgm:cxn modelId="{18BB39B9-9C80-4FA5-96ED-9BC3F227C669}" srcId="{272E334D-2B7C-4F18-9F1A-A26ADFB1AE5B}" destId="{209D9142-821E-4E0D-B5F6-3B88AA53938D}" srcOrd="2" destOrd="0" parTransId="{FEC11B9A-2619-4E8F-B9D8-FB3E0DE2E7AF}" sibTransId="{BF3F5C3B-4EA8-4CA8-B940-92F640F3A6B0}"/>
    <dgm:cxn modelId="{44E1A351-328F-4F4A-838A-5B58E2DD65C1}" type="presOf" srcId="{86CC440D-C785-48EE-97AB-1159637650CD}" destId="{0975E0EE-7970-43EC-B31A-52A312CA91EA}" srcOrd="0" destOrd="0" presId="urn:microsoft.com/office/officeart/2005/8/layout/hierarchy3"/>
    <dgm:cxn modelId="{8A0C2BB7-D983-4A15-9EA2-570D82580995}" type="presOf" srcId="{B37117B7-5B57-4DC7-85DC-0608B17D02B9}" destId="{CF919843-A6F8-4C05-9D36-D24AE39EF835}" srcOrd="0" destOrd="0" presId="urn:microsoft.com/office/officeart/2005/8/layout/hierarchy3"/>
    <dgm:cxn modelId="{E4853306-6DC6-49E1-8DBC-1B0F46C5A022}" type="presOf" srcId="{272E334D-2B7C-4F18-9F1A-A26ADFB1AE5B}" destId="{08B11CAB-98E7-4779-9789-DBE6A7C27FB6}" srcOrd="0" destOrd="0" presId="urn:microsoft.com/office/officeart/2005/8/layout/hierarchy3"/>
    <dgm:cxn modelId="{A38CA7F9-A3A4-4892-8B77-BED872D8BD1D}" srcId="{272E334D-2B7C-4F18-9F1A-A26ADFB1AE5B}" destId="{5472254D-9634-4047-8A16-555A87F4F178}" srcOrd="1" destOrd="0" parTransId="{B37117B7-5B57-4DC7-85DC-0608B17D02B9}" sibTransId="{DD31EC8D-2E88-44C1-89B4-1808810BE6B0}"/>
    <dgm:cxn modelId="{F3EFADCD-2686-4207-B24D-1788E74F21DD}" type="presOf" srcId="{903395EF-47A8-4D96-AE92-8E3ECB2C82DB}" destId="{A5220D25-D937-430D-9F81-1DE66FBC827C}" srcOrd="0" destOrd="0" presId="urn:microsoft.com/office/officeart/2005/8/layout/hierarchy3"/>
    <dgm:cxn modelId="{80CB3762-3AC9-4361-82BE-5DAD04A48D5E}" type="presOf" srcId="{E9276243-DEB6-4735-A916-8725338D27C2}" destId="{A45AE1A5-2FFF-4A44-A811-5347ABBD21B9}" srcOrd="0" destOrd="0" presId="urn:microsoft.com/office/officeart/2005/8/layout/hierarchy3"/>
    <dgm:cxn modelId="{9377F670-EFC1-45AE-B46A-6F7AA6586B72}" type="presOf" srcId="{ED595AFD-BB7A-42A7-8062-F03407151E5C}" destId="{8EACC7E1-3BB0-4012-8E95-C956D712E308}" srcOrd="0" destOrd="0" presId="urn:microsoft.com/office/officeart/2005/8/layout/hierarchy3"/>
    <dgm:cxn modelId="{E2FBF935-3EBD-4DFB-A34E-EF88A0A54FEB}" type="presOf" srcId="{3EB0C6C2-51AC-41AC-A474-88F4B70E807E}" destId="{7A894F37-788F-44D6-9459-D5D2DDA6EC4D}" srcOrd="0" destOrd="0" presId="urn:microsoft.com/office/officeart/2005/8/layout/hierarchy3"/>
    <dgm:cxn modelId="{F9848157-FF75-4301-88AB-2CFBB8EF49FA}" type="presOf" srcId="{272E334D-2B7C-4F18-9F1A-A26ADFB1AE5B}" destId="{AF7D72CA-3C2D-4E34-8871-5DAE652BF274}" srcOrd="1" destOrd="0" presId="urn:microsoft.com/office/officeart/2005/8/layout/hierarchy3"/>
    <dgm:cxn modelId="{F193B8A3-553B-4A75-83FD-00B8CA4479E1}" type="presParOf" srcId="{0975E0EE-7970-43EC-B31A-52A312CA91EA}" destId="{10FEBE6B-2047-43B1-80DC-1D4526B40E6E}" srcOrd="0" destOrd="0" presId="urn:microsoft.com/office/officeart/2005/8/layout/hierarchy3"/>
    <dgm:cxn modelId="{357D34D2-FE32-4EEE-97D9-FC4C539879E1}" type="presParOf" srcId="{10FEBE6B-2047-43B1-80DC-1D4526B40E6E}" destId="{0D6A0EDB-ADD0-426D-9A9F-A65736F774EC}" srcOrd="0" destOrd="0" presId="urn:microsoft.com/office/officeart/2005/8/layout/hierarchy3"/>
    <dgm:cxn modelId="{C7E46385-7561-4464-B0AF-5D845330A659}" type="presParOf" srcId="{0D6A0EDB-ADD0-426D-9A9F-A65736F774EC}" destId="{08B11CAB-98E7-4779-9789-DBE6A7C27FB6}" srcOrd="0" destOrd="0" presId="urn:microsoft.com/office/officeart/2005/8/layout/hierarchy3"/>
    <dgm:cxn modelId="{CC34FD6B-7AE8-440B-AA8E-649C0EE6A56C}" type="presParOf" srcId="{0D6A0EDB-ADD0-426D-9A9F-A65736F774EC}" destId="{AF7D72CA-3C2D-4E34-8871-5DAE652BF274}" srcOrd="1" destOrd="0" presId="urn:microsoft.com/office/officeart/2005/8/layout/hierarchy3"/>
    <dgm:cxn modelId="{77972D7F-0EA6-4F80-A7E3-0721C57E95DC}" type="presParOf" srcId="{10FEBE6B-2047-43B1-80DC-1D4526B40E6E}" destId="{6B069224-4494-4527-8C0B-9A33671804F8}" srcOrd="1" destOrd="0" presId="urn:microsoft.com/office/officeart/2005/8/layout/hierarchy3"/>
    <dgm:cxn modelId="{2F0EF819-AEFD-48FF-8634-2FE85E5D87C5}" type="presParOf" srcId="{6B069224-4494-4527-8C0B-9A33671804F8}" destId="{A5220D25-D937-430D-9F81-1DE66FBC827C}" srcOrd="0" destOrd="0" presId="urn:microsoft.com/office/officeart/2005/8/layout/hierarchy3"/>
    <dgm:cxn modelId="{DF6E8C90-B15D-4E02-8F95-143184249C77}" type="presParOf" srcId="{6B069224-4494-4527-8C0B-9A33671804F8}" destId="{A45AE1A5-2FFF-4A44-A811-5347ABBD21B9}" srcOrd="1" destOrd="0" presId="urn:microsoft.com/office/officeart/2005/8/layout/hierarchy3"/>
    <dgm:cxn modelId="{4FEDD4A4-9814-4D62-8F10-E3B048634A1E}" type="presParOf" srcId="{6B069224-4494-4527-8C0B-9A33671804F8}" destId="{CF919843-A6F8-4C05-9D36-D24AE39EF835}" srcOrd="2" destOrd="0" presId="urn:microsoft.com/office/officeart/2005/8/layout/hierarchy3"/>
    <dgm:cxn modelId="{9714400A-4359-49DD-90B8-641D8DC68083}" type="presParOf" srcId="{6B069224-4494-4527-8C0B-9A33671804F8}" destId="{9B2E1859-5F7E-4D1F-AC51-E22BD89F053F}" srcOrd="3" destOrd="0" presId="urn:microsoft.com/office/officeart/2005/8/layout/hierarchy3"/>
    <dgm:cxn modelId="{1E2F2063-F054-4D56-A246-440316081218}" type="presParOf" srcId="{6B069224-4494-4527-8C0B-9A33671804F8}" destId="{502081D9-F1B2-4C5C-B883-F86F3DD1E841}" srcOrd="4" destOrd="0" presId="urn:microsoft.com/office/officeart/2005/8/layout/hierarchy3"/>
    <dgm:cxn modelId="{A6665641-069E-40C9-822A-6CEF30A0B8E0}" type="presParOf" srcId="{6B069224-4494-4527-8C0B-9A33671804F8}" destId="{FB1F9451-04C4-45DE-AD79-FD4594643EEA}" srcOrd="5" destOrd="0" presId="urn:microsoft.com/office/officeart/2005/8/layout/hierarchy3"/>
    <dgm:cxn modelId="{7D2292E8-7C78-4905-BA0D-741DD9F54E2E}" type="presParOf" srcId="{6B069224-4494-4527-8C0B-9A33671804F8}" destId="{7A894F37-788F-44D6-9459-D5D2DDA6EC4D}" srcOrd="6" destOrd="0" presId="urn:microsoft.com/office/officeart/2005/8/layout/hierarchy3"/>
    <dgm:cxn modelId="{34D87877-FD92-409D-B167-B2BE13DA548F}" type="presParOf" srcId="{6B069224-4494-4527-8C0B-9A33671804F8}" destId="{8EACC7E1-3BB0-4012-8E95-C956D712E308}"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6CC440D-C785-48EE-97AB-1159637650CD}" type="doc">
      <dgm:prSet loTypeId="urn:microsoft.com/office/officeart/2005/8/layout/hierarchy3" loCatId="hierarchy" qsTypeId="urn:microsoft.com/office/officeart/2005/8/quickstyle/3d3" qsCatId="3D" csTypeId="urn:microsoft.com/office/officeart/2005/8/colors/colorful1#17" csCatId="colorful" phldr="1"/>
      <dgm:spPr/>
      <dgm:t>
        <a:bodyPr/>
        <a:lstStyle/>
        <a:p>
          <a:endParaRPr lang="es-CR"/>
        </a:p>
      </dgm:t>
    </dgm:pt>
    <dgm:pt modelId="{272E334D-2B7C-4F18-9F1A-A26ADFB1AE5B}">
      <dgm:prSet/>
      <dgm:spPr/>
      <dgm:t>
        <a:bodyPr/>
        <a:lstStyle/>
        <a:p>
          <a:pPr rtl="0"/>
          <a:r>
            <a:rPr lang="es-CR"/>
            <a:t>Tipos de atributos</a:t>
          </a:r>
        </a:p>
      </dgm:t>
    </dgm:pt>
    <dgm:pt modelId="{1E51A333-2F0D-4ECF-9339-225DA3BD22A8}" type="parTrans" cxnId="{24A150F8-FA4F-4850-BA00-704E232720F8}">
      <dgm:prSet/>
      <dgm:spPr/>
      <dgm:t>
        <a:bodyPr/>
        <a:lstStyle/>
        <a:p>
          <a:endParaRPr lang="es-CR"/>
        </a:p>
      </dgm:t>
    </dgm:pt>
    <dgm:pt modelId="{91C0E1B6-96B4-4723-AC90-1B380C5C4CC6}" type="sibTrans" cxnId="{24A150F8-FA4F-4850-BA00-704E232720F8}">
      <dgm:prSet/>
      <dgm:spPr/>
      <dgm:t>
        <a:bodyPr/>
        <a:lstStyle/>
        <a:p>
          <a:endParaRPr lang="es-CR"/>
        </a:p>
      </dgm:t>
    </dgm:pt>
    <dgm:pt modelId="{E9276243-DEB6-4735-A916-8725338D27C2}">
      <dgm:prSet/>
      <dgm:spPr/>
      <dgm:t>
        <a:bodyPr/>
        <a:lstStyle/>
        <a:p>
          <a:pPr rtl="0"/>
          <a:r>
            <a:rPr lang="es-ES_tradnl"/>
            <a:t>Simples o Compuestos</a:t>
          </a:r>
          <a:endParaRPr lang="es-CR"/>
        </a:p>
      </dgm:t>
    </dgm:pt>
    <dgm:pt modelId="{903395EF-47A8-4D96-AE92-8E3ECB2C82DB}" type="parTrans" cxnId="{A0BA766A-2F0A-4349-A0D4-C057F19AFF69}">
      <dgm:prSet/>
      <dgm:spPr/>
      <dgm:t>
        <a:bodyPr/>
        <a:lstStyle/>
        <a:p>
          <a:endParaRPr lang="es-CR"/>
        </a:p>
      </dgm:t>
    </dgm:pt>
    <dgm:pt modelId="{9C80C789-A1BD-413F-B098-8CD493E42A7E}" type="sibTrans" cxnId="{A0BA766A-2F0A-4349-A0D4-C057F19AFF69}">
      <dgm:prSet/>
      <dgm:spPr/>
      <dgm:t>
        <a:bodyPr/>
        <a:lstStyle/>
        <a:p>
          <a:endParaRPr lang="es-CR"/>
        </a:p>
      </dgm:t>
    </dgm:pt>
    <dgm:pt modelId="{5472254D-9634-4047-8A16-555A87F4F178}">
      <dgm:prSet/>
      <dgm:spPr/>
      <dgm:t>
        <a:bodyPr/>
        <a:lstStyle/>
        <a:p>
          <a:pPr rtl="0"/>
          <a:r>
            <a:rPr lang="es-ES_tradnl" dirty="0"/>
            <a:t>Derivados</a:t>
          </a:r>
          <a:endParaRPr lang="es-CR" dirty="0"/>
        </a:p>
      </dgm:t>
    </dgm:pt>
    <dgm:pt modelId="{B37117B7-5B57-4DC7-85DC-0608B17D02B9}" type="parTrans" cxnId="{A38CA7F9-A3A4-4892-8B77-BED872D8BD1D}">
      <dgm:prSet/>
      <dgm:spPr/>
      <dgm:t>
        <a:bodyPr/>
        <a:lstStyle/>
        <a:p>
          <a:endParaRPr lang="es-CR"/>
        </a:p>
      </dgm:t>
    </dgm:pt>
    <dgm:pt modelId="{DD31EC8D-2E88-44C1-89B4-1808810BE6B0}" type="sibTrans" cxnId="{A38CA7F9-A3A4-4892-8B77-BED872D8BD1D}">
      <dgm:prSet/>
      <dgm:spPr/>
      <dgm:t>
        <a:bodyPr/>
        <a:lstStyle/>
        <a:p>
          <a:endParaRPr lang="es-CR"/>
        </a:p>
      </dgm:t>
    </dgm:pt>
    <dgm:pt modelId="{209D9142-821E-4E0D-B5F6-3B88AA53938D}">
      <dgm:prSet/>
      <dgm:spPr>
        <a:solidFill>
          <a:srgbClr val="C00000">
            <a:alpha val="90000"/>
          </a:srgbClr>
        </a:solidFill>
      </dgm:spPr>
      <dgm:t>
        <a:bodyPr/>
        <a:lstStyle/>
        <a:p>
          <a:pPr rtl="0"/>
          <a:r>
            <a:rPr lang="es-ES_tradnl"/>
            <a:t>Monovalorados o Multivalorados </a:t>
          </a:r>
          <a:endParaRPr lang="es-CR"/>
        </a:p>
      </dgm:t>
    </dgm:pt>
    <dgm:pt modelId="{FEC11B9A-2619-4E8F-B9D8-FB3E0DE2E7AF}" type="parTrans" cxnId="{18BB39B9-9C80-4FA5-96ED-9BC3F227C669}">
      <dgm:prSet/>
      <dgm:spPr/>
      <dgm:t>
        <a:bodyPr/>
        <a:lstStyle/>
        <a:p>
          <a:endParaRPr lang="es-CR"/>
        </a:p>
      </dgm:t>
    </dgm:pt>
    <dgm:pt modelId="{BF3F5C3B-4EA8-4CA8-B940-92F640F3A6B0}" type="sibTrans" cxnId="{18BB39B9-9C80-4FA5-96ED-9BC3F227C669}">
      <dgm:prSet/>
      <dgm:spPr/>
      <dgm:t>
        <a:bodyPr/>
        <a:lstStyle/>
        <a:p>
          <a:endParaRPr lang="es-CR"/>
        </a:p>
      </dgm:t>
    </dgm:pt>
    <dgm:pt modelId="{ED595AFD-BB7A-42A7-8062-F03407151E5C}">
      <dgm:prSet/>
      <dgm:spPr/>
      <dgm:t>
        <a:bodyPr/>
        <a:lstStyle/>
        <a:p>
          <a:pPr rtl="0"/>
          <a:r>
            <a:rPr lang="es-ES_tradnl"/>
            <a:t>Opcionales</a:t>
          </a:r>
          <a:endParaRPr lang="es-CR"/>
        </a:p>
      </dgm:t>
    </dgm:pt>
    <dgm:pt modelId="{3EB0C6C2-51AC-41AC-A474-88F4B70E807E}" type="parTrans" cxnId="{568DE9FA-09A6-4B83-B4D4-8218CC1FA58D}">
      <dgm:prSet/>
      <dgm:spPr/>
      <dgm:t>
        <a:bodyPr/>
        <a:lstStyle/>
        <a:p>
          <a:endParaRPr lang="es-CR"/>
        </a:p>
      </dgm:t>
    </dgm:pt>
    <dgm:pt modelId="{D5D3A2F9-6730-4B83-9BED-359878F11C8D}" type="sibTrans" cxnId="{568DE9FA-09A6-4B83-B4D4-8218CC1FA58D}">
      <dgm:prSet/>
      <dgm:spPr/>
      <dgm:t>
        <a:bodyPr/>
        <a:lstStyle/>
        <a:p>
          <a:endParaRPr lang="es-CR"/>
        </a:p>
      </dgm:t>
    </dgm:pt>
    <dgm:pt modelId="{0975E0EE-7970-43EC-B31A-52A312CA91EA}" type="pres">
      <dgm:prSet presAssocID="{86CC440D-C785-48EE-97AB-1159637650CD}" presName="diagram" presStyleCnt="0">
        <dgm:presLayoutVars>
          <dgm:chPref val="1"/>
          <dgm:dir/>
          <dgm:animOne val="branch"/>
          <dgm:animLvl val="lvl"/>
          <dgm:resizeHandles/>
        </dgm:presLayoutVars>
      </dgm:prSet>
      <dgm:spPr/>
    </dgm:pt>
    <dgm:pt modelId="{10FEBE6B-2047-43B1-80DC-1D4526B40E6E}" type="pres">
      <dgm:prSet presAssocID="{272E334D-2B7C-4F18-9F1A-A26ADFB1AE5B}" presName="root" presStyleCnt="0"/>
      <dgm:spPr/>
    </dgm:pt>
    <dgm:pt modelId="{0D6A0EDB-ADD0-426D-9A9F-A65736F774EC}" type="pres">
      <dgm:prSet presAssocID="{272E334D-2B7C-4F18-9F1A-A26ADFB1AE5B}" presName="rootComposite" presStyleCnt="0"/>
      <dgm:spPr/>
    </dgm:pt>
    <dgm:pt modelId="{08B11CAB-98E7-4779-9789-DBE6A7C27FB6}" type="pres">
      <dgm:prSet presAssocID="{272E334D-2B7C-4F18-9F1A-A26ADFB1AE5B}" presName="rootText" presStyleLbl="node1" presStyleIdx="0" presStyleCnt="1" custScaleX="248633"/>
      <dgm:spPr/>
    </dgm:pt>
    <dgm:pt modelId="{AF7D72CA-3C2D-4E34-8871-5DAE652BF274}" type="pres">
      <dgm:prSet presAssocID="{272E334D-2B7C-4F18-9F1A-A26ADFB1AE5B}" presName="rootConnector" presStyleLbl="node1" presStyleIdx="0" presStyleCnt="1"/>
      <dgm:spPr/>
    </dgm:pt>
    <dgm:pt modelId="{6B069224-4494-4527-8C0B-9A33671804F8}" type="pres">
      <dgm:prSet presAssocID="{272E334D-2B7C-4F18-9F1A-A26ADFB1AE5B}" presName="childShape" presStyleCnt="0"/>
      <dgm:spPr/>
    </dgm:pt>
    <dgm:pt modelId="{A5220D25-D937-430D-9F81-1DE66FBC827C}" type="pres">
      <dgm:prSet presAssocID="{903395EF-47A8-4D96-AE92-8E3ECB2C82DB}" presName="Name13" presStyleLbl="parChTrans1D2" presStyleIdx="0" presStyleCnt="4"/>
      <dgm:spPr/>
    </dgm:pt>
    <dgm:pt modelId="{A45AE1A5-2FFF-4A44-A811-5347ABBD21B9}" type="pres">
      <dgm:prSet presAssocID="{E9276243-DEB6-4735-A916-8725338D27C2}" presName="childText" presStyleLbl="bgAcc1" presStyleIdx="0" presStyleCnt="4" custScaleX="319298">
        <dgm:presLayoutVars>
          <dgm:bulletEnabled val="1"/>
        </dgm:presLayoutVars>
      </dgm:prSet>
      <dgm:spPr/>
    </dgm:pt>
    <dgm:pt modelId="{CF919843-A6F8-4C05-9D36-D24AE39EF835}" type="pres">
      <dgm:prSet presAssocID="{B37117B7-5B57-4DC7-85DC-0608B17D02B9}" presName="Name13" presStyleLbl="parChTrans1D2" presStyleIdx="1" presStyleCnt="4"/>
      <dgm:spPr/>
    </dgm:pt>
    <dgm:pt modelId="{9B2E1859-5F7E-4D1F-AC51-E22BD89F053F}" type="pres">
      <dgm:prSet presAssocID="{5472254D-9634-4047-8A16-555A87F4F178}" presName="childText" presStyleLbl="bgAcc1" presStyleIdx="1" presStyleCnt="4" custScaleX="319298">
        <dgm:presLayoutVars>
          <dgm:bulletEnabled val="1"/>
        </dgm:presLayoutVars>
      </dgm:prSet>
      <dgm:spPr/>
    </dgm:pt>
    <dgm:pt modelId="{502081D9-F1B2-4C5C-B883-F86F3DD1E841}" type="pres">
      <dgm:prSet presAssocID="{FEC11B9A-2619-4E8F-B9D8-FB3E0DE2E7AF}" presName="Name13" presStyleLbl="parChTrans1D2" presStyleIdx="2" presStyleCnt="4"/>
      <dgm:spPr/>
    </dgm:pt>
    <dgm:pt modelId="{FB1F9451-04C4-45DE-AD79-FD4594643EEA}" type="pres">
      <dgm:prSet presAssocID="{209D9142-821E-4E0D-B5F6-3B88AA53938D}" presName="childText" presStyleLbl="bgAcc1" presStyleIdx="2" presStyleCnt="4" custScaleX="319298">
        <dgm:presLayoutVars>
          <dgm:bulletEnabled val="1"/>
        </dgm:presLayoutVars>
      </dgm:prSet>
      <dgm:spPr/>
    </dgm:pt>
    <dgm:pt modelId="{7A894F37-788F-44D6-9459-D5D2DDA6EC4D}" type="pres">
      <dgm:prSet presAssocID="{3EB0C6C2-51AC-41AC-A474-88F4B70E807E}" presName="Name13" presStyleLbl="parChTrans1D2" presStyleIdx="3" presStyleCnt="4"/>
      <dgm:spPr/>
    </dgm:pt>
    <dgm:pt modelId="{8EACC7E1-3BB0-4012-8E95-C956D712E308}" type="pres">
      <dgm:prSet presAssocID="{ED595AFD-BB7A-42A7-8062-F03407151E5C}" presName="childText" presStyleLbl="bgAcc1" presStyleIdx="3" presStyleCnt="4" custScaleX="319298">
        <dgm:presLayoutVars>
          <dgm:bulletEnabled val="1"/>
        </dgm:presLayoutVars>
      </dgm:prSet>
      <dgm:spPr/>
    </dgm:pt>
  </dgm:ptLst>
  <dgm:cxnLst>
    <dgm:cxn modelId="{568DE9FA-09A6-4B83-B4D4-8218CC1FA58D}" srcId="{272E334D-2B7C-4F18-9F1A-A26ADFB1AE5B}" destId="{ED595AFD-BB7A-42A7-8062-F03407151E5C}" srcOrd="3" destOrd="0" parTransId="{3EB0C6C2-51AC-41AC-A474-88F4B70E807E}" sibTransId="{D5D3A2F9-6730-4B83-9BED-359878F11C8D}"/>
    <dgm:cxn modelId="{21DC48E3-E32F-48AA-9684-8B24CA9E1E37}" type="presOf" srcId="{272E334D-2B7C-4F18-9F1A-A26ADFB1AE5B}" destId="{AF7D72CA-3C2D-4E34-8871-5DAE652BF274}" srcOrd="1" destOrd="0" presId="urn:microsoft.com/office/officeart/2005/8/layout/hierarchy3"/>
    <dgm:cxn modelId="{A238DE17-E570-487E-A27C-B119F156D69E}" type="presOf" srcId="{5472254D-9634-4047-8A16-555A87F4F178}" destId="{9B2E1859-5F7E-4D1F-AC51-E22BD89F053F}" srcOrd="0" destOrd="0" presId="urn:microsoft.com/office/officeart/2005/8/layout/hierarchy3"/>
    <dgm:cxn modelId="{24A150F8-FA4F-4850-BA00-704E232720F8}" srcId="{86CC440D-C785-48EE-97AB-1159637650CD}" destId="{272E334D-2B7C-4F18-9F1A-A26ADFB1AE5B}" srcOrd="0" destOrd="0" parTransId="{1E51A333-2F0D-4ECF-9339-225DA3BD22A8}" sibTransId="{91C0E1B6-96B4-4723-AC90-1B380C5C4CC6}"/>
    <dgm:cxn modelId="{E4853D64-3B53-43B8-A7B4-96512D9DF1DC}" type="presOf" srcId="{E9276243-DEB6-4735-A916-8725338D27C2}" destId="{A45AE1A5-2FFF-4A44-A811-5347ABBD21B9}" srcOrd="0" destOrd="0" presId="urn:microsoft.com/office/officeart/2005/8/layout/hierarchy3"/>
    <dgm:cxn modelId="{A0BA766A-2F0A-4349-A0D4-C057F19AFF69}" srcId="{272E334D-2B7C-4F18-9F1A-A26ADFB1AE5B}" destId="{E9276243-DEB6-4735-A916-8725338D27C2}" srcOrd="0" destOrd="0" parTransId="{903395EF-47A8-4D96-AE92-8E3ECB2C82DB}" sibTransId="{9C80C789-A1BD-413F-B098-8CD493E42A7E}"/>
    <dgm:cxn modelId="{09E15DC5-6786-4A5F-8F07-B4424A758F14}" type="presOf" srcId="{903395EF-47A8-4D96-AE92-8E3ECB2C82DB}" destId="{A5220D25-D937-430D-9F81-1DE66FBC827C}" srcOrd="0" destOrd="0" presId="urn:microsoft.com/office/officeart/2005/8/layout/hierarchy3"/>
    <dgm:cxn modelId="{18BB39B9-9C80-4FA5-96ED-9BC3F227C669}" srcId="{272E334D-2B7C-4F18-9F1A-A26ADFB1AE5B}" destId="{209D9142-821E-4E0D-B5F6-3B88AA53938D}" srcOrd="2" destOrd="0" parTransId="{FEC11B9A-2619-4E8F-B9D8-FB3E0DE2E7AF}" sibTransId="{BF3F5C3B-4EA8-4CA8-B940-92F640F3A6B0}"/>
    <dgm:cxn modelId="{02A72FF2-CC35-4250-9365-DC2225EDA9EB}" type="presOf" srcId="{B37117B7-5B57-4DC7-85DC-0608B17D02B9}" destId="{CF919843-A6F8-4C05-9D36-D24AE39EF835}" srcOrd="0" destOrd="0" presId="urn:microsoft.com/office/officeart/2005/8/layout/hierarchy3"/>
    <dgm:cxn modelId="{C086363D-BFA2-427C-A193-0F0EBA1EC283}" type="presOf" srcId="{272E334D-2B7C-4F18-9F1A-A26ADFB1AE5B}" destId="{08B11CAB-98E7-4779-9789-DBE6A7C27FB6}" srcOrd="0" destOrd="0" presId="urn:microsoft.com/office/officeart/2005/8/layout/hierarchy3"/>
    <dgm:cxn modelId="{A38CA7F9-A3A4-4892-8B77-BED872D8BD1D}" srcId="{272E334D-2B7C-4F18-9F1A-A26ADFB1AE5B}" destId="{5472254D-9634-4047-8A16-555A87F4F178}" srcOrd="1" destOrd="0" parTransId="{B37117B7-5B57-4DC7-85DC-0608B17D02B9}" sibTransId="{DD31EC8D-2E88-44C1-89B4-1808810BE6B0}"/>
    <dgm:cxn modelId="{4A05B99E-254F-4B85-AF21-2B0FB40A191E}" type="presOf" srcId="{FEC11B9A-2619-4E8F-B9D8-FB3E0DE2E7AF}" destId="{502081D9-F1B2-4C5C-B883-F86F3DD1E841}" srcOrd="0" destOrd="0" presId="urn:microsoft.com/office/officeart/2005/8/layout/hierarchy3"/>
    <dgm:cxn modelId="{15D51B5D-5809-42FB-BED6-C871D76213AF}" type="presOf" srcId="{209D9142-821E-4E0D-B5F6-3B88AA53938D}" destId="{FB1F9451-04C4-45DE-AD79-FD4594643EEA}" srcOrd="0" destOrd="0" presId="urn:microsoft.com/office/officeart/2005/8/layout/hierarchy3"/>
    <dgm:cxn modelId="{81863071-9B38-4027-8C1B-9D2CE4ABBD22}" type="presOf" srcId="{86CC440D-C785-48EE-97AB-1159637650CD}" destId="{0975E0EE-7970-43EC-B31A-52A312CA91EA}" srcOrd="0" destOrd="0" presId="urn:microsoft.com/office/officeart/2005/8/layout/hierarchy3"/>
    <dgm:cxn modelId="{E40CE57B-8227-41B5-B05E-779BA6FF5B76}" type="presOf" srcId="{3EB0C6C2-51AC-41AC-A474-88F4B70E807E}" destId="{7A894F37-788F-44D6-9459-D5D2DDA6EC4D}" srcOrd="0" destOrd="0" presId="urn:microsoft.com/office/officeart/2005/8/layout/hierarchy3"/>
    <dgm:cxn modelId="{69546795-B7EF-4F84-95C2-8B23DF09DBFF}" type="presOf" srcId="{ED595AFD-BB7A-42A7-8062-F03407151E5C}" destId="{8EACC7E1-3BB0-4012-8E95-C956D712E308}" srcOrd="0" destOrd="0" presId="urn:microsoft.com/office/officeart/2005/8/layout/hierarchy3"/>
    <dgm:cxn modelId="{C677F767-6435-43C8-8104-ACA36AEB9662}" type="presParOf" srcId="{0975E0EE-7970-43EC-B31A-52A312CA91EA}" destId="{10FEBE6B-2047-43B1-80DC-1D4526B40E6E}" srcOrd="0" destOrd="0" presId="urn:microsoft.com/office/officeart/2005/8/layout/hierarchy3"/>
    <dgm:cxn modelId="{7D340271-984C-43DB-99CF-CA03DF0FCE68}" type="presParOf" srcId="{10FEBE6B-2047-43B1-80DC-1D4526B40E6E}" destId="{0D6A0EDB-ADD0-426D-9A9F-A65736F774EC}" srcOrd="0" destOrd="0" presId="urn:microsoft.com/office/officeart/2005/8/layout/hierarchy3"/>
    <dgm:cxn modelId="{4D3E9592-15F5-464D-81A7-554876949B16}" type="presParOf" srcId="{0D6A0EDB-ADD0-426D-9A9F-A65736F774EC}" destId="{08B11CAB-98E7-4779-9789-DBE6A7C27FB6}" srcOrd="0" destOrd="0" presId="urn:microsoft.com/office/officeart/2005/8/layout/hierarchy3"/>
    <dgm:cxn modelId="{04EFCB5A-EBF4-4A78-997A-9536C95D3C9E}" type="presParOf" srcId="{0D6A0EDB-ADD0-426D-9A9F-A65736F774EC}" destId="{AF7D72CA-3C2D-4E34-8871-5DAE652BF274}" srcOrd="1" destOrd="0" presId="urn:microsoft.com/office/officeart/2005/8/layout/hierarchy3"/>
    <dgm:cxn modelId="{C2A6B75C-91AC-43F9-B9D6-46A22FC07F20}" type="presParOf" srcId="{10FEBE6B-2047-43B1-80DC-1D4526B40E6E}" destId="{6B069224-4494-4527-8C0B-9A33671804F8}" srcOrd="1" destOrd="0" presId="urn:microsoft.com/office/officeart/2005/8/layout/hierarchy3"/>
    <dgm:cxn modelId="{0691E7E3-23B6-4155-8BEC-CB4B0273F9C2}" type="presParOf" srcId="{6B069224-4494-4527-8C0B-9A33671804F8}" destId="{A5220D25-D937-430D-9F81-1DE66FBC827C}" srcOrd="0" destOrd="0" presId="urn:microsoft.com/office/officeart/2005/8/layout/hierarchy3"/>
    <dgm:cxn modelId="{E40C79F7-7D2B-4916-888B-EE686865BD1F}" type="presParOf" srcId="{6B069224-4494-4527-8C0B-9A33671804F8}" destId="{A45AE1A5-2FFF-4A44-A811-5347ABBD21B9}" srcOrd="1" destOrd="0" presId="urn:microsoft.com/office/officeart/2005/8/layout/hierarchy3"/>
    <dgm:cxn modelId="{E3CB2A72-4B12-4D38-9E08-62C96E686358}" type="presParOf" srcId="{6B069224-4494-4527-8C0B-9A33671804F8}" destId="{CF919843-A6F8-4C05-9D36-D24AE39EF835}" srcOrd="2" destOrd="0" presId="urn:microsoft.com/office/officeart/2005/8/layout/hierarchy3"/>
    <dgm:cxn modelId="{052F68E2-4714-440A-9F7D-E3BF1B2742DA}" type="presParOf" srcId="{6B069224-4494-4527-8C0B-9A33671804F8}" destId="{9B2E1859-5F7E-4D1F-AC51-E22BD89F053F}" srcOrd="3" destOrd="0" presId="urn:microsoft.com/office/officeart/2005/8/layout/hierarchy3"/>
    <dgm:cxn modelId="{3049C365-A258-463C-90C5-A9F9ADBE8A5D}" type="presParOf" srcId="{6B069224-4494-4527-8C0B-9A33671804F8}" destId="{502081D9-F1B2-4C5C-B883-F86F3DD1E841}" srcOrd="4" destOrd="0" presId="urn:microsoft.com/office/officeart/2005/8/layout/hierarchy3"/>
    <dgm:cxn modelId="{1F168EA0-3D4E-4435-8ECC-9206FDD84328}" type="presParOf" srcId="{6B069224-4494-4527-8C0B-9A33671804F8}" destId="{FB1F9451-04C4-45DE-AD79-FD4594643EEA}" srcOrd="5" destOrd="0" presId="urn:microsoft.com/office/officeart/2005/8/layout/hierarchy3"/>
    <dgm:cxn modelId="{11172391-765D-48A7-875F-C7F4B7DF1B0B}" type="presParOf" srcId="{6B069224-4494-4527-8C0B-9A33671804F8}" destId="{7A894F37-788F-44D6-9459-D5D2DDA6EC4D}" srcOrd="6" destOrd="0" presId="urn:microsoft.com/office/officeart/2005/8/layout/hierarchy3"/>
    <dgm:cxn modelId="{4457F9C2-AB86-4E90-9F72-697538E9191F}" type="presParOf" srcId="{6B069224-4494-4527-8C0B-9A33671804F8}" destId="{8EACC7E1-3BB0-4012-8E95-C956D712E308}"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6CC440D-C785-48EE-97AB-1159637650CD}" type="doc">
      <dgm:prSet loTypeId="urn:microsoft.com/office/officeart/2005/8/layout/hierarchy3" loCatId="hierarchy" qsTypeId="urn:microsoft.com/office/officeart/2005/8/quickstyle/3d3" qsCatId="3D" csTypeId="urn:microsoft.com/office/officeart/2005/8/colors/colorful1#18" csCatId="colorful" phldr="1"/>
      <dgm:spPr/>
      <dgm:t>
        <a:bodyPr/>
        <a:lstStyle/>
        <a:p>
          <a:endParaRPr lang="es-CR"/>
        </a:p>
      </dgm:t>
    </dgm:pt>
    <dgm:pt modelId="{272E334D-2B7C-4F18-9F1A-A26ADFB1AE5B}">
      <dgm:prSet/>
      <dgm:spPr/>
      <dgm:t>
        <a:bodyPr/>
        <a:lstStyle/>
        <a:p>
          <a:pPr rtl="0"/>
          <a:r>
            <a:rPr lang="es-CR"/>
            <a:t>Tipos de atributos</a:t>
          </a:r>
        </a:p>
      </dgm:t>
    </dgm:pt>
    <dgm:pt modelId="{1E51A333-2F0D-4ECF-9339-225DA3BD22A8}" type="parTrans" cxnId="{24A150F8-FA4F-4850-BA00-704E232720F8}">
      <dgm:prSet/>
      <dgm:spPr/>
      <dgm:t>
        <a:bodyPr/>
        <a:lstStyle/>
        <a:p>
          <a:endParaRPr lang="es-CR"/>
        </a:p>
      </dgm:t>
    </dgm:pt>
    <dgm:pt modelId="{91C0E1B6-96B4-4723-AC90-1B380C5C4CC6}" type="sibTrans" cxnId="{24A150F8-FA4F-4850-BA00-704E232720F8}">
      <dgm:prSet/>
      <dgm:spPr/>
      <dgm:t>
        <a:bodyPr/>
        <a:lstStyle/>
        <a:p>
          <a:endParaRPr lang="es-CR"/>
        </a:p>
      </dgm:t>
    </dgm:pt>
    <dgm:pt modelId="{E9276243-DEB6-4735-A916-8725338D27C2}">
      <dgm:prSet/>
      <dgm:spPr/>
      <dgm:t>
        <a:bodyPr/>
        <a:lstStyle/>
        <a:p>
          <a:pPr rtl="0"/>
          <a:r>
            <a:rPr lang="es-ES_tradnl"/>
            <a:t>Simples o Compuestos</a:t>
          </a:r>
          <a:endParaRPr lang="es-CR"/>
        </a:p>
      </dgm:t>
    </dgm:pt>
    <dgm:pt modelId="{903395EF-47A8-4D96-AE92-8E3ECB2C82DB}" type="parTrans" cxnId="{A0BA766A-2F0A-4349-A0D4-C057F19AFF69}">
      <dgm:prSet/>
      <dgm:spPr/>
      <dgm:t>
        <a:bodyPr/>
        <a:lstStyle/>
        <a:p>
          <a:endParaRPr lang="es-CR"/>
        </a:p>
      </dgm:t>
    </dgm:pt>
    <dgm:pt modelId="{9C80C789-A1BD-413F-B098-8CD493E42A7E}" type="sibTrans" cxnId="{A0BA766A-2F0A-4349-A0D4-C057F19AFF69}">
      <dgm:prSet/>
      <dgm:spPr/>
      <dgm:t>
        <a:bodyPr/>
        <a:lstStyle/>
        <a:p>
          <a:endParaRPr lang="es-CR"/>
        </a:p>
      </dgm:t>
    </dgm:pt>
    <dgm:pt modelId="{5472254D-9634-4047-8A16-555A87F4F178}">
      <dgm:prSet/>
      <dgm:spPr/>
      <dgm:t>
        <a:bodyPr/>
        <a:lstStyle/>
        <a:p>
          <a:pPr rtl="0"/>
          <a:r>
            <a:rPr lang="es-ES_tradnl" dirty="0"/>
            <a:t>Derivados</a:t>
          </a:r>
          <a:endParaRPr lang="es-CR" dirty="0"/>
        </a:p>
      </dgm:t>
    </dgm:pt>
    <dgm:pt modelId="{B37117B7-5B57-4DC7-85DC-0608B17D02B9}" type="parTrans" cxnId="{A38CA7F9-A3A4-4892-8B77-BED872D8BD1D}">
      <dgm:prSet/>
      <dgm:spPr/>
      <dgm:t>
        <a:bodyPr/>
        <a:lstStyle/>
        <a:p>
          <a:endParaRPr lang="es-CR"/>
        </a:p>
      </dgm:t>
    </dgm:pt>
    <dgm:pt modelId="{DD31EC8D-2E88-44C1-89B4-1808810BE6B0}" type="sibTrans" cxnId="{A38CA7F9-A3A4-4892-8B77-BED872D8BD1D}">
      <dgm:prSet/>
      <dgm:spPr/>
      <dgm:t>
        <a:bodyPr/>
        <a:lstStyle/>
        <a:p>
          <a:endParaRPr lang="es-CR"/>
        </a:p>
      </dgm:t>
    </dgm:pt>
    <dgm:pt modelId="{209D9142-821E-4E0D-B5F6-3B88AA53938D}">
      <dgm:prSet/>
      <dgm:spPr/>
      <dgm:t>
        <a:bodyPr/>
        <a:lstStyle/>
        <a:p>
          <a:pPr rtl="0"/>
          <a:r>
            <a:rPr lang="es-ES_tradnl"/>
            <a:t>Monovalorados o Multivalorados </a:t>
          </a:r>
          <a:endParaRPr lang="es-CR"/>
        </a:p>
      </dgm:t>
    </dgm:pt>
    <dgm:pt modelId="{FEC11B9A-2619-4E8F-B9D8-FB3E0DE2E7AF}" type="parTrans" cxnId="{18BB39B9-9C80-4FA5-96ED-9BC3F227C669}">
      <dgm:prSet/>
      <dgm:spPr/>
      <dgm:t>
        <a:bodyPr/>
        <a:lstStyle/>
        <a:p>
          <a:endParaRPr lang="es-CR"/>
        </a:p>
      </dgm:t>
    </dgm:pt>
    <dgm:pt modelId="{BF3F5C3B-4EA8-4CA8-B940-92F640F3A6B0}" type="sibTrans" cxnId="{18BB39B9-9C80-4FA5-96ED-9BC3F227C669}">
      <dgm:prSet/>
      <dgm:spPr/>
      <dgm:t>
        <a:bodyPr/>
        <a:lstStyle/>
        <a:p>
          <a:endParaRPr lang="es-CR"/>
        </a:p>
      </dgm:t>
    </dgm:pt>
    <dgm:pt modelId="{ED595AFD-BB7A-42A7-8062-F03407151E5C}">
      <dgm:prSet/>
      <dgm:spPr>
        <a:solidFill>
          <a:srgbClr val="C00000">
            <a:alpha val="90000"/>
          </a:srgbClr>
        </a:solidFill>
      </dgm:spPr>
      <dgm:t>
        <a:bodyPr/>
        <a:lstStyle/>
        <a:p>
          <a:pPr rtl="0"/>
          <a:r>
            <a:rPr lang="es-ES_tradnl"/>
            <a:t>Opcionales</a:t>
          </a:r>
          <a:endParaRPr lang="es-CR"/>
        </a:p>
      </dgm:t>
    </dgm:pt>
    <dgm:pt modelId="{3EB0C6C2-51AC-41AC-A474-88F4B70E807E}" type="parTrans" cxnId="{568DE9FA-09A6-4B83-B4D4-8218CC1FA58D}">
      <dgm:prSet/>
      <dgm:spPr/>
      <dgm:t>
        <a:bodyPr/>
        <a:lstStyle/>
        <a:p>
          <a:endParaRPr lang="es-CR"/>
        </a:p>
      </dgm:t>
    </dgm:pt>
    <dgm:pt modelId="{D5D3A2F9-6730-4B83-9BED-359878F11C8D}" type="sibTrans" cxnId="{568DE9FA-09A6-4B83-B4D4-8218CC1FA58D}">
      <dgm:prSet/>
      <dgm:spPr/>
      <dgm:t>
        <a:bodyPr/>
        <a:lstStyle/>
        <a:p>
          <a:endParaRPr lang="es-CR"/>
        </a:p>
      </dgm:t>
    </dgm:pt>
    <dgm:pt modelId="{0975E0EE-7970-43EC-B31A-52A312CA91EA}" type="pres">
      <dgm:prSet presAssocID="{86CC440D-C785-48EE-97AB-1159637650CD}" presName="diagram" presStyleCnt="0">
        <dgm:presLayoutVars>
          <dgm:chPref val="1"/>
          <dgm:dir/>
          <dgm:animOne val="branch"/>
          <dgm:animLvl val="lvl"/>
          <dgm:resizeHandles/>
        </dgm:presLayoutVars>
      </dgm:prSet>
      <dgm:spPr/>
    </dgm:pt>
    <dgm:pt modelId="{10FEBE6B-2047-43B1-80DC-1D4526B40E6E}" type="pres">
      <dgm:prSet presAssocID="{272E334D-2B7C-4F18-9F1A-A26ADFB1AE5B}" presName="root" presStyleCnt="0"/>
      <dgm:spPr/>
    </dgm:pt>
    <dgm:pt modelId="{0D6A0EDB-ADD0-426D-9A9F-A65736F774EC}" type="pres">
      <dgm:prSet presAssocID="{272E334D-2B7C-4F18-9F1A-A26ADFB1AE5B}" presName="rootComposite" presStyleCnt="0"/>
      <dgm:spPr/>
    </dgm:pt>
    <dgm:pt modelId="{08B11CAB-98E7-4779-9789-DBE6A7C27FB6}" type="pres">
      <dgm:prSet presAssocID="{272E334D-2B7C-4F18-9F1A-A26ADFB1AE5B}" presName="rootText" presStyleLbl="node1" presStyleIdx="0" presStyleCnt="1" custScaleX="248633"/>
      <dgm:spPr/>
    </dgm:pt>
    <dgm:pt modelId="{AF7D72CA-3C2D-4E34-8871-5DAE652BF274}" type="pres">
      <dgm:prSet presAssocID="{272E334D-2B7C-4F18-9F1A-A26ADFB1AE5B}" presName="rootConnector" presStyleLbl="node1" presStyleIdx="0" presStyleCnt="1"/>
      <dgm:spPr/>
    </dgm:pt>
    <dgm:pt modelId="{6B069224-4494-4527-8C0B-9A33671804F8}" type="pres">
      <dgm:prSet presAssocID="{272E334D-2B7C-4F18-9F1A-A26ADFB1AE5B}" presName="childShape" presStyleCnt="0"/>
      <dgm:spPr/>
    </dgm:pt>
    <dgm:pt modelId="{A5220D25-D937-430D-9F81-1DE66FBC827C}" type="pres">
      <dgm:prSet presAssocID="{903395EF-47A8-4D96-AE92-8E3ECB2C82DB}" presName="Name13" presStyleLbl="parChTrans1D2" presStyleIdx="0" presStyleCnt="4"/>
      <dgm:spPr/>
    </dgm:pt>
    <dgm:pt modelId="{A45AE1A5-2FFF-4A44-A811-5347ABBD21B9}" type="pres">
      <dgm:prSet presAssocID="{E9276243-DEB6-4735-A916-8725338D27C2}" presName="childText" presStyleLbl="bgAcc1" presStyleIdx="0" presStyleCnt="4" custScaleX="319298">
        <dgm:presLayoutVars>
          <dgm:bulletEnabled val="1"/>
        </dgm:presLayoutVars>
      </dgm:prSet>
      <dgm:spPr/>
    </dgm:pt>
    <dgm:pt modelId="{CF919843-A6F8-4C05-9D36-D24AE39EF835}" type="pres">
      <dgm:prSet presAssocID="{B37117B7-5B57-4DC7-85DC-0608B17D02B9}" presName="Name13" presStyleLbl="parChTrans1D2" presStyleIdx="1" presStyleCnt="4"/>
      <dgm:spPr/>
    </dgm:pt>
    <dgm:pt modelId="{9B2E1859-5F7E-4D1F-AC51-E22BD89F053F}" type="pres">
      <dgm:prSet presAssocID="{5472254D-9634-4047-8A16-555A87F4F178}" presName="childText" presStyleLbl="bgAcc1" presStyleIdx="1" presStyleCnt="4" custScaleX="319298">
        <dgm:presLayoutVars>
          <dgm:bulletEnabled val="1"/>
        </dgm:presLayoutVars>
      </dgm:prSet>
      <dgm:spPr/>
    </dgm:pt>
    <dgm:pt modelId="{502081D9-F1B2-4C5C-B883-F86F3DD1E841}" type="pres">
      <dgm:prSet presAssocID="{FEC11B9A-2619-4E8F-B9D8-FB3E0DE2E7AF}" presName="Name13" presStyleLbl="parChTrans1D2" presStyleIdx="2" presStyleCnt="4"/>
      <dgm:spPr/>
    </dgm:pt>
    <dgm:pt modelId="{FB1F9451-04C4-45DE-AD79-FD4594643EEA}" type="pres">
      <dgm:prSet presAssocID="{209D9142-821E-4E0D-B5F6-3B88AA53938D}" presName="childText" presStyleLbl="bgAcc1" presStyleIdx="2" presStyleCnt="4" custScaleX="319298">
        <dgm:presLayoutVars>
          <dgm:bulletEnabled val="1"/>
        </dgm:presLayoutVars>
      </dgm:prSet>
      <dgm:spPr/>
    </dgm:pt>
    <dgm:pt modelId="{7A894F37-788F-44D6-9459-D5D2DDA6EC4D}" type="pres">
      <dgm:prSet presAssocID="{3EB0C6C2-51AC-41AC-A474-88F4B70E807E}" presName="Name13" presStyleLbl="parChTrans1D2" presStyleIdx="3" presStyleCnt="4"/>
      <dgm:spPr/>
    </dgm:pt>
    <dgm:pt modelId="{8EACC7E1-3BB0-4012-8E95-C956D712E308}" type="pres">
      <dgm:prSet presAssocID="{ED595AFD-BB7A-42A7-8062-F03407151E5C}" presName="childText" presStyleLbl="bgAcc1" presStyleIdx="3" presStyleCnt="4" custScaleX="319298">
        <dgm:presLayoutVars>
          <dgm:bulletEnabled val="1"/>
        </dgm:presLayoutVars>
      </dgm:prSet>
      <dgm:spPr/>
    </dgm:pt>
  </dgm:ptLst>
  <dgm:cxnLst>
    <dgm:cxn modelId="{D0E1DF07-4F9F-4653-A6F9-9785D67721F2}" type="presOf" srcId="{3EB0C6C2-51AC-41AC-A474-88F4B70E807E}" destId="{7A894F37-788F-44D6-9459-D5D2DDA6EC4D}" srcOrd="0" destOrd="0" presId="urn:microsoft.com/office/officeart/2005/8/layout/hierarchy3"/>
    <dgm:cxn modelId="{BAA7E650-64B3-4B83-95FE-F3D90C6538B7}" type="presOf" srcId="{86CC440D-C785-48EE-97AB-1159637650CD}" destId="{0975E0EE-7970-43EC-B31A-52A312CA91EA}" srcOrd="0" destOrd="0" presId="urn:microsoft.com/office/officeart/2005/8/layout/hierarchy3"/>
    <dgm:cxn modelId="{568DE9FA-09A6-4B83-B4D4-8218CC1FA58D}" srcId="{272E334D-2B7C-4F18-9F1A-A26ADFB1AE5B}" destId="{ED595AFD-BB7A-42A7-8062-F03407151E5C}" srcOrd="3" destOrd="0" parTransId="{3EB0C6C2-51AC-41AC-A474-88F4B70E807E}" sibTransId="{D5D3A2F9-6730-4B83-9BED-359878F11C8D}"/>
    <dgm:cxn modelId="{9712897C-BFD8-40CB-AF63-53510E32EBD1}" type="presOf" srcId="{272E334D-2B7C-4F18-9F1A-A26ADFB1AE5B}" destId="{AF7D72CA-3C2D-4E34-8871-5DAE652BF274}" srcOrd="1" destOrd="0" presId="urn:microsoft.com/office/officeart/2005/8/layout/hierarchy3"/>
    <dgm:cxn modelId="{F02FB274-2A7A-4665-97A8-2436DADFBF45}" type="presOf" srcId="{5472254D-9634-4047-8A16-555A87F4F178}" destId="{9B2E1859-5F7E-4D1F-AC51-E22BD89F053F}" srcOrd="0" destOrd="0" presId="urn:microsoft.com/office/officeart/2005/8/layout/hierarchy3"/>
    <dgm:cxn modelId="{DB1B3AB3-66A1-4D08-A80E-060853D924BD}" type="presOf" srcId="{E9276243-DEB6-4735-A916-8725338D27C2}" destId="{A45AE1A5-2FFF-4A44-A811-5347ABBD21B9}" srcOrd="0" destOrd="0" presId="urn:microsoft.com/office/officeart/2005/8/layout/hierarchy3"/>
    <dgm:cxn modelId="{24A150F8-FA4F-4850-BA00-704E232720F8}" srcId="{86CC440D-C785-48EE-97AB-1159637650CD}" destId="{272E334D-2B7C-4F18-9F1A-A26ADFB1AE5B}" srcOrd="0" destOrd="0" parTransId="{1E51A333-2F0D-4ECF-9339-225DA3BD22A8}" sibTransId="{91C0E1B6-96B4-4723-AC90-1B380C5C4CC6}"/>
    <dgm:cxn modelId="{334F910B-10F7-46FB-BD34-673EACC877CD}" type="presOf" srcId="{B37117B7-5B57-4DC7-85DC-0608B17D02B9}" destId="{CF919843-A6F8-4C05-9D36-D24AE39EF835}" srcOrd="0" destOrd="0" presId="urn:microsoft.com/office/officeart/2005/8/layout/hierarchy3"/>
    <dgm:cxn modelId="{3D22B834-FE57-4BF2-B06C-046D011ED8B8}" type="presOf" srcId="{903395EF-47A8-4D96-AE92-8E3ECB2C82DB}" destId="{A5220D25-D937-430D-9F81-1DE66FBC827C}" srcOrd="0" destOrd="0" presId="urn:microsoft.com/office/officeart/2005/8/layout/hierarchy3"/>
    <dgm:cxn modelId="{68EA3C25-06DA-4AF5-ABDD-B862C6B92B6E}" type="presOf" srcId="{272E334D-2B7C-4F18-9F1A-A26ADFB1AE5B}" destId="{08B11CAB-98E7-4779-9789-DBE6A7C27FB6}" srcOrd="0" destOrd="0" presId="urn:microsoft.com/office/officeart/2005/8/layout/hierarchy3"/>
    <dgm:cxn modelId="{A0BA766A-2F0A-4349-A0D4-C057F19AFF69}" srcId="{272E334D-2B7C-4F18-9F1A-A26ADFB1AE5B}" destId="{E9276243-DEB6-4735-A916-8725338D27C2}" srcOrd="0" destOrd="0" parTransId="{903395EF-47A8-4D96-AE92-8E3ECB2C82DB}" sibTransId="{9C80C789-A1BD-413F-B098-8CD493E42A7E}"/>
    <dgm:cxn modelId="{293C05F9-2D0F-4554-95CF-9A72DBAA76E3}" type="presOf" srcId="{FEC11B9A-2619-4E8F-B9D8-FB3E0DE2E7AF}" destId="{502081D9-F1B2-4C5C-B883-F86F3DD1E841}" srcOrd="0" destOrd="0" presId="urn:microsoft.com/office/officeart/2005/8/layout/hierarchy3"/>
    <dgm:cxn modelId="{18BB39B9-9C80-4FA5-96ED-9BC3F227C669}" srcId="{272E334D-2B7C-4F18-9F1A-A26ADFB1AE5B}" destId="{209D9142-821E-4E0D-B5F6-3B88AA53938D}" srcOrd="2" destOrd="0" parTransId="{FEC11B9A-2619-4E8F-B9D8-FB3E0DE2E7AF}" sibTransId="{BF3F5C3B-4EA8-4CA8-B940-92F640F3A6B0}"/>
    <dgm:cxn modelId="{A38CA7F9-A3A4-4892-8B77-BED872D8BD1D}" srcId="{272E334D-2B7C-4F18-9F1A-A26ADFB1AE5B}" destId="{5472254D-9634-4047-8A16-555A87F4F178}" srcOrd="1" destOrd="0" parTransId="{B37117B7-5B57-4DC7-85DC-0608B17D02B9}" sibTransId="{DD31EC8D-2E88-44C1-89B4-1808810BE6B0}"/>
    <dgm:cxn modelId="{244F6224-799D-4E84-83BB-588FF765CB32}" type="presOf" srcId="{ED595AFD-BB7A-42A7-8062-F03407151E5C}" destId="{8EACC7E1-3BB0-4012-8E95-C956D712E308}" srcOrd="0" destOrd="0" presId="urn:microsoft.com/office/officeart/2005/8/layout/hierarchy3"/>
    <dgm:cxn modelId="{273B5217-A2F9-40E9-BA1B-5DE0062FC02B}" type="presOf" srcId="{209D9142-821E-4E0D-B5F6-3B88AA53938D}" destId="{FB1F9451-04C4-45DE-AD79-FD4594643EEA}" srcOrd="0" destOrd="0" presId="urn:microsoft.com/office/officeart/2005/8/layout/hierarchy3"/>
    <dgm:cxn modelId="{4899CF34-7946-4C62-AC07-2C7E3F0E1D13}" type="presParOf" srcId="{0975E0EE-7970-43EC-B31A-52A312CA91EA}" destId="{10FEBE6B-2047-43B1-80DC-1D4526B40E6E}" srcOrd="0" destOrd="0" presId="urn:microsoft.com/office/officeart/2005/8/layout/hierarchy3"/>
    <dgm:cxn modelId="{A6E99433-2328-456E-B6F9-CDBC68A3C11A}" type="presParOf" srcId="{10FEBE6B-2047-43B1-80DC-1D4526B40E6E}" destId="{0D6A0EDB-ADD0-426D-9A9F-A65736F774EC}" srcOrd="0" destOrd="0" presId="urn:microsoft.com/office/officeart/2005/8/layout/hierarchy3"/>
    <dgm:cxn modelId="{54235387-D4BF-4DC8-9070-CAA2DC256121}" type="presParOf" srcId="{0D6A0EDB-ADD0-426D-9A9F-A65736F774EC}" destId="{08B11CAB-98E7-4779-9789-DBE6A7C27FB6}" srcOrd="0" destOrd="0" presId="urn:microsoft.com/office/officeart/2005/8/layout/hierarchy3"/>
    <dgm:cxn modelId="{4EADDCDA-FB55-4992-9234-FEBD63E6F18B}" type="presParOf" srcId="{0D6A0EDB-ADD0-426D-9A9F-A65736F774EC}" destId="{AF7D72CA-3C2D-4E34-8871-5DAE652BF274}" srcOrd="1" destOrd="0" presId="urn:microsoft.com/office/officeart/2005/8/layout/hierarchy3"/>
    <dgm:cxn modelId="{6D49DF3A-FFF9-4C3B-B977-AA5D3C40059F}" type="presParOf" srcId="{10FEBE6B-2047-43B1-80DC-1D4526B40E6E}" destId="{6B069224-4494-4527-8C0B-9A33671804F8}" srcOrd="1" destOrd="0" presId="urn:microsoft.com/office/officeart/2005/8/layout/hierarchy3"/>
    <dgm:cxn modelId="{54281B04-A369-49D2-B1CA-7125EC18BD66}" type="presParOf" srcId="{6B069224-4494-4527-8C0B-9A33671804F8}" destId="{A5220D25-D937-430D-9F81-1DE66FBC827C}" srcOrd="0" destOrd="0" presId="urn:microsoft.com/office/officeart/2005/8/layout/hierarchy3"/>
    <dgm:cxn modelId="{20FB3B3E-7ACE-4E1D-AC53-A740FA9718BD}" type="presParOf" srcId="{6B069224-4494-4527-8C0B-9A33671804F8}" destId="{A45AE1A5-2FFF-4A44-A811-5347ABBD21B9}" srcOrd="1" destOrd="0" presId="urn:microsoft.com/office/officeart/2005/8/layout/hierarchy3"/>
    <dgm:cxn modelId="{3A833F54-5D7C-4C0E-B5E0-75E12113954B}" type="presParOf" srcId="{6B069224-4494-4527-8C0B-9A33671804F8}" destId="{CF919843-A6F8-4C05-9D36-D24AE39EF835}" srcOrd="2" destOrd="0" presId="urn:microsoft.com/office/officeart/2005/8/layout/hierarchy3"/>
    <dgm:cxn modelId="{273C6111-8413-4E7B-8414-AFACA719B1F0}" type="presParOf" srcId="{6B069224-4494-4527-8C0B-9A33671804F8}" destId="{9B2E1859-5F7E-4D1F-AC51-E22BD89F053F}" srcOrd="3" destOrd="0" presId="urn:microsoft.com/office/officeart/2005/8/layout/hierarchy3"/>
    <dgm:cxn modelId="{6FAB643F-BB90-46A8-B422-56DF51BB9221}" type="presParOf" srcId="{6B069224-4494-4527-8C0B-9A33671804F8}" destId="{502081D9-F1B2-4C5C-B883-F86F3DD1E841}" srcOrd="4" destOrd="0" presId="urn:microsoft.com/office/officeart/2005/8/layout/hierarchy3"/>
    <dgm:cxn modelId="{CC2E2FAC-867D-40E7-9C3C-84A962D937B1}" type="presParOf" srcId="{6B069224-4494-4527-8C0B-9A33671804F8}" destId="{FB1F9451-04C4-45DE-AD79-FD4594643EEA}" srcOrd="5" destOrd="0" presId="urn:microsoft.com/office/officeart/2005/8/layout/hierarchy3"/>
    <dgm:cxn modelId="{F8A9FB99-A7ED-4A7C-91C6-E2B3775CCF08}" type="presParOf" srcId="{6B069224-4494-4527-8C0B-9A33671804F8}" destId="{7A894F37-788F-44D6-9459-D5D2DDA6EC4D}" srcOrd="6" destOrd="0" presId="urn:microsoft.com/office/officeart/2005/8/layout/hierarchy3"/>
    <dgm:cxn modelId="{BB7DCD6D-899A-4424-8CDD-A9C5157A3C1F}" type="presParOf" srcId="{6B069224-4494-4527-8C0B-9A33671804F8}" destId="{8EACC7E1-3BB0-4012-8E95-C956D712E308}"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C4220DB-A195-4910-ACA2-F34E9D510322}" type="doc">
      <dgm:prSet loTypeId="urn:microsoft.com/office/officeart/2005/8/layout/matrix3" loCatId="matrix" qsTypeId="urn:microsoft.com/office/officeart/2005/8/quickstyle/3d3" qsCatId="3D" csTypeId="urn:microsoft.com/office/officeart/2005/8/colors/colorful1#19" csCatId="colorful" phldr="1"/>
      <dgm:spPr/>
      <dgm:t>
        <a:bodyPr/>
        <a:lstStyle/>
        <a:p>
          <a:endParaRPr lang="es-CR"/>
        </a:p>
      </dgm:t>
    </dgm:pt>
    <dgm:pt modelId="{6BE0002D-9DA5-4D70-AD8F-2F43F459F1B1}">
      <dgm:prSet/>
      <dgm:spPr/>
      <dgm:t>
        <a:bodyPr/>
        <a:lstStyle/>
        <a:p>
          <a:pPr rtl="0"/>
          <a:r>
            <a:rPr lang="es-CR"/>
            <a:t>Entidad</a:t>
          </a:r>
        </a:p>
      </dgm:t>
    </dgm:pt>
    <dgm:pt modelId="{3BFA1A2C-E111-40E0-980F-71B5454593D5}" type="parTrans" cxnId="{64DC2AD3-2A57-420F-A03D-DBC0EA4E5B0F}">
      <dgm:prSet/>
      <dgm:spPr/>
      <dgm:t>
        <a:bodyPr/>
        <a:lstStyle/>
        <a:p>
          <a:endParaRPr lang="es-CR"/>
        </a:p>
      </dgm:t>
    </dgm:pt>
    <dgm:pt modelId="{8281D58B-506D-4F72-9125-9A04F891869B}" type="sibTrans" cxnId="{64DC2AD3-2A57-420F-A03D-DBC0EA4E5B0F}">
      <dgm:prSet/>
      <dgm:spPr/>
      <dgm:t>
        <a:bodyPr/>
        <a:lstStyle/>
        <a:p>
          <a:endParaRPr lang="es-CR"/>
        </a:p>
      </dgm:t>
    </dgm:pt>
    <dgm:pt modelId="{9AF048B2-B17B-4F96-AF72-AAB8A51CD6EA}">
      <dgm:prSet/>
      <dgm:spPr/>
      <dgm:t>
        <a:bodyPr/>
        <a:lstStyle/>
        <a:p>
          <a:pPr rtl="0"/>
          <a:r>
            <a:rPr lang="es-CR"/>
            <a:t>Atributo</a:t>
          </a:r>
        </a:p>
      </dgm:t>
    </dgm:pt>
    <dgm:pt modelId="{DD295327-1259-4977-975A-CF7696BE6D30}" type="parTrans" cxnId="{A31AAC3C-B6ED-449D-8C31-570D80DA9CC3}">
      <dgm:prSet/>
      <dgm:spPr/>
      <dgm:t>
        <a:bodyPr/>
        <a:lstStyle/>
        <a:p>
          <a:endParaRPr lang="es-CR"/>
        </a:p>
      </dgm:t>
    </dgm:pt>
    <dgm:pt modelId="{8ED29F3A-8545-4EC5-814B-F17AF3B28C4B}" type="sibTrans" cxnId="{A31AAC3C-B6ED-449D-8C31-570D80DA9CC3}">
      <dgm:prSet/>
      <dgm:spPr/>
      <dgm:t>
        <a:bodyPr/>
        <a:lstStyle/>
        <a:p>
          <a:endParaRPr lang="es-CR"/>
        </a:p>
      </dgm:t>
    </dgm:pt>
    <dgm:pt modelId="{C926EDBD-C381-4786-8067-B05C71F5C534}">
      <dgm:prSet/>
      <dgm:spPr>
        <a:solidFill>
          <a:srgbClr val="C00000"/>
        </a:solidFill>
      </dgm:spPr>
      <dgm:t>
        <a:bodyPr/>
        <a:lstStyle/>
        <a:p>
          <a:pPr rtl="0"/>
          <a:r>
            <a:rPr lang="es-CR"/>
            <a:t>Dominio</a:t>
          </a:r>
        </a:p>
      </dgm:t>
    </dgm:pt>
    <dgm:pt modelId="{8F654006-D0E8-4E8D-A101-A4C198B17085}" type="parTrans" cxnId="{D822E1DE-1E4B-4080-9CDD-29CB650BC7E4}">
      <dgm:prSet/>
      <dgm:spPr/>
      <dgm:t>
        <a:bodyPr/>
        <a:lstStyle/>
        <a:p>
          <a:endParaRPr lang="es-CR"/>
        </a:p>
      </dgm:t>
    </dgm:pt>
    <dgm:pt modelId="{FEE97D9C-7EAD-46E3-99C5-0B55D2428A2F}" type="sibTrans" cxnId="{D822E1DE-1E4B-4080-9CDD-29CB650BC7E4}">
      <dgm:prSet/>
      <dgm:spPr/>
      <dgm:t>
        <a:bodyPr/>
        <a:lstStyle/>
        <a:p>
          <a:endParaRPr lang="es-CR"/>
        </a:p>
      </dgm:t>
    </dgm:pt>
    <dgm:pt modelId="{CB44E568-9772-4E84-A2C6-40ACBDEE4C4B}">
      <dgm:prSet/>
      <dgm:spPr/>
      <dgm:t>
        <a:bodyPr/>
        <a:lstStyle/>
        <a:p>
          <a:pPr rtl="0"/>
          <a:r>
            <a:rPr lang="es-CR"/>
            <a:t>Relación</a:t>
          </a:r>
        </a:p>
      </dgm:t>
    </dgm:pt>
    <dgm:pt modelId="{2E4D3652-B9A3-4233-996D-C65A274E2E49}" type="parTrans" cxnId="{F6A01C40-5471-40EE-BFE1-4E9DD059E296}">
      <dgm:prSet/>
      <dgm:spPr/>
      <dgm:t>
        <a:bodyPr/>
        <a:lstStyle/>
        <a:p>
          <a:endParaRPr lang="es-CR"/>
        </a:p>
      </dgm:t>
    </dgm:pt>
    <dgm:pt modelId="{610888B0-1837-4018-9BA2-493A18BF4376}" type="sibTrans" cxnId="{F6A01C40-5471-40EE-BFE1-4E9DD059E296}">
      <dgm:prSet/>
      <dgm:spPr/>
      <dgm:t>
        <a:bodyPr/>
        <a:lstStyle/>
        <a:p>
          <a:endParaRPr lang="es-CR"/>
        </a:p>
      </dgm:t>
    </dgm:pt>
    <dgm:pt modelId="{88A2433F-563E-4126-977B-57F02511B761}" type="pres">
      <dgm:prSet presAssocID="{EC4220DB-A195-4910-ACA2-F34E9D510322}" presName="matrix" presStyleCnt="0">
        <dgm:presLayoutVars>
          <dgm:chMax val="1"/>
          <dgm:dir/>
          <dgm:resizeHandles val="exact"/>
        </dgm:presLayoutVars>
      </dgm:prSet>
      <dgm:spPr/>
    </dgm:pt>
    <dgm:pt modelId="{115AFB1D-9F43-48A1-A5D9-82F72A633251}" type="pres">
      <dgm:prSet presAssocID="{EC4220DB-A195-4910-ACA2-F34E9D510322}" presName="diamond" presStyleLbl="bgShp" presStyleIdx="0" presStyleCnt="1"/>
      <dgm:spPr/>
    </dgm:pt>
    <dgm:pt modelId="{B58CA3E3-D617-47EF-B140-DA1C14BB00D2}" type="pres">
      <dgm:prSet presAssocID="{EC4220DB-A195-4910-ACA2-F34E9D510322}" presName="quad1" presStyleLbl="node1" presStyleIdx="0" presStyleCnt="4">
        <dgm:presLayoutVars>
          <dgm:chMax val="0"/>
          <dgm:chPref val="0"/>
          <dgm:bulletEnabled val="1"/>
        </dgm:presLayoutVars>
      </dgm:prSet>
      <dgm:spPr/>
    </dgm:pt>
    <dgm:pt modelId="{8A89066A-4A82-4ED2-968E-BBBDA4732C8A}" type="pres">
      <dgm:prSet presAssocID="{EC4220DB-A195-4910-ACA2-F34E9D510322}" presName="quad2" presStyleLbl="node1" presStyleIdx="1" presStyleCnt="4">
        <dgm:presLayoutVars>
          <dgm:chMax val="0"/>
          <dgm:chPref val="0"/>
          <dgm:bulletEnabled val="1"/>
        </dgm:presLayoutVars>
      </dgm:prSet>
      <dgm:spPr/>
    </dgm:pt>
    <dgm:pt modelId="{34D50D9A-F0DD-40B8-9971-72AD07E36C1D}" type="pres">
      <dgm:prSet presAssocID="{EC4220DB-A195-4910-ACA2-F34E9D510322}" presName="quad3" presStyleLbl="node1" presStyleIdx="2" presStyleCnt="4">
        <dgm:presLayoutVars>
          <dgm:chMax val="0"/>
          <dgm:chPref val="0"/>
          <dgm:bulletEnabled val="1"/>
        </dgm:presLayoutVars>
      </dgm:prSet>
      <dgm:spPr/>
    </dgm:pt>
    <dgm:pt modelId="{ACE26436-20E4-41C8-A551-862EF2612188}" type="pres">
      <dgm:prSet presAssocID="{EC4220DB-A195-4910-ACA2-F34E9D510322}" presName="quad4" presStyleLbl="node1" presStyleIdx="3" presStyleCnt="4">
        <dgm:presLayoutVars>
          <dgm:chMax val="0"/>
          <dgm:chPref val="0"/>
          <dgm:bulletEnabled val="1"/>
        </dgm:presLayoutVars>
      </dgm:prSet>
      <dgm:spPr/>
    </dgm:pt>
  </dgm:ptLst>
  <dgm:cxnLst>
    <dgm:cxn modelId="{40B64B71-A1EA-4CB6-A43B-B085877FD0FD}" type="presOf" srcId="{CB44E568-9772-4E84-A2C6-40ACBDEE4C4B}" destId="{ACE26436-20E4-41C8-A551-862EF2612188}" srcOrd="0" destOrd="0" presId="urn:microsoft.com/office/officeart/2005/8/layout/matrix3"/>
    <dgm:cxn modelId="{D822E1DE-1E4B-4080-9CDD-29CB650BC7E4}" srcId="{EC4220DB-A195-4910-ACA2-F34E9D510322}" destId="{C926EDBD-C381-4786-8067-B05C71F5C534}" srcOrd="2" destOrd="0" parTransId="{8F654006-D0E8-4E8D-A101-A4C198B17085}" sibTransId="{FEE97D9C-7EAD-46E3-99C5-0B55D2428A2F}"/>
    <dgm:cxn modelId="{A31AAC3C-B6ED-449D-8C31-570D80DA9CC3}" srcId="{EC4220DB-A195-4910-ACA2-F34E9D510322}" destId="{9AF048B2-B17B-4F96-AF72-AAB8A51CD6EA}" srcOrd="1" destOrd="0" parTransId="{DD295327-1259-4977-975A-CF7696BE6D30}" sibTransId="{8ED29F3A-8545-4EC5-814B-F17AF3B28C4B}"/>
    <dgm:cxn modelId="{CC3AB29E-3504-4FA3-8936-72185A2B7E92}" type="presOf" srcId="{9AF048B2-B17B-4F96-AF72-AAB8A51CD6EA}" destId="{8A89066A-4A82-4ED2-968E-BBBDA4732C8A}" srcOrd="0" destOrd="0" presId="urn:microsoft.com/office/officeart/2005/8/layout/matrix3"/>
    <dgm:cxn modelId="{CD1D5658-81FD-4038-96D7-28DD7E2061BB}" type="presOf" srcId="{EC4220DB-A195-4910-ACA2-F34E9D510322}" destId="{88A2433F-563E-4126-977B-57F02511B761}" srcOrd="0" destOrd="0" presId="urn:microsoft.com/office/officeart/2005/8/layout/matrix3"/>
    <dgm:cxn modelId="{8C4E55F5-41A7-41D7-825C-73ED02E6BF7F}" type="presOf" srcId="{6BE0002D-9DA5-4D70-AD8F-2F43F459F1B1}" destId="{B58CA3E3-D617-47EF-B140-DA1C14BB00D2}" srcOrd="0" destOrd="0" presId="urn:microsoft.com/office/officeart/2005/8/layout/matrix3"/>
    <dgm:cxn modelId="{64DC2AD3-2A57-420F-A03D-DBC0EA4E5B0F}" srcId="{EC4220DB-A195-4910-ACA2-F34E9D510322}" destId="{6BE0002D-9DA5-4D70-AD8F-2F43F459F1B1}" srcOrd="0" destOrd="0" parTransId="{3BFA1A2C-E111-40E0-980F-71B5454593D5}" sibTransId="{8281D58B-506D-4F72-9125-9A04F891869B}"/>
    <dgm:cxn modelId="{B9810D5F-8EB4-4EB2-A618-2155257E79B1}" type="presOf" srcId="{C926EDBD-C381-4786-8067-B05C71F5C534}" destId="{34D50D9A-F0DD-40B8-9971-72AD07E36C1D}" srcOrd="0" destOrd="0" presId="urn:microsoft.com/office/officeart/2005/8/layout/matrix3"/>
    <dgm:cxn modelId="{F6A01C40-5471-40EE-BFE1-4E9DD059E296}" srcId="{EC4220DB-A195-4910-ACA2-F34E9D510322}" destId="{CB44E568-9772-4E84-A2C6-40ACBDEE4C4B}" srcOrd="3" destOrd="0" parTransId="{2E4D3652-B9A3-4233-996D-C65A274E2E49}" sibTransId="{610888B0-1837-4018-9BA2-493A18BF4376}"/>
    <dgm:cxn modelId="{15A73815-4EDC-4AFE-8072-681F6760231F}" type="presParOf" srcId="{88A2433F-563E-4126-977B-57F02511B761}" destId="{115AFB1D-9F43-48A1-A5D9-82F72A633251}" srcOrd="0" destOrd="0" presId="urn:microsoft.com/office/officeart/2005/8/layout/matrix3"/>
    <dgm:cxn modelId="{62161A65-929D-4E0B-A1C7-7F81736E63E4}" type="presParOf" srcId="{88A2433F-563E-4126-977B-57F02511B761}" destId="{B58CA3E3-D617-47EF-B140-DA1C14BB00D2}" srcOrd="1" destOrd="0" presId="urn:microsoft.com/office/officeart/2005/8/layout/matrix3"/>
    <dgm:cxn modelId="{26723FE8-EEBC-454D-B504-1CC881B612AC}" type="presParOf" srcId="{88A2433F-563E-4126-977B-57F02511B761}" destId="{8A89066A-4A82-4ED2-968E-BBBDA4732C8A}" srcOrd="2" destOrd="0" presId="urn:microsoft.com/office/officeart/2005/8/layout/matrix3"/>
    <dgm:cxn modelId="{CD6EC44C-ECB5-4059-8E23-9CCFC1C75AA3}" type="presParOf" srcId="{88A2433F-563E-4126-977B-57F02511B761}" destId="{34D50D9A-F0DD-40B8-9971-72AD07E36C1D}" srcOrd="3" destOrd="0" presId="urn:microsoft.com/office/officeart/2005/8/layout/matrix3"/>
    <dgm:cxn modelId="{69468934-53AB-4D85-BEFA-D39133034D65}" type="presParOf" srcId="{88A2433F-563E-4126-977B-57F02511B761}" destId="{ACE26436-20E4-41C8-A551-862EF2612188}"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5AFB1D-9F43-48A1-A5D9-82F72A633251}">
      <dsp:nvSpPr>
        <dsp:cNvPr id="0" name=""/>
        <dsp:cNvSpPr/>
      </dsp:nvSpPr>
      <dsp:spPr>
        <a:xfrm>
          <a:off x="1614127" y="0"/>
          <a:ext cx="4925144" cy="4925144"/>
        </a:xfrm>
        <a:prstGeom prst="diamond">
          <a:avLst/>
        </a:prstGeom>
        <a:solidFill>
          <a:schemeClr val="accent2">
            <a:tint val="40000"/>
            <a:hueOff val="0"/>
            <a:satOff val="0"/>
            <a:lumOff val="0"/>
            <a:alphaOff val="0"/>
          </a:schemeClr>
        </a:solidFill>
        <a:ln w="9525"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B58CA3E3-D617-47EF-B140-DA1C14BB00D2}">
      <dsp:nvSpPr>
        <dsp:cNvPr id="0" name=""/>
        <dsp:cNvSpPr/>
      </dsp:nvSpPr>
      <dsp:spPr>
        <a:xfrm>
          <a:off x="2082016" y="467888"/>
          <a:ext cx="1920806" cy="1920806"/>
        </a:xfrm>
        <a:prstGeom prst="roundRect">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0">
            <a:lnSpc>
              <a:spcPct val="90000"/>
            </a:lnSpc>
            <a:spcBef>
              <a:spcPct val="0"/>
            </a:spcBef>
            <a:spcAft>
              <a:spcPct val="35000"/>
            </a:spcAft>
            <a:buNone/>
          </a:pPr>
          <a:r>
            <a:rPr lang="es-CR" sz="3000" kern="1200"/>
            <a:t>Entidad</a:t>
          </a:r>
        </a:p>
      </dsp:txBody>
      <dsp:txXfrm>
        <a:off x="2175782" y="561654"/>
        <a:ext cx="1733274" cy="1733274"/>
      </dsp:txXfrm>
    </dsp:sp>
    <dsp:sp modelId="{8A89066A-4A82-4ED2-968E-BBBDA4732C8A}">
      <dsp:nvSpPr>
        <dsp:cNvPr id="0" name=""/>
        <dsp:cNvSpPr/>
      </dsp:nvSpPr>
      <dsp:spPr>
        <a:xfrm>
          <a:off x="4150577" y="467888"/>
          <a:ext cx="1920806" cy="1920806"/>
        </a:xfrm>
        <a:prstGeom prst="roundRect">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0">
            <a:lnSpc>
              <a:spcPct val="90000"/>
            </a:lnSpc>
            <a:spcBef>
              <a:spcPct val="0"/>
            </a:spcBef>
            <a:spcAft>
              <a:spcPct val="35000"/>
            </a:spcAft>
            <a:buNone/>
          </a:pPr>
          <a:r>
            <a:rPr lang="es-CR" sz="3000" kern="1200"/>
            <a:t>Atributo</a:t>
          </a:r>
        </a:p>
      </dsp:txBody>
      <dsp:txXfrm>
        <a:off x="4244343" y="561654"/>
        <a:ext cx="1733274" cy="1733274"/>
      </dsp:txXfrm>
    </dsp:sp>
    <dsp:sp modelId="{34D50D9A-F0DD-40B8-9971-72AD07E36C1D}">
      <dsp:nvSpPr>
        <dsp:cNvPr id="0" name=""/>
        <dsp:cNvSpPr/>
      </dsp:nvSpPr>
      <dsp:spPr>
        <a:xfrm>
          <a:off x="2082016" y="2536449"/>
          <a:ext cx="1920806" cy="1920806"/>
        </a:xfrm>
        <a:prstGeom prst="round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0">
            <a:lnSpc>
              <a:spcPct val="90000"/>
            </a:lnSpc>
            <a:spcBef>
              <a:spcPct val="0"/>
            </a:spcBef>
            <a:spcAft>
              <a:spcPct val="35000"/>
            </a:spcAft>
            <a:buNone/>
          </a:pPr>
          <a:r>
            <a:rPr lang="es-CR" sz="3000" kern="1200"/>
            <a:t>Dominio</a:t>
          </a:r>
        </a:p>
      </dsp:txBody>
      <dsp:txXfrm>
        <a:off x="2175782" y="2630215"/>
        <a:ext cx="1733274" cy="1733274"/>
      </dsp:txXfrm>
    </dsp:sp>
    <dsp:sp modelId="{ACE26436-20E4-41C8-A551-862EF2612188}">
      <dsp:nvSpPr>
        <dsp:cNvPr id="0" name=""/>
        <dsp:cNvSpPr/>
      </dsp:nvSpPr>
      <dsp:spPr>
        <a:xfrm>
          <a:off x="4150577" y="2536449"/>
          <a:ext cx="1920806" cy="1920806"/>
        </a:xfrm>
        <a:prstGeom prst="roundRect">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0">
            <a:lnSpc>
              <a:spcPct val="90000"/>
            </a:lnSpc>
            <a:spcBef>
              <a:spcPct val="0"/>
            </a:spcBef>
            <a:spcAft>
              <a:spcPct val="35000"/>
            </a:spcAft>
            <a:buNone/>
          </a:pPr>
          <a:r>
            <a:rPr lang="es-CR" sz="3000" kern="1200"/>
            <a:t>Relación</a:t>
          </a:r>
        </a:p>
      </dsp:txBody>
      <dsp:txXfrm>
        <a:off x="4244343" y="2630215"/>
        <a:ext cx="1733274" cy="173327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5AFB1D-9F43-48A1-A5D9-82F72A633251}">
      <dsp:nvSpPr>
        <dsp:cNvPr id="0" name=""/>
        <dsp:cNvSpPr/>
      </dsp:nvSpPr>
      <dsp:spPr>
        <a:xfrm>
          <a:off x="1614127" y="0"/>
          <a:ext cx="4925144" cy="4925144"/>
        </a:xfrm>
        <a:prstGeom prst="diamond">
          <a:avLst/>
        </a:prstGeom>
        <a:solidFill>
          <a:schemeClr val="accent2">
            <a:tint val="40000"/>
            <a:hueOff val="0"/>
            <a:satOff val="0"/>
            <a:lumOff val="0"/>
            <a:alphaOff val="0"/>
          </a:schemeClr>
        </a:solidFill>
        <a:ln w="9525"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B58CA3E3-D617-47EF-B140-DA1C14BB00D2}">
      <dsp:nvSpPr>
        <dsp:cNvPr id="0" name=""/>
        <dsp:cNvSpPr/>
      </dsp:nvSpPr>
      <dsp:spPr>
        <a:xfrm>
          <a:off x="2082016" y="467888"/>
          <a:ext cx="1920806" cy="1920806"/>
        </a:xfrm>
        <a:prstGeom prst="roundRect">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0">
            <a:lnSpc>
              <a:spcPct val="90000"/>
            </a:lnSpc>
            <a:spcBef>
              <a:spcPct val="0"/>
            </a:spcBef>
            <a:spcAft>
              <a:spcPct val="35000"/>
            </a:spcAft>
            <a:buNone/>
          </a:pPr>
          <a:r>
            <a:rPr lang="es-CR" sz="3000" kern="1200"/>
            <a:t>Entidad</a:t>
          </a:r>
        </a:p>
      </dsp:txBody>
      <dsp:txXfrm>
        <a:off x="2175782" y="561654"/>
        <a:ext cx="1733274" cy="1733274"/>
      </dsp:txXfrm>
    </dsp:sp>
    <dsp:sp modelId="{8A89066A-4A82-4ED2-968E-BBBDA4732C8A}">
      <dsp:nvSpPr>
        <dsp:cNvPr id="0" name=""/>
        <dsp:cNvSpPr/>
      </dsp:nvSpPr>
      <dsp:spPr>
        <a:xfrm>
          <a:off x="4150577" y="467888"/>
          <a:ext cx="1920806" cy="1920806"/>
        </a:xfrm>
        <a:prstGeom prst="roundRect">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0">
            <a:lnSpc>
              <a:spcPct val="90000"/>
            </a:lnSpc>
            <a:spcBef>
              <a:spcPct val="0"/>
            </a:spcBef>
            <a:spcAft>
              <a:spcPct val="35000"/>
            </a:spcAft>
            <a:buNone/>
          </a:pPr>
          <a:r>
            <a:rPr lang="es-CR" sz="3000" kern="1200"/>
            <a:t>Atributo</a:t>
          </a:r>
        </a:p>
      </dsp:txBody>
      <dsp:txXfrm>
        <a:off x="4244343" y="561654"/>
        <a:ext cx="1733274" cy="1733274"/>
      </dsp:txXfrm>
    </dsp:sp>
    <dsp:sp modelId="{34D50D9A-F0DD-40B8-9971-72AD07E36C1D}">
      <dsp:nvSpPr>
        <dsp:cNvPr id="0" name=""/>
        <dsp:cNvSpPr/>
      </dsp:nvSpPr>
      <dsp:spPr>
        <a:xfrm>
          <a:off x="2082016" y="2536449"/>
          <a:ext cx="1920806" cy="1920806"/>
        </a:xfrm>
        <a:prstGeom prst="round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0">
            <a:lnSpc>
              <a:spcPct val="90000"/>
            </a:lnSpc>
            <a:spcBef>
              <a:spcPct val="0"/>
            </a:spcBef>
            <a:spcAft>
              <a:spcPct val="35000"/>
            </a:spcAft>
            <a:buNone/>
          </a:pPr>
          <a:r>
            <a:rPr lang="es-CR" sz="3000" kern="1200"/>
            <a:t>Dominio</a:t>
          </a:r>
        </a:p>
      </dsp:txBody>
      <dsp:txXfrm>
        <a:off x="2175782" y="2630215"/>
        <a:ext cx="1733274" cy="1733274"/>
      </dsp:txXfrm>
    </dsp:sp>
    <dsp:sp modelId="{ACE26436-20E4-41C8-A551-862EF2612188}">
      <dsp:nvSpPr>
        <dsp:cNvPr id="0" name=""/>
        <dsp:cNvSpPr/>
      </dsp:nvSpPr>
      <dsp:spPr>
        <a:xfrm>
          <a:off x="4150577" y="2536449"/>
          <a:ext cx="1920806" cy="1920806"/>
        </a:xfrm>
        <a:prstGeom prst="roundRect">
          <a:avLst/>
        </a:prstGeom>
        <a:solidFill>
          <a:srgbClr val="C00000"/>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0">
            <a:lnSpc>
              <a:spcPct val="90000"/>
            </a:lnSpc>
            <a:spcBef>
              <a:spcPct val="0"/>
            </a:spcBef>
            <a:spcAft>
              <a:spcPct val="35000"/>
            </a:spcAft>
            <a:buNone/>
          </a:pPr>
          <a:r>
            <a:rPr lang="es-CR" sz="3000" kern="1200"/>
            <a:t>Relación</a:t>
          </a:r>
        </a:p>
      </dsp:txBody>
      <dsp:txXfrm>
        <a:off x="4244343" y="2630215"/>
        <a:ext cx="1733274" cy="17332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5AFB1D-9F43-48A1-A5D9-82F72A633251}">
      <dsp:nvSpPr>
        <dsp:cNvPr id="0" name=""/>
        <dsp:cNvSpPr/>
      </dsp:nvSpPr>
      <dsp:spPr>
        <a:xfrm>
          <a:off x="1614127" y="0"/>
          <a:ext cx="4925144" cy="4925144"/>
        </a:xfrm>
        <a:prstGeom prst="diamond">
          <a:avLst/>
        </a:prstGeom>
        <a:solidFill>
          <a:schemeClr val="accent2">
            <a:tint val="40000"/>
            <a:hueOff val="0"/>
            <a:satOff val="0"/>
            <a:lumOff val="0"/>
            <a:alphaOff val="0"/>
          </a:schemeClr>
        </a:solidFill>
        <a:ln w="9525"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B58CA3E3-D617-47EF-B140-DA1C14BB00D2}">
      <dsp:nvSpPr>
        <dsp:cNvPr id="0" name=""/>
        <dsp:cNvSpPr/>
      </dsp:nvSpPr>
      <dsp:spPr>
        <a:xfrm>
          <a:off x="2082016" y="467888"/>
          <a:ext cx="1920806" cy="1920806"/>
        </a:xfrm>
        <a:prstGeom prst="roundRect">
          <a:avLst/>
        </a:prstGeom>
        <a:solidFill>
          <a:srgbClr val="C00000"/>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0">
            <a:lnSpc>
              <a:spcPct val="90000"/>
            </a:lnSpc>
            <a:spcBef>
              <a:spcPct val="0"/>
            </a:spcBef>
            <a:spcAft>
              <a:spcPct val="35000"/>
            </a:spcAft>
            <a:buNone/>
          </a:pPr>
          <a:r>
            <a:rPr lang="es-CR" sz="3000" kern="1200"/>
            <a:t>Entidad</a:t>
          </a:r>
        </a:p>
      </dsp:txBody>
      <dsp:txXfrm>
        <a:off x="2175782" y="561654"/>
        <a:ext cx="1733274" cy="1733274"/>
      </dsp:txXfrm>
    </dsp:sp>
    <dsp:sp modelId="{8A89066A-4A82-4ED2-968E-BBBDA4732C8A}">
      <dsp:nvSpPr>
        <dsp:cNvPr id="0" name=""/>
        <dsp:cNvSpPr/>
      </dsp:nvSpPr>
      <dsp:spPr>
        <a:xfrm>
          <a:off x="4150577" y="467888"/>
          <a:ext cx="1920806" cy="1920806"/>
        </a:xfrm>
        <a:prstGeom prst="roundRect">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0">
            <a:lnSpc>
              <a:spcPct val="90000"/>
            </a:lnSpc>
            <a:spcBef>
              <a:spcPct val="0"/>
            </a:spcBef>
            <a:spcAft>
              <a:spcPct val="35000"/>
            </a:spcAft>
            <a:buNone/>
          </a:pPr>
          <a:r>
            <a:rPr lang="es-CR" sz="3000" kern="1200"/>
            <a:t>Atributo</a:t>
          </a:r>
        </a:p>
      </dsp:txBody>
      <dsp:txXfrm>
        <a:off x="4244343" y="561654"/>
        <a:ext cx="1733274" cy="1733274"/>
      </dsp:txXfrm>
    </dsp:sp>
    <dsp:sp modelId="{34D50D9A-F0DD-40B8-9971-72AD07E36C1D}">
      <dsp:nvSpPr>
        <dsp:cNvPr id="0" name=""/>
        <dsp:cNvSpPr/>
      </dsp:nvSpPr>
      <dsp:spPr>
        <a:xfrm>
          <a:off x="2082016" y="2536449"/>
          <a:ext cx="1920806" cy="1920806"/>
        </a:xfrm>
        <a:prstGeom prst="round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0">
            <a:lnSpc>
              <a:spcPct val="90000"/>
            </a:lnSpc>
            <a:spcBef>
              <a:spcPct val="0"/>
            </a:spcBef>
            <a:spcAft>
              <a:spcPct val="35000"/>
            </a:spcAft>
            <a:buNone/>
          </a:pPr>
          <a:r>
            <a:rPr lang="es-CR" sz="3000" kern="1200"/>
            <a:t>Dominio</a:t>
          </a:r>
        </a:p>
      </dsp:txBody>
      <dsp:txXfrm>
        <a:off x="2175782" y="2630215"/>
        <a:ext cx="1733274" cy="1733274"/>
      </dsp:txXfrm>
    </dsp:sp>
    <dsp:sp modelId="{ACE26436-20E4-41C8-A551-862EF2612188}">
      <dsp:nvSpPr>
        <dsp:cNvPr id="0" name=""/>
        <dsp:cNvSpPr/>
      </dsp:nvSpPr>
      <dsp:spPr>
        <a:xfrm>
          <a:off x="4150577" y="2536449"/>
          <a:ext cx="1920806" cy="1920806"/>
        </a:xfrm>
        <a:prstGeom prst="roundRect">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0">
            <a:lnSpc>
              <a:spcPct val="90000"/>
            </a:lnSpc>
            <a:spcBef>
              <a:spcPct val="0"/>
            </a:spcBef>
            <a:spcAft>
              <a:spcPct val="35000"/>
            </a:spcAft>
            <a:buNone/>
          </a:pPr>
          <a:r>
            <a:rPr lang="es-CR" sz="3000" kern="1200"/>
            <a:t>Relación</a:t>
          </a:r>
        </a:p>
      </dsp:txBody>
      <dsp:txXfrm>
        <a:off x="4244343" y="2630215"/>
        <a:ext cx="1733274" cy="17332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5AFB1D-9F43-48A1-A5D9-82F72A633251}">
      <dsp:nvSpPr>
        <dsp:cNvPr id="0" name=""/>
        <dsp:cNvSpPr/>
      </dsp:nvSpPr>
      <dsp:spPr>
        <a:xfrm>
          <a:off x="1614127" y="0"/>
          <a:ext cx="4925144" cy="4925144"/>
        </a:xfrm>
        <a:prstGeom prst="diamond">
          <a:avLst/>
        </a:prstGeom>
        <a:solidFill>
          <a:schemeClr val="accent2">
            <a:tint val="40000"/>
            <a:hueOff val="0"/>
            <a:satOff val="0"/>
            <a:lumOff val="0"/>
            <a:alphaOff val="0"/>
          </a:schemeClr>
        </a:solidFill>
        <a:ln w="9525"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B58CA3E3-D617-47EF-B140-DA1C14BB00D2}">
      <dsp:nvSpPr>
        <dsp:cNvPr id="0" name=""/>
        <dsp:cNvSpPr/>
      </dsp:nvSpPr>
      <dsp:spPr>
        <a:xfrm>
          <a:off x="2082016" y="467888"/>
          <a:ext cx="1920806" cy="1920806"/>
        </a:xfrm>
        <a:prstGeom prst="roundRect">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0">
            <a:lnSpc>
              <a:spcPct val="90000"/>
            </a:lnSpc>
            <a:spcBef>
              <a:spcPct val="0"/>
            </a:spcBef>
            <a:spcAft>
              <a:spcPct val="35000"/>
            </a:spcAft>
            <a:buNone/>
          </a:pPr>
          <a:r>
            <a:rPr lang="es-CR" sz="3000" kern="1200"/>
            <a:t>Entidad</a:t>
          </a:r>
        </a:p>
      </dsp:txBody>
      <dsp:txXfrm>
        <a:off x="2175782" y="561654"/>
        <a:ext cx="1733274" cy="1733274"/>
      </dsp:txXfrm>
    </dsp:sp>
    <dsp:sp modelId="{8A89066A-4A82-4ED2-968E-BBBDA4732C8A}">
      <dsp:nvSpPr>
        <dsp:cNvPr id="0" name=""/>
        <dsp:cNvSpPr/>
      </dsp:nvSpPr>
      <dsp:spPr>
        <a:xfrm>
          <a:off x="4150577" y="467888"/>
          <a:ext cx="1920806" cy="1920806"/>
        </a:xfrm>
        <a:prstGeom prst="roundRect">
          <a:avLst/>
        </a:prstGeom>
        <a:solidFill>
          <a:srgbClr val="C00000"/>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0">
            <a:lnSpc>
              <a:spcPct val="90000"/>
            </a:lnSpc>
            <a:spcBef>
              <a:spcPct val="0"/>
            </a:spcBef>
            <a:spcAft>
              <a:spcPct val="35000"/>
            </a:spcAft>
            <a:buNone/>
          </a:pPr>
          <a:r>
            <a:rPr lang="es-CR" sz="3000" kern="1200"/>
            <a:t>Atributo</a:t>
          </a:r>
        </a:p>
      </dsp:txBody>
      <dsp:txXfrm>
        <a:off x="4244343" y="561654"/>
        <a:ext cx="1733274" cy="1733274"/>
      </dsp:txXfrm>
    </dsp:sp>
    <dsp:sp modelId="{34D50D9A-F0DD-40B8-9971-72AD07E36C1D}">
      <dsp:nvSpPr>
        <dsp:cNvPr id="0" name=""/>
        <dsp:cNvSpPr/>
      </dsp:nvSpPr>
      <dsp:spPr>
        <a:xfrm>
          <a:off x="2082016" y="2536449"/>
          <a:ext cx="1920806" cy="1920806"/>
        </a:xfrm>
        <a:prstGeom prst="round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0">
            <a:lnSpc>
              <a:spcPct val="90000"/>
            </a:lnSpc>
            <a:spcBef>
              <a:spcPct val="0"/>
            </a:spcBef>
            <a:spcAft>
              <a:spcPct val="35000"/>
            </a:spcAft>
            <a:buNone/>
          </a:pPr>
          <a:r>
            <a:rPr lang="es-CR" sz="3000" kern="1200"/>
            <a:t>Dominio</a:t>
          </a:r>
        </a:p>
      </dsp:txBody>
      <dsp:txXfrm>
        <a:off x="2175782" y="2630215"/>
        <a:ext cx="1733274" cy="1733274"/>
      </dsp:txXfrm>
    </dsp:sp>
    <dsp:sp modelId="{ACE26436-20E4-41C8-A551-862EF2612188}">
      <dsp:nvSpPr>
        <dsp:cNvPr id="0" name=""/>
        <dsp:cNvSpPr/>
      </dsp:nvSpPr>
      <dsp:spPr>
        <a:xfrm>
          <a:off x="4150577" y="2536449"/>
          <a:ext cx="1920806" cy="1920806"/>
        </a:xfrm>
        <a:prstGeom prst="roundRect">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0">
            <a:lnSpc>
              <a:spcPct val="90000"/>
            </a:lnSpc>
            <a:spcBef>
              <a:spcPct val="0"/>
            </a:spcBef>
            <a:spcAft>
              <a:spcPct val="35000"/>
            </a:spcAft>
            <a:buNone/>
          </a:pPr>
          <a:r>
            <a:rPr lang="es-CR" sz="3000" kern="1200"/>
            <a:t>Relación</a:t>
          </a:r>
        </a:p>
      </dsp:txBody>
      <dsp:txXfrm>
        <a:off x="4244343" y="2630215"/>
        <a:ext cx="1733274" cy="173327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B11CAB-98E7-4779-9789-DBE6A7C27FB6}">
      <dsp:nvSpPr>
        <dsp:cNvPr id="0" name=""/>
        <dsp:cNvSpPr/>
      </dsp:nvSpPr>
      <dsp:spPr>
        <a:xfrm>
          <a:off x="1573988" y="2219"/>
          <a:ext cx="4078164" cy="820117"/>
        </a:xfrm>
        <a:prstGeom prst="roundRect">
          <a:avLst>
            <a:gd name="adj" fmla="val 10000"/>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rtl="0">
            <a:lnSpc>
              <a:spcPct val="90000"/>
            </a:lnSpc>
            <a:spcBef>
              <a:spcPct val="0"/>
            </a:spcBef>
            <a:spcAft>
              <a:spcPct val="35000"/>
            </a:spcAft>
            <a:buNone/>
          </a:pPr>
          <a:r>
            <a:rPr lang="es-CR" sz="3800" kern="1200" dirty="0"/>
            <a:t>Tipos de atributos</a:t>
          </a:r>
        </a:p>
      </dsp:txBody>
      <dsp:txXfrm>
        <a:off x="1598008" y="26239"/>
        <a:ext cx="4030124" cy="772077"/>
      </dsp:txXfrm>
    </dsp:sp>
    <dsp:sp modelId="{A5220D25-D937-430D-9F81-1DE66FBC827C}">
      <dsp:nvSpPr>
        <dsp:cNvPr id="0" name=""/>
        <dsp:cNvSpPr/>
      </dsp:nvSpPr>
      <dsp:spPr>
        <a:xfrm>
          <a:off x="1981805" y="822337"/>
          <a:ext cx="407816" cy="615088"/>
        </a:xfrm>
        <a:custGeom>
          <a:avLst/>
          <a:gdLst/>
          <a:ahLst/>
          <a:cxnLst/>
          <a:rect l="0" t="0" r="0" b="0"/>
          <a:pathLst>
            <a:path>
              <a:moveTo>
                <a:pt x="0" y="0"/>
              </a:moveTo>
              <a:lnTo>
                <a:pt x="0" y="615088"/>
              </a:lnTo>
              <a:lnTo>
                <a:pt x="407816" y="615088"/>
              </a:lnTo>
            </a:path>
          </a:pathLst>
        </a:custGeom>
        <a:noFill/>
        <a:ln w="254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45AE1A5-2FFF-4A44-A811-5347ABBD21B9}">
      <dsp:nvSpPr>
        <dsp:cNvPr id="0" name=""/>
        <dsp:cNvSpPr/>
      </dsp:nvSpPr>
      <dsp:spPr>
        <a:xfrm>
          <a:off x="2389621" y="1027366"/>
          <a:ext cx="4189789" cy="820117"/>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9530" tIns="33020" rIns="49530" bIns="33020" numCol="1" spcCol="1270" anchor="ctr" anchorCtr="0">
          <a:noAutofit/>
        </a:bodyPr>
        <a:lstStyle/>
        <a:p>
          <a:pPr marL="0" lvl="0" indent="0" algn="ctr" defTabSz="1155700" rtl="0">
            <a:lnSpc>
              <a:spcPct val="90000"/>
            </a:lnSpc>
            <a:spcBef>
              <a:spcPct val="0"/>
            </a:spcBef>
            <a:spcAft>
              <a:spcPct val="35000"/>
            </a:spcAft>
            <a:buNone/>
          </a:pPr>
          <a:r>
            <a:rPr lang="es-ES_tradnl" sz="2600" kern="1200"/>
            <a:t>Simples o Compuestos</a:t>
          </a:r>
          <a:endParaRPr lang="es-CR" sz="2600" kern="1200"/>
        </a:p>
      </dsp:txBody>
      <dsp:txXfrm>
        <a:off x="2413641" y="1051386"/>
        <a:ext cx="4141749" cy="772077"/>
      </dsp:txXfrm>
    </dsp:sp>
    <dsp:sp modelId="{CF919843-A6F8-4C05-9D36-D24AE39EF835}">
      <dsp:nvSpPr>
        <dsp:cNvPr id="0" name=""/>
        <dsp:cNvSpPr/>
      </dsp:nvSpPr>
      <dsp:spPr>
        <a:xfrm>
          <a:off x="1981805" y="822337"/>
          <a:ext cx="407816" cy="1640234"/>
        </a:xfrm>
        <a:custGeom>
          <a:avLst/>
          <a:gdLst/>
          <a:ahLst/>
          <a:cxnLst/>
          <a:rect l="0" t="0" r="0" b="0"/>
          <a:pathLst>
            <a:path>
              <a:moveTo>
                <a:pt x="0" y="0"/>
              </a:moveTo>
              <a:lnTo>
                <a:pt x="0" y="1640234"/>
              </a:lnTo>
              <a:lnTo>
                <a:pt x="407816" y="1640234"/>
              </a:lnTo>
            </a:path>
          </a:pathLst>
        </a:custGeom>
        <a:noFill/>
        <a:ln w="254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9B2E1859-5F7E-4D1F-AC51-E22BD89F053F}">
      <dsp:nvSpPr>
        <dsp:cNvPr id="0" name=""/>
        <dsp:cNvSpPr/>
      </dsp:nvSpPr>
      <dsp:spPr>
        <a:xfrm>
          <a:off x="2389621" y="2052513"/>
          <a:ext cx="4189789" cy="820117"/>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9530" tIns="33020" rIns="49530" bIns="33020" numCol="1" spcCol="1270" anchor="ctr" anchorCtr="0">
          <a:noAutofit/>
        </a:bodyPr>
        <a:lstStyle/>
        <a:p>
          <a:pPr marL="0" lvl="0" indent="0" algn="ctr" defTabSz="1155700" rtl="0">
            <a:lnSpc>
              <a:spcPct val="90000"/>
            </a:lnSpc>
            <a:spcBef>
              <a:spcPct val="0"/>
            </a:spcBef>
            <a:spcAft>
              <a:spcPct val="35000"/>
            </a:spcAft>
            <a:buNone/>
          </a:pPr>
          <a:r>
            <a:rPr lang="es-ES_tradnl" sz="2600" kern="1200" dirty="0"/>
            <a:t>Derivados</a:t>
          </a:r>
          <a:endParaRPr lang="es-CR" sz="2600" kern="1200" dirty="0"/>
        </a:p>
      </dsp:txBody>
      <dsp:txXfrm>
        <a:off x="2413641" y="2076533"/>
        <a:ext cx="4141749" cy="772077"/>
      </dsp:txXfrm>
    </dsp:sp>
    <dsp:sp modelId="{502081D9-F1B2-4C5C-B883-F86F3DD1E841}">
      <dsp:nvSpPr>
        <dsp:cNvPr id="0" name=""/>
        <dsp:cNvSpPr/>
      </dsp:nvSpPr>
      <dsp:spPr>
        <a:xfrm>
          <a:off x="1981805" y="822337"/>
          <a:ext cx="407816" cy="2665381"/>
        </a:xfrm>
        <a:custGeom>
          <a:avLst/>
          <a:gdLst/>
          <a:ahLst/>
          <a:cxnLst/>
          <a:rect l="0" t="0" r="0" b="0"/>
          <a:pathLst>
            <a:path>
              <a:moveTo>
                <a:pt x="0" y="0"/>
              </a:moveTo>
              <a:lnTo>
                <a:pt x="0" y="2665381"/>
              </a:lnTo>
              <a:lnTo>
                <a:pt x="407816" y="2665381"/>
              </a:lnTo>
            </a:path>
          </a:pathLst>
        </a:custGeom>
        <a:noFill/>
        <a:ln w="254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FB1F9451-04C4-45DE-AD79-FD4594643EEA}">
      <dsp:nvSpPr>
        <dsp:cNvPr id="0" name=""/>
        <dsp:cNvSpPr/>
      </dsp:nvSpPr>
      <dsp:spPr>
        <a:xfrm>
          <a:off x="2389621" y="3077660"/>
          <a:ext cx="4189789" cy="820117"/>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9530" tIns="33020" rIns="49530" bIns="33020" numCol="1" spcCol="1270" anchor="ctr" anchorCtr="0">
          <a:noAutofit/>
        </a:bodyPr>
        <a:lstStyle/>
        <a:p>
          <a:pPr marL="0" lvl="0" indent="0" algn="ctr" defTabSz="1155700" rtl="0">
            <a:lnSpc>
              <a:spcPct val="90000"/>
            </a:lnSpc>
            <a:spcBef>
              <a:spcPct val="0"/>
            </a:spcBef>
            <a:spcAft>
              <a:spcPct val="35000"/>
            </a:spcAft>
            <a:buNone/>
          </a:pPr>
          <a:r>
            <a:rPr lang="es-ES_tradnl" sz="2600" kern="1200"/>
            <a:t>Monovalorados o Multivalorados </a:t>
          </a:r>
          <a:endParaRPr lang="es-CR" sz="2600" kern="1200"/>
        </a:p>
      </dsp:txBody>
      <dsp:txXfrm>
        <a:off x="2413641" y="3101680"/>
        <a:ext cx="4141749" cy="772077"/>
      </dsp:txXfrm>
    </dsp:sp>
    <dsp:sp modelId="{7A894F37-788F-44D6-9459-D5D2DDA6EC4D}">
      <dsp:nvSpPr>
        <dsp:cNvPr id="0" name=""/>
        <dsp:cNvSpPr/>
      </dsp:nvSpPr>
      <dsp:spPr>
        <a:xfrm>
          <a:off x="1981805" y="822337"/>
          <a:ext cx="407816" cy="3690528"/>
        </a:xfrm>
        <a:custGeom>
          <a:avLst/>
          <a:gdLst/>
          <a:ahLst/>
          <a:cxnLst/>
          <a:rect l="0" t="0" r="0" b="0"/>
          <a:pathLst>
            <a:path>
              <a:moveTo>
                <a:pt x="0" y="0"/>
              </a:moveTo>
              <a:lnTo>
                <a:pt x="0" y="3690528"/>
              </a:lnTo>
              <a:lnTo>
                <a:pt x="407816" y="3690528"/>
              </a:lnTo>
            </a:path>
          </a:pathLst>
        </a:custGeom>
        <a:noFill/>
        <a:ln w="254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8EACC7E1-3BB0-4012-8E95-C956D712E308}">
      <dsp:nvSpPr>
        <dsp:cNvPr id="0" name=""/>
        <dsp:cNvSpPr/>
      </dsp:nvSpPr>
      <dsp:spPr>
        <a:xfrm>
          <a:off x="2389621" y="4102806"/>
          <a:ext cx="4189789" cy="820117"/>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9530" tIns="33020" rIns="49530" bIns="33020" numCol="1" spcCol="1270" anchor="ctr" anchorCtr="0">
          <a:noAutofit/>
        </a:bodyPr>
        <a:lstStyle/>
        <a:p>
          <a:pPr marL="0" lvl="0" indent="0" algn="ctr" defTabSz="1155700" rtl="0">
            <a:lnSpc>
              <a:spcPct val="90000"/>
            </a:lnSpc>
            <a:spcBef>
              <a:spcPct val="0"/>
            </a:spcBef>
            <a:spcAft>
              <a:spcPct val="35000"/>
            </a:spcAft>
            <a:buNone/>
          </a:pPr>
          <a:r>
            <a:rPr lang="es-ES_tradnl" sz="2600" kern="1200"/>
            <a:t>Opcionales</a:t>
          </a:r>
          <a:endParaRPr lang="es-CR" sz="2600" kern="1200"/>
        </a:p>
      </dsp:txBody>
      <dsp:txXfrm>
        <a:off x="2413641" y="4126826"/>
        <a:ext cx="4141749" cy="77207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B11CAB-98E7-4779-9789-DBE6A7C27FB6}">
      <dsp:nvSpPr>
        <dsp:cNvPr id="0" name=""/>
        <dsp:cNvSpPr/>
      </dsp:nvSpPr>
      <dsp:spPr>
        <a:xfrm>
          <a:off x="1573988" y="2219"/>
          <a:ext cx="4078164" cy="820117"/>
        </a:xfrm>
        <a:prstGeom prst="roundRect">
          <a:avLst>
            <a:gd name="adj" fmla="val 10000"/>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rtl="0">
            <a:lnSpc>
              <a:spcPct val="90000"/>
            </a:lnSpc>
            <a:spcBef>
              <a:spcPct val="0"/>
            </a:spcBef>
            <a:spcAft>
              <a:spcPct val="35000"/>
            </a:spcAft>
            <a:buNone/>
          </a:pPr>
          <a:r>
            <a:rPr lang="es-CR" sz="3800" kern="1200"/>
            <a:t>Tipos de atributos</a:t>
          </a:r>
        </a:p>
      </dsp:txBody>
      <dsp:txXfrm>
        <a:off x="1598008" y="26239"/>
        <a:ext cx="4030124" cy="772077"/>
      </dsp:txXfrm>
    </dsp:sp>
    <dsp:sp modelId="{A5220D25-D937-430D-9F81-1DE66FBC827C}">
      <dsp:nvSpPr>
        <dsp:cNvPr id="0" name=""/>
        <dsp:cNvSpPr/>
      </dsp:nvSpPr>
      <dsp:spPr>
        <a:xfrm>
          <a:off x="1981805" y="822337"/>
          <a:ext cx="407816" cy="615088"/>
        </a:xfrm>
        <a:custGeom>
          <a:avLst/>
          <a:gdLst/>
          <a:ahLst/>
          <a:cxnLst/>
          <a:rect l="0" t="0" r="0" b="0"/>
          <a:pathLst>
            <a:path>
              <a:moveTo>
                <a:pt x="0" y="0"/>
              </a:moveTo>
              <a:lnTo>
                <a:pt x="0" y="615088"/>
              </a:lnTo>
              <a:lnTo>
                <a:pt x="407816" y="615088"/>
              </a:lnTo>
            </a:path>
          </a:pathLst>
        </a:custGeom>
        <a:noFill/>
        <a:ln w="254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45AE1A5-2FFF-4A44-A811-5347ABBD21B9}">
      <dsp:nvSpPr>
        <dsp:cNvPr id="0" name=""/>
        <dsp:cNvSpPr/>
      </dsp:nvSpPr>
      <dsp:spPr>
        <a:xfrm>
          <a:off x="2389621" y="1027366"/>
          <a:ext cx="4189789" cy="820117"/>
        </a:xfrm>
        <a:prstGeom prst="roundRect">
          <a:avLst>
            <a:gd name="adj" fmla="val 10000"/>
          </a:avLst>
        </a:prstGeom>
        <a:solidFill>
          <a:srgbClr val="C00000">
            <a:alpha val="90000"/>
          </a:srgb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9530" tIns="33020" rIns="49530" bIns="33020" numCol="1" spcCol="1270" anchor="ctr" anchorCtr="0">
          <a:noAutofit/>
        </a:bodyPr>
        <a:lstStyle/>
        <a:p>
          <a:pPr marL="0" lvl="0" indent="0" algn="ctr" defTabSz="1155700" rtl="0">
            <a:lnSpc>
              <a:spcPct val="90000"/>
            </a:lnSpc>
            <a:spcBef>
              <a:spcPct val="0"/>
            </a:spcBef>
            <a:spcAft>
              <a:spcPct val="35000"/>
            </a:spcAft>
            <a:buNone/>
          </a:pPr>
          <a:r>
            <a:rPr lang="es-ES_tradnl" sz="2600" kern="1200" dirty="0"/>
            <a:t>Simples o Compuestos</a:t>
          </a:r>
          <a:endParaRPr lang="es-CR" sz="2600" kern="1200" dirty="0"/>
        </a:p>
      </dsp:txBody>
      <dsp:txXfrm>
        <a:off x="2413641" y="1051386"/>
        <a:ext cx="4141749" cy="772077"/>
      </dsp:txXfrm>
    </dsp:sp>
    <dsp:sp modelId="{CF919843-A6F8-4C05-9D36-D24AE39EF835}">
      <dsp:nvSpPr>
        <dsp:cNvPr id="0" name=""/>
        <dsp:cNvSpPr/>
      </dsp:nvSpPr>
      <dsp:spPr>
        <a:xfrm>
          <a:off x="1981805" y="822337"/>
          <a:ext cx="407816" cy="1640234"/>
        </a:xfrm>
        <a:custGeom>
          <a:avLst/>
          <a:gdLst/>
          <a:ahLst/>
          <a:cxnLst/>
          <a:rect l="0" t="0" r="0" b="0"/>
          <a:pathLst>
            <a:path>
              <a:moveTo>
                <a:pt x="0" y="0"/>
              </a:moveTo>
              <a:lnTo>
                <a:pt x="0" y="1640234"/>
              </a:lnTo>
              <a:lnTo>
                <a:pt x="407816" y="1640234"/>
              </a:lnTo>
            </a:path>
          </a:pathLst>
        </a:custGeom>
        <a:noFill/>
        <a:ln w="254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9B2E1859-5F7E-4D1F-AC51-E22BD89F053F}">
      <dsp:nvSpPr>
        <dsp:cNvPr id="0" name=""/>
        <dsp:cNvSpPr/>
      </dsp:nvSpPr>
      <dsp:spPr>
        <a:xfrm>
          <a:off x="2389621" y="2052513"/>
          <a:ext cx="4189789" cy="820117"/>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9530" tIns="33020" rIns="49530" bIns="33020" numCol="1" spcCol="1270" anchor="ctr" anchorCtr="0">
          <a:noAutofit/>
        </a:bodyPr>
        <a:lstStyle/>
        <a:p>
          <a:pPr marL="0" lvl="0" indent="0" algn="ctr" defTabSz="1155700" rtl="0">
            <a:lnSpc>
              <a:spcPct val="90000"/>
            </a:lnSpc>
            <a:spcBef>
              <a:spcPct val="0"/>
            </a:spcBef>
            <a:spcAft>
              <a:spcPct val="35000"/>
            </a:spcAft>
            <a:buNone/>
          </a:pPr>
          <a:r>
            <a:rPr lang="es-ES_tradnl" sz="2600" kern="1200" dirty="0"/>
            <a:t>Derivados</a:t>
          </a:r>
          <a:endParaRPr lang="es-CR" sz="2600" kern="1200" dirty="0"/>
        </a:p>
      </dsp:txBody>
      <dsp:txXfrm>
        <a:off x="2413641" y="2076533"/>
        <a:ext cx="4141749" cy="772077"/>
      </dsp:txXfrm>
    </dsp:sp>
    <dsp:sp modelId="{502081D9-F1B2-4C5C-B883-F86F3DD1E841}">
      <dsp:nvSpPr>
        <dsp:cNvPr id="0" name=""/>
        <dsp:cNvSpPr/>
      </dsp:nvSpPr>
      <dsp:spPr>
        <a:xfrm>
          <a:off x="1981805" y="822337"/>
          <a:ext cx="407816" cy="2665381"/>
        </a:xfrm>
        <a:custGeom>
          <a:avLst/>
          <a:gdLst/>
          <a:ahLst/>
          <a:cxnLst/>
          <a:rect l="0" t="0" r="0" b="0"/>
          <a:pathLst>
            <a:path>
              <a:moveTo>
                <a:pt x="0" y="0"/>
              </a:moveTo>
              <a:lnTo>
                <a:pt x="0" y="2665381"/>
              </a:lnTo>
              <a:lnTo>
                <a:pt x="407816" y="2665381"/>
              </a:lnTo>
            </a:path>
          </a:pathLst>
        </a:custGeom>
        <a:noFill/>
        <a:ln w="254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FB1F9451-04C4-45DE-AD79-FD4594643EEA}">
      <dsp:nvSpPr>
        <dsp:cNvPr id="0" name=""/>
        <dsp:cNvSpPr/>
      </dsp:nvSpPr>
      <dsp:spPr>
        <a:xfrm>
          <a:off x="2389621" y="3077660"/>
          <a:ext cx="4189789" cy="820117"/>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9530" tIns="33020" rIns="49530" bIns="33020" numCol="1" spcCol="1270" anchor="ctr" anchorCtr="0">
          <a:noAutofit/>
        </a:bodyPr>
        <a:lstStyle/>
        <a:p>
          <a:pPr marL="0" lvl="0" indent="0" algn="ctr" defTabSz="1155700" rtl="0">
            <a:lnSpc>
              <a:spcPct val="90000"/>
            </a:lnSpc>
            <a:spcBef>
              <a:spcPct val="0"/>
            </a:spcBef>
            <a:spcAft>
              <a:spcPct val="35000"/>
            </a:spcAft>
            <a:buNone/>
          </a:pPr>
          <a:r>
            <a:rPr lang="es-ES_tradnl" sz="2600" kern="1200"/>
            <a:t>Monovalorados o Multivalorados </a:t>
          </a:r>
          <a:endParaRPr lang="es-CR" sz="2600" kern="1200"/>
        </a:p>
      </dsp:txBody>
      <dsp:txXfrm>
        <a:off x="2413641" y="3101680"/>
        <a:ext cx="4141749" cy="772077"/>
      </dsp:txXfrm>
    </dsp:sp>
    <dsp:sp modelId="{7A894F37-788F-44D6-9459-D5D2DDA6EC4D}">
      <dsp:nvSpPr>
        <dsp:cNvPr id="0" name=""/>
        <dsp:cNvSpPr/>
      </dsp:nvSpPr>
      <dsp:spPr>
        <a:xfrm>
          <a:off x="1981805" y="822337"/>
          <a:ext cx="407816" cy="3690528"/>
        </a:xfrm>
        <a:custGeom>
          <a:avLst/>
          <a:gdLst/>
          <a:ahLst/>
          <a:cxnLst/>
          <a:rect l="0" t="0" r="0" b="0"/>
          <a:pathLst>
            <a:path>
              <a:moveTo>
                <a:pt x="0" y="0"/>
              </a:moveTo>
              <a:lnTo>
                <a:pt x="0" y="3690528"/>
              </a:lnTo>
              <a:lnTo>
                <a:pt x="407816" y="3690528"/>
              </a:lnTo>
            </a:path>
          </a:pathLst>
        </a:custGeom>
        <a:noFill/>
        <a:ln w="254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8EACC7E1-3BB0-4012-8E95-C956D712E308}">
      <dsp:nvSpPr>
        <dsp:cNvPr id="0" name=""/>
        <dsp:cNvSpPr/>
      </dsp:nvSpPr>
      <dsp:spPr>
        <a:xfrm>
          <a:off x="2389621" y="4102806"/>
          <a:ext cx="4189789" cy="820117"/>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9530" tIns="33020" rIns="49530" bIns="33020" numCol="1" spcCol="1270" anchor="ctr" anchorCtr="0">
          <a:noAutofit/>
        </a:bodyPr>
        <a:lstStyle/>
        <a:p>
          <a:pPr marL="0" lvl="0" indent="0" algn="ctr" defTabSz="1155700" rtl="0">
            <a:lnSpc>
              <a:spcPct val="90000"/>
            </a:lnSpc>
            <a:spcBef>
              <a:spcPct val="0"/>
            </a:spcBef>
            <a:spcAft>
              <a:spcPct val="35000"/>
            </a:spcAft>
            <a:buNone/>
          </a:pPr>
          <a:r>
            <a:rPr lang="es-ES_tradnl" sz="2600" kern="1200"/>
            <a:t>Opcionales</a:t>
          </a:r>
          <a:endParaRPr lang="es-CR" sz="2600" kern="1200"/>
        </a:p>
      </dsp:txBody>
      <dsp:txXfrm>
        <a:off x="2413641" y="4126826"/>
        <a:ext cx="4141749" cy="77207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B11CAB-98E7-4779-9789-DBE6A7C27FB6}">
      <dsp:nvSpPr>
        <dsp:cNvPr id="0" name=""/>
        <dsp:cNvSpPr/>
      </dsp:nvSpPr>
      <dsp:spPr>
        <a:xfrm>
          <a:off x="1573988" y="2219"/>
          <a:ext cx="4078164" cy="820117"/>
        </a:xfrm>
        <a:prstGeom prst="roundRect">
          <a:avLst>
            <a:gd name="adj" fmla="val 10000"/>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rtl="0">
            <a:lnSpc>
              <a:spcPct val="90000"/>
            </a:lnSpc>
            <a:spcBef>
              <a:spcPct val="0"/>
            </a:spcBef>
            <a:spcAft>
              <a:spcPct val="35000"/>
            </a:spcAft>
            <a:buNone/>
          </a:pPr>
          <a:r>
            <a:rPr lang="es-CR" sz="3800" kern="1200"/>
            <a:t>Tipos de atributos</a:t>
          </a:r>
        </a:p>
      </dsp:txBody>
      <dsp:txXfrm>
        <a:off x="1598008" y="26239"/>
        <a:ext cx="4030124" cy="772077"/>
      </dsp:txXfrm>
    </dsp:sp>
    <dsp:sp modelId="{A5220D25-D937-430D-9F81-1DE66FBC827C}">
      <dsp:nvSpPr>
        <dsp:cNvPr id="0" name=""/>
        <dsp:cNvSpPr/>
      </dsp:nvSpPr>
      <dsp:spPr>
        <a:xfrm>
          <a:off x="1981805" y="822337"/>
          <a:ext cx="407816" cy="615088"/>
        </a:xfrm>
        <a:custGeom>
          <a:avLst/>
          <a:gdLst/>
          <a:ahLst/>
          <a:cxnLst/>
          <a:rect l="0" t="0" r="0" b="0"/>
          <a:pathLst>
            <a:path>
              <a:moveTo>
                <a:pt x="0" y="0"/>
              </a:moveTo>
              <a:lnTo>
                <a:pt x="0" y="615088"/>
              </a:lnTo>
              <a:lnTo>
                <a:pt x="407816" y="615088"/>
              </a:lnTo>
            </a:path>
          </a:pathLst>
        </a:custGeom>
        <a:noFill/>
        <a:ln w="254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45AE1A5-2FFF-4A44-A811-5347ABBD21B9}">
      <dsp:nvSpPr>
        <dsp:cNvPr id="0" name=""/>
        <dsp:cNvSpPr/>
      </dsp:nvSpPr>
      <dsp:spPr>
        <a:xfrm>
          <a:off x="2389621" y="1027366"/>
          <a:ext cx="4189789" cy="820117"/>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9530" tIns="33020" rIns="49530" bIns="33020" numCol="1" spcCol="1270" anchor="ctr" anchorCtr="0">
          <a:noAutofit/>
        </a:bodyPr>
        <a:lstStyle/>
        <a:p>
          <a:pPr marL="0" lvl="0" indent="0" algn="ctr" defTabSz="1155700" rtl="0">
            <a:lnSpc>
              <a:spcPct val="90000"/>
            </a:lnSpc>
            <a:spcBef>
              <a:spcPct val="0"/>
            </a:spcBef>
            <a:spcAft>
              <a:spcPct val="35000"/>
            </a:spcAft>
            <a:buNone/>
          </a:pPr>
          <a:r>
            <a:rPr lang="es-ES_tradnl" sz="2600" kern="1200"/>
            <a:t>Simples o Compuestos</a:t>
          </a:r>
          <a:endParaRPr lang="es-CR" sz="2600" kern="1200"/>
        </a:p>
      </dsp:txBody>
      <dsp:txXfrm>
        <a:off x="2413641" y="1051386"/>
        <a:ext cx="4141749" cy="772077"/>
      </dsp:txXfrm>
    </dsp:sp>
    <dsp:sp modelId="{CF919843-A6F8-4C05-9D36-D24AE39EF835}">
      <dsp:nvSpPr>
        <dsp:cNvPr id="0" name=""/>
        <dsp:cNvSpPr/>
      </dsp:nvSpPr>
      <dsp:spPr>
        <a:xfrm>
          <a:off x="1981805" y="822337"/>
          <a:ext cx="407816" cy="1640234"/>
        </a:xfrm>
        <a:custGeom>
          <a:avLst/>
          <a:gdLst/>
          <a:ahLst/>
          <a:cxnLst/>
          <a:rect l="0" t="0" r="0" b="0"/>
          <a:pathLst>
            <a:path>
              <a:moveTo>
                <a:pt x="0" y="0"/>
              </a:moveTo>
              <a:lnTo>
                <a:pt x="0" y="1640234"/>
              </a:lnTo>
              <a:lnTo>
                <a:pt x="407816" y="1640234"/>
              </a:lnTo>
            </a:path>
          </a:pathLst>
        </a:custGeom>
        <a:noFill/>
        <a:ln w="254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9B2E1859-5F7E-4D1F-AC51-E22BD89F053F}">
      <dsp:nvSpPr>
        <dsp:cNvPr id="0" name=""/>
        <dsp:cNvSpPr/>
      </dsp:nvSpPr>
      <dsp:spPr>
        <a:xfrm>
          <a:off x="2389621" y="2052513"/>
          <a:ext cx="4189789" cy="820117"/>
        </a:xfrm>
        <a:prstGeom prst="roundRect">
          <a:avLst>
            <a:gd name="adj" fmla="val 10000"/>
          </a:avLst>
        </a:prstGeom>
        <a:solidFill>
          <a:srgbClr val="C00000">
            <a:alpha val="90000"/>
          </a:srgb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9530" tIns="33020" rIns="49530" bIns="33020" numCol="1" spcCol="1270" anchor="ctr" anchorCtr="0">
          <a:noAutofit/>
        </a:bodyPr>
        <a:lstStyle/>
        <a:p>
          <a:pPr marL="0" lvl="0" indent="0" algn="ctr" defTabSz="1155700" rtl="0">
            <a:lnSpc>
              <a:spcPct val="90000"/>
            </a:lnSpc>
            <a:spcBef>
              <a:spcPct val="0"/>
            </a:spcBef>
            <a:spcAft>
              <a:spcPct val="35000"/>
            </a:spcAft>
            <a:buNone/>
          </a:pPr>
          <a:r>
            <a:rPr lang="es-ES_tradnl" sz="2600" kern="1200" dirty="0"/>
            <a:t>Derivados</a:t>
          </a:r>
          <a:endParaRPr lang="es-CR" sz="2600" kern="1200" dirty="0"/>
        </a:p>
      </dsp:txBody>
      <dsp:txXfrm>
        <a:off x="2413641" y="2076533"/>
        <a:ext cx="4141749" cy="772077"/>
      </dsp:txXfrm>
    </dsp:sp>
    <dsp:sp modelId="{502081D9-F1B2-4C5C-B883-F86F3DD1E841}">
      <dsp:nvSpPr>
        <dsp:cNvPr id="0" name=""/>
        <dsp:cNvSpPr/>
      </dsp:nvSpPr>
      <dsp:spPr>
        <a:xfrm>
          <a:off x="1981805" y="822337"/>
          <a:ext cx="407816" cy="2665381"/>
        </a:xfrm>
        <a:custGeom>
          <a:avLst/>
          <a:gdLst/>
          <a:ahLst/>
          <a:cxnLst/>
          <a:rect l="0" t="0" r="0" b="0"/>
          <a:pathLst>
            <a:path>
              <a:moveTo>
                <a:pt x="0" y="0"/>
              </a:moveTo>
              <a:lnTo>
                <a:pt x="0" y="2665381"/>
              </a:lnTo>
              <a:lnTo>
                <a:pt x="407816" y="2665381"/>
              </a:lnTo>
            </a:path>
          </a:pathLst>
        </a:custGeom>
        <a:noFill/>
        <a:ln w="254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FB1F9451-04C4-45DE-AD79-FD4594643EEA}">
      <dsp:nvSpPr>
        <dsp:cNvPr id="0" name=""/>
        <dsp:cNvSpPr/>
      </dsp:nvSpPr>
      <dsp:spPr>
        <a:xfrm>
          <a:off x="2389621" y="3077660"/>
          <a:ext cx="4189789" cy="820117"/>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9530" tIns="33020" rIns="49530" bIns="33020" numCol="1" spcCol="1270" anchor="ctr" anchorCtr="0">
          <a:noAutofit/>
        </a:bodyPr>
        <a:lstStyle/>
        <a:p>
          <a:pPr marL="0" lvl="0" indent="0" algn="ctr" defTabSz="1155700" rtl="0">
            <a:lnSpc>
              <a:spcPct val="90000"/>
            </a:lnSpc>
            <a:spcBef>
              <a:spcPct val="0"/>
            </a:spcBef>
            <a:spcAft>
              <a:spcPct val="35000"/>
            </a:spcAft>
            <a:buNone/>
          </a:pPr>
          <a:r>
            <a:rPr lang="es-ES_tradnl" sz="2600" kern="1200"/>
            <a:t>Monovalorados o Multivalorados </a:t>
          </a:r>
          <a:endParaRPr lang="es-CR" sz="2600" kern="1200"/>
        </a:p>
      </dsp:txBody>
      <dsp:txXfrm>
        <a:off x="2413641" y="3101680"/>
        <a:ext cx="4141749" cy="772077"/>
      </dsp:txXfrm>
    </dsp:sp>
    <dsp:sp modelId="{7A894F37-788F-44D6-9459-D5D2DDA6EC4D}">
      <dsp:nvSpPr>
        <dsp:cNvPr id="0" name=""/>
        <dsp:cNvSpPr/>
      </dsp:nvSpPr>
      <dsp:spPr>
        <a:xfrm>
          <a:off x="1981805" y="822337"/>
          <a:ext cx="407816" cy="3690528"/>
        </a:xfrm>
        <a:custGeom>
          <a:avLst/>
          <a:gdLst/>
          <a:ahLst/>
          <a:cxnLst/>
          <a:rect l="0" t="0" r="0" b="0"/>
          <a:pathLst>
            <a:path>
              <a:moveTo>
                <a:pt x="0" y="0"/>
              </a:moveTo>
              <a:lnTo>
                <a:pt x="0" y="3690528"/>
              </a:lnTo>
              <a:lnTo>
                <a:pt x="407816" y="3690528"/>
              </a:lnTo>
            </a:path>
          </a:pathLst>
        </a:custGeom>
        <a:noFill/>
        <a:ln w="254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8EACC7E1-3BB0-4012-8E95-C956D712E308}">
      <dsp:nvSpPr>
        <dsp:cNvPr id="0" name=""/>
        <dsp:cNvSpPr/>
      </dsp:nvSpPr>
      <dsp:spPr>
        <a:xfrm>
          <a:off x="2389621" y="4102806"/>
          <a:ext cx="4189789" cy="820117"/>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9530" tIns="33020" rIns="49530" bIns="33020" numCol="1" spcCol="1270" anchor="ctr" anchorCtr="0">
          <a:noAutofit/>
        </a:bodyPr>
        <a:lstStyle/>
        <a:p>
          <a:pPr marL="0" lvl="0" indent="0" algn="ctr" defTabSz="1155700" rtl="0">
            <a:lnSpc>
              <a:spcPct val="90000"/>
            </a:lnSpc>
            <a:spcBef>
              <a:spcPct val="0"/>
            </a:spcBef>
            <a:spcAft>
              <a:spcPct val="35000"/>
            </a:spcAft>
            <a:buNone/>
          </a:pPr>
          <a:r>
            <a:rPr lang="es-ES_tradnl" sz="2600" kern="1200"/>
            <a:t>Opcionales</a:t>
          </a:r>
          <a:endParaRPr lang="es-CR" sz="2600" kern="1200"/>
        </a:p>
      </dsp:txBody>
      <dsp:txXfrm>
        <a:off x="2413641" y="4126826"/>
        <a:ext cx="4141749" cy="77207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B11CAB-98E7-4779-9789-DBE6A7C27FB6}">
      <dsp:nvSpPr>
        <dsp:cNvPr id="0" name=""/>
        <dsp:cNvSpPr/>
      </dsp:nvSpPr>
      <dsp:spPr>
        <a:xfrm>
          <a:off x="1573988" y="2219"/>
          <a:ext cx="4078164" cy="820117"/>
        </a:xfrm>
        <a:prstGeom prst="roundRect">
          <a:avLst>
            <a:gd name="adj" fmla="val 10000"/>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rtl="0">
            <a:lnSpc>
              <a:spcPct val="90000"/>
            </a:lnSpc>
            <a:spcBef>
              <a:spcPct val="0"/>
            </a:spcBef>
            <a:spcAft>
              <a:spcPct val="35000"/>
            </a:spcAft>
            <a:buNone/>
          </a:pPr>
          <a:r>
            <a:rPr lang="es-CR" sz="3800" kern="1200"/>
            <a:t>Tipos de atributos</a:t>
          </a:r>
        </a:p>
      </dsp:txBody>
      <dsp:txXfrm>
        <a:off x="1598008" y="26239"/>
        <a:ext cx="4030124" cy="772077"/>
      </dsp:txXfrm>
    </dsp:sp>
    <dsp:sp modelId="{A5220D25-D937-430D-9F81-1DE66FBC827C}">
      <dsp:nvSpPr>
        <dsp:cNvPr id="0" name=""/>
        <dsp:cNvSpPr/>
      </dsp:nvSpPr>
      <dsp:spPr>
        <a:xfrm>
          <a:off x="1981805" y="822337"/>
          <a:ext cx="407816" cy="615088"/>
        </a:xfrm>
        <a:custGeom>
          <a:avLst/>
          <a:gdLst/>
          <a:ahLst/>
          <a:cxnLst/>
          <a:rect l="0" t="0" r="0" b="0"/>
          <a:pathLst>
            <a:path>
              <a:moveTo>
                <a:pt x="0" y="0"/>
              </a:moveTo>
              <a:lnTo>
                <a:pt x="0" y="615088"/>
              </a:lnTo>
              <a:lnTo>
                <a:pt x="407816" y="615088"/>
              </a:lnTo>
            </a:path>
          </a:pathLst>
        </a:custGeom>
        <a:noFill/>
        <a:ln w="254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45AE1A5-2FFF-4A44-A811-5347ABBD21B9}">
      <dsp:nvSpPr>
        <dsp:cNvPr id="0" name=""/>
        <dsp:cNvSpPr/>
      </dsp:nvSpPr>
      <dsp:spPr>
        <a:xfrm>
          <a:off x="2389621" y="1027366"/>
          <a:ext cx="4189789" cy="820117"/>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9530" tIns="33020" rIns="49530" bIns="33020" numCol="1" spcCol="1270" anchor="ctr" anchorCtr="0">
          <a:noAutofit/>
        </a:bodyPr>
        <a:lstStyle/>
        <a:p>
          <a:pPr marL="0" lvl="0" indent="0" algn="ctr" defTabSz="1155700" rtl="0">
            <a:lnSpc>
              <a:spcPct val="90000"/>
            </a:lnSpc>
            <a:spcBef>
              <a:spcPct val="0"/>
            </a:spcBef>
            <a:spcAft>
              <a:spcPct val="35000"/>
            </a:spcAft>
            <a:buNone/>
          </a:pPr>
          <a:r>
            <a:rPr lang="es-ES_tradnl" sz="2600" kern="1200"/>
            <a:t>Simples o Compuestos</a:t>
          </a:r>
          <a:endParaRPr lang="es-CR" sz="2600" kern="1200"/>
        </a:p>
      </dsp:txBody>
      <dsp:txXfrm>
        <a:off x="2413641" y="1051386"/>
        <a:ext cx="4141749" cy="772077"/>
      </dsp:txXfrm>
    </dsp:sp>
    <dsp:sp modelId="{CF919843-A6F8-4C05-9D36-D24AE39EF835}">
      <dsp:nvSpPr>
        <dsp:cNvPr id="0" name=""/>
        <dsp:cNvSpPr/>
      </dsp:nvSpPr>
      <dsp:spPr>
        <a:xfrm>
          <a:off x="1981805" y="822337"/>
          <a:ext cx="407816" cy="1640234"/>
        </a:xfrm>
        <a:custGeom>
          <a:avLst/>
          <a:gdLst/>
          <a:ahLst/>
          <a:cxnLst/>
          <a:rect l="0" t="0" r="0" b="0"/>
          <a:pathLst>
            <a:path>
              <a:moveTo>
                <a:pt x="0" y="0"/>
              </a:moveTo>
              <a:lnTo>
                <a:pt x="0" y="1640234"/>
              </a:lnTo>
              <a:lnTo>
                <a:pt x="407816" y="1640234"/>
              </a:lnTo>
            </a:path>
          </a:pathLst>
        </a:custGeom>
        <a:noFill/>
        <a:ln w="254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9B2E1859-5F7E-4D1F-AC51-E22BD89F053F}">
      <dsp:nvSpPr>
        <dsp:cNvPr id="0" name=""/>
        <dsp:cNvSpPr/>
      </dsp:nvSpPr>
      <dsp:spPr>
        <a:xfrm>
          <a:off x="2389621" y="2052513"/>
          <a:ext cx="4189789" cy="820117"/>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9530" tIns="33020" rIns="49530" bIns="33020" numCol="1" spcCol="1270" anchor="ctr" anchorCtr="0">
          <a:noAutofit/>
        </a:bodyPr>
        <a:lstStyle/>
        <a:p>
          <a:pPr marL="0" lvl="0" indent="0" algn="ctr" defTabSz="1155700" rtl="0">
            <a:lnSpc>
              <a:spcPct val="90000"/>
            </a:lnSpc>
            <a:spcBef>
              <a:spcPct val="0"/>
            </a:spcBef>
            <a:spcAft>
              <a:spcPct val="35000"/>
            </a:spcAft>
            <a:buNone/>
          </a:pPr>
          <a:r>
            <a:rPr lang="es-ES_tradnl" sz="2600" kern="1200" dirty="0"/>
            <a:t>Derivados</a:t>
          </a:r>
          <a:endParaRPr lang="es-CR" sz="2600" kern="1200" dirty="0"/>
        </a:p>
      </dsp:txBody>
      <dsp:txXfrm>
        <a:off x="2413641" y="2076533"/>
        <a:ext cx="4141749" cy="772077"/>
      </dsp:txXfrm>
    </dsp:sp>
    <dsp:sp modelId="{502081D9-F1B2-4C5C-B883-F86F3DD1E841}">
      <dsp:nvSpPr>
        <dsp:cNvPr id="0" name=""/>
        <dsp:cNvSpPr/>
      </dsp:nvSpPr>
      <dsp:spPr>
        <a:xfrm>
          <a:off x="1981805" y="822337"/>
          <a:ext cx="407816" cy="2665381"/>
        </a:xfrm>
        <a:custGeom>
          <a:avLst/>
          <a:gdLst/>
          <a:ahLst/>
          <a:cxnLst/>
          <a:rect l="0" t="0" r="0" b="0"/>
          <a:pathLst>
            <a:path>
              <a:moveTo>
                <a:pt x="0" y="0"/>
              </a:moveTo>
              <a:lnTo>
                <a:pt x="0" y="2665381"/>
              </a:lnTo>
              <a:lnTo>
                <a:pt x="407816" y="2665381"/>
              </a:lnTo>
            </a:path>
          </a:pathLst>
        </a:custGeom>
        <a:noFill/>
        <a:ln w="254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FB1F9451-04C4-45DE-AD79-FD4594643EEA}">
      <dsp:nvSpPr>
        <dsp:cNvPr id="0" name=""/>
        <dsp:cNvSpPr/>
      </dsp:nvSpPr>
      <dsp:spPr>
        <a:xfrm>
          <a:off x="2389621" y="3077660"/>
          <a:ext cx="4189789" cy="820117"/>
        </a:xfrm>
        <a:prstGeom prst="roundRect">
          <a:avLst>
            <a:gd name="adj" fmla="val 10000"/>
          </a:avLst>
        </a:prstGeom>
        <a:solidFill>
          <a:srgbClr val="C00000">
            <a:alpha val="90000"/>
          </a:srgb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9530" tIns="33020" rIns="49530" bIns="33020" numCol="1" spcCol="1270" anchor="ctr" anchorCtr="0">
          <a:noAutofit/>
        </a:bodyPr>
        <a:lstStyle/>
        <a:p>
          <a:pPr marL="0" lvl="0" indent="0" algn="ctr" defTabSz="1155700" rtl="0">
            <a:lnSpc>
              <a:spcPct val="90000"/>
            </a:lnSpc>
            <a:spcBef>
              <a:spcPct val="0"/>
            </a:spcBef>
            <a:spcAft>
              <a:spcPct val="35000"/>
            </a:spcAft>
            <a:buNone/>
          </a:pPr>
          <a:r>
            <a:rPr lang="es-ES_tradnl" sz="2600" kern="1200"/>
            <a:t>Monovalorados o Multivalorados </a:t>
          </a:r>
          <a:endParaRPr lang="es-CR" sz="2600" kern="1200"/>
        </a:p>
      </dsp:txBody>
      <dsp:txXfrm>
        <a:off x="2413641" y="3101680"/>
        <a:ext cx="4141749" cy="772077"/>
      </dsp:txXfrm>
    </dsp:sp>
    <dsp:sp modelId="{7A894F37-788F-44D6-9459-D5D2DDA6EC4D}">
      <dsp:nvSpPr>
        <dsp:cNvPr id="0" name=""/>
        <dsp:cNvSpPr/>
      </dsp:nvSpPr>
      <dsp:spPr>
        <a:xfrm>
          <a:off x="1981805" y="822337"/>
          <a:ext cx="407816" cy="3690528"/>
        </a:xfrm>
        <a:custGeom>
          <a:avLst/>
          <a:gdLst/>
          <a:ahLst/>
          <a:cxnLst/>
          <a:rect l="0" t="0" r="0" b="0"/>
          <a:pathLst>
            <a:path>
              <a:moveTo>
                <a:pt x="0" y="0"/>
              </a:moveTo>
              <a:lnTo>
                <a:pt x="0" y="3690528"/>
              </a:lnTo>
              <a:lnTo>
                <a:pt x="407816" y="3690528"/>
              </a:lnTo>
            </a:path>
          </a:pathLst>
        </a:custGeom>
        <a:noFill/>
        <a:ln w="254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8EACC7E1-3BB0-4012-8E95-C956D712E308}">
      <dsp:nvSpPr>
        <dsp:cNvPr id="0" name=""/>
        <dsp:cNvSpPr/>
      </dsp:nvSpPr>
      <dsp:spPr>
        <a:xfrm>
          <a:off x="2389621" y="4102806"/>
          <a:ext cx="4189789" cy="820117"/>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9530" tIns="33020" rIns="49530" bIns="33020" numCol="1" spcCol="1270" anchor="ctr" anchorCtr="0">
          <a:noAutofit/>
        </a:bodyPr>
        <a:lstStyle/>
        <a:p>
          <a:pPr marL="0" lvl="0" indent="0" algn="ctr" defTabSz="1155700" rtl="0">
            <a:lnSpc>
              <a:spcPct val="90000"/>
            </a:lnSpc>
            <a:spcBef>
              <a:spcPct val="0"/>
            </a:spcBef>
            <a:spcAft>
              <a:spcPct val="35000"/>
            </a:spcAft>
            <a:buNone/>
          </a:pPr>
          <a:r>
            <a:rPr lang="es-ES_tradnl" sz="2600" kern="1200"/>
            <a:t>Opcionales</a:t>
          </a:r>
          <a:endParaRPr lang="es-CR" sz="2600" kern="1200"/>
        </a:p>
      </dsp:txBody>
      <dsp:txXfrm>
        <a:off x="2413641" y="4126826"/>
        <a:ext cx="4141749" cy="77207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B11CAB-98E7-4779-9789-DBE6A7C27FB6}">
      <dsp:nvSpPr>
        <dsp:cNvPr id="0" name=""/>
        <dsp:cNvSpPr/>
      </dsp:nvSpPr>
      <dsp:spPr>
        <a:xfrm>
          <a:off x="1573988" y="2219"/>
          <a:ext cx="4078164" cy="820117"/>
        </a:xfrm>
        <a:prstGeom prst="roundRect">
          <a:avLst>
            <a:gd name="adj" fmla="val 10000"/>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rtl="0">
            <a:lnSpc>
              <a:spcPct val="90000"/>
            </a:lnSpc>
            <a:spcBef>
              <a:spcPct val="0"/>
            </a:spcBef>
            <a:spcAft>
              <a:spcPct val="35000"/>
            </a:spcAft>
            <a:buNone/>
          </a:pPr>
          <a:r>
            <a:rPr lang="es-CR" sz="3800" kern="1200"/>
            <a:t>Tipos de atributos</a:t>
          </a:r>
        </a:p>
      </dsp:txBody>
      <dsp:txXfrm>
        <a:off x="1598008" y="26239"/>
        <a:ext cx="4030124" cy="772077"/>
      </dsp:txXfrm>
    </dsp:sp>
    <dsp:sp modelId="{A5220D25-D937-430D-9F81-1DE66FBC827C}">
      <dsp:nvSpPr>
        <dsp:cNvPr id="0" name=""/>
        <dsp:cNvSpPr/>
      </dsp:nvSpPr>
      <dsp:spPr>
        <a:xfrm>
          <a:off x="1981805" y="822337"/>
          <a:ext cx="407816" cy="615088"/>
        </a:xfrm>
        <a:custGeom>
          <a:avLst/>
          <a:gdLst/>
          <a:ahLst/>
          <a:cxnLst/>
          <a:rect l="0" t="0" r="0" b="0"/>
          <a:pathLst>
            <a:path>
              <a:moveTo>
                <a:pt x="0" y="0"/>
              </a:moveTo>
              <a:lnTo>
                <a:pt x="0" y="615088"/>
              </a:lnTo>
              <a:lnTo>
                <a:pt x="407816" y="615088"/>
              </a:lnTo>
            </a:path>
          </a:pathLst>
        </a:custGeom>
        <a:noFill/>
        <a:ln w="254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45AE1A5-2FFF-4A44-A811-5347ABBD21B9}">
      <dsp:nvSpPr>
        <dsp:cNvPr id="0" name=""/>
        <dsp:cNvSpPr/>
      </dsp:nvSpPr>
      <dsp:spPr>
        <a:xfrm>
          <a:off x="2389621" y="1027366"/>
          <a:ext cx="4189789" cy="820117"/>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9530" tIns="33020" rIns="49530" bIns="33020" numCol="1" spcCol="1270" anchor="ctr" anchorCtr="0">
          <a:noAutofit/>
        </a:bodyPr>
        <a:lstStyle/>
        <a:p>
          <a:pPr marL="0" lvl="0" indent="0" algn="ctr" defTabSz="1155700" rtl="0">
            <a:lnSpc>
              <a:spcPct val="90000"/>
            </a:lnSpc>
            <a:spcBef>
              <a:spcPct val="0"/>
            </a:spcBef>
            <a:spcAft>
              <a:spcPct val="35000"/>
            </a:spcAft>
            <a:buNone/>
          </a:pPr>
          <a:r>
            <a:rPr lang="es-ES_tradnl" sz="2600" kern="1200"/>
            <a:t>Simples o Compuestos</a:t>
          </a:r>
          <a:endParaRPr lang="es-CR" sz="2600" kern="1200"/>
        </a:p>
      </dsp:txBody>
      <dsp:txXfrm>
        <a:off x="2413641" y="1051386"/>
        <a:ext cx="4141749" cy="772077"/>
      </dsp:txXfrm>
    </dsp:sp>
    <dsp:sp modelId="{CF919843-A6F8-4C05-9D36-D24AE39EF835}">
      <dsp:nvSpPr>
        <dsp:cNvPr id="0" name=""/>
        <dsp:cNvSpPr/>
      </dsp:nvSpPr>
      <dsp:spPr>
        <a:xfrm>
          <a:off x="1981805" y="822337"/>
          <a:ext cx="407816" cy="1640234"/>
        </a:xfrm>
        <a:custGeom>
          <a:avLst/>
          <a:gdLst/>
          <a:ahLst/>
          <a:cxnLst/>
          <a:rect l="0" t="0" r="0" b="0"/>
          <a:pathLst>
            <a:path>
              <a:moveTo>
                <a:pt x="0" y="0"/>
              </a:moveTo>
              <a:lnTo>
                <a:pt x="0" y="1640234"/>
              </a:lnTo>
              <a:lnTo>
                <a:pt x="407816" y="1640234"/>
              </a:lnTo>
            </a:path>
          </a:pathLst>
        </a:custGeom>
        <a:noFill/>
        <a:ln w="254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9B2E1859-5F7E-4D1F-AC51-E22BD89F053F}">
      <dsp:nvSpPr>
        <dsp:cNvPr id="0" name=""/>
        <dsp:cNvSpPr/>
      </dsp:nvSpPr>
      <dsp:spPr>
        <a:xfrm>
          <a:off x="2389621" y="2052513"/>
          <a:ext cx="4189789" cy="820117"/>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9530" tIns="33020" rIns="49530" bIns="33020" numCol="1" spcCol="1270" anchor="ctr" anchorCtr="0">
          <a:noAutofit/>
        </a:bodyPr>
        <a:lstStyle/>
        <a:p>
          <a:pPr marL="0" lvl="0" indent="0" algn="ctr" defTabSz="1155700" rtl="0">
            <a:lnSpc>
              <a:spcPct val="90000"/>
            </a:lnSpc>
            <a:spcBef>
              <a:spcPct val="0"/>
            </a:spcBef>
            <a:spcAft>
              <a:spcPct val="35000"/>
            </a:spcAft>
            <a:buNone/>
          </a:pPr>
          <a:r>
            <a:rPr lang="es-ES_tradnl" sz="2600" kern="1200" dirty="0"/>
            <a:t>Derivados</a:t>
          </a:r>
          <a:endParaRPr lang="es-CR" sz="2600" kern="1200" dirty="0"/>
        </a:p>
      </dsp:txBody>
      <dsp:txXfrm>
        <a:off x="2413641" y="2076533"/>
        <a:ext cx="4141749" cy="772077"/>
      </dsp:txXfrm>
    </dsp:sp>
    <dsp:sp modelId="{502081D9-F1B2-4C5C-B883-F86F3DD1E841}">
      <dsp:nvSpPr>
        <dsp:cNvPr id="0" name=""/>
        <dsp:cNvSpPr/>
      </dsp:nvSpPr>
      <dsp:spPr>
        <a:xfrm>
          <a:off x="1981805" y="822337"/>
          <a:ext cx="407816" cy="2665381"/>
        </a:xfrm>
        <a:custGeom>
          <a:avLst/>
          <a:gdLst/>
          <a:ahLst/>
          <a:cxnLst/>
          <a:rect l="0" t="0" r="0" b="0"/>
          <a:pathLst>
            <a:path>
              <a:moveTo>
                <a:pt x="0" y="0"/>
              </a:moveTo>
              <a:lnTo>
                <a:pt x="0" y="2665381"/>
              </a:lnTo>
              <a:lnTo>
                <a:pt x="407816" y="2665381"/>
              </a:lnTo>
            </a:path>
          </a:pathLst>
        </a:custGeom>
        <a:noFill/>
        <a:ln w="254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FB1F9451-04C4-45DE-AD79-FD4594643EEA}">
      <dsp:nvSpPr>
        <dsp:cNvPr id="0" name=""/>
        <dsp:cNvSpPr/>
      </dsp:nvSpPr>
      <dsp:spPr>
        <a:xfrm>
          <a:off x="2389621" y="3077660"/>
          <a:ext cx="4189789" cy="820117"/>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9530" tIns="33020" rIns="49530" bIns="33020" numCol="1" spcCol="1270" anchor="ctr" anchorCtr="0">
          <a:noAutofit/>
        </a:bodyPr>
        <a:lstStyle/>
        <a:p>
          <a:pPr marL="0" lvl="0" indent="0" algn="ctr" defTabSz="1155700" rtl="0">
            <a:lnSpc>
              <a:spcPct val="90000"/>
            </a:lnSpc>
            <a:spcBef>
              <a:spcPct val="0"/>
            </a:spcBef>
            <a:spcAft>
              <a:spcPct val="35000"/>
            </a:spcAft>
            <a:buNone/>
          </a:pPr>
          <a:r>
            <a:rPr lang="es-ES_tradnl" sz="2600" kern="1200"/>
            <a:t>Monovalorados o Multivalorados </a:t>
          </a:r>
          <a:endParaRPr lang="es-CR" sz="2600" kern="1200"/>
        </a:p>
      </dsp:txBody>
      <dsp:txXfrm>
        <a:off x="2413641" y="3101680"/>
        <a:ext cx="4141749" cy="772077"/>
      </dsp:txXfrm>
    </dsp:sp>
    <dsp:sp modelId="{7A894F37-788F-44D6-9459-D5D2DDA6EC4D}">
      <dsp:nvSpPr>
        <dsp:cNvPr id="0" name=""/>
        <dsp:cNvSpPr/>
      </dsp:nvSpPr>
      <dsp:spPr>
        <a:xfrm>
          <a:off x="1981805" y="822337"/>
          <a:ext cx="407816" cy="3690528"/>
        </a:xfrm>
        <a:custGeom>
          <a:avLst/>
          <a:gdLst/>
          <a:ahLst/>
          <a:cxnLst/>
          <a:rect l="0" t="0" r="0" b="0"/>
          <a:pathLst>
            <a:path>
              <a:moveTo>
                <a:pt x="0" y="0"/>
              </a:moveTo>
              <a:lnTo>
                <a:pt x="0" y="3690528"/>
              </a:lnTo>
              <a:lnTo>
                <a:pt x="407816" y="3690528"/>
              </a:lnTo>
            </a:path>
          </a:pathLst>
        </a:custGeom>
        <a:noFill/>
        <a:ln w="254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8EACC7E1-3BB0-4012-8E95-C956D712E308}">
      <dsp:nvSpPr>
        <dsp:cNvPr id="0" name=""/>
        <dsp:cNvSpPr/>
      </dsp:nvSpPr>
      <dsp:spPr>
        <a:xfrm>
          <a:off x="2389621" y="4102806"/>
          <a:ext cx="4189789" cy="820117"/>
        </a:xfrm>
        <a:prstGeom prst="roundRect">
          <a:avLst>
            <a:gd name="adj" fmla="val 10000"/>
          </a:avLst>
        </a:prstGeom>
        <a:solidFill>
          <a:srgbClr val="C00000">
            <a:alpha val="90000"/>
          </a:srgb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9530" tIns="33020" rIns="49530" bIns="33020" numCol="1" spcCol="1270" anchor="ctr" anchorCtr="0">
          <a:noAutofit/>
        </a:bodyPr>
        <a:lstStyle/>
        <a:p>
          <a:pPr marL="0" lvl="0" indent="0" algn="ctr" defTabSz="1155700" rtl="0">
            <a:lnSpc>
              <a:spcPct val="90000"/>
            </a:lnSpc>
            <a:spcBef>
              <a:spcPct val="0"/>
            </a:spcBef>
            <a:spcAft>
              <a:spcPct val="35000"/>
            </a:spcAft>
            <a:buNone/>
          </a:pPr>
          <a:r>
            <a:rPr lang="es-ES_tradnl" sz="2600" kern="1200"/>
            <a:t>Opcionales</a:t>
          </a:r>
          <a:endParaRPr lang="es-CR" sz="2600" kern="1200"/>
        </a:p>
      </dsp:txBody>
      <dsp:txXfrm>
        <a:off x="2413641" y="4126826"/>
        <a:ext cx="4141749" cy="77207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5AFB1D-9F43-48A1-A5D9-82F72A633251}">
      <dsp:nvSpPr>
        <dsp:cNvPr id="0" name=""/>
        <dsp:cNvSpPr/>
      </dsp:nvSpPr>
      <dsp:spPr>
        <a:xfrm>
          <a:off x="1614127" y="0"/>
          <a:ext cx="4925144" cy="4925144"/>
        </a:xfrm>
        <a:prstGeom prst="diamond">
          <a:avLst/>
        </a:prstGeom>
        <a:solidFill>
          <a:schemeClr val="accent2">
            <a:tint val="40000"/>
            <a:hueOff val="0"/>
            <a:satOff val="0"/>
            <a:lumOff val="0"/>
            <a:alphaOff val="0"/>
          </a:schemeClr>
        </a:solidFill>
        <a:ln w="9525"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B58CA3E3-D617-47EF-B140-DA1C14BB00D2}">
      <dsp:nvSpPr>
        <dsp:cNvPr id="0" name=""/>
        <dsp:cNvSpPr/>
      </dsp:nvSpPr>
      <dsp:spPr>
        <a:xfrm>
          <a:off x="2082016" y="467888"/>
          <a:ext cx="1920806" cy="1920806"/>
        </a:xfrm>
        <a:prstGeom prst="roundRect">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0">
            <a:lnSpc>
              <a:spcPct val="90000"/>
            </a:lnSpc>
            <a:spcBef>
              <a:spcPct val="0"/>
            </a:spcBef>
            <a:spcAft>
              <a:spcPct val="35000"/>
            </a:spcAft>
            <a:buNone/>
          </a:pPr>
          <a:r>
            <a:rPr lang="es-CR" sz="3000" kern="1200"/>
            <a:t>Entidad</a:t>
          </a:r>
        </a:p>
      </dsp:txBody>
      <dsp:txXfrm>
        <a:off x="2175782" y="561654"/>
        <a:ext cx="1733274" cy="1733274"/>
      </dsp:txXfrm>
    </dsp:sp>
    <dsp:sp modelId="{8A89066A-4A82-4ED2-968E-BBBDA4732C8A}">
      <dsp:nvSpPr>
        <dsp:cNvPr id="0" name=""/>
        <dsp:cNvSpPr/>
      </dsp:nvSpPr>
      <dsp:spPr>
        <a:xfrm>
          <a:off x="4150577" y="467888"/>
          <a:ext cx="1920806" cy="1920806"/>
        </a:xfrm>
        <a:prstGeom prst="roundRect">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0">
            <a:lnSpc>
              <a:spcPct val="90000"/>
            </a:lnSpc>
            <a:spcBef>
              <a:spcPct val="0"/>
            </a:spcBef>
            <a:spcAft>
              <a:spcPct val="35000"/>
            </a:spcAft>
            <a:buNone/>
          </a:pPr>
          <a:r>
            <a:rPr lang="es-CR" sz="3000" kern="1200"/>
            <a:t>Atributo</a:t>
          </a:r>
        </a:p>
      </dsp:txBody>
      <dsp:txXfrm>
        <a:off x="4244343" y="561654"/>
        <a:ext cx="1733274" cy="1733274"/>
      </dsp:txXfrm>
    </dsp:sp>
    <dsp:sp modelId="{34D50D9A-F0DD-40B8-9971-72AD07E36C1D}">
      <dsp:nvSpPr>
        <dsp:cNvPr id="0" name=""/>
        <dsp:cNvSpPr/>
      </dsp:nvSpPr>
      <dsp:spPr>
        <a:xfrm>
          <a:off x="2082016" y="2536449"/>
          <a:ext cx="1920806" cy="1920806"/>
        </a:xfrm>
        <a:prstGeom prst="roundRect">
          <a:avLst/>
        </a:prstGeom>
        <a:solidFill>
          <a:srgbClr val="C00000"/>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0">
            <a:lnSpc>
              <a:spcPct val="90000"/>
            </a:lnSpc>
            <a:spcBef>
              <a:spcPct val="0"/>
            </a:spcBef>
            <a:spcAft>
              <a:spcPct val="35000"/>
            </a:spcAft>
            <a:buNone/>
          </a:pPr>
          <a:r>
            <a:rPr lang="es-CR" sz="3000" kern="1200"/>
            <a:t>Dominio</a:t>
          </a:r>
        </a:p>
      </dsp:txBody>
      <dsp:txXfrm>
        <a:off x="2175782" y="2630215"/>
        <a:ext cx="1733274" cy="1733274"/>
      </dsp:txXfrm>
    </dsp:sp>
    <dsp:sp modelId="{ACE26436-20E4-41C8-A551-862EF2612188}">
      <dsp:nvSpPr>
        <dsp:cNvPr id="0" name=""/>
        <dsp:cNvSpPr/>
      </dsp:nvSpPr>
      <dsp:spPr>
        <a:xfrm>
          <a:off x="4150577" y="2536449"/>
          <a:ext cx="1920806" cy="1920806"/>
        </a:xfrm>
        <a:prstGeom prst="roundRect">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0">
            <a:lnSpc>
              <a:spcPct val="90000"/>
            </a:lnSpc>
            <a:spcBef>
              <a:spcPct val="0"/>
            </a:spcBef>
            <a:spcAft>
              <a:spcPct val="35000"/>
            </a:spcAft>
            <a:buNone/>
          </a:pPr>
          <a:r>
            <a:rPr lang="es-CR" sz="3000" kern="1200"/>
            <a:t>Relación</a:t>
          </a:r>
        </a:p>
      </dsp:txBody>
      <dsp:txXfrm>
        <a:off x="4244343" y="2630215"/>
        <a:ext cx="1733274" cy="1733274"/>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0.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‹Nº›</a:t>
            </a:fld>
            <a:endParaRPr lang="en-U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74" name="Shape 74"/>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665240BB-717D-4FD9-9BAD-55A9A816C522}" type="slidenum">
              <a:rPr lang="es-ES_tradnl"/>
              <a:pPr/>
              <a:t>34</a:t>
            </a:fld>
            <a:endParaRPr lang="es-ES_tradnl"/>
          </a:p>
        </p:txBody>
      </p:sp>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3287781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DD2EEBE2-84EE-4C86-A81D-0A815420F05C}" type="slidenum">
              <a:rPr lang="es-ES_tradnl"/>
              <a:pPr/>
              <a:t>35</a:t>
            </a:fld>
            <a:endParaRPr lang="es-ES_tradnl"/>
          </a:p>
        </p:txBody>
      </p:sp>
      <p:sp>
        <p:nvSpPr>
          <p:cNvPr id="323586" name="Rectangle 2"/>
          <p:cNvSpPr>
            <a:spLocks noGrp="1" noRot="1" noChangeAspect="1" noChangeArrowheads="1" noTextEdit="1"/>
          </p:cNvSpPr>
          <p:nvPr>
            <p:ph type="sldImg"/>
          </p:nvPr>
        </p:nvSpPr>
        <p:spPr>
          <a:ln/>
        </p:spPr>
      </p:sp>
      <p:sp>
        <p:nvSpPr>
          <p:cNvPr id="323587" name="Rectangle 3"/>
          <p:cNvSpPr>
            <a:spLocks noGrp="1" noChangeArrowheads="1"/>
          </p:cNvSpPr>
          <p:nvPr>
            <p:ph type="body" idx="1"/>
          </p:nvPr>
        </p:nvSpPr>
        <p:spPr/>
        <p:txBody>
          <a:bodyPr/>
          <a:lstStyle/>
          <a:p>
            <a:r>
              <a:rPr lang="es-ES_tradnl" b="1"/>
              <a:t>Segunda restricción inherente al MER</a:t>
            </a:r>
            <a:r>
              <a:rPr lang="es-ES_tradnl"/>
              <a:t>: sólo puede haber relaciones entre entidades. Es decir, está prohibido establecer una relación entre relaciones y entre una relación y una entidad.</a:t>
            </a:r>
            <a:endParaRPr lang="es-ES"/>
          </a:p>
        </p:txBody>
      </p:sp>
    </p:spTree>
    <p:extLst>
      <p:ext uri="{BB962C8B-B14F-4D97-AF65-F5344CB8AC3E}">
        <p14:creationId xmlns:p14="http://schemas.microsoft.com/office/powerpoint/2010/main" val="3170332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C5CD60C-763F-49AF-A58B-0D8B77319092}" type="slidenum">
              <a:rPr lang="es-ES_tradnl"/>
              <a:pPr/>
              <a:t>36</a:t>
            </a:fld>
            <a:endParaRPr lang="es-ES_tradnl"/>
          </a:p>
        </p:txBody>
      </p:sp>
      <p:sp>
        <p:nvSpPr>
          <p:cNvPr id="252930" name="Rectangle 2"/>
          <p:cNvSpPr>
            <a:spLocks noGrp="1" noRot="1" noChangeAspect="1" noChangeArrowheads="1" noTextEdit="1"/>
          </p:cNvSpPr>
          <p:nvPr>
            <p:ph type="sldImg"/>
          </p:nvPr>
        </p:nvSpPr>
        <p:spPr>
          <a:ln/>
        </p:spPr>
      </p:sp>
      <p:sp>
        <p:nvSpPr>
          <p:cNvPr id="252931" name="Rectangle 3"/>
          <p:cNvSpPr>
            <a:spLocks noGrp="1" noChangeArrowheads="1"/>
          </p:cNvSpPr>
          <p:nvPr>
            <p:ph type="body" idx="1"/>
          </p:nvPr>
        </p:nvSpPr>
        <p:spPr/>
        <p:txBody>
          <a:bodyPr/>
          <a:lstStyle/>
          <a:p>
            <a:r>
              <a:rPr lang="es-ES_tradnl"/>
              <a:t>En una instancia de una relación SIEMPRE participa una instancia de cada tipo de entidad ligada a la relación. </a:t>
            </a:r>
          </a:p>
          <a:p>
            <a:r>
              <a:rPr lang="es-ES_tradnl"/>
              <a:t>Por ejemplo, una instancia de AQUIA necesariamente </a:t>
            </a:r>
          </a:p>
          <a:p>
            <a:r>
              <a:rPr lang="es-ES_tradnl"/>
              <a:t>consiste en una instancia de CIENTE, otra de PE ICUA, y otra deOCA_VIDEOClUB. </a:t>
            </a:r>
          </a:p>
          <a:p>
            <a:r>
              <a:rPr lang="es-ES_tradnl"/>
              <a:t>No tiene sentido que vincule tan solo dos de ellas...</a:t>
            </a:r>
            <a:endParaRPr lang="es-ES"/>
          </a:p>
        </p:txBody>
      </p:sp>
    </p:spTree>
    <p:extLst>
      <p:ext uri="{BB962C8B-B14F-4D97-AF65-F5344CB8AC3E}">
        <p14:creationId xmlns:p14="http://schemas.microsoft.com/office/powerpoint/2010/main" val="2241905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37F62990-8F7F-4153-8DF5-4D8378BD0643}" type="slidenum">
              <a:rPr lang="es-ES_tradnl"/>
              <a:pPr/>
              <a:t>37</a:t>
            </a:fld>
            <a:endParaRPr lang="es-ES_tradnl"/>
          </a:p>
        </p:txBody>
      </p:sp>
      <p:sp>
        <p:nvSpPr>
          <p:cNvPr id="193538" name="Rectangle 2"/>
          <p:cNvSpPr>
            <a:spLocks noGrp="1" noRot="1" noChangeAspect="1" noChangeArrowheads="1" noTextEdit="1"/>
          </p:cNvSpPr>
          <p:nvPr>
            <p:ph type="sldImg"/>
          </p:nvPr>
        </p:nvSpPr>
        <p:spPr>
          <a:ln/>
        </p:spPr>
      </p:sp>
      <p:sp>
        <p:nvSpPr>
          <p:cNvPr id="193539" name="Rectangle 3"/>
          <p:cNvSpPr>
            <a:spLocks noGrp="1" noChangeArrowheads="1"/>
          </p:cNvSpPr>
          <p:nvPr>
            <p:ph type="body" idx="1"/>
          </p:nvPr>
        </p:nvSpPr>
        <p:spPr/>
        <p:txBody>
          <a:bodyPr/>
          <a:lstStyle/>
          <a:p>
            <a:r>
              <a:rPr lang="es-ES_tradnl"/>
              <a:t>Los nombres de rol ayudan a explicar el significado de la relación, por eso su uso es casi obligatorio en los tipos de relación reflexivas, para evitar la </a:t>
            </a:r>
            <a:r>
              <a:rPr lang="es-ES_tradnl" b="1"/>
              <a:t>ambigüedad</a:t>
            </a:r>
            <a:r>
              <a:rPr lang="es-ES_tradnl"/>
              <a:t>.</a:t>
            </a:r>
            <a:endParaRPr lang="es-ES"/>
          </a:p>
        </p:txBody>
      </p:sp>
    </p:spTree>
    <p:extLst>
      <p:ext uri="{BB962C8B-B14F-4D97-AF65-F5344CB8AC3E}">
        <p14:creationId xmlns:p14="http://schemas.microsoft.com/office/powerpoint/2010/main" val="29986054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EA36B504-A6BE-44EF-8B95-FBC64E7FBF01}" type="slidenum">
              <a:rPr lang="es-ES_tradnl"/>
              <a:pPr/>
              <a:t>38</a:t>
            </a:fld>
            <a:endParaRPr lang="es-ES_tradnl"/>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r>
              <a:rPr lang="es-ES_tradnl"/>
              <a:t>Estas restricciones permiten expresar algunas de las Reglas del Negocio.</a:t>
            </a:r>
          </a:p>
        </p:txBody>
      </p:sp>
    </p:spTree>
    <p:extLst>
      <p:ext uri="{BB962C8B-B14F-4D97-AF65-F5344CB8AC3E}">
        <p14:creationId xmlns:p14="http://schemas.microsoft.com/office/powerpoint/2010/main" val="11431514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B1CF5651-CD20-4583-899D-B799D0911C63}" type="slidenum">
              <a:rPr lang="es-ES_tradnl"/>
              <a:pPr/>
              <a:t>39</a:t>
            </a:fld>
            <a:endParaRPr lang="es-ES_tradnl"/>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r>
              <a:rPr lang="es-ES_tradnl"/>
              <a:t>Una instancia de director puede estar relacionada con muchas instancias de película (todas las que él ha rodado)</a:t>
            </a:r>
          </a:p>
          <a:p>
            <a:r>
              <a:rPr lang="es-ES_tradnl"/>
              <a:t>Una instancia de película sólo puede relacionarse con una única instancia de director (justo aquél que la haya filmado)</a:t>
            </a:r>
            <a:endParaRPr lang="es-ES"/>
          </a:p>
          <a:p>
            <a:r>
              <a:rPr lang="es-ES"/>
              <a:t>La notación [CBS1998] coincide con la de [EN2002].</a:t>
            </a:r>
          </a:p>
        </p:txBody>
      </p:sp>
    </p:spTree>
    <p:extLst>
      <p:ext uri="{BB962C8B-B14F-4D97-AF65-F5344CB8AC3E}">
        <p14:creationId xmlns:p14="http://schemas.microsoft.com/office/powerpoint/2010/main" val="9272601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F6E2AE8-2CD5-4EA1-896E-9C0C94817F09}" type="slidenum">
              <a:rPr lang="es-ES_tradnl"/>
              <a:pPr/>
              <a:t>40</a:t>
            </a:fld>
            <a:endParaRPr lang="es-ES_tradnl"/>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6826110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F6E2AE8-2CD5-4EA1-896E-9C0C94817F09}" type="slidenum">
              <a:rPr lang="es-ES_tradnl"/>
              <a:pPr/>
              <a:t>41</a:t>
            </a:fld>
            <a:endParaRPr lang="es-ES_tradnl"/>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7542785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F6E2AE8-2CD5-4EA1-896E-9C0C94817F09}" type="slidenum">
              <a:rPr lang="es-ES_tradnl"/>
              <a:pPr/>
              <a:t>42</a:t>
            </a:fld>
            <a:endParaRPr lang="es-ES_tradnl"/>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2231699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F6E2AE8-2CD5-4EA1-896E-9C0C94817F09}" type="slidenum">
              <a:rPr lang="es-ES_tradnl"/>
              <a:pPr/>
              <a:t>43</a:t>
            </a:fld>
            <a:endParaRPr lang="es-ES_tradnl"/>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442323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F41FB715-DADC-4B82-8384-52F49E4D33C3}" type="slidenum">
              <a:rPr lang="es-ES_tradnl"/>
              <a:pPr/>
              <a:t>7</a:t>
            </a:fld>
            <a:endParaRPr lang="es-ES_tradnl"/>
          </a:p>
        </p:txBody>
      </p:sp>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p:txBody>
          <a:bodyPr/>
          <a:lstStyle/>
          <a:p>
            <a:endParaRPr lang="es-ES" dirty="0"/>
          </a:p>
        </p:txBody>
      </p:sp>
    </p:spTree>
    <p:extLst>
      <p:ext uri="{BB962C8B-B14F-4D97-AF65-F5344CB8AC3E}">
        <p14:creationId xmlns:p14="http://schemas.microsoft.com/office/powerpoint/2010/main" val="4106926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F6E2AE8-2CD5-4EA1-896E-9C0C94817F09}" type="slidenum">
              <a:rPr lang="es-ES_tradnl"/>
              <a:pPr/>
              <a:t>44</a:t>
            </a:fld>
            <a:endParaRPr lang="es-ES_tradnl"/>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4907268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04C06365-96BD-4D1E-A98D-E7ACDD255611}" type="slidenum">
              <a:rPr lang="es-ES_tradnl"/>
              <a:pPr/>
              <a:t>49</a:t>
            </a:fld>
            <a:endParaRPr lang="es-ES_tradnl"/>
          </a:p>
        </p:txBody>
      </p:sp>
      <p:sp>
        <p:nvSpPr>
          <p:cNvPr id="235522" name="Rectangle 2"/>
          <p:cNvSpPr>
            <a:spLocks noGrp="1" noRot="1" noChangeAspect="1" noChangeArrowheads="1" noTextEdit="1"/>
          </p:cNvSpPr>
          <p:nvPr>
            <p:ph type="sldImg"/>
          </p:nvPr>
        </p:nvSpPr>
        <p:spPr>
          <a:ln/>
        </p:spPr>
      </p:sp>
      <p:sp>
        <p:nvSpPr>
          <p:cNvPr id="235523" name="Rectangle 3"/>
          <p:cNvSpPr>
            <a:spLocks noGrp="1" noChangeArrowheads="1"/>
          </p:cNvSpPr>
          <p:nvPr>
            <p:ph type="body" idx="1"/>
          </p:nvPr>
        </p:nvSpPr>
        <p:spPr/>
        <p:txBody>
          <a:bodyPr/>
          <a:lstStyle/>
          <a:p>
            <a:r>
              <a:rPr lang="es-ES_tradnl"/>
              <a:t>La DEPENDENCIA EN EXISTENCIA significa que una instancia de esa entidad sólo puede existir si participa en una instancia de la relación.</a:t>
            </a:r>
          </a:p>
          <a:p>
            <a:r>
              <a:rPr lang="es-ES_tradnl"/>
              <a:t>La dependencia del tipo de entidad es </a:t>
            </a:r>
            <a:r>
              <a:rPr lang="es-ES_tradnl" u="sng"/>
              <a:t>con respecto al tipo de relación</a:t>
            </a:r>
            <a:r>
              <a:rPr lang="es-ES_tradnl"/>
              <a:t>. No tiene el mismo significado que la dependencia en existencia de [MPM1999], puesto que se debe entender como que no tiene sentido que exista una entidad que no participe en la relación. </a:t>
            </a:r>
          </a:p>
          <a:p>
            <a:endParaRPr lang="es-ES_tradnl"/>
          </a:p>
          <a:p>
            <a:r>
              <a:rPr lang="es-ES_tradnl"/>
              <a:t>Concepto coincidente con los incluidos en [CBS1998] y [SKS1998]</a:t>
            </a:r>
          </a:p>
        </p:txBody>
      </p:sp>
    </p:spTree>
    <p:extLst>
      <p:ext uri="{BB962C8B-B14F-4D97-AF65-F5344CB8AC3E}">
        <p14:creationId xmlns:p14="http://schemas.microsoft.com/office/powerpoint/2010/main" val="32262286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DA1969F1-B9D5-4993-B6D7-68D8CAD080FD}" type="slidenum">
              <a:rPr lang="es-ES_tradnl"/>
              <a:pPr/>
              <a:t>50</a:t>
            </a:fld>
            <a:endParaRPr lang="es-ES_tradnl"/>
          </a:p>
        </p:txBody>
      </p:sp>
      <p:sp>
        <p:nvSpPr>
          <p:cNvPr id="205826" name="Rectangle 2"/>
          <p:cNvSpPr>
            <a:spLocks noGrp="1" noRot="1" noChangeAspect="1" noChangeArrowheads="1" noTextEdit="1"/>
          </p:cNvSpPr>
          <p:nvPr>
            <p:ph type="sldImg"/>
          </p:nvPr>
        </p:nvSpPr>
        <p:spPr>
          <a:ln/>
        </p:spPr>
      </p:sp>
      <p:sp>
        <p:nvSpPr>
          <p:cNvPr id="205827" name="Rectangle 3"/>
          <p:cNvSpPr>
            <a:spLocks noGrp="1" noChangeArrowheads="1"/>
          </p:cNvSpPr>
          <p:nvPr>
            <p:ph type="body" idx="1"/>
          </p:nvPr>
        </p:nvSpPr>
        <p:spPr/>
        <p:txBody>
          <a:bodyPr/>
          <a:lstStyle/>
          <a:p>
            <a:r>
              <a:rPr lang="es-ES" b="1" dirty="0">
                <a:solidFill>
                  <a:schemeClr val="accent2"/>
                </a:solidFill>
              </a:rPr>
              <a:t>Participación total</a:t>
            </a:r>
          </a:p>
          <a:p>
            <a:r>
              <a:rPr lang="es-ES" dirty="0"/>
              <a:t>Todo empleado trabaja en un local (sucursal) del vídeo-club.</a:t>
            </a:r>
          </a:p>
          <a:p>
            <a:pPr lvl="2"/>
            <a:r>
              <a:rPr lang="es-ES" dirty="0"/>
              <a:t>* Toda instancia de EMPLEADO DEBE estar relacionada con alguna instancia de LOCAL</a:t>
            </a:r>
          </a:p>
          <a:p>
            <a:pPr lvl="2"/>
            <a:r>
              <a:rPr lang="es-ES" dirty="0"/>
              <a:t>* NO tiene sentido que EXISTA un empleado que NO trabaje en algún local, es decir que NO participe en una relación de tipo TRABAJA_EN</a:t>
            </a:r>
          </a:p>
          <a:p>
            <a:r>
              <a:rPr lang="es-ES" b="1" dirty="0">
                <a:solidFill>
                  <a:schemeClr val="accent2"/>
                </a:solidFill>
              </a:rPr>
              <a:t>Participación parcial</a:t>
            </a:r>
          </a:p>
          <a:p>
            <a:r>
              <a:rPr lang="es-ES" dirty="0"/>
              <a:t>NO todo empleado es encargado de un local del vídeo-club, sino sólo algunos de ellos</a:t>
            </a:r>
          </a:p>
          <a:p>
            <a:r>
              <a:rPr lang="es-ES" dirty="0"/>
              <a:t>* NO NECESARIAMENTE TODAS las instancias EMPLEADO están relacionadas con instancias de LOCAL, sino las de un subconjunto del conjunto total de empleados</a:t>
            </a:r>
          </a:p>
          <a:p>
            <a:endParaRPr lang="es-ES" dirty="0"/>
          </a:p>
        </p:txBody>
      </p:sp>
    </p:spTree>
    <p:extLst>
      <p:ext uri="{BB962C8B-B14F-4D97-AF65-F5344CB8AC3E}">
        <p14:creationId xmlns:p14="http://schemas.microsoft.com/office/powerpoint/2010/main" val="28811752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7A135D31-95E8-4CAF-B2F5-A4F014264636}" type="slidenum">
              <a:rPr lang="es-ES_tradnl"/>
              <a:pPr/>
              <a:t>51</a:t>
            </a:fld>
            <a:endParaRPr lang="es-ES_tradnl"/>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endParaRPr lang="es-ES_tradnl" dirty="0"/>
          </a:p>
          <a:p>
            <a:r>
              <a:rPr lang="es-ES_tradnl" dirty="0"/>
              <a:t>PREGUNTA: ¿Qué pasaría si “horas” EMPLEADO?</a:t>
            </a:r>
          </a:p>
          <a:p>
            <a:endParaRPr lang="es-ES_tradnl" dirty="0"/>
          </a:p>
          <a:p>
            <a:r>
              <a:rPr lang="es-ES_tradnl" dirty="0"/>
              <a:t>Ojo: </a:t>
            </a:r>
            <a:r>
              <a:rPr lang="es-ES_tradnl" b="1" dirty="0"/>
              <a:t>una relación puede tener atributos, pero nunca una clave</a:t>
            </a:r>
            <a:r>
              <a:rPr lang="es-ES_tradnl" dirty="0"/>
              <a:t>.</a:t>
            </a:r>
            <a:endParaRPr lang="es-ES" dirty="0"/>
          </a:p>
        </p:txBody>
      </p:sp>
    </p:spTree>
    <p:extLst>
      <p:ext uri="{BB962C8B-B14F-4D97-AF65-F5344CB8AC3E}">
        <p14:creationId xmlns:p14="http://schemas.microsoft.com/office/powerpoint/2010/main" val="32971477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FAE22B8E-2786-4543-8C75-E4D02D369591}" type="slidenum">
              <a:rPr lang="es-ES_tradnl"/>
              <a:pPr/>
              <a:t>52</a:t>
            </a:fld>
            <a:endParaRPr lang="es-ES_tradnl"/>
          </a:p>
        </p:txBody>
      </p:sp>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p:txBody>
          <a:bodyPr/>
          <a:lstStyle/>
          <a:p>
            <a:r>
              <a:rPr lang="es-ES_tradnl" dirty="0"/>
              <a:t>En el caso M:N, los atributos deben pertenecer a la relación, porque su valor está determinado por la combinación de las instancias participantes, y no por una sola de ellas.</a:t>
            </a:r>
          </a:p>
          <a:p>
            <a:r>
              <a:rPr lang="es-ES_tradnl" dirty="0"/>
              <a:t>En el caso 1:N, sólo se puede llevar a la entidad que está en el lado N de la relación (la que participa una vez, que condiciona el valor del atributo)</a:t>
            </a:r>
            <a:endParaRPr lang="es-ES" dirty="0"/>
          </a:p>
        </p:txBody>
      </p:sp>
    </p:spTree>
    <p:extLst>
      <p:ext uri="{BB962C8B-B14F-4D97-AF65-F5344CB8AC3E}">
        <p14:creationId xmlns:p14="http://schemas.microsoft.com/office/powerpoint/2010/main" val="16540014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dirty="0"/>
          </a:p>
        </p:txBody>
      </p:sp>
      <p:sp>
        <p:nvSpPr>
          <p:cNvPr id="4" name="3 Marcador de número de diapositiva"/>
          <p:cNvSpPr>
            <a:spLocks noGrp="1"/>
          </p:cNvSpPr>
          <p:nvPr>
            <p:ph type="sldNum" sz="quarter" idx="10"/>
          </p:nvPr>
        </p:nvSpPr>
        <p:spPr/>
        <p:txBody>
          <a:bodyPr/>
          <a:lstStyle/>
          <a:p>
            <a:fld id="{7812733B-5381-489C-90B0-13008127F712}" type="slidenum">
              <a:rPr lang="es-CR" smtClean="0"/>
              <a:pPr/>
              <a:t>56</a:t>
            </a:fld>
            <a:endParaRPr lang="es-CR"/>
          </a:p>
        </p:txBody>
      </p:sp>
    </p:spTree>
    <p:extLst>
      <p:ext uri="{BB962C8B-B14F-4D97-AF65-F5344CB8AC3E}">
        <p14:creationId xmlns:p14="http://schemas.microsoft.com/office/powerpoint/2010/main" val="10195817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R" dirty="0"/>
          </a:p>
        </p:txBody>
      </p:sp>
      <p:sp>
        <p:nvSpPr>
          <p:cNvPr id="4" name="3 Marcador de número de diapositiva"/>
          <p:cNvSpPr>
            <a:spLocks noGrp="1"/>
          </p:cNvSpPr>
          <p:nvPr>
            <p:ph type="sldNum" sz="quarter" idx="10"/>
          </p:nvPr>
        </p:nvSpPr>
        <p:spPr/>
        <p:txBody>
          <a:bodyPr/>
          <a:lstStyle/>
          <a:p>
            <a:fld id="{7812733B-5381-489C-90B0-13008127F712}" type="slidenum">
              <a:rPr lang="es-CR" smtClean="0"/>
              <a:pPr/>
              <a:t>66</a:t>
            </a:fld>
            <a:endParaRPr lang="es-CR"/>
          </a:p>
        </p:txBody>
      </p:sp>
    </p:spTree>
    <p:extLst>
      <p:ext uri="{BB962C8B-B14F-4D97-AF65-F5344CB8AC3E}">
        <p14:creationId xmlns:p14="http://schemas.microsoft.com/office/powerpoint/2010/main" val="31716232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R" dirty="0"/>
          </a:p>
        </p:txBody>
      </p:sp>
      <p:sp>
        <p:nvSpPr>
          <p:cNvPr id="4" name="3 Marcador de número de diapositiva"/>
          <p:cNvSpPr>
            <a:spLocks noGrp="1"/>
          </p:cNvSpPr>
          <p:nvPr>
            <p:ph type="sldNum" sz="quarter" idx="10"/>
          </p:nvPr>
        </p:nvSpPr>
        <p:spPr/>
        <p:txBody>
          <a:bodyPr/>
          <a:lstStyle/>
          <a:p>
            <a:fld id="{7812733B-5381-489C-90B0-13008127F712}" type="slidenum">
              <a:rPr lang="es-CR" smtClean="0"/>
              <a:pPr/>
              <a:t>67</a:t>
            </a:fld>
            <a:endParaRPr lang="es-CR"/>
          </a:p>
        </p:txBody>
      </p:sp>
    </p:spTree>
    <p:extLst>
      <p:ext uri="{BB962C8B-B14F-4D97-AF65-F5344CB8AC3E}">
        <p14:creationId xmlns:p14="http://schemas.microsoft.com/office/powerpoint/2010/main" val="1196002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F41FB715-DADC-4B82-8384-52F49E4D33C3}" type="slidenum">
              <a:rPr lang="es-ES_tradnl"/>
              <a:pPr/>
              <a:t>8</a:t>
            </a:fld>
            <a:endParaRPr lang="es-ES_tradnl"/>
          </a:p>
        </p:txBody>
      </p:sp>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p:txBody>
          <a:bodyPr/>
          <a:lstStyle/>
          <a:p>
            <a:r>
              <a:rPr lang="es-ES_tradnl"/>
              <a:t>Cada tipo de entidad es d</a:t>
            </a:r>
            <a:r>
              <a:rPr lang="es-ES"/>
              <a:t>escrito por su nombre y la lista de nombres de sus atributos</a:t>
            </a:r>
          </a:p>
          <a:p>
            <a:endParaRPr lang="es-ES"/>
          </a:p>
        </p:txBody>
      </p:sp>
    </p:spTree>
    <p:extLst>
      <p:ext uri="{BB962C8B-B14F-4D97-AF65-F5344CB8AC3E}">
        <p14:creationId xmlns:p14="http://schemas.microsoft.com/office/powerpoint/2010/main" val="708442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B5A7015E-55EB-4C71-9E92-004D2D25C55F}" type="slidenum">
              <a:rPr lang="es-ES_tradnl"/>
              <a:pPr/>
              <a:t>10</a:t>
            </a:fld>
            <a:endParaRPr lang="es-ES_tradnl"/>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r>
              <a:rPr lang="es-ES_tradnl"/>
              <a:t>Los valores de los atributos q describen cada entidad son una parte importante de los datos almacenados en la base de datos.</a:t>
            </a:r>
            <a:endParaRPr lang="es-ES"/>
          </a:p>
        </p:txBody>
      </p:sp>
    </p:spTree>
    <p:extLst>
      <p:ext uri="{BB962C8B-B14F-4D97-AF65-F5344CB8AC3E}">
        <p14:creationId xmlns:p14="http://schemas.microsoft.com/office/powerpoint/2010/main" val="1637739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B5A7015E-55EB-4C71-9E92-004D2D25C55F}" type="slidenum">
              <a:rPr lang="es-ES_tradnl"/>
              <a:pPr/>
              <a:t>11</a:t>
            </a:fld>
            <a:endParaRPr lang="es-ES_tradnl"/>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r>
              <a:rPr lang="es-ES_tradnl"/>
              <a:t>Los valores de los atributos q describen cada entidad son una parte importante de los datos almacenados en la base de datos.</a:t>
            </a:r>
            <a:endParaRPr lang="es-ES"/>
          </a:p>
        </p:txBody>
      </p:sp>
    </p:spTree>
    <p:extLst>
      <p:ext uri="{BB962C8B-B14F-4D97-AF65-F5344CB8AC3E}">
        <p14:creationId xmlns:p14="http://schemas.microsoft.com/office/powerpoint/2010/main" val="2600643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B48B17E0-7A79-464B-9734-84D9B72C6F14}" type="slidenum">
              <a:rPr lang="es-ES_tradnl"/>
              <a:pPr/>
              <a:t>12</a:t>
            </a:fld>
            <a:endParaRPr lang="es-ES_tradnl"/>
          </a:p>
        </p:txBody>
      </p:sp>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p:txBody>
          <a:bodyPr/>
          <a:lstStyle/>
          <a:p>
            <a:r>
              <a:rPr lang="es-ES_tradnl"/>
              <a:t>En realidad, utilizaremos el término </a:t>
            </a:r>
            <a:r>
              <a:rPr lang="es-ES_tradnl" b="1"/>
              <a:t>ENTIDAD como sinónimo de TIPO DE ENTIDAD</a:t>
            </a:r>
          </a:p>
          <a:p>
            <a:endParaRPr lang="es-ES"/>
          </a:p>
        </p:txBody>
      </p:sp>
    </p:spTree>
    <p:extLst>
      <p:ext uri="{BB962C8B-B14F-4D97-AF65-F5344CB8AC3E}">
        <p14:creationId xmlns:p14="http://schemas.microsoft.com/office/powerpoint/2010/main" val="3050308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88FBE88-1006-4383-984B-3E471A5F4BD1}" type="slidenum">
              <a:rPr lang="es-ES_tradnl"/>
              <a:pPr/>
              <a:t>24</a:t>
            </a:fld>
            <a:endParaRPr lang="es-ES_tradnl"/>
          </a:p>
        </p:txBody>
      </p:sp>
      <p:sp>
        <p:nvSpPr>
          <p:cNvPr id="169986" name="Rectangle 2"/>
          <p:cNvSpPr>
            <a:spLocks noGrp="1" noRot="1" noChangeAspect="1" noChangeArrowheads="1" noTextEdit="1"/>
          </p:cNvSpPr>
          <p:nvPr>
            <p:ph type="sldImg"/>
          </p:nvPr>
        </p:nvSpPr>
        <p:spPr>
          <a:ln/>
        </p:spPr>
      </p:sp>
      <p:sp>
        <p:nvSpPr>
          <p:cNvPr id="169987" name="Rectangle 3"/>
          <p:cNvSpPr>
            <a:spLocks noGrp="1" noChangeArrowheads="1"/>
          </p:cNvSpPr>
          <p:nvPr>
            <p:ph type="body" idx="1"/>
          </p:nvPr>
        </p:nvSpPr>
        <p:spPr/>
        <p:txBody>
          <a:bodyPr/>
          <a:lstStyle/>
          <a:p>
            <a:r>
              <a:rPr lang="es-ES_tradnl" sz="900" dirty="0"/>
              <a:t>Señalar que para representar gráficamente los conceptos de modelado que ofrece el MER vamos a emplear principalmente dos notaciones: la seguida en el libro [EN2002] y la empleada en el libro [MPM1999]. </a:t>
            </a:r>
          </a:p>
          <a:p>
            <a:r>
              <a:rPr lang="es-ES_tradnl" sz="900" dirty="0"/>
              <a:t>Indicar que la notación de [EN2002] es muy similar a la original definida por </a:t>
            </a:r>
            <a:r>
              <a:rPr lang="es-ES_tradnl" sz="900" dirty="0" err="1"/>
              <a:t>Chen</a:t>
            </a:r>
            <a:r>
              <a:rPr lang="es-ES_tradnl" sz="900" dirty="0"/>
              <a:t> en 1976.</a:t>
            </a:r>
          </a:p>
          <a:p>
            <a:r>
              <a:rPr lang="es-ES_tradnl" sz="900" dirty="0"/>
              <a:t>Las notaciones empleadas en las otras referencias: [CBS1998] y [SKS1998] coinciden con la de [EN2002], salvo que se indique otra cosa.</a:t>
            </a:r>
          </a:p>
          <a:p>
            <a:r>
              <a:rPr lang="es-ES_tradnl" sz="900" dirty="0"/>
              <a:t>A la vista de esta diapositiva, destacar:</a:t>
            </a:r>
          </a:p>
          <a:p>
            <a:r>
              <a:rPr lang="es-ES_tradnl" sz="900" dirty="0"/>
              <a:t>	Atributos simples / compuestos</a:t>
            </a:r>
          </a:p>
          <a:p>
            <a:r>
              <a:rPr lang="es-ES_tradnl" sz="900" dirty="0"/>
              <a:t>	Atributos </a:t>
            </a:r>
            <a:r>
              <a:rPr lang="es-ES_tradnl" sz="900" dirty="0" err="1"/>
              <a:t>monovalorados</a:t>
            </a:r>
            <a:r>
              <a:rPr lang="es-ES_tradnl" sz="900" dirty="0"/>
              <a:t> / </a:t>
            </a:r>
            <a:r>
              <a:rPr lang="es-ES_tradnl" sz="900" dirty="0" err="1"/>
              <a:t>multivalorados</a:t>
            </a:r>
            <a:endParaRPr lang="es-ES_tradnl" sz="900" dirty="0"/>
          </a:p>
          <a:p>
            <a:r>
              <a:rPr lang="es-ES_tradnl" sz="900" dirty="0"/>
              <a:t>	Atributos opcionales / obligatorios</a:t>
            </a:r>
          </a:p>
          <a:p>
            <a:r>
              <a:rPr lang="es-ES_tradnl" sz="900" dirty="0"/>
              <a:t>	Atributos derivados / almacenados</a:t>
            </a:r>
          </a:p>
          <a:p>
            <a:endParaRPr lang="es-ES_tradnl" sz="900" dirty="0"/>
          </a:p>
          <a:p>
            <a:r>
              <a:rPr lang="es-ES_tradnl" sz="900" dirty="0"/>
              <a:t>Los casos normales no se muestran en el diagrama:</a:t>
            </a:r>
          </a:p>
          <a:p>
            <a:r>
              <a:rPr lang="es-ES_tradnl" sz="900" dirty="0"/>
              <a:t>	</a:t>
            </a:r>
            <a:r>
              <a:rPr lang="es-ES" sz="900" dirty="0" err="1"/>
              <a:t>cardinalidad</a:t>
            </a:r>
            <a:r>
              <a:rPr lang="es-ES" sz="900" dirty="0"/>
              <a:t> del atributo es (1,1)</a:t>
            </a:r>
            <a:endParaRPr lang="es-ES_tradnl" sz="900" dirty="0"/>
          </a:p>
          <a:p>
            <a:r>
              <a:rPr lang="es-ES_tradnl" sz="900" dirty="0"/>
              <a:t>	almacenado</a:t>
            </a:r>
          </a:p>
          <a:p>
            <a:r>
              <a:rPr lang="es-ES_tradnl" sz="900" dirty="0"/>
              <a:t>	obligatorio</a:t>
            </a:r>
          </a:p>
          <a:p>
            <a:endParaRPr lang="es-ES_tradnl" sz="900" dirty="0"/>
          </a:p>
          <a:p>
            <a:r>
              <a:rPr lang="es-ES" sz="900" dirty="0"/>
              <a:t>CARDINALIDAD DE UN ATRIBUTO</a:t>
            </a:r>
          </a:p>
          <a:p>
            <a:r>
              <a:rPr lang="es-ES" sz="900" dirty="0"/>
              <a:t>Nº mínimo y máximo de valores que puede tomar un atributo, en una instancia de un Tipo Entidad (o de Relación)</a:t>
            </a:r>
          </a:p>
          <a:p>
            <a:r>
              <a:rPr lang="es-ES" sz="900" dirty="0"/>
              <a:t>Sean a atributo, E Tipo de Entidad</a:t>
            </a:r>
          </a:p>
          <a:p>
            <a:r>
              <a:rPr lang="es-ES" sz="900" dirty="0" err="1"/>
              <a:t>card_min</a:t>
            </a:r>
            <a:r>
              <a:rPr lang="es-ES" sz="900" dirty="0"/>
              <a:t>(a, E) = 0; a puede NO TOMAR VALOR; a PUEDE SER NULO.</a:t>
            </a:r>
          </a:p>
          <a:p>
            <a:r>
              <a:rPr lang="es-ES" sz="900" dirty="0" err="1"/>
              <a:t>card_min</a:t>
            </a:r>
            <a:r>
              <a:rPr lang="es-ES" sz="900" dirty="0"/>
              <a:t>(a, E) = 1; a DEBE TOMAR OBLIGATORIAMENTE UN VALOR.</a:t>
            </a:r>
          </a:p>
          <a:p>
            <a:r>
              <a:rPr lang="es-ES" sz="900" dirty="0" err="1"/>
              <a:t>card_max</a:t>
            </a:r>
            <a:r>
              <a:rPr lang="es-ES" sz="900" dirty="0"/>
              <a:t>(a, E) = 1; a TOMARÁ como mucho, UN VALOR individual a la vez.</a:t>
            </a:r>
          </a:p>
          <a:p>
            <a:r>
              <a:rPr lang="es-ES" sz="900" dirty="0" err="1"/>
              <a:t>card_max</a:t>
            </a:r>
            <a:r>
              <a:rPr lang="es-ES" sz="900" dirty="0"/>
              <a:t>(a, E) &gt; 1; a puede TOMAR MÁS DE UN VALOR para la misma instancia de entidad (o de relación); a es MULTIVALUADO.</a:t>
            </a:r>
          </a:p>
        </p:txBody>
      </p:sp>
    </p:spTree>
    <p:extLst>
      <p:ext uri="{BB962C8B-B14F-4D97-AF65-F5344CB8AC3E}">
        <p14:creationId xmlns:p14="http://schemas.microsoft.com/office/powerpoint/2010/main" val="23637321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88FBE88-1006-4383-984B-3E471A5F4BD1}" type="slidenum">
              <a:rPr lang="es-ES_tradnl"/>
              <a:pPr/>
              <a:t>29</a:t>
            </a:fld>
            <a:endParaRPr lang="es-ES_tradnl"/>
          </a:p>
        </p:txBody>
      </p:sp>
      <p:sp>
        <p:nvSpPr>
          <p:cNvPr id="169986" name="Rectangle 2"/>
          <p:cNvSpPr>
            <a:spLocks noGrp="1" noRot="1" noChangeAspect="1" noChangeArrowheads="1" noTextEdit="1"/>
          </p:cNvSpPr>
          <p:nvPr>
            <p:ph type="sldImg"/>
          </p:nvPr>
        </p:nvSpPr>
        <p:spPr>
          <a:ln/>
        </p:spPr>
      </p:sp>
      <p:sp>
        <p:nvSpPr>
          <p:cNvPr id="169987" name="Rectangle 3"/>
          <p:cNvSpPr>
            <a:spLocks noGrp="1" noChangeArrowheads="1"/>
          </p:cNvSpPr>
          <p:nvPr>
            <p:ph type="body" idx="1"/>
          </p:nvPr>
        </p:nvSpPr>
        <p:spPr/>
        <p:txBody>
          <a:bodyPr/>
          <a:lstStyle/>
          <a:p>
            <a:r>
              <a:rPr lang="es-ES_tradnl" sz="900" dirty="0"/>
              <a:t>Señalar que para representar gráficamente los conceptos de modelado que ofrece el MER vamos a emplear principalmente dos notaciones: la seguida en el libro [EN2002] y la empleada en el libro [MPM1999]. </a:t>
            </a:r>
          </a:p>
          <a:p>
            <a:r>
              <a:rPr lang="es-ES_tradnl" sz="900" dirty="0"/>
              <a:t>Indicar que la notación de [EN2002] es muy similar a la original definida por </a:t>
            </a:r>
            <a:r>
              <a:rPr lang="es-ES_tradnl" sz="900" dirty="0" err="1"/>
              <a:t>Chen</a:t>
            </a:r>
            <a:r>
              <a:rPr lang="es-ES_tradnl" sz="900" dirty="0"/>
              <a:t> en 1976.</a:t>
            </a:r>
          </a:p>
          <a:p>
            <a:r>
              <a:rPr lang="es-ES_tradnl" sz="900" dirty="0"/>
              <a:t>Las notaciones empleadas en las otras referencias: [CBS1998] y [SKS1998] coinciden con la de [EN2002], salvo que se indique otra cosa.</a:t>
            </a:r>
          </a:p>
          <a:p>
            <a:r>
              <a:rPr lang="es-ES_tradnl" sz="900" dirty="0"/>
              <a:t>A la vista de esta diapositiva, destacar:</a:t>
            </a:r>
          </a:p>
          <a:p>
            <a:r>
              <a:rPr lang="es-ES_tradnl" sz="900" dirty="0"/>
              <a:t>	Atributos simples / compuestos</a:t>
            </a:r>
          </a:p>
          <a:p>
            <a:r>
              <a:rPr lang="es-ES_tradnl" sz="900" dirty="0"/>
              <a:t>	Atributos </a:t>
            </a:r>
            <a:r>
              <a:rPr lang="es-ES_tradnl" sz="900" dirty="0" err="1"/>
              <a:t>monovalorados</a:t>
            </a:r>
            <a:r>
              <a:rPr lang="es-ES_tradnl" sz="900" dirty="0"/>
              <a:t> / </a:t>
            </a:r>
            <a:r>
              <a:rPr lang="es-ES_tradnl" sz="900" dirty="0" err="1"/>
              <a:t>multivalorados</a:t>
            </a:r>
            <a:endParaRPr lang="es-ES_tradnl" sz="900" dirty="0"/>
          </a:p>
          <a:p>
            <a:r>
              <a:rPr lang="es-ES_tradnl" sz="900" dirty="0"/>
              <a:t>	Atributos opcionales / obligatorios</a:t>
            </a:r>
          </a:p>
          <a:p>
            <a:r>
              <a:rPr lang="es-ES_tradnl" sz="900" dirty="0"/>
              <a:t>	Atributos derivados / almacenados</a:t>
            </a:r>
          </a:p>
          <a:p>
            <a:endParaRPr lang="es-ES_tradnl" sz="900" dirty="0"/>
          </a:p>
          <a:p>
            <a:r>
              <a:rPr lang="es-ES_tradnl" sz="900" dirty="0"/>
              <a:t>Los casos normales no se muestran en el diagrama:</a:t>
            </a:r>
          </a:p>
          <a:p>
            <a:r>
              <a:rPr lang="es-ES_tradnl" sz="900" dirty="0"/>
              <a:t>	</a:t>
            </a:r>
            <a:r>
              <a:rPr lang="es-ES" sz="900" dirty="0" err="1"/>
              <a:t>cardinalidad</a:t>
            </a:r>
            <a:r>
              <a:rPr lang="es-ES" sz="900" dirty="0"/>
              <a:t> del atributo es (1,1)</a:t>
            </a:r>
            <a:endParaRPr lang="es-ES_tradnl" sz="900" dirty="0"/>
          </a:p>
          <a:p>
            <a:r>
              <a:rPr lang="es-ES_tradnl" sz="900" dirty="0"/>
              <a:t>	almacenado</a:t>
            </a:r>
          </a:p>
          <a:p>
            <a:r>
              <a:rPr lang="es-ES_tradnl" sz="900" dirty="0"/>
              <a:t>	obligatorio</a:t>
            </a:r>
          </a:p>
          <a:p>
            <a:endParaRPr lang="es-ES_tradnl" sz="900" dirty="0"/>
          </a:p>
          <a:p>
            <a:r>
              <a:rPr lang="es-ES" sz="900" dirty="0"/>
              <a:t>CARDINALIDAD DE UN ATRIBUTO</a:t>
            </a:r>
          </a:p>
          <a:p>
            <a:r>
              <a:rPr lang="es-ES" sz="900" dirty="0"/>
              <a:t>Nº mínimo y máximo de valores que puede tomar un atributo, en una instancia de un Tipo Entidad (o de Relación)</a:t>
            </a:r>
          </a:p>
          <a:p>
            <a:r>
              <a:rPr lang="es-ES" sz="900" dirty="0"/>
              <a:t>Sean a atributo, E Tipo de Entidad</a:t>
            </a:r>
          </a:p>
          <a:p>
            <a:r>
              <a:rPr lang="es-ES" sz="900" dirty="0" err="1"/>
              <a:t>card_min</a:t>
            </a:r>
            <a:r>
              <a:rPr lang="es-ES" sz="900" dirty="0"/>
              <a:t>(a, E) = 0; a puede NO TOMAR VALOR; a PUEDE SER NULO.</a:t>
            </a:r>
          </a:p>
          <a:p>
            <a:r>
              <a:rPr lang="es-ES" sz="900" dirty="0" err="1"/>
              <a:t>card_min</a:t>
            </a:r>
            <a:r>
              <a:rPr lang="es-ES" sz="900" dirty="0"/>
              <a:t>(a, E) = 1; a DEBE TOMAR OBLIGATORIAMENTE UN VALOR.</a:t>
            </a:r>
          </a:p>
          <a:p>
            <a:r>
              <a:rPr lang="es-ES" sz="900" dirty="0" err="1"/>
              <a:t>card_max</a:t>
            </a:r>
            <a:r>
              <a:rPr lang="es-ES" sz="900" dirty="0"/>
              <a:t>(a, E) = 1; a TOMARÁ como mucho, UN VALOR individual a la vez.</a:t>
            </a:r>
          </a:p>
          <a:p>
            <a:r>
              <a:rPr lang="es-ES" sz="900" dirty="0" err="1"/>
              <a:t>card_max</a:t>
            </a:r>
            <a:r>
              <a:rPr lang="es-ES" sz="900" dirty="0"/>
              <a:t>(a, E) &gt; 1; a puede TOMAR MÁS DE UN VALOR para la misma instancia de entidad (o de relación); a es MULTIVALUADO.</a:t>
            </a:r>
          </a:p>
        </p:txBody>
      </p:sp>
    </p:spTree>
    <p:extLst>
      <p:ext uri="{BB962C8B-B14F-4D97-AF65-F5344CB8AC3E}">
        <p14:creationId xmlns:p14="http://schemas.microsoft.com/office/powerpoint/2010/main" val="19971689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FF159FD5-E2CD-42E4-AFB2-DEE34AB8391C}" type="slidenum">
              <a:rPr lang="es-ES_tradnl"/>
              <a:pPr/>
              <a:t>32</a:t>
            </a:fld>
            <a:endParaRPr lang="es-ES_tradnl"/>
          </a:p>
        </p:txBody>
      </p:sp>
      <p:sp>
        <p:nvSpPr>
          <p:cNvPr id="553986" name="Rectangle 2"/>
          <p:cNvSpPr>
            <a:spLocks noGrp="1" noRot="1" noChangeAspect="1" noChangeArrowheads="1" noTextEdit="1"/>
          </p:cNvSpPr>
          <p:nvPr>
            <p:ph type="sldImg"/>
          </p:nvPr>
        </p:nvSpPr>
        <p:spPr>
          <a:ln/>
        </p:spPr>
      </p:sp>
      <p:sp>
        <p:nvSpPr>
          <p:cNvPr id="553987"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153295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685800" y="2130425"/>
            <a:ext cx="7772400" cy="1470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7" name="Shape 17"/>
          <p:cNvSpPr txBox="1">
            <a:spLocks noGrp="1"/>
          </p:cNvSpPr>
          <p:nvPr>
            <p:ph type="subTitle" idx="1"/>
          </p:nvPr>
        </p:nvSpPr>
        <p:spPr>
          <a:xfrm>
            <a:off x="1371600" y="3886200"/>
            <a:ext cx="6400800" cy="1752600"/>
          </a:xfrm>
          <a:prstGeom prst="rect">
            <a:avLst/>
          </a:prstGeom>
          <a:noFill/>
          <a:ln>
            <a:noFill/>
          </a:ln>
        </p:spPr>
        <p:txBody>
          <a:bodyPr lIns="91425" tIns="91425" rIns="91425" bIns="91425" anchor="t" anchorCtr="0"/>
          <a:lstStyle>
            <a:lvl1pPr marL="0" marR="0" lvl="0" indent="0" algn="ctr" rtl="0">
              <a:spcBef>
                <a:spcPts val="640"/>
              </a:spcBef>
              <a:buClr>
                <a:srgbClr val="888888"/>
              </a:buClr>
              <a:buFont typeface="Arial"/>
              <a:buNone/>
              <a:defRPr sz="3200" b="0" i="0" u="none" strike="noStrike" cap="none">
                <a:solidFill>
                  <a:srgbClr val="888888"/>
                </a:solidFill>
                <a:latin typeface="Calibri"/>
                <a:ea typeface="Calibri"/>
                <a:cs typeface="Calibri"/>
                <a:sym typeface="Calibri"/>
              </a:defRPr>
            </a:lvl1pPr>
            <a:lvl2pPr marL="457200" marR="0" lvl="1" indent="0" algn="ctr" rtl="0">
              <a:spcBef>
                <a:spcPts val="560"/>
              </a:spcBef>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‹Nº›</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TxTwoObj">
  <p:cSld name="Comparació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57200" y="274645"/>
            <a:ext cx="6961800" cy="6942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42" name="Shape 42"/>
          <p:cNvSpPr txBox="1">
            <a:spLocks noGrp="1"/>
          </p:cNvSpPr>
          <p:nvPr>
            <p:ph type="body" idx="1"/>
          </p:nvPr>
        </p:nvSpPr>
        <p:spPr>
          <a:xfrm>
            <a:off x="457200" y="1535112"/>
            <a:ext cx="4040100" cy="639899"/>
          </a:xfrm>
          <a:prstGeom prst="rect">
            <a:avLst/>
          </a:prstGeom>
          <a:noFill/>
          <a:ln>
            <a:noFill/>
          </a:ln>
        </p:spPr>
        <p:txBody>
          <a:bodyPr lIns="91425" tIns="91425" rIns="91425" bIns="91425" anchor="b" anchorCtr="0"/>
          <a:lstStyle>
            <a:lvl1pPr marL="0" marR="0" lvl="0" indent="0" algn="l" rtl="0">
              <a:spcBef>
                <a:spcPts val="48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body" idx="2"/>
          </p:nvPr>
        </p:nvSpPr>
        <p:spPr>
          <a:xfrm>
            <a:off x="457200" y="2174875"/>
            <a:ext cx="4040100" cy="3951300"/>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body" idx="3"/>
          </p:nvPr>
        </p:nvSpPr>
        <p:spPr>
          <a:xfrm>
            <a:off x="4645025" y="1535112"/>
            <a:ext cx="4041900" cy="639899"/>
          </a:xfrm>
          <a:prstGeom prst="rect">
            <a:avLst/>
          </a:prstGeom>
          <a:noFill/>
          <a:ln>
            <a:noFill/>
          </a:ln>
        </p:spPr>
        <p:txBody>
          <a:bodyPr lIns="91425" tIns="91425" rIns="91425" bIns="91425" anchor="b" anchorCtr="0"/>
          <a:lstStyle>
            <a:lvl1pPr marL="0" marR="0" lvl="0" indent="0" algn="l" rtl="0">
              <a:spcBef>
                <a:spcPts val="48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body" idx="4"/>
          </p:nvPr>
        </p:nvSpPr>
        <p:spPr>
          <a:xfrm>
            <a:off x="4645025" y="2174875"/>
            <a:ext cx="4041900" cy="3951300"/>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‹Nº›</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‹Nº›</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cSld name="Contenido con título">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57200" y="-31750"/>
            <a:ext cx="3851400" cy="1161900"/>
          </a:xfrm>
          <a:prstGeom prst="rect">
            <a:avLst/>
          </a:prstGeom>
          <a:noFill/>
          <a:ln>
            <a:noFill/>
          </a:ln>
        </p:spPr>
        <p:txBody>
          <a:bodyPr lIns="91425" tIns="91425" rIns="91425" bIns="91425" anchor="b" anchorCtr="0"/>
          <a:lstStyle>
            <a:lvl1pPr marL="0" marR="0" lvl="0" indent="0" algn="l" rtl="0">
              <a:spcBef>
                <a:spcPts val="0"/>
              </a:spcBef>
              <a:buFont typeface="Calibri"/>
              <a:buNone/>
              <a:defRPr sz="2000" b="1" i="0" u="none" strike="noStrike" cap="none">
                <a:latin typeface="Calibri"/>
                <a:ea typeface="Calibri"/>
                <a:cs typeface="Calibri"/>
                <a:sym typeface="Calibri"/>
              </a:defRPr>
            </a:lvl1pPr>
            <a:lvl2pPr lvl="1" indent="0" rtl="0">
              <a:spcBef>
                <a:spcPts val="0"/>
              </a:spcBef>
              <a:buClr>
                <a:srgbClr val="FFFFFF"/>
              </a:buClr>
              <a:buNone/>
              <a:defRPr sz="1800">
                <a:solidFill>
                  <a:srgbClr val="FFFFFF"/>
                </a:solidFill>
              </a:defRPr>
            </a:lvl2pPr>
            <a:lvl3pPr lvl="2" indent="0" rtl="0">
              <a:spcBef>
                <a:spcPts val="0"/>
              </a:spcBef>
              <a:buClr>
                <a:srgbClr val="FFFFFF"/>
              </a:buClr>
              <a:buNone/>
              <a:defRPr sz="1800">
                <a:solidFill>
                  <a:srgbClr val="FFFFFF"/>
                </a:solidFill>
              </a:defRPr>
            </a:lvl3pPr>
            <a:lvl4pPr lvl="3" indent="0" rtl="0">
              <a:spcBef>
                <a:spcPts val="0"/>
              </a:spcBef>
              <a:buClr>
                <a:srgbClr val="FFFFFF"/>
              </a:buClr>
              <a:buNone/>
              <a:defRPr sz="1800">
                <a:solidFill>
                  <a:srgbClr val="FFFFFF"/>
                </a:solidFill>
              </a:defRPr>
            </a:lvl4pPr>
            <a:lvl5pPr lvl="4" indent="0" rtl="0">
              <a:spcBef>
                <a:spcPts val="0"/>
              </a:spcBef>
              <a:buClr>
                <a:srgbClr val="FFFFFF"/>
              </a:buClr>
              <a:buNone/>
              <a:defRPr sz="1800">
                <a:solidFill>
                  <a:srgbClr val="FFFFFF"/>
                </a:solidFill>
              </a:defRPr>
            </a:lvl5pPr>
            <a:lvl6pPr lvl="5" indent="0" rtl="0">
              <a:spcBef>
                <a:spcPts val="0"/>
              </a:spcBef>
              <a:buClr>
                <a:srgbClr val="FFFFFF"/>
              </a:buClr>
              <a:buNone/>
              <a:defRPr sz="1800">
                <a:solidFill>
                  <a:srgbClr val="FFFFFF"/>
                </a:solidFill>
              </a:defRPr>
            </a:lvl6pPr>
            <a:lvl7pPr lvl="6" indent="0" rtl="0">
              <a:spcBef>
                <a:spcPts val="0"/>
              </a:spcBef>
              <a:buClr>
                <a:srgbClr val="FFFFFF"/>
              </a:buClr>
              <a:buNone/>
              <a:defRPr sz="1800">
                <a:solidFill>
                  <a:srgbClr val="FFFFFF"/>
                </a:solidFill>
              </a:defRPr>
            </a:lvl7pPr>
            <a:lvl8pPr lvl="7" indent="0" rtl="0">
              <a:spcBef>
                <a:spcPts val="0"/>
              </a:spcBef>
              <a:buClr>
                <a:srgbClr val="FFFFFF"/>
              </a:buClr>
              <a:buNone/>
              <a:defRPr sz="1800">
                <a:solidFill>
                  <a:srgbClr val="FFFFFF"/>
                </a:solidFill>
              </a:defRPr>
            </a:lvl8pPr>
            <a:lvl9pPr lvl="8" indent="0" rtl="0">
              <a:spcBef>
                <a:spcPts val="0"/>
              </a:spcBef>
              <a:buClr>
                <a:srgbClr val="FFFFFF"/>
              </a:buClr>
              <a:buNone/>
              <a:defRPr sz="1800">
                <a:solidFill>
                  <a:srgbClr val="FFFFFF"/>
                </a:solidFill>
              </a:defRPr>
            </a:lvl9pPr>
          </a:lstStyle>
          <a:p>
            <a:endParaRPr/>
          </a:p>
        </p:txBody>
      </p:sp>
      <p:sp>
        <p:nvSpPr>
          <p:cNvPr id="60" name="Shape 60"/>
          <p:cNvSpPr txBox="1">
            <a:spLocks noGrp="1"/>
          </p:cNvSpPr>
          <p:nvPr>
            <p:ph type="body" idx="1"/>
          </p:nvPr>
        </p:nvSpPr>
        <p:spPr>
          <a:xfrm>
            <a:off x="3498850" y="1339850"/>
            <a:ext cx="5111700" cy="5478900"/>
          </a:xfrm>
          <a:prstGeom prst="rect">
            <a:avLst/>
          </a:prstGeom>
          <a:noFill/>
          <a:ln>
            <a:noFill/>
          </a:ln>
        </p:spPr>
        <p:txBody>
          <a:bodyPr lIns="91425" tIns="91425" rIns="91425" bIns="91425" anchor="t" anchorCtr="0"/>
          <a:lstStyle>
            <a:lvl1pPr marL="342900" marR="0" lvl="0" indent="-139700" algn="l" rtl="0">
              <a:spcBef>
                <a:spcPts val="640"/>
              </a:spcBef>
              <a:buClr>
                <a:srgbClr val="666666"/>
              </a:buClr>
              <a:buSzPct val="100000"/>
              <a:buFont typeface="Arial"/>
              <a:buChar char="•"/>
              <a:defRPr sz="3200" b="0" i="0" u="none" strike="noStrike" cap="none">
                <a:solidFill>
                  <a:srgbClr val="666666"/>
                </a:solidFill>
                <a:latin typeface="Calibri"/>
                <a:ea typeface="Calibri"/>
                <a:cs typeface="Calibri"/>
                <a:sym typeface="Calibri"/>
              </a:defRPr>
            </a:lvl1pPr>
            <a:lvl2pPr marL="742950" marR="0" lvl="1" indent="-107950" algn="l" rtl="0">
              <a:spcBef>
                <a:spcPts val="560"/>
              </a:spcBef>
              <a:buClr>
                <a:srgbClr val="666666"/>
              </a:buClr>
              <a:buSzPct val="100000"/>
              <a:buFont typeface="Arial"/>
              <a:buChar char="–"/>
              <a:defRPr sz="2800" b="0" i="0" u="none" strike="noStrike" cap="none">
                <a:solidFill>
                  <a:srgbClr val="666666"/>
                </a:solidFill>
                <a:latin typeface="Calibri"/>
                <a:ea typeface="Calibri"/>
                <a:cs typeface="Calibri"/>
                <a:sym typeface="Calibri"/>
              </a:defRPr>
            </a:lvl2pPr>
            <a:lvl3pPr marL="1143000" marR="0" lvl="2" indent="-76200" algn="l" rtl="0">
              <a:spcBef>
                <a:spcPts val="480"/>
              </a:spcBef>
              <a:buClr>
                <a:srgbClr val="666666"/>
              </a:buClr>
              <a:buSzPct val="100000"/>
              <a:buFont typeface="Arial"/>
              <a:buChar char="•"/>
              <a:defRPr sz="2400" b="0" i="0" u="none" strike="noStrike" cap="none">
                <a:solidFill>
                  <a:srgbClr val="666666"/>
                </a:solidFill>
                <a:latin typeface="Calibri"/>
                <a:ea typeface="Calibri"/>
                <a:cs typeface="Calibri"/>
                <a:sym typeface="Calibri"/>
              </a:defRPr>
            </a:lvl3pPr>
            <a:lvl4pPr marL="1600200" marR="0" lvl="3" indent="-101600" algn="l" rtl="0">
              <a:spcBef>
                <a:spcPts val="400"/>
              </a:spcBef>
              <a:buClr>
                <a:srgbClr val="666666"/>
              </a:buClr>
              <a:buSzPct val="100000"/>
              <a:buFont typeface="Arial"/>
              <a:buChar char="–"/>
              <a:defRPr sz="2000" b="0" i="0" u="none" strike="noStrike" cap="none">
                <a:solidFill>
                  <a:srgbClr val="666666"/>
                </a:solidFill>
                <a:latin typeface="Calibri"/>
                <a:ea typeface="Calibri"/>
                <a:cs typeface="Calibri"/>
                <a:sym typeface="Calibri"/>
              </a:defRPr>
            </a:lvl4pPr>
            <a:lvl5pPr marL="2057400" marR="0" lvl="4" indent="-101600" algn="l" rtl="0">
              <a:spcBef>
                <a:spcPts val="400"/>
              </a:spcBef>
              <a:buClr>
                <a:srgbClr val="666666"/>
              </a:buClr>
              <a:buSzPct val="100000"/>
              <a:buFont typeface="Arial"/>
              <a:buChar char="»"/>
              <a:defRPr sz="2000" b="0" i="0" u="none" strike="noStrike" cap="none">
                <a:solidFill>
                  <a:srgbClr val="666666"/>
                </a:solidFill>
                <a:latin typeface="Calibri"/>
                <a:ea typeface="Calibri"/>
                <a:cs typeface="Calibri"/>
                <a:sym typeface="Calibri"/>
              </a:defRPr>
            </a:lvl5pPr>
            <a:lvl6pPr marL="2514600" marR="0" lvl="5" indent="-101600" algn="l" rtl="0">
              <a:spcBef>
                <a:spcPts val="400"/>
              </a:spcBef>
              <a:buClr>
                <a:srgbClr val="666666"/>
              </a:buClr>
              <a:buSzPct val="100000"/>
              <a:buFont typeface="Arial"/>
              <a:buChar char="•"/>
              <a:defRPr sz="2000" b="0" i="0" u="none" strike="noStrike" cap="none">
                <a:solidFill>
                  <a:srgbClr val="666666"/>
                </a:solidFill>
                <a:latin typeface="Calibri"/>
                <a:ea typeface="Calibri"/>
                <a:cs typeface="Calibri"/>
                <a:sym typeface="Calibri"/>
              </a:defRPr>
            </a:lvl6pPr>
            <a:lvl7pPr marL="2971800" marR="0" lvl="6" indent="-101600" algn="l" rtl="0">
              <a:spcBef>
                <a:spcPts val="400"/>
              </a:spcBef>
              <a:buClr>
                <a:srgbClr val="666666"/>
              </a:buClr>
              <a:buSzPct val="100000"/>
              <a:buFont typeface="Arial"/>
              <a:buChar char="•"/>
              <a:defRPr sz="2000" b="0" i="0" u="none" strike="noStrike" cap="none">
                <a:solidFill>
                  <a:srgbClr val="666666"/>
                </a:solidFill>
                <a:latin typeface="Calibri"/>
                <a:ea typeface="Calibri"/>
                <a:cs typeface="Calibri"/>
                <a:sym typeface="Calibri"/>
              </a:defRPr>
            </a:lvl7pPr>
            <a:lvl8pPr marL="3429000" marR="0" lvl="7" indent="-101600" algn="l" rtl="0">
              <a:spcBef>
                <a:spcPts val="400"/>
              </a:spcBef>
              <a:buClr>
                <a:srgbClr val="666666"/>
              </a:buClr>
              <a:buSzPct val="100000"/>
              <a:buFont typeface="Arial"/>
              <a:buChar char="•"/>
              <a:defRPr sz="2000" b="0" i="0" u="none" strike="noStrike" cap="none">
                <a:solidFill>
                  <a:srgbClr val="666666"/>
                </a:solidFill>
                <a:latin typeface="Calibri"/>
                <a:ea typeface="Calibri"/>
                <a:cs typeface="Calibri"/>
                <a:sym typeface="Calibri"/>
              </a:defRPr>
            </a:lvl8pPr>
            <a:lvl9pPr marL="3886200" marR="0" lvl="8" indent="-101600" algn="l" rtl="0">
              <a:spcBef>
                <a:spcPts val="400"/>
              </a:spcBef>
              <a:buClr>
                <a:srgbClr val="666666"/>
              </a:buClr>
              <a:buSzPct val="100000"/>
              <a:buFont typeface="Arial"/>
              <a:buChar char="•"/>
              <a:defRPr sz="2000" b="0" i="0" u="none" strike="noStrike" cap="none">
                <a:solidFill>
                  <a:srgbClr val="666666"/>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457200" y="1435100"/>
            <a:ext cx="3008400" cy="4691100"/>
          </a:xfrm>
          <a:prstGeom prst="rect">
            <a:avLst/>
          </a:prstGeom>
          <a:noFill/>
          <a:ln>
            <a:noFill/>
          </a:ln>
        </p:spPr>
        <p:txBody>
          <a:bodyPr lIns="91425" tIns="91425" rIns="91425" bIns="91425" anchor="t" anchorCtr="0"/>
          <a:lstStyle>
            <a:lvl1pPr marL="0" marR="0" lvl="0" indent="0" algn="l" rtl="0">
              <a:spcBef>
                <a:spcPts val="280"/>
              </a:spcBef>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‹Nº›</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x">
  <p:cSld name="UT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457200" y="274645"/>
            <a:ext cx="6961800" cy="694200"/>
          </a:xfrm>
          <a:prstGeom prst="rect">
            <a:avLst/>
          </a:prstGeom>
          <a:noFill/>
          <a:ln>
            <a:noFill/>
          </a:ln>
        </p:spPr>
        <p:txBody>
          <a:bodyPr lIns="91425" tIns="91425" rIns="91425" bIns="91425" anchor="ctr" anchorCtr="0"/>
          <a:lstStyle>
            <a:lvl1pPr marL="0" marR="0" lvl="0" indent="0" algn="ctr" rtl="0">
              <a:spcBef>
                <a:spcPts val="0"/>
              </a:spcBef>
              <a:buFont typeface="Calibri"/>
              <a:buNone/>
              <a:defRPr sz="4400" b="0" i="0" u="none" strike="noStrike" cap="none">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67" name="Shape 67"/>
          <p:cNvSpPr txBox="1">
            <a:spLocks noGrp="1"/>
          </p:cNvSpPr>
          <p:nvPr>
            <p:ph type="body" idx="1"/>
          </p:nvPr>
        </p:nvSpPr>
        <p:spPr>
          <a:xfrm rot="5400000">
            <a:off x="2308950" y="-251550"/>
            <a:ext cx="4526100" cy="8229600"/>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‹Nº›</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612648" y="228600"/>
            <a:ext cx="8153400" cy="990600"/>
          </a:xfrm>
        </p:spPr>
        <p:txBody>
          <a:bodyPr/>
          <a:lstStyle/>
          <a:p>
            <a:r>
              <a:rPr kumimoji="0" lang="es-ES"/>
              <a:t>Haga clic para modificar el estilo de título del patrón</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pPr/>
              <a:t>23/01/2017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lvl1pPr>
              <a:defRPr>
                <a:solidFill>
                  <a:srgbClr val="FFFFFF"/>
                </a:solidFill>
              </a:defRPr>
            </a:lvl1pPr>
          </a:lstStyle>
          <a:p>
            <a:fld id="{132FADFE-3B8F-471C-ABF0-DBC7717ECBBC}" type="slidenum">
              <a:rPr lang="es-ES" smtClean="0"/>
              <a:pPr/>
              <a:t>‹Nº›</a:t>
            </a:fld>
            <a:endParaRPr lang="es-ES"/>
          </a:p>
        </p:txBody>
      </p:sp>
      <p:sp>
        <p:nvSpPr>
          <p:cNvPr id="8" name="7 Marcador de contenido"/>
          <p:cNvSpPr>
            <a:spLocks noGrp="1"/>
          </p:cNvSpPr>
          <p:nvPr>
            <p:ph sz="quarter" idx="1"/>
          </p:nvPr>
        </p:nvSpPr>
        <p:spPr>
          <a:xfrm>
            <a:off x="612648" y="1600200"/>
            <a:ext cx="8153400" cy="4925144"/>
          </a:xfrm>
        </p:spPr>
        <p:txBody>
          <a:bodyPr/>
          <a:lstStyle>
            <a:lvl1pPr algn="just">
              <a:defRPr/>
            </a:lvl1pPr>
            <a:lvl2pPr algn="just">
              <a:defRPr/>
            </a:lvl2pPr>
            <a:lvl3pPr algn="just">
              <a:defRPr/>
            </a:lvl3pPr>
            <a:lvl4pPr algn="just">
              <a:defRPr/>
            </a:lvl4pPr>
            <a:lvl5pPr algn="just">
              <a:defRPr/>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extLst>
      <p:ext uri="{BB962C8B-B14F-4D97-AF65-F5344CB8AC3E}">
        <p14:creationId xmlns:p14="http://schemas.microsoft.com/office/powerpoint/2010/main" val="1244926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9" name="8 Marcador de contenido"/>
          <p:cNvSpPr>
            <a:spLocks noGrp="1"/>
          </p:cNvSpPr>
          <p:nvPr>
            <p:ph sz="quarter" idx="1"/>
          </p:nvPr>
        </p:nvSpPr>
        <p:spPr>
          <a:xfrm>
            <a:off x="609600" y="1589567"/>
            <a:ext cx="3886200" cy="45720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1" name="10 Marcador de contenido"/>
          <p:cNvSpPr>
            <a:spLocks noGrp="1"/>
          </p:cNvSpPr>
          <p:nvPr>
            <p:ph sz="quarter" idx="2"/>
          </p:nvPr>
        </p:nvSpPr>
        <p:spPr>
          <a:xfrm>
            <a:off x="4844901" y="1589567"/>
            <a:ext cx="3886200" cy="45720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8" name="7 Marcador de fecha"/>
          <p:cNvSpPr>
            <a:spLocks noGrp="1"/>
          </p:cNvSpPr>
          <p:nvPr>
            <p:ph type="dt" sz="half" idx="15"/>
          </p:nvPr>
        </p:nvSpPr>
        <p:spPr/>
        <p:txBody>
          <a:bodyPr rtlCol="0"/>
          <a:lstStyle/>
          <a:p>
            <a:fld id="{7A847CFC-816F-41D0-AAC0-9BF4FEBC753E}" type="datetimeFigureOut">
              <a:rPr lang="es-ES" smtClean="0"/>
              <a:pPr/>
              <a:t>23/01/2017</a:t>
            </a:fld>
            <a:endParaRPr lang="es-ES"/>
          </a:p>
        </p:txBody>
      </p:sp>
      <p:sp>
        <p:nvSpPr>
          <p:cNvPr id="10" name="9 Marcador de número de diapositiva"/>
          <p:cNvSpPr>
            <a:spLocks noGrp="1"/>
          </p:cNvSpPr>
          <p:nvPr>
            <p:ph type="sldNum" sz="quarter" idx="16"/>
          </p:nvPr>
        </p:nvSpPr>
        <p:spPr/>
        <p:txBody>
          <a:bodyPr rtlCol="0"/>
          <a:lstStyle/>
          <a:p>
            <a:fld id="{132FADFE-3B8F-471C-ABF0-DBC7717ECBBC}" type="slidenum">
              <a:rPr lang="es-ES" smtClean="0"/>
              <a:pPr/>
              <a:t>‹Nº›</a:t>
            </a:fld>
            <a:endParaRPr lang="es-ES"/>
          </a:p>
        </p:txBody>
      </p:sp>
      <p:sp>
        <p:nvSpPr>
          <p:cNvPr id="12" name="11 Marcador de pie de página"/>
          <p:cNvSpPr>
            <a:spLocks noGrp="1"/>
          </p:cNvSpPr>
          <p:nvPr>
            <p:ph type="ftr" sz="quarter" idx="17"/>
          </p:nvPr>
        </p:nvSpPr>
        <p:spPr/>
        <p:txBody>
          <a:bodyPr rtlCol="0"/>
          <a:lstStyle/>
          <a:p>
            <a:endParaRPr lang="es-ES"/>
          </a:p>
        </p:txBody>
      </p:sp>
    </p:spTree>
    <p:extLst>
      <p:ext uri="{BB962C8B-B14F-4D97-AF65-F5344CB8AC3E}">
        <p14:creationId xmlns:p14="http://schemas.microsoft.com/office/powerpoint/2010/main" val="3307000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9">
            <a:alphaModFix/>
          </a:blip>
          <a:stretch>
            <a:fillRect/>
          </a:stretch>
        </a:blip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74645"/>
            <a:ext cx="6961800" cy="694200"/>
          </a:xfrm>
          <a:prstGeom prst="rect">
            <a:avLst/>
          </a:prstGeom>
          <a:noFill/>
          <a:ln>
            <a:noFill/>
          </a:ln>
        </p:spPr>
        <p:txBody>
          <a:bodyPr lIns="91425" tIns="91425" rIns="91425" bIns="91425" anchor="ctr" anchorCtr="0"/>
          <a:lstStyle>
            <a:lvl1pPr marL="0" marR="0" lvl="0" indent="0" algn="ctr" rtl="0">
              <a:spcBef>
                <a:spcPts val="0"/>
              </a:spcBef>
              <a:buClr>
                <a:srgbClr val="FFFFFF"/>
              </a:buClr>
              <a:buFont typeface="Calibri"/>
              <a:buNone/>
              <a:defRPr sz="4400" b="0" i="0" u="none" strike="noStrike" cap="none">
                <a:solidFill>
                  <a:srgbClr val="FFFFFF"/>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1" name="Shape 11"/>
          <p:cNvSpPr txBox="1">
            <a:spLocks noGrp="1"/>
          </p:cNvSpPr>
          <p:nvPr>
            <p:ph type="body" idx="1"/>
          </p:nvPr>
        </p:nvSpPr>
        <p:spPr>
          <a:xfrm>
            <a:off x="457200" y="1600200"/>
            <a:ext cx="8229600" cy="4526100"/>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‹Nº›</a:t>
            </a:fld>
            <a:endParaRPr lang="en-US"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4" r:id="rId3"/>
    <p:sldLayoutId id="2147483655" r:id="rId4"/>
    <p:sldLayoutId id="2147483656" r:id="rId5"/>
    <p:sldLayoutId id="2147483658" r:id="rId6"/>
    <p:sldLayoutId id="2147483659"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6.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6.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6.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hyperlink" Target="http://gpd.sip.ucm.es/rafa/docencia/bdsi/apuntes/TEMA02.pdf"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ctrTitle"/>
          </p:nvPr>
        </p:nvSpPr>
        <p:spPr>
          <a:xfrm>
            <a:off x="685800" y="2068282"/>
            <a:ext cx="7772400" cy="1470000"/>
          </a:xfrm>
          <a:prstGeom prst="rect">
            <a:avLst/>
          </a:prstGeom>
        </p:spPr>
        <p:txBody>
          <a:bodyPr lIns="91425" tIns="91425" rIns="91425" bIns="91425" anchor="ctr" anchorCtr="0">
            <a:noAutofit/>
          </a:bodyPr>
          <a:lstStyle/>
          <a:p>
            <a:r>
              <a:rPr lang="es-MX" b="1" dirty="0"/>
              <a:t>Fundamentos de bases de datos</a:t>
            </a:r>
            <a:br>
              <a:rPr lang="es-MX" b="1" dirty="0"/>
            </a:br>
            <a:r>
              <a:rPr lang="es-ES" dirty="0"/>
              <a:t>ISW­-312 </a:t>
            </a:r>
            <a:endParaRPr lang="es-MX" b="1" dirty="0"/>
          </a:p>
        </p:txBody>
      </p:sp>
      <p:sp>
        <p:nvSpPr>
          <p:cNvPr id="77" name="Shape 77"/>
          <p:cNvSpPr txBox="1">
            <a:spLocks noGrp="1"/>
          </p:cNvSpPr>
          <p:nvPr>
            <p:ph type="subTitle" idx="1"/>
          </p:nvPr>
        </p:nvSpPr>
        <p:spPr>
          <a:xfrm>
            <a:off x="1371600" y="3886200"/>
            <a:ext cx="6400800" cy="1752600"/>
          </a:xfrm>
          <a:prstGeom prst="rect">
            <a:avLst/>
          </a:prstGeom>
        </p:spPr>
        <p:txBody>
          <a:bodyPr lIns="91425" tIns="91425" rIns="91425" bIns="91425" anchor="t" anchorCtr="0">
            <a:noAutofit/>
          </a:bodyPr>
          <a:lstStyle/>
          <a:p>
            <a:pPr lvl="0">
              <a:spcBef>
                <a:spcPts val="0"/>
              </a:spcBef>
              <a:buNone/>
            </a:pPr>
            <a:r>
              <a:rPr lang="es-CR" sz="2400" dirty="0"/>
              <a:t>Universidad Técnica Nacional</a:t>
            </a:r>
          </a:p>
          <a:p>
            <a:pPr lvl="0">
              <a:spcBef>
                <a:spcPts val="0"/>
              </a:spcBef>
              <a:buNone/>
            </a:pPr>
            <a:r>
              <a:rPr lang="es-CR" sz="2400" dirty="0"/>
              <a:t>Por: Efrén Jiménez Delgado</a:t>
            </a:r>
          </a:p>
          <a:p>
            <a:pPr lvl="0">
              <a:spcBef>
                <a:spcPts val="0"/>
              </a:spcBef>
              <a:buNone/>
            </a:pPr>
            <a:r>
              <a:rPr lang="es-CR" sz="2400" dirty="0"/>
              <a:t>2017</a:t>
            </a:r>
            <a:endParaRPr sz="2400" dirty="0"/>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5"/>
          <p:cNvSpPr>
            <a:spLocks noGrp="1" noChangeArrowheads="1"/>
          </p:cNvSpPr>
          <p:nvPr>
            <p:ph type="title"/>
          </p:nvPr>
        </p:nvSpPr>
        <p:spPr>
          <a:xfrm>
            <a:off x="612648" y="175334"/>
            <a:ext cx="8153400" cy="990600"/>
          </a:xfrm>
        </p:spPr>
        <p:txBody>
          <a:bodyPr>
            <a:normAutofit/>
          </a:bodyPr>
          <a:lstStyle/>
          <a:p>
            <a:r>
              <a:rPr lang="es-CR" sz="2800" dirty="0"/>
              <a:t>Modelo entidad-relación: Conceptos</a:t>
            </a:r>
            <a:endParaRPr lang="es-ES_tradnl" sz="2800" b="1" dirty="0"/>
          </a:p>
        </p:txBody>
      </p:sp>
      <p:sp>
        <p:nvSpPr>
          <p:cNvPr id="32774" name="Rectangle 6"/>
          <p:cNvSpPr>
            <a:spLocks noGrp="1" noChangeArrowheads="1"/>
          </p:cNvSpPr>
          <p:nvPr>
            <p:ph sz="quarter" idx="1"/>
          </p:nvPr>
        </p:nvSpPr>
        <p:spPr/>
        <p:txBody>
          <a:bodyPr/>
          <a:lstStyle/>
          <a:p>
            <a:r>
              <a:rPr lang="es-ES_tradnl" sz="2800" dirty="0"/>
              <a:t>Atributo</a:t>
            </a:r>
          </a:p>
          <a:p>
            <a:pPr lvl="1"/>
            <a:r>
              <a:rPr lang="es-ES_tradnl" sz="2500" dirty="0">
                <a:solidFill>
                  <a:schemeClr val="accent2"/>
                </a:solidFill>
              </a:rPr>
              <a:t>Propiedad</a:t>
            </a:r>
            <a:r>
              <a:rPr lang="es-ES_tradnl" sz="2500" dirty="0"/>
              <a:t> o característica de una entidad</a:t>
            </a:r>
          </a:p>
          <a:p>
            <a:pPr lvl="1"/>
            <a:r>
              <a:rPr lang="es-ES_tradnl" sz="2500" dirty="0"/>
              <a:t>Una </a:t>
            </a:r>
            <a:r>
              <a:rPr lang="es-ES_tradnl" sz="2500" dirty="0">
                <a:solidFill>
                  <a:schemeClr val="accent2"/>
                </a:solidFill>
              </a:rPr>
              <a:t>entidad particular</a:t>
            </a:r>
            <a:r>
              <a:rPr lang="es-ES_tradnl" sz="2500" dirty="0"/>
              <a:t> es descrita por los </a:t>
            </a:r>
            <a:r>
              <a:rPr lang="es-ES_tradnl" sz="2500" dirty="0">
                <a:solidFill>
                  <a:schemeClr val="accent2"/>
                </a:solidFill>
              </a:rPr>
              <a:t>valores de sus atributos</a:t>
            </a:r>
          </a:p>
          <a:p>
            <a:pPr lvl="1"/>
            <a:endParaRPr lang="es-ES_tradnl" sz="2500" dirty="0">
              <a:solidFill>
                <a:schemeClr val="accent2"/>
              </a:solidFill>
            </a:endParaRPr>
          </a:p>
          <a:p>
            <a:pPr lvl="1"/>
            <a:r>
              <a:rPr lang="es-ES_tradnl" sz="2500" dirty="0"/>
              <a:t>¿Cuáles serían ejemplos de atributos de la entidad empleado y película?</a:t>
            </a:r>
          </a:p>
        </p:txBody>
      </p:sp>
    </p:spTree>
    <p:extLst>
      <p:ext uri="{BB962C8B-B14F-4D97-AF65-F5344CB8AC3E}">
        <p14:creationId xmlns:p14="http://schemas.microsoft.com/office/powerpoint/2010/main" val="406078863"/>
      </p:ext>
    </p:extLst>
  </p:cSld>
  <p:clrMapOvr>
    <a:masterClrMapping/>
  </p:clrMapOvr>
  <p:transition advTm="57568"/>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5"/>
          <p:cNvSpPr>
            <a:spLocks noGrp="1" noChangeArrowheads="1"/>
          </p:cNvSpPr>
          <p:nvPr>
            <p:ph type="title"/>
          </p:nvPr>
        </p:nvSpPr>
        <p:spPr>
          <a:xfrm>
            <a:off x="612648" y="214312"/>
            <a:ext cx="8153400" cy="990600"/>
          </a:xfrm>
        </p:spPr>
        <p:txBody>
          <a:bodyPr>
            <a:normAutofit/>
          </a:bodyPr>
          <a:lstStyle/>
          <a:p>
            <a:r>
              <a:rPr lang="es-CR" sz="2800" dirty="0"/>
              <a:t>Modelo entidad-relación: Conceptos</a:t>
            </a:r>
            <a:endParaRPr lang="es-ES_tradnl" sz="2800" b="1" dirty="0"/>
          </a:p>
        </p:txBody>
      </p:sp>
      <p:sp>
        <p:nvSpPr>
          <p:cNvPr id="32774" name="Rectangle 6"/>
          <p:cNvSpPr>
            <a:spLocks noGrp="1" noChangeArrowheads="1"/>
          </p:cNvSpPr>
          <p:nvPr>
            <p:ph sz="quarter" idx="1"/>
          </p:nvPr>
        </p:nvSpPr>
        <p:spPr/>
        <p:txBody>
          <a:bodyPr/>
          <a:lstStyle/>
          <a:p>
            <a:r>
              <a:rPr lang="es-ES_tradnl" sz="2800" dirty="0"/>
              <a:t>Atributo</a:t>
            </a:r>
          </a:p>
          <a:p>
            <a:pPr lvl="1"/>
            <a:r>
              <a:rPr lang="es-ES_tradnl" sz="2500" dirty="0">
                <a:solidFill>
                  <a:schemeClr val="accent2"/>
                </a:solidFill>
              </a:rPr>
              <a:t>Propiedad</a:t>
            </a:r>
            <a:r>
              <a:rPr lang="es-ES_tradnl" sz="2500" dirty="0"/>
              <a:t> o característica de una entidad</a:t>
            </a:r>
          </a:p>
          <a:p>
            <a:pPr lvl="1"/>
            <a:r>
              <a:rPr lang="es-ES_tradnl" sz="2500" dirty="0"/>
              <a:t>Una </a:t>
            </a:r>
            <a:r>
              <a:rPr lang="es-ES_tradnl" sz="2500" dirty="0">
                <a:solidFill>
                  <a:schemeClr val="accent2"/>
                </a:solidFill>
              </a:rPr>
              <a:t>entidad particular</a:t>
            </a:r>
            <a:r>
              <a:rPr lang="es-ES_tradnl" sz="2500" dirty="0"/>
              <a:t> es descrita por los </a:t>
            </a:r>
            <a:r>
              <a:rPr lang="es-ES_tradnl" sz="2500" dirty="0">
                <a:solidFill>
                  <a:schemeClr val="accent2"/>
                </a:solidFill>
              </a:rPr>
              <a:t>valores de sus atributos</a:t>
            </a:r>
            <a:endParaRPr lang="es-ES_tradnl" sz="2500" dirty="0"/>
          </a:p>
        </p:txBody>
      </p:sp>
      <p:grpSp>
        <p:nvGrpSpPr>
          <p:cNvPr id="32803" name="Group 35"/>
          <p:cNvGrpSpPr>
            <a:grpSpLocks/>
          </p:cNvGrpSpPr>
          <p:nvPr/>
        </p:nvGrpSpPr>
        <p:grpSpPr bwMode="auto">
          <a:xfrm>
            <a:off x="1823045" y="3174825"/>
            <a:ext cx="6096000" cy="1812926"/>
            <a:chOff x="1056" y="1920"/>
            <a:chExt cx="3840" cy="1142"/>
          </a:xfrm>
        </p:grpSpPr>
        <p:sp>
          <p:nvSpPr>
            <p:cNvPr id="32775" name="Text Box 7"/>
            <p:cNvSpPr txBox="1">
              <a:spLocks noChangeArrowheads="1"/>
            </p:cNvSpPr>
            <p:nvPr/>
          </p:nvSpPr>
          <p:spPr bwMode="auto">
            <a:xfrm>
              <a:off x="2064" y="1920"/>
              <a:ext cx="2832" cy="2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b="1">
                  <a:solidFill>
                    <a:schemeClr val="bg2">
                      <a:lumMod val="60000"/>
                      <a:lumOff val="40000"/>
                    </a:schemeClr>
                  </a:solidFill>
                </a:rPr>
                <a:t>titulo</a:t>
              </a:r>
              <a:r>
                <a:rPr lang="es-ES_tradnl" sz="2400">
                  <a:solidFill>
                    <a:schemeClr val="bg2">
                      <a:lumMod val="60000"/>
                      <a:lumOff val="40000"/>
                    </a:schemeClr>
                  </a:solidFill>
                </a:rPr>
                <a:t> = El alquimista impaciente</a:t>
              </a:r>
              <a:endParaRPr lang="es-ES" sz="2400">
                <a:solidFill>
                  <a:schemeClr val="bg2">
                    <a:lumMod val="60000"/>
                    <a:lumOff val="40000"/>
                  </a:schemeClr>
                </a:solidFill>
              </a:endParaRPr>
            </a:p>
          </p:txBody>
        </p:sp>
        <p:sp>
          <p:nvSpPr>
            <p:cNvPr id="32776" name="Text Box 8"/>
            <p:cNvSpPr txBox="1">
              <a:spLocks noChangeArrowheads="1"/>
            </p:cNvSpPr>
            <p:nvPr/>
          </p:nvSpPr>
          <p:spPr bwMode="auto">
            <a:xfrm>
              <a:off x="2064" y="2124"/>
              <a:ext cx="1506" cy="2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b="1" dirty="0">
                  <a:solidFill>
                    <a:schemeClr val="bg2">
                      <a:lumMod val="60000"/>
                      <a:lumOff val="40000"/>
                    </a:schemeClr>
                  </a:solidFill>
                </a:rPr>
                <a:t>genero</a:t>
              </a:r>
              <a:r>
                <a:rPr lang="es-ES_tradnl" sz="2400" dirty="0">
                  <a:solidFill>
                    <a:schemeClr val="bg2">
                      <a:lumMod val="60000"/>
                      <a:lumOff val="40000"/>
                    </a:schemeClr>
                  </a:solidFill>
                </a:rPr>
                <a:t> = Thriller</a:t>
              </a:r>
              <a:endParaRPr lang="es-ES" sz="2400" dirty="0">
                <a:solidFill>
                  <a:schemeClr val="bg2">
                    <a:lumMod val="60000"/>
                    <a:lumOff val="40000"/>
                  </a:schemeClr>
                </a:solidFill>
              </a:endParaRPr>
            </a:p>
          </p:txBody>
        </p:sp>
        <p:sp>
          <p:nvSpPr>
            <p:cNvPr id="32777" name="Text Box 9"/>
            <p:cNvSpPr txBox="1">
              <a:spLocks noChangeArrowheads="1"/>
            </p:cNvSpPr>
            <p:nvPr/>
          </p:nvSpPr>
          <p:spPr bwMode="auto">
            <a:xfrm>
              <a:off x="2064" y="2364"/>
              <a:ext cx="2108" cy="2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b="1" dirty="0">
                  <a:solidFill>
                    <a:schemeClr val="bg2">
                      <a:lumMod val="60000"/>
                      <a:lumOff val="40000"/>
                    </a:schemeClr>
                  </a:solidFill>
                </a:rPr>
                <a:t>nacionalidad</a:t>
              </a:r>
              <a:r>
                <a:rPr lang="es-ES_tradnl" sz="2400" dirty="0">
                  <a:solidFill>
                    <a:schemeClr val="bg2">
                      <a:lumMod val="60000"/>
                      <a:lumOff val="40000"/>
                    </a:schemeClr>
                  </a:solidFill>
                </a:rPr>
                <a:t> = España</a:t>
              </a:r>
              <a:endParaRPr lang="es-ES" sz="2400" dirty="0">
                <a:solidFill>
                  <a:schemeClr val="bg2">
                    <a:lumMod val="60000"/>
                    <a:lumOff val="40000"/>
                  </a:schemeClr>
                </a:solidFill>
              </a:endParaRPr>
            </a:p>
          </p:txBody>
        </p:sp>
        <p:sp>
          <p:nvSpPr>
            <p:cNvPr id="32778" name="Text Box 10"/>
            <p:cNvSpPr txBox="1">
              <a:spLocks noChangeArrowheads="1"/>
            </p:cNvSpPr>
            <p:nvPr/>
          </p:nvSpPr>
          <p:spPr bwMode="auto">
            <a:xfrm>
              <a:off x="2064" y="2592"/>
              <a:ext cx="1861" cy="2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b="1" dirty="0" err="1">
                  <a:solidFill>
                    <a:schemeClr val="bg2">
                      <a:lumMod val="60000"/>
                      <a:lumOff val="40000"/>
                    </a:schemeClr>
                  </a:solidFill>
                </a:rPr>
                <a:t>annoestreno</a:t>
              </a:r>
              <a:r>
                <a:rPr lang="es-ES_tradnl" sz="2400" dirty="0">
                  <a:solidFill>
                    <a:schemeClr val="bg2">
                      <a:lumMod val="60000"/>
                      <a:lumOff val="40000"/>
                    </a:schemeClr>
                  </a:solidFill>
                </a:rPr>
                <a:t> = 2002</a:t>
              </a:r>
              <a:endParaRPr lang="es-ES" sz="2400" dirty="0">
                <a:solidFill>
                  <a:schemeClr val="bg2">
                    <a:lumMod val="60000"/>
                    <a:lumOff val="40000"/>
                  </a:schemeClr>
                </a:solidFill>
              </a:endParaRPr>
            </a:p>
          </p:txBody>
        </p:sp>
        <p:sp>
          <p:nvSpPr>
            <p:cNvPr id="32779" name="Text Box 11"/>
            <p:cNvSpPr txBox="1">
              <a:spLocks noChangeArrowheads="1"/>
            </p:cNvSpPr>
            <p:nvPr/>
          </p:nvSpPr>
          <p:spPr bwMode="auto">
            <a:xfrm>
              <a:off x="1056" y="2220"/>
              <a:ext cx="336"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a:spcBef>
                  <a:spcPct val="50000"/>
                </a:spcBef>
              </a:pPr>
              <a:r>
                <a:rPr lang="es-ES_tradnl" sz="2400">
                  <a:solidFill>
                    <a:schemeClr val="bg2">
                      <a:lumMod val="60000"/>
                      <a:lumOff val="40000"/>
                    </a:schemeClr>
                  </a:solidFill>
                </a:rPr>
                <a:t>p1</a:t>
              </a:r>
              <a:endParaRPr lang="es-ES" sz="2400">
                <a:solidFill>
                  <a:schemeClr val="bg2">
                    <a:lumMod val="60000"/>
                    <a:lumOff val="40000"/>
                  </a:schemeClr>
                </a:solidFill>
              </a:endParaRPr>
            </a:p>
          </p:txBody>
        </p:sp>
        <p:sp>
          <p:nvSpPr>
            <p:cNvPr id="32780" name="Oval 12"/>
            <p:cNvSpPr>
              <a:spLocks noChangeAspect="1" noChangeArrowheads="1"/>
            </p:cNvSpPr>
            <p:nvPr/>
          </p:nvSpPr>
          <p:spPr bwMode="auto">
            <a:xfrm>
              <a:off x="1296" y="2357"/>
              <a:ext cx="91" cy="91"/>
            </a:xfrm>
            <a:prstGeom prst="ellipse">
              <a:avLst/>
            </a:prstGeom>
            <a:solidFill>
              <a:schemeClr val="accent2"/>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endParaRPr lang="es-CR">
                <a:solidFill>
                  <a:schemeClr val="bg2">
                    <a:lumMod val="60000"/>
                    <a:lumOff val="40000"/>
                  </a:schemeClr>
                </a:solidFill>
              </a:endParaRPr>
            </a:p>
          </p:txBody>
        </p:sp>
        <p:sp>
          <p:nvSpPr>
            <p:cNvPr id="32781" name="Line 13"/>
            <p:cNvSpPr>
              <a:spLocks noChangeShapeType="1"/>
            </p:cNvSpPr>
            <p:nvPr/>
          </p:nvSpPr>
          <p:spPr bwMode="auto">
            <a:xfrm flipV="1">
              <a:off x="1344" y="2064"/>
              <a:ext cx="672" cy="336"/>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bg2">
                    <a:lumMod val="60000"/>
                    <a:lumOff val="40000"/>
                  </a:schemeClr>
                </a:solidFill>
                <a:highlight>
                  <a:srgbClr val="000000"/>
                </a:highlight>
              </a:endParaRPr>
            </a:p>
          </p:txBody>
        </p:sp>
        <p:sp>
          <p:nvSpPr>
            <p:cNvPr id="32782" name="Line 14"/>
            <p:cNvSpPr>
              <a:spLocks noChangeShapeType="1"/>
            </p:cNvSpPr>
            <p:nvPr/>
          </p:nvSpPr>
          <p:spPr bwMode="auto">
            <a:xfrm flipV="1">
              <a:off x="1344" y="2304"/>
              <a:ext cx="672" cy="96"/>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dirty="0">
                <a:solidFill>
                  <a:schemeClr val="bg2">
                    <a:lumMod val="60000"/>
                    <a:lumOff val="40000"/>
                  </a:schemeClr>
                </a:solidFill>
                <a:highlight>
                  <a:srgbClr val="000000"/>
                </a:highlight>
              </a:endParaRPr>
            </a:p>
          </p:txBody>
        </p:sp>
        <p:sp>
          <p:nvSpPr>
            <p:cNvPr id="32783" name="Line 15"/>
            <p:cNvSpPr>
              <a:spLocks noChangeShapeType="1"/>
            </p:cNvSpPr>
            <p:nvPr/>
          </p:nvSpPr>
          <p:spPr bwMode="auto">
            <a:xfrm>
              <a:off x="1344" y="2400"/>
              <a:ext cx="672" cy="96"/>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bg2">
                    <a:lumMod val="60000"/>
                    <a:lumOff val="40000"/>
                  </a:schemeClr>
                </a:solidFill>
                <a:highlight>
                  <a:srgbClr val="000000"/>
                </a:highlight>
              </a:endParaRPr>
            </a:p>
          </p:txBody>
        </p:sp>
        <p:sp>
          <p:nvSpPr>
            <p:cNvPr id="32784" name="Line 16"/>
            <p:cNvSpPr>
              <a:spLocks noChangeShapeType="1"/>
            </p:cNvSpPr>
            <p:nvPr/>
          </p:nvSpPr>
          <p:spPr bwMode="auto">
            <a:xfrm>
              <a:off x="1344" y="2400"/>
              <a:ext cx="720" cy="336"/>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bg2">
                    <a:lumMod val="60000"/>
                    <a:lumOff val="40000"/>
                  </a:schemeClr>
                </a:solidFill>
                <a:highlight>
                  <a:srgbClr val="000000"/>
                </a:highlight>
              </a:endParaRPr>
            </a:p>
          </p:txBody>
        </p:sp>
        <p:sp>
          <p:nvSpPr>
            <p:cNvPr id="32799" name="Text Box 31"/>
            <p:cNvSpPr txBox="1">
              <a:spLocks noChangeArrowheads="1"/>
            </p:cNvSpPr>
            <p:nvPr/>
          </p:nvSpPr>
          <p:spPr bwMode="auto">
            <a:xfrm>
              <a:off x="2064" y="2784"/>
              <a:ext cx="206" cy="2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b="1">
                  <a:solidFill>
                    <a:schemeClr val="bg2">
                      <a:lumMod val="60000"/>
                      <a:lumOff val="40000"/>
                    </a:schemeClr>
                  </a:solidFill>
                </a:rPr>
                <a:t>...</a:t>
              </a:r>
              <a:endParaRPr lang="es-ES" sz="2400" b="1">
                <a:solidFill>
                  <a:schemeClr val="bg2">
                    <a:lumMod val="60000"/>
                    <a:lumOff val="40000"/>
                  </a:schemeClr>
                </a:solidFill>
              </a:endParaRPr>
            </a:p>
          </p:txBody>
        </p:sp>
        <p:sp>
          <p:nvSpPr>
            <p:cNvPr id="32800" name="Line 32"/>
            <p:cNvSpPr>
              <a:spLocks noChangeShapeType="1"/>
            </p:cNvSpPr>
            <p:nvPr/>
          </p:nvSpPr>
          <p:spPr bwMode="auto">
            <a:xfrm>
              <a:off x="1344" y="2400"/>
              <a:ext cx="672" cy="528"/>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dirty="0">
                <a:solidFill>
                  <a:schemeClr val="bg2">
                    <a:lumMod val="60000"/>
                    <a:lumOff val="40000"/>
                  </a:schemeClr>
                </a:solidFill>
                <a:highlight>
                  <a:srgbClr val="000000"/>
                </a:highlight>
              </a:endParaRPr>
            </a:p>
          </p:txBody>
        </p:sp>
      </p:grpSp>
      <p:grpSp>
        <p:nvGrpSpPr>
          <p:cNvPr id="32805" name="Group 37"/>
          <p:cNvGrpSpPr>
            <a:grpSpLocks/>
          </p:cNvGrpSpPr>
          <p:nvPr/>
        </p:nvGrpSpPr>
        <p:grpSpPr bwMode="auto">
          <a:xfrm>
            <a:off x="1823045" y="5022675"/>
            <a:ext cx="5600700" cy="1793876"/>
            <a:chOff x="1056" y="3084"/>
            <a:chExt cx="3528" cy="1130"/>
          </a:xfrm>
        </p:grpSpPr>
        <p:sp>
          <p:nvSpPr>
            <p:cNvPr id="32789" name="Text Box 21"/>
            <p:cNvSpPr txBox="1">
              <a:spLocks noChangeArrowheads="1"/>
            </p:cNvSpPr>
            <p:nvPr/>
          </p:nvSpPr>
          <p:spPr bwMode="auto">
            <a:xfrm>
              <a:off x="2064" y="3297"/>
              <a:ext cx="1681" cy="2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b="1">
                  <a:solidFill>
                    <a:schemeClr val="bg2">
                      <a:lumMod val="60000"/>
                      <a:lumOff val="40000"/>
                    </a:schemeClr>
                  </a:solidFill>
                </a:rPr>
                <a:t>nss</a:t>
              </a:r>
              <a:r>
                <a:rPr lang="es-ES_tradnl" sz="2400">
                  <a:solidFill>
                    <a:schemeClr val="bg2">
                      <a:lumMod val="60000"/>
                      <a:lumOff val="40000"/>
                    </a:schemeClr>
                  </a:solidFill>
                </a:rPr>
                <a:t> = 1122334455</a:t>
              </a:r>
              <a:endParaRPr lang="es-ES" sz="2400">
                <a:solidFill>
                  <a:schemeClr val="bg2">
                    <a:lumMod val="60000"/>
                    <a:lumOff val="40000"/>
                  </a:schemeClr>
                </a:solidFill>
              </a:endParaRPr>
            </a:p>
          </p:txBody>
        </p:sp>
        <p:sp>
          <p:nvSpPr>
            <p:cNvPr id="32790" name="Text Box 22"/>
            <p:cNvSpPr txBox="1">
              <a:spLocks noChangeArrowheads="1"/>
            </p:cNvSpPr>
            <p:nvPr/>
          </p:nvSpPr>
          <p:spPr bwMode="auto">
            <a:xfrm>
              <a:off x="2064" y="3084"/>
              <a:ext cx="1420" cy="2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b="1" dirty="0" err="1">
                  <a:solidFill>
                    <a:schemeClr val="bg2">
                      <a:lumMod val="60000"/>
                      <a:lumOff val="40000"/>
                    </a:schemeClr>
                  </a:solidFill>
                </a:rPr>
                <a:t>dni</a:t>
              </a:r>
              <a:r>
                <a:rPr lang="es-ES_tradnl" sz="2400" dirty="0">
                  <a:solidFill>
                    <a:schemeClr val="bg2">
                      <a:lumMod val="60000"/>
                      <a:lumOff val="40000"/>
                    </a:schemeClr>
                  </a:solidFill>
                </a:rPr>
                <a:t> = 87654321</a:t>
              </a:r>
              <a:endParaRPr lang="es-ES" sz="2400" dirty="0">
                <a:solidFill>
                  <a:schemeClr val="bg2">
                    <a:lumMod val="60000"/>
                    <a:lumOff val="40000"/>
                  </a:schemeClr>
                </a:solidFill>
              </a:endParaRPr>
            </a:p>
          </p:txBody>
        </p:sp>
        <p:sp>
          <p:nvSpPr>
            <p:cNvPr id="32791" name="Text Box 23"/>
            <p:cNvSpPr txBox="1">
              <a:spLocks noChangeArrowheads="1"/>
            </p:cNvSpPr>
            <p:nvPr/>
          </p:nvSpPr>
          <p:spPr bwMode="auto">
            <a:xfrm>
              <a:off x="2064" y="3510"/>
              <a:ext cx="2520" cy="2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b="1" dirty="0">
                  <a:solidFill>
                    <a:schemeClr val="bg2">
                      <a:lumMod val="60000"/>
                      <a:lumOff val="40000"/>
                    </a:schemeClr>
                  </a:solidFill>
                </a:rPr>
                <a:t>nombre</a:t>
              </a:r>
              <a:r>
                <a:rPr lang="es-ES_tradnl" sz="2400" dirty="0">
                  <a:solidFill>
                    <a:schemeClr val="bg2">
                      <a:lumMod val="60000"/>
                      <a:lumOff val="40000"/>
                    </a:schemeClr>
                  </a:solidFill>
                </a:rPr>
                <a:t> = Cristina Aliaga Gil</a:t>
              </a:r>
              <a:endParaRPr lang="es-ES" sz="2400" dirty="0">
                <a:solidFill>
                  <a:schemeClr val="bg2">
                    <a:lumMod val="60000"/>
                    <a:lumOff val="40000"/>
                  </a:schemeClr>
                </a:solidFill>
              </a:endParaRPr>
            </a:p>
          </p:txBody>
        </p:sp>
        <p:sp>
          <p:nvSpPr>
            <p:cNvPr id="32792" name="Text Box 24"/>
            <p:cNvSpPr txBox="1">
              <a:spLocks noChangeArrowheads="1"/>
            </p:cNvSpPr>
            <p:nvPr/>
          </p:nvSpPr>
          <p:spPr bwMode="auto">
            <a:xfrm>
              <a:off x="2064" y="3723"/>
              <a:ext cx="2108" cy="2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b="1" dirty="0">
                  <a:solidFill>
                    <a:schemeClr val="bg2">
                      <a:lumMod val="60000"/>
                      <a:lumOff val="40000"/>
                    </a:schemeClr>
                  </a:solidFill>
                </a:rPr>
                <a:t>nacionalidad</a:t>
              </a:r>
              <a:r>
                <a:rPr lang="es-ES_tradnl" sz="2400" dirty="0">
                  <a:solidFill>
                    <a:schemeClr val="bg2">
                      <a:lumMod val="60000"/>
                      <a:lumOff val="40000"/>
                    </a:schemeClr>
                  </a:solidFill>
                </a:rPr>
                <a:t> = España</a:t>
              </a:r>
              <a:endParaRPr lang="es-ES" sz="2400" dirty="0">
                <a:solidFill>
                  <a:schemeClr val="bg2">
                    <a:lumMod val="60000"/>
                    <a:lumOff val="40000"/>
                  </a:schemeClr>
                </a:solidFill>
              </a:endParaRPr>
            </a:p>
          </p:txBody>
        </p:sp>
        <p:sp>
          <p:nvSpPr>
            <p:cNvPr id="32793" name="Text Box 25"/>
            <p:cNvSpPr txBox="1">
              <a:spLocks noChangeArrowheads="1"/>
            </p:cNvSpPr>
            <p:nvPr/>
          </p:nvSpPr>
          <p:spPr bwMode="auto">
            <a:xfrm>
              <a:off x="1056" y="3372"/>
              <a:ext cx="336"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a:spcBef>
                  <a:spcPct val="50000"/>
                </a:spcBef>
              </a:pPr>
              <a:r>
                <a:rPr lang="es-ES_tradnl" sz="2400" dirty="0">
                  <a:solidFill>
                    <a:schemeClr val="bg2">
                      <a:lumMod val="60000"/>
                      <a:lumOff val="40000"/>
                    </a:schemeClr>
                  </a:solidFill>
                </a:rPr>
                <a:t>e1</a:t>
              </a:r>
              <a:endParaRPr lang="es-ES" sz="2400" dirty="0">
                <a:solidFill>
                  <a:schemeClr val="bg2">
                    <a:lumMod val="60000"/>
                    <a:lumOff val="40000"/>
                  </a:schemeClr>
                </a:solidFill>
              </a:endParaRPr>
            </a:p>
          </p:txBody>
        </p:sp>
        <p:sp>
          <p:nvSpPr>
            <p:cNvPr id="32794" name="Oval 26"/>
            <p:cNvSpPr>
              <a:spLocks noChangeAspect="1" noChangeArrowheads="1"/>
            </p:cNvSpPr>
            <p:nvPr/>
          </p:nvSpPr>
          <p:spPr bwMode="auto">
            <a:xfrm>
              <a:off x="1296" y="3509"/>
              <a:ext cx="91" cy="91"/>
            </a:xfrm>
            <a:prstGeom prst="ellipse">
              <a:avLst/>
            </a:prstGeom>
            <a:solidFill>
              <a:schemeClr val="accent2"/>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endParaRPr lang="es-CR">
                <a:solidFill>
                  <a:schemeClr val="bg2">
                    <a:lumMod val="60000"/>
                    <a:lumOff val="40000"/>
                  </a:schemeClr>
                </a:solidFill>
              </a:endParaRPr>
            </a:p>
          </p:txBody>
        </p:sp>
        <p:sp>
          <p:nvSpPr>
            <p:cNvPr id="32795" name="Line 27"/>
            <p:cNvSpPr>
              <a:spLocks noChangeShapeType="1"/>
            </p:cNvSpPr>
            <p:nvPr/>
          </p:nvSpPr>
          <p:spPr bwMode="auto">
            <a:xfrm flipV="1">
              <a:off x="1344" y="3216"/>
              <a:ext cx="672" cy="336"/>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bg2">
                    <a:lumMod val="60000"/>
                    <a:lumOff val="40000"/>
                  </a:schemeClr>
                </a:solidFill>
              </a:endParaRPr>
            </a:p>
          </p:txBody>
        </p:sp>
        <p:sp>
          <p:nvSpPr>
            <p:cNvPr id="32796" name="Line 28"/>
            <p:cNvSpPr>
              <a:spLocks noChangeShapeType="1"/>
            </p:cNvSpPr>
            <p:nvPr/>
          </p:nvSpPr>
          <p:spPr bwMode="auto">
            <a:xfrm flipV="1">
              <a:off x="1344" y="3456"/>
              <a:ext cx="672" cy="96"/>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bg2">
                    <a:lumMod val="60000"/>
                    <a:lumOff val="40000"/>
                  </a:schemeClr>
                </a:solidFill>
              </a:endParaRPr>
            </a:p>
          </p:txBody>
        </p:sp>
        <p:sp>
          <p:nvSpPr>
            <p:cNvPr id="32797" name="Line 29"/>
            <p:cNvSpPr>
              <a:spLocks noChangeShapeType="1"/>
            </p:cNvSpPr>
            <p:nvPr/>
          </p:nvSpPr>
          <p:spPr bwMode="auto">
            <a:xfrm>
              <a:off x="1344" y="3552"/>
              <a:ext cx="672" cy="96"/>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bg2">
                    <a:lumMod val="60000"/>
                    <a:lumOff val="40000"/>
                  </a:schemeClr>
                </a:solidFill>
              </a:endParaRPr>
            </a:p>
          </p:txBody>
        </p:sp>
        <p:sp>
          <p:nvSpPr>
            <p:cNvPr id="32798" name="Line 30"/>
            <p:cNvSpPr>
              <a:spLocks noChangeShapeType="1"/>
            </p:cNvSpPr>
            <p:nvPr/>
          </p:nvSpPr>
          <p:spPr bwMode="auto">
            <a:xfrm>
              <a:off x="1344" y="3552"/>
              <a:ext cx="672" cy="336"/>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dirty="0">
                <a:solidFill>
                  <a:schemeClr val="bg2">
                    <a:lumMod val="60000"/>
                    <a:lumOff val="40000"/>
                  </a:schemeClr>
                </a:solidFill>
              </a:endParaRPr>
            </a:p>
          </p:txBody>
        </p:sp>
        <p:sp>
          <p:nvSpPr>
            <p:cNvPr id="32801" name="Text Box 33"/>
            <p:cNvSpPr txBox="1">
              <a:spLocks noChangeArrowheads="1"/>
            </p:cNvSpPr>
            <p:nvPr/>
          </p:nvSpPr>
          <p:spPr bwMode="auto">
            <a:xfrm>
              <a:off x="2064" y="3936"/>
              <a:ext cx="206" cy="2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b="1">
                  <a:solidFill>
                    <a:schemeClr val="bg2">
                      <a:lumMod val="60000"/>
                      <a:lumOff val="40000"/>
                    </a:schemeClr>
                  </a:solidFill>
                </a:rPr>
                <a:t>...</a:t>
              </a:r>
              <a:endParaRPr lang="es-ES" sz="2400" b="1">
                <a:solidFill>
                  <a:schemeClr val="bg2">
                    <a:lumMod val="60000"/>
                    <a:lumOff val="40000"/>
                  </a:schemeClr>
                </a:solidFill>
              </a:endParaRPr>
            </a:p>
          </p:txBody>
        </p:sp>
        <p:sp>
          <p:nvSpPr>
            <p:cNvPr id="32802" name="Line 34"/>
            <p:cNvSpPr>
              <a:spLocks noChangeShapeType="1"/>
            </p:cNvSpPr>
            <p:nvPr/>
          </p:nvSpPr>
          <p:spPr bwMode="auto">
            <a:xfrm>
              <a:off x="1344" y="3552"/>
              <a:ext cx="672" cy="528"/>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bg2">
                    <a:lumMod val="60000"/>
                    <a:lumOff val="40000"/>
                  </a:schemeClr>
                </a:solidFill>
              </a:endParaRPr>
            </a:p>
          </p:txBody>
        </p:sp>
      </p:grpSp>
    </p:spTree>
    <p:extLst>
      <p:ext uri="{BB962C8B-B14F-4D97-AF65-F5344CB8AC3E}">
        <p14:creationId xmlns:p14="http://schemas.microsoft.com/office/powerpoint/2010/main" val="3952301412"/>
      </p:ext>
    </p:extLst>
  </p:cSld>
  <p:clrMapOvr>
    <a:masterClrMapping/>
  </p:clrMapOvr>
  <p:transition advTm="57568"/>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normAutofit/>
          </a:bodyPr>
          <a:lstStyle/>
          <a:p>
            <a:r>
              <a:rPr lang="es-CR" sz="4000" dirty="0"/>
              <a:t>Modelo entidad-relación: Conceptos</a:t>
            </a:r>
            <a:endParaRPr lang="es-ES_tradnl" sz="4000" b="1" dirty="0"/>
          </a:p>
        </p:txBody>
      </p:sp>
      <p:sp>
        <p:nvSpPr>
          <p:cNvPr id="166915" name="Rectangle 3"/>
          <p:cNvSpPr>
            <a:spLocks noGrp="1" noChangeArrowheads="1"/>
          </p:cNvSpPr>
          <p:nvPr>
            <p:ph sz="quarter" idx="1"/>
          </p:nvPr>
        </p:nvSpPr>
        <p:spPr/>
        <p:txBody>
          <a:bodyPr/>
          <a:lstStyle/>
          <a:p>
            <a:r>
              <a:rPr lang="es-ES_tradnl" sz="2800" dirty="0"/>
              <a:t>Instancia de una entidad</a:t>
            </a:r>
          </a:p>
        </p:txBody>
      </p:sp>
      <p:sp>
        <p:nvSpPr>
          <p:cNvPr id="166920" name="Rectangle 8"/>
          <p:cNvSpPr>
            <a:spLocks noChangeArrowheads="1"/>
          </p:cNvSpPr>
          <p:nvPr/>
        </p:nvSpPr>
        <p:spPr bwMode="auto">
          <a:xfrm>
            <a:off x="6555561" y="2758597"/>
            <a:ext cx="1561893" cy="442035"/>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p>
            <a:pPr algn="ctr" eaLnBrk="0" hangingPunct="0"/>
            <a:r>
              <a:rPr lang="es-ES_tradnl" sz="2400" dirty="0"/>
              <a:t>PELICULA</a:t>
            </a:r>
          </a:p>
        </p:txBody>
      </p:sp>
      <p:grpSp>
        <p:nvGrpSpPr>
          <p:cNvPr id="166963" name="Group 51"/>
          <p:cNvGrpSpPr>
            <a:grpSpLocks/>
          </p:cNvGrpSpPr>
          <p:nvPr/>
        </p:nvGrpSpPr>
        <p:grpSpPr bwMode="auto">
          <a:xfrm>
            <a:off x="1115616" y="2492375"/>
            <a:ext cx="4606925" cy="1809750"/>
            <a:chOff x="2810" y="1564"/>
            <a:chExt cx="2902" cy="1140"/>
          </a:xfrm>
        </p:grpSpPr>
        <p:sp>
          <p:nvSpPr>
            <p:cNvPr id="166922" name="Text Box 10"/>
            <p:cNvSpPr txBox="1">
              <a:spLocks noChangeArrowheads="1"/>
            </p:cNvSpPr>
            <p:nvPr/>
          </p:nvSpPr>
          <p:spPr bwMode="auto">
            <a:xfrm>
              <a:off x="3434" y="1564"/>
              <a:ext cx="2278"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dirty="0">
                  <a:solidFill>
                    <a:schemeClr val="accent2"/>
                  </a:solidFill>
                  <a:latin typeface="Arial Narrow" pitchFamily="34" charset="0"/>
                </a:rPr>
                <a:t>titulo</a:t>
              </a:r>
              <a:r>
                <a:rPr lang="es-ES_tradnl" sz="2400" dirty="0">
                  <a:solidFill>
                    <a:schemeClr val="bg2">
                      <a:lumMod val="60000"/>
                      <a:lumOff val="40000"/>
                    </a:schemeClr>
                  </a:solidFill>
                  <a:latin typeface="Times New Roman" pitchFamily="18" charset="0"/>
                </a:rPr>
                <a:t> = El señor de los anillos</a:t>
              </a:r>
              <a:endParaRPr lang="es-ES" sz="2400" dirty="0">
                <a:solidFill>
                  <a:schemeClr val="bg2">
                    <a:lumMod val="60000"/>
                    <a:lumOff val="40000"/>
                  </a:schemeClr>
                </a:solidFill>
                <a:latin typeface="Times New Roman" pitchFamily="18" charset="0"/>
              </a:endParaRPr>
            </a:p>
          </p:txBody>
        </p:sp>
        <p:sp>
          <p:nvSpPr>
            <p:cNvPr id="166923" name="Text Box 11"/>
            <p:cNvSpPr txBox="1">
              <a:spLocks noChangeArrowheads="1"/>
            </p:cNvSpPr>
            <p:nvPr/>
          </p:nvSpPr>
          <p:spPr bwMode="auto">
            <a:xfrm>
              <a:off x="3434" y="1768"/>
              <a:ext cx="1381"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dirty="0">
                  <a:solidFill>
                    <a:schemeClr val="accent2"/>
                  </a:solidFill>
                  <a:latin typeface="Arial Narrow" pitchFamily="34" charset="0"/>
                </a:rPr>
                <a:t>genero</a:t>
              </a:r>
              <a:r>
                <a:rPr lang="es-ES_tradnl" sz="2400" dirty="0">
                  <a:solidFill>
                    <a:schemeClr val="bg2">
                      <a:lumMod val="60000"/>
                      <a:lumOff val="40000"/>
                    </a:schemeClr>
                  </a:solidFill>
                  <a:latin typeface="Times New Roman" pitchFamily="18" charset="0"/>
                </a:rPr>
                <a:t> = Fantasía</a:t>
              </a:r>
              <a:endParaRPr lang="es-ES" sz="2400" dirty="0">
                <a:solidFill>
                  <a:schemeClr val="bg2">
                    <a:lumMod val="60000"/>
                    <a:lumOff val="40000"/>
                  </a:schemeClr>
                </a:solidFill>
                <a:latin typeface="Times New Roman" pitchFamily="18" charset="0"/>
              </a:endParaRPr>
            </a:p>
          </p:txBody>
        </p:sp>
        <p:sp>
          <p:nvSpPr>
            <p:cNvPr id="166924" name="Text Box 12"/>
            <p:cNvSpPr txBox="1">
              <a:spLocks noChangeArrowheads="1"/>
            </p:cNvSpPr>
            <p:nvPr/>
          </p:nvSpPr>
          <p:spPr bwMode="auto">
            <a:xfrm>
              <a:off x="3434" y="2008"/>
              <a:ext cx="1650"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dirty="0">
                  <a:solidFill>
                    <a:schemeClr val="accent2"/>
                  </a:solidFill>
                  <a:latin typeface="Arial Narrow" pitchFamily="34" charset="0"/>
                </a:rPr>
                <a:t>nacionalidad</a:t>
              </a:r>
              <a:r>
                <a:rPr lang="es-ES_tradnl" sz="2400" dirty="0">
                  <a:solidFill>
                    <a:schemeClr val="bg2">
                      <a:lumMod val="60000"/>
                      <a:lumOff val="40000"/>
                    </a:schemeClr>
                  </a:solidFill>
                  <a:latin typeface="Times New Roman" pitchFamily="18" charset="0"/>
                </a:rPr>
                <a:t> = EEUU</a:t>
              </a:r>
              <a:endParaRPr lang="es-ES" sz="2400" dirty="0">
                <a:solidFill>
                  <a:schemeClr val="bg2">
                    <a:lumMod val="60000"/>
                    <a:lumOff val="40000"/>
                  </a:schemeClr>
                </a:solidFill>
                <a:latin typeface="Times New Roman" pitchFamily="18" charset="0"/>
              </a:endParaRPr>
            </a:p>
          </p:txBody>
        </p:sp>
        <p:sp>
          <p:nvSpPr>
            <p:cNvPr id="166925" name="Text Box 13"/>
            <p:cNvSpPr txBox="1">
              <a:spLocks noChangeArrowheads="1"/>
            </p:cNvSpPr>
            <p:nvPr/>
          </p:nvSpPr>
          <p:spPr bwMode="auto">
            <a:xfrm>
              <a:off x="3434" y="2236"/>
              <a:ext cx="1425"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dirty="0" err="1">
                  <a:solidFill>
                    <a:schemeClr val="accent2"/>
                  </a:solidFill>
                  <a:latin typeface="Arial Narrow" pitchFamily="34" charset="0"/>
                </a:rPr>
                <a:t>añoestreno</a:t>
              </a:r>
              <a:r>
                <a:rPr lang="es-ES_tradnl" sz="2400" dirty="0">
                  <a:solidFill>
                    <a:schemeClr val="bg2">
                      <a:lumMod val="60000"/>
                      <a:lumOff val="40000"/>
                    </a:schemeClr>
                  </a:solidFill>
                  <a:latin typeface="Times New Roman" pitchFamily="18" charset="0"/>
                </a:rPr>
                <a:t> = 2001</a:t>
              </a:r>
              <a:endParaRPr lang="es-ES" sz="2400" dirty="0">
                <a:solidFill>
                  <a:schemeClr val="bg2">
                    <a:lumMod val="60000"/>
                    <a:lumOff val="40000"/>
                  </a:schemeClr>
                </a:solidFill>
                <a:latin typeface="Times New Roman" pitchFamily="18" charset="0"/>
              </a:endParaRPr>
            </a:p>
          </p:txBody>
        </p:sp>
        <p:sp>
          <p:nvSpPr>
            <p:cNvPr id="166926" name="Text Box 14"/>
            <p:cNvSpPr txBox="1">
              <a:spLocks noChangeArrowheads="1"/>
            </p:cNvSpPr>
            <p:nvPr/>
          </p:nvSpPr>
          <p:spPr bwMode="auto">
            <a:xfrm>
              <a:off x="2810" y="1912"/>
              <a:ext cx="336"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a:spcBef>
                  <a:spcPct val="50000"/>
                </a:spcBef>
              </a:pPr>
              <a:r>
                <a:rPr lang="es-ES_tradnl" sz="2400" dirty="0">
                  <a:solidFill>
                    <a:schemeClr val="bg2">
                      <a:lumMod val="60000"/>
                      <a:lumOff val="40000"/>
                    </a:schemeClr>
                  </a:solidFill>
                  <a:latin typeface="Arial Narrow" pitchFamily="34" charset="0"/>
                </a:rPr>
                <a:t>p2</a:t>
              </a:r>
              <a:endParaRPr lang="es-ES" sz="2400" dirty="0">
                <a:solidFill>
                  <a:schemeClr val="bg2">
                    <a:lumMod val="60000"/>
                    <a:lumOff val="40000"/>
                  </a:schemeClr>
                </a:solidFill>
                <a:latin typeface="Arial Narrow" pitchFamily="34" charset="0"/>
              </a:endParaRPr>
            </a:p>
          </p:txBody>
        </p:sp>
        <p:sp>
          <p:nvSpPr>
            <p:cNvPr id="166927" name="Oval 15"/>
            <p:cNvSpPr>
              <a:spLocks noChangeAspect="1" noChangeArrowheads="1"/>
            </p:cNvSpPr>
            <p:nvPr/>
          </p:nvSpPr>
          <p:spPr bwMode="auto">
            <a:xfrm>
              <a:off x="3050" y="2001"/>
              <a:ext cx="91" cy="91"/>
            </a:xfrm>
            <a:prstGeom prst="ellipse">
              <a:avLst/>
            </a:prstGeom>
            <a:solidFill>
              <a:schemeClr val="accent2"/>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endParaRPr lang="es-CR">
                <a:solidFill>
                  <a:schemeClr val="bg2">
                    <a:lumMod val="60000"/>
                    <a:lumOff val="40000"/>
                  </a:schemeClr>
                </a:solidFill>
              </a:endParaRPr>
            </a:p>
          </p:txBody>
        </p:sp>
        <p:sp>
          <p:nvSpPr>
            <p:cNvPr id="166928" name="Line 16"/>
            <p:cNvSpPr>
              <a:spLocks noChangeShapeType="1"/>
            </p:cNvSpPr>
            <p:nvPr/>
          </p:nvSpPr>
          <p:spPr bwMode="auto">
            <a:xfrm flipV="1">
              <a:off x="3098" y="1708"/>
              <a:ext cx="288" cy="336"/>
            </a:xfrm>
            <a:prstGeom prst="line">
              <a:avLst/>
            </a:prstGeom>
            <a:ln>
              <a:solidFill>
                <a:schemeClr val="accent2"/>
              </a:solidFill>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bg2">
                    <a:lumMod val="60000"/>
                    <a:lumOff val="40000"/>
                  </a:schemeClr>
                </a:solidFill>
              </a:endParaRPr>
            </a:p>
          </p:txBody>
        </p:sp>
        <p:sp>
          <p:nvSpPr>
            <p:cNvPr id="166929" name="Line 17"/>
            <p:cNvSpPr>
              <a:spLocks noChangeShapeType="1"/>
            </p:cNvSpPr>
            <p:nvPr/>
          </p:nvSpPr>
          <p:spPr bwMode="auto">
            <a:xfrm flipV="1">
              <a:off x="3098" y="1948"/>
              <a:ext cx="288" cy="96"/>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bg2">
                    <a:lumMod val="60000"/>
                    <a:lumOff val="40000"/>
                  </a:schemeClr>
                </a:solidFill>
              </a:endParaRPr>
            </a:p>
          </p:txBody>
        </p:sp>
        <p:sp>
          <p:nvSpPr>
            <p:cNvPr id="166930" name="Line 18"/>
            <p:cNvSpPr>
              <a:spLocks noChangeShapeType="1"/>
            </p:cNvSpPr>
            <p:nvPr/>
          </p:nvSpPr>
          <p:spPr bwMode="auto">
            <a:xfrm>
              <a:off x="3050" y="2044"/>
              <a:ext cx="336" cy="96"/>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bg2">
                    <a:lumMod val="60000"/>
                    <a:lumOff val="40000"/>
                  </a:schemeClr>
                </a:solidFill>
              </a:endParaRPr>
            </a:p>
          </p:txBody>
        </p:sp>
        <p:sp>
          <p:nvSpPr>
            <p:cNvPr id="166931" name="Line 19"/>
            <p:cNvSpPr>
              <a:spLocks noChangeShapeType="1"/>
            </p:cNvSpPr>
            <p:nvPr/>
          </p:nvSpPr>
          <p:spPr bwMode="auto">
            <a:xfrm>
              <a:off x="3120" y="2064"/>
              <a:ext cx="336" cy="288"/>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bg2">
                    <a:lumMod val="60000"/>
                    <a:lumOff val="40000"/>
                  </a:schemeClr>
                </a:solidFill>
              </a:endParaRPr>
            </a:p>
          </p:txBody>
        </p:sp>
        <p:sp>
          <p:nvSpPr>
            <p:cNvPr id="166932" name="Text Box 20"/>
            <p:cNvSpPr txBox="1">
              <a:spLocks noChangeArrowheads="1"/>
            </p:cNvSpPr>
            <p:nvPr/>
          </p:nvSpPr>
          <p:spPr bwMode="auto">
            <a:xfrm>
              <a:off x="3434" y="2428"/>
              <a:ext cx="178"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b="1" dirty="0">
                  <a:solidFill>
                    <a:schemeClr val="accent2"/>
                  </a:solidFill>
                  <a:latin typeface="Arial Narrow" pitchFamily="34" charset="0"/>
                </a:rPr>
                <a:t>...</a:t>
              </a:r>
              <a:endParaRPr lang="es-ES" sz="2400" b="1" dirty="0">
                <a:solidFill>
                  <a:schemeClr val="accent2"/>
                </a:solidFill>
                <a:latin typeface="Times New Roman" pitchFamily="18" charset="0"/>
              </a:endParaRPr>
            </a:p>
          </p:txBody>
        </p:sp>
        <p:sp>
          <p:nvSpPr>
            <p:cNvPr id="166933" name="Line 21"/>
            <p:cNvSpPr>
              <a:spLocks noChangeShapeType="1"/>
            </p:cNvSpPr>
            <p:nvPr/>
          </p:nvSpPr>
          <p:spPr bwMode="auto">
            <a:xfrm>
              <a:off x="3098" y="2044"/>
              <a:ext cx="288" cy="528"/>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bg2">
                    <a:lumMod val="60000"/>
                    <a:lumOff val="40000"/>
                  </a:schemeClr>
                </a:solidFill>
              </a:endParaRPr>
            </a:p>
          </p:txBody>
        </p:sp>
      </p:grpSp>
      <p:grpSp>
        <p:nvGrpSpPr>
          <p:cNvPr id="166962" name="Group 50"/>
          <p:cNvGrpSpPr>
            <a:grpSpLocks/>
          </p:cNvGrpSpPr>
          <p:nvPr/>
        </p:nvGrpSpPr>
        <p:grpSpPr bwMode="auto">
          <a:xfrm>
            <a:off x="5281613" y="4548188"/>
            <a:ext cx="3709987" cy="1809750"/>
            <a:chOff x="3327" y="2865"/>
            <a:chExt cx="2337" cy="1140"/>
          </a:xfrm>
        </p:grpSpPr>
        <p:sp>
          <p:nvSpPr>
            <p:cNvPr id="166936" name="Text Box 24"/>
            <p:cNvSpPr txBox="1">
              <a:spLocks noChangeArrowheads="1"/>
            </p:cNvSpPr>
            <p:nvPr/>
          </p:nvSpPr>
          <p:spPr bwMode="auto">
            <a:xfrm>
              <a:off x="3951" y="2865"/>
              <a:ext cx="1148"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dirty="0">
                  <a:solidFill>
                    <a:srgbClr val="C00000"/>
                  </a:solidFill>
                  <a:latin typeface="Arial Narrow" pitchFamily="34" charset="0"/>
                </a:rPr>
                <a:t>titulo</a:t>
              </a:r>
              <a:r>
                <a:rPr lang="es-ES_tradnl" sz="2400" dirty="0">
                  <a:solidFill>
                    <a:schemeClr val="bg2">
                      <a:lumMod val="60000"/>
                      <a:lumOff val="40000"/>
                    </a:schemeClr>
                  </a:solidFill>
                  <a:latin typeface="Times New Roman" pitchFamily="18" charset="0"/>
                </a:rPr>
                <a:t> = </a:t>
              </a:r>
              <a:r>
                <a:rPr lang="es-ES_tradnl" sz="2400" dirty="0" err="1">
                  <a:solidFill>
                    <a:schemeClr val="bg2">
                      <a:lumMod val="60000"/>
                      <a:lumOff val="40000"/>
                    </a:schemeClr>
                  </a:solidFill>
                  <a:latin typeface="Times New Roman" pitchFamily="18" charset="0"/>
                </a:rPr>
                <a:t>Amelie</a:t>
              </a:r>
              <a:endParaRPr lang="es-ES" sz="2400" dirty="0">
                <a:solidFill>
                  <a:schemeClr val="bg2">
                    <a:lumMod val="60000"/>
                    <a:lumOff val="40000"/>
                  </a:schemeClr>
                </a:solidFill>
                <a:latin typeface="Times New Roman" pitchFamily="18" charset="0"/>
              </a:endParaRPr>
            </a:p>
          </p:txBody>
        </p:sp>
        <p:sp>
          <p:nvSpPr>
            <p:cNvPr id="166937" name="Text Box 25"/>
            <p:cNvSpPr txBox="1">
              <a:spLocks noChangeArrowheads="1"/>
            </p:cNvSpPr>
            <p:nvPr/>
          </p:nvSpPr>
          <p:spPr bwMode="auto">
            <a:xfrm>
              <a:off x="3951" y="3069"/>
              <a:ext cx="1434"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dirty="0">
                  <a:solidFill>
                    <a:srgbClr val="C00000"/>
                  </a:solidFill>
                  <a:latin typeface="Arial Narrow" pitchFamily="34" charset="0"/>
                </a:rPr>
                <a:t>genero</a:t>
              </a:r>
              <a:r>
                <a:rPr lang="es-ES_tradnl" sz="2400" dirty="0">
                  <a:solidFill>
                    <a:schemeClr val="bg2">
                      <a:lumMod val="60000"/>
                      <a:lumOff val="40000"/>
                    </a:schemeClr>
                  </a:solidFill>
                  <a:latin typeface="Times New Roman" pitchFamily="18" charset="0"/>
                </a:rPr>
                <a:t> = Comedia</a:t>
              </a:r>
              <a:endParaRPr lang="es-ES" sz="2400" dirty="0">
                <a:solidFill>
                  <a:schemeClr val="bg2">
                    <a:lumMod val="60000"/>
                    <a:lumOff val="40000"/>
                  </a:schemeClr>
                </a:solidFill>
                <a:latin typeface="Times New Roman" pitchFamily="18" charset="0"/>
              </a:endParaRPr>
            </a:p>
          </p:txBody>
        </p:sp>
        <p:sp>
          <p:nvSpPr>
            <p:cNvPr id="166938" name="Text Box 26"/>
            <p:cNvSpPr txBox="1">
              <a:spLocks noChangeArrowheads="1"/>
            </p:cNvSpPr>
            <p:nvPr/>
          </p:nvSpPr>
          <p:spPr bwMode="auto">
            <a:xfrm>
              <a:off x="3951" y="3309"/>
              <a:ext cx="1713"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dirty="0">
                  <a:solidFill>
                    <a:srgbClr val="C00000"/>
                  </a:solidFill>
                  <a:latin typeface="Arial Narrow" pitchFamily="34" charset="0"/>
                </a:rPr>
                <a:t>nacionalidad</a:t>
              </a:r>
              <a:r>
                <a:rPr lang="es-ES_tradnl" sz="2400" dirty="0">
                  <a:solidFill>
                    <a:schemeClr val="bg2">
                      <a:lumMod val="60000"/>
                      <a:lumOff val="40000"/>
                    </a:schemeClr>
                  </a:solidFill>
                  <a:latin typeface="Times New Roman" pitchFamily="18" charset="0"/>
                </a:rPr>
                <a:t> = Francia</a:t>
              </a:r>
              <a:endParaRPr lang="es-ES" sz="2400" dirty="0">
                <a:solidFill>
                  <a:schemeClr val="bg2">
                    <a:lumMod val="60000"/>
                    <a:lumOff val="40000"/>
                  </a:schemeClr>
                </a:solidFill>
                <a:latin typeface="Times New Roman" pitchFamily="18" charset="0"/>
              </a:endParaRPr>
            </a:p>
          </p:txBody>
        </p:sp>
        <p:sp>
          <p:nvSpPr>
            <p:cNvPr id="166939" name="Text Box 27"/>
            <p:cNvSpPr txBox="1">
              <a:spLocks noChangeArrowheads="1"/>
            </p:cNvSpPr>
            <p:nvPr/>
          </p:nvSpPr>
          <p:spPr bwMode="auto">
            <a:xfrm>
              <a:off x="3951" y="3537"/>
              <a:ext cx="1425"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dirty="0" err="1">
                  <a:solidFill>
                    <a:srgbClr val="C00000"/>
                  </a:solidFill>
                  <a:latin typeface="Arial Narrow" pitchFamily="34" charset="0"/>
                </a:rPr>
                <a:t>añoestreno</a:t>
              </a:r>
              <a:r>
                <a:rPr lang="es-ES_tradnl" sz="2400" dirty="0">
                  <a:solidFill>
                    <a:schemeClr val="bg2">
                      <a:lumMod val="60000"/>
                      <a:lumOff val="40000"/>
                    </a:schemeClr>
                  </a:solidFill>
                  <a:latin typeface="Times New Roman" pitchFamily="18" charset="0"/>
                </a:rPr>
                <a:t> = 2001</a:t>
              </a:r>
              <a:endParaRPr lang="es-ES" sz="2400" dirty="0">
                <a:solidFill>
                  <a:schemeClr val="bg2">
                    <a:lumMod val="60000"/>
                    <a:lumOff val="40000"/>
                  </a:schemeClr>
                </a:solidFill>
                <a:latin typeface="Times New Roman" pitchFamily="18" charset="0"/>
              </a:endParaRPr>
            </a:p>
          </p:txBody>
        </p:sp>
        <p:sp>
          <p:nvSpPr>
            <p:cNvPr id="166940" name="Text Box 28"/>
            <p:cNvSpPr txBox="1">
              <a:spLocks noChangeArrowheads="1"/>
            </p:cNvSpPr>
            <p:nvPr/>
          </p:nvSpPr>
          <p:spPr bwMode="auto">
            <a:xfrm>
              <a:off x="3327" y="3213"/>
              <a:ext cx="336"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a:spcBef>
                  <a:spcPct val="50000"/>
                </a:spcBef>
              </a:pPr>
              <a:r>
                <a:rPr lang="es-ES_tradnl" sz="2400">
                  <a:solidFill>
                    <a:schemeClr val="bg2">
                      <a:lumMod val="60000"/>
                      <a:lumOff val="40000"/>
                    </a:schemeClr>
                  </a:solidFill>
                  <a:latin typeface="Arial Narrow" pitchFamily="34" charset="0"/>
                </a:rPr>
                <a:t>p4</a:t>
              </a:r>
              <a:endParaRPr lang="es-ES" sz="2400">
                <a:solidFill>
                  <a:schemeClr val="bg2">
                    <a:lumMod val="60000"/>
                    <a:lumOff val="40000"/>
                  </a:schemeClr>
                </a:solidFill>
                <a:latin typeface="Arial Narrow" pitchFamily="34" charset="0"/>
              </a:endParaRPr>
            </a:p>
          </p:txBody>
        </p:sp>
        <p:sp>
          <p:nvSpPr>
            <p:cNvPr id="166941" name="Oval 29"/>
            <p:cNvSpPr>
              <a:spLocks noChangeAspect="1" noChangeArrowheads="1"/>
            </p:cNvSpPr>
            <p:nvPr/>
          </p:nvSpPr>
          <p:spPr bwMode="auto">
            <a:xfrm>
              <a:off x="3567" y="3302"/>
              <a:ext cx="91" cy="91"/>
            </a:xfrm>
            <a:prstGeom prst="ellipse">
              <a:avLst/>
            </a:prstGeom>
            <a:solidFill>
              <a:schemeClr val="accent2"/>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endParaRPr lang="es-CR">
                <a:solidFill>
                  <a:schemeClr val="bg2">
                    <a:lumMod val="60000"/>
                    <a:lumOff val="40000"/>
                  </a:schemeClr>
                </a:solidFill>
              </a:endParaRPr>
            </a:p>
          </p:txBody>
        </p:sp>
        <p:sp>
          <p:nvSpPr>
            <p:cNvPr id="166942" name="Line 30"/>
            <p:cNvSpPr>
              <a:spLocks noChangeShapeType="1"/>
            </p:cNvSpPr>
            <p:nvPr/>
          </p:nvSpPr>
          <p:spPr bwMode="auto">
            <a:xfrm flipV="1">
              <a:off x="3615" y="3009"/>
              <a:ext cx="288" cy="33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lstStyle/>
            <a:p>
              <a:endParaRPr lang="es-CR">
                <a:solidFill>
                  <a:schemeClr val="bg2">
                    <a:lumMod val="60000"/>
                    <a:lumOff val="40000"/>
                  </a:schemeClr>
                </a:solidFill>
              </a:endParaRPr>
            </a:p>
          </p:txBody>
        </p:sp>
        <p:sp>
          <p:nvSpPr>
            <p:cNvPr id="166943" name="Line 31"/>
            <p:cNvSpPr>
              <a:spLocks noChangeShapeType="1"/>
            </p:cNvSpPr>
            <p:nvPr/>
          </p:nvSpPr>
          <p:spPr bwMode="auto">
            <a:xfrm flipV="1">
              <a:off x="3615" y="3249"/>
              <a:ext cx="288" cy="9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lstStyle/>
            <a:p>
              <a:endParaRPr lang="es-CR">
                <a:solidFill>
                  <a:schemeClr val="bg2">
                    <a:lumMod val="60000"/>
                    <a:lumOff val="40000"/>
                  </a:schemeClr>
                </a:solidFill>
              </a:endParaRPr>
            </a:p>
          </p:txBody>
        </p:sp>
        <p:sp>
          <p:nvSpPr>
            <p:cNvPr id="166944" name="Line 32"/>
            <p:cNvSpPr>
              <a:spLocks noChangeShapeType="1"/>
            </p:cNvSpPr>
            <p:nvPr/>
          </p:nvSpPr>
          <p:spPr bwMode="auto">
            <a:xfrm>
              <a:off x="3567" y="3345"/>
              <a:ext cx="336" cy="96"/>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lstStyle/>
            <a:p>
              <a:endParaRPr lang="es-CR">
                <a:solidFill>
                  <a:schemeClr val="bg2">
                    <a:lumMod val="60000"/>
                    <a:lumOff val="40000"/>
                  </a:schemeClr>
                </a:solidFill>
              </a:endParaRPr>
            </a:p>
          </p:txBody>
        </p:sp>
        <p:sp>
          <p:nvSpPr>
            <p:cNvPr id="166945" name="Line 33"/>
            <p:cNvSpPr>
              <a:spLocks noChangeShapeType="1"/>
            </p:cNvSpPr>
            <p:nvPr/>
          </p:nvSpPr>
          <p:spPr bwMode="auto">
            <a:xfrm>
              <a:off x="3600" y="3360"/>
              <a:ext cx="336" cy="28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lstStyle/>
            <a:p>
              <a:endParaRPr lang="es-CR">
                <a:solidFill>
                  <a:schemeClr val="bg2">
                    <a:lumMod val="60000"/>
                    <a:lumOff val="40000"/>
                  </a:schemeClr>
                </a:solidFill>
              </a:endParaRPr>
            </a:p>
          </p:txBody>
        </p:sp>
        <p:sp>
          <p:nvSpPr>
            <p:cNvPr id="166946" name="Text Box 34"/>
            <p:cNvSpPr txBox="1">
              <a:spLocks noChangeArrowheads="1"/>
            </p:cNvSpPr>
            <p:nvPr/>
          </p:nvSpPr>
          <p:spPr bwMode="auto">
            <a:xfrm>
              <a:off x="3951" y="3729"/>
              <a:ext cx="178"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b="1" dirty="0">
                  <a:solidFill>
                    <a:srgbClr val="C00000"/>
                  </a:solidFill>
                  <a:latin typeface="Arial Narrow" pitchFamily="34" charset="0"/>
                </a:rPr>
                <a:t>...</a:t>
              </a:r>
              <a:endParaRPr lang="es-ES" sz="2400" b="1" dirty="0">
                <a:solidFill>
                  <a:srgbClr val="C00000"/>
                </a:solidFill>
                <a:latin typeface="Times New Roman" pitchFamily="18" charset="0"/>
              </a:endParaRPr>
            </a:p>
          </p:txBody>
        </p:sp>
        <p:sp>
          <p:nvSpPr>
            <p:cNvPr id="166947" name="Line 35"/>
            <p:cNvSpPr>
              <a:spLocks noChangeShapeType="1"/>
            </p:cNvSpPr>
            <p:nvPr/>
          </p:nvSpPr>
          <p:spPr bwMode="auto">
            <a:xfrm>
              <a:off x="3600" y="3345"/>
              <a:ext cx="288" cy="52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lstStyle/>
            <a:p>
              <a:endParaRPr lang="es-CR">
                <a:solidFill>
                  <a:schemeClr val="bg2">
                    <a:lumMod val="60000"/>
                    <a:lumOff val="40000"/>
                  </a:schemeClr>
                </a:solidFill>
              </a:endParaRPr>
            </a:p>
          </p:txBody>
        </p:sp>
      </p:grpSp>
      <p:grpSp>
        <p:nvGrpSpPr>
          <p:cNvPr id="166961" name="Group 49"/>
          <p:cNvGrpSpPr>
            <a:grpSpLocks/>
          </p:cNvGrpSpPr>
          <p:nvPr/>
        </p:nvGrpSpPr>
        <p:grpSpPr bwMode="auto">
          <a:xfrm>
            <a:off x="1143000" y="4548188"/>
            <a:ext cx="3721100" cy="1809750"/>
            <a:chOff x="720" y="2865"/>
            <a:chExt cx="2344" cy="1140"/>
          </a:xfrm>
        </p:grpSpPr>
        <p:sp>
          <p:nvSpPr>
            <p:cNvPr id="166949" name="Text Box 37"/>
            <p:cNvSpPr txBox="1">
              <a:spLocks noChangeArrowheads="1"/>
            </p:cNvSpPr>
            <p:nvPr/>
          </p:nvSpPr>
          <p:spPr bwMode="auto">
            <a:xfrm>
              <a:off x="1344" y="2865"/>
              <a:ext cx="1720"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dirty="0">
                  <a:solidFill>
                    <a:srgbClr val="C00000"/>
                  </a:solidFill>
                  <a:latin typeface="Arial Narrow" pitchFamily="34" charset="0"/>
                </a:rPr>
                <a:t>titulo</a:t>
              </a:r>
              <a:r>
                <a:rPr lang="es-ES_tradnl" sz="2400" dirty="0">
                  <a:solidFill>
                    <a:schemeClr val="bg2">
                      <a:lumMod val="60000"/>
                      <a:lumOff val="40000"/>
                    </a:schemeClr>
                  </a:solidFill>
                  <a:latin typeface="Times New Roman" pitchFamily="18" charset="0"/>
                </a:rPr>
                <a:t> = Amores perros</a:t>
              </a:r>
              <a:endParaRPr lang="es-ES" sz="2400" dirty="0">
                <a:solidFill>
                  <a:schemeClr val="bg2">
                    <a:lumMod val="60000"/>
                    <a:lumOff val="40000"/>
                  </a:schemeClr>
                </a:solidFill>
                <a:latin typeface="Times New Roman" pitchFamily="18" charset="0"/>
              </a:endParaRPr>
            </a:p>
          </p:txBody>
        </p:sp>
        <p:sp>
          <p:nvSpPr>
            <p:cNvPr id="166950" name="Text Box 38"/>
            <p:cNvSpPr txBox="1">
              <a:spLocks noChangeArrowheads="1"/>
            </p:cNvSpPr>
            <p:nvPr/>
          </p:nvSpPr>
          <p:spPr bwMode="auto">
            <a:xfrm>
              <a:off x="1344" y="3069"/>
              <a:ext cx="1264"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dirty="0">
                  <a:solidFill>
                    <a:srgbClr val="C00000"/>
                  </a:solidFill>
                  <a:latin typeface="Arial Narrow" pitchFamily="34" charset="0"/>
                </a:rPr>
                <a:t>genero</a:t>
              </a:r>
              <a:r>
                <a:rPr lang="es-ES_tradnl" sz="2400" dirty="0">
                  <a:solidFill>
                    <a:schemeClr val="bg2">
                      <a:lumMod val="60000"/>
                      <a:lumOff val="40000"/>
                    </a:schemeClr>
                  </a:solidFill>
                  <a:latin typeface="Times New Roman" pitchFamily="18" charset="0"/>
                </a:rPr>
                <a:t> = Drama</a:t>
              </a:r>
              <a:endParaRPr lang="es-ES" sz="2400" dirty="0">
                <a:solidFill>
                  <a:schemeClr val="bg2">
                    <a:lumMod val="60000"/>
                    <a:lumOff val="40000"/>
                  </a:schemeClr>
                </a:solidFill>
                <a:latin typeface="Times New Roman" pitchFamily="18" charset="0"/>
              </a:endParaRPr>
            </a:p>
          </p:txBody>
        </p:sp>
        <p:sp>
          <p:nvSpPr>
            <p:cNvPr id="166951" name="Text Box 39"/>
            <p:cNvSpPr txBox="1">
              <a:spLocks noChangeArrowheads="1"/>
            </p:cNvSpPr>
            <p:nvPr/>
          </p:nvSpPr>
          <p:spPr bwMode="auto">
            <a:xfrm>
              <a:off x="1344" y="3309"/>
              <a:ext cx="1681"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dirty="0">
                  <a:solidFill>
                    <a:srgbClr val="C00000"/>
                  </a:solidFill>
                  <a:latin typeface="Arial Narrow" pitchFamily="34" charset="0"/>
                </a:rPr>
                <a:t>nacionalidad</a:t>
              </a:r>
              <a:r>
                <a:rPr lang="es-ES_tradnl" sz="2400" dirty="0">
                  <a:solidFill>
                    <a:schemeClr val="bg2">
                      <a:lumMod val="60000"/>
                      <a:lumOff val="40000"/>
                    </a:schemeClr>
                  </a:solidFill>
                  <a:latin typeface="Times New Roman" pitchFamily="18" charset="0"/>
                </a:rPr>
                <a:t> = Méjico</a:t>
              </a:r>
              <a:endParaRPr lang="es-ES" sz="2400" dirty="0">
                <a:solidFill>
                  <a:schemeClr val="bg2">
                    <a:lumMod val="60000"/>
                    <a:lumOff val="40000"/>
                  </a:schemeClr>
                </a:solidFill>
                <a:latin typeface="Times New Roman" pitchFamily="18" charset="0"/>
              </a:endParaRPr>
            </a:p>
          </p:txBody>
        </p:sp>
        <p:sp>
          <p:nvSpPr>
            <p:cNvPr id="166952" name="Text Box 40"/>
            <p:cNvSpPr txBox="1">
              <a:spLocks noChangeArrowheads="1"/>
            </p:cNvSpPr>
            <p:nvPr/>
          </p:nvSpPr>
          <p:spPr bwMode="auto">
            <a:xfrm>
              <a:off x="1344" y="3537"/>
              <a:ext cx="1567" cy="3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800" dirty="0" err="1">
                  <a:solidFill>
                    <a:srgbClr val="C00000"/>
                  </a:solidFill>
                  <a:latin typeface="Arial Narrow" pitchFamily="34" charset="0"/>
                </a:rPr>
                <a:t>añoestreno</a:t>
              </a:r>
              <a:r>
                <a:rPr lang="es-ES_tradnl" sz="2400" dirty="0">
                  <a:solidFill>
                    <a:schemeClr val="bg2">
                      <a:lumMod val="60000"/>
                      <a:lumOff val="40000"/>
                    </a:schemeClr>
                  </a:solidFill>
                  <a:latin typeface="Times New Roman" pitchFamily="18" charset="0"/>
                </a:rPr>
                <a:t> = 1999</a:t>
              </a:r>
              <a:endParaRPr lang="es-ES" sz="2400" dirty="0">
                <a:solidFill>
                  <a:schemeClr val="bg2">
                    <a:lumMod val="60000"/>
                    <a:lumOff val="40000"/>
                  </a:schemeClr>
                </a:solidFill>
                <a:latin typeface="Times New Roman" pitchFamily="18" charset="0"/>
              </a:endParaRPr>
            </a:p>
          </p:txBody>
        </p:sp>
        <p:sp>
          <p:nvSpPr>
            <p:cNvPr id="166953" name="Text Box 41"/>
            <p:cNvSpPr txBox="1">
              <a:spLocks noChangeArrowheads="1"/>
            </p:cNvSpPr>
            <p:nvPr/>
          </p:nvSpPr>
          <p:spPr bwMode="auto">
            <a:xfrm>
              <a:off x="720" y="3213"/>
              <a:ext cx="336"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a:spcBef>
                  <a:spcPct val="50000"/>
                </a:spcBef>
              </a:pPr>
              <a:r>
                <a:rPr lang="es-ES_tradnl" sz="2400" dirty="0">
                  <a:solidFill>
                    <a:schemeClr val="bg2">
                      <a:lumMod val="60000"/>
                      <a:lumOff val="40000"/>
                    </a:schemeClr>
                  </a:solidFill>
                  <a:latin typeface="Arial Narrow" pitchFamily="34" charset="0"/>
                </a:rPr>
                <a:t>p3</a:t>
              </a:r>
              <a:endParaRPr lang="es-ES" sz="2400" dirty="0">
                <a:solidFill>
                  <a:schemeClr val="bg2">
                    <a:lumMod val="60000"/>
                    <a:lumOff val="40000"/>
                  </a:schemeClr>
                </a:solidFill>
                <a:latin typeface="Arial Narrow" pitchFamily="34" charset="0"/>
              </a:endParaRPr>
            </a:p>
          </p:txBody>
        </p:sp>
        <p:sp>
          <p:nvSpPr>
            <p:cNvPr id="166954" name="Oval 42"/>
            <p:cNvSpPr>
              <a:spLocks noChangeAspect="1" noChangeArrowheads="1"/>
            </p:cNvSpPr>
            <p:nvPr/>
          </p:nvSpPr>
          <p:spPr bwMode="auto">
            <a:xfrm>
              <a:off x="960" y="3302"/>
              <a:ext cx="91" cy="91"/>
            </a:xfrm>
            <a:prstGeom prst="ellipse">
              <a:avLst/>
            </a:prstGeom>
            <a:solidFill>
              <a:schemeClr val="accent2"/>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endParaRPr lang="es-CR">
                <a:solidFill>
                  <a:schemeClr val="bg2">
                    <a:lumMod val="60000"/>
                    <a:lumOff val="40000"/>
                  </a:schemeClr>
                </a:solidFill>
              </a:endParaRPr>
            </a:p>
          </p:txBody>
        </p:sp>
        <p:sp>
          <p:nvSpPr>
            <p:cNvPr id="166955" name="Line 43"/>
            <p:cNvSpPr>
              <a:spLocks noChangeShapeType="1"/>
            </p:cNvSpPr>
            <p:nvPr/>
          </p:nvSpPr>
          <p:spPr bwMode="auto">
            <a:xfrm flipV="1">
              <a:off x="1008" y="3009"/>
              <a:ext cx="288" cy="336"/>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bg2">
                    <a:lumMod val="60000"/>
                    <a:lumOff val="40000"/>
                  </a:schemeClr>
                </a:solidFill>
              </a:endParaRPr>
            </a:p>
          </p:txBody>
        </p:sp>
        <p:sp>
          <p:nvSpPr>
            <p:cNvPr id="166956" name="Line 44"/>
            <p:cNvSpPr>
              <a:spLocks noChangeShapeType="1"/>
            </p:cNvSpPr>
            <p:nvPr/>
          </p:nvSpPr>
          <p:spPr bwMode="auto">
            <a:xfrm flipV="1">
              <a:off x="1008" y="3249"/>
              <a:ext cx="288" cy="96"/>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bg2">
                    <a:lumMod val="60000"/>
                    <a:lumOff val="40000"/>
                  </a:schemeClr>
                </a:solidFill>
              </a:endParaRPr>
            </a:p>
          </p:txBody>
        </p:sp>
        <p:sp>
          <p:nvSpPr>
            <p:cNvPr id="166957" name="Line 45"/>
            <p:cNvSpPr>
              <a:spLocks noChangeShapeType="1"/>
            </p:cNvSpPr>
            <p:nvPr/>
          </p:nvSpPr>
          <p:spPr bwMode="auto">
            <a:xfrm>
              <a:off x="960" y="3345"/>
              <a:ext cx="336" cy="96"/>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bg2">
                    <a:lumMod val="60000"/>
                    <a:lumOff val="40000"/>
                  </a:schemeClr>
                </a:solidFill>
              </a:endParaRPr>
            </a:p>
          </p:txBody>
        </p:sp>
        <p:sp>
          <p:nvSpPr>
            <p:cNvPr id="166958" name="Line 46"/>
            <p:cNvSpPr>
              <a:spLocks noChangeShapeType="1"/>
            </p:cNvSpPr>
            <p:nvPr/>
          </p:nvSpPr>
          <p:spPr bwMode="auto">
            <a:xfrm>
              <a:off x="1008" y="3360"/>
              <a:ext cx="336" cy="288"/>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bg2">
                    <a:lumMod val="60000"/>
                    <a:lumOff val="40000"/>
                  </a:schemeClr>
                </a:solidFill>
              </a:endParaRPr>
            </a:p>
          </p:txBody>
        </p:sp>
        <p:sp>
          <p:nvSpPr>
            <p:cNvPr id="166959" name="Text Box 47"/>
            <p:cNvSpPr txBox="1">
              <a:spLocks noChangeArrowheads="1"/>
            </p:cNvSpPr>
            <p:nvPr/>
          </p:nvSpPr>
          <p:spPr bwMode="auto">
            <a:xfrm>
              <a:off x="1344" y="3729"/>
              <a:ext cx="178" cy="2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spcBef>
                  <a:spcPct val="50000"/>
                </a:spcBef>
              </a:pPr>
              <a:r>
                <a:rPr lang="es-ES_tradnl" sz="2400" b="1" dirty="0">
                  <a:solidFill>
                    <a:srgbClr val="C00000"/>
                  </a:solidFill>
                  <a:latin typeface="Arial Narrow" pitchFamily="34" charset="0"/>
                </a:rPr>
                <a:t>...</a:t>
              </a:r>
              <a:endParaRPr lang="es-ES" sz="2400" b="1" dirty="0">
                <a:solidFill>
                  <a:srgbClr val="C00000"/>
                </a:solidFill>
                <a:latin typeface="Times New Roman" pitchFamily="18" charset="0"/>
              </a:endParaRPr>
            </a:p>
          </p:txBody>
        </p:sp>
        <p:sp>
          <p:nvSpPr>
            <p:cNvPr id="166960" name="Line 48"/>
            <p:cNvSpPr>
              <a:spLocks noChangeShapeType="1"/>
            </p:cNvSpPr>
            <p:nvPr/>
          </p:nvSpPr>
          <p:spPr bwMode="auto">
            <a:xfrm>
              <a:off x="1008" y="3345"/>
              <a:ext cx="288" cy="528"/>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36000" tIns="36000" rIns="36000" bIns="36000" anchor="ctr"/>
            <a:lstStyle/>
            <a:p>
              <a:endParaRPr lang="es-CR">
                <a:solidFill>
                  <a:schemeClr val="bg2">
                    <a:lumMod val="60000"/>
                    <a:lumOff val="40000"/>
                  </a:schemeClr>
                </a:solidFill>
              </a:endParaRPr>
            </a:p>
          </p:txBody>
        </p:sp>
      </p:grpSp>
    </p:spTree>
    <p:extLst>
      <p:ext uri="{BB962C8B-B14F-4D97-AF65-F5344CB8AC3E}">
        <p14:creationId xmlns:p14="http://schemas.microsoft.com/office/powerpoint/2010/main" val="3488688689"/>
      </p:ext>
    </p:extLst>
  </p:cSld>
  <p:clrMapOvr>
    <a:masterClrMapping/>
  </p:clrMapOvr>
  <p:transition advTm="64912"/>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sz="2800" dirty="0"/>
              <a:t>Modelo entidad-relación: Conceptos</a:t>
            </a:r>
          </a:p>
        </p:txBody>
      </p:sp>
      <p:graphicFrame>
        <p:nvGraphicFramePr>
          <p:cNvPr id="4" name="3 Marcador de contenido"/>
          <p:cNvGraphicFramePr>
            <a:graphicFrameLocks noGrp="1"/>
          </p:cNvGraphicFramePr>
          <p:nvPr>
            <p:ph sz="quarter" idx="1"/>
            <p:extLst/>
          </p:nvPr>
        </p:nvGraphicFramePr>
        <p:xfrm>
          <a:off x="612648" y="1600200"/>
          <a:ext cx="8153400" cy="49251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4072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sz="2800" dirty="0"/>
              <a:t>Modelo entidad-relación: Conceptos</a:t>
            </a:r>
          </a:p>
        </p:txBody>
      </p:sp>
      <p:graphicFrame>
        <p:nvGraphicFramePr>
          <p:cNvPr id="4" name="3 Marcador de contenido"/>
          <p:cNvGraphicFramePr>
            <a:graphicFrameLocks noGrp="1"/>
          </p:cNvGraphicFramePr>
          <p:nvPr>
            <p:ph sz="quarter" idx="1"/>
            <p:extLst>
              <p:ext uri="{D42A27DB-BD31-4B8C-83A1-F6EECF244321}">
                <p14:modId xmlns:p14="http://schemas.microsoft.com/office/powerpoint/2010/main" val="4032879676"/>
              </p:ext>
            </p:extLst>
          </p:nvPr>
        </p:nvGraphicFramePr>
        <p:xfrm>
          <a:off x="612648" y="1600200"/>
          <a:ext cx="8153400" cy="49251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76471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45813" y="175334"/>
            <a:ext cx="8153400" cy="990600"/>
          </a:xfrm>
        </p:spPr>
        <p:txBody>
          <a:bodyPr>
            <a:normAutofit/>
          </a:bodyPr>
          <a:lstStyle/>
          <a:p>
            <a:r>
              <a:rPr lang="es-CR" sz="2800" dirty="0"/>
              <a:t>Modelo entidad-relación: Conceptos</a:t>
            </a:r>
          </a:p>
        </p:txBody>
      </p:sp>
      <p:sp>
        <p:nvSpPr>
          <p:cNvPr id="3" name="2 Marcador de contenido"/>
          <p:cNvSpPr>
            <a:spLocks noGrp="1"/>
          </p:cNvSpPr>
          <p:nvPr>
            <p:ph sz="quarter" idx="1"/>
          </p:nvPr>
        </p:nvSpPr>
        <p:spPr/>
        <p:txBody>
          <a:bodyPr/>
          <a:lstStyle/>
          <a:p>
            <a:r>
              <a:rPr lang="es-ES_tradnl" sz="2800" dirty="0"/>
              <a:t>Atributos </a:t>
            </a:r>
            <a:r>
              <a:rPr lang="es-ES_tradnl" sz="2800" b="1" dirty="0">
                <a:solidFill>
                  <a:schemeClr val="accent2"/>
                </a:solidFill>
              </a:rPr>
              <a:t>simples</a:t>
            </a:r>
          </a:p>
          <a:p>
            <a:pPr lvl="1"/>
            <a:r>
              <a:rPr lang="es-ES" sz="2500" dirty="0"/>
              <a:t>Se refiere a aquellos atributos que no se encuentran divididos en </a:t>
            </a:r>
            <a:r>
              <a:rPr lang="es-ES" sz="2500" dirty="0" err="1"/>
              <a:t>subpartes</a:t>
            </a:r>
            <a:r>
              <a:rPr lang="es-ES" sz="2500" dirty="0"/>
              <a:t>.</a:t>
            </a:r>
          </a:p>
          <a:p>
            <a:pPr lvl="1"/>
            <a:r>
              <a:rPr lang="es-ES" sz="2500" dirty="0"/>
              <a:t>Ejemplos</a:t>
            </a:r>
          </a:p>
          <a:p>
            <a:pPr lvl="2"/>
            <a:r>
              <a:rPr lang="es-ES" sz="2200" dirty="0"/>
              <a:t>Género</a:t>
            </a:r>
          </a:p>
          <a:p>
            <a:pPr lvl="2"/>
            <a:r>
              <a:rPr lang="es-ES" sz="2200" dirty="0"/>
              <a:t>Cédula</a:t>
            </a:r>
          </a:p>
          <a:p>
            <a:pPr lvl="2"/>
            <a:r>
              <a:rPr lang="es-ES" sz="2200" dirty="0"/>
              <a:t>Nacionalidad</a:t>
            </a:r>
          </a:p>
          <a:p>
            <a:pPr lvl="2"/>
            <a:endParaRPr lang="es-ES_tradnl" sz="2200" dirty="0"/>
          </a:p>
          <a:p>
            <a:endParaRPr lang="es-CR" dirty="0"/>
          </a:p>
        </p:txBody>
      </p:sp>
    </p:spTree>
    <p:extLst>
      <p:ext uri="{BB962C8B-B14F-4D97-AF65-F5344CB8AC3E}">
        <p14:creationId xmlns:p14="http://schemas.microsoft.com/office/powerpoint/2010/main" val="2842746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sz="2800" dirty="0"/>
              <a:t>Modelo entidad-relación: Conceptos</a:t>
            </a:r>
          </a:p>
        </p:txBody>
      </p:sp>
      <p:sp>
        <p:nvSpPr>
          <p:cNvPr id="3" name="2 Marcador de contenido"/>
          <p:cNvSpPr>
            <a:spLocks noGrp="1"/>
          </p:cNvSpPr>
          <p:nvPr>
            <p:ph sz="quarter" idx="1"/>
          </p:nvPr>
        </p:nvSpPr>
        <p:spPr/>
        <p:txBody>
          <a:bodyPr/>
          <a:lstStyle/>
          <a:p>
            <a:r>
              <a:rPr lang="es-ES_tradnl" sz="2800" dirty="0"/>
              <a:t>Atributos </a:t>
            </a:r>
            <a:r>
              <a:rPr lang="es-ES_tradnl" sz="2800" b="1" dirty="0">
                <a:solidFill>
                  <a:schemeClr val="accent2"/>
                </a:solidFill>
              </a:rPr>
              <a:t>compuestos</a:t>
            </a:r>
          </a:p>
          <a:p>
            <a:pPr lvl="1"/>
            <a:r>
              <a:rPr lang="es-ES_tradnl" sz="2400" dirty="0"/>
              <a:t>Pueden dividirse en otros con significado propio</a:t>
            </a:r>
          </a:p>
          <a:p>
            <a:endParaRPr lang="es-ES_tradnl" sz="2800" dirty="0"/>
          </a:p>
          <a:p>
            <a:endParaRPr lang="es-ES_tradnl" sz="2800" dirty="0"/>
          </a:p>
          <a:p>
            <a:pPr lvl="1"/>
            <a:endParaRPr lang="es-ES_tradnl" sz="2400" dirty="0">
              <a:solidFill>
                <a:schemeClr val="accent2"/>
              </a:solidFill>
            </a:endParaRPr>
          </a:p>
          <a:p>
            <a:pPr lvl="1"/>
            <a:endParaRPr lang="es-ES_tradnl" sz="2400" dirty="0">
              <a:solidFill>
                <a:schemeClr val="accent2"/>
              </a:solidFill>
            </a:endParaRPr>
          </a:p>
          <a:p>
            <a:pPr lvl="1"/>
            <a:r>
              <a:rPr lang="es-ES_tradnl" sz="2400" dirty="0">
                <a:solidFill>
                  <a:schemeClr val="accent2"/>
                </a:solidFill>
              </a:rPr>
              <a:t>Valor</a:t>
            </a:r>
            <a:r>
              <a:rPr lang="es-ES_tradnl" sz="2400" dirty="0"/>
              <a:t> compuesto = </a:t>
            </a:r>
            <a:r>
              <a:rPr lang="es-ES_tradnl" sz="2400" dirty="0">
                <a:solidFill>
                  <a:schemeClr val="accent2"/>
                </a:solidFill>
              </a:rPr>
              <a:t>concatenación</a:t>
            </a:r>
            <a:r>
              <a:rPr lang="es-ES_tradnl" sz="2400" dirty="0"/>
              <a:t> de valores de componentes</a:t>
            </a:r>
          </a:p>
          <a:p>
            <a:endParaRPr lang="es-CR" dirty="0"/>
          </a:p>
        </p:txBody>
      </p:sp>
      <p:grpSp>
        <p:nvGrpSpPr>
          <p:cNvPr id="4" name="Group 32"/>
          <p:cNvGrpSpPr>
            <a:grpSpLocks/>
          </p:cNvGrpSpPr>
          <p:nvPr/>
        </p:nvGrpSpPr>
        <p:grpSpPr bwMode="auto">
          <a:xfrm>
            <a:off x="1410989" y="2798440"/>
            <a:ext cx="6329363" cy="990600"/>
            <a:chOff x="1312" y="1584"/>
            <a:chExt cx="3987" cy="624"/>
          </a:xfrm>
        </p:grpSpPr>
        <p:sp>
          <p:nvSpPr>
            <p:cNvPr id="5" name="Text Box 5"/>
            <p:cNvSpPr txBox="1">
              <a:spLocks noChangeArrowheads="1"/>
            </p:cNvSpPr>
            <p:nvPr/>
          </p:nvSpPr>
          <p:spPr bwMode="auto">
            <a:xfrm>
              <a:off x="1437" y="1584"/>
              <a:ext cx="9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lang="es-ES_tradnl" sz="2400" b="1" dirty="0" err="1">
                  <a:solidFill>
                    <a:schemeClr val="bg2">
                      <a:lumMod val="60000"/>
                      <a:lumOff val="40000"/>
                    </a:schemeClr>
                  </a:solidFill>
                  <a:latin typeface="Arial Narrow" pitchFamily="34" charset="0"/>
                </a:rPr>
                <a:t>fechanacim</a:t>
              </a:r>
              <a:endParaRPr lang="es-ES_tradnl" sz="2400" b="1" dirty="0">
                <a:solidFill>
                  <a:schemeClr val="bg2">
                    <a:lumMod val="60000"/>
                    <a:lumOff val="40000"/>
                  </a:schemeClr>
                </a:solidFill>
                <a:latin typeface="Arial Narrow" pitchFamily="34" charset="0"/>
              </a:endParaRPr>
            </a:p>
          </p:txBody>
        </p:sp>
        <p:sp>
          <p:nvSpPr>
            <p:cNvPr id="6" name="Text Box 6"/>
            <p:cNvSpPr txBox="1">
              <a:spLocks noChangeArrowheads="1"/>
            </p:cNvSpPr>
            <p:nvPr/>
          </p:nvSpPr>
          <p:spPr bwMode="auto">
            <a:xfrm>
              <a:off x="1312" y="1920"/>
              <a:ext cx="3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lang="es-ES_tradnl" sz="2400" b="1">
                  <a:solidFill>
                    <a:schemeClr val="bg2">
                      <a:lumMod val="60000"/>
                      <a:lumOff val="40000"/>
                    </a:schemeClr>
                  </a:solidFill>
                  <a:latin typeface="Arial Narrow" pitchFamily="34" charset="0"/>
                </a:rPr>
                <a:t>dia</a:t>
              </a:r>
            </a:p>
          </p:txBody>
        </p:sp>
        <p:sp>
          <p:nvSpPr>
            <p:cNvPr id="7" name="Text Box 7"/>
            <p:cNvSpPr txBox="1">
              <a:spLocks noChangeArrowheads="1"/>
            </p:cNvSpPr>
            <p:nvPr/>
          </p:nvSpPr>
          <p:spPr bwMode="auto">
            <a:xfrm>
              <a:off x="1644" y="1920"/>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lang="es-ES_tradnl" sz="2400" b="1">
                  <a:solidFill>
                    <a:schemeClr val="bg2">
                      <a:lumMod val="60000"/>
                      <a:lumOff val="40000"/>
                    </a:schemeClr>
                  </a:solidFill>
                  <a:latin typeface="Arial Narrow" pitchFamily="34" charset="0"/>
                </a:rPr>
                <a:t>mes</a:t>
              </a:r>
            </a:p>
          </p:txBody>
        </p:sp>
        <p:sp>
          <p:nvSpPr>
            <p:cNvPr id="8" name="Text Box 8"/>
            <p:cNvSpPr txBox="1">
              <a:spLocks noChangeArrowheads="1"/>
            </p:cNvSpPr>
            <p:nvPr/>
          </p:nvSpPr>
          <p:spPr bwMode="auto">
            <a:xfrm>
              <a:off x="2155" y="1920"/>
              <a:ext cx="3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lang="es-ES_tradnl" sz="2400" b="1">
                  <a:solidFill>
                    <a:schemeClr val="bg2">
                      <a:lumMod val="60000"/>
                      <a:lumOff val="40000"/>
                    </a:schemeClr>
                  </a:solidFill>
                  <a:latin typeface="Arial Narrow" pitchFamily="34" charset="0"/>
                </a:rPr>
                <a:t>año</a:t>
              </a:r>
            </a:p>
          </p:txBody>
        </p:sp>
        <p:sp>
          <p:nvSpPr>
            <p:cNvPr id="9" name="Line 12"/>
            <p:cNvSpPr>
              <a:spLocks noChangeShapeType="1"/>
            </p:cNvSpPr>
            <p:nvPr/>
          </p:nvSpPr>
          <p:spPr bwMode="auto">
            <a:xfrm flipH="1">
              <a:off x="1555" y="1824"/>
              <a:ext cx="89" cy="144"/>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wrap="none" anchor="ctr"/>
            <a:lstStyle/>
            <a:p>
              <a:endParaRPr lang="es-CR">
                <a:solidFill>
                  <a:schemeClr val="bg2">
                    <a:lumMod val="60000"/>
                    <a:lumOff val="40000"/>
                  </a:schemeClr>
                </a:solidFill>
              </a:endParaRPr>
            </a:p>
          </p:txBody>
        </p:sp>
        <p:sp>
          <p:nvSpPr>
            <p:cNvPr id="10" name="Line 13"/>
            <p:cNvSpPr>
              <a:spLocks noChangeShapeType="1"/>
            </p:cNvSpPr>
            <p:nvPr/>
          </p:nvSpPr>
          <p:spPr bwMode="auto">
            <a:xfrm flipH="1">
              <a:off x="1843" y="1824"/>
              <a:ext cx="0" cy="144"/>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wrap="none" anchor="ctr"/>
            <a:lstStyle/>
            <a:p>
              <a:endParaRPr lang="es-CR">
                <a:solidFill>
                  <a:schemeClr val="bg2">
                    <a:lumMod val="60000"/>
                    <a:lumOff val="40000"/>
                  </a:schemeClr>
                </a:solidFill>
              </a:endParaRPr>
            </a:p>
          </p:txBody>
        </p:sp>
        <p:sp>
          <p:nvSpPr>
            <p:cNvPr id="11" name="Line 14"/>
            <p:cNvSpPr>
              <a:spLocks noChangeShapeType="1"/>
            </p:cNvSpPr>
            <p:nvPr/>
          </p:nvSpPr>
          <p:spPr bwMode="auto">
            <a:xfrm flipH="1" flipV="1">
              <a:off x="2131" y="1824"/>
              <a:ext cx="88" cy="144"/>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wrap="none" anchor="ctr"/>
            <a:lstStyle/>
            <a:p>
              <a:endParaRPr lang="es-CR">
                <a:solidFill>
                  <a:schemeClr val="bg2">
                    <a:lumMod val="60000"/>
                    <a:lumOff val="40000"/>
                  </a:schemeClr>
                </a:solidFill>
              </a:endParaRPr>
            </a:p>
          </p:txBody>
        </p:sp>
        <p:sp>
          <p:nvSpPr>
            <p:cNvPr id="12" name="Text Box 15"/>
            <p:cNvSpPr txBox="1">
              <a:spLocks noChangeArrowheads="1"/>
            </p:cNvSpPr>
            <p:nvPr/>
          </p:nvSpPr>
          <p:spPr bwMode="auto">
            <a:xfrm>
              <a:off x="3168" y="1584"/>
              <a:ext cx="8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lang="es-ES_tradnl" sz="2400" b="1">
                  <a:solidFill>
                    <a:schemeClr val="bg2">
                      <a:lumMod val="60000"/>
                      <a:lumOff val="40000"/>
                    </a:schemeClr>
                  </a:solidFill>
                  <a:latin typeface="Arial Narrow" pitchFamily="34" charset="0"/>
                </a:rPr>
                <a:t>direccion</a:t>
              </a:r>
            </a:p>
          </p:txBody>
        </p:sp>
        <p:sp>
          <p:nvSpPr>
            <p:cNvPr id="13" name="Text Box 16"/>
            <p:cNvSpPr txBox="1">
              <a:spLocks noChangeArrowheads="1"/>
            </p:cNvSpPr>
            <p:nvPr/>
          </p:nvSpPr>
          <p:spPr bwMode="auto">
            <a:xfrm>
              <a:off x="2673" y="1920"/>
              <a:ext cx="4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lang="es-ES_tradnl" sz="2400" b="1">
                  <a:solidFill>
                    <a:schemeClr val="bg2">
                      <a:lumMod val="60000"/>
                      <a:lumOff val="40000"/>
                    </a:schemeClr>
                  </a:solidFill>
                  <a:latin typeface="Arial Narrow" pitchFamily="34" charset="0"/>
                </a:rPr>
                <a:t>calle</a:t>
              </a:r>
            </a:p>
          </p:txBody>
        </p:sp>
        <p:sp>
          <p:nvSpPr>
            <p:cNvPr id="14" name="Text Box 17"/>
            <p:cNvSpPr txBox="1">
              <a:spLocks noChangeArrowheads="1"/>
            </p:cNvSpPr>
            <p:nvPr/>
          </p:nvSpPr>
          <p:spPr bwMode="auto">
            <a:xfrm>
              <a:off x="3107" y="1920"/>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lang="es-ES_tradnl" sz="2400" b="1">
                  <a:solidFill>
                    <a:schemeClr val="bg2">
                      <a:lumMod val="60000"/>
                      <a:lumOff val="40000"/>
                    </a:schemeClr>
                  </a:solidFill>
                  <a:latin typeface="Arial Narrow" pitchFamily="34" charset="0"/>
                </a:rPr>
                <a:t>ciudad</a:t>
              </a:r>
            </a:p>
          </p:txBody>
        </p:sp>
        <p:sp>
          <p:nvSpPr>
            <p:cNvPr id="15" name="Text Box 18"/>
            <p:cNvSpPr txBox="1">
              <a:spLocks noChangeArrowheads="1"/>
            </p:cNvSpPr>
            <p:nvPr/>
          </p:nvSpPr>
          <p:spPr bwMode="auto">
            <a:xfrm>
              <a:off x="3696" y="1920"/>
              <a:ext cx="8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lang="es-ES_tradnl" sz="2400" b="1">
                  <a:solidFill>
                    <a:schemeClr val="bg2">
                      <a:lumMod val="60000"/>
                      <a:lumOff val="40000"/>
                    </a:schemeClr>
                  </a:solidFill>
                  <a:latin typeface="Arial Narrow" pitchFamily="34" charset="0"/>
                </a:rPr>
                <a:t>provincia</a:t>
              </a:r>
            </a:p>
          </p:txBody>
        </p:sp>
        <p:sp>
          <p:nvSpPr>
            <p:cNvPr id="16" name="Line 19"/>
            <p:cNvSpPr>
              <a:spLocks noChangeShapeType="1"/>
            </p:cNvSpPr>
            <p:nvPr/>
          </p:nvSpPr>
          <p:spPr bwMode="auto">
            <a:xfrm flipH="1">
              <a:off x="2950" y="1776"/>
              <a:ext cx="221" cy="192"/>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wrap="none" anchor="ctr"/>
            <a:lstStyle/>
            <a:p>
              <a:endParaRPr lang="es-CR">
                <a:solidFill>
                  <a:schemeClr val="bg2">
                    <a:lumMod val="60000"/>
                    <a:lumOff val="40000"/>
                  </a:schemeClr>
                </a:solidFill>
              </a:endParaRPr>
            </a:p>
          </p:txBody>
        </p:sp>
        <p:sp>
          <p:nvSpPr>
            <p:cNvPr id="17" name="Line 20"/>
            <p:cNvSpPr>
              <a:spLocks noChangeShapeType="1"/>
            </p:cNvSpPr>
            <p:nvPr/>
          </p:nvSpPr>
          <p:spPr bwMode="auto">
            <a:xfrm flipH="1">
              <a:off x="3427" y="1824"/>
              <a:ext cx="0" cy="144"/>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wrap="none" anchor="ctr"/>
            <a:lstStyle/>
            <a:p>
              <a:endParaRPr lang="es-CR">
                <a:solidFill>
                  <a:schemeClr val="bg2">
                    <a:lumMod val="60000"/>
                    <a:lumOff val="40000"/>
                  </a:schemeClr>
                </a:solidFill>
              </a:endParaRPr>
            </a:p>
          </p:txBody>
        </p:sp>
        <p:sp>
          <p:nvSpPr>
            <p:cNvPr id="18" name="Line 21"/>
            <p:cNvSpPr>
              <a:spLocks noChangeShapeType="1"/>
            </p:cNvSpPr>
            <p:nvPr/>
          </p:nvSpPr>
          <p:spPr bwMode="auto">
            <a:xfrm flipH="1" flipV="1">
              <a:off x="3782" y="1824"/>
              <a:ext cx="88" cy="144"/>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wrap="none" anchor="ctr"/>
            <a:lstStyle/>
            <a:p>
              <a:endParaRPr lang="es-CR">
                <a:solidFill>
                  <a:schemeClr val="bg2">
                    <a:lumMod val="60000"/>
                    <a:lumOff val="40000"/>
                  </a:schemeClr>
                </a:solidFill>
              </a:endParaRPr>
            </a:p>
          </p:txBody>
        </p:sp>
        <p:sp>
          <p:nvSpPr>
            <p:cNvPr id="19" name="Line 22"/>
            <p:cNvSpPr>
              <a:spLocks noChangeShapeType="1"/>
            </p:cNvSpPr>
            <p:nvPr/>
          </p:nvSpPr>
          <p:spPr bwMode="auto">
            <a:xfrm>
              <a:off x="3959" y="1776"/>
              <a:ext cx="576" cy="192"/>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wrap="none" anchor="ctr"/>
            <a:lstStyle/>
            <a:p>
              <a:endParaRPr lang="es-CR">
                <a:solidFill>
                  <a:schemeClr val="bg2">
                    <a:lumMod val="60000"/>
                    <a:lumOff val="40000"/>
                  </a:schemeClr>
                </a:solidFill>
              </a:endParaRPr>
            </a:p>
          </p:txBody>
        </p:sp>
        <p:sp>
          <p:nvSpPr>
            <p:cNvPr id="20" name="Text Box 23"/>
            <p:cNvSpPr txBox="1">
              <a:spLocks noChangeArrowheads="1"/>
            </p:cNvSpPr>
            <p:nvPr/>
          </p:nvSpPr>
          <p:spPr bwMode="auto">
            <a:xfrm>
              <a:off x="4439" y="1920"/>
              <a:ext cx="8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spcBef>
                  <a:spcPct val="50000"/>
                </a:spcBef>
              </a:pPr>
              <a:r>
                <a:rPr lang="es-ES_tradnl" sz="2400" b="1">
                  <a:solidFill>
                    <a:schemeClr val="bg2">
                      <a:lumMod val="60000"/>
                      <a:lumOff val="40000"/>
                    </a:schemeClr>
                  </a:solidFill>
                  <a:latin typeface="Arial Narrow" pitchFamily="34" charset="0"/>
                </a:rPr>
                <a:t>codpostal</a:t>
              </a:r>
            </a:p>
          </p:txBody>
        </p:sp>
      </p:grpSp>
    </p:spTree>
    <p:extLst>
      <p:ext uri="{BB962C8B-B14F-4D97-AF65-F5344CB8AC3E}">
        <p14:creationId xmlns:p14="http://schemas.microsoft.com/office/powerpoint/2010/main" val="1137894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sz="2800" dirty="0"/>
              <a:t>Modelo entidad-relación: Conceptos</a:t>
            </a:r>
          </a:p>
        </p:txBody>
      </p:sp>
      <p:graphicFrame>
        <p:nvGraphicFramePr>
          <p:cNvPr id="4" name="3 Marcador de contenido"/>
          <p:cNvGraphicFramePr>
            <a:graphicFrameLocks noGrp="1"/>
          </p:cNvGraphicFramePr>
          <p:nvPr>
            <p:ph sz="quarter" idx="1"/>
            <p:extLst/>
          </p:nvPr>
        </p:nvGraphicFramePr>
        <p:xfrm>
          <a:off x="612648" y="1600200"/>
          <a:ext cx="8153400" cy="49251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7524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R" dirty="0"/>
              <a:t>Modelo entidad-relación: Conceptos</a:t>
            </a:r>
          </a:p>
        </p:txBody>
      </p:sp>
      <p:sp>
        <p:nvSpPr>
          <p:cNvPr id="3" name="2 Marcador de contenido"/>
          <p:cNvSpPr>
            <a:spLocks noGrp="1"/>
          </p:cNvSpPr>
          <p:nvPr>
            <p:ph sz="quarter" idx="1"/>
          </p:nvPr>
        </p:nvSpPr>
        <p:spPr/>
        <p:txBody>
          <a:bodyPr/>
          <a:lstStyle/>
          <a:p>
            <a:pPr>
              <a:lnSpc>
                <a:spcPct val="90000"/>
              </a:lnSpc>
            </a:pPr>
            <a:r>
              <a:rPr lang="es-ES_tradnl" sz="2800" dirty="0"/>
              <a:t>Atributos </a:t>
            </a:r>
            <a:r>
              <a:rPr lang="es-ES_tradnl" sz="2800" b="1" dirty="0">
                <a:solidFill>
                  <a:schemeClr val="accent2"/>
                </a:solidFill>
              </a:rPr>
              <a:t>derivados</a:t>
            </a:r>
          </a:p>
          <a:p>
            <a:pPr lvl="1">
              <a:lnSpc>
                <a:spcPct val="90000"/>
              </a:lnSpc>
            </a:pPr>
            <a:r>
              <a:rPr lang="es-ES_tradnl" sz="2400" dirty="0"/>
              <a:t>Valor calculado a partir de otra información ya existente (atributos, entidades relacionadas)</a:t>
            </a:r>
          </a:p>
          <a:p>
            <a:pPr lvl="1">
              <a:lnSpc>
                <a:spcPct val="90000"/>
              </a:lnSpc>
            </a:pPr>
            <a:r>
              <a:rPr lang="es-ES_tradnl" sz="2400" dirty="0"/>
              <a:t>Son información redundante...</a:t>
            </a:r>
          </a:p>
          <a:p>
            <a:pPr lvl="3">
              <a:lnSpc>
                <a:spcPct val="90000"/>
              </a:lnSpc>
              <a:buFontTx/>
              <a:buNone/>
            </a:pPr>
            <a:r>
              <a:rPr lang="es-ES_tradnl" sz="2400" b="1" dirty="0">
                <a:solidFill>
                  <a:schemeClr val="bg2">
                    <a:lumMod val="60000"/>
                    <a:lumOff val="40000"/>
                  </a:schemeClr>
                </a:solidFill>
                <a:latin typeface="Arial Narrow" pitchFamily="34" charset="0"/>
              </a:rPr>
              <a:t>edad</a:t>
            </a:r>
            <a:r>
              <a:rPr lang="es-ES_tradnl" sz="1800" dirty="0"/>
              <a:t> [de </a:t>
            </a:r>
            <a:r>
              <a:rPr lang="es-ES_tradnl" sz="2400" dirty="0">
                <a:solidFill>
                  <a:schemeClr val="bg2">
                    <a:lumMod val="60000"/>
                    <a:lumOff val="40000"/>
                  </a:schemeClr>
                </a:solidFill>
                <a:latin typeface="Arial Narrow" pitchFamily="34" charset="0"/>
              </a:rPr>
              <a:t>EMPLEADO</a:t>
            </a:r>
            <a:r>
              <a:rPr lang="es-ES_tradnl" sz="1800" dirty="0"/>
              <a:t>], cálculo a partir de </a:t>
            </a:r>
            <a:r>
              <a:rPr lang="es-ES_tradnl" sz="2400" dirty="0" err="1">
                <a:solidFill>
                  <a:schemeClr val="bg2">
                    <a:lumMod val="60000"/>
                    <a:lumOff val="40000"/>
                  </a:schemeClr>
                </a:solidFill>
                <a:latin typeface="Arial Narrow" pitchFamily="34" charset="0"/>
              </a:rPr>
              <a:t>fechanacim</a:t>
            </a:r>
            <a:endParaRPr lang="es-ES_tradnl" sz="1800" dirty="0">
              <a:solidFill>
                <a:schemeClr val="bg2">
                  <a:lumMod val="60000"/>
                  <a:lumOff val="40000"/>
                </a:schemeClr>
              </a:solidFill>
            </a:endParaRPr>
          </a:p>
          <a:p>
            <a:pPr lvl="4">
              <a:lnSpc>
                <a:spcPct val="90000"/>
              </a:lnSpc>
            </a:pPr>
            <a:r>
              <a:rPr lang="es-ES_tradnl" sz="1800" dirty="0"/>
              <a:t>atributo </a:t>
            </a:r>
            <a:r>
              <a:rPr lang="es-ES_tradnl" sz="1800" b="1" dirty="0">
                <a:solidFill>
                  <a:schemeClr val="accent2"/>
                </a:solidFill>
              </a:rPr>
              <a:t>derivado </a:t>
            </a:r>
            <a:r>
              <a:rPr lang="es-ES_tradnl" sz="1800" dirty="0">
                <a:solidFill>
                  <a:schemeClr val="accent2"/>
                </a:solidFill>
              </a:rPr>
              <a:t>del valor</a:t>
            </a:r>
            <a:r>
              <a:rPr lang="es-ES_tradnl" sz="1800" b="1" dirty="0">
                <a:solidFill>
                  <a:schemeClr val="accent2"/>
                </a:solidFill>
              </a:rPr>
              <a:t> de otro atributo</a:t>
            </a:r>
          </a:p>
          <a:p>
            <a:pPr lvl="3">
              <a:lnSpc>
                <a:spcPct val="90000"/>
              </a:lnSpc>
              <a:buFontTx/>
              <a:buNone/>
            </a:pPr>
            <a:r>
              <a:rPr lang="es-ES_tradnl" sz="2400" b="1" dirty="0" err="1">
                <a:solidFill>
                  <a:schemeClr val="bg2">
                    <a:lumMod val="60000"/>
                    <a:lumOff val="40000"/>
                  </a:schemeClr>
                </a:solidFill>
                <a:latin typeface="Arial Narrow" pitchFamily="34" charset="0"/>
              </a:rPr>
              <a:t>numcopias</a:t>
            </a:r>
            <a:r>
              <a:rPr lang="es-ES_tradnl" sz="1800" dirty="0"/>
              <a:t> [de una </a:t>
            </a:r>
            <a:r>
              <a:rPr lang="es-ES_tradnl" sz="2400" dirty="0">
                <a:solidFill>
                  <a:schemeClr val="bg2">
                    <a:lumMod val="60000"/>
                    <a:lumOff val="40000"/>
                  </a:schemeClr>
                </a:solidFill>
                <a:latin typeface="Arial Narrow" pitchFamily="34" charset="0"/>
              </a:rPr>
              <a:t>PELICULA</a:t>
            </a:r>
            <a:r>
              <a:rPr lang="es-ES_tradnl" sz="1800" dirty="0"/>
              <a:t>], cuenta del número de entidades </a:t>
            </a:r>
            <a:r>
              <a:rPr lang="es-ES_tradnl" sz="1800" dirty="0">
                <a:latin typeface="Arial Narrow" pitchFamily="34" charset="0"/>
              </a:rPr>
              <a:t>COPIA</a:t>
            </a:r>
            <a:r>
              <a:rPr lang="es-ES_tradnl" sz="1800" dirty="0"/>
              <a:t> relacionadas con cada película concreta</a:t>
            </a:r>
          </a:p>
          <a:p>
            <a:pPr lvl="4">
              <a:lnSpc>
                <a:spcPct val="90000"/>
              </a:lnSpc>
            </a:pPr>
            <a:r>
              <a:rPr lang="es-ES_tradnl" sz="1800" dirty="0"/>
              <a:t>atributo </a:t>
            </a:r>
            <a:r>
              <a:rPr lang="es-ES_tradnl" sz="1800" b="1" dirty="0">
                <a:solidFill>
                  <a:schemeClr val="accent2"/>
                </a:solidFill>
              </a:rPr>
              <a:t>derivado de entidades relacionadas</a:t>
            </a:r>
            <a:endParaRPr lang="es-CR" dirty="0"/>
          </a:p>
        </p:txBody>
      </p:sp>
    </p:spTree>
    <p:extLst>
      <p:ext uri="{BB962C8B-B14F-4D97-AF65-F5344CB8AC3E}">
        <p14:creationId xmlns:p14="http://schemas.microsoft.com/office/powerpoint/2010/main" val="459797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01425" y="148701"/>
            <a:ext cx="8153400" cy="990600"/>
          </a:xfrm>
        </p:spPr>
        <p:txBody>
          <a:bodyPr>
            <a:normAutofit/>
          </a:bodyPr>
          <a:lstStyle/>
          <a:p>
            <a:r>
              <a:rPr lang="es-CR" sz="2800" dirty="0"/>
              <a:t>Modelo entidad-relación: Conceptos</a:t>
            </a:r>
          </a:p>
        </p:txBody>
      </p:sp>
      <p:graphicFrame>
        <p:nvGraphicFramePr>
          <p:cNvPr id="4" name="3 Marcador de contenido"/>
          <p:cNvGraphicFramePr>
            <a:graphicFrameLocks noGrp="1"/>
          </p:cNvGraphicFramePr>
          <p:nvPr>
            <p:ph sz="quarter" idx="1"/>
            <p:extLst/>
          </p:nvPr>
        </p:nvGraphicFramePr>
        <p:xfrm>
          <a:off x="612648" y="1600200"/>
          <a:ext cx="8153400" cy="49251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1805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12648" y="122068"/>
            <a:ext cx="8153400" cy="990600"/>
          </a:xfrm>
        </p:spPr>
        <p:txBody>
          <a:bodyPr/>
          <a:lstStyle/>
          <a:p>
            <a:r>
              <a:rPr lang="es-CR" dirty="0"/>
              <a:t>Agenda</a:t>
            </a:r>
          </a:p>
        </p:txBody>
      </p:sp>
      <p:sp>
        <p:nvSpPr>
          <p:cNvPr id="3" name="2 Marcador de contenido"/>
          <p:cNvSpPr>
            <a:spLocks noGrp="1"/>
          </p:cNvSpPr>
          <p:nvPr>
            <p:ph sz="quarter" idx="1"/>
          </p:nvPr>
        </p:nvSpPr>
        <p:spPr/>
        <p:txBody>
          <a:bodyPr>
            <a:noAutofit/>
          </a:bodyPr>
          <a:lstStyle/>
          <a:p>
            <a:r>
              <a:rPr lang="es-ES" sz="2000" dirty="0"/>
              <a:t>Archivo, Tabla, Entidad, Clase</a:t>
            </a:r>
          </a:p>
          <a:p>
            <a:r>
              <a:rPr lang="es-ES" sz="2000" dirty="0"/>
              <a:t>Registro, </a:t>
            </a:r>
            <a:r>
              <a:rPr lang="es-ES" sz="2000" dirty="0" err="1"/>
              <a:t>tupla</a:t>
            </a:r>
            <a:r>
              <a:rPr lang="es-ES" sz="2000" dirty="0"/>
              <a:t>, objeto</a:t>
            </a:r>
          </a:p>
          <a:p>
            <a:r>
              <a:rPr lang="es-ES" sz="2000" dirty="0"/>
              <a:t>Variable, campo, atributo</a:t>
            </a:r>
          </a:p>
          <a:p>
            <a:r>
              <a:rPr lang="es-ES" sz="2000" dirty="0"/>
              <a:t>Llaves</a:t>
            </a:r>
          </a:p>
          <a:p>
            <a:pPr lvl="1"/>
            <a:r>
              <a:rPr lang="es-ES" sz="1800" dirty="0"/>
              <a:t>Primarias</a:t>
            </a:r>
          </a:p>
          <a:p>
            <a:pPr lvl="1"/>
            <a:r>
              <a:rPr lang="es-ES" sz="1800" dirty="0"/>
              <a:t>Foráneas</a:t>
            </a:r>
          </a:p>
          <a:p>
            <a:pPr lvl="1"/>
            <a:r>
              <a:rPr lang="es-ES" sz="1800" dirty="0" err="1"/>
              <a:t>Superclaves</a:t>
            </a:r>
            <a:endParaRPr lang="es-ES" sz="1800" dirty="0"/>
          </a:p>
          <a:p>
            <a:r>
              <a:rPr lang="es-ES" sz="2000" dirty="0"/>
              <a:t>Relación</a:t>
            </a:r>
          </a:p>
          <a:p>
            <a:r>
              <a:rPr lang="es-ES" sz="2000" dirty="0"/>
              <a:t>Asociación</a:t>
            </a:r>
          </a:p>
          <a:p>
            <a:r>
              <a:rPr lang="es-ES" sz="2000" dirty="0" err="1"/>
              <a:t>Cardinalidad</a:t>
            </a:r>
            <a:endParaRPr lang="es-ES" sz="2000" dirty="0"/>
          </a:p>
          <a:p>
            <a:pPr lvl="1"/>
            <a:r>
              <a:rPr lang="es-ES" sz="1800" dirty="0"/>
              <a:t>Uno a uno</a:t>
            </a:r>
          </a:p>
          <a:p>
            <a:pPr lvl="1"/>
            <a:r>
              <a:rPr lang="es-ES" sz="1800" dirty="0"/>
              <a:t>Uno a muchos</a:t>
            </a:r>
          </a:p>
          <a:p>
            <a:pPr lvl="1"/>
            <a:r>
              <a:rPr lang="es-ES" sz="1800" dirty="0"/>
              <a:t>Muchos a muchos</a:t>
            </a:r>
            <a:endParaRPr lang="es-CR" sz="1800" dirty="0"/>
          </a:p>
        </p:txBody>
      </p:sp>
    </p:spTree>
    <p:extLst>
      <p:ext uri="{BB962C8B-B14F-4D97-AF65-F5344CB8AC3E}">
        <p14:creationId xmlns:p14="http://schemas.microsoft.com/office/powerpoint/2010/main" val="2687078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12648" y="130945"/>
            <a:ext cx="8153400" cy="990600"/>
          </a:xfrm>
        </p:spPr>
        <p:txBody>
          <a:bodyPr>
            <a:normAutofit/>
          </a:bodyPr>
          <a:lstStyle/>
          <a:p>
            <a:r>
              <a:rPr lang="es-CR" sz="2800" dirty="0"/>
              <a:t>Modelo entidad-relación: Conceptos</a:t>
            </a:r>
          </a:p>
        </p:txBody>
      </p:sp>
      <p:sp>
        <p:nvSpPr>
          <p:cNvPr id="3" name="2 Marcador de contenido"/>
          <p:cNvSpPr>
            <a:spLocks noGrp="1"/>
          </p:cNvSpPr>
          <p:nvPr>
            <p:ph sz="quarter" idx="1"/>
          </p:nvPr>
        </p:nvSpPr>
        <p:spPr/>
        <p:txBody>
          <a:bodyPr/>
          <a:lstStyle/>
          <a:p>
            <a:pPr>
              <a:lnSpc>
                <a:spcPct val="90000"/>
              </a:lnSpc>
            </a:pPr>
            <a:endParaRPr lang="es-ES_tradnl" sz="2800" dirty="0"/>
          </a:p>
          <a:p>
            <a:pPr>
              <a:lnSpc>
                <a:spcPct val="90000"/>
              </a:lnSpc>
            </a:pPr>
            <a:endParaRPr lang="es-ES_tradnl" sz="2800" dirty="0"/>
          </a:p>
          <a:p>
            <a:pPr>
              <a:lnSpc>
                <a:spcPct val="90000"/>
              </a:lnSpc>
            </a:pPr>
            <a:endParaRPr lang="es-ES_tradnl" sz="2800" dirty="0"/>
          </a:p>
          <a:p>
            <a:pPr>
              <a:lnSpc>
                <a:spcPct val="90000"/>
              </a:lnSpc>
            </a:pPr>
            <a:r>
              <a:rPr lang="es-ES_tradnl" sz="2800" dirty="0"/>
              <a:t>Atributos </a:t>
            </a:r>
            <a:r>
              <a:rPr lang="es-ES_tradnl" sz="2800" b="1" dirty="0" err="1">
                <a:solidFill>
                  <a:schemeClr val="accent2"/>
                </a:solidFill>
              </a:rPr>
              <a:t>monovalorados</a:t>
            </a:r>
            <a:r>
              <a:rPr lang="es-ES_tradnl" sz="2800" dirty="0"/>
              <a:t> </a:t>
            </a:r>
            <a:r>
              <a:rPr lang="es-ES_tradnl" sz="2400" dirty="0"/>
              <a:t>(</a:t>
            </a:r>
            <a:r>
              <a:rPr lang="es-ES_tradnl" sz="2400" dirty="0" err="1"/>
              <a:t>monovaluados</a:t>
            </a:r>
            <a:r>
              <a:rPr lang="es-ES_tradnl" sz="2400" dirty="0"/>
              <a:t>)</a:t>
            </a:r>
          </a:p>
          <a:p>
            <a:pPr lvl="1">
              <a:lnSpc>
                <a:spcPct val="90000"/>
              </a:lnSpc>
            </a:pPr>
            <a:r>
              <a:rPr lang="es-ES_tradnl" sz="2400" dirty="0">
                <a:solidFill>
                  <a:schemeClr val="accent2"/>
                </a:solidFill>
              </a:rPr>
              <a:t>sólo un valor</a:t>
            </a:r>
            <a:r>
              <a:rPr lang="es-ES_tradnl" sz="2400" dirty="0"/>
              <a:t> para cada entidad</a:t>
            </a:r>
          </a:p>
          <a:p>
            <a:pPr lvl="3">
              <a:lnSpc>
                <a:spcPct val="80000"/>
              </a:lnSpc>
              <a:buFontTx/>
              <a:buNone/>
            </a:pPr>
            <a:r>
              <a:rPr lang="es-ES_tradnl" sz="2400" b="1" dirty="0" err="1">
                <a:solidFill>
                  <a:schemeClr val="bg2">
                    <a:lumMod val="60000"/>
                    <a:lumOff val="40000"/>
                  </a:schemeClr>
                </a:solidFill>
                <a:latin typeface="Arial Narrow" pitchFamily="34" charset="0"/>
              </a:rPr>
              <a:t>fechanacim</a:t>
            </a:r>
            <a:r>
              <a:rPr lang="es-ES_tradnl" sz="1800" dirty="0"/>
              <a:t> [de un </a:t>
            </a:r>
            <a:r>
              <a:rPr lang="es-ES_tradnl" sz="2400" dirty="0">
                <a:solidFill>
                  <a:schemeClr val="bg2">
                    <a:lumMod val="60000"/>
                    <a:lumOff val="40000"/>
                  </a:schemeClr>
                </a:solidFill>
                <a:latin typeface="Arial Narrow" pitchFamily="34" charset="0"/>
              </a:rPr>
              <a:t>EMPLEADO</a:t>
            </a:r>
            <a:r>
              <a:rPr lang="es-ES_tradnl" sz="1800" dirty="0"/>
              <a:t> particular]</a:t>
            </a:r>
          </a:p>
          <a:p>
            <a:pPr lvl="3">
              <a:lnSpc>
                <a:spcPct val="80000"/>
              </a:lnSpc>
              <a:buFontTx/>
              <a:buNone/>
            </a:pPr>
            <a:r>
              <a:rPr lang="es-ES_tradnl" sz="2400" b="1" dirty="0" err="1">
                <a:solidFill>
                  <a:schemeClr val="bg2">
                    <a:lumMod val="60000"/>
                    <a:lumOff val="40000"/>
                  </a:schemeClr>
                </a:solidFill>
                <a:latin typeface="Arial Narrow" pitchFamily="34" charset="0"/>
              </a:rPr>
              <a:t>añoestreno</a:t>
            </a:r>
            <a:r>
              <a:rPr lang="es-ES_tradnl" sz="2400" dirty="0">
                <a:solidFill>
                  <a:schemeClr val="tx2"/>
                </a:solidFill>
                <a:latin typeface="Arial Narrow" pitchFamily="34" charset="0"/>
              </a:rPr>
              <a:t> </a:t>
            </a:r>
            <a:r>
              <a:rPr lang="es-ES_tradnl" sz="1800" dirty="0"/>
              <a:t>[de cada </a:t>
            </a:r>
            <a:r>
              <a:rPr lang="es-ES_tradnl" sz="2400" dirty="0">
                <a:solidFill>
                  <a:schemeClr val="bg2">
                    <a:lumMod val="60000"/>
                    <a:lumOff val="40000"/>
                  </a:schemeClr>
                </a:solidFill>
                <a:latin typeface="Arial Narrow" pitchFamily="34" charset="0"/>
              </a:rPr>
              <a:t>PELICULA</a:t>
            </a:r>
            <a:r>
              <a:rPr lang="es-ES_tradnl" sz="2400" dirty="0">
                <a:solidFill>
                  <a:schemeClr val="tx2"/>
                </a:solidFill>
                <a:latin typeface="Arial Narrow" pitchFamily="34" charset="0"/>
              </a:rPr>
              <a:t> </a:t>
            </a:r>
            <a:r>
              <a:rPr lang="es-ES_tradnl" sz="1800" dirty="0"/>
              <a:t>concreta]</a:t>
            </a:r>
            <a:endParaRPr lang="es-CR" dirty="0"/>
          </a:p>
        </p:txBody>
      </p:sp>
    </p:spTree>
    <p:extLst>
      <p:ext uri="{BB962C8B-B14F-4D97-AF65-F5344CB8AC3E}">
        <p14:creationId xmlns:p14="http://schemas.microsoft.com/office/powerpoint/2010/main" val="14583253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12648" y="210845"/>
            <a:ext cx="8153400" cy="990600"/>
          </a:xfrm>
        </p:spPr>
        <p:txBody>
          <a:bodyPr>
            <a:normAutofit/>
          </a:bodyPr>
          <a:lstStyle/>
          <a:p>
            <a:r>
              <a:rPr lang="es-CR" sz="2800" dirty="0"/>
              <a:t>Modelo entidad-relación: Conceptos</a:t>
            </a:r>
          </a:p>
        </p:txBody>
      </p:sp>
      <p:sp>
        <p:nvSpPr>
          <p:cNvPr id="3" name="2 Marcador de contenido"/>
          <p:cNvSpPr>
            <a:spLocks noGrp="1"/>
          </p:cNvSpPr>
          <p:nvPr>
            <p:ph sz="quarter" idx="1"/>
          </p:nvPr>
        </p:nvSpPr>
        <p:spPr/>
        <p:txBody>
          <a:bodyPr/>
          <a:lstStyle/>
          <a:p>
            <a:pPr>
              <a:lnSpc>
                <a:spcPct val="90000"/>
              </a:lnSpc>
            </a:pPr>
            <a:endParaRPr lang="es-ES_tradnl" sz="2800" dirty="0"/>
          </a:p>
          <a:p>
            <a:pPr>
              <a:lnSpc>
                <a:spcPct val="90000"/>
              </a:lnSpc>
            </a:pPr>
            <a:r>
              <a:rPr lang="es-ES_tradnl" sz="2800" dirty="0"/>
              <a:t>Atributos </a:t>
            </a:r>
            <a:r>
              <a:rPr lang="es-ES_tradnl" sz="2800" b="1" dirty="0" err="1">
                <a:solidFill>
                  <a:schemeClr val="accent2"/>
                </a:solidFill>
              </a:rPr>
              <a:t>multivalorados</a:t>
            </a:r>
            <a:r>
              <a:rPr lang="es-ES_tradnl" sz="2800" dirty="0"/>
              <a:t> </a:t>
            </a:r>
            <a:r>
              <a:rPr lang="es-ES_tradnl" sz="2400" dirty="0"/>
              <a:t>(</a:t>
            </a:r>
            <a:r>
              <a:rPr lang="es-ES_tradnl" sz="2400" dirty="0" err="1"/>
              <a:t>multivaluados</a:t>
            </a:r>
            <a:r>
              <a:rPr lang="es-ES_tradnl" sz="2400" dirty="0"/>
              <a:t>)</a:t>
            </a:r>
          </a:p>
          <a:p>
            <a:pPr lvl="1">
              <a:lnSpc>
                <a:spcPct val="90000"/>
              </a:lnSpc>
            </a:pPr>
            <a:r>
              <a:rPr lang="es-ES_tradnl" sz="2400" dirty="0">
                <a:solidFill>
                  <a:schemeClr val="accent2"/>
                </a:solidFill>
              </a:rPr>
              <a:t>más de un valor</a:t>
            </a:r>
            <a:r>
              <a:rPr lang="es-ES_tradnl" sz="2400" dirty="0"/>
              <a:t> para la misma entidad</a:t>
            </a:r>
          </a:p>
          <a:p>
            <a:pPr lvl="3">
              <a:lnSpc>
                <a:spcPct val="80000"/>
              </a:lnSpc>
              <a:buFontTx/>
              <a:buNone/>
            </a:pPr>
            <a:r>
              <a:rPr lang="es-ES_tradnl" sz="2400" b="1" dirty="0">
                <a:solidFill>
                  <a:schemeClr val="bg2">
                    <a:lumMod val="60000"/>
                    <a:lumOff val="40000"/>
                  </a:schemeClr>
                </a:solidFill>
                <a:latin typeface="Arial Narrow" pitchFamily="34" charset="0"/>
              </a:rPr>
              <a:t>nacionalidad</a:t>
            </a:r>
            <a:r>
              <a:rPr lang="es-ES_tradnl" sz="1800" dirty="0"/>
              <a:t> [ </a:t>
            </a:r>
            <a:r>
              <a:rPr lang="es-ES_tradnl" sz="2400" dirty="0">
                <a:solidFill>
                  <a:schemeClr val="bg2">
                    <a:lumMod val="60000"/>
                    <a:lumOff val="40000"/>
                  </a:schemeClr>
                </a:solidFill>
                <a:latin typeface="Arial Narrow" pitchFamily="34" charset="0"/>
              </a:rPr>
              <a:t>PELICULA</a:t>
            </a:r>
            <a:r>
              <a:rPr lang="es-ES_tradnl" sz="1800" dirty="0"/>
              <a:t> coproducida por varios países ]</a:t>
            </a:r>
          </a:p>
          <a:p>
            <a:pPr lvl="3">
              <a:lnSpc>
                <a:spcPct val="80000"/>
              </a:lnSpc>
              <a:buFontTx/>
              <a:buNone/>
            </a:pPr>
            <a:r>
              <a:rPr lang="es-ES_tradnl" sz="2400" b="1" dirty="0" err="1">
                <a:solidFill>
                  <a:schemeClr val="bg2">
                    <a:lumMod val="60000"/>
                    <a:lumOff val="40000"/>
                  </a:schemeClr>
                </a:solidFill>
                <a:latin typeface="Arial Narrow" pitchFamily="34" charset="0"/>
              </a:rPr>
              <a:t>telefono</a:t>
            </a:r>
            <a:r>
              <a:rPr lang="es-ES_tradnl" sz="1800" dirty="0"/>
              <a:t> [ </a:t>
            </a:r>
            <a:r>
              <a:rPr lang="es-ES_tradnl" sz="2400" dirty="0">
                <a:solidFill>
                  <a:schemeClr val="bg2">
                    <a:lumMod val="60000"/>
                    <a:lumOff val="40000"/>
                  </a:schemeClr>
                </a:solidFill>
                <a:latin typeface="Arial Narrow" pitchFamily="34" charset="0"/>
              </a:rPr>
              <a:t>EMPLEADO</a:t>
            </a:r>
            <a:r>
              <a:rPr lang="es-ES_tradnl" sz="1800" dirty="0"/>
              <a:t> con varios teléfonos de contacto]</a:t>
            </a:r>
          </a:p>
          <a:p>
            <a:pPr lvl="1">
              <a:lnSpc>
                <a:spcPct val="90000"/>
              </a:lnSpc>
            </a:pPr>
            <a:r>
              <a:rPr lang="es-ES_tradnl" sz="2400" dirty="0"/>
              <a:t>pueden tener </a:t>
            </a:r>
            <a:r>
              <a:rPr lang="es-ES_tradnl" sz="2400" dirty="0">
                <a:solidFill>
                  <a:schemeClr val="accent2"/>
                </a:solidFill>
              </a:rPr>
              <a:t>límites superior e inferior</a:t>
            </a:r>
            <a:r>
              <a:rPr lang="es-ES_tradnl" sz="2400" dirty="0"/>
              <a:t> </a:t>
            </a:r>
            <a:br>
              <a:rPr lang="es-ES_tradnl" sz="2400" dirty="0"/>
            </a:br>
            <a:r>
              <a:rPr lang="es-ES_tradnl" sz="2400" dirty="0"/>
              <a:t>del número de valores por entidad</a:t>
            </a:r>
          </a:p>
          <a:p>
            <a:pPr lvl="3">
              <a:lnSpc>
                <a:spcPct val="80000"/>
              </a:lnSpc>
              <a:buFontTx/>
              <a:buNone/>
            </a:pPr>
            <a:r>
              <a:rPr lang="es-ES_tradnl" sz="2400" b="1" dirty="0">
                <a:solidFill>
                  <a:schemeClr val="bg2">
                    <a:lumMod val="60000"/>
                    <a:lumOff val="40000"/>
                  </a:schemeClr>
                </a:solidFill>
                <a:latin typeface="Arial Narrow" pitchFamily="34" charset="0"/>
              </a:rPr>
              <a:t>nacionalidad (1-2)</a:t>
            </a:r>
          </a:p>
          <a:p>
            <a:pPr lvl="3">
              <a:lnSpc>
                <a:spcPct val="80000"/>
              </a:lnSpc>
              <a:buFontTx/>
              <a:buNone/>
            </a:pPr>
            <a:r>
              <a:rPr lang="es-ES_tradnl" sz="2400" b="1" dirty="0" err="1">
                <a:solidFill>
                  <a:schemeClr val="bg2">
                    <a:lumMod val="60000"/>
                    <a:lumOff val="40000"/>
                  </a:schemeClr>
                </a:solidFill>
                <a:latin typeface="Arial Narrow" pitchFamily="34" charset="0"/>
              </a:rPr>
              <a:t>telefono</a:t>
            </a:r>
            <a:r>
              <a:rPr lang="es-ES_tradnl" sz="2400" b="1" dirty="0">
                <a:solidFill>
                  <a:schemeClr val="bg2">
                    <a:lumMod val="60000"/>
                    <a:lumOff val="40000"/>
                  </a:schemeClr>
                </a:solidFill>
                <a:latin typeface="Arial Narrow" pitchFamily="34" charset="0"/>
              </a:rPr>
              <a:t> (0-3)</a:t>
            </a:r>
            <a:endParaRPr lang="es-CR" dirty="0">
              <a:solidFill>
                <a:schemeClr val="bg2">
                  <a:lumMod val="60000"/>
                  <a:lumOff val="40000"/>
                </a:schemeClr>
              </a:solidFill>
            </a:endParaRPr>
          </a:p>
        </p:txBody>
      </p:sp>
    </p:spTree>
    <p:extLst>
      <p:ext uri="{BB962C8B-B14F-4D97-AF65-F5344CB8AC3E}">
        <p14:creationId xmlns:p14="http://schemas.microsoft.com/office/powerpoint/2010/main" val="8780456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12648" y="201967"/>
            <a:ext cx="8153400" cy="990600"/>
          </a:xfrm>
        </p:spPr>
        <p:txBody>
          <a:bodyPr>
            <a:normAutofit/>
          </a:bodyPr>
          <a:lstStyle/>
          <a:p>
            <a:r>
              <a:rPr lang="es-CR" sz="2800" dirty="0"/>
              <a:t>Modelo entidad-relación: Conceptos</a:t>
            </a:r>
          </a:p>
        </p:txBody>
      </p:sp>
      <p:graphicFrame>
        <p:nvGraphicFramePr>
          <p:cNvPr id="4" name="3 Marcador de contenido"/>
          <p:cNvGraphicFramePr>
            <a:graphicFrameLocks noGrp="1"/>
          </p:cNvGraphicFramePr>
          <p:nvPr>
            <p:ph sz="quarter" idx="1"/>
            <p:extLst/>
          </p:nvPr>
        </p:nvGraphicFramePr>
        <p:xfrm>
          <a:off x="612648" y="1600200"/>
          <a:ext cx="8153400" cy="49251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079569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sz="2800" dirty="0"/>
              <a:t>Modelo entidad-relación: Conceptos</a:t>
            </a:r>
          </a:p>
        </p:txBody>
      </p:sp>
      <p:sp>
        <p:nvSpPr>
          <p:cNvPr id="3" name="2 Marcador de contenido"/>
          <p:cNvSpPr>
            <a:spLocks noGrp="1"/>
          </p:cNvSpPr>
          <p:nvPr>
            <p:ph sz="quarter" idx="1"/>
          </p:nvPr>
        </p:nvSpPr>
        <p:spPr/>
        <p:txBody>
          <a:bodyPr>
            <a:normAutofit/>
          </a:bodyPr>
          <a:lstStyle/>
          <a:p>
            <a:r>
              <a:rPr lang="es-ES_tradnl" sz="2800" dirty="0"/>
              <a:t>El </a:t>
            </a:r>
            <a:r>
              <a:rPr lang="es-ES_tradnl" sz="2800" b="1" dirty="0">
                <a:solidFill>
                  <a:schemeClr val="accent2"/>
                </a:solidFill>
              </a:rPr>
              <a:t>nulo</a:t>
            </a:r>
            <a:r>
              <a:rPr lang="es-ES_tradnl" sz="2800" dirty="0"/>
              <a:t> (</a:t>
            </a:r>
            <a:r>
              <a:rPr lang="es-ES_tradnl" sz="2800" i="1" dirty="0" err="1">
                <a:latin typeface="Times New Roman" pitchFamily="18" charset="0"/>
              </a:rPr>
              <a:t>null</a:t>
            </a:r>
            <a:r>
              <a:rPr lang="es-ES_tradnl" sz="2800" i="1" dirty="0">
                <a:latin typeface="Times New Roman" pitchFamily="18" charset="0"/>
              </a:rPr>
              <a:t> </a:t>
            </a:r>
            <a:r>
              <a:rPr lang="es-ES_tradnl" sz="2800" i="1" dirty="0" err="1">
                <a:latin typeface="Times New Roman" pitchFamily="18" charset="0"/>
              </a:rPr>
              <a:t>value</a:t>
            </a:r>
            <a:r>
              <a:rPr lang="es-ES_tradnl" sz="2800" dirty="0"/>
              <a:t>) es usado cuando...</a:t>
            </a:r>
          </a:p>
          <a:p>
            <a:pPr lvl="1"/>
            <a:r>
              <a:rPr lang="es-ES_tradnl" sz="2400" dirty="0"/>
              <a:t>Se</a:t>
            </a:r>
            <a:r>
              <a:rPr lang="es-ES_tradnl" sz="2400" b="1" dirty="0">
                <a:solidFill>
                  <a:schemeClr val="accent2"/>
                </a:solidFill>
              </a:rPr>
              <a:t> desconoce el valor</a:t>
            </a:r>
            <a:r>
              <a:rPr lang="es-ES_tradnl" sz="2400" dirty="0"/>
              <a:t> de un atributo para cierta entidad</a:t>
            </a:r>
          </a:p>
          <a:p>
            <a:pPr lvl="2">
              <a:lnSpc>
                <a:spcPct val="80000"/>
              </a:lnSpc>
            </a:pPr>
            <a:r>
              <a:rPr lang="es-ES_tradnl" sz="2000" b="1" dirty="0">
                <a:solidFill>
                  <a:schemeClr val="accent2"/>
                </a:solidFill>
              </a:rPr>
              <a:t>El valor existe pero falta</a:t>
            </a:r>
          </a:p>
          <a:p>
            <a:pPr lvl="4">
              <a:lnSpc>
                <a:spcPct val="80000"/>
              </a:lnSpc>
              <a:buFontTx/>
              <a:buNone/>
            </a:pPr>
            <a:r>
              <a:rPr lang="es-ES_tradnl" sz="2400" b="1" dirty="0">
                <a:solidFill>
                  <a:schemeClr val="bg2">
                    <a:lumMod val="60000"/>
                    <a:lumOff val="40000"/>
                  </a:schemeClr>
                </a:solidFill>
                <a:latin typeface="Arial Narrow" pitchFamily="34" charset="0"/>
              </a:rPr>
              <a:t>altura</a:t>
            </a:r>
            <a:r>
              <a:rPr lang="es-ES_tradnl" sz="1800" dirty="0"/>
              <a:t> [de un </a:t>
            </a:r>
            <a:r>
              <a:rPr lang="es-ES_tradnl" sz="2400" dirty="0">
                <a:solidFill>
                  <a:schemeClr val="bg2">
                    <a:lumMod val="60000"/>
                    <a:lumOff val="40000"/>
                  </a:schemeClr>
                </a:solidFill>
                <a:latin typeface="Arial Narrow" pitchFamily="34" charset="0"/>
              </a:rPr>
              <a:t>EMPLEADO</a:t>
            </a:r>
            <a:r>
              <a:rPr lang="es-ES_tradnl" sz="1800" dirty="0"/>
              <a:t>]</a:t>
            </a:r>
          </a:p>
          <a:p>
            <a:pPr lvl="2">
              <a:lnSpc>
                <a:spcPct val="80000"/>
              </a:lnSpc>
            </a:pPr>
            <a:r>
              <a:rPr lang="es-ES_tradnl" sz="2000" b="1" dirty="0">
                <a:solidFill>
                  <a:schemeClr val="accent2"/>
                </a:solidFill>
              </a:rPr>
              <a:t>No se sabe si el valor existe</a:t>
            </a:r>
            <a:r>
              <a:rPr lang="es-ES_tradnl" sz="2000" dirty="0"/>
              <a:t> o no </a:t>
            </a:r>
          </a:p>
          <a:p>
            <a:pPr lvl="4">
              <a:lnSpc>
                <a:spcPct val="80000"/>
              </a:lnSpc>
              <a:buFontTx/>
              <a:buNone/>
            </a:pPr>
            <a:r>
              <a:rPr lang="es-ES_tradnl" sz="2400" b="1" dirty="0" err="1">
                <a:solidFill>
                  <a:schemeClr val="bg2">
                    <a:lumMod val="60000"/>
                    <a:lumOff val="40000"/>
                  </a:schemeClr>
                </a:solidFill>
                <a:latin typeface="Arial Narrow" pitchFamily="34" charset="0"/>
              </a:rPr>
              <a:t>telefono</a:t>
            </a:r>
            <a:r>
              <a:rPr lang="es-ES_tradnl" sz="2400" dirty="0">
                <a:solidFill>
                  <a:schemeClr val="tx2"/>
                </a:solidFill>
                <a:latin typeface="Arial Narrow" pitchFamily="34" charset="0"/>
              </a:rPr>
              <a:t> </a:t>
            </a:r>
            <a:r>
              <a:rPr lang="es-ES_tradnl" sz="1800" dirty="0"/>
              <a:t>[de un </a:t>
            </a:r>
            <a:r>
              <a:rPr lang="es-ES_tradnl" sz="2400" dirty="0">
                <a:solidFill>
                  <a:schemeClr val="bg2">
                    <a:lumMod val="60000"/>
                    <a:lumOff val="40000"/>
                  </a:schemeClr>
                </a:solidFill>
                <a:latin typeface="Arial Narrow" pitchFamily="34" charset="0"/>
              </a:rPr>
              <a:t>EMPLEADO</a:t>
            </a:r>
            <a:r>
              <a:rPr lang="es-ES_tradnl" sz="1800" dirty="0"/>
              <a:t>]</a:t>
            </a:r>
          </a:p>
          <a:p>
            <a:pPr lvl="4">
              <a:lnSpc>
                <a:spcPct val="80000"/>
              </a:lnSpc>
              <a:buFontTx/>
              <a:buNone/>
            </a:pPr>
            <a:endParaRPr lang="es-ES_tradnl" sz="1800" dirty="0"/>
          </a:p>
          <a:p>
            <a:pPr lvl="1"/>
            <a:r>
              <a:rPr lang="es-ES_tradnl" sz="2400" dirty="0"/>
              <a:t>La entidad no tiene </a:t>
            </a:r>
            <a:r>
              <a:rPr lang="es-ES_tradnl" sz="2400" b="1" dirty="0">
                <a:solidFill>
                  <a:schemeClr val="accent2"/>
                </a:solidFill>
              </a:rPr>
              <a:t>ningún valor aplicable</a:t>
            </a:r>
            <a:r>
              <a:rPr lang="es-ES_tradnl" sz="2400" dirty="0"/>
              <a:t> para el atributo:</a:t>
            </a:r>
          </a:p>
          <a:p>
            <a:pPr lvl="2">
              <a:buFontTx/>
              <a:buNone/>
            </a:pPr>
            <a:r>
              <a:rPr lang="es-ES_tradnl" b="1" dirty="0" err="1">
                <a:solidFill>
                  <a:schemeClr val="bg2">
                    <a:lumMod val="60000"/>
                    <a:lumOff val="40000"/>
                  </a:schemeClr>
                </a:solidFill>
                <a:latin typeface="Arial Narrow" pitchFamily="34" charset="0"/>
              </a:rPr>
              <a:t>fechaalquiler</a:t>
            </a:r>
            <a:r>
              <a:rPr lang="es-ES_tradnl" sz="2000" dirty="0"/>
              <a:t> </a:t>
            </a:r>
            <a:r>
              <a:rPr lang="es-ES_tradnl" sz="1800" dirty="0"/>
              <a:t>[</a:t>
            </a:r>
            <a:r>
              <a:rPr lang="es-ES_tradnl" dirty="0">
                <a:solidFill>
                  <a:schemeClr val="bg2">
                    <a:lumMod val="60000"/>
                    <a:lumOff val="40000"/>
                  </a:schemeClr>
                </a:solidFill>
                <a:latin typeface="Arial Narrow" pitchFamily="34" charset="0"/>
              </a:rPr>
              <a:t>PELICULA</a:t>
            </a:r>
            <a:r>
              <a:rPr lang="es-ES_tradnl" sz="2000" dirty="0"/>
              <a:t> </a:t>
            </a:r>
            <a:r>
              <a:rPr lang="es-ES_tradnl" sz="1800" dirty="0"/>
              <a:t>sólo</a:t>
            </a:r>
            <a:r>
              <a:rPr lang="es-ES_tradnl" sz="2000" dirty="0"/>
              <a:t> </a:t>
            </a:r>
            <a:r>
              <a:rPr lang="es-ES_tradnl" sz="1800" dirty="0"/>
              <a:t>en vídeo-venta (no alquiler)]</a:t>
            </a:r>
          </a:p>
          <a:p>
            <a:endParaRPr lang="es-CR" dirty="0"/>
          </a:p>
        </p:txBody>
      </p:sp>
    </p:spTree>
    <p:extLst>
      <p:ext uri="{BB962C8B-B14F-4D97-AF65-F5344CB8AC3E}">
        <p14:creationId xmlns:p14="http://schemas.microsoft.com/office/powerpoint/2010/main" val="1602792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24" name="Rectangle 68"/>
          <p:cNvSpPr>
            <a:spLocks noGrp="1" noChangeArrowheads="1"/>
          </p:cNvSpPr>
          <p:nvPr>
            <p:ph type="title"/>
          </p:nvPr>
        </p:nvSpPr>
        <p:spPr>
          <a:xfrm>
            <a:off x="653274" y="153440"/>
            <a:ext cx="8153400" cy="990600"/>
          </a:xfrm>
        </p:spPr>
        <p:txBody>
          <a:bodyPr>
            <a:normAutofit/>
          </a:bodyPr>
          <a:lstStyle/>
          <a:p>
            <a:r>
              <a:rPr lang="es-CR" sz="2800" dirty="0"/>
              <a:t>Modelo entidad-relación: Conceptos</a:t>
            </a:r>
            <a:endParaRPr lang="es-ES_tradnl" sz="2800" dirty="0"/>
          </a:p>
        </p:txBody>
      </p:sp>
      <p:sp>
        <p:nvSpPr>
          <p:cNvPr id="2" name="1 Marcador de contenido"/>
          <p:cNvSpPr>
            <a:spLocks noGrp="1"/>
          </p:cNvSpPr>
          <p:nvPr>
            <p:ph sz="quarter" idx="1"/>
          </p:nvPr>
        </p:nvSpPr>
        <p:spPr/>
        <p:txBody>
          <a:bodyPr/>
          <a:lstStyle/>
          <a:p>
            <a:r>
              <a:rPr lang="es-CR" dirty="0"/>
              <a:t>Notación para atributos</a:t>
            </a:r>
          </a:p>
        </p:txBody>
      </p:sp>
      <p:grpSp>
        <p:nvGrpSpPr>
          <p:cNvPr id="45175" name="Group 119"/>
          <p:cNvGrpSpPr>
            <a:grpSpLocks/>
          </p:cNvGrpSpPr>
          <p:nvPr/>
        </p:nvGrpSpPr>
        <p:grpSpPr bwMode="auto">
          <a:xfrm>
            <a:off x="2123034" y="2583298"/>
            <a:ext cx="4897437" cy="3172885"/>
            <a:chOff x="466" y="1622"/>
            <a:chExt cx="2631" cy="1725"/>
          </a:xfrm>
        </p:grpSpPr>
        <p:sp>
          <p:nvSpPr>
            <p:cNvPr id="45112" name="Line 56"/>
            <p:cNvSpPr>
              <a:spLocks noChangeShapeType="1"/>
            </p:cNvSpPr>
            <p:nvPr/>
          </p:nvSpPr>
          <p:spPr bwMode="auto">
            <a:xfrm flipV="1">
              <a:off x="1200" y="2753"/>
              <a:ext cx="144" cy="288"/>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600"/>
            </a:p>
          </p:txBody>
        </p:sp>
        <p:sp>
          <p:nvSpPr>
            <p:cNvPr id="45130" name="Line 74"/>
            <p:cNvSpPr>
              <a:spLocks noChangeShapeType="1"/>
            </p:cNvSpPr>
            <p:nvPr/>
          </p:nvSpPr>
          <p:spPr bwMode="auto">
            <a:xfrm flipV="1">
              <a:off x="1440" y="2753"/>
              <a:ext cx="0" cy="336"/>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s-CR" sz="1600"/>
            </a:p>
          </p:txBody>
        </p:sp>
        <p:sp>
          <p:nvSpPr>
            <p:cNvPr id="45157" name="Line 101"/>
            <p:cNvSpPr>
              <a:spLocks noChangeShapeType="1"/>
            </p:cNvSpPr>
            <p:nvPr/>
          </p:nvSpPr>
          <p:spPr bwMode="auto">
            <a:xfrm flipH="1" flipV="1">
              <a:off x="2016" y="2753"/>
              <a:ext cx="274" cy="223"/>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s-CR" sz="1600"/>
            </a:p>
          </p:txBody>
        </p:sp>
        <p:sp>
          <p:nvSpPr>
            <p:cNvPr id="45131" name="Line 75"/>
            <p:cNvSpPr>
              <a:spLocks noChangeShapeType="1"/>
            </p:cNvSpPr>
            <p:nvPr/>
          </p:nvSpPr>
          <p:spPr bwMode="auto">
            <a:xfrm flipV="1">
              <a:off x="1847" y="2753"/>
              <a:ext cx="0" cy="336"/>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s-CR" sz="1600"/>
            </a:p>
          </p:txBody>
        </p:sp>
        <p:sp>
          <p:nvSpPr>
            <p:cNvPr id="45067" name="Line 11"/>
            <p:cNvSpPr>
              <a:spLocks noChangeShapeType="1"/>
            </p:cNvSpPr>
            <p:nvPr/>
          </p:nvSpPr>
          <p:spPr bwMode="auto">
            <a:xfrm>
              <a:off x="1351" y="2360"/>
              <a:ext cx="55" cy="19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600"/>
            </a:p>
          </p:txBody>
        </p:sp>
        <p:sp>
          <p:nvSpPr>
            <p:cNvPr id="45068" name="Line 12"/>
            <p:cNvSpPr>
              <a:spLocks noChangeShapeType="1"/>
            </p:cNvSpPr>
            <p:nvPr/>
          </p:nvSpPr>
          <p:spPr bwMode="auto">
            <a:xfrm flipH="1">
              <a:off x="1742" y="2273"/>
              <a:ext cx="34" cy="279"/>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600"/>
            </a:p>
          </p:txBody>
        </p:sp>
        <p:sp>
          <p:nvSpPr>
            <p:cNvPr id="45069" name="Line 13"/>
            <p:cNvSpPr>
              <a:spLocks noChangeShapeType="1"/>
            </p:cNvSpPr>
            <p:nvPr/>
          </p:nvSpPr>
          <p:spPr bwMode="auto">
            <a:xfrm flipH="1">
              <a:off x="2030" y="2369"/>
              <a:ext cx="288" cy="19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600"/>
            </a:p>
          </p:txBody>
        </p:sp>
        <p:sp>
          <p:nvSpPr>
            <p:cNvPr id="45070" name="Line 14"/>
            <p:cNvSpPr>
              <a:spLocks noChangeShapeType="1"/>
            </p:cNvSpPr>
            <p:nvPr/>
          </p:nvSpPr>
          <p:spPr bwMode="auto">
            <a:xfrm flipH="1">
              <a:off x="2030" y="2657"/>
              <a:ext cx="336"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600"/>
            </a:p>
          </p:txBody>
        </p:sp>
        <p:sp>
          <p:nvSpPr>
            <p:cNvPr id="45094" name="Line 38"/>
            <p:cNvSpPr>
              <a:spLocks noChangeShapeType="1"/>
            </p:cNvSpPr>
            <p:nvPr/>
          </p:nvSpPr>
          <p:spPr bwMode="auto">
            <a:xfrm>
              <a:off x="1261" y="1928"/>
              <a:ext cx="432" cy="19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600"/>
            </a:p>
          </p:txBody>
        </p:sp>
        <p:sp>
          <p:nvSpPr>
            <p:cNvPr id="45095" name="Line 39"/>
            <p:cNvSpPr>
              <a:spLocks noChangeShapeType="1"/>
            </p:cNvSpPr>
            <p:nvPr/>
          </p:nvSpPr>
          <p:spPr bwMode="auto">
            <a:xfrm>
              <a:off x="1619" y="1842"/>
              <a:ext cx="144" cy="24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600"/>
            </a:p>
          </p:txBody>
        </p:sp>
        <p:sp>
          <p:nvSpPr>
            <p:cNvPr id="45096" name="Line 40"/>
            <p:cNvSpPr>
              <a:spLocks noChangeShapeType="1"/>
            </p:cNvSpPr>
            <p:nvPr/>
          </p:nvSpPr>
          <p:spPr bwMode="auto">
            <a:xfrm flipH="1">
              <a:off x="1930" y="1880"/>
              <a:ext cx="195" cy="24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600"/>
            </a:p>
          </p:txBody>
        </p:sp>
        <p:sp>
          <p:nvSpPr>
            <p:cNvPr id="45097" name="Line 41"/>
            <p:cNvSpPr>
              <a:spLocks noChangeShapeType="1"/>
            </p:cNvSpPr>
            <p:nvPr/>
          </p:nvSpPr>
          <p:spPr bwMode="auto">
            <a:xfrm flipH="1">
              <a:off x="2125" y="2024"/>
              <a:ext cx="192" cy="144"/>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600"/>
            </a:p>
          </p:txBody>
        </p:sp>
        <p:sp>
          <p:nvSpPr>
            <p:cNvPr id="45129" name="Line 73"/>
            <p:cNvSpPr>
              <a:spLocks noChangeShapeType="1"/>
            </p:cNvSpPr>
            <p:nvPr/>
          </p:nvSpPr>
          <p:spPr bwMode="auto">
            <a:xfrm flipV="1">
              <a:off x="1111" y="2704"/>
              <a:ext cx="181"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s-CR" sz="1600"/>
            </a:p>
          </p:txBody>
        </p:sp>
        <p:sp>
          <p:nvSpPr>
            <p:cNvPr id="45165" name="Rectangle 109"/>
            <p:cNvSpPr>
              <a:spLocks noChangeArrowheads="1"/>
            </p:cNvSpPr>
            <p:nvPr/>
          </p:nvSpPr>
          <p:spPr bwMode="auto">
            <a:xfrm>
              <a:off x="1873" y="2321"/>
              <a:ext cx="327"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lang="es-ES_tradnl" sz="1600"/>
                <a:t>(0,3)</a:t>
              </a:r>
            </a:p>
          </p:txBody>
        </p:sp>
        <p:sp>
          <p:nvSpPr>
            <p:cNvPr id="45066" name="Oval 10"/>
            <p:cNvSpPr>
              <a:spLocks noChangeArrowheads="1"/>
            </p:cNvSpPr>
            <p:nvPr/>
          </p:nvSpPr>
          <p:spPr bwMode="auto">
            <a:xfrm>
              <a:off x="1464" y="2075"/>
              <a:ext cx="674" cy="216"/>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600"/>
                <a:t>dirección</a:t>
              </a:r>
            </a:p>
          </p:txBody>
        </p:sp>
        <p:sp>
          <p:nvSpPr>
            <p:cNvPr id="45166" name="Rectangle 110"/>
            <p:cNvSpPr>
              <a:spLocks noChangeArrowheads="1"/>
            </p:cNvSpPr>
            <p:nvPr/>
          </p:nvSpPr>
          <p:spPr bwMode="auto">
            <a:xfrm>
              <a:off x="2167" y="2733"/>
              <a:ext cx="327"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lang="es-ES_tradnl" sz="1600"/>
                <a:t>(1,2)</a:t>
              </a:r>
            </a:p>
          </p:txBody>
        </p:sp>
        <p:sp>
          <p:nvSpPr>
            <p:cNvPr id="45167" name="Rectangle 111"/>
            <p:cNvSpPr>
              <a:spLocks noChangeArrowheads="1"/>
            </p:cNvSpPr>
            <p:nvPr/>
          </p:nvSpPr>
          <p:spPr bwMode="auto">
            <a:xfrm>
              <a:off x="2071" y="2465"/>
              <a:ext cx="327"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lang="es-ES_tradnl" sz="1600"/>
                <a:t>(0,1)</a:t>
              </a:r>
            </a:p>
          </p:txBody>
        </p:sp>
        <p:sp>
          <p:nvSpPr>
            <p:cNvPr id="45061" name="Rectangle 5"/>
            <p:cNvSpPr>
              <a:spLocks noChangeArrowheads="1"/>
            </p:cNvSpPr>
            <p:nvPr/>
          </p:nvSpPr>
          <p:spPr bwMode="auto">
            <a:xfrm>
              <a:off x="1345" y="2584"/>
              <a:ext cx="650" cy="173"/>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p>
              <a:pPr algn="ctr" eaLnBrk="0" hangingPunct="0"/>
              <a:r>
                <a:rPr lang="es-ES_tradnl" sz="1600"/>
                <a:t>EMPLEADO</a:t>
              </a:r>
            </a:p>
          </p:txBody>
        </p:sp>
        <p:sp>
          <p:nvSpPr>
            <p:cNvPr id="45063" name="Oval 7"/>
            <p:cNvSpPr>
              <a:spLocks noChangeArrowheads="1"/>
            </p:cNvSpPr>
            <p:nvPr/>
          </p:nvSpPr>
          <p:spPr bwMode="auto">
            <a:xfrm>
              <a:off x="466" y="2604"/>
              <a:ext cx="645" cy="188"/>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eaLnBrk="0" hangingPunct="0"/>
              <a:r>
                <a:rPr lang="es-ES_tradnl" sz="1600"/>
                <a:t>nombre</a:t>
              </a:r>
            </a:p>
          </p:txBody>
        </p:sp>
        <p:sp>
          <p:nvSpPr>
            <p:cNvPr id="45064" name="Oval 8"/>
            <p:cNvSpPr>
              <a:spLocks noChangeArrowheads="1"/>
            </p:cNvSpPr>
            <p:nvPr/>
          </p:nvSpPr>
          <p:spPr bwMode="auto">
            <a:xfrm>
              <a:off x="475" y="2187"/>
              <a:ext cx="945" cy="216"/>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36000" anchor="ctr">
              <a:spAutoFit/>
            </a:bodyPr>
            <a:lstStyle/>
            <a:p>
              <a:pPr algn="ctr" eaLnBrk="0" hangingPunct="0"/>
              <a:r>
                <a:rPr lang="es-ES_tradnl" sz="1600"/>
                <a:t>fechanacim</a:t>
              </a:r>
            </a:p>
          </p:txBody>
        </p:sp>
        <p:sp>
          <p:nvSpPr>
            <p:cNvPr id="45065" name="Oval 9"/>
            <p:cNvSpPr>
              <a:spLocks noChangeArrowheads="1"/>
            </p:cNvSpPr>
            <p:nvPr/>
          </p:nvSpPr>
          <p:spPr bwMode="auto">
            <a:xfrm>
              <a:off x="2333" y="2223"/>
              <a:ext cx="606" cy="216"/>
            </a:xfrm>
            <a:prstGeom prst="ellipse">
              <a:avLst/>
            </a:prstGeom>
            <a:solidFill>
              <a:schemeClr val="bg1"/>
            </a:solidFill>
            <a:ln w="63500" cmpd="dbl">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600"/>
                <a:t>telefono</a:t>
              </a:r>
            </a:p>
          </p:txBody>
        </p:sp>
        <p:sp>
          <p:nvSpPr>
            <p:cNvPr id="45090" name="Oval 34"/>
            <p:cNvSpPr>
              <a:spLocks noChangeArrowheads="1"/>
            </p:cNvSpPr>
            <p:nvPr/>
          </p:nvSpPr>
          <p:spPr bwMode="auto">
            <a:xfrm>
              <a:off x="861" y="1776"/>
              <a:ext cx="372" cy="216"/>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600"/>
                <a:t>calle</a:t>
              </a:r>
            </a:p>
          </p:txBody>
        </p:sp>
        <p:sp>
          <p:nvSpPr>
            <p:cNvPr id="45091" name="Oval 35"/>
            <p:cNvSpPr>
              <a:spLocks noChangeArrowheads="1"/>
            </p:cNvSpPr>
            <p:nvPr/>
          </p:nvSpPr>
          <p:spPr bwMode="auto">
            <a:xfrm>
              <a:off x="1851" y="1631"/>
              <a:ext cx="674" cy="216"/>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600"/>
                <a:t>provincia</a:t>
              </a:r>
            </a:p>
          </p:txBody>
        </p:sp>
        <p:sp>
          <p:nvSpPr>
            <p:cNvPr id="45092" name="Oval 36"/>
            <p:cNvSpPr>
              <a:spLocks noChangeArrowheads="1"/>
            </p:cNvSpPr>
            <p:nvPr/>
          </p:nvSpPr>
          <p:spPr bwMode="auto">
            <a:xfrm>
              <a:off x="1236" y="1622"/>
              <a:ext cx="510" cy="216"/>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600"/>
                <a:t>ciudad</a:t>
              </a:r>
            </a:p>
          </p:txBody>
        </p:sp>
        <p:sp>
          <p:nvSpPr>
            <p:cNvPr id="45093" name="Oval 37"/>
            <p:cNvSpPr>
              <a:spLocks noChangeArrowheads="1"/>
            </p:cNvSpPr>
            <p:nvPr/>
          </p:nvSpPr>
          <p:spPr bwMode="auto">
            <a:xfrm>
              <a:off x="2255" y="1870"/>
              <a:ext cx="842" cy="216"/>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0" rIns="36000" bIns="36000" anchor="ctr">
              <a:spAutoFit/>
            </a:bodyPr>
            <a:lstStyle/>
            <a:p>
              <a:pPr algn="ctr" eaLnBrk="0" hangingPunct="0"/>
              <a:r>
                <a:rPr lang="es-ES_tradnl" sz="1600"/>
                <a:t>codpostal</a:t>
              </a:r>
            </a:p>
          </p:txBody>
        </p:sp>
        <p:sp>
          <p:nvSpPr>
            <p:cNvPr id="45111" name="Oval 55"/>
            <p:cNvSpPr>
              <a:spLocks noChangeArrowheads="1"/>
            </p:cNvSpPr>
            <p:nvPr/>
          </p:nvSpPr>
          <p:spPr bwMode="auto">
            <a:xfrm>
              <a:off x="1667" y="3120"/>
              <a:ext cx="399" cy="216"/>
            </a:xfrm>
            <a:prstGeom prst="ellipse">
              <a:avLst/>
            </a:prstGeom>
            <a:solidFill>
              <a:schemeClr val="bg1"/>
            </a:solidFill>
            <a:ln w="19050">
              <a:solidFill>
                <a:schemeClr val="tx2"/>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600"/>
                <a:t>edad</a:t>
              </a:r>
            </a:p>
          </p:txBody>
        </p:sp>
        <p:sp>
          <p:nvSpPr>
            <p:cNvPr id="45126" name="Oval 70"/>
            <p:cNvSpPr>
              <a:spLocks noChangeArrowheads="1"/>
            </p:cNvSpPr>
            <p:nvPr/>
          </p:nvSpPr>
          <p:spPr bwMode="auto">
            <a:xfrm>
              <a:off x="969" y="2988"/>
              <a:ext cx="296" cy="216"/>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600"/>
                <a:t>nss</a:t>
              </a:r>
            </a:p>
          </p:txBody>
        </p:sp>
        <p:sp>
          <p:nvSpPr>
            <p:cNvPr id="45127" name="Oval 71"/>
            <p:cNvSpPr>
              <a:spLocks noChangeArrowheads="1"/>
            </p:cNvSpPr>
            <p:nvPr/>
          </p:nvSpPr>
          <p:spPr bwMode="auto">
            <a:xfrm>
              <a:off x="1303" y="3131"/>
              <a:ext cx="261" cy="216"/>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600"/>
                <a:t>dni</a:t>
              </a:r>
            </a:p>
          </p:txBody>
        </p:sp>
        <p:sp>
          <p:nvSpPr>
            <p:cNvPr id="45128" name="Oval 72"/>
            <p:cNvSpPr>
              <a:spLocks noChangeArrowheads="1"/>
            </p:cNvSpPr>
            <p:nvPr/>
          </p:nvSpPr>
          <p:spPr bwMode="auto">
            <a:xfrm>
              <a:off x="2391" y="2543"/>
              <a:ext cx="442" cy="216"/>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600"/>
                <a:t>altura</a:t>
              </a:r>
            </a:p>
          </p:txBody>
        </p:sp>
        <p:sp>
          <p:nvSpPr>
            <p:cNvPr id="45156" name="Oval 100"/>
            <p:cNvSpPr>
              <a:spLocks noChangeArrowheads="1"/>
            </p:cNvSpPr>
            <p:nvPr/>
          </p:nvSpPr>
          <p:spPr bwMode="auto">
            <a:xfrm>
              <a:off x="2164" y="3007"/>
              <a:ext cx="867" cy="188"/>
            </a:xfrm>
            <a:prstGeom prst="ellipse">
              <a:avLst/>
            </a:prstGeom>
            <a:solidFill>
              <a:schemeClr val="bg1"/>
            </a:solidFill>
            <a:ln w="63500" cmpd="dbl">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eaLnBrk="0" hangingPunct="0"/>
              <a:r>
                <a:rPr lang="es-ES_tradnl" sz="1600"/>
                <a:t>nacionalidad</a:t>
              </a:r>
            </a:p>
          </p:txBody>
        </p:sp>
      </p:grpSp>
    </p:spTree>
    <p:extLst>
      <p:ext uri="{BB962C8B-B14F-4D97-AF65-F5344CB8AC3E}">
        <p14:creationId xmlns:p14="http://schemas.microsoft.com/office/powerpoint/2010/main" val="2877729921"/>
      </p:ext>
    </p:extLst>
  </p:cSld>
  <p:clrMapOvr>
    <a:masterClrMapping/>
  </p:clrMapOvr>
  <p:transition advTm="200464"/>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sz="2800" dirty="0"/>
              <a:t>Modelo entidad-relación: Conceptos</a:t>
            </a:r>
          </a:p>
        </p:txBody>
      </p:sp>
      <p:sp>
        <p:nvSpPr>
          <p:cNvPr id="3" name="2 Marcador de contenido"/>
          <p:cNvSpPr>
            <a:spLocks noGrp="1"/>
          </p:cNvSpPr>
          <p:nvPr>
            <p:ph sz="quarter" idx="1"/>
          </p:nvPr>
        </p:nvSpPr>
        <p:spPr/>
        <p:txBody>
          <a:bodyPr/>
          <a:lstStyle/>
          <a:p>
            <a:r>
              <a:rPr lang="es-CR" dirty="0"/>
              <a:t>Claves</a:t>
            </a:r>
          </a:p>
          <a:p>
            <a:pPr lvl="1"/>
            <a:r>
              <a:rPr lang="es-ES" dirty="0"/>
              <a:t>Representa un atributo de una entidad que permite distinguir a esta entidad del resto de entidades del conjunto de entidades.</a:t>
            </a:r>
          </a:p>
          <a:p>
            <a:pPr lvl="1"/>
            <a:r>
              <a:rPr lang="es-ES" dirty="0"/>
              <a:t>Las claves también ayudan a identificar unívocamente a las relaciones y así a distinguir las relaciones entre sí.</a:t>
            </a:r>
            <a:endParaRPr lang="es-CR" dirty="0"/>
          </a:p>
        </p:txBody>
      </p:sp>
    </p:spTree>
    <p:extLst>
      <p:ext uri="{BB962C8B-B14F-4D97-AF65-F5344CB8AC3E}">
        <p14:creationId xmlns:p14="http://schemas.microsoft.com/office/powerpoint/2010/main" val="27775162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8" name="Rectangle 106"/>
          <p:cNvSpPr>
            <a:spLocks noGrp="1" noChangeArrowheads="1"/>
          </p:cNvSpPr>
          <p:nvPr>
            <p:ph type="title"/>
          </p:nvPr>
        </p:nvSpPr>
        <p:spPr>
          <a:xfrm>
            <a:off x="467544" y="1700808"/>
            <a:ext cx="8153400" cy="990600"/>
          </a:xfrm>
        </p:spPr>
        <p:txBody>
          <a:bodyPr/>
          <a:lstStyle/>
          <a:p>
            <a:r>
              <a:rPr lang="es-ES" sz="2400" i="1" u="sng" dirty="0" err="1">
                <a:solidFill>
                  <a:schemeClr val="bg2">
                    <a:lumMod val="60000"/>
                    <a:lumOff val="40000"/>
                  </a:schemeClr>
                </a:solidFill>
              </a:rPr>
              <a:t>Automovil</a:t>
            </a:r>
            <a:r>
              <a:rPr lang="es-ES" sz="2400" dirty="0">
                <a:solidFill>
                  <a:schemeClr val="bg2">
                    <a:lumMod val="60000"/>
                    <a:lumOff val="40000"/>
                  </a:schemeClr>
                </a:solidFill>
              </a:rPr>
              <a:t> (sin clave): resulta imposible identificar a alguno de los 2 autos marca Peugeot:</a:t>
            </a:r>
          </a:p>
        </p:txBody>
      </p:sp>
      <p:graphicFrame>
        <p:nvGraphicFramePr>
          <p:cNvPr id="23660" name="Group 108"/>
          <p:cNvGraphicFramePr>
            <a:graphicFrameLocks noGrp="1"/>
          </p:cNvGraphicFramePr>
          <p:nvPr>
            <p:ph sz="quarter" idx="1"/>
            <p:extLst/>
          </p:nvPr>
        </p:nvGraphicFramePr>
        <p:xfrm>
          <a:off x="467671" y="3072408"/>
          <a:ext cx="8153401" cy="3170874"/>
        </p:xfrm>
        <a:graphic>
          <a:graphicData uri="http://schemas.openxmlformats.org/drawingml/2006/table">
            <a:tbl>
              <a:tblPr/>
              <a:tblGrid>
                <a:gridCol w="2039248">
                  <a:extLst>
                    <a:ext uri="{9D8B030D-6E8A-4147-A177-3AD203B41FA5}">
                      <a16:colId xmlns:a16="http://schemas.microsoft.com/office/drawing/2014/main" val="20000"/>
                    </a:ext>
                  </a:extLst>
                </a:gridCol>
                <a:gridCol w="2037452">
                  <a:extLst>
                    <a:ext uri="{9D8B030D-6E8A-4147-A177-3AD203B41FA5}">
                      <a16:colId xmlns:a16="http://schemas.microsoft.com/office/drawing/2014/main" val="20001"/>
                    </a:ext>
                  </a:extLst>
                </a:gridCol>
                <a:gridCol w="2039248">
                  <a:extLst>
                    <a:ext uri="{9D8B030D-6E8A-4147-A177-3AD203B41FA5}">
                      <a16:colId xmlns:a16="http://schemas.microsoft.com/office/drawing/2014/main" val="20002"/>
                    </a:ext>
                  </a:extLst>
                </a:gridCol>
                <a:gridCol w="2037453">
                  <a:extLst>
                    <a:ext uri="{9D8B030D-6E8A-4147-A177-3AD203B41FA5}">
                      <a16:colId xmlns:a16="http://schemas.microsoft.com/office/drawing/2014/main" val="20003"/>
                    </a:ext>
                  </a:extLst>
                </a:gridCol>
              </a:tblGrid>
              <a:tr h="7826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a:ln>
                            <a:noFill/>
                          </a:ln>
                          <a:solidFill>
                            <a:schemeClr val="tx1"/>
                          </a:solidFill>
                          <a:effectLst/>
                          <a:latin typeface="Arial" charset="0"/>
                          <a:ea typeface="Times New Roman" pitchFamily="18" charset="0"/>
                          <a:cs typeface="Arial" charset="0"/>
                        </a:rPr>
                        <a:t>Marca</a:t>
                      </a:r>
                    </a:p>
                  </a:txBody>
                  <a:tcPr marL="103398" marR="1033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a:ln>
                            <a:noFill/>
                          </a:ln>
                          <a:solidFill>
                            <a:schemeClr val="tx1"/>
                          </a:solidFill>
                          <a:effectLst/>
                          <a:latin typeface="Arial" charset="0"/>
                          <a:ea typeface="Times New Roman" pitchFamily="18" charset="0"/>
                          <a:cs typeface="Arial" charset="0"/>
                        </a:rPr>
                        <a:t>Modelo</a:t>
                      </a:r>
                    </a:p>
                  </a:txBody>
                  <a:tcPr marL="103398" marR="1033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a:ln>
                            <a:noFill/>
                          </a:ln>
                          <a:solidFill>
                            <a:schemeClr val="tx1"/>
                          </a:solidFill>
                          <a:effectLst/>
                          <a:latin typeface="Arial" charset="0"/>
                          <a:ea typeface="Times New Roman" pitchFamily="18" charset="0"/>
                          <a:cs typeface="Arial" charset="0"/>
                        </a:rPr>
                        <a:t>Motor</a:t>
                      </a:r>
                    </a:p>
                  </a:txBody>
                  <a:tcPr marL="103398" marR="1033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a:ln>
                            <a:noFill/>
                          </a:ln>
                          <a:solidFill>
                            <a:schemeClr val="tx1"/>
                          </a:solidFill>
                          <a:effectLst/>
                          <a:latin typeface="Arial" charset="0"/>
                          <a:ea typeface="Times New Roman" pitchFamily="18" charset="0"/>
                          <a:cs typeface="Arial" charset="0"/>
                        </a:rPr>
                        <a:t>Color</a:t>
                      </a:r>
                    </a:p>
                  </a:txBody>
                  <a:tcPr marL="103398" marR="1033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826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Peugeot</a:t>
                      </a:r>
                    </a:p>
                  </a:txBody>
                  <a:tcPr marL="103398" marR="1033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207</a:t>
                      </a:r>
                    </a:p>
                  </a:txBody>
                  <a:tcPr marL="103398" marR="1033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1.6</a:t>
                      </a:r>
                    </a:p>
                  </a:txBody>
                  <a:tcPr marL="103398" marR="1033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Rojo</a:t>
                      </a:r>
                    </a:p>
                  </a:txBody>
                  <a:tcPr marL="103398" marR="1033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810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Mercedes Benz</a:t>
                      </a:r>
                    </a:p>
                  </a:txBody>
                  <a:tcPr marL="103398" marR="1033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W116</a:t>
                      </a:r>
                    </a:p>
                  </a:txBody>
                  <a:tcPr marL="103398" marR="1033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3.0</a:t>
                      </a:r>
                    </a:p>
                  </a:txBody>
                  <a:tcPr marL="103398" marR="1033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Verde</a:t>
                      </a:r>
                    </a:p>
                  </a:txBody>
                  <a:tcPr marL="103398" marR="1033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826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Peugeot</a:t>
                      </a:r>
                    </a:p>
                  </a:txBody>
                  <a:tcPr marL="103398" marR="1033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207</a:t>
                      </a:r>
                    </a:p>
                  </a:txBody>
                  <a:tcPr marL="103398" marR="1033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1.6</a:t>
                      </a:r>
                    </a:p>
                  </a:txBody>
                  <a:tcPr marL="103398" marR="1033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Rojo</a:t>
                      </a:r>
                    </a:p>
                  </a:txBody>
                  <a:tcPr marL="103398" marR="1033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6" name="1 Título"/>
          <p:cNvSpPr txBox="1">
            <a:spLocks/>
          </p:cNvSpPr>
          <p:nvPr/>
        </p:nvSpPr>
        <p:spPr>
          <a:xfrm>
            <a:off x="586015" y="148701"/>
            <a:ext cx="8153400" cy="990600"/>
          </a:xfrm>
          <a:prstGeom prst="rect">
            <a:avLst/>
          </a:prstGeom>
          <a:noFill/>
          <a:ln>
            <a:noFill/>
          </a:ln>
        </p:spPr>
        <p:txBody>
          <a:bodyPr lIns="91425" tIns="91425" rIns="91425" bIns="91425" anchor="ctr" anchorCtr="0">
            <a:norm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FFFFFF"/>
              </a:buClr>
              <a:buFont typeface="Calibri"/>
              <a:buNone/>
              <a:defRPr sz="4400" b="0" i="0" u="none" strike="noStrike" cap="none">
                <a:solidFill>
                  <a:srgbClr val="FFFFFF"/>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r>
              <a:rPr lang="es-CR" sz="2800" dirty="0"/>
              <a:t>Modelo entidad-relación: Conceptos</a:t>
            </a:r>
          </a:p>
        </p:txBody>
      </p:sp>
    </p:spTree>
    <p:extLst>
      <p:ext uri="{BB962C8B-B14F-4D97-AF65-F5344CB8AC3E}">
        <p14:creationId xmlns:p14="http://schemas.microsoft.com/office/powerpoint/2010/main" val="40107952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67544" y="1658897"/>
            <a:ext cx="8153400" cy="990600"/>
          </a:xfrm>
        </p:spPr>
        <p:txBody>
          <a:bodyPr/>
          <a:lstStyle/>
          <a:p>
            <a:r>
              <a:rPr lang="es-ES" sz="2400" i="1" u="sng" dirty="0" err="1">
                <a:solidFill>
                  <a:schemeClr val="bg2">
                    <a:lumMod val="60000"/>
                    <a:lumOff val="40000"/>
                  </a:schemeClr>
                </a:solidFill>
              </a:rPr>
              <a:t>Automovil</a:t>
            </a:r>
            <a:r>
              <a:rPr lang="es-ES" sz="2400" dirty="0">
                <a:solidFill>
                  <a:schemeClr val="bg2">
                    <a:lumMod val="60000"/>
                    <a:lumOff val="40000"/>
                  </a:schemeClr>
                </a:solidFill>
              </a:rPr>
              <a:t> (con clave): a través de la clave, es posible identificar cualquiera de los autos:</a:t>
            </a:r>
          </a:p>
        </p:txBody>
      </p:sp>
      <p:graphicFrame>
        <p:nvGraphicFramePr>
          <p:cNvPr id="25736" name="Group 136"/>
          <p:cNvGraphicFramePr>
            <a:graphicFrameLocks noGrp="1"/>
          </p:cNvGraphicFramePr>
          <p:nvPr>
            <p:ph sz="quarter" idx="1"/>
            <p:extLst/>
          </p:nvPr>
        </p:nvGraphicFramePr>
        <p:xfrm>
          <a:off x="467671" y="3030497"/>
          <a:ext cx="8153400" cy="3278823"/>
        </p:xfrm>
        <a:graphic>
          <a:graphicData uri="http://schemas.openxmlformats.org/drawingml/2006/table">
            <a:tbl>
              <a:tblPr/>
              <a:tblGrid>
                <a:gridCol w="1579855">
                  <a:extLst>
                    <a:ext uri="{9D8B030D-6E8A-4147-A177-3AD203B41FA5}">
                      <a16:colId xmlns:a16="http://schemas.microsoft.com/office/drawing/2014/main" val="20000"/>
                    </a:ext>
                  </a:extLst>
                </a:gridCol>
                <a:gridCol w="1817987">
                  <a:extLst>
                    <a:ext uri="{9D8B030D-6E8A-4147-A177-3AD203B41FA5}">
                      <a16:colId xmlns:a16="http://schemas.microsoft.com/office/drawing/2014/main" val="20001"/>
                    </a:ext>
                  </a:extLst>
                </a:gridCol>
                <a:gridCol w="1492776">
                  <a:extLst>
                    <a:ext uri="{9D8B030D-6E8A-4147-A177-3AD203B41FA5}">
                      <a16:colId xmlns:a16="http://schemas.microsoft.com/office/drawing/2014/main" val="20002"/>
                    </a:ext>
                  </a:extLst>
                </a:gridCol>
                <a:gridCol w="1631391">
                  <a:extLst>
                    <a:ext uri="{9D8B030D-6E8A-4147-A177-3AD203B41FA5}">
                      <a16:colId xmlns:a16="http://schemas.microsoft.com/office/drawing/2014/main" val="20003"/>
                    </a:ext>
                  </a:extLst>
                </a:gridCol>
                <a:gridCol w="1631391">
                  <a:extLst>
                    <a:ext uri="{9D8B030D-6E8A-4147-A177-3AD203B41FA5}">
                      <a16:colId xmlns:a16="http://schemas.microsoft.com/office/drawing/2014/main" val="20004"/>
                    </a:ext>
                  </a:extLst>
                </a:gridCol>
              </a:tblGrid>
              <a:tr h="8191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dirty="0">
                          <a:ln>
                            <a:noFill/>
                          </a:ln>
                          <a:solidFill>
                            <a:schemeClr val="tx1"/>
                          </a:solidFill>
                          <a:effectLst/>
                          <a:latin typeface="Arial" charset="0"/>
                          <a:ea typeface="Times New Roman" pitchFamily="18" charset="0"/>
                          <a:cs typeface="Arial" charset="0"/>
                        </a:rPr>
                        <a:t>Patente</a:t>
                      </a:r>
                    </a:p>
                  </a:txBody>
                  <a:tcPr marL="102362" marR="1023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a:ln>
                            <a:noFill/>
                          </a:ln>
                          <a:solidFill>
                            <a:schemeClr val="tx1"/>
                          </a:solidFill>
                          <a:effectLst/>
                          <a:latin typeface="Arial" charset="0"/>
                          <a:ea typeface="Times New Roman" pitchFamily="18" charset="0"/>
                          <a:cs typeface="Arial" charset="0"/>
                        </a:rPr>
                        <a:t>Marca</a:t>
                      </a:r>
                    </a:p>
                  </a:txBody>
                  <a:tcPr marL="102362" marR="1023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a:ln>
                            <a:noFill/>
                          </a:ln>
                          <a:solidFill>
                            <a:schemeClr val="tx1"/>
                          </a:solidFill>
                          <a:effectLst/>
                          <a:latin typeface="Arial" charset="0"/>
                          <a:ea typeface="Times New Roman" pitchFamily="18" charset="0"/>
                          <a:cs typeface="Arial" charset="0"/>
                        </a:rPr>
                        <a:t>Modelo</a:t>
                      </a:r>
                    </a:p>
                  </a:txBody>
                  <a:tcPr marL="102362" marR="1023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a:ln>
                            <a:noFill/>
                          </a:ln>
                          <a:solidFill>
                            <a:schemeClr val="tx1"/>
                          </a:solidFill>
                          <a:effectLst/>
                          <a:latin typeface="Arial" charset="0"/>
                          <a:ea typeface="Times New Roman" pitchFamily="18" charset="0"/>
                          <a:cs typeface="Arial" charset="0"/>
                        </a:rPr>
                        <a:t>Motor</a:t>
                      </a:r>
                    </a:p>
                  </a:txBody>
                  <a:tcPr marL="102362" marR="1023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a:ln>
                            <a:noFill/>
                          </a:ln>
                          <a:solidFill>
                            <a:schemeClr val="tx1"/>
                          </a:solidFill>
                          <a:effectLst/>
                          <a:latin typeface="Arial" charset="0"/>
                          <a:ea typeface="Times New Roman" pitchFamily="18" charset="0"/>
                          <a:cs typeface="Arial" charset="0"/>
                        </a:rPr>
                        <a:t>Color</a:t>
                      </a:r>
                    </a:p>
                  </a:txBody>
                  <a:tcPr marL="102362" marR="1023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175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a:ln>
                            <a:noFill/>
                          </a:ln>
                          <a:solidFill>
                            <a:srgbClr val="FF0066"/>
                          </a:solidFill>
                          <a:effectLst/>
                          <a:latin typeface="Arial" charset="0"/>
                          <a:ea typeface="Times New Roman" pitchFamily="18" charset="0"/>
                          <a:cs typeface="Arial" charset="0"/>
                        </a:rPr>
                        <a:t>GF6534</a:t>
                      </a:r>
                      <a:endParaRPr kumimoji="0" lang="es-ES" sz="2400" b="0" i="0" u="none" strike="noStrike" cap="none" normalizeH="0" baseline="0">
                        <a:ln>
                          <a:noFill/>
                        </a:ln>
                        <a:solidFill>
                          <a:srgbClr val="FF0066"/>
                        </a:solidFill>
                        <a:effectLst/>
                        <a:latin typeface="Arial" charset="0"/>
                        <a:ea typeface="Times New Roman" pitchFamily="18" charset="0"/>
                        <a:cs typeface="Arial" charset="0"/>
                      </a:endParaRPr>
                    </a:p>
                  </a:txBody>
                  <a:tcPr marL="102362" marR="1023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1113" algn="ctr" defTabSz="914400" rtl="0" eaLnBrk="1" fontAlgn="base" latinLnBrk="0" hangingPunct="1">
                        <a:lnSpc>
                          <a:spcPct val="100000"/>
                        </a:lnSpc>
                        <a:spcBef>
                          <a:spcPct val="0"/>
                        </a:spcBef>
                        <a:spcAft>
                          <a:spcPct val="0"/>
                        </a:spcAft>
                        <a:buClrTx/>
                        <a:buSzTx/>
                        <a:buFontTx/>
                        <a:buNone/>
                        <a:tabLst/>
                      </a:pPr>
                      <a:r>
                        <a:rPr kumimoji="0" lang="es-ES" sz="2400" b="0" i="0" u="none" strike="noStrike" kern="1200" cap="none" normalizeH="0" baseline="0" dirty="0">
                          <a:ln>
                            <a:noFill/>
                          </a:ln>
                          <a:solidFill>
                            <a:schemeClr val="tx1"/>
                          </a:solidFill>
                          <a:effectLst/>
                          <a:latin typeface="Arial" charset="0"/>
                          <a:ea typeface="Times New Roman" pitchFamily="18" charset="0"/>
                          <a:cs typeface="Arial" charset="0"/>
                        </a:rPr>
                        <a:t>Peugeot</a:t>
                      </a:r>
                    </a:p>
                  </a:txBody>
                  <a:tcPr marL="102362" marR="1023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207</a:t>
                      </a:r>
                    </a:p>
                  </a:txBody>
                  <a:tcPr marL="102362" marR="1023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1.6</a:t>
                      </a:r>
                    </a:p>
                  </a:txBody>
                  <a:tcPr marL="102362" marR="1023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Rojo</a:t>
                      </a:r>
                    </a:p>
                  </a:txBody>
                  <a:tcPr marL="102362" marR="1023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175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a:ln>
                            <a:noFill/>
                          </a:ln>
                          <a:solidFill>
                            <a:srgbClr val="FF0066"/>
                          </a:solidFill>
                          <a:effectLst/>
                          <a:latin typeface="Arial" charset="0"/>
                          <a:ea typeface="Times New Roman" pitchFamily="18" charset="0"/>
                          <a:cs typeface="Arial" charset="0"/>
                        </a:rPr>
                        <a:t>DE8743</a:t>
                      </a:r>
                      <a:endParaRPr kumimoji="0" lang="es-ES" sz="2400" b="0" i="0" u="none" strike="noStrike" cap="none" normalizeH="0" baseline="0">
                        <a:ln>
                          <a:noFill/>
                        </a:ln>
                        <a:solidFill>
                          <a:srgbClr val="FF0066"/>
                        </a:solidFill>
                        <a:effectLst/>
                        <a:latin typeface="Arial" charset="0"/>
                        <a:ea typeface="Times New Roman" pitchFamily="18" charset="0"/>
                        <a:cs typeface="Arial" charset="0"/>
                      </a:endParaRPr>
                    </a:p>
                  </a:txBody>
                  <a:tcPr marL="102362" marR="1023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1113" algn="ctr" defTabSz="914400" rtl="0" eaLnBrk="1" fontAlgn="base" latinLnBrk="0" hangingPunct="1">
                        <a:lnSpc>
                          <a:spcPct val="100000"/>
                        </a:lnSpc>
                        <a:spcBef>
                          <a:spcPct val="0"/>
                        </a:spcBef>
                        <a:spcAft>
                          <a:spcPct val="0"/>
                        </a:spcAft>
                        <a:buClrTx/>
                        <a:buSzTx/>
                        <a:buFontTx/>
                        <a:buNone/>
                        <a:tabLst/>
                      </a:pPr>
                      <a:r>
                        <a:rPr kumimoji="0" lang="es-ES" sz="2400" b="0" i="0" u="none" strike="noStrike" kern="1200" cap="none" normalizeH="0" baseline="0" dirty="0">
                          <a:ln>
                            <a:noFill/>
                          </a:ln>
                          <a:solidFill>
                            <a:schemeClr val="tx1"/>
                          </a:solidFill>
                          <a:effectLst/>
                          <a:latin typeface="Arial" charset="0"/>
                          <a:ea typeface="Times New Roman" pitchFamily="18" charset="0"/>
                          <a:cs typeface="Arial" charset="0"/>
                        </a:rPr>
                        <a:t>Mercedes Benz</a:t>
                      </a:r>
                    </a:p>
                  </a:txBody>
                  <a:tcPr marL="102362" marR="1023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W116</a:t>
                      </a:r>
                    </a:p>
                  </a:txBody>
                  <a:tcPr marL="102362" marR="1023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3.0</a:t>
                      </a:r>
                    </a:p>
                  </a:txBody>
                  <a:tcPr marL="102362" marR="1023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Verde</a:t>
                      </a:r>
                    </a:p>
                  </a:txBody>
                  <a:tcPr marL="102362" marR="1023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191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a:ln>
                            <a:noFill/>
                          </a:ln>
                          <a:solidFill>
                            <a:srgbClr val="FF0066"/>
                          </a:solidFill>
                          <a:effectLst/>
                          <a:latin typeface="Arial" charset="0"/>
                          <a:ea typeface="Times New Roman" pitchFamily="18" charset="0"/>
                          <a:cs typeface="Arial" charset="0"/>
                        </a:rPr>
                        <a:t>MU8732</a:t>
                      </a:r>
                      <a:endParaRPr kumimoji="0" lang="es-ES" sz="2400" b="0" i="0" u="none" strike="noStrike" cap="none" normalizeH="0" baseline="0">
                        <a:ln>
                          <a:noFill/>
                        </a:ln>
                        <a:solidFill>
                          <a:srgbClr val="FF0066"/>
                        </a:solidFill>
                        <a:effectLst/>
                        <a:latin typeface="Arial" charset="0"/>
                        <a:ea typeface="Times New Roman" pitchFamily="18" charset="0"/>
                        <a:cs typeface="Arial" charset="0"/>
                      </a:endParaRPr>
                    </a:p>
                  </a:txBody>
                  <a:tcPr marL="102362" marR="1023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1113" algn="ctr" defTabSz="914400" rtl="0" eaLnBrk="1" fontAlgn="base" latinLnBrk="0" hangingPunct="1">
                        <a:lnSpc>
                          <a:spcPct val="100000"/>
                        </a:lnSpc>
                        <a:spcBef>
                          <a:spcPct val="0"/>
                        </a:spcBef>
                        <a:spcAft>
                          <a:spcPct val="0"/>
                        </a:spcAft>
                        <a:buClrTx/>
                        <a:buSzTx/>
                        <a:buFontTx/>
                        <a:buNone/>
                        <a:tabLst/>
                      </a:pPr>
                      <a:r>
                        <a:rPr kumimoji="0" lang="es-ES" sz="2400" b="0" i="0" u="none" strike="noStrike" kern="1200" cap="none" normalizeH="0" baseline="0" dirty="0">
                          <a:ln>
                            <a:noFill/>
                          </a:ln>
                          <a:solidFill>
                            <a:schemeClr val="tx1"/>
                          </a:solidFill>
                          <a:effectLst/>
                          <a:latin typeface="Arial" charset="0"/>
                          <a:ea typeface="Times New Roman" pitchFamily="18" charset="0"/>
                          <a:cs typeface="Arial" charset="0"/>
                        </a:rPr>
                        <a:t>Peugeot</a:t>
                      </a:r>
                    </a:p>
                  </a:txBody>
                  <a:tcPr marL="102362" marR="1023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207</a:t>
                      </a:r>
                    </a:p>
                  </a:txBody>
                  <a:tcPr marL="102362" marR="1023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a:ln>
                            <a:noFill/>
                          </a:ln>
                          <a:solidFill>
                            <a:schemeClr val="tx1"/>
                          </a:solidFill>
                          <a:effectLst/>
                          <a:latin typeface="Arial" charset="0"/>
                          <a:ea typeface="Times New Roman" pitchFamily="18" charset="0"/>
                          <a:cs typeface="Arial" charset="0"/>
                        </a:rPr>
                        <a:t>1.6</a:t>
                      </a:r>
                    </a:p>
                  </a:txBody>
                  <a:tcPr marL="102362" marR="1023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dirty="0">
                          <a:ln>
                            <a:noFill/>
                          </a:ln>
                          <a:solidFill>
                            <a:schemeClr val="tx1"/>
                          </a:solidFill>
                          <a:effectLst/>
                          <a:latin typeface="Arial" charset="0"/>
                          <a:ea typeface="Times New Roman" pitchFamily="18" charset="0"/>
                          <a:cs typeface="Arial" charset="0"/>
                        </a:rPr>
                        <a:t>Rojo</a:t>
                      </a:r>
                    </a:p>
                  </a:txBody>
                  <a:tcPr marL="102362" marR="10236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 name="1 Título"/>
          <p:cNvSpPr txBox="1">
            <a:spLocks/>
          </p:cNvSpPr>
          <p:nvPr/>
        </p:nvSpPr>
        <p:spPr>
          <a:xfrm>
            <a:off x="612648" y="228600"/>
            <a:ext cx="8153400" cy="990600"/>
          </a:xfrm>
          <a:prstGeom prst="rect">
            <a:avLst/>
          </a:prstGeom>
          <a:noFill/>
          <a:ln>
            <a:noFill/>
          </a:ln>
        </p:spPr>
        <p:txBody>
          <a:bodyPr lIns="91425" tIns="91425" rIns="91425" bIns="91425" anchor="ctr" anchorCtr="0">
            <a:norm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FFFFFF"/>
              </a:buClr>
              <a:buFont typeface="Calibri"/>
              <a:buNone/>
              <a:defRPr sz="4400" b="0" i="0" u="none" strike="noStrike" cap="none">
                <a:solidFill>
                  <a:srgbClr val="FFFFFF"/>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r>
              <a:rPr lang="es-CR" sz="2800"/>
              <a:t>Modelo entidad-relación: Conceptos</a:t>
            </a:r>
            <a:endParaRPr lang="es-CR" sz="2800" dirty="0"/>
          </a:p>
        </p:txBody>
      </p:sp>
    </p:spTree>
    <p:extLst>
      <p:ext uri="{BB962C8B-B14F-4D97-AF65-F5344CB8AC3E}">
        <p14:creationId xmlns:p14="http://schemas.microsoft.com/office/powerpoint/2010/main" val="19948457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sz="2800" dirty="0"/>
              <a:t>Modelo entidad-relación: Conceptos</a:t>
            </a:r>
          </a:p>
        </p:txBody>
      </p:sp>
      <p:sp>
        <p:nvSpPr>
          <p:cNvPr id="3" name="2 Marcador de contenido"/>
          <p:cNvSpPr>
            <a:spLocks noGrp="1"/>
          </p:cNvSpPr>
          <p:nvPr>
            <p:ph sz="quarter" idx="1"/>
          </p:nvPr>
        </p:nvSpPr>
        <p:spPr/>
        <p:txBody>
          <a:bodyPr>
            <a:normAutofit fontScale="62500" lnSpcReduction="20000"/>
          </a:bodyPr>
          <a:lstStyle/>
          <a:p>
            <a:pPr>
              <a:lnSpc>
                <a:spcPct val="90000"/>
              </a:lnSpc>
            </a:pPr>
            <a:r>
              <a:rPr lang="es-ES" b="1" dirty="0" err="1">
                <a:solidFill>
                  <a:schemeClr val="bg2">
                    <a:lumMod val="60000"/>
                    <a:lumOff val="40000"/>
                  </a:schemeClr>
                </a:solidFill>
              </a:rPr>
              <a:t>Superclave</a:t>
            </a:r>
            <a:r>
              <a:rPr lang="es-ES" dirty="0"/>
              <a:t>: es el conjunto de atributos que identifican de forma única a cada entidad.</a:t>
            </a:r>
          </a:p>
          <a:p>
            <a:pPr lvl="1">
              <a:lnSpc>
                <a:spcPct val="90000"/>
              </a:lnSpc>
            </a:pPr>
            <a:r>
              <a:rPr lang="es-ES" dirty="0"/>
              <a:t>Por ejemplo, la entidad EMPLEADO, con los atributos Número de la Seguridad Social (NSS), cédula (DNI), Nombre, Dirección y Fecha nacimiento, podrían ser identificadores o </a:t>
            </a:r>
            <a:r>
              <a:rPr lang="es-ES" dirty="0" err="1"/>
              <a:t>superclaves</a:t>
            </a:r>
            <a:r>
              <a:rPr lang="es-ES" dirty="0"/>
              <a:t> los conjuntos </a:t>
            </a:r>
          </a:p>
          <a:p>
            <a:pPr lvl="2">
              <a:lnSpc>
                <a:spcPct val="90000"/>
              </a:lnSpc>
            </a:pPr>
            <a:r>
              <a:rPr lang="es-ES" dirty="0"/>
              <a:t>Nombre, Dirección, Fecha nacimiento, NSS, DNI</a:t>
            </a:r>
          </a:p>
          <a:p>
            <a:pPr lvl="2">
              <a:lnSpc>
                <a:spcPct val="90000"/>
              </a:lnSpc>
            </a:pPr>
            <a:r>
              <a:rPr lang="es-ES" dirty="0"/>
              <a:t>DNI, Nombre y Dirección</a:t>
            </a:r>
          </a:p>
          <a:p>
            <a:pPr lvl="2">
              <a:lnSpc>
                <a:spcPct val="90000"/>
              </a:lnSpc>
            </a:pPr>
            <a:r>
              <a:rPr lang="es-ES" dirty="0"/>
              <a:t>NSS, Nombre y Dirección </a:t>
            </a:r>
          </a:p>
          <a:p>
            <a:pPr lvl="2">
              <a:lnSpc>
                <a:spcPct val="90000"/>
              </a:lnSpc>
            </a:pPr>
            <a:r>
              <a:rPr lang="es-ES" dirty="0"/>
              <a:t>DNI</a:t>
            </a:r>
          </a:p>
          <a:p>
            <a:pPr lvl="2">
              <a:lnSpc>
                <a:spcPct val="90000"/>
              </a:lnSpc>
            </a:pPr>
            <a:r>
              <a:rPr lang="es-ES" dirty="0"/>
              <a:t>NSS</a:t>
            </a:r>
          </a:p>
          <a:p>
            <a:pPr lvl="2">
              <a:lnSpc>
                <a:spcPct val="90000"/>
              </a:lnSpc>
            </a:pPr>
            <a:endParaRPr lang="es-ES" dirty="0"/>
          </a:p>
          <a:p>
            <a:pPr>
              <a:lnSpc>
                <a:spcPct val="90000"/>
              </a:lnSpc>
            </a:pPr>
            <a:r>
              <a:rPr lang="es-ES" b="1" dirty="0">
                <a:solidFill>
                  <a:schemeClr val="bg2">
                    <a:lumMod val="60000"/>
                    <a:lumOff val="40000"/>
                  </a:schemeClr>
                </a:solidFill>
              </a:rPr>
              <a:t>Clave candidata</a:t>
            </a:r>
            <a:r>
              <a:rPr lang="es-ES" dirty="0"/>
              <a:t>: Es cada una de las </a:t>
            </a:r>
            <a:r>
              <a:rPr lang="es-ES" dirty="0" err="1"/>
              <a:t>superclaves</a:t>
            </a:r>
            <a:r>
              <a:rPr lang="es-ES" dirty="0"/>
              <a:t> formadas por el mínimo número de campos posibles. </a:t>
            </a:r>
          </a:p>
          <a:p>
            <a:pPr lvl="1">
              <a:lnSpc>
                <a:spcPct val="90000"/>
              </a:lnSpc>
            </a:pPr>
            <a:r>
              <a:rPr lang="es-ES" dirty="0"/>
              <a:t>En el ejemplo anterior, son el DNI y el Número de la Seguridad Social</a:t>
            </a:r>
          </a:p>
          <a:p>
            <a:pPr lvl="1">
              <a:lnSpc>
                <a:spcPct val="90000"/>
              </a:lnSpc>
            </a:pPr>
            <a:endParaRPr lang="es-ES" dirty="0"/>
          </a:p>
          <a:p>
            <a:pPr>
              <a:lnSpc>
                <a:spcPct val="90000"/>
              </a:lnSpc>
            </a:pPr>
            <a:r>
              <a:rPr lang="es-ES" b="1" dirty="0">
                <a:solidFill>
                  <a:schemeClr val="bg2">
                    <a:lumMod val="60000"/>
                    <a:lumOff val="40000"/>
                  </a:schemeClr>
                </a:solidFill>
              </a:rPr>
              <a:t>Clave primaria o principal</a:t>
            </a:r>
            <a:r>
              <a:rPr lang="es-ES" dirty="0"/>
              <a:t>: Es la clave candidata seleccionada por el diseñador de la BD. Una clave candidata no puede contener valores nulos, ha de ser sencilla de crear y no ha de variar con el tiempo. El atributo o los atributos que forman esta clave se representan subrayados. </a:t>
            </a:r>
            <a:endParaRPr lang="es-CR" dirty="0"/>
          </a:p>
        </p:txBody>
      </p:sp>
    </p:spTree>
    <p:extLst>
      <p:ext uri="{BB962C8B-B14F-4D97-AF65-F5344CB8AC3E}">
        <p14:creationId xmlns:p14="http://schemas.microsoft.com/office/powerpoint/2010/main" val="23387066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24" name="Rectangle 68"/>
          <p:cNvSpPr>
            <a:spLocks noGrp="1" noChangeArrowheads="1"/>
          </p:cNvSpPr>
          <p:nvPr>
            <p:ph type="title"/>
          </p:nvPr>
        </p:nvSpPr>
        <p:spPr/>
        <p:txBody>
          <a:bodyPr>
            <a:normAutofit fontScale="90000"/>
          </a:bodyPr>
          <a:lstStyle/>
          <a:p>
            <a:r>
              <a:rPr lang="es-CR" dirty="0"/>
              <a:t>Modelo entidad-relación: Conceptos</a:t>
            </a:r>
            <a:endParaRPr lang="es-ES_tradnl" b="1" dirty="0"/>
          </a:p>
        </p:txBody>
      </p:sp>
      <p:sp>
        <p:nvSpPr>
          <p:cNvPr id="2" name="1 Marcador de contenido"/>
          <p:cNvSpPr>
            <a:spLocks noGrp="1"/>
          </p:cNvSpPr>
          <p:nvPr>
            <p:ph sz="quarter" idx="1"/>
          </p:nvPr>
        </p:nvSpPr>
        <p:spPr/>
        <p:txBody>
          <a:bodyPr/>
          <a:lstStyle/>
          <a:p>
            <a:r>
              <a:rPr lang="es-CR" dirty="0"/>
              <a:t>Notación para atributos</a:t>
            </a:r>
          </a:p>
        </p:txBody>
      </p:sp>
      <p:grpSp>
        <p:nvGrpSpPr>
          <p:cNvPr id="45175" name="Group 119"/>
          <p:cNvGrpSpPr>
            <a:grpSpLocks/>
          </p:cNvGrpSpPr>
          <p:nvPr/>
        </p:nvGrpSpPr>
        <p:grpSpPr bwMode="auto">
          <a:xfrm>
            <a:off x="2123034" y="2561226"/>
            <a:ext cx="4897437" cy="3218869"/>
            <a:chOff x="466" y="1610"/>
            <a:chExt cx="2631" cy="1750"/>
          </a:xfrm>
        </p:grpSpPr>
        <p:sp>
          <p:nvSpPr>
            <p:cNvPr id="45112" name="Line 56"/>
            <p:cNvSpPr>
              <a:spLocks noChangeShapeType="1"/>
            </p:cNvSpPr>
            <p:nvPr/>
          </p:nvSpPr>
          <p:spPr bwMode="auto">
            <a:xfrm flipV="1">
              <a:off x="1200" y="2753"/>
              <a:ext cx="144" cy="288"/>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800"/>
            </a:p>
          </p:txBody>
        </p:sp>
        <p:sp>
          <p:nvSpPr>
            <p:cNvPr id="45130" name="Line 74"/>
            <p:cNvSpPr>
              <a:spLocks noChangeShapeType="1"/>
            </p:cNvSpPr>
            <p:nvPr/>
          </p:nvSpPr>
          <p:spPr bwMode="auto">
            <a:xfrm flipV="1">
              <a:off x="1440" y="2753"/>
              <a:ext cx="0" cy="336"/>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s-CR" sz="1800"/>
            </a:p>
          </p:txBody>
        </p:sp>
        <p:sp>
          <p:nvSpPr>
            <p:cNvPr id="45157" name="Line 101"/>
            <p:cNvSpPr>
              <a:spLocks noChangeShapeType="1"/>
            </p:cNvSpPr>
            <p:nvPr/>
          </p:nvSpPr>
          <p:spPr bwMode="auto">
            <a:xfrm flipH="1" flipV="1">
              <a:off x="2016" y="2753"/>
              <a:ext cx="274" cy="223"/>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s-CR" sz="1800"/>
            </a:p>
          </p:txBody>
        </p:sp>
        <p:sp>
          <p:nvSpPr>
            <p:cNvPr id="45131" name="Line 75"/>
            <p:cNvSpPr>
              <a:spLocks noChangeShapeType="1"/>
            </p:cNvSpPr>
            <p:nvPr/>
          </p:nvSpPr>
          <p:spPr bwMode="auto">
            <a:xfrm flipV="1">
              <a:off x="1847" y="2753"/>
              <a:ext cx="0" cy="336"/>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s-CR" sz="1800"/>
            </a:p>
          </p:txBody>
        </p:sp>
        <p:sp>
          <p:nvSpPr>
            <p:cNvPr id="45067" name="Line 11"/>
            <p:cNvSpPr>
              <a:spLocks noChangeShapeType="1"/>
            </p:cNvSpPr>
            <p:nvPr/>
          </p:nvSpPr>
          <p:spPr bwMode="auto">
            <a:xfrm>
              <a:off x="1351" y="2360"/>
              <a:ext cx="55" cy="19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800"/>
            </a:p>
          </p:txBody>
        </p:sp>
        <p:sp>
          <p:nvSpPr>
            <p:cNvPr id="45068" name="Line 12"/>
            <p:cNvSpPr>
              <a:spLocks noChangeShapeType="1"/>
            </p:cNvSpPr>
            <p:nvPr/>
          </p:nvSpPr>
          <p:spPr bwMode="auto">
            <a:xfrm flipH="1">
              <a:off x="1742" y="2273"/>
              <a:ext cx="34" cy="279"/>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800"/>
            </a:p>
          </p:txBody>
        </p:sp>
        <p:sp>
          <p:nvSpPr>
            <p:cNvPr id="45069" name="Line 13"/>
            <p:cNvSpPr>
              <a:spLocks noChangeShapeType="1"/>
            </p:cNvSpPr>
            <p:nvPr/>
          </p:nvSpPr>
          <p:spPr bwMode="auto">
            <a:xfrm flipH="1">
              <a:off x="2030" y="2369"/>
              <a:ext cx="288" cy="19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800"/>
            </a:p>
          </p:txBody>
        </p:sp>
        <p:sp>
          <p:nvSpPr>
            <p:cNvPr id="45070" name="Line 14"/>
            <p:cNvSpPr>
              <a:spLocks noChangeShapeType="1"/>
            </p:cNvSpPr>
            <p:nvPr/>
          </p:nvSpPr>
          <p:spPr bwMode="auto">
            <a:xfrm flipH="1">
              <a:off x="2030" y="2657"/>
              <a:ext cx="336"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800"/>
            </a:p>
          </p:txBody>
        </p:sp>
        <p:sp>
          <p:nvSpPr>
            <p:cNvPr id="45094" name="Line 38"/>
            <p:cNvSpPr>
              <a:spLocks noChangeShapeType="1"/>
            </p:cNvSpPr>
            <p:nvPr/>
          </p:nvSpPr>
          <p:spPr bwMode="auto">
            <a:xfrm>
              <a:off x="1261" y="1928"/>
              <a:ext cx="432" cy="19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800"/>
            </a:p>
          </p:txBody>
        </p:sp>
        <p:sp>
          <p:nvSpPr>
            <p:cNvPr id="45095" name="Line 39"/>
            <p:cNvSpPr>
              <a:spLocks noChangeShapeType="1"/>
            </p:cNvSpPr>
            <p:nvPr/>
          </p:nvSpPr>
          <p:spPr bwMode="auto">
            <a:xfrm>
              <a:off x="1619" y="1842"/>
              <a:ext cx="144" cy="24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800"/>
            </a:p>
          </p:txBody>
        </p:sp>
        <p:sp>
          <p:nvSpPr>
            <p:cNvPr id="45096" name="Line 40"/>
            <p:cNvSpPr>
              <a:spLocks noChangeShapeType="1"/>
            </p:cNvSpPr>
            <p:nvPr/>
          </p:nvSpPr>
          <p:spPr bwMode="auto">
            <a:xfrm flipH="1">
              <a:off x="1930" y="1880"/>
              <a:ext cx="195" cy="24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800"/>
            </a:p>
          </p:txBody>
        </p:sp>
        <p:sp>
          <p:nvSpPr>
            <p:cNvPr id="45097" name="Line 41"/>
            <p:cNvSpPr>
              <a:spLocks noChangeShapeType="1"/>
            </p:cNvSpPr>
            <p:nvPr/>
          </p:nvSpPr>
          <p:spPr bwMode="auto">
            <a:xfrm flipH="1">
              <a:off x="2125" y="2024"/>
              <a:ext cx="192" cy="144"/>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es-CR" sz="1800"/>
            </a:p>
          </p:txBody>
        </p:sp>
        <p:sp>
          <p:nvSpPr>
            <p:cNvPr id="45129" name="Line 73"/>
            <p:cNvSpPr>
              <a:spLocks noChangeShapeType="1"/>
            </p:cNvSpPr>
            <p:nvPr/>
          </p:nvSpPr>
          <p:spPr bwMode="auto">
            <a:xfrm flipV="1">
              <a:off x="1111" y="2704"/>
              <a:ext cx="181"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s-CR" sz="1800"/>
            </a:p>
          </p:txBody>
        </p:sp>
        <p:sp>
          <p:nvSpPr>
            <p:cNvPr id="45165" name="Rectangle 109"/>
            <p:cNvSpPr>
              <a:spLocks noChangeArrowheads="1"/>
            </p:cNvSpPr>
            <p:nvPr/>
          </p:nvSpPr>
          <p:spPr bwMode="auto">
            <a:xfrm>
              <a:off x="1859" y="2321"/>
              <a:ext cx="354" cy="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lang="es-ES_tradnl" sz="1800"/>
                <a:t>(0,3)</a:t>
              </a:r>
            </a:p>
          </p:txBody>
        </p:sp>
        <p:sp>
          <p:nvSpPr>
            <p:cNvPr id="45066" name="Oval 10"/>
            <p:cNvSpPr>
              <a:spLocks noChangeArrowheads="1"/>
            </p:cNvSpPr>
            <p:nvPr/>
          </p:nvSpPr>
          <p:spPr bwMode="auto">
            <a:xfrm>
              <a:off x="1425" y="2063"/>
              <a:ext cx="752" cy="240"/>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800" dirty="0"/>
                <a:t>dirección</a:t>
              </a:r>
            </a:p>
          </p:txBody>
        </p:sp>
        <p:sp>
          <p:nvSpPr>
            <p:cNvPr id="45166" name="Rectangle 110"/>
            <p:cNvSpPr>
              <a:spLocks noChangeArrowheads="1"/>
            </p:cNvSpPr>
            <p:nvPr/>
          </p:nvSpPr>
          <p:spPr bwMode="auto">
            <a:xfrm>
              <a:off x="2153" y="2733"/>
              <a:ext cx="354" cy="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lang="es-ES_tradnl" sz="1800"/>
                <a:t>(1,2)</a:t>
              </a:r>
            </a:p>
          </p:txBody>
        </p:sp>
        <p:sp>
          <p:nvSpPr>
            <p:cNvPr id="45167" name="Rectangle 111"/>
            <p:cNvSpPr>
              <a:spLocks noChangeArrowheads="1"/>
            </p:cNvSpPr>
            <p:nvPr/>
          </p:nvSpPr>
          <p:spPr bwMode="auto">
            <a:xfrm>
              <a:off x="2057" y="2465"/>
              <a:ext cx="354" cy="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lang="es-ES_tradnl" sz="1800"/>
                <a:t>(0,1)</a:t>
              </a:r>
            </a:p>
          </p:txBody>
        </p:sp>
        <p:sp>
          <p:nvSpPr>
            <p:cNvPr id="45061" name="Rectangle 5"/>
            <p:cNvSpPr>
              <a:spLocks noChangeArrowheads="1"/>
            </p:cNvSpPr>
            <p:nvPr/>
          </p:nvSpPr>
          <p:spPr bwMode="auto">
            <a:xfrm>
              <a:off x="1306" y="2576"/>
              <a:ext cx="728" cy="190"/>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p>
              <a:pPr algn="ctr" eaLnBrk="0" hangingPunct="0"/>
              <a:r>
                <a:rPr lang="es-ES_tradnl" sz="1800"/>
                <a:t>EMPLEADO</a:t>
              </a:r>
            </a:p>
          </p:txBody>
        </p:sp>
        <p:sp>
          <p:nvSpPr>
            <p:cNvPr id="45063" name="Oval 7"/>
            <p:cNvSpPr>
              <a:spLocks noChangeArrowheads="1"/>
            </p:cNvSpPr>
            <p:nvPr/>
          </p:nvSpPr>
          <p:spPr bwMode="auto">
            <a:xfrm>
              <a:off x="466" y="2592"/>
              <a:ext cx="645" cy="212"/>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eaLnBrk="0" hangingPunct="0"/>
              <a:r>
                <a:rPr lang="es-ES_tradnl" sz="1800"/>
                <a:t>nombre</a:t>
              </a:r>
            </a:p>
          </p:txBody>
        </p:sp>
        <p:sp>
          <p:nvSpPr>
            <p:cNvPr id="45064" name="Oval 8"/>
            <p:cNvSpPr>
              <a:spLocks noChangeArrowheads="1"/>
            </p:cNvSpPr>
            <p:nvPr/>
          </p:nvSpPr>
          <p:spPr bwMode="auto">
            <a:xfrm>
              <a:off x="475" y="2175"/>
              <a:ext cx="945" cy="240"/>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36000" anchor="ctr">
              <a:spAutoFit/>
            </a:bodyPr>
            <a:lstStyle/>
            <a:p>
              <a:pPr algn="ctr" eaLnBrk="0" hangingPunct="0"/>
              <a:r>
                <a:rPr lang="es-ES_tradnl" sz="1800"/>
                <a:t>fechanacim</a:t>
              </a:r>
            </a:p>
          </p:txBody>
        </p:sp>
        <p:sp>
          <p:nvSpPr>
            <p:cNvPr id="45065" name="Oval 9"/>
            <p:cNvSpPr>
              <a:spLocks noChangeArrowheads="1"/>
            </p:cNvSpPr>
            <p:nvPr/>
          </p:nvSpPr>
          <p:spPr bwMode="auto">
            <a:xfrm>
              <a:off x="2298" y="2211"/>
              <a:ext cx="675" cy="240"/>
            </a:xfrm>
            <a:prstGeom prst="ellipse">
              <a:avLst/>
            </a:prstGeom>
            <a:solidFill>
              <a:schemeClr val="bg1"/>
            </a:solidFill>
            <a:ln w="63500" cmpd="dbl">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800"/>
                <a:t>telefono</a:t>
              </a:r>
            </a:p>
          </p:txBody>
        </p:sp>
        <p:sp>
          <p:nvSpPr>
            <p:cNvPr id="45090" name="Oval 34"/>
            <p:cNvSpPr>
              <a:spLocks noChangeArrowheads="1"/>
            </p:cNvSpPr>
            <p:nvPr/>
          </p:nvSpPr>
          <p:spPr bwMode="auto">
            <a:xfrm>
              <a:off x="841" y="1764"/>
              <a:ext cx="413" cy="240"/>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800"/>
                <a:t>calle</a:t>
              </a:r>
            </a:p>
          </p:txBody>
        </p:sp>
        <p:sp>
          <p:nvSpPr>
            <p:cNvPr id="45091" name="Oval 35"/>
            <p:cNvSpPr>
              <a:spLocks noChangeArrowheads="1"/>
            </p:cNvSpPr>
            <p:nvPr/>
          </p:nvSpPr>
          <p:spPr bwMode="auto">
            <a:xfrm>
              <a:off x="1812" y="1619"/>
              <a:ext cx="752" cy="240"/>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800"/>
                <a:t>provincia</a:t>
              </a:r>
            </a:p>
          </p:txBody>
        </p:sp>
        <p:sp>
          <p:nvSpPr>
            <p:cNvPr id="45092" name="Oval 36"/>
            <p:cNvSpPr>
              <a:spLocks noChangeArrowheads="1"/>
            </p:cNvSpPr>
            <p:nvPr/>
          </p:nvSpPr>
          <p:spPr bwMode="auto">
            <a:xfrm>
              <a:off x="1207" y="1610"/>
              <a:ext cx="568" cy="240"/>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800"/>
                <a:t>ciudad</a:t>
              </a:r>
            </a:p>
          </p:txBody>
        </p:sp>
        <p:sp>
          <p:nvSpPr>
            <p:cNvPr id="45093" name="Oval 37"/>
            <p:cNvSpPr>
              <a:spLocks noChangeArrowheads="1"/>
            </p:cNvSpPr>
            <p:nvPr/>
          </p:nvSpPr>
          <p:spPr bwMode="auto">
            <a:xfrm>
              <a:off x="2255" y="1858"/>
              <a:ext cx="842" cy="240"/>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0" rIns="36000" bIns="36000" anchor="ctr">
              <a:spAutoFit/>
            </a:bodyPr>
            <a:lstStyle/>
            <a:p>
              <a:pPr algn="ctr" eaLnBrk="0" hangingPunct="0"/>
              <a:r>
                <a:rPr lang="es-ES_tradnl" sz="1800"/>
                <a:t>codpostal</a:t>
              </a:r>
            </a:p>
          </p:txBody>
        </p:sp>
        <p:sp>
          <p:nvSpPr>
            <p:cNvPr id="45111" name="Oval 55"/>
            <p:cNvSpPr>
              <a:spLocks noChangeArrowheads="1"/>
            </p:cNvSpPr>
            <p:nvPr/>
          </p:nvSpPr>
          <p:spPr bwMode="auto">
            <a:xfrm>
              <a:off x="1645" y="3108"/>
              <a:ext cx="442" cy="240"/>
            </a:xfrm>
            <a:prstGeom prst="ellipse">
              <a:avLst/>
            </a:prstGeom>
            <a:solidFill>
              <a:schemeClr val="bg1"/>
            </a:solidFill>
            <a:ln w="19050">
              <a:solidFill>
                <a:schemeClr val="tx2"/>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800"/>
                <a:t>edad</a:t>
              </a:r>
            </a:p>
          </p:txBody>
        </p:sp>
        <p:sp>
          <p:nvSpPr>
            <p:cNvPr id="45126" name="Oval 70"/>
            <p:cNvSpPr>
              <a:spLocks noChangeArrowheads="1"/>
            </p:cNvSpPr>
            <p:nvPr/>
          </p:nvSpPr>
          <p:spPr bwMode="auto">
            <a:xfrm>
              <a:off x="954" y="2976"/>
              <a:ext cx="326" cy="240"/>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800"/>
                <a:t>nss</a:t>
              </a:r>
            </a:p>
          </p:txBody>
        </p:sp>
        <p:sp>
          <p:nvSpPr>
            <p:cNvPr id="45127" name="Oval 71"/>
            <p:cNvSpPr>
              <a:spLocks noChangeArrowheads="1"/>
            </p:cNvSpPr>
            <p:nvPr/>
          </p:nvSpPr>
          <p:spPr bwMode="auto">
            <a:xfrm>
              <a:off x="1290" y="3120"/>
              <a:ext cx="287" cy="240"/>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800"/>
                <a:t>dni</a:t>
              </a:r>
              <a:endParaRPr lang="es-ES_tradnl" sz="1800" dirty="0"/>
            </a:p>
          </p:txBody>
        </p:sp>
        <p:sp>
          <p:nvSpPr>
            <p:cNvPr id="45128" name="Oval 72"/>
            <p:cNvSpPr>
              <a:spLocks noChangeArrowheads="1"/>
            </p:cNvSpPr>
            <p:nvPr/>
          </p:nvSpPr>
          <p:spPr bwMode="auto">
            <a:xfrm>
              <a:off x="2367" y="2531"/>
              <a:ext cx="491" cy="240"/>
            </a:xfrm>
            <a:prstGeom prst="ellipse">
              <a:avLst/>
            </a:prstGeom>
            <a:solidFill>
              <a:schemeClr val="bg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spAutoFit/>
            </a:bodyPr>
            <a:lstStyle/>
            <a:p>
              <a:pPr algn="ctr" eaLnBrk="0" hangingPunct="0"/>
              <a:r>
                <a:rPr lang="es-ES_tradnl" sz="1800"/>
                <a:t>altura</a:t>
              </a:r>
            </a:p>
          </p:txBody>
        </p:sp>
        <p:sp>
          <p:nvSpPr>
            <p:cNvPr id="45156" name="Oval 100"/>
            <p:cNvSpPr>
              <a:spLocks noChangeArrowheads="1"/>
            </p:cNvSpPr>
            <p:nvPr/>
          </p:nvSpPr>
          <p:spPr bwMode="auto">
            <a:xfrm>
              <a:off x="2109" y="2995"/>
              <a:ext cx="978" cy="212"/>
            </a:xfrm>
            <a:prstGeom prst="ellipse">
              <a:avLst/>
            </a:prstGeom>
            <a:solidFill>
              <a:schemeClr val="bg1"/>
            </a:solidFill>
            <a:ln w="63500" cmpd="dbl">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eaLnBrk="0" hangingPunct="0"/>
              <a:r>
                <a:rPr lang="es-ES_tradnl" sz="1800"/>
                <a:t>nacionalidad</a:t>
              </a:r>
            </a:p>
          </p:txBody>
        </p:sp>
      </p:grpSp>
    </p:spTree>
    <p:extLst>
      <p:ext uri="{BB962C8B-B14F-4D97-AF65-F5344CB8AC3E}">
        <p14:creationId xmlns:p14="http://schemas.microsoft.com/office/powerpoint/2010/main" val="3143066835"/>
      </p:ext>
    </p:extLst>
  </p:cSld>
  <p:clrMapOvr>
    <a:masterClrMapping/>
  </p:clrMapOvr>
  <p:transition advTm="200464"/>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41626" y="166457"/>
            <a:ext cx="8153400" cy="990600"/>
          </a:xfrm>
        </p:spPr>
        <p:txBody>
          <a:bodyPr/>
          <a:lstStyle/>
          <a:p>
            <a:r>
              <a:rPr lang="es-CR" sz="3200" dirty="0"/>
              <a:t>Modelo de datos: Definición</a:t>
            </a:r>
          </a:p>
        </p:txBody>
      </p:sp>
      <p:sp>
        <p:nvSpPr>
          <p:cNvPr id="3" name="2 Marcador de contenido"/>
          <p:cNvSpPr>
            <a:spLocks noGrp="1"/>
          </p:cNvSpPr>
          <p:nvPr>
            <p:ph sz="quarter" idx="1"/>
          </p:nvPr>
        </p:nvSpPr>
        <p:spPr/>
        <p:txBody>
          <a:bodyPr>
            <a:normAutofit fontScale="77500" lnSpcReduction="20000"/>
          </a:bodyPr>
          <a:lstStyle/>
          <a:p>
            <a:r>
              <a:rPr lang="es-ES" b="1" dirty="0"/>
              <a:t>Un modelo de datos </a:t>
            </a:r>
            <a:r>
              <a:rPr lang="es-ES" dirty="0"/>
              <a:t>es una colección de herramientas conceptuales para la descripción de datos, relaciones entre datos, semántica de los datos y restricciones de </a:t>
            </a:r>
            <a:r>
              <a:rPr lang="es-CR" dirty="0"/>
              <a:t>consistencia.</a:t>
            </a:r>
          </a:p>
          <a:p>
            <a:r>
              <a:rPr lang="es-ES" dirty="0"/>
              <a:t>Los modelos de datos son:</a:t>
            </a:r>
          </a:p>
          <a:p>
            <a:pPr lvl="1"/>
            <a:r>
              <a:rPr lang="es-CR" dirty="0"/>
              <a:t>El modelo entidad relación</a:t>
            </a:r>
          </a:p>
          <a:p>
            <a:pPr lvl="1"/>
            <a:r>
              <a:rPr lang="es-CR" dirty="0"/>
              <a:t>El modelo relacional</a:t>
            </a:r>
          </a:p>
          <a:p>
            <a:r>
              <a:rPr lang="es-ES" dirty="0"/>
              <a:t>El </a:t>
            </a:r>
            <a:r>
              <a:rPr lang="es-ES" b="1" dirty="0"/>
              <a:t>modelo entidad-relación (E-R) </a:t>
            </a:r>
            <a:r>
              <a:rPr lang="es-ES" dirty="0"/>
              <a:t>es un modelo de datos </a:t>
            </a:r>
            <a:r>
              <a:rPr lang="es-CR" dirty="0"/>
              <a:t>de alto nivel.</a:t>
            </a:r>
          </a:p>
          <a:p>
            <a:pPr lvl="1"/>
            <a:r>
              <a:rPr lang="es-ES" dirty="0"/>
              <a:t>Basado en una percepción de un </a:t>
            </a:r>
            <a:r>
              <a:rPr lang="es-ES" b="1" dirty="0"/>
              <a:t>mundo real.</a:t>
            </a:r>
          </a:p>
          <a:p>
            <a:pPr lvl="1"/>
            <a:r>
              <a:rPr lang="es-ES" dirty="0"/>
              <a:t>Consiste en una colección de objetos básicos, denominados </a:t>
            </a:r>
            <a:r>
              <a:rPr lang="es-ES" b="1" i="1" dirty="0"/>
              <a:t>entidades</a:t>
            </a:r>
            <a:r>
              <a:rPr lang="es-ES" b="1" dirty="0"/>
              <a:t>, y de </a:t>
            </a:r>
            <a:r>
              <a:rPr lang="es-ES" b="1" i="1" dirty="0"/>
              <a:t>relaciones </a:t>
            </a:r>
            <a:r>
              <a:rPr lang="es-ES" dirty="0"/>
              <a:t>entre estos objetos.</a:t>
            </a:r>
          </a:p>
          <a:p>
            <a:pPr lvl="1"/>
            <a:r>
              <a:rPr lang="es-ES" dirty="0"/>
              <a:t>Se simboliza haciendo uso de grafos y de tablas</a:t>
            </a:r>
            <a:endParaRPr lang="es-CR" dirty="0"/>
          </a:p>
        </p:txBody>
      </p:sp>
    </p:spTree>
    <p:extLst>
      <p:ext uri="{BB962C8B-B14F-4D97-AF65-F5344CB8AC3E}">
        <p14:creationId xmlns:p14="http://schemas.microsoft.com/office/powerpoint/2010/main" val="3863096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Ejercicio</a:t>
            </a:r>
          </a:p>
        </p:txBody>
      </p:sp>
      <p:sp>
        <p:nvSpPr>
          <p:cNvPr id="3" name="2 Marcador de contenido"/>
          <p:cNvSpPr>
            <a:spLocks noGrp="1"/>
          </p:cNvSpPr>
          <p:nvPr>
            <p:ph sz="quarter" idx="1"/>
          </p:nvPr>
        </p:nvSpPr>
        <p:spPr/>
        <p:txBody>
          <a:bodyPr/>
          <a:lstStyle/>
          <a:p>
            <a:r>
              <a:rPr lang="es-CR" dirty="0"/>
              <a:t>Defina los atributos para las siguientes entidades:</a:t>
            </a:r>
          </a:p>
          <a:p>
            <a:pPr lvl="1"/>
            <a:r>
              <a:rPr lang="es-CR" dirty="0"/>
              <a:t>Estudiante</a:t>
            </a:r>
          </a:p>
          <a:p>
            <a:pPr lvl="1"/>
            <a:r>
              <a:rPr lang="es-CR" dirty="0"/>
              <a:t>Materia</a:t>
            </a:r>
          </a:p>
          <a:p>
            <a:pPr lvl="1"/>
            <a:r>
              <a:rPr lang="es-CR" dirty="0"/>
              <a:t>Curso</a:t>
            </a:r>
          </a:p>
          <a:p>
            <a:r>
              <a:rPr lang="es-CR" dirty="0"/>
              <a:t>Identifique las </a:t>
            </a:r>
            <a:r>
              <a:rPr lang="es-CR" dirty="0" err="1"/>
              <a:t>superclaves</a:t>
            </a:r>
            <a:r>
              <a:rPr lang="es-CR" dirty="0"/>
              <a:t>, claves candidatas y clave principal de las entidades anteriores.</a:t>
            </a:r>
          </a:p>
        </p:txBody>
      </p:sp>
    </p:spTree>
    <p:extLst>
      <p:ext uri="{BB962C8B-B14F-4D97-AF65-F5344CB8AC3E}">
        <p14:creationId xmlns:p14="http://schemas.microsoft.com/office/powerpoint/2010/main" val="915940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12648" y="86557"/>
            <a:ext cx="8153400" cy="990600"/>
          </a:xfrm>
        </p:spPr>
        <p:txBody>
          <a:bodyPr>
            <a:normAutofit/>
          </a:bodyPr>
          <a:lstStyle/>
          <a:p>
            <a:r>
              <a:rPr lang="es-CR" sz="2800" dirty="0"/>
              <a:t>Modelo entidad-relación: Conceptos</a:t>
            </a:r>
          </a:p>
        </p:txBody>
      </p:sp>
      <p:graphicFrame>
        <p:nvGraphicFramePr>
          <p:cNvPr id="4" name="3 Marcador de contenido"/>
          <p:cNvGraphicFramePr>
            <a:graphicFrameLocks noGrp="1"/>
          </p:cNvGraphicFramePr>
          <p:nvPr>
            <p:ph sz="quarter" idx="1"/>
            <p:extLst/>
          </p:nvPr>
        </p:nvGraphicFramePr>
        <p:xfrm>
          <a:off x="612648" y="1600200"/>
          <a:ext cx="8153400" cy="49251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73832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1" name="Rectangle 31"/>
          <p:cNvSpPr>
            <a:spLocks noGrp="1" noChangeArrowheads="1"/>
          </p:cNvSpPr>
          <p:nvPr>
            <p:ph sz="quarter" idx="1"/>
          </p:nvPr>
        </p:nvSpPr>
        <p:spPr>
          <a:xfrm>
            <a:off x="612648" y="1600200"/>
            <a:ext cx="8153400" cy="2188840"/>
          </a:xfrm>
        </p:spPr>
        <p:txBody>
          <a:bodyPr>
            <a:normAutofit/>
          </a:bodyPr>
          <a:lstStyle/>
          <a:p>
            <a:pPr>
              <a:lnSpc>
                <a:spcPct val="90000"/>
              </a:lnSpc>
            </a:pPr>
            <a:r>
              <a:rPr lang="es-ES" sz="2800" dirty="0"/>
              <a:t>Dominio</a:t>
            </a:r>
          </a:p>
          <a:p>
            <a:pPr lvl="1">
              <a:lnSpc>
                <a:spcPct val="90000"/>
              </a:lnSpc>
            </a:pPr>
            <a:r>
              <a:rPr lang="es-ES" sz="2500" dirty="0"/>
              <a:t>Conjunto de valores</a:t>
            </a:r>
          </a:p>
          <a:p>
            <a:pPr lvl="1">
              <a:lnSpc>
                <a:spcPct val="90000"/>
              </a:lnSpc>
            </a:pPr>
            <a:r>
              <a:rPr lang="es-ES" sz="2500" dirty="0"/>
              <a:t>Cada </a:t>
            </a:r>
            <a:r>
              <a:rPr lang="es-ES" sz="2500" dirty="0">
                <a:solidFill>
                  <a:schemeClr val="accent2"/>
                </a:solidFill>
              </a:rPr>
              <a:t>atributo simple</a:t>
            </a:r>
            <a:r>
              <a:rPr lang="es-ES" sz="2500" dirty="0"/>
              <a:t> está </a:t>
            </a:r>
            <a:r>
              <a:rPr lang="es-ES" sz="2500" dirty="0">
                <a:solidFill>
                  <a:schemeClr val="accent2"/>
                </a:solidFill>
              </a:rPr>
              <a:t>asociado a un dominio</a:t>
            </a:r>
            <a:r>
              <a:rPr lang="es-ES_tradnl" sz="2500" dirty="0"/>
              <a:t>, que</a:t>
            </a:r>
            <a:r>
              <a:rPr lang="es-ES" sz="2500" dirty="0"/>
              <a:t> especifica sus </a:t>
            </a:r>
            <a:r>
              <a:rPr lang="es-ES" sz="2500" dirty="0">
                <a:solidFill>
                  <a:schemeClr val="accent2"/>
                </a:solidFill>
              </a:rPr>
              <a:t>valores válidos</a:t>
            </a:r>
          </a:p>
        </p:txBody>
      </p:sp>
      <p:graphicFrame>
        <p:nvGraphicFramePr>
          <p:cNvPr id="51206" name="Group 6"/>
          <p:cNvGraphicFramePr>
            <a:graphicFrameLocks noGrp="1"/>
          </p:cNvGraphicFramePr>
          <p:nvPr>
            <p:extLst>
              <p:ext uri="{D42A27DB-BD31-4B8C-83A1-F6EECF244321}">
                <p14:modId xmlns:p14="http://schemas.microsoft.com/office/powerpoint/2010/main" val="2878769232"/>
              </p:ext>
            </p:extLst>
          </p:nvPr>
        </p:nvGraphicFramePr>
        <p:xfrm>
          <a:off x="1547664" y="3869784"/>
          <a:ext cx="6056313" cy="1935480"/>
        </p:xfrm>
        <a:graphic>
          <a:graphicData uri="http://schemas.openxmlformats.org/drawingml/2006/table">
            <a:tbl>
              <a:tblPr/>
              <a:tblGrid>
                <a:gridCol w="923925">
                  <a:extLst>
                    <a:ext uri="{9D8B030D-6E8A-4147-A177-3AD203B41FA5}">
                      <a16:colId xmlns:a16="http://schemas.microsoft.com/office/drawing/2014/main" val="20000"/>
                    </a:ext>
                  </a:extLst>
                </a:gridCol>
                <a:gridCol w="1320800">
                  <a:extLst>
                    <a:ext uri="{9D8B030D-6E8A-4147-A177-3AD203B41FA5}">
                      <a16:colId xmlns:a16="http://schemas.microsoft.com/office/drawing/2014/main" val="20001"/>
                    </a:ext>
                  </a:extLst>
                </a:gridCol>
                <a:gridCol w="3811588">
                  <a:extLst>
                    <a:ext uri="{9D8B030D-6E8A-4147-A177-3AD203B41FA5}">
                      <a16:colId xmlns:a16="http://schemas.microsoft.com/office/drawing/2014/main" val="20002"/>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dirty="0">
                          <a:ln>
                            <a:noFill/>
                          </a:ln>
                          <a:solidFill>
                            <a:schemeClr val="tx1"/>
                          </a:solidFill>
                          <a:effectLst/>
                          <a:latin typeface="Arial Narrow" pitchFamily="34" charset="0"/>
                        </a:rPr>
                        <a:t>Atributo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a:ln>
                            <a:noFill/>
                          </a:ln>
                          <a:solidFill>
                            <a:schemeClr val="tx1"/>
                          </a:solidFill>
                          <a:effectLst/>
                          <a:latin typeface="Arial Narrow" pitchFamily="34" charset="0"/>
                        </a:rPr>
                        <a:t>Dominio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800" b="0" i="0" u="none" strike="noStrike" cap="none" normalizeH="0" baseline="0" dirty="0">
                          <a:ln>
                            <a:noFill/>
                          </a:ln>
                          <a:solidFill>
                            <a:schemeClr val="tx1"/>
                          </a:solidFill>
                          <a:effectLst/>
                          <a:latin typeface="Arial Narrow" pitchFamily="34" charset="0"/>
                        </a:rPr>
                        <a:t>Descripción Dominio</a:t>
                      </a:r>
                      <a:endParaRPr kumimoji="0" lang="es-ES" sz="1800" b="0" i="0" u="none" strike="noStrike" cap="none" normalizeH="0" baseline="0" dirty="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000" b="0" i="0" u="none" strike="noStrike" cap="none" normalizeH="0" baseline="0" dirty="0">
                          <a:ln>
                            <a:noFill/>
                          </a:ln>
                          <a:solidFill>
                            <a:schemeClr val="bg2">
                              <a:lumMod val="60000"/>
                              <a:lumOff val="40000"/>
                            </a:schemeClr>
                          </a:solidFill>
                          <a:effectLst/>
                          <a:latin typeface="Arial Narrow" pitchFamily="34" charset="0"/>
                        </a:rPr>
                        <a:t>nombre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50000"/>
                        </a:spcBef>
                        <a:spcAft>
                          <a:spcPct val="0"/>
                        </a:spcAft>
                        <a:buClrTx/>
                        <a:buSzTx/>
                        <a:buFontTx/>
                        <a:buNone/>
                        <a:tabLst/>
                      </a:pPr>
                      <a:r>
                        <a:rPr kumimoji="0" lang="es-ES" sz="1800" b="0" i="0" u="none" strike="noStrike" cap="none" normalizeH="0" baseline="0">
                          <a:ln>
                            <a:noFill/>
                          </a:ln>
                          <a:solidFill>
                            <a:schemeClr val="tx1"/>
                          </a:solidFill>
                          <a:effectLst/>
                          <a:latin typeface="Arial Narrow" pitchFamily="34" charset="0"/>
                        </a:rPr>
                        <a:t>NOMBRES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50000"/>
                        </a:spcBef>
                        <a:spcAft>
                          <a:spcPct val="0"/>
                        </a:spcAft>
                        <a:buClrTx/>
                        <a:buSzTx/>
                        <a:buFontTx/>
                        <a:buNone/>
                        <a:tabLst/>
                      </a:pPr>
                      <a:r>
                        <a:rPr kumimoji="0" lang="es-ES" sz="1800" b="0" i="0" u="none" strike="noStrike" cap="none" normalizeH="0" baseline="0" dirty="0">
                          <a:ln>
                            <a:noFill/>
                          </a:ln>
                          <a:solidFill>
                            <a:schemeClr val="tx1"/>
                          </a:solidFill>
                          <a:effectLst/>
                          <a:latin typeface="Arial Narrow" pitchFamily="34" charset="0"/>
                        </a:rPr>
                        <a:t>cadenas de hasta 30 caracteres alfabéticos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2000" b="0" i="0" u="none" strike="noStrike" cap="none" normalizeH="0" baseline="0" dirty="0" err="1">
                          <a:ln>
                            <a:noFill/>
                          </a:ln>
                          <a:solidFill>
                            <a:schemeClr val="bg2">
                              <a:lumMod val="60000"/>
                              <a:lumOff val="40000"/>
                            </a:schemeClr>
                          </a:solidFill>
                          <a:effectLst/>
                          <a:latin typeface="Arial Narrow" pitchFamily="34" charset="0"/>
                        </a:rPr>
                        <a:t>telefono</a:t>
                      </a:r>
                      <a:endParaRPr kumimoji="0" lang="es-ES" sz="2000" b="0" i="0" u="none" strike="noStrike" cap="none" normalizeH="0" baseline="0" dirty="0">
                        <a:ln>
                          <a:noFill/>
                        </a:ln>
                        <a:solidFill>
                          <a:schemeClr val="bg2">
                            <a:lumMod val="60000"/>
                            <a:lumOff val="40000"/>
                          </a:schemeClr>
                        </a:solidFill>
                        <a:effectLst/>
                        <a:latin typeface="Arial Narrow"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50000"/>
                        </a:spcBef>
                        <a:spcAft>
                          <a:spcPct val="0"/>
                        </a:spcAft>
                        <a:buClrTx/>
                        <a:buSzTx/>
                        <a:buFontTx/>
                        <a:buNone/>
                        <a:tabLst/>
                      </a:pPr>
                      <a:r>
                        <a:rPr kumimoji="0" lang="es-ES" sz="1800" b="0" i="0" u="none" strike="noStrike" cap="none" normalizeH="0" baseline="0" dirty="0">
                          <a:ln>
                            <a:noFill/>
                          </a:ln>
                          <a:solidFill>
                            <a:schemeClr val="tx1"/>
                          </a:solidFill>
                          <a:effectLst/>
                          <a:latin typeface="Arial Narrow" pitchFamily="34" charset="0"/>
                        </a:rPr>
                        <a:t>TELEFONOS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50000"/>
                        </a:spcBef>
                        <a:spcAft>
                          <a:spcPct val="0"/>
                        </a:spcAft>
                        <a:buClrTx/>
                        <a:buSzTx/>
                        <a:buFontTx/>
                        <a:buNone/>
                        <a:tabLst/>
                      </a:pPr>
                      <a:r>
                        <a:rPr kumimoji="0" lang="es-ES" sz="1800" b="0" i="0" u="none" strike="noStrike" cap="none" normalizeH="0" baseline="0" dirty="0">
                          <a:ln>
                            <a:noFill/>
                          </a:ln>
                          <a:solidFill>
                            <a:schemeClr val="tx1"/>
                          </a:solidFill>
                          <a:effectLst/>
                          <a:latin typeface="Arial Narrow" pitchFamily="34" charset="0"/>
                        </a:rPr>
                        <a:t>cadenas de hasta 9 caracteres numéricos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52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2000" b="0" i="0" u="none" strike="noStrike" cap="none" normalizeH="0" baseline="0" dirty="0">
                          <a:ln>
                            <a:noFill/>
                          </a:ln>
                          <a:solidFill>
                            <a:schemeClr val="bg2">
                              <a:lumMod val="60000"/>
                              <a:lumOff val="40000"/>
                            </a:schemeClr>
                          </a:solidFill>
                          <a:effectLst/>
                          <a:latin typeface="Arial Narrow" pitchFamily="34" charset="0"/>
                        </a:rPr>
                        <a:t>altura</a:t>
                      </a:r>
                      <a:endParaRPr kumimoji="0" lang="es-ES" sz="2000" b="0" i="0" u="none" strike="noStrike" cap="none" normalizeH="0" baseline="0" dirty="0">
                        <a:ln>
                          <a:noFill/>
                        </a:ln>
                        <a:solidFill>
                          <a:schemeClr val="bg2">
                            <a:lumMod val="60000"/>
                            <a:lumOff val="40000"/>
                          </a:schemeClr>
                        </a:solidFill>
                        <a:effectLst/>
                        <a:latin typeface="Arial Narrow"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a:ln>
                            <a:noFill/>
                          </a:ln>
                          <a:solidFill>
                            <a:schemeClr val="tx1"/>
                          </a:solidFill>
                          <a:effectLst/>
                          <a:latin typeface="Arial Narrow" pitchFamily="34" charset="0"/>
                        </a:rPr>
                        <a:t>MEDIDAS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a:ln>
                            <a:noFill/>
                          </a:ln>
                          <a:solidFill>
                            <a:schemeClr val="tx1"/>
                          </a:solidFill>
                          <a:effectLst/>
                          <a:latin typeface="Arial Narrow" pitchFamily="34" charset="0"/>
                        </a:rPr>
                        <a:t>números </a:t>
                      </a:r>
                      <a:r>
                        <a:rPr kumimoji="0" lang="es-ES_tradnl" sz="1800" b="0" i="0" u="none" strike="noStrike" cap="none" normalizeH="0" baseline="0">
                          <a:ln>
                            <a:noFill/>
                          </a:ln>
                          <a:solidFill>
                            <a:schemeClr val="tx1"/>
                          </a:solidFill>
                          <a:effectLst/>
                          <a:latin typeface="Arial Narrow" pitchFamily="34" charset="0"/>
                        </a:rPr>
                        <a:t>reales</a:t>
                      </a:r>
                      <a:r>
                        <a:rPr kumimoji="0" lang="es-ES" sz="1800" b="0" i="0" u="none" strike="noStrike" cap="none" normalizeH="0" baseline="0">
                          <a:ln>
                            <a:noFill/>
                          </a:ln>
                          <a:solidFill>
                            <a:schemeClr val="tx1"/>
                          </a:solidFill>
                          <a:effectLst/>
                          <a:latin typeface="Arial Narrow" pitchFamily="34" charset="0"/>
                        </a:rPr>
                        <a:t> entre 0 y 2’5 (metros)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095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800" b="0" i="0" u="none" strike="noStrike" cap="none" normalizeH="0" baseline="0">
                          <a:ln>
                            <a:noFill/>
                          </a:ln>
                          <a:solidFill>
                            <a:schemeClr val="tx1"/>
                          </a:solidFill>
                          <a:effectLst/>
                          <a:latin typeface="Arial Narrow" pitchFamily="34" charset="0"/>
                        </a:rPr>
                        <a:t>...</a:t>
                      </a:r>
                      <a:endParaRPr kumimoji="0" lang="es-ES" sz="1800" b="0" i="0" u="none" strike="noStrike" cap="none" normalizeH="0" baseline="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800" b="0" i="0" u="none" strike="noStrike" cap="none" normalizeH="0" baseline="0">
                          <a:ln>
                            <a:noFill/>
                          </a:ln>
                          <a:solidFill>
                            <a:schemeClr val="tx1"/>
                          </a:solidFill>
                          <a:effectLst/>
                          <a:latin typeface="Arial Narrow" pitchFamily="34" charset="0"/>
                        </a:rPr>
                        <a:t>...</a:t>
                      </a:r>
                      <a:endParaRPr kumimoji="0" lang="es-ES" sz="1800" b="0" i="0" u="none" strike="noStrike" cap="none" normalizeH="0" baseline="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800" b="0" i="0" u="none" strike="noStrike" cap="none" normalizeH="0" baseline="0" dirty="0">
                          <a:ln>
                            <a:noFill/>
                          </a:ln>
                          <a:solidFill>
                            <a:schemeClr val="tx1"/>
                          </a:solidFill>
                          <a:effectLst/>
                          <a:latin typeface="Arial Narrow" pitchFamily="34" charset="0"/>
                        </a:rPr>
                        <a:t>...</a:t>
                      </a:r>
                      <a:endParaRPr kumimoji="0" lang="es-ES" sz="1800" b="0" i="0" u="none" strike="noStrike" cap="none" normalizeH="0" baseline="0" dirty="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
        <p:nvSpPr>
          <p:cNvPr id="21" name="1 Título"/>
          <p:cNvSpPr>
            <a:spLocks noGrp="1"/>
          </p:cNvSpPr>
          <p:nvPr>
            <p:ph type="title"/>
          </p:nvPr>
        </p:nvSpPr>
        <p:spPr>
          <a:xfrm>
            <a:off x="701425" y="148701"/>
            <a:ext cx="8153400" cy="990600"/>
          </a:xfrm>
        </p:spPr>
        <p:txBody>
          <a:bodyPr>
            <a:normAutofit/>
          </a:bodyPr>
          <a:lstStyle/>
          <a:p>
            <a:r>
              <a:rPr lang="es-CR" sz="2800" dirty="0"/>
              <a:t>Modelo entidad-relación: Conceptos</a:t>
            </a:r>
          </a:p>
        </p:txBody>
      </p:sp>
    </p:spTree>
    <p:extLst>
      <p:ext uri="{BB962C8B-B14F-4D97-AF65-F5344CB8AC3E}">
        <p14:creationId xmlns:p14="http://schemas.microsoft.com/office/powerpoint/2010/main" val="241221393"/>
      </p:ext>
    </p:extLst>
  </p:cSld>
  <p:clrMapOvr>
    <a:masterClrMapping/>
  </p:clrMapOvr>
  <p:transition advTm="65088"/>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92547" y="201967"/>
            <a:ext cx="8153400" cy="990600"/>
          </a:xfrm>
        </p:spPr>
        <p:txBody>
          <a:bodyPr>
            <a:normAutofit/>
          </a:bodyPr>
          <a:lstStyle/>
          <a:p>
            <a:r>
              <a:rPr lang="es-CR" sz="2800" dirty="0"/>
              <a:t>Modelo entidad-relación: Conceptos</a:t>
            </a:r>
          </a:p>
        </p:txBody>
      </p:sp>
      <p:graphicFrame>
        <p:nvGraphicFramePr>
          <p:cNvPr id="4" name="3 Marcador de contenido"/>
          <p:cNvGraphicFramePr>
            <a:graphicFrameLocks noGrp="1"/>
          </p:cNvGraphicFramePr>
          <p:nvPr>
            <p:ph sz="quarter" idx="1"/>
            <p:extLst/>
          </p:nvPr>
        </p:nvGraphicFramePr>
        <p:xfrm>
          <a:off x="612648" y="1600200"/>
          <a:ext cx="8153400" cy="49251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88980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9" name="Rectangle 7"/>
          <p:cNvSpPr>
            <a:spLocks noGrp="1" noChangeArrowheads="1"/>
          </p:cNvSpPr>
          <p:nvPr>
            <p:ph sz="quarter" idx="1"/>
          </p:nvPr>
        </p:nvSpPr>
        <p:spPr/>
        <p:txBody>
          <a:bodyPr/>
          <a:lstStyle/>
          <a:p>
            <a:r>
              <a:rPr lang="es-ES_tradnl" sz="2800" dirty="0"/>
              <a:t>Relación</a:t>
            </a:r>
          </a:p>
          <a:p>
            <a:pPr lvl="1"/>
            <a:r>
              <a:rPr lang="es-ES_tradnl" sz="2500" dirty="0"/>
              <a:t>También “</a:t>
            </a:r>
            <a:r>
              <a:rPr lang="es-ES" sz="2500" dirty="0">
                <a:solidFill>
                  <a:schemeClr val="accent2"/>
                </a:solidFill>
              </a:rPr>
              <a:t>interrelación</a:t>
            </a:r>
            <a:r>
              <a:rPr lang="es-ES_tradnl" sz="2500" dirty="0"/>
              <a:t>”</a:t>
            </a:r>
            <a:r>
              <a:rPr lang="es-ES" sz="2500" dirty="0"/>
              <a:t> </a:t>
            </a:r>
          </a:p>
          <a:p>
            <a:pPr lvl="1"/>
            <a:r>
              <a:rPr lang="es-ES" sz="2500" dirty="0"/>
              <a:t>Asociación, </a:t>
            </a:r>
            <a:r>
              <a:rPr lang="es-ES" sz="2500" b="1" dirty="0">
                <a:solidFill>
                  <a:schemeClr val="accent2"/>
                </a:solidFill>
              </a:rPr>
              <a:t>vínculo</a:t>
            </a:r>
            <a:r>
              <a:rPr lang="es-ES" sz="2500" dirty="0"/>
              <a:t> o correspondencia</a:t>
            </a:r>
            <a:br>
              <a:rPr lang="es-ES_tradnl" sz="2500" dirty="0"/>
            </a:br>
            <a:r>
              <a:rPr lang="es-ES" sz="2500" b="1" dirty="0">
                <a:solidFill>
                  <a:schemeClr val="accent2"/>
                </a:solidFill>
              </a:rPr>
              <a:t>entre instancias de entidades</a:t>
            </a:r>
            <a:r>
              <a:rPr lang="es-ES" sz="2500" dirty="0"/>
              <a:t> relacionadas de alguna manera en el </a:t>
            </a:r>
            <a:r>
              <a:rPr lang="es-ES_tradnl" sz="2500" dirty="0"/>
              <a:t>“mundo real”</a:t>
            </a:r>
            <a:endParaRPr lang="es-ES" sz="2500" dirty="0"/>
          </a:p>
          <a:p>
            <a:pPr lvl="2"/>
            <a:r>
              <a:rPr lang="es-ES_tradnl" sz="2100" dirty="0"/>
              <a:t>el</a:t>
            </a:r>
            <a:r>
              <a:rPr lang="es-ES" sz="2100" dirty="0"/>
              <a:t> director </a:t>
            </a:r>
            <a:r>
              <a:rPr lang="es-ES_tradnl" sz="2100" dirty="0"/>
              <a:t>“</a:t>
            </a:r>
            <a:r>
              <a:rPr lang="es-ES" sz="2100" dirty="0">
                <a:solidFill>
                  <a:schemeClr val="bg2">
                    <a:lumMod val="60000"/>
                    <a:lumOff val="40000"/>
                  </a:schemeClr>
                </a:solidFill>
                <a:latin typeface="Arial Narrow" pitchFamily="34" charset="0"/>
              </a:rPr>
              <a:t>Alejandro Araya</a:t>
            </a:r>
            <a:r>
              <a:rPr lang="es-ES_tradnl" sz="2100" dirty="0"/>
              <a:t>”</a:t>
            </a:r>
            <a:r>
              <a:rPr lang="es-ES" sz="2100" dirty="0">
                <a:solidFill>
                  <a:schemeClr val="tx2"/>
                </a:solidFill>
                <a:latin typeface="Arial Narrow" pitchFamily="34" charset="0"/>
              </a:rPr>
              <a:t> </a:t>
            </a:r>
            <a:r>
              <a:rPr lang="es-ES_tradnl" sz="2100" b="1" dirty="0">
                <a:solidFill>
                  <a:schemeClr val="bg2">
                    <a:lumMod val="60000"/>
                    <a:lumOff val="40000"/>
                  </a:schemeClr>
                </a:solidFill>
                <a:latin typeface="Arial Narrow" pitchFamily="34" charset="0"/>
              </a:rPr>
              <a:t>ha rodado</a:t>
            </a:r>
            <a:r>
              <a:rPr lang="es-ES" sz="2100" dirty="0">
                <a:solidFill>
                  <a:schemeClr val="bg2">
                    <a:lumMod val="60000"/>
                    <a:lumOff val="40000"/>
                  </a:schemeClr>
                </a:solidFill>
                <a:latin typeface="Arial Narrow" pitchFamily="34" charset="0"/>
              </a:rPr>
              <a:t> </a:t>
            </a:r>
            <a:r>
              <a:rPr lang="es-ES" sz="2100" dirty="0"/>
              <a:t>la película </a:t>
            </a:r>
            <a:r>
              <a:rPr lang="es-ES_tradnl" sz="2100" dirty="0">
                <a:solidFill>
                  <a:schemeClr val="tx1">
                    <a:lumMod val="95000"/>
                    <a:lumOff val="5000"/>
                  </a:schemeClr>
                </a:solidFill>
              </a:rPr>
              <a:t>“</a:t>
            </a:r>
            <a:r>
              <a:rPr lang="es-ES" sz="2100" dirty="0">
                <a:solidFill>
                  <a:schemeClr val="bg2">
                    <a:lumMod val="60000"/>
                    <a:lumOff val="40000"/>
                  </a:schemeClr>
                </a:solidFill>
                <a:latin typeface="Arial Narrow" pitchFamily="34" charset="0"/>
              </a:rPr>
              <a:t>Mar adentro</a:t>
            </a:r>
            <a:r>
              <a:rPr lang="es-ES_tradnl" sz="2100" dirty="0">
                <a:solidFill>
                  <a:schemeClr val="tx1">
                    <a:lumMod val="95000"/>
                    <a:lumOff val="5000"/>
                  </a:schemeClr>
                </a:solidFill>
              </a:rPr>
              <a:t>”</a:t>
            </a:r>
          </a:p>
          <a:p>
            <a:pPr lvl="2"/>
            <a:r>
              <a:rPr lang="es-ES_tradnl" sz="2100" dirty="0"/>
              <a:t>el empleado</a:t>
            </a:r>
            <a:r>
              <a:rPr lang="es-ES_tradnl" sz="2100" dirty="0">
                <a:solidFill>
                  <a:schemeClr val="tx2"/>
                </a:solidFill>
              </a:rPr>
              <a:t> </a:t>
            </a:r>
            <a:r>
              <a:rPr lang="es-ES_tradnl" sz="2100" dirty="0">
                <a:solidFill>
                  <a:schemeClr val="bg2">
                    <a:lumMod val="60000"/>
                    <a:lumOff val="40000"/>
                  </a:schemeClr>
                </a:solidFill>
                <a:latin typeface="Arial Narrow" pitchFamily="34" charset="0"/>
              </a:rPr>
              <a:t>VE_005  </a:t>
            </a:r>
            <a:r>
              <a:rPr lang="es-ES_tradnl" sz="2100" b="1" dirty="0">
                <a:solidFill>
                  <a:schemeClr val="bg2">
                    <a:lumMod val="60000"/>
                    <a:lumOff val="40000"/>
                  </a:schemeClr>
                </a:solidFill>
                <a:latin typeface="Arial Narrow" pitchFamily="34" charset="0"/>
              </a:rPr>
              <a:t>trabaja en</a:t>
            </a:r>
            <a:r>
              <a:rPr lang="es-ES_tradnl" sz="2100" dirty="0">
                <a:solidFill>
                  <a:schemeClr val="bg2">
                    <a:lumMod val="60000"/>
                    <a:lumOff val="40000"/>
                  </a:schemeClr>
                </a:solidFill>
              </a:rPr>
              <a:t> </a:t>
            </a:r>
            <a:r>
              <a:rPr lang="es-ES_tradnl" sz="2100" dirty="0"/>
              <a:t>el</a:t>
            </a:r>
            <a:r>
              <a:rPr lang="es-ES_tradnl" sz="2100" dirty="0">
                <a:solidFill>
                  <a:schemeClr val="tx2"/>
                </a:solidFill>
              </a:rPr>
              <a:t> </a:t>
            </a:r>
            <a:r>
              <a:rPr lang="es-ES_tradnl" sz="2100" dirty="0"/>
              <a:t>local de videoclub</a:t>
            </a:r>
            <a:r>
              <a:rPr lang="es-ES_tradnl" sz="2100" dirty="0">
                <a:solidFill>
                  <a:schemeClr val="tx2"/>
                </a:solidFill>
              </a:rPr>
              <a:t> </a:t>
            </a:r>
            <a:r>
              <a:rPr lang="es-ES_tradnl" sz="2100" dirty="0">
                <a:solidFill>
                  <a:schemeClr val="bg2">
                    <a:lumMod val="60000"/>
                    <a:lumOff val="40000"/>
                  </a:schemeClr>
                </a:solidFill>
              </a:rPr>
              <a:t>“</a:t>
            </a:r>
            <a:r>
              <a:rPr lang="es-ES_tradnl" sz="2100" dirty="0">
                <a:solidFill>
                  <a:schemeClr val="bg2">
                    <a:lumMod val="60000"/>
                    <a:lumOff val="40000"/>
                  </a:schemeClr>
                </a:solidFill>
                <a:latin typeface="Arial Narrow" pitchFamily="34" charset="0"/>
              </a:rPr>
              <a:t>principal</a:t>
            </a:r>
            <a:r>
              <a:rPr lang="es-ES_tradnl" sz="2100" dirty="0">
                <a:solidFill>
                  <a:schemeClr val="bg2">
                    <a:lumMod val="60000"/>
                    <a:lumOff val="40000"/>
                  </a:schemeClr>
                </a:solidFill>
              </a:rPr>
              <a:t>”</a:t>
            </a:r>
          </a:p>
          <a:p>
            <a:pPr lvl="2"/>
            <a:r>
              <a:rPr lang="es-ES_tradnl" sz="2100" dirty="0"/>
              <a:t>la película</a:t>
            </a:r>
            <a:r>
              <a:rPr lang="es-ES_tradnl" sz="2100" dirty="0">
                <a:solidFill>
                  <a:schemeClr val="tx2"/>
                </a:solidFill>
              </a:rPr>
              <a:t> </a:t>
            </a:r>
            <a:r>
              <a:rPr lang="es-ES_tradnl" sz="2100" dirty="0"/>
              <a:t>“</a:t>
            </a:r>
            <a:r>
              <a:rPr lang="es-ES_tradnl" sz="2100" dirty="0">
                <a:solidFill>
                  <a:schemeClr val="bg2">
                    <a:lumMod val="60000"/>
                    <a:lumOff val="40000"/>
                  </a:schemeClr>
                </a:solidFill>
                <a:latin typeface="Arial Narrow" pitchFamily="34" charset="0"/>
              </a:rPr>
              <a:t>El imperio contra ataca</a:t>
            </a:r>
            <a:r>
              <a:rPr lang="es-ES_tradnl" sz="2100" dirty="0"/>
              <a:t>”</a:t>
            </a:r>
            <a:r>
              <a:rPr lang="es-ES_tradnl" sz="2100" dirty="0">
                <a:solidFill>
                  <a:schemeClr val="tx2"/>
                </a:solidFill>
              </a:rPr>
              <a:t> </a:t>
            </a:r>
            <a:r>
              <a:rPr lang="es-ES_tradnl" sz="2100" b="1" dirty="0">
                <a:solidFill>
                  <a:schemeClr val="bg2">
                    <a:lumMod val="60000"/>
                    <a:lumOff val="40000"/>
                  </a:schemeClr>
                </a:solidFill>
                <a:latin typeface="Arial Narrow" pitchFamily="34" charset="0"/>
              </a:rPr>
              <a:t>es una continuación de</a:t>
            </a:r>
            <a:r>
              <a:rPr lang="es-ES_tradnl" sz="2100" dirty="0">
                <a:solidFill>
                  <a:schemeClr val="tx2"/>
                </a:solidFill>
              </a:rPr>
              <a:t> </a:t>
            </a:r>
            <a:r>
              <a:rPr lang="es-ES_tradnl" sz="2100" dirty="0"/>
              <a:t>la película</a:t>
            </a:r>
            <a:r>
              <a:rPr lang="es-ES_tradnl" sz="2100" dirty="0">
                <a:solidFill>
                  <a:schemeClr val="tx2"/>
                </a:solidFill>
              </a:rPr>
              <a:t> </a:t>
            </a:r>
            <a:r>
              <a:rPr lang="es-ES_tradnl" sz="2100" dirty="0"/>
              <a:t>“</a:t>
            </a:r>
            <a:r>
              <a:rPr lang="es-ES_tradnl" sz="2100" dirty="0">
                <a:solidFill>
                  <a:schemeClr val="bg2">
                    <a:lumMod val="60000"/>
                    <a:lumOff val="40000"/>
                  </a:schemeClr>
                </a:solidFill>
                <a:latin typeface="Arial Narrow" pitchFamily="34" charset="0"/>
              </a:rPr>
              <a:t>La guerra de las galaxias</a:t>
            </a:r>
            <a:r>
              <a:rPr lang="es-ES_tradnl" sz="2100" dirty="0"/>
              <a:t>”</a:t>
            </a:r>
            <a:endParaRPr lang="es-ES" sz="2100" dirty="0"/>
          </a:p>
        </p:txBody>
      </p:sp>
      <p:sp>
        <p:nvSpPr>
          <p:cNvPr id="2" name="1 Título"/>
          <p:cNvSpPr>
            <a:spLocks noGrp="1"/>
          </p:cNvSpPr>
          <p:nvPr>
            <p:ph type="title"/>
          </p:nvPr>
        </p:nvSpPr>
        <p:spPr>
          <a:xfrm>
            <a:off x="612648" y="210845"/>
            <a:ext cx="8153400" cy="990600"/>
          </a:xfrm>
        </p:spPr>
        <p:txBody>
          <a:bodyPr>
            <a:normAutofit/>
          </a:bodyPr>
          <a:lstStyle/>
          <a:p>
            <a:r>
              <a:rPr lang="es-CR" sz="2800" dirty="0"/>
              <a:t>Modelo entidad-relación: Conceptos</a:t>
            </a:r>
          </a:p>
        </p:txBody>
      </p:sp>
    </p:spTree>
    <p:extLst>
      <p:ext uri="{BB962C8B-B14F-4D97-AF65-F5344CB8AC3E}">
        <p14:creationId xmlns:p14="http://schemas.microsoft.com/office/powerpoint/2010/main" val="1916858632"/>
      </p:ext>
    </p:extLst>
  </p:cSld>
  <p:clrMapOvr>
    <a:masterClrMapping/>
  </p:clrMapOvr>
  <p:transition advTm="67392"/>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5" name="Rectangle 7"/>
          <p:cNvSpPr>
            <a:spLocks noGrp="1" noChangeArrowheads="1"/>
          </p:cNvSpPr>
          <p:nvPr>
            <p:ph sz="quarter" idx="1"/>
          </p:nvPr>
        </p:nvSpPr>
        <p:spPr/>
        <p:txBody>
          <a:bodyPr/>
          <a:lstStyle/>
          <a:p>
            <a:pPr>
              <a:lnSpc>
                <a:spcPct val="90000"/>
              </a:lnSpc>
            </a:pPr>
            <a:r>
              <a:rPr lang="es-ES" sz="2800" dirty="0"/>
              <a:t>Tipo de relación</a:t>
            </a:r>
          </a:p>
          <a:p>
            <a:pPr lvl="1">
              <a:lnSpc>
                <a:spcPct val="90000"/>
              </a:lnSpc>
            </a:pPr>
            <a:r>
              <a:rPr lang="es-ES" sz="2500" dirty="0"/>
              <a:t>Estructura genérica </a:t>
            </a:r>
            <a:r>
              <a:rPr lang="es-ES_tradnl" sz="2500" dirty="0"/>
              <a:t>o </a:t>
            </a:r>
            <a:r>
              <a:rPr lang="es-ES" sz="2500" dirty="0"/>
              <a:t>abstracción del</a:t>
            </a:r>
            <a:r>
              <a:rPr lang="es-ES" sz="2500" b="1" dirty="0">
                <a:solidFill>
                  <a:schemeClr val="accent2"/>
                </a:solidFill>
              </a:rPr>
              <a:t> conjunto de relaciones existentes entre</a:t>
            </a:r>
            <a:r>
              <a:rPr lang="es-ES" sz="2500" dirty="0"/>
              <a:t> dos o más </a:t>
            </a:r>
            <a:r>
              <a:rPr lang="es-ES_tradnl" sz="2500" b="1" dirty="0">
                <a:solidFill>
                  <a:schemeClr val="accent2"/>
                </a:solidFill>
              </a:rPr>
              <a:t>t</a:t>
            </a:r>
            <a:r>
              <a:rPr lang="es-ES" sz="2500" b="1" dirty="0" err="1">
                <a:solidFill>
                  <a:schemeClr val="accent2"/>
                </a:solidFill>
              </a:rPr>
              <a:t>ipos</a:t>
            </a:r>
            <a:r>
              <a:rPr lang="es-ES" sz="2500" b="1" dirty="0">
                <a:solidFill>
                  <a:schemeClr val="accent2"/>
                </a:solidFill>
              </a:rPr>
              <a:t> de </a:t>
            </a:r>
            <a:r>
              <a:rPr lang="es-ES_tradnl" sz="2500" b="1" dirty="0">
                <a:solidFill>
                  <a:schemeClr val="accent2"/>
                </a:solidFill>
              </a:rPr>
              <a:t>e</a:t>
            </a:r>
            <a:r>
              <a:rPr lang="es-ES" sz="2500" b="1" dirty="0" err="1">
                <a:solidFill>
                  <a:schemeClr val="accent2"/>
                </a:solidFill>
              </a:rPr>
              <a:t>ntidad</a:t>
            </a:r>
            <a:endParaRPr lang="es-ES_tradnl" sz="2500" b="1" dirty="0">
              <a:solidFill>
                <a:schemeClr val="accent2"/>
              </a:solidFill>
            </a:endParaRPr>
          </a:p>
          <a:p>
            <a:pPr lvl="2">
              <a:buFontTx/>
              <a:buNone/>
            </a:pPr>
            <a:r>
              <a:rPr lang="es-ES_tradnl" sz="2100" dirty="0"/>
              <a:t>un </a:t>
            </a:r>
            <a:r>
              <a:rPr lang="es-ES_tradnl" sz="2100" dirty="0">
                <a:solidFill>
                  <a:schemeClr val="bg2">
                    <a:lumMod val="60000"/>
                    <a:lumOff val="40000"/>
                  </a:schemeClr>
                </a:solidFill>
                <a:latin typeface="Arial Narrow" pitchFamily="34" charset="0"/>
              </a:rPr>
              <a:t>DIRECTOR</a:t>
            </a:r>
            <a:r>
              <a:rPr lang="es-ES" sz="2100" dirty="0"/>
              <a:t> </a:t>
            </a:r>
            <a:r>
              <a:rPr lang="es-ES_tradnl" sz="2100" dirty="0">
                <a:solidFill>
                  <a:schemeClr val="accent2"/>
                </a:solidFill>
              </a:rPr>
              <a:t>ha </a:t>
            </a:r>
            <a:r>
              <a:rPr lang="es-ES" sz="2100" dirty="0">
                <a:solidFill>
                  <a:schemeClr val="accent2"/>
                </a:solidFill>
              </a:rPr>
              <a:t>rodad</a:t>
            </a:r>
            <a:r>
              <a:rPr lang="es-ES_tradnl" sz="2100" dirty="0">
                <a:solidFill>
                  <a:schemeClr val="accent2"/>
                </a:solidFill>
              </a:rPr>
              <a:t>o</a:t>
            </a:r>
            <a:r>
              <a:rPr lang="es-ES_tradnl" sz="2100" dirty="0"/>
              <a:t> </a:t>
            </a:r>
            <a:r>
              <a:rPr lang="es-ES_tradnl" sz="2100" dirty="0" err="1">
                <a:solidFill>
                  <a:schemeClr val="bg2">
                    <a:lumMod val="60000"/>
                    <a:lumOff val="40000"/>
                  </a:schemeClr>
                </a:solidFill>
                <a:latin typeface="Arial Narrow" pitchFamily="34" charset="0"/>
              </a:rPr>
              <a:t>PELICULA</a:t>
            </a:r>
            <a:r>
              <a:rPr lang="es-ES_tradnl" sz="2100" dirty="0" err="1"/>
              <a:t>’s</a:t>
            </a:r>
            <a:endParaRPr lang="es-ES_tradnl" sz="2100" dirty="0"/>
          </a:p>
          <a:p>
            <a:pPr lvl="4">
              <a:buFontTx/>
              <a:buNone/>
            </a:pPr>
            <a:endParaRPr lang="es-ES" sz="1800" dirty="0"/>
          </a:p>
          <a:p>
            <a:pPr lvl="1"/>
            <a:r>
              <a:rPr lang="es-ES_tradnl" sz="2500" dirty="0">
                <a:solidFill>
                  <a:schemeClr val="accent2"/>
                </a:solidFill>
              </a:rPr>
              <a:t>Notación</a:t>
            </a:r>
            <a:endParaRPr lang="es-ES" sz="2500" dirty="0">
              <a:solidFill>
                <a:schemeClr val="accent2"/>
              </a:solidFill>
            </a:endParaRPr>
          </a:p>
        </p:txBody>
      </p:sp>
      <p:grpSp>
        <p:nvGrpSpPr>
          <p:cNvPr id="191503" name="Group 15"/>
          <p:cNvGrpSpPr>
            <a:grpSpLocks/>
          </p:cNvGrpSpPr>
          <p:nvPr/>
        </p:nvGrpSpPr>
        <p:grpSpPr bwMode="auto">
          <a:xfrm>
            <a:off x="1833563" y="4648200"/>
            <a:ext cx="6091237" cy="909638"/>
            <a:chOff x="1155" y="2928"/>
            <a:chExt cx="3837" cy="573"/>
          </a:xfrm>
        </p:grpSpPr>
        <p:sp>
          <p:nvSpPr>
            <p:cNvPr id="191496" name="Rectangle 8"/>
            <p:cNvSpPr>
              <a:spLocks noChangeArrowheads="1"/>
            </p:cNvSpPr>
            <p:nvPr/>
          </p:nvSpPr>
          <p:spPr bwMode="auto">
            <a:xfrm>
              <a:off x="1155" y="2976"/>
              <a:ext cx="861" cy="453"/>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0" rIns="72000" bIns="0" anchor="ctr"/>
            <a:lstStyle/>
            <a:p>
              <a:pPr algn="ctr" eaLnBrk="0" hangingPunct="0"/>
              <a:r>
                <a:rPr lang="es-ES_tradnl" sz="2400" dirty="0">
                  <a:solidFill>
                    <a:schemeClr val="bg2">
                      <a:lumMod val="60000"/>
                      <a:lumOff val="40000"/>
                    </a:schemeClr>
                  </a:solidFill>
                  <a:latin typeface="Arial Narrow" pitchFamily="34" charset="0"/>
                </a:rPr>
                <a:t>DIRECTOR</a:t>
              </a:r>
            </a:p>
          </p:txBody>
        </p:sp>
        <p:sp>
          <p:nvSpPr>
            <p:cNvPr id="191497" name="Rectangle 9"/>
            <p:cNvSpPr>
              <a:spLocks noChangeArrowheads="1"/>
            </p:cNvSpPr>
            <p:nvPr/>
          </p:nvSpPr>
          <p:spPr bwMode="auto">
            <a:xfrm>
              <a:off x="4131" y="2976"/>
              <a:ext cx="861" cy="453"/>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0" rIns="72000" bIns="0" anchor="ctr"/>
            <a:lstStyle/>
            <a:p>
              <a:pPr algn="ctr" eaLnBrk="0" hangingPunct="0"/>
              <a:r>
                <a:rPr lang="es-ES_tradnl" sz="2400">
                  <a:solidFill>
                    <a:schemeClr val="bg2">
                      <a:lumMod val="60000"/>
                      <a:lumOff val="40000"/>
                    </a:schemeClr>
                  </a:solidFill>
                  <a:latin typeface="Arial Narrow" pitchFamily="34" charset="0"/>
                </a:rPr>
                <a:t>PELICULA</a:t>
              </a:r>
            </a:p>
          </p:txBody>
        </p:sp>
        <p:sp>
          <p:nvSpPr>
            <p:cNvPr id="191498" name="Line 10"/>
            <p:cNvSpPr>
              <a:spLocks noChangeShapeType="1"/>
            </p:cNvSpPr>
            <p:nvPr/>
          </p:nvSpPr>
          <p:spPr bwMode="auto">
            <a:xfrm flipV="1">
              <a:off x="2016" y="3210"/>
              <a:ext cx="288" cy="6"/>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0800" anchor="ctr">
              <a:spAutoFit/>
            </a:bodyPr>
            <a:lstStyle/>
            <a:p>
              <a:endParaRPr lang="es-CR">
                <a:solidFill>
                  <a:schemeClr val="bg2">
                    <a:lumMod val="60000"/>
                    <a:lumOff val="40000"/>
                  </a:schemeClr>
                </a:solidFill>
              </a:endParaRPr>
            </a:p>
          </p:txBody>
        </p:sp>
        <p:sp>
          <p:nvSpPr>
            <p:cNvPr id="191500" name="AutoShape 12"/>
            <p:cNvSpPr>
              <a:spLocks noChangeArrowheads="1"/>
            </p:cNvSpPr>
            <p:nvPr/>
          </p:nvSpPr>
          <p:spPr bwMode="auto">
            <a:xfrm>
              <a:off x="2304" y="2928"/>
              <a:ext cx="1538" cy="573"/>
            </a:xfrm>
            <a:prstGeom prst="diamond">
              <a:avLst/>
            </a:prstGeom>
            <a:noFill/>
            <a:ln w="381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eaLnBrk="0" hangingPunct="0">
                <a:lnSpc>
                  <a:spcPct val="90000"/>
                </a:lnSpc>
              </a:pPr>
              <a:endParaRPr lang="es-ES" sz="2400" b="1">
                <a:solidFill>
                  <a:schemeClr val="bg2">
                    <a:lumMod val="60000"/>
                    <a:lumOff val="40000"/>
                  </a:schemeClr>
                </a:solidFill>
                <a:latin typeface="Arial Narrow" pitchFamily="34" charset="0"/>
              </a:endParaRPr>
            </a:p>
          </p:txBody>
        </p:sp>
        <p:sp>
          <p:nvSpPr>
            <p:cNvPr id="191501" name="Rectangle 13"/>
            <p:cNvSpPr>
              <a:spLocks noChangeArrowheads="1"/>
            </p:cNvSpPr>
            <p:nvPr/>
          </p:nvSpPr>
          <p:spPr bwMode="auto">
            <a:xfrm>
              <a:off x="2506" y="3091"/>
              <a:ext cx="1134" cy="26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90000"/>
                </a:lnSpc>
              </a:pPr>
              <a:r>
                <a:rPr lang="es-ES_tradnl" sz="2400" b="1" dirty="0">
                  <a:solidFill>
                    <a:schemeClr val="bg2">
                      <a:lumMod val="60000"/>
                      <a:lumOff val="40000"/>
                    </a:schemeClr>
                  </a:solidFill>
                  <a:latin typeface="Arial Narrow" pitchFamily="34" charset="0"/>
                </a:rPr>
                <a:t>HA_RODADO</a:t>
              </a:r>
            </a:p>
          </p:txBody>
        </p:sp>
        <p:sp>
          <p:nvSpPr>
            <p:cNvPr id="191502" name="Line 14"/>
            <p:cNvSpPr>
              <a:spLocks noChangeShapeType="1"/>
            </p:cNvSpPr>
            <p:nvPr/>
          </p:nvSpPr>
          <p:spPr bwMode="auto">
            <a:xfrm flipV="1">
              <a:off x="3840" y="3216"/>
              <a:ext cx="288" cy="6"/>
            </a:xfrm>
            <a:prstGeom prst="line">
              <a:avLst/>
            </a:prstGeom>
            <a:ln>
              <a:solidFill>
                <a:schemeClr val="accent2"/>
              </a:solidFill>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txBody>
            <a:bodyPr lIns="0" tIns="0" rIns="0" bIns="10800" anchor="ctr">
              <a:spAutoFit/>
            </a:bodyPr>
            <a:lstStyle/>
            <a:p>
              <a:endParaRPr lang="es-CR">
                <a:solidFill>
                  <a:schemeClr val="bg2">
                    <a:lumMod val="60000"/>
                    <a:lumOff val="40000"/>
                  </a:schemeClr>
                </a:solidFill>
              </a:endParaRPr>
            </a:p>
          </p:txBody>
        </p:sp>
      </p:grpSp>
      <p:sp>
        <p:nvSpPr>
          <p:cNvPr id="13" name="1 Título"/>
          <p:cNvSpPr>
            <a:spLocks noGrp="1"/>
          </p:cNvSpPr>
          <p:nvPr>
            <p:ph type="title"/>
          </p:nvPr>
        </p:nvSpPr>
        <p:spPr>
          <a:xfrm>
            <a:off x="612648" y="228600"/>
            <a:ext cx="8153400" cy="990600"/>
          </a:xfrm>
        </p:spPr>
        <p:txBody>
          <a:bodyPr>
            <a:normAutofit/>
          </a:bodyPr>
          <a:lstStyle/>
          <a:p>
            <a:r>
              <a:rPr lang="es-CR" sz="2800" dirty="0"/>
              <a:t>Modelo entidad-relación: Conceptos</a:t>
            </a:r>
          </a:p>
        </p:txBody>
      </p:sp>
    </p:spTree>
    <p:extLst>
      <p:ext uri="{BB962C8B-B14F-4D97-AF65-F5344CB8AC3E}">
        <p14:creationId xmlns:p14="http://schemas.microsoft.com/office/powerpoint/2010/main" val="1115752492"/>
      </p:ext>
    </p:extLst>
  </p:cSld>
  <p:clrMapOvr>
    <a:masterClrMapping/>
  </p:clrMapOvr>
  <p:transition advTm="44640"/>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62" name="Rectangle 22"/>
          <p:cNvSpPr>
            <a:spLocks noGrp="1" noChangeArrowheads="1"/>
          </p:cNvSpPr>
          <p:nvPr>
            <p:ph sz="quarter" idx="1"/>
          </p:nvPr>
        </p:nvSpPr>
        <p:spPr/>
        <p:txBody>
          <a:bodyPr/>
          <a:lstStyle/>
          <a:p>
            <a:r>
              <a:rPr lang="es-ES" sz="2800" dirty="0"/>
              <a:t>Grado de un tipo de relación</a:t>
            </a:r>
          </a:p>
          <a:p>
            <a:pPr lvl="1"/>
            <a:r>
              <a:rPr lang="es-ES" sz="2500" dirty="0"/>
              <a:t>Número de </a:t>
            </a:r>
            <a:r>
              <a:rPr lang="es-ES_tradnl" sz="2500" dirty="0"/>
              <a:t>tipos </a:t>
            </a:r>
            <a:r>
              <a:rPr lang="es-ES" sz="2500" dirty="0"/>
              <a:t>de </a:t>
            </a:r>
            <a:r>
              <a:rPr lang="es-ES_tradnl" sz="2500" dirty="0"/>
              <a:t>entidad</a:t>
            </a:r>
            <a:r>
              <a:rPr lang="es-ES" sz="2500" dirty="0"/>
              <a:t> que participan </a:t>
            </a:r>
            <a:br>
              <a:rPr lang="es-ES_tradnl" sz="2500" dirty="0"/>
            </a:br>
            <a:r>
              <a:rPr lang="es-ES" sz="2500" dirty="0"/>
              <a:t>en el </a:t>
            </a:r>
            <a:r>
              <a:rPr lang="es-ES_tradnl" sz="2500" dirty="0"/>
              <a:t>tipo </a:t>
            </a:r>
            <a:r>
              <a:rPr lang="es-ES" sz="2500" dirty="0"/>
              <a:t>de </a:t>
            </a:r>
            <a:r>
              <a:rPr lang="es-ES_tradnl" sz="2500" dirty="0"/>
              <a:t>relación</a:t>
            </a:r>
            <a:endParaRPr lang="es-ES" sz="2500" dirty="0"/>
          </a:p>
          <a:p>
            <a:pPr lvl="2"/>
            <a:r>
              <a:rPr lang="es-ES_tradnl" sz="2100" b="1" dirty="0">
                <a:solidFill>
                  <a:schemeClr val="accent2"/>
                </a:solidFill>
              </a:rPr>
              <a:t>Binaria</a:t>
            </a:r>
            <a:r>
              <a:rPr lang="es-ES" sz="2100" dirty="0"/>
              <a:t>:</a:t>
            </a:r>
            <a:r>
              <a:rPr lang="es-ES_tradnl" sz="2100" dirty="0"/>
              <a:t> grado</a:t>
            </a:r>
            <a:r>
              <a:rPr lang="es-ES" sz="2100" dirty="0"/>
              <a:t> 2 (el más frecuente)</a:t>
            </a:r>
          </a:p>
          <a:p>
            <a:pPr lvl="2"/>
            <a:r>
              <a:rPr lang="es-ES_tradnl" sz="2100" b="1" dirty="0">
                <a:solidFill>
                  <a:schemeClr val="accent2"/>
                </a:solidFill>
              </a:rPr>
              <a:t>Ternaria</a:t>
            </a:r>
            <a:r>
              <a:rPr lang="es-ES" sz="2100" dirty="0"/>
              <a:t>: </a:t>
            </a:r>
            <a:r>
              <a:rPr lang="es-ES_tradnl" sz="2100" dirty="0"/>
              <a:t>grado</a:t>
            </a:r>
            <a:r>
              <a:rPr lang="es-ES" sz="2100" dirty="0"/>
              <a:t> 3</a:t>
            </a:r>
          </a:p>
          <a:p>
            <a:pPr lvl="2"/>
            <a:r>
              <a:rPr lang="es-ES_tradnl" sz="2100" b="1" dirty="0">
                <a:solidFill>
                  <a:schemeClr val="accent2"/>
                </a:solidFill>
              </a:rPr>
              <a:t>Reflexiva</a:t>
            </a:r>
            <a:r>
              <a:rPr lang="es-ES_tradnl" sz="2100" dirty="0"/>
              <a:t> (o recursiva)</a:t>
            </a:r>
            <a:r>
              <a:rPr lang="es-ES" sz="2100" dirty="0"/>
              <a:t>:</a:t>
            </a:r>
            <a:r>
              <a:rPr lang="es-ES_tradnl" sz="2100" dirty="0"/>
              <a:t> grado</a:t>
            </a:r>
            <a:r>
              <a:rPr lang="es-ES" sz="2100" dirty="0"/>
              <a:t> 1</a:t>
            </a:r>
          </a:p>
        </p:txBody>
      </p:sp>
      <p:grpSp>
        <p:nvGrpSpPr>
          <p:cNvPr id="189464" name="Group 24"/>
          <p:cNvGrpSpPr>
            <a:grpSpLocks/>
          </p:cNvGrpSpPr>
          <p:nvPr/>
        </p:nvGrpSpPr>
        <p:grpSpPr bwMode="auto">
          <a:xfrm>
            <a:off x="2143472" y="4273401"/>
            <a:ext cx="4876800" cy="739775"/>
            <a:chOff x="192" y="2640"/>
            <a:chExt cx="3072" cy="466"/>
          </a:xfrm>
          <a:noFill/>
        </p:grpSpPr>
        <p:sp>
          <p:nvSpPr>
            <p:cNvPr id="189442" name="Rectangle 2"/>
            <p:cNvSpPr>
              <a:spLocks noChangeArrowheads="1"/>
            </p:cNvSpPr>
            <p:nvPr/>
          </p:nvSpPr>
          <p:spPr bwMode="auto">
            <a:xfrm>
              <a:off x="192" y="2798"/>
              <a:ext cx="698" cy="172"/>
            </a:xfrm>
            <a:prstGeom prst="rect">
              <a:avLst/>
            </a:prstGeom>
            <a:grp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r>
                <a:rPr lang="es-ES_tradnl"/>
                <a:t>ACTOR</a:t>
              </a:r>
              <a:endParaRPr lang="es-ES_tradnl"/>
            </a:p>
          </p:txBody>
        </p:sp>
        <p:sp>
          <p:nvSpPr>
            <p:cNvPr id="189443" name="Rectangle 3"/>
            <p:cNvSpPr>
              <a:spLocks noChangeArrowheads="1"/>
            </p:cNvSpPr>
            <p:nvPr/>
          </p:nvSpPr>
          <p:spPr bwMode="auto">
            <a:xfrm>
              <a:off x="2565" y="2794"/>
              <a:ext cx="699" cy="172"/>
            </a:xfrm>
            <a:prstGeom prst="rect">
              <a:avLst/>
            </a:prstGeom>
            <a:grp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r>
                <a:rPr lang="es-ES_tradnl"/>
                <a:t>PELICULA</a:t>
              </a:r>
              <a:endParaRPr lang="es-ES_tradnl"/>
            </a:p>
          </p:txBody>
        </p:sp>
        <p:sp>
          <p:nvSpPr>
            <p:cNvPr id="189444" name="AutoShape 4"/>
            <p:cNvSpPr>
              <a:spLocks noChangeArrowheads="1"/>
            </p:cNvSpPr>
            <p:nvPr/>
          </p:nvSpPr>
          <p:spPr bwMode="auto">
            <a:xfrm>
              <a:off x="1056" y="2640"/>
              <a:ext cx="1334" cy="466"/>
            </a:xfrm>
            <a:prstGeom prst="diamond">
              <a:avLst/>
            </a:prstGeom>
            <a:grp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eaLnBrk="0" hangingPunct="0">
                <a:lnSpc>
                  <a:spcPct val="90000"/>
                </a:lnSpc>
              </a:pPr>
              <a:r>
                <a:rPr lang="es-ES_tradnl"/>
                <a:t>ACTUA_EN</a:t>
              </a:r>
              <a:endParaRPr lang="es-ES_tradnl"/>
            </a:p>
          </p:txBody>
        </p:sp>
        <p:sp>
          <p:nvSpPr>
            <p:cNvPr id="189445" name="Line 5"/>
            <p:cNvSpPr>
              <a:spLocks noChangeShapeType="1"/>
            </p:cNvSpPr>
            <p:nvPr/>
          </p:nvSpPr>
          <p:spPr bwMode="auto">
            <a:xfrm>
              <a:off x="890" y="2882"/>
              <a:ext cx="222" cy="0"/>
            </a:xfrm>
            <a:prstGeom prst="line">
              <a:avLst/>
            </a:prstGeom>
            <a:grp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6800" rIns="0" bIns="10800" anchor="ctr">
              <a:spAutoFit/>
            </a:bodyPr>
            <a:lstStyle/>
            <a:p>
              <a:endParaRPr lang="es-CR"/>
            </a:p>
          </p:txBody>
        </p:sp>
        <p:sp>
          <p:nvSpPr>
            <p:cNvPr id="189446" name="Line 6"/>
            <p:cNvSpPr>
              <a:spLocks noChangeShapeType="1"/>
            </p:cNvSpPr>
            <p:nvPr/>
          </p:nvSpPr>
          <p:spPr bwMode="auto">
            <a:xfrm>
              <a:off x="2352" y="2880"/>
              <a:ext cx="221" cy="0"/>
            </a:xfrm>
            <a:prstGeom prst="line">
              <a:avLst/>
            </a:prstGeom>
            <a:grp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6800" rIns="0" bIns="10800" anchor="ctr">
              <a:spAutoFit/>
            </a:bodyPr>
            <a:lstStyle/>
            <a:p>
              <a:endParaRPr lang="es-CR"/>
            </a:p>
          </p:txBody>
        </p:sp>
      </p:grpSp>
      <p:grpSp>
        <p:nvGrpSpPr>
          <p:cNvPr id="189466" name="Group 26"/>
          <p:cNvGrpSpPr>
            <a:grpSpLocks/>
          </p:cNvGrpSpPr>
          <p:nvPr/>
        </p:nvGrpSpPr>
        <p:grpSpPr bwMode="auto">
          <a:xfrm>
            <a:off x="4647059" y="5407299"/>
            <a:ext cx="4389437" cy="1262063"/>
            <a:chOff x="2899" y="3155"/>
            <a:chExt cx="2765" cy="795"/>
          </a:xfrm>
        </p:grpSpPr>
        <p:sp>
          <p:nvSpPr>
            <p:cNvPr id="189454" name="Rectangle 14"/>
            <p:cNvSpPr>
              <a:spLocks noChangeArrowheads="1"/>
            </p:cNvSpPr>
            <p:nvPr/>
          </p:nvSpPr>
          <p:spPr bwMode="auto">
            <a:xfrm>
              <a:off x="2899" y="3217"/>
              <a:ext cx="698" cy="172"/>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r>
                <a:rPr lang="es-ES_tradnl"/>
                <a:t>CLIENTE</a:t>
              </a:r>
            </a:p>
          </p:txBody>
        </p:sp>
        <p:sp>
          <p:nvSpPr>
            <p:cNvPr id="189455" name="Rectangle 15"/>
            <p:cNvSpPr>
              <a:spLocks noChangeArrowheads="1"/>
            </p:cNvSpPr>
            <p:nvPr/>
          </p:nvSpPr>
          <p:spPr bwMode="auto">
            <a:xfrm>
              <a:off x="4965" y="3225"/>
              <a:ext cx="699" cy="172"/>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r>
                <a:rPr lang="es-ES_tradnl"/>
                <a:t>PELICULA</a:t>
              </a:r>
            </a:p>
          </p:txBody>
        </p:sp>
        <p:sp>
          <p:nvSpPr>
            <p:cNvPr id="189456" name="Line 16"/>
            <p:cNvSpPr>
              <a:spLocks noChangeShapeType="1"/>
            </p:cNvSpPr>
            <p:nvPr/>
          </p:nvSpPr>
          <p:spPr bwMode="auto">
            <a:xfrm>
              <a:off x="3592" y="3309"/>
              <a:ext cx="133"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189457" name="Line 17"/>
            <p:cNvSpPr>
              <a:spLocks noChangeShapeType="1"/>
            </p:cNvSpPr>
            <p:nvPr/>
          </p:nvSpPr>
          <p:spPr bwMode="auto">
            <a:xfrm>
              <a:off x="4788" y="3309"/>
              <a:ext cx="177"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189458" name="Rectangle 18"/>
            <p:cNvSpPr>
              <a:spLocks noChangeArrowheads="1"/>
            </p:cNvSpPr>
            <p:nvPr/>
          </p:nvSpPr>
          <p:spPr bwMode="auto">
            <a:xfrm>
              <a:off x="3667" y="3696"/>
              <a:ext cx="1229" cy="254"/>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lstStyle/>
            <a:p>
              <a:pPr algn="ctr" eaLnBrk="0" hangingPunct="0"/>
              <a:r>
                <a:rPr lang="es-ES_tradnl"/>
                <a:t>LOCAL_VIDEOCLUB</a:t>
              </a:r>
            </a:p>
          </p:txBody>
        </p:sp>
        <p:sp>
          <p:nvSpPr>
            <p:cNvPr id="189459" name="Line 19"/>
            <p:cNvSpPr>
              <a:spLocks noChangeShapeType="1"/>
            </p:cNvSpPr>
            <p:nvPr/>
          </p:nvSpPr>
          <p:spPr bwMode="auto">
            <a:xfrm>
              <a:off x="4257" y="3453"/>
              <a:ext cx="0" cy="24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6800" rIns="0" bIns="10800" anchor="ctr">
              <a:spAutoFit/>
            </a:bodyPr>
            <a:lstStyle/>
            <a:p>
              <a:endParaRPr lang="es-CR"/>
            </a:p>
          </p:txBody>
        </p:sp>
        <p:sp>
          <p:nvSpPr>
            <p:cNvPr id="189460" name="AutoShape 20"/>
            <p:cNvSpPr>
              <a:spLocks noChangeArrowheads="1"/>
            </p:cNvSpPr>
            <p:nvPr/>
          </p:nvSpPr>
          <p:spPr bwMode="auto">
            <a:xfrm>
              <a:off x="3727" y="3155"/>
              <a:ext cx="1061" cy="297"/>
            </a:xfrm>
            <a:prstGeom prst="diamond">
              <a:avLst/>
            </a:prstGeom>
            <a:solidFill>
              <a:schemeClr val="bg1"/>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0800" rIns="0" bIns="10800" anchor="ctr">
              <a:spAutoFit/>
            </a:bodyPr>
            <a:lstStyle/>
            <a:p>
              <a:pPr algn="ctr" eaLnBrk="0" hangingPunct="0"/>
              <a:r>
                <a:rPr lang="es-ES_tradnl" dirty="0"/>
                <a:t>ALQUILA</a:t>
              </a:r>
            </a:p>
          </p:txBody>
        </p:sp>
      </p:grpSp>
      <p:grpSp>
        <p:nvGrpSpPr>
          <p:cNvPr id="189468" name="Group 28"/>
          <p:cNvGrpSpPr>
            <a:grpSpLocks/>
          </p:cNvGrpSpPr>
          <p:nvPr/>
        </p:nvGrpSpPr>
        <p:grpSpPr bwMode="auto">
          <a:xfrm>
            <a:off x="251520" y="5517232"/>
            <a:ext cx="3663950" cy="947738"/>
            <a:chOff x="528" y="3345"/>
            <a:chExt cx="2308" cy="597"/>
          </a:xfrm>
          <a:noFill/>
        </p:grpSpPr>
        <p:grpSp>
          <p:nvGrpSpPr>
            <p:cNvPr id="189463" name="Group 23"/>
            <p:cNvGrpSpPr>
              <a:grpSpLocks/>
            </p:cNvGrpSpPr>
            <p:nvPr/>
          </p:nvGrpSpPr>
          <p:grpSpPr bwMode="auto">
            <a:xfrm>
              <a:off x="1200" y="3345"/>
              <a:ext cx="1247" cy="240"/>
              <a:chOff x="1241" y="3345"/>
              <a:chExt cx="1206" cy="240"/>
            </a:xfrm>
            <a:grpFill/>
          </p:grpSpPr>
          <p:sp>
            <p:nvSpPr>
              <p:cNvPr id="189449" name="Line 9"/>
              <p:cNvSpPr>
                <a:spLocks noChangeShapeType="1"/>
              </p:cNvSpPr>
              <p:nvPr/>
            </p:nvSpPr>
            <p:spPr bwMode="auto">
              <a:xfrm>
                <a:off x="2447" y="3345"/>
                <a:ext cx="0" cy="240"/>
              </a:xfrm>
              <a:prstGeom prst="line">
                <a:avLst/>
              </a:prstGeom>
              <a:grp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189451" name="Line 11"/>
              <p:cNvSpPr>
                <a:spLocks noChangeShapeType="1"/>
              </p:cNvSpPr>
              <p:nvPr/>
            </p:nvSpPr>
            <p:spPr bwMode="auto">
              <a:xfrm>
                <a:off x="1251" y="3345"/>
                <a:ext cx="1196" cy="0"/>
              </a:xfrm>
              <a:prstGeom prst="line">
                <a:avLst/>
              </a:prstGeom>
              <a:grp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189452" name="Line 12"/>
              <p:cNvSpPr>
                <a:spLocks noChangeShapeType="1"/>
              </p:cNvSpPr>
              <p:nvPr/>
            </p:nvSpPr>
            <p:spPr bwMode="auto">
              <a:xfrm flipH="1">
                <a:off x="1241" y="3345"/>
                <a:ext cx="0" cy="192"/>
              </a:xfrm>
              <a:prstGeom prst="line">
                <a:avLst/>
              </a:prstGeom>
              <a:grp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grpSp>
        <p:sp>
          <p:nvSpPr>
            <p:cNvPr id="189447" name="Rectangle 7"/>
            <p:cNvSpPr>
              <a:spLocks noChangeArrowheads="1"/>
            </p:cNvSpPr>
            <p:nvPr/>
          </p:nvSpPr>
          <p:spPr bwMode="auto">
            <a:xfrm>
              <a:off x="2137" y="3597"/>
              <a:ext cx="699" cy="172"/>
            </a:xfrm>
            <a:prstGeom prst="rect">
              <a:avLst/>
            </a:prstGeom>
            <a:grp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r>
                <a:rPr lang="es-ES_tradnl" dirty="0"/>
                <a:t>PELICULA</a:t>
              </a:r>
            </a:p>
          </p:txBody>
        </p:sp>
        <p:sp>
          <p:nvSpPr>
            <p:cNvPr id="189448" name="AutoShape 8"/>
            <p:cNvSpPr>
              <a:spLocks noChangeArrowheads="1"/>
            </p:cNvSpPr>
            <p:nvPr/>
          </p:nvSpPr>
          <p:spPr bwMode="auto">
            <a:xfrm>
              <a:off x="528" y="3456"/>
              <a:ext cx="1344" cy="486"/>
            </a:xfrm>
            <a:prstGeom prst="diamond">
              <a:avLst/>
            </a:prstGeom>
            <a:grp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eaLnBrk="0" hangingPunct="0"/>
              <a:endParaRPr lang="es-ES"/>
            </a:p>
          </p:txBody>
        </p:sp>
        <p:sp>
          <p:nvSpPr>
            <p:cNvPr id="189450" name="Line 10"/>
            <p:cNvSpPr>
              <a:spLocks noChangeShapeType="1"/>
            </p:cNvSpPr>
            <p:nvPr/>
          </p:nvSpPr>
          <p:spPr bwMode="auto">
            <a:xfrm>
              <a:off x="1872" y="3696"/>
              <a:ext cx="270" cy="0"/>
            </a:xfrm>
            <a:prstGeom prst="line">
              <a:avLst/>
            </a:prstGeom>
            <a:grp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189467" name="Rectangle 27"/>
            <p:cNvSpPr>
              <a:spLocks noChangeArrowheads="1"/>
            </p:cNvSpPr>
            <p:nvPr/>
          </p:nvSpPr>
          <p:spPr bwMode="auto">
            <a:xfrm>
              <a:off x="672" y="3636"/>
              <a:ext cx="1056" cy="248"/>
            </a:xfrm>
            <a:prstGeom prst="rect">
              <a:avLst/>
            </a:prstGeom>
            <a:grp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lnSpc>
                  <a:spcPct val="70000"/>
                </a:lnSpc>
              </a:pPr>
              <a:r>
                <a:rPr lang="es-ES_tradnl"/>
                <a:t>CONTINUACION</a:t>
              </a:r>
            </a:p>
            <a:p>
              <a:pPr algn="ctr" eaLnBrk="0" hangingPunct="0">
                <a:lnSpc>
                  <a:spcPct val="70000"/>
                </a:lnSpc>
              </a:pPr>
              <a:r>
                <a:rPr lang="es-ES_tradnl"/>
                <a:t>DE</a:t>
              </a:r>
            </a:p>
          </p:txBody>
        </p:sp>
      </p:grpSp>
      <p:sp>
        <p:nvSpPr>
          <p:cNvPr id="29" name="1 Título"/>
          <p:cNvSpPr>
            <a:spLocks noGrp="1"/>
          </p:cNvSpPr>
          <p:nvPr>
            <p:ph type="title"/>
          </p:nvPr>
        </p:nvSpPr>
        <p:spPr>
          <a:xfrm>
            <a:off x="570359" y="158702"/>
            <a:ext cx="8153400" cy="990600"/>
          </a:xfrm>
        </p:spPr>
        <p:txBody>
          <a:bodyPr>
            <a:normAutofit/>
          </a:bodyPr>
          <a:lstStyle/>
          <a:p>
            <a:r>
              <a:rPr lang="es-CR" sz="2800" dirty="0"/>
              <a:t>Modelo entidad-relación: Conceptos</a:t>
            </a:r>
          </a:p>
        </p:txBody>
      </p:sp>
    </p:spTree>
    <p:extLst>
      <p:ext uri="{BB962C8B-B14F-4D97-AF65-F5344CB8AC3E}">
        <p14:creationId xmlns:p14="http://schemas.microsoft.com/office/powerpoint/2010/main" val="256030051"/>
      </p:ext>
    </p:extLst>
  </p:cSld>
  <p:clrMapOvr>
    <a:masterClrMapping/>
  </p:clrMapOvr>
  <p:transition advTm="74544"/>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41" name="Rectangle 21"/>
          <p:cNvSpPr>
            <a:spLocks noGrp="1" noChangeArrowheads="1"/>
          </p:cNvSpPr>
          <p:nvPr>
            <p:ph sz="quarter" idx="1"/>
          </p:nvPr>
        </p:nvSpPr>
        <p:spPr/>
        <p:txBody>
          <a:bodyPr/>
          <a:lstStyle/>
          <a:p>
            <a:pPr>
              <a:lnSpc>
                <a:spcPct val="90000"/>
              </a:lnSpc>
            </a:pPr>
            <a:r>
              <a:rPr lang="es-ES" sz="2800" dirty="0"/>
              <a:t>Nombres de rol (papel)</a:t>
            </a:r>
          </a:p>
          <a:p>
            <a:pPr lvl="1">
              <a:lnSpc>
                <a:spcPct val="90000"/>
              </a:lnSpc>
            </a:pPr>
            <a:r>
              <a:rPr lang="es-ES" sz="2500" dirty="0"/>
              <a:t>Todo </a:t>
            </a:r>
            <a:r>
              <a:rPr lang="es-ES_tradnl" sz="2500" dirty="0"/>
              <a:t>tipo </a:t>
            </a:r>
            <a:r>
              <a:rPr lang="es-ES" sz="2500" dirty="0"/>
              <a:t>de </a:t>
            </a:r>
            <a:r>
              <a:rPr lang="es-ES_tradnl" sz="2500" dirty="0"/>
              <a:t>entidad </a:t>
            </a:r>
            <a:r>
              <a:rPr lang="es-ES" sz="2500" dirty="0"/>
              <a:t>que participa en un </a:t>
            </a:r>
            <a:r>
              <a:rPr lang="es-ES_tradnl" sz="2500" dirty="0"/>
              <a:t>tipo </a:t>
            </a:r>
            <a:r>
              <a:rPr lang="es-ES" sz="2500" dirty="0"/>
              <a:t>de relación</a:t>
            </a:r>
            <a:r>
              <a:rPr lang="es-ES_tradnl" sz="2500" dirty="0"/>
              <a:t> </a:t>
            </a:r>
            <a:r>
              <a:rPr lang="es-ES" sz="2500" dirty="0">
                <a:solidFill>
                  <a:schemeClr val="accent2"/>
                </a:solidFill>
              </a:rPr>
              <a:t>juega un papel</a:t>
            </a:r>
            <a:r>
              <a:rPr lang="es-ES" sz="2500" dirty="0"/>
              <a:t> </a:t>
            </a:r>
            <a:r>
              <a:rPr lang="es-ES" sz="2500" dirty="0">
                <a:solidFill>
                  <a:schemeClr val="accent2"/>
                </a:solidFill>
              </a:rPr>
              <a:t>específico</a:t>
            </a:r>
            <a:r>
              <a:rPr lang="es-ES" sz="2500" dirty="0"/>
              <a:t> en la relación</a:t>
            </a:r>
            <a:endParaRPr lang="es-ES_tradnl" sz="2500" dirty="0"/>
          </a:p>
          <a:p>
            <a:pPr>
              <a:lnSpc>
                <a:spcPct val="90000"/>
              </a:lnSpc>
            </a:pPr>
            <a:endParaRPr lang="es-ES_tradnl" sz="2800" dirty="0"/>
          </a:p>
          <a:p>
            <a:pPr>
              <a:lnSpc>
                <a:spcPct val="90000"/>
              </a:lnSpc>
            </a:pPr>
            <a:endParaRPr lang="es-ES_tradnl" sz="2800" dirty="0"/>
          </a:p>
          <a:p>
            <a:pPr lvl="1">
              <a:lnSpc>
                <a:spcPct val="90000"/>
              </a:lnSpc>
            </a:pPr>
            <a:endParaRPr lang="es-ES" sz="2500" dirty="0"/>
          </a:p>
          <a:p>
            <a:pPr lvl="1">
              <a:lnSpc>
                <a:spcPct val="90000"/>
              </a:lnSpc>
            </a:pPr>
            <a:r>
              <a:rPr lang="es-ES" sz="2500" dirty="0"/>
              <a:t>Los nombres de rol se deben usar, sobre todo, en los </a:t>
            </a:r>
            <a:r>
              <a:rPr lang="es-ES" sz="2500" dirty="0">
                <a:solidFill>
                  <a:schemeClr val="accent2"/>
                </a:solidFill>
              </a:rPr>
              <a:t>tipos </a:t>
            </a:r>
            <a:r>
              <a:rPr lang="es-ES_tradnl" sz="2500" dirty="0">
                <a:solidFill>
                  <a:schemeClr val="accent2"/>
                </a:solidFill>
              </a:rPr>
              <a:t>de </a:t>
            </a:r>
            <a:r>
              <a:rPr lang="es-ES" sz="2500" dirty="0">
                <a:solidFill>
                  <a:schemeClr val="accent2"/>
                </a:solidFill>
              </a:rPr>
              <a:t>relación reflexivos</a:t>
            </a:r>
            <a:r>
              <a:rPr lang="es-ES" sz="2500" dirty="0"/>
              <a:t>, para evitar ambigüedad</a:t>
            </a:r>
          </a:p>
        </p:txBody>
      </p:sp>
      <p:grpSp>
        <p:nvGrpSpPr>
          <p:cNvPr id="56371" name="Group 51"/>
          <p:cNvGrpSpPr>
            <a:grpSpLocks/>
          </p:cNvGrpSpPr>
          <p:nvPr/>
        </p:nvGrpSpPr>
        <p:grpSpPr bwMode="auto">
          <a:xfrm>
            <a:off x="1755229" y="5148265"/>
            <a:ext cx="5553075" cy="958850"/>
            <a:chOff x="1542" y="3168"/>
            <a:chExt cx="3498" cy="604"/>
          </a:xfrm>
        </p:grpSpPr>
        <p:sp>
          <p:nvSpPr>
            <p:cNvPr id="56338" name="Text Box 18"/>
            <p:cNvSpPr txBox="1">
              <a:spLocks noChangeArrowheads="1"/>
            </p:cNvSpPr>
            <p:nvPr/>
          </p:nvSpPr>
          <p:spPr bwMode="auto">
            <a:xfrm>
              <a:off x="4110" y="3216"/>
              <a:ext cx="930" cy="136"/>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spcBef>
                  <a:spcPct val="50000"/>
                </a:spcBef>
              </a:pPr>
              <a:r>
                <a:rPr lang="es-ES_tradnl"/>
                <a:t>original</a:t>
              </a:r>
            </a:p>
          </p:txBody>
        </p:sp>
        <p:sp>
          <p:nvSpPr>
            <p:cNvPr id="56339" name="Text Box 19"/>
            <p:cNvSpPr txBox="1">
              <a:spLocks noChangeArrowheads="1"/>
            </p:cNvSpPr>
            <p:nvPr/>
          </p:nvSpPr>
          <p:spPr bwMode="auto">
            <a:xfrm>
              <a:off x="3168" y="3600"/>
              <a:ext cx="443" cy="172"/>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dirty="0"/>
                <a:t>versión</a:t>
              </a:r>
            </a:p>
          </p:txBody>
        </p:sp>
        <p:grpSp>
          <p:nvGrpSpPr>
            <p:cNvPr id="56349" name="Group 29"/>
            <p:cNvGrpSpPr>
              <a:grpSpLocks/>
            </p:cNvGrpSpPr>
            <p:nvPr/>
          </p:nvGrpSpPr>
          <p:grpSpPr bwMode="auto">
            <a:xfrm>
              <a:off x="2304" y="3168"/>
              <a:ext cx="1761" cy="336"/>
              <a:chOff x="1241" y="3345"/>
              <a:chExt cx="1206" cy="240"/>
            </a:xfrm>
          </p:grpSpPr>
          <p:sp>
            <p:nvSpPr>
              <p:cNvPr id="56350" name="Line 30"/>
              <p:cNvSpPr>
                <a:spLocks noChangeShapeType="1"/>
              </p:cNvSpPr>
              <p:nvPr/>
            </p:nvSpPr>
            <p:spPr bwMode="auto">
              <a:xfrm>
                <a:off x="2447" y="3345"/>
                <a:ext cx="0" cy="24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56351" name="Line 31"/>
              <p:cNvSpPr>
                <a:spLocks noChangeShapeType="1"/>
              </p:cNvSpPr>
              <p:nvPr/>
            </p:nvSpPr>
            <p:spPr bwMode="auto">
              <a:xfrm>
                <a:off x="1251" y="3345"/>
                <a:ext cx="1196"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56352" name="Line 32"/>
              <p:cNvSpPr>
                <a:spLocks noChangeShapeType="1"/>
              </p:cNvSpPr>
              <p:nvPr/>
            </p:nvSpPr>
            <p:spPr bwMode="auto">
              <a:xfrm flipH="1">
                <a:off x="1241" y="3345"/>
                <a:ext cx="0" cy="19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grpSp>
        <p:sp>
          <p:nvSpPr>
            <p:cNvPr id="56353" name="Rectangle 33"/>
            <p:cNvSpPr>
              <a:spLocks noChangeArrowheads="1"/>
            </p:cNvSpPr>
            <p:nvPr/>
          </p:nvSpPr>
          <p:spPr bwMode="auto">
            <a:xfrm>
              <a:off x="3755" y="3516"/>
              <a:ext cx="699" cy="172"/>
            </a:xfrm>
            <a:prstGeom prst="rect">
              <a:avLst/>
            </a:prstGeom>
            <a:solidFill>
              <a:schemeClr val="bg1"/>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r>
                <a:rPr lang="es-ES_tradnl"/>
                <a:t>PELICULA</a:t>
              </a:r>
            </a:p>
          </p:txBody>
        </p:sp>
        <p:sp>
          <p:nvSpPr>
            <p:cNvPr id="56354" name="AutoShape 34"/>
            <p:cNvSpPr>
              <a:spLocks noChangeArrowheads="1"/>
            </p:cNvSpPr>
            <p:nvPr/>
          </p:nvSpPr>
          <p:spPr bwMode="auto">
            <a:xfrm>
              <a:off x="1542" y="3465"/>
              <a:ext cx="1570" cy="270"/>
            </a:xfrm>
            <a:prstGeom prst="diamond">
              <a:avLst/>
            </a:prstGeom>
            <a:solidFill>
              <a:schemeClr val="bg1"/>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eaLnBrk="0" hangingPunct="0"/>
              <a:r>
                <a:rPr lang="es-ES_tradnl"/>
                <a:t>VERSION_DE</a:t>
              </a:r>
            </a:p>
          </p:txBody>
        </p:sp>
        <p:sp>
          <p:nvSpPr>
            <p:cNvPr id="56355" name="Line 35"/>
            <p:cNvSpPr>
              <a:spLocks noChangeShapeType="1"/>
            </p:cNvSpPr>
            <p:nvPr/>
          </p:nvSpPr>
          <p:spPr bwMode="auto">
            <a:xfrm>
              <a:off x="3064" y="3600"/>
              <a:ext cx="680"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6800" rIns="0" bIns="10800" anchor="ctr">
              <a:spAutoFit/>
            </a:bodyPr>
            <a:lstStyle/>
            <a:p>
              <a:endParaRPr lang="es-CR"/>
            </a:p>
          </p:txBody>
        </p:sp>
      </p:grpSp>
      <p:grpSp>
        <p:nvGrpSpPr>
          <p:cNvPr id="56370" name="Group 50"/>
          <p:cNvGrpSpPr>
            <a:grpSpLocks/>
          </p:cNvGrpSpPr>
          <p:nvPr/>
        </p:nvGrpSpPr>
        <p:grpSpPr bwMode="auto">
          <a:xfrm>
            <a:off x="1403648" y="2959224"/>
            <a:ext cx="6337300" cy="663575"/>
            <a:chOff x="1392" y="1776"/>
            <a:chExt cx="3992" cy="418"/>
          </a:xfrm>
        </p:grpSpPr>
        <p:sp>
          <p:nvSpPr>
            <p:cNvPr id="56343" name="Rectangle 23"/>
            <p:cNvSpPr>
              <a:spLocks noChangeArrowheads="1"/>
            </p:cNvSpPr>
            <p:nvPr/>
          </p:nvSpPr>
          <p:spPr bwMode="auto">
            <a:xfrm>
              <a:off x="1392" y="1912"/>
              <a:ext cx="698" cy="172"/>
            </a:xfrm>
            <a:prstGeom prst="rect">
              <a:avLst/>
            </a:prstGeom>
            <a:solidFill>
              <a:schemeClr val="bg1"/>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r>
                <a:rPr lang="es-ES_tradnl"/>
                <a:t>DIRECTOR</a:t>
              </a:r>
            </a:p>
          </p:txBody>
        </p:sp>
        <p:sp>
          <p:nvSpPr>
            <p:cNvPr id="56344" name="Rectangle 24"/>
            <p:cNvSpPr>
              <a:spLocks noChangeArrowheads="1"/>
            </p:cNvSpPr>
            <p:nvPr/>
          </p:nvSpPr>
          <p:spPr bwMode="auto">
            <a:xfrm>
              <a:off x="4685" y="1930"/>
              <a:ext cx="699" cy="172"/>
            </a:xfrm>
            <a:prstGeom prst="rect">
              <a:avLst/>
            </a:prstGeom>
            <a:solidFill>
              <a:schemeClr val="bg1"/>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r>
                <a:rPr lang="es-ES_tradnl"/>
                <a:t>PELICULA</a:t>
              </a:r>
            </a:p>
          </p:txBody>
        </p:sp>
        <p:sp>
          <p:nvSpPr>
            <p:cNvPr id="56345" name="AutoShape 25"/>
            <p:cNvSpPr>
              <a:spLocks noChangeArrowheads="1"/>
            </p:cNvSpPr>
            <p:nvPr/>
          </p:nvSpPr>
          <p:spPr bwMode="auto">
            <a:xfrm>
              <a:off x="2698" y="1776"/>
              <a:ext cx="1334" cy="418"/>
            </a:xfrm>
            <a:prstGeom prst="diamond">
              <a:avLst/>
            </a:prstGeom>
            <a:solidFill>
              <a:schemeClr val="bg1"/>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eaLnBrk="0" hangingPunct="0">
                <a:lnSpc>
                  <a:spcPct val="90000"/>
                </a:lnSpc>
              </a:pPr>
              <a:endParaRPr lang="es-ES"/>
            </a:p>
          </p:txBody>
        </p:sp>
        <p:sp>
          <p:nvSpPr>
            <p:cNvPr id="56346" name="Line 26"/>
            <p:cNvSpPr>
              <a:spLocks noChangeShapeType="1"/>
            </p:cNvSpPr>
            <p:nvPr/>
          </p:nvSpPr>
          <p:spPr bwMode="auto">
            <a:xfrm>
              <a:off x="2074" y="1994"/>
              <a:ext cx="680" cy="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56364" name="Rectangle 44"/>
            <p:cNvSpPr>
              <a:spLocks noChangeArrowheads="1"/>
            </p:cNvSpPr>
            <p:nvPr/>
          </p:nvSpPr>
          <p:spPr bwMode="auto">
            <a:xfrm>
              <a:off x="2953" y="1898"/>
              <a:ext cx="833" cy="180"/>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90000"/>
                </a:lnSpc>
              </a:pPr>
              <a:r>
                <a:rPr lang="es-ES_tradnl"/>
                <a:t>HA_RODADO</a:t>
              </a:r>
            </a:p>
          </p:txBody>
        </p:sp>
        <p:sp>
          <p:nvSpPr>
            <p:cNvPr id="56365" name="Line 45"/>
            <p:cNvSpPr>
              <a:spLocks noChangeShapeType="1"/>
            </p:cNvSpPr>
            <p:nvPr/>
          </p:nvSpPr>
          <p:spPr bwMode="auto">
            <a:xfrm>
              <a:off x="3984" y="1994"/>
              <a:ext cx="680" cy="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56367" name="Rectangle 47"/>
            <p:cNvSpPr>
              <a:spLocks noChangeArrowheads="1"/>
            </p:cNvSpPr>
            <p:nvPr/>
          </p:nvSpPr>
          <p:spPr bwMode="auto">
            <a:xfrm>
              <a:off x="2095" y="1994"/>
              <a:ext cx="611" cy="18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90000"/>
                </a:lnSpc>
              </a:pPr>
              <a:r>
                <a:rPr lang="es-ES_tradnl" dirty="0"/>
                <a:t>realizador</a:t>
              </a:r>
            </a:p>
          </p:txBody>
        </p:sp>
        <p:sp>
          <p:nvSpPr>
            <p:cNvPr id="56368" name="Rectangle 48"/>
            <p:cNvSpPr>
              <a:spLocks noChangeArrowheads="1"/>
            </p:cNvSpPr>
            <p:nvPr/>
          </p:nvSpPr>
          <p:spPr bwMode="auto">
            <a:xfrm>
              <a:off x="4360" y="1994"/>
              <a:ext cx="292" cy="18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90000"/>
                </a:lnSpc>
              </a:pPr>
              <a:r>
                <a:rPr lang="es-ES_tradnl" dirty="0"/>
                <a:t>film</a:t>
              </a:r>
            </a:p>
          </p:txBody>
        </p:sp>
      </p:grpSp>
      <p:sp>
        <p:nvSpPr>
          <p:cNvPr id="25" name="1 Título"/>
          <p:cNvSpPr>
            <a:spLocks noGrp="1"/>
          </p:cNvSpPr>
          <p:nvPr>
            <p:ph type="title"/>
          </p:nvPr>
        </p:nvSpPr>
        <p:spPr>
          <a:xfrm>
            <a:off x="611435" y="146906"/>
            <a:ext cx="8153400" cy="990600"/>
          </a:xfrm>
        </p:spPr>
        <p:txBody>
          <a:bodyPr>
            <a:normAutofit/>
          </a:bodyPr>
          <a:lstStyle/>
          <a:p>
            <a:r>
              <a:rPr lang="es-CR" sz="2800" dirty="0"/>
              <a:t>Modelo entidad-relación: Conceptos</a:t>
            </a:r>
          </a:p>
        </p:txBody>
      </p:sp>
    </p:spTree>
    <p:extLst>
      <p:ext uri="{BB962C8B-B14F-4D97-AF65-F5344CB8AC3E}">
        <p14:creationId xmlns:p14="http://schemas.microsoft.com/office/powerpoint/2010/main" val="2088324137"/>
      </p:ext>
    </p:extLst>
  </p:cSld>
  <p:clrMapOvr>
    <a:masterClrMapping/>
  </p:clrMapOvr>
  <p:transition advTm="83536"/>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65" name="Rectangle 21"/>
          <p:cNvSpPr>
            <a:spLocks noGrp="1" noChangeArrowheads="1"/>
          </p:cNvSpPr>
          <p:nvPr>
            <p:ph sz="quarter" idx="1"/>
          </p:nvPr>
        </p:nvSpPr>
        <p:spPr/>
        <p:txBody>
          <a:bodyPr/>
          <a:lstStyle/>
          <a:p>
            <a:pPr>
              <a:lnSpc>
                <a:spcPct val="90000"/>
              </a:lnSpc>
            </a:pPr>
            <a:r>
              <a:rPr lang="es-ES" sz="2800" dirty="0"/>
              <a:t>Restricciones estructurales sobre los tipos de relación</a:t>
            </a:r>
          </a:p>
          <a:p>
            <a:pPr>
              <a:lnSpc>
                <a:spcPct val="90000"/>
              </a:lnSpc>
              <a:buNone/>
            </a:pPr>
            <a:endParaRPr lang="es-ES" sz="2800" dirty="0"/>
          </a:p>
          <a:p>
            <a:pPr lvl="1">
              <a:lnSpc>
                <a:spcPct val="90000"/>
              </a:lnSpc>
            </a:pPr>
            <a:r>
              <a:rPr lang="es-ES" sz="2500" dirty="0"/>
              <a:t>Limitan las </a:t>
            </a:r>
            <a:r>
              <a:rPr lang="es-ES" sz="2500" dirty="0">
                <a:solidFill>
                  <a:schemeClr val="accent2"/>
                </a:solidFill>
              </a:rPr>
              <a:t>posibles combinaciones de</a:t>
            </a:r>
            <a:r>
              <a:rPr lang="es-ES" sz="2500" dirty="0"/>
              <a:t> </a:t>
            </a:r>
            <a:r>
              <a:rPr lang="es-ES" sz="2500" dirty="0">
                <a:solidFill>
                  <a:schemeClr val="accent2"/>
                </a:solidFill>
              </a:rPr>
              <a:t>entidades que pueden participar en las relaciones</a:t>
            </a:r>
          </a:p>
          <a:p>
            <a:pPr lvl="1">
              <a:lnSpc>
                <a:spcPct val="90000"/>
              </a:lnSpc>
            </a:pPr>
            <a:r>
              <a:rPr lang="es-ES" sz="2500" dirty="0"/>
              <a:t>Extraídas de </a:t>
            </a:r>
            <a:r>
              <a:rPr lang="es-ES_tradnl" sz="2500" dirty="0"/>
              <a:t>la situación </a:t>
            </a:r>
            <a:r>
              <a:rPr lang="es-ES" sz="2500" dirty="0"/>
              <a:t>real</a:t>
            </a:r>
            <a:r>
              <a:rPr lang="es-ES_tradnl" sz="2500" dirty="0"/>
              <a:t> que se modela</a:t>
            </a:r>
          </a:p>
          <a:p>
            <a:pPr marL="628650" lvl="2" indent="0">
              <a:lnSpc>
                <a:spcPct val="90000"/>
              </a:lnSpc>
              <a:buFontTx/>
              <a:buNone/>
            </a:pPr>
            <a:r>
              <a:rPr lang="es-ES_tradnl" sz="2100" dirty="0">
                <a:solidFill>
                  <a:schemeClr val="accent1"/>
                </a:solidFill>
                <a:latin typeface="Arial Narrow" pitchFamily="34" charset="0"/>
              </a:rPr>
              <a:t>“</a:t>
            </a:r>
            <a:r>
              <a:rPr lang="es-ES" sz="2100" dirty="0">
                <a:solidFill>
                  <a:schemeClr val="accent1"/>
                </a:solidFill>
                <a:latin typeface="Arial Narrow" pitchFamily="34" charset="0"/>
              </a:rPr>
              <a:t>Una película debe haber sido dirigida por</a:t>
            </a:r>
            <a:r>
              <a:rPr lang="es-ES" sz="2100" b="1" dirty="0">
                <a:solidFill>
                  <a:schemeClr val="accent1"/>
                </a:solidFill>
                <a:latin typeface="Arial Narrow" pitchFamily="34" charset="0"/>
              </a:rPr>
              <a:t> uno y sólo un</a:t>
            </a:r>
            <a:r>
              <a:rPr lang="es-ES" sz="2100" dirty="0">
                <a:solidFill>
                  <a:schemeClr val="accent1"/>
                </a:solidFill>
                <a:latin typeface="Arial Narrow" pitchFamily="34" charset="0"/>
              </a:rPr>
              <a:t> director</a:t>
            </a:r>
            <a:r>
              <a:rPr lang="es-ES_tradnl" sz="2100" dirty="0">
                <a:solidFill>
                  <a:schemeClr val="accent1"/>
                </a:solidFill>
                <a:latin typeface="Arial Narrow" pitchFamily="34" charset="0"/>
              </a:rPr>
              <a:t>”</a:t>
            </a:r>
            <a:endParaRPr lang="es-ES" sz="2100" dirty="0">
              <a:solidFill>
                <a:schemeClr val="accent1"/>
              </a:solidFill>
              <a:latin typeface="Arial Narrow" pitchFamily="34" charset="0"/>
            </a:endParaRPr>
          </a:p>
          <a:p>
            <a:pPr marL="628650" lvl="2" indent="0">
              <a:lnSpc>
                <a:spcPct val="90000"/>
              </a:lnSpc>
              <a:buFontTx/>
              <a:buNone/>
            </a:pPr>
            <a:r>
              <a:rPr lang="es-ES_tradnl" sz="2100" dirty="0">
                <a:solidFill>
                  <a:schemeClr val="accent1"/>
                </a:solidFill>
                <a:latin typeface="Arial Narrow" pitchFamily="34" charset="0"/>
              </a:rPr>
              <a:t>“</a:t>
            </a:r>
            <a:r>
              <a:rPr lang="es-ES" sz="2100" dirty="0">
                <a:solidFill>
                  <a:schemeClr val="accent1"/>
                </a:solidFill>
                <a:latin typeface="Arial Narrow" pitchFamily="34" charset="0"/>
              </a:rPr>
              <a:t>Un director </a:t>
            </a:r>
            <a:r>
              <a:rPr lang="es-ES_tradnl" sz="2100" dirty="0">
                <a:solidFill>
                  <a:schemeClr val="accent1"/>
                </a:solidFill>
                <a:latin typeface="Arial Narrow" pitchFamily="34" charset="0"/>
              </a:rPr>
              <a:t>ha dirigido </a:t>
            </a:r>
            <a:r>
              <a:rPr lang="es-ES_tradnl" sz="2100" b="1" dirty="0">
                <a:solidFill>
                  <a:schemeClr val="accent1"/>
                </a:solidFill>
                <a:latin typeface="Arial Narrow" pitchFamily="34" charset="0"/>
              </a:rPr>
              <a:t>al menos una</a:t>
            </a:r>
            <a:r>
              <a:rPr lang="es-ES_tradnl" sz="2100" dirty="0">
                <a:solidFill>
                  <a:schemeClr val="accent1"/>
                </a:solidFill>
                <a:latin typeface="Arial Narrow" pitchFamily="34" charset="0"/>
              </a:rPr>
              <a:t> película y </a:t>
            </a:r>
            <a:r>
              <a:rPr lang="es-ES" sz="2100" dirty="0">
                <a:solidFill>
                  <a:schemeClr val="accent1"/>
                </a:solidFill>
                <a:latin typeface="Arial Narrow" pitchFamily="34" charset="0"/>
              </a:rPr>
              <a:t>puede haber dirigido </a:t>
            </a:r>
            <a:r>
              <a:rPr lang="es-ES" sz="2100" b="1" dirty="0">
                <a:solidFill>
                  <a:schemeClr val="accent1"/>
                </a:solidFill>
                <a:latin typeface="Arial Narrow" pitchFamily="34" charset="0"/>
              </a:rPr>
              <a:t>muchas</a:t>
            </a:r>
            <a:r>
              <a:rPr lang="es-ES_tradnl" sz="2100" dirty="0">
                <a:solidFill>
                  <a:schemeClr val="accent1"/>
                </a:solidFill>
                <a:latin typeface="Arial Narrow" pitchFamily="34" charset="0"/>
              </a:rPr>
              <a:t>”</a:t>
            </a:r>
            <a:endParaRPr lang="es-ES" sz="2100" dirty="0">
              <a:solidFill>
                <a:schemeClr val="accent1"/>
              </a:solidFill>
              <a:latin typeface="Arial Narrow" pitchFamily="34" charset="0"/>
            </a:endParaRPr>
          </a:p>
          <a:p>
            <a:pPr lvl="1">
              <a:lnSpc>
                <a:spcPct val="90000"/>
              </a:lnSpc>
            </a:pPr>
            <a:r>
              <a:rPr lang="es-ES_tradnl" sz="2500" dirty="0"/>
              <a:t>Clases</a:t>
            </a:r>
            <a:r>
              <a:rPr lang="es-ES" sz="2500" dirty="0"/>
              <a:t> de restricciones estructurales</a:t>
            </a:r>
            <a:r>
              <a:rPr lang="es-ES_tradnl" sz="2500" dirty="0"/>
              <a:t>:</a:t>
            </a:r>
            <a:endParaRPr lang="es-ES" sz="2500" dirty="0"/>
          </a:p>
          <a:p>
            <a:pPr lvl="2">
              <a:lnSpc>
                <a:spcPct val="90000"/>
              </a:lnSpc>
            </a:pPr>
            <a:r>
              <a:rPr lang="es-ES" sz="2100" dirty="0">
                <a:solidFill>
                  <a:schemeClr val="accent2"/>
                </a:solidFill>
              </a:rPr>
              <a:t>Razón de </a:t>
            </a:r>
            <a:r>
              <a:rPr lang="es-ES" sz="2100" dirty="0" err="1">
                <a:solidFill>
                  <a:schemeClr val="accent2"/>
                </a:solidFill>
              </a:rPr>
              <a:t>cardinalidad</a:t>
            </a:r>
            <a:r>
              <a:rPr lang="es-ES" sz="2100" dirty="0"/>
              <a:t> (</a:t>
            </a:r>
            <a:r>
              <a:rPr lang="es-ES_tradnl" sz="2100" dirty="0"/>
              <a:t>o </a:t>
            </a:r>
            <a:r>
              <a:rPr lang="es-ES" sz="2100" dirty="0"/>
              <a:t>tipo de correspondencia)</a:t>
            </a:r>
          </a:p>
          <a:p>
            <a:pPr lvl="2">
              <a:lnSpc>
                <a:spcPct val="90000"/>
              </a:lnSpc>
            </a:pPr>
            <a:r>
              <a:rPr lang="es-ES" sz="2100" dirty="0">
                <a:solidFill>
                  <a:schemeClr val="accent2"/>
                </a:solidFill>
              </a:rPr>
              <a:t>Razón de participación</a:t>
            </a:r>
          </a:p>
        </p:txBody>
      </p:sp>
      <p:sp>
        <p:nvSpPr>
          <p:cNvPr id="6" name="1 Título"/>
          <p:cNvSpPr>
            <a:spLocks noGrp="1"/>
          </p:cNvSpPr>
          <p:nvPr>
            <p:ph type="title"/>
          </p:nvPr>
        </p:nvSpPr>
        <p:spPr>
          <a:xfrm>
            <a:off x="612648" y="228600"/>
            <a:ext cx="8153400" cy="990600"/>
          </a:xfrm>
        </p:spPr>
        <p:txBody>
          <a:bodyPr>
            <a:normAutofit/>
          </a:bodyPr>
          <a:lstStyle/>
          <a:p>
            <a:r>
              <a:rPr lang="es-CR" sz="2800" dirty="0"/>
              <a:t>Modelo entidad-relación: Conceptos</a:t>
            </a:r>
          </a:p>
        </p:txBody>
      </p:sp>
    </p:spTree>
    <p:extLst>
      <p:ext uri="{BB962C8B-B14F-4D97-AF65-F5344CB8AC3E}">
        <p14:creationId xmlns:p14="http://schemas.microsoft.com/office/powerpoint/2010/main" val="2750178146"/>
      </p:ext>
    </p:extLst>
  </p:cSld>
  <p:clrMapOvr>
    <a:masterClrMapping/>
  </p:clrMapOvr>
  <p:transition advTm="85216"/>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25" name="Rectangle 57"/>
          <p:cNvSpPr>
            <a:spLocks noGrp="1" noChangeArrowheads="1"/>
          </p:cNvSpPr>
          <p:nvPr>
            <p:ph sz="quarter" idx="1"/>
          </p:nvPr>
        </p:nvSpPr>
        <p:spPr/>
        <p:txBody>
          <a:bodyPr/>
          <a:lstStyle/>
          <a:p>
            <a:pPr>
              <a:lnSpc>
                <a:spcPct val="90000"/>
              </a:lnSpc>
            </a:pPr>
            <a:r>
              <a:rPr lang="es-ES" sz="2800" dirty="0">
                <a:solidFill>
                  <a:schemeClr val="accent2"/>
                </a:solidFill>
              </a:rPr>
              <a:t>Razón de </a:t>
            </a:r>
            <a:r>
              <a:rPr lang="es-ES" sz="2800" dirty="0" err="1">
                <a:solidFill>
                  <a:schemeClr val="accent2"/>
                </a:solidFill>
              </a:rPr>
              <a:t>cardinalidad</a:t>
            </a:r>
            <a:endParaRPr lang="es-ES" sz="2800" dirty="0">
              <a:solidFill>
                <a:schemeClr val="accent2"/>
              </a:solidFill>
            </a:endParaRPr>
          </a:p>
          <a:p>
            <a:pPr lvl="1">
              <a:lnSpc>
                <a:spcPct val="90000"/>
              </a:lnSpc>
            </a:pPr>
            <a:r>
              <a:rPr lang="es-ES" sz="2500" dirty="0">
                <a:solidFill>
                  <a:schemeClr val="accent2"/>
                </a:solidFill>
              </a:rPr>
              <a:t>Número</a:t>
            </a:r>
            <a:r>
              <a:rPr lang="es-ES" sz="2500" b="1" dirty="0">
                <a:solidFill>
                  <a:schemeClr val="accent2"/>
                </a:solidFill>
              </a:rPr>
              <a:t> máximo de instancias de </a:t>
            </a:r>
            <a:r>
              <a:rPr lang="es-ES" sz="2500" dirty="0">
                <a:solidFill>
                  <a:schemeClr val="accent2"/>
                </a:solidFill>
              </a:rPr>
              <a:t>tipo de</a:t>
            </a:r>
            <a:r>
              <a:rPr lang="es-ES" sz="2500" b="1" dirty="0">
                <a:solidFill>
                  <a:schemeClr val="accent2"/>
                </a:solidFill>
              </a:rPr>
              <a:t> relación</a:t>
            </a:r>
            <a:r>
              <a:rPr lang="es-ES" sz="2500" dirty="0">
                <a:solidFill>
                  <a:schemeClr val="accent2"/>
                </a:solidFill>
              </a:rPr>
              <a:t> en las que puede participar </a:t>
            </a:r>
            <a:r>
              <a:rPr lang="es-ES" sz="2500" b="1" dirty="0">
                <a:solidFill>
                  <a:schemeClr val="accent2"/>
                </a:solidFill>
              </a:rPr>
              <a:t>una</a:t>
            </a:r>
            <a:r>
              <a:rPr lang="es-ES" sz="2500" dirty="0">
                <a:solidFill>
                  <a:schemeClr val="accent2"/>
                </a:solidFill>
              </a:rPr>
              <a:t> misma </a:t>
            </a:r>
            <a:r>
              <a:rPr lang="es-ES" sz="2500" b="1" dirty="0">
                <a:solidFill>
                  <a:schemeClr val="accent2"/>
                </a:solidFill>
              </a:rPr>
              <a:t>instancia de</a:t>
            </a:r>
            <a:r>
              <a:rPr lang="es-ES" sz="2500" dirty="0">
                <a:solidFill>
                  <a:schemeClr val="accent2"/>
                </a:solidFill>
              </a:rPr>
              <a:t> tipo de </a:t>
            </a:r>
            <a:r>
              <a:rPr lang="es-ES" sz="2500" b="1" dirty="0">
                <a:solidFill>
                  <a:schemeClr val="accent2"/>
                </a:solidFill>
              </a:rPr>
              <a:t>entidad</a:t>
            </a:r>
          </a:p>
          <a:p>
            <a:pPr lvl="2">
              <a:lnSpc>
                <a:spcPct val="90000"/>
              </a:lnSpc>
            </a:pPr>
            <a:r>
              <a:rPr lang="es-ES" sz="2100" dirty="0"/>
              <a:t>la cardinalidad de </a:t>
            </a:r>
            <a:r>
              <a:rPr lang="es-ES" sz="2100" dirty="0">
                <a:solidFill>
                  <a:schemeClr val="accent1"/>
                </a:solidFill>
                <a:latin typeface="Arial Narrow" pitchFamily="34" charset="0"/>
              </a:rPr>
              <a:t>HA_RODADO</a:t>
            </a:r>
            <a:r>
              <a:rPr lang="es-ES" sz="2100" dirty="0">
                <a:solidFill>
                  <a:schemeClr val="accent1"/>
                </a:solidFill>
              </a:rPr>
              <a:t> </a:t>
            </a:r>
            <a:r>
              <a:rPr lang="es-ES" sz="2100" dirty="0"/>
              <a:t>es </a:t>
            </a:r>
            <a:r>
              <a:rPr lang="es-ES_tradnl" sz="2100" dirty="0"/>
              <a:t>“</a:t>
            </a:r>
            <a:r>
              <a:rPr lang="es-ES" sz="2100" dirty="0"/>
              <a:t>1</a:t>
            </a:r>
            <a:r>
              <a:rPr lang="es-ES_tradnl" sz="2100" dirty="0"/>
              <a:t> a </a:t>
            </a:r>
            <a:r>
              <a:rPr lang="es-ES" sz="2100" dirty="0"/>
              <a:t>N</a:t>
            </a:r>
            <a:r>
              <a:rPr lang="es-ES_tradnl" sz="2100" dirty="0"/>
              <a:t>”</a:t>
            </a:r>
          </a:p>
          <a:p>
            <a:pPr lvl="2">
              <a:lnSpc>
                <a:spcPct val="90000"/>
              </a:lnSpc>
            </a:pPr>
            <a:r>
              <a:rPr lang="es-ES" sz="2100" dirty="0">
                <a:solidFill>
                  <a:schemeClr val="accent1"/>
                </a:solidFill>
                <a:latin typeface="Arial Narrow" pitchFamily="34" charset="0"/>
              </a:rPr>
              <a:t>HA_RODADO</a:t>
            </a:r>
            <a:r>
              <a:rPr lang="es-ES" sz="2100" dirty="0">
                <a:solidFill>
                  <a:schemeClr val="accent1"/>
                </a:solidFill>
              </a:rPr>
              <a:t> </a:t>
            </a:r>
            <a:r>
              <a:rPr lang="es-ES" sz="2100" dirty="0"/>
              <a:t>es </a:t>
            </a:r>
            <a:r>
              <a:rPr lang="es-ES_tradnl" sz="2100" dirty="0"/>
              <a:t>de tipo “</a:t>
            </a:r>
            <a:r>
              <a:rPr lang="es-ES" sz="2100" dirty="0"/>
              <a:t>1</a:t>
            </a:r>
            <a:r>
              <a:rPr lang="es-ES_tradnl" sz="2100" dirty="0"/>
              <a:t> a </a:t>
            </a:r>
            <a:r>
              <a:rPr lang="es-ES" sz="2100" dirty="0"/>
              <a:t>N</a:t>
            </a:r>
            <a:r>
              <a:rPr lang="es-ES_tradnl" sz="2100" dirty="0"/>
              <a:t>”</a:t>
            </a:r>
          </a:p>
          <a:p>
            <a:pPr lvl="2">
              <a:lnSpc>
                <a:spcPct val="90000"/>
              </a:lnSpc>
            </a:pPr>
            <a:endParaRPr lang="es-ES" sz="2100" dirty="0"/>
          </a:p>
          <a:p>
            <a:pPr lvl="1">
              <a:lnSpc>
                <a:spcPct val="90000"/>
              </a:lnSpc>
            </a:pPr>
            <a:r>
              <a:rPr lang="es-ES" sz="2500" dirty="0">
                <a:solidFill>
                  <a:schemeClr val="accent2"/>
                </a:solidFill>
              </a:rPr>
              <a:t>Notación</a:t>
            </a:r>
            <a:r>
              <a:rPr lang="es-ES" sz="2500" dirty="0"/>
              <a:t>  </a:t>
            </a:r>
            <a:endParaRPr lang="es-ES_tradnl" sz="2500" dirty="0"/>
          </a:p>
          <a:p>
            <a:pPr lvl="2">
              <a:lnSpc>
                <a:spcPct val="90000"/>
              </a:lnSpc>
            </a:pPr>
            <a:r>
              <a:rPr lang="es-ES" sz="2100" dirty="0"/>
              <a:t>etiqueta en la línea que une entidad y relación</a:t>
            </a:r>
          </a:p>
          <a:p>
            <a:pPr lvl="2">
              <a:lnSpc>
                <a:spcPct val="90000"/>
              </a:lnSpc>
              <a:buNone/>
            </a:pPr>
            <a:endParaRPr lang="es-ES" sz="2100" dirty="0"/>
          </a:p>
        </p:txBody>
      </p:sp>
      <p:grpSp>
        <p:nvGrpSpPr>
          <p:cNvPr id="58431" name="Group 63"/>
          <p:cNvGrpSpPr>
            <a:grpSpLocks/>
          </p:cNvGrpSpPr>
          <p:nvPr/>
        </p:nvGrpSpPr>
        <p:grpSpPr bwMode="auto">
          <a:xfrm>
            <a:off x="6876256" y="3769110"/>
            <a:ext cx="2088232" cy="1965193"/>
            <a:chOff x="4128" y="2328"/>
            <a:chExt cx="1392" cy="1283"/>
          </a:xfrm>
        </p:grpSpPr>
        <p:sp>
          <p:nvSpPr>
            <p:cNvPr id="58420" name="Text Box 52"/>
            <p:cNvSpPr txBox="1">
              <a:spLocks noChangeArrowheads="1"/>
            </p:cNvSpPr>
            <p:nvPr/>
          </p:nvSpPr>
          <p:spPr bwMode="auto">
            <a:xfrm>
              <a:off x="4927" y="2523"/>
              <a:ext cx="266" cy="17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a:t>1</a:t>
              </a:r>
            </a:p>
          </p:txBody>
        </p:sp>
        <p:sp>
          <p:nvSpPr>
            <p:cNvPr id="58421" name="Text Box 53"/>
            <p:cNvSpPr txBox="1">
              <a:spLocks noChangeArrowheads="1"/>
            </p:cNvSpPr>
            <p:nvPr/>
          </p:nvSpPr>
          <p:spPr bwMode="auto">
            <a:xfrm>
              <a:off x="4927" y="3093"/>
              <a:ext cx="266" cy="17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a:t>N</a:t>
              </a:r>
            </a:p>
          </p:txBody>
        </p:sp>
        <p:sp>
          <p:nvSpPr>
            <p:cNvPr id="58413" name="Rectangle 45"/>
            <p:cNvSpPr>
              <a:spLocks noChangeArrowheads="1"/>
            </p:cNvSpPr>
            <p:nvPr/>
          </p:nvSpPr>
          <p:spPr bwMode="auto">
            <a:xfrm>
              <a:off x="4409" y="2328"/>
              <a:ext cx="831" cy="179"/>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r>
                <a:rPr lang="es-ES_tradnl" dirty="0"/>
                <a:t>DIRECTOR</a:t>
              </a:r>
            </a:p>
          </p:txBody>
        </p:sp>
        <p:sp>
          <p:nvSpPr>
            <p:cNvPr id="58414" name="Rectangle 46"/>
            <p:cNvSpPr>
              <a:spLocks noChangeArrowheads="1"/>
            </p:cNvSpPr>
            <p:nvPr/>
          </p:nvSpPr>
          <p:spPr bwMode="auto">
            <a:xfrm>
              <a:off x="4416" y="3432"/>
              <a:ext cx="817" cy="179"/>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r>
                <a:rPr lang="es-ES_tradnl"/>
                <a:t>PELICULA</a:t>
              </a:r>
            </a:p>
          </p:txBody>
        </p:sp>
        <p:sp>
          <p:nvSpPr>
            <p:cNvPr id="58416" name="Line 48"/>
            <p:cNvSpPr>
              <a:spLocks noChangeShapeType="1"/>
            </p:cNvSpPr>
            <p:nvPr/>
          </p:nvSpPr>
          <p:spPr bwMode="auto">
            <a:xfrm>
              <a:off x="4824" y="3171"/>
              <a:ext cx="0" cy="227"/>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58417" name="Line 49"/>
            <p:cNvSpPr>
              <a:spLocks noChangeShapeType="1"/>
            </p:cNvSpPr>
            <p:nvPr/>
          </p:nvSpPr>
          <p:spPr bwMode="auto">
            <a:xfrm flipV="1">
              <a:off x="4824" y="2534"/>
              <a:ext cx="0" cy="24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58415" name="AutoShape 47"/>
            <p:cNvSpPr>
              <a:spLocks noChangeArrowheads="1"/>
            </p:cNvSpPr>
            <p:nvPr/>
          </p:nvSpPr>
          <p:spPr bwMode="auto">
            <a:xfrm>
              <a:off x="4128" y="2770"/>
              <a:ext cx="1392" cy="406"/>
            </a:xfrm>
            <a:prstGeom prst="diamond">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eaLnBrk="0" hangingPunct="0"/>
              <a:endParaRPr lang="es-ES"/>
            </a:p>
          </p:txBody>
        </p:sp>
        <p:sp>
          <p:nvSpPr>
            <p:cNvPr id="58426" name="Rectangle 58"/>
            <p:cNvSpPr>
              <a:spLocks noChangeArrowheads="1"/>
            </p:cNvSpPr>
            <p:nvPr/>
          </p:nvSpPr>
          <p:spPr bwMode="auto">
            <a:xfrm>
              <a:off x="4384" y="2860"/>
              <a:ext cx="882" cy="20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s-ES_tradnl"/>
                <a:t>HA_RODADO</a:t>
              </a:r>
            </a:p>
          </p:txBody>
        </p:sp>
      </p:grpSp>
      <p:sp>
        <p:nvSpPr>
          <p:cNvPr id="15" name="1 Título"/>
          <p:cNvSpPr>
            <a:spLocks noGrp="1"/>
          </p:cNvSpPr>
          <p:nvPr>
            <p:ph type="title"/>
          </p:nvPr>
        </p:nvSpPr>
        <p:spPr>
          <a:xfrm>
            <a:off x="612648" y="201967"/>
            <a:ext cx="8153400" cy="990600"/>
          </a:xfrm>
        </p:spPr>
        <p:txBody>
          <a:bodyPr>
            <a:normAutofit/>
          </a:bodyPr>
          <a:lstStyle/>
          <a:p>
            <a:r>
              <a:rPr lang="es-CR" sz="2800" dirty="0"/>
              <a:t>Modelo entidad-relación: Conceptos</a:t>
            </a:r>
          </a:p>
        </p:txBody>
      </p:sp>
    </p:spTree>
    <p:extLst>
      <p:ext uri="{BB962C8B-B14F-4D97-AF65-F5344CB8AC3E}">
        <p14:creationId xmlns:p14="http://schemas.microsoft.com/office/powerpoint/2010/main" val="1962588709"/>
      </p:ext>
    </p:extLst>
  </p:cSld>
  <p:clrMapOvr>
    <a:masterClrMapping/>
  </p:clrMapOvr>
  <p:transition advTm="16"/>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sz="2800" dirty="0"/>
              <a:t>Modelo entidad-relación: Conceptos</a:t>
            </a:r>
          </a:p>
        </p:txBody>
      </p:sp>
      <p:graphicFrame>
        <p:nvGraphicFramePr>
          <p:cNvPr id="4" name="3 Marcador de contenido"/>
          <p:cNvGraphicFramePr>
            <a:graphicFrameLocks noGrp="1"/>
          </p:cNvGraphicFramePr>
          <p:nvPr>
            <p:ph sz="quarter" idx="1"/>
            <p:extLst/>
          </p:nvPr>
        </p:nvGraphicFramePr>
        <p:xfrm>
          <a:off x="612648" y="1600200"/>
          <a:ext cx="8153400" cy="49251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164332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716" name="Rectangle 36"/>
          <p:cNvSpPr>
            <a:spLocks noGrp="1" noChangeArrowheads="1"/>
          </p:cNvSpPr>
          <p:nvPr>
            <p:ph sz="quarter" idx="1"/>
          </p:nvPr>
        </p:nvSpPr>
        <p:spPr/>
        <p:txBody>
          <a:bodyPr/>
          <a:lstStyle/>
          <a:p>
            <a:r>
              <a:rPr lang="es-ES" sz="2800" dirty="0"/>
              <a:t>Razones de cardinalidad más comunes:</a:t>
            </a:r>
          </a:p>
          <a:p>
            <a:pPr>
              <a:buNone/>
            </a:pPr>
            <a:endParaRPr lang="es-ES_tradnl" sz="2800" dirty="0"/>
          </a:p>
          <a:p>
            <a:pPr lvl="1"/>
            <a:r>
              <a:rPr lang="es-ES" b="1" dirty="0">
                <a:solidFill>
                  <a:schemeClr val="accent2"/>
                </a:solidFill>
              </a:rPr>
              <a:t>1:1</a:t>
            </a:r>
            <a:r>
              <a:rPr lang="es-ES_tradnl" dirty="0"/>
              <a:t> </a:t>
            </a:r>
            <a:r>
              <a:rPr lang="es-ES_tradnl" sz="2400" dirty="0"/>
              <a:t>(“</a:t>
            </a:r>
            <a:r>
              <a:rPr lang="es-ES_tradnl" sz="2400" dirty="0">
                <a:latin typeface="Times New Roman" pitchFamily="18" charset="0"/>
              </a:rPr>
              <a:t>uno a uno</a:t>
            </a:r>
            <a:r>
              <a:rPr lang="es-ES_tradnl" sz="2400" dirty="0"/>
              <a:t>”)</a:t>
            </a:r>
          </a:p>
          <a:p>
            <a:pPr lvl="1"/>
            <a:r>
              <a:rPr lang="es-ES" b="1" dirty="0">
                <a:solidFill>
                  <a:schemeClr val="accent2"/>
                </a:solidFill>
              </a:rPr>
              <a:t>1:N</a:t>
            </a:r>
            <a:r>
              <a:rPr lang="es-ES_tradnl" dirty="0"/>
              <a:t> </a:t>
            </a:r>
            <a:r>
              <a:rPr lang="es-ES_tradnl" sz="2400" dirty="0"/>
              <a:t>(“</a:t>
            </a:r>
            <a:r>
              <a:rPr lang="es-ES_tradnl" sz="2400" dirty="0">
                <a:latin typeface="Times New Roman" pitchFamily="18" charset="0"/>
              </a:rPr>
              <a:t>uno a muchos</a:t>
            </a:r>
            <a:r>
              <a:rPr lang="es-ES_tradnl" sz="2400" dirty="0"/>
              <a:t>”)</a:t>
            </a:r>
          </a:p>
          <a:p>
            <a:pPr lvl="1"/>
            <a:r>
              <a:rPr lang="es-ES" sz="2400" b="1" dirty="0">
                <a:solidFill>
                  <a:schemeClr val="accent2"/>
                </a:solidFill>
              </a:rPr>
              <a:t>N:1</a:t>
            </a:r>
            <a:r>
              <a:rPr lang="es-ES_tradnl" sz="2400" dirty="0"/>
              <a:t> (“</a:t>
            </a:r>
            <a:r>
              <a:rPr lang="es-ES_tradnl" sz="2400" dirty="0">
                <a:latin typeface="Times New Roman" pitchFamily="18" charset="0"/>
              </a:rPr>
              <a:t>muchos a uno</a:t>
            </a:r>
            <a:r>
              <a:rPr lang="es-ES_tradnl" sz="2400" dirty="0"/>
              <a:t>”)</a:t>
            </a:r>
          </a:p>
          <a:p>
            <a:pPr lvl="1"/>
            <a:r>
              <a:rPr lang="es-ES" b="1" dirty="0">
                <a:solidFill>
                  <a:schemeClr val="accent2"/>
                </a:solidFill>
              </a:rPr>
              <a:t>M:N</a:t>
            </a:r>
            <a:r>
              <a:rPr lang="es-ES_tradnl" dirty="0"/>
              <a:t> </a:t>
            </a:r>
            <a:r>
              <a:rPr lang="es-ES_tradnl" sz="2400" dirty="0"/>
              <a:t>(“</a:t>
            </a:r>
            <a:r>
              <a:rPr lang="es-ES_tradnl" sz="2400" dirty="0">
                <a:latin typeface="Times New Roman" pitchFamily="18" charset="0"/>
              </a:rPr>
              <a:t>muchos a muchos</a:t>
            </a:r>
            <a:r>
              <a:rPr lang="es-ES_tradnl" sz="2400" dirty="0"/>
              <a:t>”)</a:t>
            </a:r>
            <a:endParaRPr lang="es-ES" sz="2400" dirty="0"/>
          </a:p>
        </p:txBody>
      </p:sp>
      <p:sp>
        <p:nvSpPr>
          <p:cNvPr id="38" name="1 Título"/>
          <p:cNvSpPr>
            <a:spLocks noGrp="1"/>
          </p:cNvSpPr>
          <p:nvPr>
            <p:ph type="title"/>
          </p:nvPr>
        </p:nvSpPr>
        <p:spPr>
          <a:xfrm>
            <a:off x="612648" y="228600"/>
            <a:ext cx="8153400" cy="990600"/>
          </a:xfrm>
        </p:spPr>
        <p:txBody>
          <a:bodyPr>
            <a:normAutofit/>
          </a:bodyPr>
          <a:lstStyle/>
          <a:p>
            <a:r>
              <a:rPr lang="es-CR" sz="2800" dirty="0"/>
              <a:t>Modelo entidad-relación: Conceptos</a:t>
            </a:r>
          </a:p>
        </p:txBody>
      </p:sp>
    </p:spTree>
    <p:extLst>
      <p:ext uri="{BB962C8B-B14F-4D97-AF65-F5344CB8AC3E}">
        <p14:creationId xmlns:p14="http://schemas.microsoft.com/office/powerpoint/2010/main" val="2163628851"/>
      </p:ext>
    </p:extLst>
  </p:cSld>
  <p:clrMapOvr>
    <a:masterClrMapping/>
  </p:clrMapOvr>
  <p:transition advTm="5120"/>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716" name="Rectangle 36"/>
          <p:cNvSpPr>
            <a:spLocks noGrp="1" noChangeArrowheads="1"/>
          </p:cNvSpPr>
          <p:nvPr>
            <p:ph sz="quarter" idx="1"/>
          </p:nvPr>
        </p:nvSpPr>
        <p:spPr>
          <a:xfrm>
            <a:off x="179512" y="1600200"/>
            <a:ext cx="6432445" cy="4925144"/>
          </a:xfrm>
        </p:spPr>
        <p:txBody>
          <a:bodyPr/>
          <a:lstStyle/>
          <a:p>
            <a:r>
              <a:rPr lang="es-ES" sz="2800" dirty="0"/>
              <a:t>Razones de </a:t>
            </a:r>
            <a:r>
              <a:rPr lang="es-ES" sz="2800" dirty="0" err="1"/>
              <a:t>cardinalidad</a:t>
            </a:r>
            <a:r>
              <a:rPr lang="es-ES" sz="2800" dirty="0"/>
              <a:t> más comunes:</a:t>
            </a:r>
            <a:endParaRPr lang="es-ES_tradnl" sz="2800" dirty="0"/>
          </a:p>
          <a:p>
            <a:pPr lvl="1"/>
            <a:r>
              <a:rPr lang="es-ES" b="1" dirty="0">
                <a:solidFill>
                  <a:schemeClr val="accent2"/>
                </a:solidFill>
              </a:rPr>
              <a:t>1:1</a:t>
            </a:r>
            <a:r>
              <a:rPr lang="es-ES_tradnl" dirty="0"/>
              <a:t> </a:t>
            </a:r>
            <a:r>
              <a:rPr lang="es-ES_tradnl" sz="2400" dirty="0"/>
              <a:t>(“</a:t>
            </a:r>
            <a:r>
              <a:rPr lang="es-ES_tradnl" sz="2400" dirty="0">
                <a:latin typeface="Times New Roman" pitchFamily="18" charset="0"/>
              </a:rPr>
              <a:t>uno a uno</a:t>
            </a:r>
            <a:r>
              <a:rPr lang="es-ES_tradnl" sz="2400" dirty="0"/>
              <a:t>”)</a:t>
            </a:r>
            <a:endParaRPr lang="es-ES_tradnl" sz="2100" dirty="0"/>
          </a:p>
          <a:p>
            <a:pPr lvl="2"/>
            <a:r>
              <a:rPr lang="es-ES" sz="2100" dirty="0"/>
              <a:t>A cada elemento de la primera entidad le corresponde sólo uno de la segunda entidad, y a la inversa. Por ejemplo, un CLIENTE de un hotel ocupa una HABITACIÓN.</a:t>
            </a:r>
            <a:endParaRPr lang="es-ES_tradnl" sz="2100" dirty="0"/>
          </a:p>
        </p:txBody>
      </p:sp>
      <p:sp>
        <p:nvSpPr>
          <p:cNvPr id="38" name="1 Título"/>
          <p:cNvSpPr>
            <a:spLocks noGrp="1"/>
          </p:cNvSpPr>
          <p:nvPr>
            <p:ph type="title"/>
          </p:nvPr>
        </p:nvSpPr>
        <p:spPr>
          <a:xfrm>
            <a:off x="658832" y="163813"/>
            <a:ext cx="8153400" cy="990600"/>
          </a:xfrm>
        </p:spPr>
        <p:txBody>
          <a:bodyPr>
            <a:normAutofit/>
          </a:bodyPr>
          <a:lstStyle/>
          <a:p>
            <a:r>
              <a:rPr lang="es-CR" sz="2800" dirty="0"/>
              <a:t>Modelo entidad-relación: Conceptos</a:t>
            </a:r>
          </a:p>
        </p:txBody>
      </p:sp>
      <p:sp>
        <p:nvSpPr>
          <p:cNvPr id="5" name="Rectangle 47"/>
          <p:cNvSpPr>
            <a:spLocks noChangeArrowheads="1"/>
          </p:cNvSpPr>
          <p:nvPr/>
        </p:nvSpPr>
        <p:spPr bwMode="auto">
          <a:xfrm>
            <a:off x="7196157" y="2797649"/>
            <a:ext cx="1243012" cy="237255"/>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 rIns="36000" bIns="10800" anchor="ctr">
            <a:spAutoFit/>
          </a:bodyPr>
          <a:lstStyle/>
          <a:p>
            <a:pPr algn="ctr" eaLnBrk="0" hangingPunct="0"/>
            <a:r>
              <a:rPr lang="es-ES_tradnl"/>
              <a:t>CLIENTE</a:t>
            </a:r>
            <a:endParaRPr lang="es-ES_tradnl" dirty="0"/>
          </a:p>
        </p:txBody>
      </p:sp>
      <p:sp>
        <p:nvSpPr>
          <p:cNvPr id="6" name="Rectangle 48"/>
          <p:cNvSpPr>
            <a:spLocks noChangeArrowheads="1"/>
          </p:cNvSpPr>
          <p:nvPr/>
        </p:nvSpPr>
        <p:spPr bwMode="auto">
          <a:xfrm>
            <a:off x="6824682" y="4530486"/>
            <a:ext cx="1987550" cy="273606"/>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46800" rIns="0" bIns="10800" anchor="ctr">
            <a:spAutoFit/>
          </a:bodyPr>
          <a:lstStyle/>
          <a:p>
            <a:pPr algn="ctr" eaLnBrk="0" hangingPunct="0"/>
            <a:r>
              <a:rPr lang="es-ES_tradnl"/>
              <a:t>HABITACION</a:t>
            </a:r>
            <a:endParaRPr lang="es-ES_tradnl" dirty="0"/>
          </a:p>
        </p:txBody>
      </p:sp>
      <p:sp>
        <p:nvSpPr>
          <p:cNvPr id="7" name="Line 49"/>
          <p:cNvSpPr>
            <a:spLocks noChangeShapeType="1"/>
          </p:cNvSpPr>
          <p:nvPr/>
        </p:nvSpPr>
        <p:spPr bwMode="auto">
          <a:xfrm>
            <a:off x="7818457" y="3979108"/>
            <a:ext cx="0" cy="533400"/>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8" name="Line 50"/>
          <p:cNvSpPr>
            <a:spLocks noChangeShapeType="1"/>
          </p:cNvSpPr>
          <p:nvPr/>
        </p:nvSpPr>
        <p:spPr bwMode="auto">
          <a:xfrm flipV="1">
            <a:off x="7818457" y="3064708"/>
            <a:ext cx="0" cy="381000"/>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11" name="Text Box 53"/>
          <p:cNvSpPr txBox="1">
            <a:spLocks noChangeArrowheads="1"/>
          </p:cNvSpPr>
          <p:nvPr/>
        </p:nvSpPr>
        <p:spPr bwMode="auto">
          <a:xfrm>
            <a:off x="7850207" y="3064708"/>
            <a:ext cx="422275" cy="273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dirty="0"/>
              <a:t>1</a:t>
            </a:r>
          </a:p>
        </p:txBody>
      </p:sp>
      <p:sp>
        <p:nvSpPr>
          <p:cNvPr id="20" name="AutoShape 62"/>
          <p:cNvSpPr>
            <a:spLocks noChangeArrowheads="1"/>
          </p:cNvSpPr>
          <p:nvPr/>
        </p:nvSpPr>
        <p:spPr bwMode="auto">
          <a:xfrm>
            <a:off x="6916757" y="3460498"/>
            <a:ext cx="1803400" cy="543508"/>
          </a:xfrm>
          <a:prstGeom prst="diamond">
            <a:avLst/>
          </a:prstGeom>
          <a:noFill/>
          <a:ln w="19050">
            <a:solidFill>
              <a:schemeClr val="accent2"/>
            </a:solidFill>
            <a:miter lim="800000"/>
            <a:headEnd/>
            <a:tailEnd/>
          </a:ln>
          <a:effectLst/>
          <a:extLst/>
        </p:spPr>
        <p:txBody>
          <a:bodyPr lIns="0" tIns="46800" rIns="0" bIns="10800" anchor="ctr">
            <a:spAutoFit/>
          </a:bodyPr>
          <a:lstStyle/>
          <a:p>
            <a:pPr algn="ctr" eaLnBrk="0" hangingPunct="0"/>
            <a:endParaRPr lang="es-ES"/>
          </a:p>
        </p:txBody>
      </p:sp>
      <p:sp>
        <p:nvSpPr>
          <p:cNvPr id="22" name="Rectangle 64"/>
          <p:cNvSpPr>
            <a:spLocks noChangeArrowheads="1"/>
          </p:cNvSpPr>
          <p:nvPr/>
        </p:nvSpPr>
        <p:spPr bwMode="auto">
          <a:xfrm>
            <a:off x="7110578" y="3584654"/>
            <a:ext cx="141416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s-ES_tradnl" dirty="0"/>
              <a:t>HOSPEDA</a:t>
            </a:r>
            <a:r>
              <a:rPr lang="es-ES_tradnl"/>
              <a:t>_EN</a:t>
            </a:r>
            <a:endParaRPr lang="es-ES_tradnl" dirty="0"/>
          </a:p>
        </p:txBody>
      </p:sp>
      <p:sp>
        <p:nvSpPr>
          <p:cNvPr id="23" name="Text Box 65"/>
          <p:cNvSpPr txBox="1">
            <a:spLocks noChangeArrowheads="1"/>
          </p:cNvSpPr>
          <p:nvPr/>
        </p:nvSpPr>
        <p:spPr bwMode="auto">
          <a:xfrm>
            <a:off x="7891482" y="4055308"/>
            <a:ext cx="422275" cy="273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a:t>1</a:t>
            </a:r>
            <a:endParaRPr lang="es-ES_tradnl" dirty="0"/>
          </a:p>
        </p:txBody>
      </p:sp>
      <p:graphicFrame>
        <p:nvGraphicFramePr>
          <p:cNvPr id="2" name="1 Tabla"/>
          <p:cNvGraphicFramePr>
            <a:graphicFrameLocks noGrp="1"/>
          </p:cNvGraphicFramePr>
          <p:nvPr>
            <p:extLst/>
          </p:nvPr>
        </p:nvGraphicFramePr>
        <p:xfrm>
          <a:off x="330617" y="4599136"/>
          <a:ext cx="2933809" cy="1854200"/>
        </p:xfrm>
        <a:graphic>
          <a:graphicData uri="http://schemas.openxmlformats.org/drawingml/2006/table">
            <a:tbl>
              <a:tblPr firstRow="1" bandRow="1">
                <a:tableStyleId>{5C22544A-7EE6-4342-B048-85BDC9FD1C3A}</a:tableStyleId>
              </a:tblPr>
              <a:tblGrid>
                <a:gridCol w="1601661">
                  <a:extLst>
                    <a:ext uri="{9D8B030D-6E8A-4147-A177-3AD203B41FA5}">
                      <a16:colId xmlns:a16="http://schemas.microsoft.com/office/drawing/2014/main" val="20000"/>
                    </a:ext>
                  </a:extLst>
                </a:gridCol>
                <a:gridCol w="1332148">
                  <a:extLst>
                    <a:ext uri="{9D8B030D-6E8A-4147-A177-3AD203B41FA5}">
                      <a16:colId xmlns:a16="http://schemas.microsoft.com/office/drawing/2014/main" val="20001"/>
                    </a:ext>
                  </a:extLst>
                </a:gridCol>
              </a:tblGrid>
              <a:tr h="370840">
                <a:tc gridSpan="2">
                  <a:txBody>
                    <a:bodyPr/>
                    <a:lstStyle/>
                    <a:p>
                      <a:r>
                        <a:rPr lang="es-CR" dirty="0"/>
                        <a:t>Cliente</a:t>
                      </a:r>
                    </a:p>
                  </a:txBody>
                  <a:tcPr/>
                </a:tc>
                <a:tc hMerge="1">
                  <a:txBody>
                    <a:bodyPr/>
                    <a:lstStyle/>
                    <a:p>
                      <a:endParaRPr lang="es-CR" dirty="0"/>
                    </a:p>
                  </a:txBody>
                  <a:tcPr/>
                </a:tc>
                <a:extLst>
                  <a:ext uri="{0D108BD9-81ED-4DB2-BD59-A6C34878D82A}">
                    <a16:rowId xmlns:a16="http://schemas.microsoft.com/office/drawing/2014/main" val="10000"/>
                  </a:ext>
                </a:extLst>
              </a:tr>
              <a:tr h="370840">
                <a:tc>
                  <a:txBody>
                    <a:bodyPr/>
                    <a:lstStyle/>
                    <a:p>
                      <a:r>
                        <a:rPr lang="es-CR" dirty="0"/>
                        <a:t>Nombre</a:t>
                      </a:r>
                    </a:p>
                  </a:txBody>
                  <a:tcPr/>
                </a:tc>
                <a:tc>
                  <a:txBody>
                    <a:bodyPr/>
                    <a:lstStyle/>
                    <a:p>
                      <a:r>
                        <a:rPr lang="es-CR" dirty="0"/>
                        <a:t>Cédula</a:t>
                      </a:r>
                    </a:p>
                  </a:txBody>
                  <a:tcPr/>
                </a:tc>
                <a:extLst>
                  <a:ext uri="{0D108BD9-81ED-4DB2-BD59-A6C34878D82A}">
                    <a16:rowId xmlns:a16="http://schemas.microsoft.com/office/drawing/2014/main" val="10001"/>
                  </a:ext>
                </a:extLst>
              </a:tr>
              <a:tr h="370840">
                <a:tc>
                  <a:txBody>
                    <a:bodyPr/>
                    <a:lstStyle/>
                    <a:p>
                      <a:r>
                        <a:rPr lang="es-CR" dirty="0" err="1"/>
                        <a:t>Marlen</a:t>
                      </a:r>
                      <a:r>
                        <a:rPr lang="es-CR" dirty="0"/>
                        <a:t> Rojas</a:t>
                      </a:r>
                    </a:p>
                  </a:txBody>
                  <a:tcPr/>
                </a:tc>
                <a:tc>
                  <a:txBody>
                    <a:bodyPr/>
                    <a:lstStyle/>
                    <a:p>
                      <a:r>
                        <a:rPr lang="es-CR" dirty="0"/>
                        <a:t>2 571 701</a:t>
                      </a:r>
                    </a:p>
                  </a:txBody>
                  <a:tcPr/>
                </a:tc>
                <a:extLst>
                  <a:ext uri="{0D108BD9-81ED-4DB2-BD59-A6C34878D82A}">
                    <a16:rowId xmlns:a16="http://schemas.microsoft.com/office/drawing/2014/main" val="10002"/>
                  </a:ext>
                </a:extLst>
              </a:tr>
              <a:tr h="370840">
                <a:tc>
                  <a:txBody>
                    <a:bodyPr/>
                    <a:lstStyle/>
                    <a:p>
                      <a:r>
                        <a:rPr lang="es-CR" dirty="0"/>
                        <a:t>Allan</a:t>
                      </a:r>
                      <a:r>
                        <a:rPr lang="es-CR" baseline="0" dirty="0"/>
                        <a:t> Zamora</a:t>
                      </a:r>
                      <a:endParaRPr lang="es-CR" dirty="0"/>
                    </a:p>
                  </a:txBody>
                  <a:tcPr/>
                </a:tc>
                <a:tc>
                  <a:txBody>
                    <a:bodyPr/>
                    <a:lstStyle/>
                    <a:p>
                      <a:r>
                        <a:rPr lang="es-CR" dirty="0"/>
                        <a:t>2 715 465</a:t>
                      </a:r>
                    </a:p>
                  </a:txBody>
                  <a:tcPr/>
                </a:tc>
                <a:extLst>
                  <a:ext uri="{0D108BD9-81ED-4DB2-BD59-A6C34878D82A}">
                    <a16:rowId xmlns:a16="http://schemas.microsoft.com/office/drawing/2014/main" val="10003"/>
                  </a:ext>
                </a:extLst>
              </a:tr>
              <a:tr h="370840">
                <a:tc>
                  <a:txBody>
                    <a:bodyPr/>
                    <a:lstStyle/>
                    <a:p>
                      <a:r>
                        <a:rPr lang="es-CR" dirty="0"/>
                        <a:t>María Cedeño</a:t>
                      </a:r>
                    </a:p>
                  </a:txBody>
                  <a:tcPr/>
                </a:tc>
                <a:tc>
                  <a:txBody>
                    <a:bodyPr/>
                    <a:lstStyle/>
                    <a:p>
                      <a:r>
                        <a:rPr lang="es-CR" dirty="0"/>
                        <a:t>2 620 899</a:t>
                      </a:r>
                    </a:p>
                  </a:txBody>
                  <a:tcPr/>
                </a:tc>
                <a:extLst>
                  <a:ext uri="{0D108BD9-81ED-4DB2-BD59-A6C34878D82A}">
                    <a16:rowId xmlns:a16="http://schemas.microsoft.com/office/drawing/2014/main" val="10004"/>
                  </a:ext>
                </a:extLst>
              </a:tr>
            </a:tbl>
          </a:graphicData>
        </a:graphic>
      </p:graphicFrame>
      <p:graphicFrame>
        <p:nvGraphicFramePr>
          <p:cNvPr id="26" name="25 Tabla"/>
          <p:cNvGraphicFramePr>
            <a:graphicFrameLocks noGrp="1"/>
          </p:cNvGraphicFramePr>
          <p:nvPr>
            <p:extLst/>
          </p:nvPr>
        </p:nvGraphicFramePr>
        <p:xfrm>
          <a:off x="3582407" y="4599136"/>
          <a:ext cx="2933809" cy="1854200"/>
        </p:xfrm>
        <a:graphic>
          <a:graphicData uri="http://schemas.openxmlformats.org/drawingml/2006/table">
            <a:tbl>
              <a:tblPr firstRow="1" bandRow="1">
                <a:tableStyleId>{5C22544A-7EE6-4342-B048-85BDC9FD1C3A}</a:tableStyleId>
              </a:tblPr>
              <a:tblGrid>
                <a:gridCol w="1601661">
                  <a:extLst>
                    <a:ext uri="{9D8B030D-6E8A-4147-A177-3AD203B41FA5}">
                      <a16:colId xmlns:a16="http://schemas.microsoft.com/office/drawing/2014/main" val="20000"/>
                    </a:ext>
                  </a:extLst>
                </a:gridCol>
                <a:gridCol w="1332148">
                  <a:extLst>
                    <a:ext uri="{9D8B030D-6E8A-4147-A177-3AD203B41FA5}">
                      <a16:colId xmlns:a16="http://schemas.microsoft.com/office/drawing/2014/main" val="20001"/>
                    </a:ext>
                  </a:extLst>
                </a:gridCol>
              </a:tblGrid>
              <a:tr h="370840">
                <a:tc gridSpan="2">
                  <a:txBody>
                    <a:bodyPr/>
                    <a:lstStyle/>
                    <a:p>
                      <a:r>
                        <a:rPr lang="es-CR" dirty="0"/>
                        <a:t>Habitación</a:t>
                      </a:r>
                    </a:p>
                  </a:txBody>
                  <a:tcPr/>
                </a:tc>
                <a:tc hMerge="1">
                  <a:txBody>
                    <a:bodyPr/>
                    <a:lstStyle/>
                    <a:p>
                      <a:endParaRPr lang="es-CR" dirty="0"/>
                    </a:p>
                  </a:txBody>
                  <a:tcPr/>
                </a:tc>
                <a:extLst>
                  <a:ext uri="{0D108BD9-81ED-4DB2-BD59-A6C34878D82A}">
                    <a16:rowId xmlns:a16="http://schemas.microsoft.com/office/drawing/2014/main" val="10000"/>
                  </a:ext>
                </a:extLst>
              </a:tr>
              <a:tr h="370840">
                <a:tc>
                  <a:txBody>
                    <a:bodyPr/>
                    <a:lstStyle/>
                    <a:p>
                      <a:r>
                        <a:rPr lang="es-CR" dirty="0"/>
                        <a:t>Número</a:t>
                      </a:r>
                    </a:p>
                  </a:txBody>
                  <a:tcPr/>
                </a:tc>
                <a:tc>
                  <a:txBody>
                    <a:bodyPr/>
                    <a:lstStyle/>
                    <a:p>
                      <a:r>
                        <a:rPr lang="es-CR" dirty="0"/>
                        <a:t>Capacidad</a:t>
                      </a:r>
                    </a:p>
                  </a:txBody>
                  <a:tcPr/>
                </a:tc>
                <a:extLst>
                  <a:ext uri="{0D108BD9-81ED-4DB2-BD59-A6C34878D82A}">
                    <a16:rowId xmlns:a16="http://schemas.microsoft.com/office/drawing/2014/main" val="10001"/>
                  </a:ext>
                </a:extLst>
              </a:tr>
              <a:tr h="370840">
                <a:tc>
                  <a:txBody>
                    <a:bodyPr/>
                    <a:lstStyle/>
                    <a:p>
                      <a:r>
                        <a:rPr lang="es-CR" dirty="0"/>
                        <a:t>1</a:t>
                      </a:r>
                    </a:p>
                  </a:txBody>
                  <a:tcPr/>
                </a:tc>
                <a:tc>
                  <a:txBody>
                    <a:bodyPr/>
                    <a:lstStyle/>
                    <a:p>
                      <a:r>
                        <a:rPr lang="es-CR" dirty="0"/>
                        <a:t>2</a:t>
                      </a:r>
                    </a:p>
                  </a:txBody>
                  <a:tcPr/>
                </a:tc>
                <a:extLst>
                  <a:ext uri="{0D108BD9-81ED-4DB2-BD59-A6C34878D82A}">
                    <a16:rowId xmlns:a16="http://schemas.microsoft.com/office/drawing/2014/main" val="10002"/>
                  </a:ext>
                </a:extLst>
              </a:tr>
              <a:tr h="370840">
                <a:tc>
                  <a:txBody>
                    <a:bodyPr/>
                    <a:lstStyle/>
                    <a:p>
                      <a:r>
                        <a:rPr lang="es-CR" dirty="0"/>
                        <a:t>2</a:t>
                      </a:r>
                    </a:p>
                  </a:txBody>
                  <a:tcPr/>
                </a:tc>
                <a:tc>
                  <a:txBody>
                    <a:bodyPr/>
                    <a:lstStyle/>
                    <a:p>
                      <a:r>
                        <a:rPr lang="es-CR" dirty="0"/>
                        <a:t>4</a:t>
                      </a:r>
                    </a:p>
                  </a:txBody>
                  <a:tcPr/>
                </a:tc>
                <a:extLst>
                  <a:ext uri="{0D108BD9-81ED-4DB2-BD59-A6C34878D82A}">
                    <a16:rowId xmlns:a16="http://schemas.microsoft.com/office/drawing/2014/main" val="10003"/>
                  </a:ext>
                </a:extLst>
              </a:tr>
              <a:tr h="370840">
                <a:tc>
                  <a:txBody>
                    <a:bodyPr/>
                    <a:lstStyle/>
                    <a:p>
                      <a:r>
                        <a:rPr lang="es-CR" dirty="0"/>
                        <a:t>3</a:t>
                      </a:r>
                    </a:p>
                  </a:txBody>
                  <a:tcPr/>
                </a:tc>
                <a:tc>
                  <a:txBody>
                    <a:bodyPr/>
                    <a:lstStyle/>
                    <a:p>
                      <a:r>
                        <a:rPr lang="es-CR" dirty="0"/>
                        <a:t>4</a:t>
                      </a:r>
                    </a:p>
                  </a:txBody>
                  <a:tcPr/>
                </a:tc>
                <a:extLst>
                  <a:ext uri="{0D108BD9-81ED-4DB2-BD59-A6C34878D82A}">
                    <a16:rowId xmlns:a16="http://schemas.microsoft.com/office/drawing/2014/main" val="10004"/>
                  </a:ext>
                </a:extLst>
              </a:tr>
            </a:tbl>
          </a:graphicData>
        </a:graphic>
      </p:graphicFrame>
      <p:cxnSp>
        <p:nvCxnSpPr>
          <p:cNvPr id="25" name="24 Conector recto de flecha"/>
          <p:cNvCxnSpPr/>
          <p:nvPr/>
        </p:nvCxnSpPr>
        <p:spPr>
          <a:xfrm>
            <a:off x="3282977" y="5517232"/>
            <a:ext cx="288000" cy="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28 Conector recto de flecha"/>
          <p:cNvCxnSpPr/>
          <p:nvPr/>
        </p:nvCxnSpPr>
        <p:spPr>
          <a:xfrm>
            <a:off x="3275856" y="5877272"/>
            <a:ext cx="288000" cy="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29 Conector recto de flecha"/>
          <p:cNvCxnSpPr/>
          <p:nvPr/>
        </p:nvCxnSpPr>
        <p:spPr>
          <a:xfrm>
            <a:off x="3275856" y="6237312"/>
            <a:ext cx="288000" cy="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213850"/>
      </p:ext>
    </p:extLst>
  </p:cSld>
  <p:clrMapOvr>
    <a:masterClrMapping/>
  </p:clrMapOvr>
  <p:transition advTm="5120"/>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716" name="Rectangle 36"/>
          <p:cNvSpPr>
            <a:spLocks noGrp="1" noChangeArrowheads="1"/>
          </p:cNvSpPr>
          <p:nvPr>
            <p:ph sz="quarter" idx="1"/>
          </p:nvPr>
        </p:nvSpPr>
        <p:spPr>
          <a:xfrm>
            <a:off x="179512" y="1600200"/>
            <a:ext cx="6432445" cy="4925144"/>
          </a:xfrm>
        </p:spPr>
        <p:txBody>
          <a:bodyPr/>
          <a:lstStyle/>
          <a:p>
            <a:r>
              <a:rPr lang="es-ES" sz="2800" dirty="0"/>
              <a:t>Razones de </a:t>
            </a:r>
            <a:r>
              <a:rPr lang="es-ES" sz="2800" dirty="0" err="1"/>
              <a:t>cardinalidad</a:t>
            </a:r>
            <a:r>
              <a:rPr lang="es-ES" sz="2800" dirty="0"/>
              <a:t> más comunes:</a:t>
            </a:r>
            <a:endParaRPr lang="es-ES_tradnl" sz="2800" dirty="0"/>
          </a:p>
          <a:p>
            <a:pPr lvl="1"/>
            <a:r>
              <a:rPr lang="es-ES" b="1" dirty="0">
                <a:solidFill>
                  <a:schemeClr val="accent2"/>
                </a:solidFill>
              </a:rPr>
              <a:t>1:N</a:t>
            </a:r>
            <a:r>
              <a:rPr lang="es-ES_tradnl" dirty="0"/>
              <a:t> </a:t>
            </a:r>
            <a:r>
              <a:rPr lang="es-ES_tradnl" sz="2400" dirty="0"/>
              <a:t>(“</a:t>
            </a:r>
            <a:r>
              <a:rPr lang="es-ES_tradnl" sz="2400" dirty="0">
                <a:latin typeface="Times New Roman" pitchFamily="18" charset="0"/>
              </a:rPr>
              <a:t>uno a muchos</a:t>
            </a:r>
            <a:r>
              <a:rPr lang="es-ES_tradnl" sz="2400" dirty="0"/>
              <a:t>”)</a:t>
            </a:r>
            <a:endParaRPr lang="es-ES_tradnl" sz="2100" dirty="0"/>
          </a:p>
          <a:p>
            <a:pPr lvl="2"/>
            <a:r>
              <a:rPr lang="es-ES" sz="2000" dirty="0"/>
              <a:t>A cada elemento de la primera entidad le corresponde uno o más elementos de la segunda entidad, y a cada elemento de la segunda entidad le corresponde uno sólo de la primera entidad. Por ejemplo, un proveedor suministra muchos artículos.</a:t>
            </a:r>
            <a:endParaRPr lang="es-ES_tradnl" sz="2000" dirty="0"/>
          </a:p>
        </p:txBody>
      </p:sp>
      <p:sp>
        <p:nvSpPr>
          <p:cNvPr id="38" name="1 Título"/>
          <p:cNvSpPr>
            <a:spLocks noGrp="1"/>
          </p:cNvSpPr>
          <p:nvPr>
            <p:ph type="title"/>
          </p:nvPr>
        </p:nvSpPr>
        <p:spPr>
          <a:xfrm>
            <a:off x="658832" y="106905"/>
            <a:ext cx="8153400" cy="990600"/>
          </a:xfrm>
        </p:spPr>
        <p:txBody>
          <a:bodyPr>
            <a:normAutofit/>
          </a:bodyPr>
          <a:lstStyle/>
          <a:p>
            <a:r>
              <a:rPr lang="es-CR" sz="2800" dirty="0"/>
              <a:t>Modelo entidad-relación: Conceptos</a:t>
            </a:r>
          </a:p>
        </p:txBody>
      </p:sp>
      <p:sp>
        <p:nvSpPr>
          <p:cNvPr id="5" name="Rectangle 47"/>
          <p:cNvSpPr>
            <a:spLocks noChangeArrowheads="1"/>
          </p:cNvSpPr>
          <p:nvPr/>
        </p:nvSpPr>
        <p:spPr bwMode="auto">
          <a:xfrm>
            <a:off x="7164288" y="2797649"/>
            <a:ext cx="1361454" cy="237255"/>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000" tIns="10800" rIns="36000" bIns="10800" anchor="ctr">
            <a:spAutoFit/>
          </a:bodyPr>
          <a:lstStyle/>
          <a:p>
            <a:pPr algn="ctr" eaLnBrk="0" hangingPunct="0"/>
            <a:r>
              <a:rPr lang="es-ES_tradnl" dirty="0"/>
              <a:t>PROVEEDOR</a:t>
            </a:r>
          </a:p>
        </p:txBody>
      </p:sp>
      <p:sp>
        <p:nvSpPr>
          <p:cNvPr id="6" name="Rectangle 48"/>
          <p:cNvSpPr>
            <a:spLocks noChangeArrowheads="1"/>
          </p:cNvSpPr>
          <p:nvPr/>
        </p:nvSpPr>
        <p:spPr bwMode="auto">
          <a:xfrm>
            <a:off x="6824682" y="4530486"/>
            <a:ext cx="1987550" cy="273606"/>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46800" rIns="0" bIns="10800" anchor="ctr">
            <a:spAutoFit/>
          </a:bodyPr>
          <a:lstStyle/>
          <a:p>
            <a:pPr algn="ctr" eaLnBrk="0" hangingPunct="0"/>
            <a:r>
              <a:rPr lang="es-ES_tradnl" dirty="0"/>
              <a:t>ARTICULO</a:t>
            </a:r>
          </a:p>
        </p:txBody>
      </p:sp>
      <p:sp>
        <p:nvSpPr>
          <p:cNvPr id="7" name="Line 49"/>
          <p:cNvSpPr>
            <a:spLocks noChangeShapeType="1"/>
          </p:cNvSpPr>
          <p:nvPr/>
        </p:nvSpPr>
        <p:spPr bwMode="auto">
          <a:xfrm>
            <a:off x="7818457" y="3979108"/>
            <a:ext cx="0" cy="533400"/>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8" name="Line 50"/>
          <p:cNvSpPr>
            <a:spLocks noChangeShapeType="1"/>
          </p:cNvSpPr>
          <p:nvPr/>
        </p:nvSpPr>
        <p:spPr bwMode="auto">
          <a:xfrm flipV="1">
            <a:off x="7818457" y="3064708"/>
            <a:ext cx="0" cy="38100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11" name="Text Box 53"/>
          <p:cNvSpPr txBox="1">
            <a:spLocks noChangeArrowheads="1"/>
          </p:cNvSpPr>
          <p:nvPr/>
        </p:nvSpPr>
        <p:spPr bwMode="auto">
          <a:xfrm>
            <a:off x="7850207" y="3064708"/>
            <a:ext cx="422275" cy="273606"/>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dirty="0"/>
              <a:t>1</a:t>
            </a:r>
          </a:p>
        </p:txBody>
      </p:sp>
      <p:sp>
        <p:nvSpPr>
          <p:cNvPr id="20" name="AutoShape 62"/>
          <p:cNvSpPr>
            <a:spLocks noChangeArrowheads="1"/>
          </p:cNvSpPr>
          <p:nvPr/>
        </p:nvSpPr>
        <p:spPr bwMode="auto">
          <a:xfrm>
            <a:off x="6916757" y="3460498"/>
            <a:ext cx="1803400" cy="543508"/>
          </a:xfrm>
          <a:prstGeom prst="diamond">
            <a:avLst/>
          </a:prstGeom>
          <a:noFill/>
          <a:ln w="19050">
            <a:solidFill>
              <a:schemeClr val="accent2"/>
            </a:solidFill>
            <a:miter lim="800000"/>
            <a:headEnd/>
            <a:tailEnd/>
          </a:ln>
          <a:effectLst/>
          <a:extLst/>
        </p:spPr>
        <p:txBody>
          <a:bodyPr lIns="0" tIns="46800" rIns="0" bIns="10800" anchor="ctr">
            <a:spAutoFit/>
          </a:bodyPr>
          <a:lstStyle/>
          <a:p>
            <a:pPr algn="ctr" eaLnBrk="0" hangingPunct="0"/>
            <a:endParaRPr lang="es-ES"/>
          </a:p>
        </p:txBody>
      </p:sp>
      <p:sp>
        <p:nvSpPr>
          <p:cNvPr id="22" name="Rectangle 64"/>
          <p:cNvSpPr>
            <a:spLocks noChangeArrowheads="1"/>
          </p:cNvSpPr>
          <p:nvPr/>
        </p:nvSpPr>
        <p:spPr bwMode="auto">
          <a:xfrm>
            <a:off x="7172286" y="3563525"/>
            <a:ext cx="129234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s-ES_tradnl" dirty="0"/>
              <a:t>SUMINISTRA</a:t>
            </a:r>
            <a:endParaRPr lang="es-ES_tradnl" dirty="0">
              <a:solidFill>
                <a:schemeClr val="tx2"/>
              </a:solidFill>
              <a:latin typeface="Arial Narrow" pitchFamily="34" charset="0"/>
            </a:endParaRPr>
          </a:p>
        </p:txBody>
      </p:sp>
      <p:sp>
        <p:nvSpPr>
          <p:cNvPr id="23" name="Text Box 65"/>
          <p:cNvSpPr txBox="1">
            <a:spLocks noChangeArrowheads="1"/>
          </p:cNvSpPr>
          <p:nvPr/>
        </p:nvSpPr>
        <p:spPr bwMode="auto">
          <a:xfrm>
            <a:off x="7891482" y="4055308"/>
            <a:ext cx="422275" cy="273606"/>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dirty="0"/>
              <a:t>N</a:t>
            </a:r>
          </a:p>
        </p:txBody>
      </p:sp>
      <p:graphicFrame>
        <p:nvGraphicFramePr>
          <p:cNvPr id="2" name="1 Tabla"/>
          <p:cNvGraphicFramePr>
            <a:graphicFrameLocks noGrp="1"/>
          </p:cNvGraphicFramePr>
          <p:nvPr>
            <p:extLst/>
          </p:nvPr>
        </p:nvGraphicFramePr>
        <p:xfrm>
          <a:off x="330617" y="4599136"/>
          <a:ext cx="2933809" cy="1854200"/>
        </p:xfrm>
        <a:graphic>
          <a:graphicData uri="http://schemas.openxmlformats.org/drawingml/2006/table">
            <a:tbl>
              <a:tblPr firstRow="1" bandRow="1">
                <a:tableStyleId>{5C22544A-7EE6-4342-B048-85BDC9FD1C3A}</a:tableStyleId>
              </a:tblPr>
              <a:tblGrid>
                <a:gridCol w="1601661">
                  <a:extLst>
                    <a:ext uri="{9D8B030D-6E8A-4147-A177-3AD203B41FA5}">
                      <a16:colId xmlns:a16="http://schemas.microsoft.com/office/drawing/2014/main" val="20000"/>
                    </a:ext>
                  </a:extLst>
                </a:gridCol>
                <a:gridCol w="1332148">
                  <a:extLst>
                    <a:ext uri="{9D8B030D-6E8A-4147-A177-3AD203B41FA5}">
                      <a16:colId xmlns:a16="http://schemas.microsoft.com/office/drawing/2014/main" val="20001"/>
                    </a:ext>
                  </a:extLst>
                </a:gridCol>
              </a:tblGrid>
              <a:tr h="370840">
                <a:tc gridSpan="2">
                  <a:txBody>
                    <a:bodyPr/>
                    <a:lstStyle/>
                    <a:p>
                      <a:r>
                        <a:rPr lang="es-CR" dirty="0"/>
                        <a:t>Proveedor</a:t>
                      </a:r>
                    </a:p>
                  </a:txBody>
                  <a:tcPr/>
                </a:tc>
                <a:tc hMerge="1">
                  <a:txBody>
                    <a:bodyPr/>
                    <a:lstStyle/>
                    <a:p>
                      <a:endParaRPr lang="es-CR" dirty="0"/>
                    </a:p>
                  </a:txBody>
                  <a:tcPr/>
                </a:tc>
                <a:extLst>
                  <a:ext uri="{0D108BD9-81ED-4DB2-BD59-A6C34878D82A}">
                    <a16:rowId xmlns:a16="http://schemas.microsoft.com/office/drawing/2014/main" val="10000"/>
                  </a:ext>
                </a:extLst>
              </a:tr>
              <a:tr h="370840">
                <a:tc>
                  <a:txBody>
                    <a:bodyPr/>
                    <a:lstStyle/>
                    <a:p>
                      <a:r>
                        <a:rPr lang="es-CR" dirty="0"/>
                        <a:t>Nombre</a:t>
                      </a:r>
                    </a:p>
                  </a:txBody>
                  <a:tcPr/>
                </a:tc>
                <a:tc>
                  <a:txBody>
                    <a:bodyPr/>
                    <a:lstStyle/>
                    <a:p>
                      <a:r>
                        <a:rPr lang="es-CR" dirty="0"/>
                        <a:t>Cédula</a:t>
                      </a:r>
                    </a:p>
                  </a:txBody>
                  <a:tcPr/>
                </a:tc>
                <a:extLst>
                  <a:ext uri="{0D108BD9-81ED-4DB2-BD59-A6C34878D82A}">
                    <a16:rowId xmlns:a16="http://schemas.microsoft.com/office/drawing/2014/main" val="10001"/>
                  </a:ext>
                </a:extLst>
              </a:tr>
              <a:tr h="370840">
                <a:tc>
                  <a:txBody>
                    <a:bodyPr/>
                    <a:lstStyle/>
                    <a:p>
                      <a:r>
                        <a:rPr lang="es-CR" dirty="0" err="1"/>
                        <a:t>Marlen</a:t>
                      </a:r>
                      <a:r>
                        <a:rPr lang="es-CR" dirty="0"/>
                        <a:t> Rojas</a:t>
                      </a:r>
                    </a:p>
                  </a:txBody>
                  <a:tcPr/>
                </a:tc>
                <a:tc>
                  <a:txBody>
                    <a:bodyPr/>
                    <a:lstStyle/>
                    <a:p>
                      <a:r>
                        <a:rPr lang="es-CR" dirty="0"/>
                        <a:t>2 571 701</a:t>
                      </a:r>
                    </a:p>
                  </a:txBody>
                  <a:tcPr/>
                </a:tc>
                <a:extLst>
                  <a:ext uri="{0D108BD9-81ED-4DB2-BD59-A6C34878D82A}">
                    <a16:rowId xmlns:a16="http://schemas.microsoft.com/office/drawing/2014/main" val="10002"/>
                  </a:ext>
                </a:extLst>
              </a:tr>
              <a:tr h="370840">
                <a:tc>
                  <a:txBody>
                    <a:bodyPr/>
                    <a:lstStyle/>
                    <a:p>
                      <a:r>
                        <a:rPr lang="es-CR" dirty="0"/>
                        <a:t>Allan</a:t>
                      </a:r>
                      <a:r>
                        <a:rPr lang="es-CR" baseline="0" dirty="0"/>
                        <a:t> Zamora</a:t>
                      </a:r>
                      <a:endParaRPr lang="es-CR" dirty="0"/>
                    </a:p>
                  </a:txBody>
                  <a:tcPr/>
                </a:tc>
                <a:tc>
                  <a:txBody>
                    <a:bodyPr/>
                    <a:lstStyle/>
                    <a:p>
                      <a:r>
                        <a:rPr lang="es-CR" dirty="0"/>
                        <a:t>2 715 465</a:t>
                      </a:r>
                    </a:p>
                  </a:txBody>
                  <a:tcPr/>
                </a:tc>
                <a:extLst>
                  <a:ext uri="{0D108BD9-81ED-4DB2-BD59-A6C34878D82A}">
                    <a16:rowId xmlns:a16="http://schemas.microsoft.com/office/drawing/2014/main" val="10003"/>
                  </a:ext>
                </a:extLst>
              </a:tr>
              <a:tr h="370840">
                <a:tc>
                  <a:txBody>
                    <a:bodyPr/>
                    <a:lstStyle/>
                    <a:p>
                      <a:r>
                        <a:rPr lang="es-CR" dirty="0"/>
                        <a:t>María Cedeño</a:t>
                      </a:r>
                    </a:p>
                  </a:txBody>
                  <a:tcPr/>
                </a:tc>
                <a:tc>
                  <a:txBody>
                    <a:bodyPr/>
                    <a:lstStyle/>
                    <a:p>
                      <a:r>
                        <a:rPr lang="es-CR" dirty="0"/>
                        <a:t>2 620 899</a:t>
                      </a:r>
                    </a:p>
                  </a:txBody>
                  <a:tcPr/>
                </a:tc>
                <a:extLst>
                  <a:ext uri="{0D108BD9-81ED-4DB2-BD59-A6C34878D82A}">
                    <a16:rowId xmlns:a16="http://schemas.microsoft.com/office/drawing/2014/main" val="10004"/>
                  </a:ext>
                </a:extLst>
              </a:tr>
            </a:tbl>
          </a:graphicData>
        </a:graphic>
      </p:graphicFrame>
      <p:graphicFrame>
        <p:nvGraphicFramePr>
          <p:cNvPr id="26" name="25 Tabla"/>
          <p:cNvGraphicFramePr>
            <a:graphicFrameLocks noGrp="1"/>
          </p:cNvGraphicFramePr>
          <p:nvPr>
            <p:extLst/>
          </p:nvPr>
        </p:nvGraphicFramePr>
        <p:xfrm>
          <a:off x="3582407" y="4221088"/>
          <a:ext cx="2933809" cy="2595880"/>
        </p:xfrm>
        <a:graphic>
          <a:graphicData uri="http://schemas.openxmlformats.org/drawingml/2006/table">
            <a:tbl>
              <a:tblPr firstRow="1" bandRow="1">
                <a:tableStyleId>{5C22544A-7EE6-4342-B048-85BDC9FD1C3A}</a:tableStyleId>
              </a:tblPr>
              <a:tblGrid>
                <a:gridCol w="1601661">
                  <a:extLst>
                    <a:ext uri="{9D8B030D-6E8A-4147-A177-3AD203B41FA5}">
                      <a16:colId xmlns:a16="http://schemas.microsoft.com/office/drawing/2014/main" val="20000"/>
                    </a:ext>
                  </a:extLst>
                </a:gridCol>
                <a:gridCol w="1332148">
                  <a:extLst>
                    <a:ext uri="{9D8B030D-6E8A-4147-A177-3AD203B41FA5}">
                      <a16:colId xmlns:a16="http://schemas.microsoft.com/office/drawing/2014/main" val="20001"/>
                    </a:ext>
                  </a:extLst>
                </a:gridCol>
              </a:tblGrid>
              <a:tr h="370840">
                <a:tc gridSpan="2">
                  <a:txBody>
                    <a:bodyPr/>
                    <a:lstStyle/>
                    <a:p>
                      <a:r>
                        <a:rPr lang="es-CR" dirty="0"/>
                        <a:t>Artículo</a:t>
                      </a:r>
                    </a:p>
                  </a:txBody>
                  <a:tcPr/>
                </a:tc>
                <a:tc hMerge="1">
                  <a:txBody>
                    <a:bodyPr/>
                    <a:lstStyle/>
                    <a:p>
                      <a:endParaRPr lang="es-CR" dirty="0"/>
                    </a:p>
                  </a:txBody>
                  <a:tcPr/>
                </a:tc>
                <a:extLst>
                  <a:ext uri="{0D108BD9-81ED-4DB2-BD59-A6C34878D82A}">
                    <a16:rowId xmlns:a16="http://schemas.microsoft.com/office/drawing/2014/main" val="10000"/>
                  </a:ext>
                </a:extLst>
              </a:tr>
              <a:tr h="370840">
                <a:tc>
                  <a:txBody>
                    <a:bodyPr/>
                    <a:lstStyle/>
                    <a:p>
                      <a:r>
                        <a:rPr lang="es-CR" dirty="0"/>
                        <a:t>Código</a:t>
                      </a:r>
                    </a:p>
                  </a:txBody>
                  <a:tcPr/>
                </a:tc>
                <a:tc>
                  <a:txBody>
                    <a:bodyPr/>
                    <a:lstStyle/>
                    <a:p>
                      <a:r>
                        <a:rPr lang="es-CR" dirty="0"/>
                        <a:t>Precio</a:t>
                      </a:r>
                    </a:p>
                  </a:txBody>
                  <a:tcPr/>
                </a:tc>
                <a:extLst>
                  <a:ext uri="{0D108BD9-81ED-4DB2-BD59-A6C34878D82A}">
                    <a16:rowId xmlns:a16="http://schemas.microsoft.com/office/drawing/2014/main" val="10001"/>
                  </a:ext>
                </a:extLst>
              </a:tr>
              <a:tr h="370840">
                <a:tc>
                  <a:txBody>
                    <a:bodyPr/>
                    <a:lstStyle/>
                    <a:p>
                      <a:r>
                        <a:rPr lang="es-CR" dirty="0"/>
                        <a:t>123</a:t>
                      </a:r>
                    </a:p>
                  </a:txBody>
                  <a:tcPr/>
                </a:tc>
                <a:tc>
                  <a:txBody>
                    <a:bodyPr/>
                    <a:lstStyle/>
                    <a:p>
                      <a:r>
                        <a:rPr lang="es-CR" dirty="0"/>
                        <a:t>200</a:t>
                      </a:r>
                    </a:p>
                  </a:txBody>
                  <a:tcPr/>
                </a:tc>
                <a:extLst>
                  <a:ext uri="{0D108BD9-81ED-4DB2-BD59-A6C34878D82A}">
                    <a16:rowId xmlns:a16="http://schemas.microsoft.com/office/drawing/2014/main" val="10002"/>
                  </a:ext>
                </a:extLst>
              </a:tr>
              <a:tr h="370840">
                <a:tc>
                  <a:txBody>
                    <a:bodyPr/>
                    <a:lstStyle/>
                    <a:p>
                      <a:r>
                        <a:rPr lang="es-CR" dirty="0"/>
                        <a:t>124</a:t>
                      </a:r>
                    </a:p>
                  </a:txBody>
                  <a:tcPr/>
                </a:tc>
                <a:tc>
                  <a:txBody>
                    <a:bodyPr/>
                    <a:lstStyle/>
                    <a:p>
                      <a:r>
                        <a:rPr lang="es-CR" dirty="0"/>
                        <a:t>700</a:t>
                      </a:r>
                    </a:p>
                  </a:txBody>
                  <a:tcPr/>
                </a:tc>
                <a:extLst>
                  <a:ext uri="{0D108BD9-81ED-4DB2-BD59-A6C34878D82A}">
                    <a16:rowId xmlns:a16="http://schemas.microsoft.com/office/drawing/2014/main" val="10003"/>
                  </a:ext>
                </a:extLst>
              </a:tr>
              <a:tr h="370840">
                <a:tc>
                  <a:txBody>
                    <a:bodyPr/>
                    <a:lstStyle/>
                    <a:p>
                      <a:r>
                        <a:rPr lang="es-CR" dirty="0"/>
                        <a:t>125</a:t>
                      </a:r>
                    </a:p>
                  </a:txBody>
                  <a:tcPr/>
                </a:tc>
                <a:tc>
                  <a:txBody>
                    <a:bodyPr/>
                    <a:lstStyle/>
                    <a:p>
                      <a:r>
                        <a:rPr lang="es-CR" dirty="0"/>
                        <a:t>1.255</a:t>
                      </a:r>
                    </a:p>
                  </a:txBody>
                  <a:tcPr/>
                </a:tc>
                <a:extLst>
                  <a:ext uri="{0D108BD9-81ED-4DB2-BD59-A6C34878D82A}">
                    <a16:rowId xmlns:a16="http://schemas.microsoft.com/office/drawing/2014/main" val="10004"/>
                  </a:ext>
                </a:extLst>
              </a:tr>
              <a:tr h="370840">
                <a:tc>
                  <a:txBody>
                    <a:bodyPr/>
                    <a:lstStyle/>
                    <a:p>
                      <a:r>
                        <a:rPr lang="es-CR" dirty="0"/>
                        <a:t>126</a:t>
                      </a:r>
                    </a:p>
                  </a:txBody>
                  <a:tcPr/>
                </a:tc>
                <a:tc>
                  <a:txBody>
                    <a:bodyPr/>
                    <a:lstStyle/>
                    <a:p>
                      <a:r>
                        <a:rPr lang="es-CR" dirty="0"/>
                        <a:t>390</a:t>
                      </a:r>
                    </a:p>
                  </a:txBody>
                  <a:tcPr/>
                </a:tc>
                <a:extLst>
                  <a:ext uri="{0D108BD9-81ED-4DB2-BD59-A6C34878D82A}">
                    <a16:rowId xmlns:a16="http://schemas.microsoft.com/office/drawing/2014/main" val="10005"/>
                  </a:ext>
                </a:extLst>
              </a:tr>
              <a:tr h="370840">
                <a:tc>
                  <a:txBody>
                    <a:bodyPr/>
                    <a:lstStyle/>
                    <a:p>
                      <a:r>
                        <a:rPr lang="es-CR" dirty="0"/>
                        <a:t>127</a:t>
                      </a:r>
                    </a:p>
                  </a:txBody>
                  <a:tcPr/>
                </a:tc>
                <a:tc>
                  <a:txBody>
                    <a:bodyPr/>
                    <a:lstStyle/>
                    <a:p>
                      <a:r>
                        <a:rPr lang="es-CR" dirty="0"/>
                        <a:t>445</a:t>
                      </a:r>
                    </a:p>
                  </a:txBody>
                  <a:tcPr/>
                </a:tc>
                <a:extLst>
                  <a:ext uri="{0D108BD9-81ED-4DB2-BD59-A6C34878D82A}">
                    <a16:rowId xmlns:a16="http://schemas.microsoft.com/office/drawing/2014/main" val="10006"/>
                  </a:ext>
                </a:extLst>
              </a:tr>
            </a:tbl>
          </a:graphicData>
        </a:graphic>
      </p:graphicFrame>
      <p:cxnSp>
        <p:nvCxnSpPr>
          <p:cNvPr id="25" name="24 Conector recto de flecha"/>
          <p:cNvCxnSpPr/>
          <p:nvPr/>
        </p:nvCxnSpPr>
        <p:spPr>
          <a:xfrm>
            <a:off x="3282977" y="5517232"/>
            <a:ext cx="288000" cy="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28 Conector recto de flecha"/>
          <p:cNvCxnSpPr/>
          <p:nvPr/>
        </p:nvCxnSpPr>
        <p:spPr>
          <a:xfrm>
            <a:off x="3275856" y="5877272"/>
            <a:ext cx="288000" cy="0"/>
          </a:xfrm>
          <a:prstGeom prst="straightConnector1">
            <a:avLst/>
          </a:prstGeom>
          <a:ln w="28575">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29 Conector recto de flecha"/>
          <p:cNvCxnSpPr/>
          <p:nvPr/>
        </p:nvCxnSpPr>
        <p:spPr>
          <a:xfrm>
            <a:off x="3275856" y="6237312"/>
            <a:ext cx="288000" cy="432048"/>
          </a:xfrm>
          <a:prstGeom prst="straightConnector1">
            <a:avLst/>
          </a:prstGeom>
          <a:ln w="28575">
            <a:solidFill>
              <a:srgbClr val="7030A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18 Conector recto de flecha"/>
          <p:cNvCxnSpPr>
            <a:stCxn id="2" idx="3"/>
          </p:cNvCxnSpPr>
          <p:nvPr/>
        </p:nvCxnSpPr>
        <p:spPr>
          <a:xfrm flipV="1">
            <a:off x="3264426" y="5157192"/>
            <a:ext cx="306551" cy="369044"/>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27 Conector recto de flecha"/>
          <p:cNvCxnSpPr/>
          <p:nvPr/>
        </p:nvCxnSpPr>
        <p:spPr>
          <a:xfrm>
            <a:off x="3282977" y="6237312"/>
            <a:ext cx="280879" cy="0"/>
          </a:xfrm>
          <a:prstGeom prst="straightConnector1">
            <a:avLst/>
          </a:prstGeom>
          <a:ln w="28575">
            <a:solidFill>
              <a:srgbClr val="7030A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9169568"/>
      </p:ext>
    </p:extLst>
  </p:cSld>
  <p:clrMapOvr>
    <a:masterClrMapping/>
  </p:clrMapOvr>
  <p:transition advTm="5120"/>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716" name="Rectangle 36"/>
          <p:cNvSpPr>
            <a:spLocks noGrp="1" noChangeArrowheads="1"/>
          </p:cNvSpPr>
          <p:nvPr>
            <p:ph sz="quarter" idx="1"/>
          </p:nvPr>
        </p:nvSpPr>
        <p:spPr>
          <a:xfrm>
            <a:off x="179512" y="1600200"/>
            <a:ext cx="6432445" cy="4925144"/>
          </a:xfrm>
        </p:spPr>
        <p:txBody>
          <a:bodyPr/>
          <a:lstStyle/>
          <a:p>
            <a:r>
              <a:rPr lang="es-ES" sz="2800" dirty="0"/>
              <a:t>Razones de </a:t>
            </a:r>
            <a:r>
              <a:rPr lang="es-ES" sz="2800" dirty="0" err="1"/>
              <a:t>cardinalidad</a:t>
            </a:r>
            <a:r>
              <a:rPr lang="es-ES" sz="2800" dirty="0"/>
              <a:t> más comunes:</a:t>
            </a:r>
            <a:endParaRPr lang="es-ES_tradnl" sz="2800" dirty="0"/>
          </a:p>
          <a:p>
            <a:pPr lvl="1"/>
            <a:r>
              <a:rPr lang="es-ES" b="1" dirty="0">
                <a:solidFill>
                  <a:schemeClr val="accent2"/>
                </a:solidFill>
              </a:rPr>
              <a:t>N:1</a:t>
            </a:r>
            <a:r>
              <a:rPr lang="es-ES_tradnl" dirty="0"/>
              <a:t> </a:t>
            </a:r>
            <a:r>
              <a:rPr lang="es-ES_tradnl" sz="2400" dirty="0"/>
              <a:t>(“</a:t>
            </a:r>
            <a:r>
              <a:rPr lang="es-ES_tradnl" sz="2400" dirty="0">
                <a:latin typeface="Times New Roman" pitchFamily="18" charset="0"/>
              </a:rPr>
              <a:t>muchos a uno</a:t>
            </a:r>
            <a:r>
              <a:rPr lang="es-ES_tradnl" sz="2400" dirty="0"/>
              <a:t>”)</a:t>
            </a:r>
            <a:endParaRPr lang="es-ES_tradnl" sz="2100" dirty="0"/>
          </a:p>
          <a:p>
            <a:pPr lvl="2"/>
            <a:r>
              <a:rPr lang="es-ES" sz="2100" dirty="0"/>
              <a:t>Es el mismo caso que el anterior pero al revés; a cada elemento de la primera entidad le corresponde un elemento de la segunda, y a cada elemento de la segunda entidad, le corresponden varios de la primera. Por ejemplo, un vehículo pertenece a varias personas.</a:t>
            </a:r>
            <a:endParaRPr lang="es-ES_tradnl" sz="2100" dirty="0"/>
          </a:p>
        </p:txBody>
      </p:sp>
      <p:sp>
        <p:nvSpPr>
          <p:cNvPr id="38" name="1 Título"/>
          <p:cNvSpPr>
            <a:spLocks noGrp="1"/>
          </p:cNvSpPr>
          <p:nvPr>
            <p:ph type="title"/>
          </p:nvPr>
        </p:nvSpPr>
        <p:spPr>
          <a:xfrm>
            <a:off x="566757" y="184006"/>
            <a:ext cx="8153400" cy="990600"/>
          </a:xfrm>
        </p:spPr>
        <p:txBody>
          <a:bodyPr>
            <a:normAutofit/>
          </a:bodyPr>
          <a:lstStyle/>
          <a:p>
            <a:r>
              <a:rPr lang="es-CR" sz="2800" dirty="0"/>
              <a:t>Modelo entidad-relación: Conceptos</a:t>
            </a:r>
          </a:p>
        </p:txBody>
      </p:sp>
      <p:sp>
        <p:nvSpPr>
          <p:cNvPr id="17" name="Rectangle 47"/>
          <p:cNvSpPr>
            <a:spLocks noChangeArrowheads="1"/>
          </p:cNvSpPr>
          <p:nvPr/>
        </p:nvSpPr>
        <p:spPr bwMode="auto">
          <a:xfrm>
            <a:off x="7164288" y="2797649"/>
            <a:ext cx="1361454" cy="237255"/>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000" tIns="10800" rIns="36000" bIns="10800" anchor="ctr">
            <a:spAutoFit/>
          </a:bodyPr>
          <a:lstStyle/>
          <a:p>
            <a:pPr algn="ctr" eaLnBrk="0" hangingPunct="0"/>
            <a:r>
              <a:rPr lang="es-ES_tradnl" dirty="0"/>
              <a:t>VEHICULO</a:t>
            </a:r>
          </a:p>
        </p:txBody>
      </p:sp>
      <p:sp>
        <p:nvSpPr>
          <p:cNvPr id="18" name="Rectangle 48"/>
          <p:cNvSpPr>
            <a:spLocks noChangeArrowheads="1"/>
          </p:cNvSpPr>
          <p:nvPr/>
        </p:nvSpPr>
        <p:spPr bwMode="auto">
          <a:xfrm>
            <a:off x="6824682" y="4530486"/>
            <a:ext cx="1987550" cy="273606"/>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46800" rIns="0" bIns="10800" anchor="ctr">
            <a:spAutoFit/>
          </a:bodyPr>
          <a:lstStyle/>
          <a:p>
            <a:pPr algn="ctr" eaLnBrk="0" hangingPunct="0"/>
            <a:r>
              <a:rPr lang="es-ES_tradnl" dirty="0"/>
              <a:t>PERSONA</a:t>
            </a:r>
          </a:p>
        </p:txBody>
      </p:sp>
      <p:sp>
        <p:nvSpPr>
          <p:cNvPr id="19" name="Line 49"/>
          <p:cNvSpPr>
            <a:spLocks noChangeShapeType="1"/>
          </p:cNvSpPr>
          <p:nvPr/>
        </p:nvSpPr>
        <p:spPr bwMode="auto">
          <a:xfrm>
            <a:off x="7818457" y="3979108"/>
            <a:ext cx="0" cy="533400"/>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21" name="Line 50"/>
          <p:cNvSpPr>
            <a:spLocks noChangeShapeType="1"/>
          </p:cNvSpPr>
          <p:nvPr/>
        </p:nvSpPr>
        <p:spPr bwMode="auto">
          <a:xfrm flipV="1">
            <a:off x="7818457" y="3064708"/>
            <a:ext cx="0" cy="381000"/>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24" name="Text Box 53"/>
          <p:cNvSpPr txBox="1">
            <a:spLocks noChangeArrowheads="1"/>
          </p:cNvSpPr>
          <p:nvPr/>
        </p:nvSpPr>
        <p:spPr bwMode="auto">
          <a:xfrm>
            <a:off x="7850207" y="3064708"/>
            <a:ext cx="422275" cy="273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a:t>N</a:t>
            </a:r>
            <a:endParaRPr lang="es-ES_tradnl" dirty="0"/>
          </a:p>
        </p:txBody>
      </p:sp>
      <p:sp>
        <p:nvSpPr>
          <p:cNvPr id="27" name="AutoShape 62"/>
          <p:cNvSpPr>
            <a:spLocks noChangeArrowheads="1"/>
          </p:cNvSpPr>
          <p:nvPr/>
        </p:nvSpPr>
        <p:spPr bwMode="auto">
          <a:xfrm>
            <a:off x="6916757" y="3460498"/>
            <a:ext cx="1803400" cy="543508"/>
          </a:xfrm>
          <a:prstGeom prst="diamond">
            <a:avLst/>
          </a:prstGeom>
          <a:noFill/>
          <a:ln w="19050">
            <a:solidFill>
              <a:schemeClr val="accent2"/>
            </a:solidFill>
            <a:miter lim="800000"/>
            <a:headEnd/>
            <a:tailEnd/>
          </a:ln>
          <a:effectLst/>
          <a:extLst/>
        </p:spPr>
        <p:txBody>
          <a:bodyPr lIns="0" tIns="46800" rIns="0" bIns="10800" anchor="ctr">
            <a:spAutoFit/>
          </a:bodyPr>
          <a:lstStyle/>
          <a:p>
            <a:pPr algn="ctr" eaLnBrk="0" hangingPunct="0"/>
            <a:endParaRPr lang="es-ES"/>
          </a:p>
        </p:txBody>
      </p:sp>
      <p:sp>
        <p:nvSpPr>
          <p:cNvPr id="28" name="Rectangle 64"/>
          <p:cNvSpPr>
            <a:spLocks noChangeArrowheads="1"/>
          </p:cNvSpPr>
          <p:nvPr/>
        </p:nvSpPr>
        <p:spPr bwMode="auto">
          <a:xfrm>
            <a:off x="7066488" y="3584654"/>
            <a:ext cx="15039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s-ES_tradnl" dirty="0"/>
              <a:t>PERTENECE_A</a:t>
            </a:r>
          </a:p>
        </p:txBody>
      </p:sp>
      <p:sp>
        <p:nvSpPr>
          <p:cNvPr id="31" name="Text Box 65"/>
          <p:cNvSpPr txBox="1">
            <a:spLocks noChangeArrowheads="1"/>
          </p:cNvSpPr>
          <p:nvPr/>
        </p:nvSpPr>
        <p:spPr bwMode="auto">
          <a:xfrm>
            <a:off x="7891482" y="4055308"/>
            <a:ext cx="422275" cy="273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a:t>1</a:t>
            </a:r>
            <a:endParaRPr lang="es-ES_tradnl" dirty="0"/>
          </a:p>
        </p:txBody>
      </p:sp>
    </p:spTree>
    <p:extLst>
      <p:ext uri="{BB962C8B-B14F-4D97-AF65-F5344CB8AC3E}">
        <p14:creationId xmlns:p14="http://schemas.microsoft.com/office/powerpoint/2010/main" val="4148344056"/>
      </p:ext>
    </p:extLst>
  </p:cSld>
  <p:clrMapOvr>
    <a:masterClrMapping/>
  </p:clrMapOvr>
  <p:transition advTm="5120"/>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716" name="Rectangle 36"/>
          <p:cNvSpPr>
            <a:spLocks noGrp="1" noChangeArrowheads="1"/>
          </p:cNvSpPr>
          <p:nvPr>
            <p:ph sz="quarter" idx="1"/>
          </p:nvPr>
        </p:nvSpPr>
        <p:spPr>
          <a:xfrm>
            <a:off x="179512" y="1600200"/>
            <a:ext cx="6645170" cy="4925144"/>
          </a:xfrm>
        </p:spPr>
        <p:txBody>
          <a:bodyPr/>
          <a:lstStyle/>
          <a:p>
            <a:r>
              <a:rPr lang="es-ES" sz="2800" dirty="0"/>
              <a:t>Razones de </a:t>
            </a:r>
            <a:r>
              <a:rPr lang="es-ES" sz="2800" dirty="0" err="1"/>
              <a:t>cardinalidad</a:t>
            </a:r>
            <a:r>
              <a:rPr lang="es-ES" sz="2800" dirty="0"/>
              <a:t> más comunes:</a:t>
            </a:r>
            <a:endParaRPr lang="es-ES_tradnl" sz="2800" dirty="0"/>
          </a:p>
          <a:p>
            <a:pPr lvl="1"/>
            <a:r>
              <a:rPr lang="es-ES" b="1" dirty="0">
                <a:solidFill>
                  <a:schemeClr val="accent2"/>
                </a:solidFill>
              </a:rPr>
              <a:t>M:N</a:t>
            </a:r>
            <a:r>
              <a:rPr lang="es-ES_tradnl" dirty="0"/>
              <a:t> </a:t>
            </a:r>
            <a:r>
              <a:rPr lang="es-ES_tradnl" sz="2400" dirty="0"/>
              <a:t>(“</a:t>
            </a:r>
            <a:r>
              <a:rPr lang="es-ES_tradnl" sz="2400" dirty="0">
                <a:latin typeface="Times New Roman" pitchFamily="18" charset="0"/>
              </a:rPr>
              <a:t>muchos a muchos</a:t>
            </a:r>
            <a:r>
              <a:rPr lang="es-ES_tradnl" sz="2400" dirty="0"/>
              <a:t>”)</a:t>
            </a:r>
            <a:endParaRPr lang="es-ES_tradnl" sz="2100" dirty="0"/>
          </a:p>
          <a:p>
            <a:pPr lvl="2"/>
            <a:r>
              <a:rPr lang="es-ES" sz="1800" dirty="0"/>
              <a:t>A cada elemento de la primera entidad le corresponde uno o más elementos de la segunda entidad, y a cada elemento de la segunda entidad le corresponde uno o más elementos de la primera entidad. Por ejemplo, un vendedor vende muchos artículos, y un artículo es vendido por muchos vendedores.</a:t>
            </a:r>
            <a:endParaRPr lang="es-ES_tradnl" sz="1800" dirty="0"/>
          </a:p>
        </p:txBody>
      </p:sp>
      <p:sp>
        <p:nvSpPr>
          <p:cNvPr id="38" name="1 Título"/>
          <p:cNvSpPr>
            <a:spLocks noGrp="1"/>
          </p:cNvSpPr>
          <p:nvPr>
            <p:ph type="title"/>
          </p:nvPr>
        </p:nvSpPr>
        <p:spPr>
          <a:xfrm>
            <a:off x="658832" y="184006"/>
            <a:ext cx="8153400" cy="990600"/>
          </a:xfrm>
        </p:spPr>
        <p:txBody>
          <a:bodyPr>
            <a:normAutofit/>
          </a:bodyPr>
          <a:lstStyle/>
          <a:p>
            <a:r>
              <a:rPr lang="es-CR" sz="2800" dirty="0"/>
              <a:t>Modelo entidad-relación: Conceptos</a:t>
            </a:r>
          </a:p>
        </p:txBody>
      </p:sp>
      <p:sp>
        <p:nvSpPr>
          <p:cNvPr id="5" name="Rectangle 47"/>
          <p:cNvSpPr>
            <a:spLocks noChangeArrowheads="1"/>
          </p:cNvSpPr>
          <p:nvPr/>
        </p:nvSpPr>
        <p:spPr bwMode="auto">
          <a:xfrm>
            <a:off x="7164288" y="2797649"/>
            <a:ext cx="1361454" cy="237255"/>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000" tIns="10800" rIns="36000" bIns="10800" anchor="ctr">
            <a:spAutoFit/>
          </a:bodyPr>
          <a:lstStyle/>
          <a:p>
            <a:pPr algn="ctr" eaLnBrk="0" hangingPunct="0"/>
            <a:r>
              <a:rPr lang="es-ES_tradnl"/>
              <a:t>VENDEDOR</a:t>
            </a:r>
            <a:endParaRPr lang="es-ES_tradnl" dirty="0"/>
          </a:p>
        </p:txBody>
      </p:sp>
      <p:sp>
        <p:nvSpPr>
          <p:cNvPr id="6" name="Rectangle 48"/>
          <p:cNvSpPr>
            <a:spLocks noChangeArrowheads="1"/>
          </p:cNvSpPr>
          <p:nvPr/>
        </p:nvSpPr>
        <p:spPr bwMode="auto">
          <a:xfrm>
            <a:off x="6824682" y="4530486"/>
            <a:ext cx="1987550" cy="273606"/>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46800" rIns="0" bIns="10800" anchor="ctr">
            <a:spAutoFit/>
          </a:bodyPr>
          <a:lstStyle/>
          <a:p>
            <a:pPr algn="ctr" eaLnBrk="0" hangingPunct="0"/>
            <a:r>
              <a:rPr lang="es-ES_tradnl"/>
              <a:t>ARTICULO</a:t>
            </a:r>
            <a:endParaRPr lang="es-ES_tradnl" dirty="0"/>
          </a:p>
        </p:txBody>
      </p:sp>
      <p:sp>
        <p:nvSpPr>
          <p:cNvPr id="7" name="Line 49"/>
          <p:cNvSpPr>
            <a:spLocks noChangeShapeType="1"/>
          </p:cNvSpPr>
          <p:nvPr/>
        </p:nvSpPr>
        <p:spPr bwMode="auto">
          <a:xfrm>
            <a:off x="7818457" y="3979108"/>
            <a:ext cx="0" cy="533400"/>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8" name="Line 50"/>
          <p:cNvSpPr>
            <a:spLocks noChangeShapeType="1"/>
          </p:cNvSpPr>
          <p:nvPr/>
        </p:nvSpPr>
        <p:spPr bwMode="auto">
          <a:xfrm flipV="1">
            <a:off x="7818457" y="3064708"/>
            <a:ext cx="0" cy="381000"/>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11" name="Text Box 53"/>
          <p:cNvSpPr txBox="1">
            <a:spLocks noChangeArrowheads="1"/>
          </p:cNvSpPr>
          <p:nvPr/>
        </p:nvSpPr>
        <p:spPr bwMode="auto">
          <a:xfrm>
            <a:off x="7850207" y="3064708"/>
            <a:ext cx="422275" cy="273606"/>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dirty="0"/>
              <a:t>M</a:t>
            </a:r>
          </a:p>
        </p:txBody>
      </p:sp>
      <p:sp>
        <p:nvSpPr>
          <p:cNvPr id="20" name="AutoShape 62"/>
          <p:cNvSpPr>
            <a:spLocks noChangeArrowheads="1"/>
          </p:cNvSpPr>
          <p:nvPr/>
        </p:nvSpPr>
        <p:spPr bwMode="auto">
          <a:xfrm>
            <a:off x="6916757" y="3460498"/>
            <a:ext cx="1803400" cy="543508"/>
          </a:xfrm>
          <a:prstGeom prst="diamond">
            <a:avLst/>
          </a:prstGeom>
          <a:noFill/>
          <a:ln w="19050">
            <a:solidFill>
              <a:schemeClr val="accent2"/>
            </a:solidFill>
            <a:miter lim="800000"/>
            <a:headEnd/>
            <a:tailEnd/>
          </a:ln>
          <a:effectLst/>
          <a:extLst/>
        </p:spPr>
        <p:txBody>
          <a:bodyPr lIns="0" tIns="46800" rIns="0" bIns="10800" anchor="ctr">
            <a:spAutoFit/>
          </a:bodyPr>
          <a:lstStyle/>
          <a:p>
            <a:pPr algn="ctr" eaLnBrk="0" hangingPunct="0"/>
            <a:endParaRPr lang="es-ES"/>
          </a:p>
        </p:txBody>
      </p:sp>
      <p:sp>
        <p:nvSpPr>
          <p:cNvPr id="22" name="Rectangle 64"/>
          <p:cNvSpPr>
            <a:spLocks noChangeArrowheads="1"/>
          </p:cNvSpPr>
          <p:nvPr/>
        </p:nvSpPr>
        <p:spPr bwMode="auto">
          <a:xfrm>
            <a:off x="7415155" y="3536196"/>
            <a:ext cx="8050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s-ES_tradnl" dirty="0"/>
              <a:t>VENDE</a:t>
            </a:r>
            <a:endParaRPr lang="es-ES_tradnl" dirty="0">
              <a:solidFill>
                <a:schemeClr val="tx2"/>
              </a:solidFill>
              <a:latin typeface="Arial Narrow" pitchFamily="34" charset="0"/>
            </a:endParaRPr>
          </a:p>
        </p:txBody>
      </p:sp>
      <p:sp>
        <p:nvSpPr>
          <p:cNvPr id="23" name="Text Box 65"/>
          <p:cNvSpPr txBox="1">
            <a:spLocks noChangeArrowheads="1"/>
          </p:cNvSpPr>
          <p:nvPr/>
        </p:nvSpPr>
        <p:spPr bwMode="auto">
          <a:xfrm>
            <a:off x="7891482" y="4055308"/>
            <a:ext cx="422275" cy="273606"/>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dirty="0"/>
              <a:t>N</a:t>
            </a:r>
          </a:p>
        </p:txBody>
      </p:sp>
      <p:graphicFrame>
        <p:nvGraphicFramePr>
          <p:cNvPr id="2" name="1 Tabla"/>
          <p:cNvGraphicFramePr>
            <a:graphicFrameLocks noGrp="1"/>
          </p:cNvGraphicFramePr>
          <p:nvPr>
            <p:extLst/>
          </p:nvPr>
        </p:nvGraphicFramePr>
        <p:xfrm>
          <a:off x="330617" y="4599136"/>
          <a:ext cx="2933809" cy="1854200"/>
        </p:xfrm>
        <a:graphic>
          <a:graphicData uri="http://schemas.openxmlformats.org/drawingml/2006/table">
            <a:tbl>
              <a:tblPr firstRow="1" bandRow="1">
                <a:tableStyleId>{5C22544A-7EE6-4342-B048-85BDC9FD1C3A}</a:tableStyleId>
              </a:tblPr>
              <a:tblGrid>
                <a:gridCol w="1601661">
                  <a:extLst>
                    <a:ext uri="{9D8B030D-6E8A-4147-A177-3AD203B41FA5}">
                      <a16:colId xmlns:a16="http://schemas.microsoft.com/office/drawing/2014/main" val="20000"/>
                    </a:ext>
                  </a:extLst>
                </a:gridCol>
                <a:gridCol w="1332148">
                  <a:extLst>
                    <a:ext uri="{9D8B030D-6E8A-4147-A177-3AD203B41FA5}">
                      <a16:colId xmlns:a16="http://schemas.microsoft.com/office/drawing/2014/main" val="20001"/>
                    </a:ext>
                  </a:extLst>
                </a:gridCol>
              </a:tblGrid>
              <a:tr h="370840">
                <a:tc gridSpan="2">
                  <a:txBody>
                    <a:bodyPr/>
                    <a:lstStyle/>
                    <a:p>
                      <a:r>
                        <a:rPr lang="es-CR" dirty="0"/>
                        <a:t>Vendedor</a:t>
                      </a:r>
                    </a:p>
                  </a:txBody>
                  <a:tcPr/>
                </a:tc>
                <a:tc hMerge="1">
                  <a:txBody>
                    <a:bodyPr/>
                    <a:lstStyle/>
                    <a:p>
                      <a:endParaRPr lang="es-CR" dirty="0"/>
                    </a:p>
                  </a:txBody>
                  <a:tcPr/>
                </a:tc>
                <a:extLst>
                  <a:ext uri="{0D108BD9-81ED-4DB2-BD59-A6C34878D82A}">
                    <a16:rowId xmlns:a16="http://schemas.microsoft.com/office/drawing/2014/main" val="10000"/>
                  </a:ext>
                </a:extLst>
              </a:tr>
              <a:tr h="370840">
                <a:tc>
                  <a:txBody>
                    <a:bodyPr/>
                    <a:lstStyle/>
                    <a:p>
                      <a:r>
                        <a:rPr lang="es-CR" dirty="0"/>
                        <a:t>Nombre</a:t>
                      </a:r>
                    </a:p>
                  </a:txBody>
                  <a:tcPr/>
                </a:tc>
                <a:tc>
                  <a:txBody>
                    <a:bodyPr/>
                    <a:lstStyle/>
                    <a:p>
                      <a:r>
                        <a:rPr lang="es-CR" dirty="0"/>
                        <a:t>Cédula</a:t>
                      </a:r>
                    </a:p>
                  </a:txBody>
                  <a:tcPr/>
                </a:tc>
                <a:extLst>
                  <a:ext uri="{0D108BD9-81ED-4DB2-BD59-A6C34878D82A}">
                    <a16:rowId xmlns:a16="http://schemas.microsoft.com/office/drawing/2014/main" val="10001"/>
                  </a:ext>
                </a:extLst>
              </a:tr>
              <a:tr h="370840">
                <a:tc>
                  <a:txBody>
                    <a:bodyPr/>
                    <a:lstStyle/>
                    <a:p>
                      <a:r>
                        <a:rPr lang="es-CR" dirty="0" err="1"/>
                        <a:t>Marlen</a:t>
                      </a:r>
                      <a:r>
                        <a:rPr lang="es-CR" dirty="0"/>
                        <a:t> Rojas</a:t>
                      </a:r>
                    </a:p>
                  </a:txBody>
                  <a:tcPr/>
                </a:tc>
                <a:tc>
                  <a:txBody>
                    <a:bodyPr/>
                    <a:lstStyle/>
                    <a:p>
                      <a:r>
                        <a:rPr lang="es-CR" dirty="0"/>
                        <a:t>2 571 701</a:t>
                      </a:r>
                    </a:p>
                  </a:txBody>
                  <a:tcPr/>
                </a:tc>
                <a:extLst>
                  <a:ext uri="{0D108BD9-81ED-4DB2-BD59-A6C34878D82A}">
                    <a16:rowId xmlns:a16="http://schemas.microsoft.com/office/drawing/2014/main" val="10002"/>
                  </a:ext>
                </a:extLst>
              </a:tr>
              <a:tr h="370840">
                <a:tc>
                  <a:txBody>
                    <a:bodyPr/>
                    <a:lstStyle/>
                    <a:p>
                      <a:r>
                        <a:rPr lang="es-CR" dirty="0"/>
                        <a:t>Allan</a:t>
                      </a:r>
                      <a:r>
                        <a:rPr lang="es-CR" baseline="0" dirty="0"/>
                        <a:t> Zamora</a:t>
                      </a:r>
                      <a:endParaRPr lang="es-CR" dirty="0"/>
                    </a:p>
                  </a:txBody>
                  <a:tcPr/>
                </a:tc>
                <a:tc>
                  <a:txBody>
                    <a:bodyPr/>
                    <a:lstStyle/>
                    <a:p>
                      <a:r>
                        <a:rPr lang="es-CR" dirty="0"/>
                        <a:t>2 715 465</a:t>
                      </a:r>
                    </a:p>
                  </a:txBody>
                  <a:tcPr/>
                </a:tc>
                <a:extLst>
                  <a:ext uri="{0D108BD9-81ED-4DB2-BD59-A6C34878D82A}">
                    <a16:rowId xmlns:a16="http://schemas.microsoft.com/office/drawing/2014/main" val="10003"/>
                  </a:ext>
                </a:extLst>
              </a:tr>
              <a:tr h="370840">
                <a:tc>
                  <a:txBody>
                    <a:bodyPr/>
                    <a:lstStyle/>
                    <a:p>
                      <a:r>
                        <a:rPr lang="es-CR" dirty="0"/>
                        <a:t>María Cedeño</a:t>
                      </a:r>
                    </a:p>
                  </a:txBody>
                  <a:tcPr/>
                </a:tc>
                <a:tc>
                  <a:txBody>
                    <a:bodyPr/>
                    <a:lstStyle/>
                    <a:p>
                      <a:r>
                        <a:rPr lang="es-CR" dirty="0"/>
                        <a:t>2 620 899</a:t>
                      </a:r>
                    </a:p>
                  </a:txBody>
                  <a:tcPr/>
                </a:tc>
                <a:extLst>
                  <a:ext uri="{0D108BD9-81ED-4DB2-BD59-A6C34878D82A}">
                    <a16:rowId xmlns:a16="http://schemas.microsoft.com/office/drawing/2014/main" val="10004"/>
                  </a:ext>
                </a:extLst>
              </a:tr>
            </a:tbl>
          </a:graphicData>
        </a:graphic>
      </p:graphicFrame>
      <p:graphicFrame>
        <p:nvGraphicFramePr>
          <p:cNvPr id="26" name="25 Tabla"/>
          <p:cNvGraphicFramePr>
            <a:graphicFrameLocks noGrp="1"/>
          </p:cNvGraphicFramePr>
          <p:nvPr>
            <p:extLst/>
          </p:nvPr>
        </p:nvGraphicFramePr>
        <p:xfrm>
          <a:off x="3582407" y="4221088"/>
          <a:ext cx="2933809" cy="2595880"/>
        </p:xfrm>
        <a:graphic>
          <a:graphicData uri="http://schemas.openxmlformats.org/drawingml/2006/table">
            <a:tbl>
              <a:tblPr firstRow="1" bandRow="1">
                <a:tableStyleId>{5C22544A-7EE6-4342-B048-85BDC9FD1C3A}</a:tableStyleId>
              </a:tblPr>
              <a:tblGrid>
                <a:gridCol w="1601661">
                  <a:extLst>
                    <a:ext uri="{9D8B030D-6E8A-4147-A177-3AD203B41FA5}">
                      <a16:colId xmlns:a16="http://schemas.microsoft.com/office/drawing/2014/main" val="20000"/>
                    </a:ext>
                  </a:extLst>
                </a:gridCol>
                <a:gridCol w="1332148">
                  <a:extLst>
                    <a:ext uri="{9D8B030D-6E8A-4147-A177-3AD203B41FA5}">
                      <a16:colId xmlns:a16="http://schemas.microsoft.com/office/drawing/2014/main" val="20001"/>
                    </a:ext>
                  </a:extLst>
                </a:gridCol>
              </a:tblGrid>
              <a:tr h="370840">
                <a:tc gridSpan="2">
                  <a:txBody>
                    <a:bodyPr/>
                    <a:lstStyle/>
                    <a:p>
                      <a:r>
                        <a:rPr lang="es-CR" dirty="0"/>
                        <a:t>Artículo</a:t>
                      </a:r>
                    </a:p>
                  </a:txBody>
                  <a:tcPr/>
                </a:tc>
                <a:tc hMerge="1">
                  <a:txBody>
                    <a:bodyPr/>
                    <a:lstStyle/>
                    <a:p>
                      <a:endParaRPr lang="es-CR" dirty="0"/>
                    </a:p>
                  </a:txBody>
                  <a:tcPr/>
                </a:tc>
                <a:extLst>
                  <a:ext uri="{0D108BD9-81ED-4DB2-BD59-A6C34878D82A}">
                    <a16:rowId xmlns:a16="http://schemas.microsoft.com/office/drawing/2014/main" val="10000"/>
                  </a:ext>
                </a:extLst>
              </a:tr>
              <a:tr h="370840">
                <a:tc>
                  <a:txBody>
                    <a:bodyPr/>
                    <a:lstStyle/>
                    <a:p>
                      <a:r>
                        <a:rPr lang="es-CR" dirty="0"/>
                        <a:t>Código</a:t>
                      </a:r>
                    </a:p>
                  </a:txBody>
                  <a:tcPr/>
                </a:tc>
                <a:tc>
                  <a:txBody>
                    <a:bodyPr/>
                    <a:lstStyle/>
                    <a:p>
                      <a:r>
                        <a:rPr lang="es-CR" dirty="0"/>
                        <a:t>Precio</a:t>
                      </a:r>
                    </a:p>
                  </a:txBody>
                  <a:tcPr/>
                </a:tc>
                <a:extLst>
                  <a:ext uri="{0D108BD9-81ED-4DB2-BD59-A6C34878D82A}">
                    <a16:rowId xmlns:a16="http://schemas.microsoft.com/office/drawing/2014/main" val="10001"/>
                  </a:ext>
                </a:extLst>
              </a:tr>
              <a:tr h="370840">
                <a:tc>
                  <a:txBody>
                    <a:bodyPr/>
                    <a:lstStyle/>
                    <a:p>
                      <a:r>
                        <a:rPr lang="es-CR" dirty="0"/>
                        <a:t>123</a:t>
                      </a:r>
                    </a:p>
                  </a:txBody>
                  <a:tcPr/>
                </a:tc>
                <a:tc>
                  <a:txBody>
                    <a:bodyPr/>
                    <a:lstStyle/>
                    <a:p>
                      <a:r>
                        <a:rPr lang="es-CR" dirty="0"/>
                        <a:t>200</a:t>
                      </a:r>
                    </a:p>
                  </a:txBody>
                  <a:tcPr/>
                </a:tc>
                <a:extLst>
                  <a:ext uri="{0D108BD9-81ED-4DB2-BD59-A6C34878D82A}">
                    <a16:rowId xmlns:a16="http://schemas.microsoft.com/office/drawing/2014/main" val="10002"/>
                  </a:ext>
                </a:extLst>
              </a:tr>
              <a:tr h="370840">
                <a:tc>
                  <a:txBody>
                    <a:bodyPr/>
                    <a:lstStyle/>
                    <a:p>
                      <a:r>
                        <a:rPr lang="es-CR" dirty="0"/>
                        <a:t>124</a:t>
                      </a:r>
                    </a:p>
                  </a:txBody>
                  <a:tcPr/>
                </a:tc>
                <a:tc>
                  <a:txBody>
                    <a:bodyPr/>
                    <a:lstStyle/>
                    <a:p>
                      <a:r>
                        <a:rPr lang="es-CR" dirty="0"/>
                        <a:t>700</a:t>
                      </a:r>
                    </a:p>
                  </a:txBody>
                  <a:tcPr/>
                </a:tc>
                <a:extLst>
                  <a:ext uri="{0D108BD9-81ED-4DB2-BD59-A6C34878D82A}">
                    <a16:rowId xmlns:a16="http://schemas.microsoft.com/office/drawing/2014/main" val="10003"/>
                  </a:ext>
                </a:extLst>
              </a:tr>
              <a:tr h="370840">
                <a:tc>
                  <a:txBody>
                    <a:bodyPr/>
                    <a:lstStyle/>
                    <a:p>
                      <a:r>
                        <a:rPr lang="es-CR" dirty="0"/>
                        <a:t>125</a:t>
                      </a:r>
                    </a:p>
                  </a:txBody>
                  <a:tcPr/>
                </a:tc>
                <a:tc>
                  <a:txBody>
                    <a:bodyPr/>
                    <a:lstStyle/>
                    <a:p>
                      <a:r>
                        <a:rPr lang="es-CR" dirty="0"/>
                        <a:t>1.255</a:t>
                      </a:r>
                    </a:p>
                  </a:txBody>
                  <a:tcPr/>
                </a:tc>
                <a:extLst>
                  <a:ext uri="{0D108BD9-81ED-4DB2-BD59-A6C34878D82A}">
                    <a16:rowId xmlns:a16="http://schemas.microsoft.com/office/drawing/2014/main" val="10004"/>
                  </a:ext>
                </a:extLst>
              </a:tr>
              <a:tr h="370840">
                <a:tc>
                  <a:txBody>
                    <a:bodyPr/>
                    <a:lstStyle/>
                    <a:p>
                      <a:r>
                        <a:rPr lang="es-CR" dirty="0"/>
                        <a:t>126</a:t>
                      </a:r>
                    </a:p>
                  </a:txBody>
                  <a:tcPr/>
                </a:tc>
                <a:tc>
                  <a:txBody>
                    <a:bodyPr/>
                    <a:lstStyle/>
                    <a:p>
                      <a:r>
                        <a:rPr lang="es-CR" dirty="0"/>
                        <a:t>390</a:t>
                      </a:r>
                    </a:p>
                  </a:txBody>
                  <a:tcPr/>
                </a:tc>
                <a:extLst>
                  <a:ext uri="{0D108BD9-81ED-4DB2-BD59-A6C34878D82A}">
                    <a16:rowId xmlns:a16="http://schemas.microsoft.com/office/drawing/2014/main" val="10005"/>
                  </a:ext>
                </a:extLst>
              </a:tr>
              <a:tr h="370840">
                <a:tc>
                  <a:txBody>
                    <a:bodyPr/>
                    <a:lstStyle/>
                    <a:p>
                      <a:r>
                        <a:rPr lang="es-CR" dirty="0"/>
                        <a:t>127</a:t>
                      </a:r>
                    </a:p>
                  </a:txBody>
                  <a:tcPr/>
                </a:tc>
                <a:tc>
                  <a:txBody>
                    <a:bodyPr/>
                    <a:lstStyle/>
                    <a:p>
                      <a:r>
                        <a:rPr lang="es-CR" dirty="0"/>
                        <a:t>445</a:t>
                      </a:r>
                    </a:p>
                  </a:txBody>
                  <a:tcPr/>
                </a:tc>
                <a:extLst>
                  <a:ext uri="{0D108BD9-81ED-4DB2-BD59-A6C34878D82A}">
                    <a16:rowId xmlns:a16="http://schemas.microsoft.com/office/drawing/2014/main" val="10006"/>
                  </a:ext>
                </a:extLst>
              </a:tr>
            </a:tbl>
          </a:graphicData>
        </a:graphic>
      </p:graphicFrame>
      <p:cxnSp>
        <p:nvCxnSpPr>
          <p:cNvPr id="25" name="24 Conector recto de flecha"/>
          <p:cNvCxnSpPr/>
          <p:nvPr/>
        </p:nvCxnSpPr>
        <p:spPr>
          <a:xfrm>
            <a:off x="3282977" y="5517232"/>
            <a:ext cx="288000" cy="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28 Conector recto de flecha"/>
          <p:cNvCxnSpPr/>
          <p:nvPr/>
        </p:nvCxnSpPr>
        <p:spPr>
          <a:xfrm>
            <a:off x="3275856" y="5877272"/>
            <a:ext cx="288000" cy="0"/>
          </a:xfrm>
          <a:prstGeom prst="straightConnector1">
            <a:avLst/>
          </a:prstGeom>
          <a:ln w="28575">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29 Conector recto de flecha"/>
          <p:cNvCxnSpPr/>
          <p:nvPr/>
        </p:nvCxnSpPr>
        <p:spPr>
          <a:xfrm>
            <a:off x="3275856" y="6237312"/>
            <a:ext cx="288000" cy="432048"/>
          </a:xfrm>
          <a:prstGeom prst="straightConnector1">
            <a:avLst/>
          </a:prstGeom>
          <a:ln w="28575">
            <a:solidFill>
              <a:srgbClr val="7030A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18 Conector recto de flecha"/>
          <p:cNvCxnSpPr>
            <a:stCxn id="2" idx="3"/>
          </p:cNvCxnSpPr>
          <p:nvPr/>
        </p:nvCxnSpPr>
        <p:spPr>
          <a:xfrm flipV="1">
            <a:off x="3264426" y="5157192"/>
            <a:ext cx="306551" cy="369044"/>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27 Conector recto de flecha"/>
          <p:cNvCxnSpPr/>
          <p:nvPr/>
        </p:nvCxnSpPr>
        <p:spPr>
          <a:xfrm>
            <a:off x="3282977" y="6237312"/>
            <a:ext cx="280879" cy="0"/>
          </a:xfrm>
          <a:prstGeom prst="straightConnector1">
            <a:avLst/>
          </a:prstGeom>
          <a:ln w="28575">
            <a:solidFill>
              <a:srgbClr val="7030A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20 Conector recto de flecha"/>
          <p:cNvCxnSpPr>
            <a:stCxn id="2" idx="3"/>
          </p:cNvCxnSpPr>
          <p:nvPr/>
        </p:nvCxnSpPr>
        <p:spPr>
          <a:xfrm>
            <a:off x="3264426" y="5526236"/>
            <a:ext cx="306551" cy="351036"/>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23 Conector recto de flecha"/>
          <p:cNvCxnSpPr>
            <a:endCxn id="26" idx="1"/>
          </p:cNvCxnSpPr>
          <p:nvPr/>
        </p:nvCxnSpPr>
        <p:spPr>
          <a:xfrm flipV="1">
            <a:off x="3282977" y="5519028"/>
            <a:ext cx="299430" cy="358244"/>
          </a:xfrm>
          <a:prstGeom prst="straightConnector1">
            <a:avLst/>
          </a:prstGeom>
          <a:ln w="28575">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26 Conector recto de flecha"/>
          <p:cNvCxnSpPr/>
          <p:nvPr/>
        </p:nvCxnSpPr>
        <p:spPr>
          <a:xfrm flipV="1">
            <a:off x="3282977" y="5877272"/>
            <a:ext cx="280879" cy="360040"/>
          </a:xfrm>
          <a:prstGeom prst="straightConnector1">
            <a:avLst/>
          </a:prstGeom>
          <a:ln w="28575">
            <a:solidFill>
              <a:srgbClr val="7030A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3385043"/>
      </p:ext>
    </p:extLst>
  </p:cSld>
  <p:clrMapOvr>
    <a:masterClrMapping/>
  </p:clrMapOvr>
  <p:transition advTm="5120"/>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sz="2800" dirty="0"/>
              <a:t>Modelo entidad-relación: Conceptos</a:t>
            </a:r>
          </a:p>
        </p:txBody>
      </p:sp>
      <p:sp>
        <p:nvSpPr>
          <p:cNvPr id="39939" name="Rectangle 3"/>
          <p:cNvSpPr>
            <a:spLocks noGrp="1" noChangeArrowheads="1"/>
          </p:cNvSpPr>
          <p:nvPr>
            <p:ph sz="quarter" idx="1"/>
          </p:nvPr>
        </p:nvSpPr>
        <p:spPr/>
        <p:txBody>
          <a:bodyPr/>
          <a:lstStyle/>
          <a:p>
            <a:r>
              <a:rPr lang="es-ES" sz="2400" b="1" dirty="0" err="1"/>
              <a:t>Cardinalidad</a:t>
            </a:r>
            <a:r>
              <a:rPr lang="es-ES" sz="2400" b="1" dirty="0"/>
              <a:t> máxima </a:t>
            </a:r>
            <a:r>
              <a:rPr lang="es-ES" sz="2400" dirty="0"/>
              <a:t>de una relación: representa el número máximo de ocurrencias de una entidad con las que se puede relacionar otra ocurrencia de entidad. </a:t>
            </a:r>
          </a:p>
          <a:p>
            <a:pPr lvl="1"/>
            <a:r>
              <a:rPr lang="es-ES" sz="2100" dirty="0"/>
              <a:t>Ej.: una persona puede tener como máximo tres automóviles.</a:t>
            </a:r>
          </a:p>
          <a:p>
            <a:pPr>
              <a:buFontTx/>
              <a:buNone/>
            </a:pPr>
            <a:endParaRPr lang="es-ES" sz="2400" b="1" dirty="0"/>
          </a:p>
          <a:p>
            <a:r>
              <a:rPr lang="es-ES" sz="2400" b="1" dirty="0" err="1"/>
              <a:t>Cardinalidad</a:t>
            </a:r>
            <a:r>
              <a:rPr lang="es-ES" sz="2400" b="1" dirty="0"/>
              <a:t> mínima</a:t>
            </a:r>
            <a:r>
              <a:rPr lang="es-ES" sz="2400" dirty="0"/>
              <a:t> de una relación: representa el número mínimo de ocurrencias de una entidad con las que se puede relacionar otra entidad. </a:t>
            </a:r>
          </a:p>
          <a:p>
            <a:pPr lvl="1"/>
            <a:r>
              <a:rPr lang="es-ES" sz="2100" dirty="0"/>
              <a:t>Ej.: un automóvil debe pertenecer como mínimo a una persona.</a:t>
            </a:r>
          </a:p>
        </p:txBody>
      </p:sp>
    </p:spTree>
    <p:extLst>
      <p:ext uri="{BB962C8B-B14F-4D97-AF65-F5344CB8AC3E}">
        <p14:creationId xmlns:p14="http://schemas.microsoft.com/office/powerpoint/2010/main" val="32791090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5"/>
          <p:cNvSpPr>
            <a:spLocks noChangeArrowheads="1"/>
          </p:cNvSpPr>
          <p:nvPr/>
        </p:nvSpPr>
        <p:spPr bwMode="auto">
          <a:xfrm>
            <a:off x="0"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R"/>
          </a:p>
        </p:txBody>
      </p:sp>
      <p:graphicFrame>
        <p:nvGraphicFramePr>
          <p:cNvPr id="40964" name="Object 4"/>
          <p:cNvGraphicFramePr>
            <a:graphicFrameLocks noChangeAspect="1"/>
          </p:cNvGraphicFramePr>
          <p:nvPr>
            <p:extLst/>
          </p:nvPr>
        </p:nvGraphicFramePr>
        <p:xfrm>
          <a:off x="431800" y="3638723"/>
          <a:ext cx="8316913" cy="1014413"/>
        </p:xfrm>
        <a:graphic>
          <a:graphicData uri="http://schemas.openxmlformats.org/presentationml/2006/ole">
            <mc:AlternateContent xmlns:mc="http://schemas.openxmlformats.org/markup-compatibility/2006">
              <mc:Choice xmlns:v="urn:schemas-microsoft-com:vml" Requires="v">
                <p:oleObj spid="_x0000_s1029" name="SmartDraw" r:id="rId3" imgW="5454127" imgH="666974" progId="">
                  <p:embed/>
                </p:oleObj>
              </mc:Choice>
              <mc:Fallback>
                <p:oleObj name="SmartDraw" r:id="rId3" imgW="5454127" imgH="666974" progId="">
                  <p:embed/>
                  <p:pic>
                    <p:nvPicPr>
                      <p:cNvPr id="4096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800" y="3638723"/>
                        <a:ext cx="8316913" cy="1014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1 Título"/>
          <p:cNvSpPr>
            <a:spLocks noGrp="1"/>
          </p:cNvSpPr>
          <p:nvPr>
            <p:ph type="title"/>
          </p:nvPr>
        </p:nvSpPr>
        <p:spPr/>
        <p:txBody>
          <a:bodyPr>
            <a:normAutofit/>
          </a:bodyPr>
          <a:lstStyle/>
          <a:p>
            <a:r>
              <a:rPr lang="es-CR" sz="2800" dirty="0"/>
              <a:t>Modelo entidad-relación: Conceptos</a:t>
            </a:r>
          </a:p>
        </p:txBody>
      </p:sp>
      <p:sp>
        <p:nvSpPr>
          <p:cNvPr id="40966" name="Rectangle 6"/>
          <p:cNvSpPr>
            <a:spLocks noGrp="1" noChangeArrowheads="1"/>
          </p:cNvSpPr>
          <p:nvPr>
            <p:ph sz="quarter" idx="1"/>
          </p:nvPr>
        </p:nvSpPr>
        <p:spPr>
          <a:noFill/>
          <a:ln/>
        </p:spPr>
        <p:txBody>
          <a:bodyPr/>
          <a:lstStyle/>
          <a:p>
            <a:r>
              <a:rPr lang="es-ES" sz="2400"/>
              <a:t>Una ocurrencia de A se relaciona con mínimo una ocurrencia de B y máximo varias ocurrencias de B, una ocurrencia de B se relaciona con mínimo una ocurrencia de A y máximo una ocurrencia de A. </a:t>
            </a:r>
          </a:p>
        </p:txBody>
      </p:sp>
    </p:spTree>
    <p:extLst>
      <p:ext uri="{BB962C8B-B14F-4D97-AF65-F5344CB8AC3E}">
        <p14:creationId xmlns:p14="http://schemas.microsoft.com/office/powerpoint/2010/main" val="4423149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sz="2800" dirty="0"/>
              <a:t>Modelo entidad-relación: Conceptos</a:t>
            </a:r>
          </a:p>
        </p:txBody>
      </p:sp>
      <p:sp>
        <p:nvSpPr>
          <p:cNvPr id="43011" name="Rectangle 3"/>
          <p:cNvSpPr>
            <a:spLocks noGrp="1" noChangeArrowheads="1"/>
          </p:cNvSpPr>
          <p:nvPr>
            <p:ph sz="quarter" idx="1"/>
          </p:nvPr>
        </p:nvSpPr>
        <p:spPr/>
        <p:txBody>
          <a:bodyPr>
            <a:normAutofit fontScale="85000" lnSpcReduction="20000"/>
          </a:bodyPr>
          <a:lstStyle/>
          <a:p>
            <a:pPr>
              <a:lnSpc>
                <a:spcPct val="80000"/>
              </a:lnSpc>
            </a:pPr>
            <a:r>
              <a:rPr lang="es-ES" sz="2800" dirty="0"/>
              <a:t>Aplicado a un ejemplo:</a:t>
            </a:r>
          </a:p>
          <a:p>
            <a:pPr>
              <a:lnSpc>
                <a:spcPct val="80000"/>
              </a:lnSpc>
            </a:pPr>
            <a:endParaRPr lang="es-ES" sz="2800" dirty="0"/>
          </a:p>
          <a:p>
            <a:pPr lvl="1">
              <a:lnSpc>
                <a:spcPct val="80000"/>
              </a:lnSpc>
            </a:pPr>
            <a:r>
              <a:rPr lang="es-ES" dirty="0"/>
              <a:t>Una persona puede comprar mínimo 1, máximo varios automóviles. Un auto puede ser comprado por mínimo 1 persona y máximo 1 persona.</a:t>
            </a:r>
          </a:p>
          <a:p>
            <a:pPr>
              <a:lnSpc>
                <a:spcPct val="80000"/>
              </a:lnSpc>
            </a:pPr>
            <a:endParaRPr lang="es-ES" sz="2800" dirty="0"/>
          </a:p>
          <a:p>
            <a:pPr>
              <a:lnSpc>
                <a:spcPct val="80000"/>
              </a:lnSpc>
            </a:pPr>
            <a:endParaRPr lang="es-ES" sz="2800" dirty="0"/>
          </a:p>
          <a:p>
            <a:pPr>
              <a:lnSpc>
                <a:spcPct val="80000"/>
              </a:lnSpc>
            </a:pPr>
            <a:endParaRPr lang="es-ES" sz="2800" dirty="0"/>
          </a:p>
          <a:p>
            <a:pPr>
              <a:lnSpc>
                <a:spcPct val="80000"/>
              </a:lnSpc>
            </a:pPr>
            <a:endParaRPr lang="es-ES" sz="2800" dirty="0"/>
          </a:p>
          <a:p>
            <a:pPr>
              <a:lnSpc>
                <a:spcPct val="80000"/>
              </a:lnSpc>
            </a:pPr>
            <a:endParaRPr lang="es-ES" sz="2800" dirty="0"/>
          </a:p>
          <a:p>
            <a:pPr lvl="1">
              <a:lnSpc>
                <a:spcPct val="80000"/>
              </a:lnSpc>
            </a:pPr>
            <a:r>
              <a:rPr lang="es-ES" dirty="0"/>
              <a:t>Se lee de izquierda a derecha y luego de derecha a izquierda (o al revés): Una persona compra uno o más autos, y un auto es comprado por sólo una persona.</a:t>
            </a:r>
          </a:p>
          <a:p>
            <a:pPr>
              <a:lnSpc>
                <a:spcPct val="80000"/>
              </a:lnSpc>
            </a:pPr>
            <a:endParaRPr lang="es-ES" sz="2800" dirty="0"/>
          </a:p>
          <a:p>
            <a:pPr>
              <a:lnSpc>
                <a:spcPct val="80000"/>
              </a:lnSpc>
              <a:buFontTx/>
              <a:buNone/>
            </a:pPr>
            <a:endParaRPr lang="es-ES" sz="2800" dirty="0"/>
          </a:p>
          <a:p>
            <a:pPr lvl="1">
              <a:lnSpc>
                <a:spcPct val="80000"/>
              </a:lnSpc>
            </a:pPr>
            <a:r>
              <a:rPr lang="es-ES" dirty="0"/>
              <a:t>N </a:t>
            </a:r>
            <a:r>
              <a:rPr lang="es-ES" dirty="0" err="1"/>
              <a:t>ó</a:t>
            </a:r>
            <a:r>
              <a:rPr lang="es-ES" dirty="0"/>
              <a:t> M también se puede definir como un número entero específico</a:t>
            </a:r>
          </a:p>
          <a:p>
            <a:pPr>
              <a:lnSpc>
                <a:spcPct val="80000"/>
              </a:lnSpc>
            </a:pPr>
            <a:endParaRPr lang="es-ES" sz="2400" dirty="0"/>
          </a:p>
          <a:p>
            <a:pPr>
              <a:lnSpc>
                <a:spcPct val="80000"/>
              </a:lnSpc>
            </a:pPr>
            <a:endParaRPr lang="es-ES" sz="2400" dirty="0"/>
          </a:p>
        </p:txBody>
      </p:sp>
      <p:sp>
        <p:nvSpPr>
          <p:cNvPr id="43013" name="Rectangle 5"/>
          <p:cNvSpPr>
            <a:spLocks noChangeArrowheads="1"/>
          </p:cNvSpPr>
          <p:nvPr/>
        </p:nvSpPr>
        <p:spPr bwMode="auto">
          <a:xfrm>
            <a:off x="0" y="3095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R"/>
          </a:p>
        </p:txBody>
      </p:sp>
      <p:graphicFrame>
        <p:nvGraphicFramePr>
          <p:cNvPr id="43012" name="Object 4"/>
          <p:cNvGraphicFramePr>
            <a:graphicFrameLocks noChangeAspect="1"/>
          </p:cNvGraphicFramePr>
          <p:nvPr>
            <p:extLst>
              <p:ext uri="{D42A27DB-BD31-4B8C-83A1-F6EECF244321}">
                <p14:modId xmlns:p14="http://schemas.microsoft.com/office/powerpoint/2010/main" val="3129480641"/>
              </p:ext>
            </p:extLst>
          </p:nvPr>
        </p:nvGraphicFramePr>
        <p:xfrm>
          <a:off x="1233360" y="3196228"/>
          <a:ext cx="6911975" cy="928688"/>
        </p:xfrm>
        <a:graphic>
          <a:graphicData uri="http://schemas.openxmlformats.org/presentationml/2006/ole">
            <mc:AlternateContent xmlns:mc="http://schemas.openxmlformats.org/markup-compatibility/2006">
              <mc:Choice xmlns:v="urn:schemas-microsoft-com:vml" Requires="v">
                <p:oleObj spid="_x0000_s2053" name="SmartDraw" r:id="rId3" imgW="4948518" imgH="666974" progId="">
                  <p:embed/>
                </p:oleObj>
              </mc:Choice>
              <mc:Fallback>
                <p:oleObj name="SmartDraw" r:id="rId3" imgW="4948518" imgH="666974" progId="">
                  <p:embed/>
                  <p:pic>
                    <p:nvPicPr>
                      <p:cNvPr id="4301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3360" y="3196228"/>
                        <a:ext cx="6911975" cy="928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940450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Ejercicio</a:t>
            </a:r>
          </a:p>
        </p:txBody>
      </p:sp>
      <p:sp>
        <p:nvSpPr>
          <p:cNvPr id="3" name="2 Marcador de contenido"/>
          <p:cNvSpPr>
            <a:spLocks noGrp="1"/>
          </p:cNvSpPr>
          <p:nvPr>
            <p:ph sz="quarter" idx="1"/>
          </p:nvPr>
        </p:nvSpPr>
        <p:spPr/>
        <p:txBody>
          <a:bodyPr/>
          <a:lstStyle/>
          <a:p>
            <a:r>
              <a:rPr lang="es-ES" dirty="0"/>
              <a:t>Analice y describa las restricciones de </a:t>
            </a:r>
            <a:r>
              <a:rPr lang="es-ES" dirty="0" err="1"/>
              <a:t>cardinalidad</a:t>
            </a:r>
            <a:r>
              <a:rPr lang="es-ES" dirty="0"/>
              <a:t> (uno a uno, uno a varios, varios a uno y varios a varios) para la relación del conjunto de entidades Cliente y Cuenta.</a:t>
            </a:r>
            <a:endParaRPr lang="es-CR" dirty="0"/>
          </a:p>
        </p:txBody>
      </p:sp>
    </p:spTree>
    <p:extLst>
      <p:ext uri="{BB962C8B-B14F-4D97-AF65-F5344CB8AC3E}">
        <p14:creationId xmlns:p14="http://schemas.microsoft.com/office/powerpoint/2010/main" val="16957282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8" name="Rectangle 6"/>
          <p:cNvSpPr>
            <a:spLocks noGrp="1" noChangeArrowheads="1"/>
          </p:cNvSpPr>
          <p:nvPr>
            <p:ph sz="quarter" idx="1"/>
          </p:nvPr>
        </p:nvSpPr>
        <p:spPr/>
        <p:txBody>
          <a:bodyPr>
            <a:normAutofit lnSpcReduction="10000"/>
          </a:bodyPr>
          <a:lstStyle/>
          <a:p>
            <a:r>
              <a:rPr lang="es-ES" sz="2800" dirty="0">
                <a:solidFill>
                  <a:schemeClr val="accent2"/>
                </a:solidFill>
              </a:rPr>
              <a:t>Razón de participación</a:t>
            </a:r>
          </a:p>
          <a:p>
            <a:pPr lvl="1"/>
            <a:r>
              <a:rPr lang="es-ES" sz="2500" dirty="0">
                <a:solidFill>
                  <a:schemeClr val="accent2"/>
                </a:solidFill>
              </a:rPr>
              <a:t>Especifica </a:t>
            </a:r>
            <a:r>
              <a:rPr lang="es-ES" sz="2500" b="1" dirty="0">
                <a:solidFill>
                  <a:schemeClr val="accent2"/>
                </a:solidFill>
              </a:rPr>
              <a:t>si</a:t>
            </a:r>
            <a:r>
              <a:rPr lang="es-ES" sz="2500" dirty="0">
                <a:solidFill>
                  <a:schemeClr val="accent2"/>
                </a:solidFill>
              </a:rPr>
              <a:t> </a:t>
            </a:r>
            <a:r>
              <a:rPr lang="es-ES" sz="2500" b="1" dirty="0">
                <a:solidFill>
                  <a:schemeClr val="accent2"/>
                </a:solidFill>
              </a:rPr>
              <a:t>toda</a:t>
            </a:r>
            <a:r>
              <a:rPr lang="es-ES" sz="2500" dirty="0">
                <a:solidFill>
                  <a:schemeClr val="accent2"/>
                </a:solidFill>
              </a:rPr>
              <a:t> la </a:t>
            </a:r>
            <a:r>
              <a:rPr lang="es-ES" sz="2500" b="1" dirty="0">
                <a:solidFill>
                  <a:schemeClr val="accent2"/>
                </a:solidFill>
              </a:rPr>
              <a:t>extensión</a:t>
            </a:r>
            <a:r>
              <a:rPr lang="es-ES" sz="2500" dirty="0">
                <a:solidFill>
                  <a:schemeClr val="accent2"/>
                </a:solidFill>
              </a:rPr>
              <a:t> de un tipo de </a:t>
            </a:r>
            <a:r>
              <a:rPr lang="es-ES" sz="2500" b="1" dirty="0">
                <a:solidFill>
                  <a:schemeClr val="accent2"/>
                </a:solidFill>
              </a:rPr>
              <a:t>entidad</a:t>
            </a:r>
            <a:r>
              <a:rPr lang="es-ES" sz="2500" dirty="0">
                <a:solidFill>
                  <a:schemeClr val="accent2"/>
                </a:solidFill>
              </a:rPr>
              <a:t> </a:t>
            </a:r>
            <a:r>
              <a:rPr lang="es-ES" sz="2500" b="1" dirty="0">
                <a:solidFill>
                  <a:schemeClr val="accent2"/>
                </a:solidFill>
              </a:rPr>
              <a:t>participa</a:t>
            </a:r>
            <a:r>
              <a:rPr lang="es-ES" sz="2500" dirty="0">
                <a:solidFill>
                  <a:schemeClr val="accent2"/>
                </a:solidFill>
              </a:rPr>
              <a:t> </a:t>
            </a:r>
            <a:r>
              <a:rPr lang="es-ES" sz="2500" b="1" dirty="0">
                <a:solidFill>
                  <a:schemeClr val="accent2"/>
                </a:solidFill>
              </a:rPr>
              <a:t>en</a:t>
            </a:r>
            <a:r>
              <a:rPr lang="es-ES" sz="2500" dirty="0">
                <a:solidFill>
                  <a:schemeClr val="accent2"/>
                </a:solidFill>
              </a:rPr>
              <a:t> un tipo de </a:t>
            </a:r>
            <a:r>
              <a:rPr lang="es-ES" sz="2500" b="1" dirty="0">
                <a:solidFill>
                  <a:schemeClr val="accent2"/>
                </a:solidFill>
              </a:rPr>
              <a:t>relación</a:t>
            </a:r>
            <a:r>
              <a:rPr lang="es-ES" sz="2500" dirty="0">
                <a:solidFill>
                  <a:schemeClr val="accent2"/>
                </a:solidFill>
              </a:rPr>
              <a:t>,</a:t>
            </a:r>
            <a:r>
              <a:rPr lang="es-ES" sz="2500" b="1" dirty="0">
                <a:solidFill>
                  <a:schemeClr val="accent2"/>
                </a:solidFill>
              </a:rPr>
              <a:t> o sólo parte</a:t>
            </a:r>
            <a:r>
              <a:rPr lang="es-ES_tradnl" sz="2500" b="1" dirty="0">
                <a:solidFill>
                  <a:schemeClr val="accent2"/>
                </a:solidFill>
              </a:rPr>
              <a:t> </a:t>
            </a:r>
            <a:r>
              <a:rPr lang="es-ES_tradnl" sz="2500" dirty="0">
                <a:solidFill>
                  <a:schemeClr val="accent2"/>
                </a:solidFill>
              </a:rPr>
              <a:t>de la extensión</a:t>
            </a:r>
            <a:endParaRPr lang="es-ES" sz="2500" dirty="0">
              <a:solidFill>
                <a:schemeClr val="accent2"/>
              </a:solidFill>
            </a:endParaRPr>
          </a:p>
          <a:p>
            <a:pPr lvl="1"/>
            <a:r>
              <a:rPr lang="es-ES" sz="2500" dirty="0"/>
              <a:t>Indica si </a:t>
            </a:r>
            <a:r>
              <a:rPr lang="es-ES_tradnl" sz="2500" dirty="0"/>
              <a:t>hay </a:t>
            </a:r>
            <a:r>
              <a:rPr lang="es-ES_tradnl" sz="2500" b="1" dirty="0">
                <a:solidFill>
                  <a:schemeClr val="accent2"/>
                </a:solidFill>
              </a:rPr>
              <a:t>dependencia en </a:t>
            </a:r>
            <a:r>
              <a:rPr lang="es-ES" sz="2500" b="1" dirty="0">
                <a:solidFill>
                  <a:schemeClr val="accent2"/>
                </a:solidFill>
              </a:rPr>
              <a:t>existencia</a:t>
            </a:r>
            <a:r>
              <a:rPr lang="es-ES" sz="2500" dirty="0"/>
              <a:t> </a:t>
            </a:r>
            <a:r>
              <a:rPr lang="es-ES_tradnl" sz="2500" dirty="0"/>
              <a:t>de un tipo </a:t>
            </a:r>
            <a:r>
              <a:rPr lang="es-ES_tradnl" sz="2500" b="1" dirty="0"/>
              <a:t>de entidad respecto de</a:t>
            </a:r>
            <a:r>
              <a:rPr lang="es-ES_tradnl" sz="2500" dirty="0"/>
              <a:t> un tipo de </a:t>
            </a:r>
            <a:r>
              <a:rPr lang="es-ES_tradnl" sz="2500" b="1" dirty="0"/>
              <a:t>relación</a:t>
            </a:r>
          </a:p>
          <a:p>
            <a:pPr lvl="3"/>
            <a:endParaRPr lang="es-ES_tradnl" sz="1700" dirty="0"/>
          </a:p>
          <a:p>
            <a:pPr lvl="1"/>
            <a:r>
              <a:rPr lang="es-ES_tradnl" sz="2500" dirty="0"/>
              <a:t>Clases de participación:</a:t>
            </a:r>
          </a:p>
          <a:p>
            <a:pPr lvl="2">
              <a:lnSpc>
                <a:spcPct val="90000"/>
              </a:lnSpc>
            </a:pPr>
            <a:r>
              <a:rPr lang="es-ES" sz="2100" dirty="0">
                <a:solidFill>
                  <a:srgbClr val="FF9900"/>
                </a:solidFill>
              </a:rPr>
              <a:t>Participación total</a:t>
            </a:r>
            <a:r>
              <a:rPr lang="es-ES" sz="2100" dirty="0"/>
              <a:t> (indicada por doble línea) cada entidad de un conjunto de entidades participa en al menos una relación en el conjunto de relaciones.</a:t>
            </a:r>
          </a:p>
          <a:p>
            <a:pPr lvl="2">
              <a:lnSpc>
                <a:spcPct val="90000"/>
              </a:lnSpc>
            </a:pPr>
            <a:r>
              <a:rPr lang="es-ES" sz="2100" dirty="0">
                <a:solidFill>
                  <a:srgbClr val="FF9900"/>
                </a:solidFill>
              </a:rPr>
              <a:t>Participación parcial</a:t>
            </a:r>
            <a:r>
              <a:rPr lang="es-ES" sz="2100" dirty="0"/>
              <a:t> (indicada por línea sencilla) algunas entidades del conjunto de entidades pueden no participar en el conjunto de relaciones</a:t>
            </a:r>
          </a:p>
        </p:txBody>
      </p:sp>
      <p:sp>
        <p:nvSpPr>
          <p:cNvPr id="6" name="1 Título"/>
          <p:cNvSpPr>
            <a:spLocks noGrp="1"/>
          </p:cNvSpPr>
          <p:nvPr>
            <p:ph type="title"/>
          </p:nvPr>
        </p:nvSpPr>
        <p:spPr>
          <a:xfrm>
            <a:off x="612648" y="166457"/>
            <a:ext cx="8153400" cy="990600"/>
          </a:xfrm>
        </p:spPr>
        <p:txBody>
          <a:bodyPr>
            <a:normAutofit/>
          </a:bodyPr>
          <a:lstStyle/>
          <a:p>
            <a:r>
              <a:rPr lang="es-CR" sz="2800" dirty="0"/>
              <a:t>Modelo entidad-relación: Conceptos</a:t>
            </a:r>
          </a:p>
        </p:txBody>
      </p:sp>
    </p:spTree>
    <p:extLst>
      <p:ext uri="{BB962C8B-B14F-4D97-AF65-F5344CB8AC3E}">
        <p14:creationId xmlns:p14="http://schemas.microsoft.com/office/powerpoint/2010/main" val="1714755044"/>
      </p:ext>
    </p:extLst>
  </p:cSld>
  <p:clrMapOvr>
    <a:masterClrMapping/>
  </p:clrMapOvr>
  <p:transition advTm="4184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sz="2800" dirty="0"/>
              <a:t>Modelo entidad-relación: Conceptos</a:t>
            </a:r>
          </a:p>
        </p:txBody>
      </p:sp>
      <p:graphicFrame>
        <p:nvGraphicFramePr>
          <p:cNvPr id="4" name="3 Marcador de contenido"/>
          <p:cNvGraphicFramePr>
            <a:graphicFrameLocks noGrp="1"/>
          </p:cNvGraphicFramePr>
          <p:nvPr>
            <p:ph sz="quarter" idx="1"/>
            <p:extLst/>
          </p:nvPr>
        </p:nvGraphicFramePr>
        <p:xfrm>
          <a:off x="612648" y="1600200"/>
          <a:ext cx="8153400" cy="49251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383288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9" name="Rectangle 3"/>
          <p:cNvSpPr>
            <a:spLocks noGrp="1" noChangeArrowheads="1"/>
          </p:cNvSpPr>
          <p:nvPr>
            <p:ph sz="quarter" idx="1"/>
          </p:nvPr>
        </p:nvSpPr>
        <p:spPr/>
        <p:txBody>
          <a:bodyPr/>
          <a:lstStyle/>
          <a:p>
            <a:r>
              <a:rPr lang="es-ES_tradnl" dirty="0">
                <a:solidFill>
                  <a:schemeClr val="accent2"/>
                </a:solidFill>
              </a:rPr>
              <a:t>Notación</a:t>
            </a:r>
          </a:p>
          <a:p>
            <a:pPr lvl="1"/>
            <a:r>
              <a:rPr lang="es-ES_tradnl" dirty="0"/>
              <a:t>Líneas dobles o simples</a:t>
            </a:r>
          </a:p>
        </p:txBody>
      </p:sp>
      <p:grpSp>
        <p:nvGrpSpPr>
          <p:cNvPr id="203823" name="Group 47"/>
          <p:cNvGrpSpPr>
            <a:grpSpLocks/>
          </p:cNvGrpSpPr>
          <p:nvPr/>
        </p:nvGrpSpPr>
        <p:grpSpPr bwMode="auto">
          <a:xfrm>
            <a:off x="156368" y="3140969"/>
            <a:ext cx="4310063" cy="2379663"/>
            <a:chOff x="816" y="2544"/>
            <a:chExt cx="2715" cy="1499"/>
          </a:xfrm>
          <a:noFill/>
        </p:grpSpPr>
        <p:sp>
          <p:nvSpPr>
            <p:cNvPr id="203781" name="Rectangle 5"/>
            <p:cNvSpPr>
              <a:spLocks noChangeArrowheads="1"/>
            </p:cNvSpPr>
            <p:nvPr/>
          </p:nvSpPr>
          <p:spPr bwMode="auto">
            <a:xfrm>
              <a:off x="2513" y="2712"/>
              <a:ext cx="783" cy="149"/>
            </a:xfrm>
            <a:prstGeom prst="rect">
              <a:avLst/>
            </a:prstGeom>
            <a:grp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 rIns="36000" bIns="10800" anchor="ctr">
              <a:spAutoFit/>
            </a:bodyPr>
            <a:lstStyle/>
            <a:p>
              <a:pPr algn="ctr" eaLnBrk="0" hangingPunct="0"/>
              <a:r>
                <a:rPr lang="es-ES_tradnl"/>
                <a:t>EMPLEADO</a:t>
              </a:r>
            </a:p>
          </p:txBody>
        </p:sp>
        <p:sp>
          <p:nvSpPr>
            <p:cNvPr id="203782" name="Rectangle 6"/>
            <p:cNvSpPr>
              <a:spLocks noChangeArrowheads="1"/>
            </p:cNvSpPr>
            <p:nvPr/>
          </p:nvSpPr>
          <p:spPr bwMode="auto">
            <a:xfrm>
              <a:off x="2279" y="3832"/>
              <a:ext cx="1252" cy="172"/>
            </a:xfrm>
            <a:prstGeom prst="rect">
              <a:avLst/>
            </a:prstGeom>
            <a:grp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46800" rIns="0" bIns="10800" anchor="ctr">
              <a:spAutoFit/>
            </a:bodyPr>
            <a:lstStyle/>
            <a:p>
              <a:pPr algn="ctr" eaLnBrk="0" hangingPunct="0"/>
              <a:r>
                <a:rPr lang="es-ES_tradnl"/>
                <a:t>LOCAL_VIDEOCLUB</a:t>
              </a:r>
            </a:p>
          </p:txBody>
        </p:sp>
        <p:sp>
          <p:nvSpPr>
            <p:cNvPr id="203783" name="Line 7"/>
            <p:cNvSpPr>
              <a:spLocks noChangeShapeType="1"/>
            </p:cNvSpPr>
            <p:nvPr/>
          </p:nvSpPr>
          <p:spPr bwMode="auto">
            <a:xfrm>
              <a:off x="2905" y="3456"/>
              <a:ext cx="0" cy="336"/>
            </a:xfrm>
            <a:prstGeom prst="line">
              <a:avLst/>
            </a:prstGeom>
            <a:grpFill/>
            <a:ln w="76200" cmpd="dbl">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203784" name="Line 8"/>
            <p:cNvSpPr>
              <a:spLocks noChangeShapeType="1"/>
            </p:cNvSpPr>
            <p:nvPr/>
          </p:nvSpPr>
          <p:spPr bwMode="auto">
            <a:xfrm flipV="1">
              <a:off x="2905" y="2880"/>
              <a:ext cx="0" cy="240"/>
            </a:xfrm>
            <a:prstGeom prst="line">
              <a:avLst/>
            </a:prstGeom>
            <a:grp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203785" name="Text Box 9"/>
            <p:cNvSpPr txBox="1">
              <a:spLocks noChangeArrowheads="1"/>
            </p:cNvSpPr>
            <p:nvPr/>
          </p:nvSpPr>
          <p:spPr bwMode="auto">
            <a:xfrm>
              <a:off x="2279" y="2880"/>
              <a:ext cx="576" cy="172"/>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a:t>encargado</a:t>
              </a:r>
              <a:endParaRPr lang="es-ES_tradnl"/>
            </a:p>
          </p:txBody>
        </p:sp>
        <p:sp>
          <p:nvSpPr>
            <p:cNvPr id="203786" name="Text Box 10"/>
            <p:cNvSpPr txBox="1">
              <a:spLocks noChangeArrowheads="1"/>
            </p:cNvSpPr>
            <p:nvPr/>
          </p:nvSpPr>
          <p:spPr bwMode="auto">
            <a:xfrm>
              <a:off x="2279" y="3504"/>
              <a:ext cx="576" cy="172"/>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algn="r" eaLnBrk="0" hangingPunct="0">
                <a:spcBef>
                  <a:spcPct val="50000"/>
                </a:spcBef>
              </a:pPr>
              <a:r>
                <a:rPr lang="es-ES_tradnl"/>
                <a:t>sucursal</a:t>
              </a:r>
            </a:p>
          </p:txBody>
        </p:sp>
        <p:sp>
          <p:nvSpPr>
            <p:cNvPr id="203787" name="Text Box 11"/>
            <p:cNvSpPr txBox="1">
              <a:spLocks noChangeArrowheads="1"/>
            </p:cNvSpPr>
            <p:nvPr/>
          </p:nvSpPr>
          <p:spPr bwMode="auto">
            <a:xfrm>
              <a:off x="2950" y="2880"/>
              <a:ext cx="266" cy="172"/>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a:t>1</a:t>
              </a:r>
            </a:p>
          </p:txBody>
        </p:sp>
        <p:sp>
          <p:nvSpPr>
            <p:cNvPr id="203788" name="Line 12"/>
            <p:cNvSpPr>
              <a:spLocks noChangeShapeType="1"/>
            </p:cNvSpPr>
            <p:nvPr/>
          </p:nvSpPr>
          <p:spPr bwMode="auto">
            <a:xfrm>
              <a:off x="1481" y="3456"/>
              <a:ext cx="0" cy="432"/>
            </a:xfrm>
            <a:prstGeom prst="line">
              <a:avLst/>
            </a:prstGeom>
            <a:grpFill/>
            <a:ln w="76200" cmpd="dbl">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203789" name="Line 13"/>
            <p:cNvSpPr>
              <a:spLocks noChangeShapeType="1"/>
            </p:cNvSpPr>
            <p:nvPr/>
          </p:nvSpPr>
          <p:spPr bwMode="auto">
            <a:xfrm flipV="1">
              <a:off x="1481" y="2784"/>
              <a:ext cx="0" cy="336"/>
            </a:xfrm>
            <a:prstGeom prst="line">
              <a:avLst/>
            </a:prstGeom>
            <a:grpFill/>
            <a:ln w="76200" cmpd="dbl">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203790" name="Text Box 14"/>
            <p:cNvSpPr txBox="1">
              <a:spLocks noChangeArrowheads="1"/>
            </p:cNvSpPr>
            <p:nvPr/>
          </p:nvSpPr>
          <p:spPr bwMode="auto">
            <a:xfrm>
              <a:off x="1895" y="2544"/>
              <a:ext cx="576" cy="172"/>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a:t>trabajador</a:t>
              </a:r>
              <a:endParaRPr lang="es-ES_tradnl"/>
            </a:p>
          </p:txBody>
        </p:sp>
        <p:sp>
          <p:nvSpPr>
            <p:cNvPr id="203791" name="Text Box 15"/>
            <p:cNvSpPr txBox="1">
              <a:spLocks noChangeArrowheads="1"/>
            </p:cNvSpPr>
            <p:nvPr/>
          </p:nvSpPr>
          <p:spPr bwMode="auto">
            <a:xfrm>
              <a:off x="1463" y="3871"/>
              <a:ext cx="797" cy="172"/>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algn="ctr" eaLnBrk="0" hangingPunct="0">
                <a:spcBef>
                  <a:spcPct val="50000"/>
                </a:spcBef>
              </a:pPr>
              <a:r>
                <a:rPr lang="es-ES_tradnl"/>
                <a:t>lugar  trabajo</a:t>
              </a:r>
              <a:endParaRPr lang="es-ES_tradnl"/>
            </a:p>
          </p:txBody>
        </p:sp>
        <p:sp>
          <p:nvSpPr>
            <p:cNvPr id="203792" name="Text Box 16"/>
            <p:cNvSpPr txBox="1">
              <a:spLocks noChangeArrowheads="1"/>
            </p:cNvSpPr>
            <p:nvPr/>
          </p:nvSpPr>
          <p:spPr bwMode="auto">
            <a:xfrm>
              <a:off x="1463" y="2898"/>
              <a:ext cx="265" cy="172"/>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cmpd="dbl">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spcBef>
                  <a:spcPct val="50000"/>
                </a:spcBef>
              </a:pPr>
              <a:r>
                <a:rPr lang="es-ES_tradnl"/>
                <a:t>1</a:t>
              </a:r>
            </a:p>
          </p:txBody>
        </p:sp>
        <p:sp>
          <p:nvSpPr>
            <p:cNvPr id="203793" name="Line 17"/>
            <p:cNvSpPr>
              <a:spLocks noChangeShapeType="1"/>
            </p:cNvSpPr>
            <p:nvPr/>
          </p:nvSpPr>
          <p:spPr bwMode="auto">
            <a:xfrm>
              <a:off x="1481" y="2784"/>
              <a:ext cx="1038" cy="0"/>
            </a:xfrm>
            <a:prstGeom prst="line">
              <a:avLst/>
            </a:prstGeom>
            <a:grpFill/>
            <a:ln w="76200" cmpd="dbl">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203794" name="Line 18"/>
            <p:cNvSpPr>
              <a:spLocks noChangeShapeType="1"/>
            </p:cNvSpPr>
            <p:nvPr/>
          </p:nvSpPr>
          <p:spPr bwMode="auto">
            <a:xfrm>
              <a:off x="1481" y="3888"/>
              <a:ext cx="798" cy="0"/>
            </a:xfrm>
            <a:prstGeom prst="line">
              <a:avLst/>
            </a:prstGeom>
            <a:grpFill/>
            <a:ln w="76200" cmpd="dbl">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203795" name="AutoShape 19"/>
            <p:cNvSpPr>
              <a:spLocks noChangeArrowheads="1"/>
            </p:cNvSpPr>
            <p:nvPr/>
          </p:nvSpPr>
          <p:spPr bwMode="auto">
            <a:xfrm>
              <a:off x="816" y="3129"/>
              <a:ext cx="1330" cy="342"/>
            </a:xfrm>
            <a:prstGeom prst="diamond">
              <a:avLst/>
            </a:prstGeom>
            <a:grp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endParaRPr lang="es-ES"/>
            </a:p>
          </p:txBody>
        </p:sp>
        <p:sp>
          <p:nvSpPr>
            <p:cNvPr id="203796" name="AutoShape 20"/>
            <p:cNvSpPr>
              <a:spLocks noChangeArrowheads="1"/>
            </p:cNvSpPr>
            <p:nvPr/>
          </p:nvSpPr>
          <p:spPr bwMode="auto">
            <a:xfrm>
              <a:off x="2336" y="3129"/>
              <a:ext cx="1138" cy="342"/>
            </a:xfrm>
            <a:prstGeom prst="diamond">
              <a:avLst/>
            </a:prstGeom>
            <a:grp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endParaRPr lang="es-ES"/>
            </a:p>
          </p:txBody>
        </p:sp>
        <p:sp>
          <p:nvSpPr>
            <p:cNvPr id="203797" name="Rectangle 21"/>
            <p:cNvSpPr>
              <a:spLocks noChangeArrowheads="1"/>
            </p:cNvSpPr>
            <p:nvPr/>
          </p:nvSpPr>
          <p:spPr bwMode="auto">
            <a:xfrm>
              <a:off x="1040" y="3208"/>
              <a:ext cx="846" cy="194"/>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s-ES_tradnl" dirty="0"/>
                <a:t>TRABAJA_EN</a:t>
              </a:r>
            </a:p>
          </p:txBody>
        </p:sp>
        <p:sp>
          <p:nvSpPr>
            <p:cNvPr id="203798" name="Rectangle 22"/>
            <p:cNvSpPr>
              <a:spLocks noChangeArrowheads="1"/>
            </p:cNvSpPr>
            <p:nvPr/>
          </p:nvSpPr>
          <p:spPr bwMode="auto">
            <a:xfrm>
              <a:off x="2530" y="3208"/>
              <a:ext cx="766" cy="194"/>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s-ES_tradnl" dirty="0"/>
                <a:t>SUPERVISA</a:t>
              </a:r>
            </a:p>
          </p:txBody>
        </p:sp>
        <p:sp>
          <p:nvSpPr>
            <p:cNvPr id="203799" name="Text Box 23"/>
            <p:cNvSpPr txBox="1">
              <a:spLocks noChangeArrowheads="1"/>
            </p:cNvSpPr>
            <p:nvPr/>
          </p:nvSpPr>
          <p:spPr bwMode="auto">
            <a:xfrm>
              <a:off x="2998" y="3504"/>
              <a:ext cx="266" cy="172"/>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a:t>N</a:t>
              </a:r>
            </a:p>
          </p:txBody>
        </p:sp>
        <p:sp>
          <p:nvSpPr>
            <p:cNvPr id="203800" name="Text Box 24"/>
            <p:cNvSpPr txBox="1">
              <a:spLocks noChangeArrowheads="1"/>
            </p:cNvSpPr>
            <p:nvPr/>
          </p:nvSpPr>
          <p:spPr bwMode="auto">
            <a:xfrm>
              <a:off x="1463" y="3583"/>
              <a:ext cx="265" cy="172"/>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algn="ctr" eaLnBrk="0" hangingPunct="0">
                <a:spcBef>
                  <a:spcPct val="50000"/>
                </a:spcBef>
              </a:pPr>
              <a:r>
                <a:rPr lang="es-ES_tradnl"/>
                <a:t>1</a:t>
              </a:r>
            </a:p>
          </p:txBody>
        </p:sp>
      </p:grpSp>
      <p:grpSp>
        <p:nvGrpSpPr>
          <p:cNvPr id="203822" name="Group 46"/>
          <p:cNvGrpSpPr>
            <a:grpSpLocks/>
          </p:cNvGrpSpPr>
          <p:nvPr/>
        </p:nvGrpSpPr>
        <p:grpSpPr bwMode="auto">
          <a:xfrm>
            <a:off x="4537075" y="3382269"/>
            <a:ext cx="2209800" cy="2025650"/>
            <a:chOff x="2304" y="1093"/>
            <a:chExt cx="1392" cy="1276"/>
          </a:xfrm>
          <a:noFill/>
        </p:grpSpPr>
        <p:sp>
          <p:nvSpPr>
            <p:cNvPr id="203813" name="Rectangle 37"/>
            <p:cNvSpPr>
              <a:spLocks noChangeArrowheads="1"/>
            </p:cNvSpPr>
            <p:nvPr/>
          </p:nvSpPr>
          <p:spPr bwMode="auto">
            <a:xfrm>
              <a:off x="2585" y="1093"/>
              <a:ext cx="831" cy="172"/>
            </a:xfrm>
            <a:prstGeom prst="rect">
              <a:avLst/>
            </a:prstGeom>
            <a:grp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r>
                <a:rPr lang="es-ES_tradnl"/>
                <a:t>DIRECTOR</a:t>
              </a:r>
            </a:p>
          </p:txBody>
        </p:sp>
        <p:sp>
          <p:nvSpPr>
            <p:cNvPr id="203814" name="Rectangle 38"/>
            <p:cNvSpPr>
              <a:spLocks noChangeArrowheads="1"/>
            </p:cNvSpPr>
            <p:nvPr/>
          </p:nvSpPr>
          <p:spPr bwMode="auto">
            <a:xfrm>
              <a:off x="2592" y="2197"/>
              <a:ext cx="817" cy="172"/>
            </a:xfrm>
            <a:prstGeom prst="rect">
              <a:avLst/>
            </a:prstGeom>
            <a:grp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r>
                <a:rPr lang="es-ES_tradnl"/>
                <a:t>PELICULA</a:t>
              </a:r>
            </a:p>
          </p:txBody>
        </p:sp>
        <p:sp>
          <p:nvSpPr>
            <p:cNvPr id="203815" name="Line 39"/>
            <p:cNvSpPr>
              <a:spLocks noChangeShapeType="1"/>
            </p:cNvSpPr>
            <p:nvPr/>
          </p:nvSpPr>
          <p:spPr bwMode="auto">
            <a:xfrm>
              <a:off x="2976" y="1933"/>
              <a:ext cx="0" cy="227"/>
            </a:xfrm>
            <a:prstGeom prst="line">
              <a:avLst/>
            </a:prstGeom>
            <a:grpFill/>
            <a:ln w="76200" cmpd="dbl">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203816" name="Line 40"/>
            <p:cNvSpPr>
              <a:spLocks noChangeShapeType="1"/>
            </p:cNvSpPr>
            <p:nvPr/>
          </p:nvSpPr>
          <p:spPr bwMode="auto">
            <a:xfrm flipV="1">
              <a:off x="3000" y="1296"/>
              <a:ext cx="0" cy="240"/>
            </a:xfrm>
            <a:prstGeom prst="line">
              <a:avLst/>
            </a:prstGeom>
            <a:grpFill/>
            <a:ln w="76200" cmpd="dbl">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203817" name="AutoShape 41"/>
            <p:cNvSpPr>
              <a:spLocks noChangeArrowheads="1"/>
            </p:cNvSpPr>
            <p:nvPr/>
          </p:nvSpPr>
          <p:spPr bwMode="auto">
            <a:xfrm>
              <a:off x="2304" y="1536"/>
              <a:ext cx="1392" cy="402"/>
            </a:xfrm>
            <a:prstGeom prst="diamond">
              <a:avLst/>
            </a:prstGeom>
            <a:grp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eaLnBrk="0" hangingPunct="0"/>
              <a:endParaRPr lang="es-ES"/>
            </a:p>
          </p:txBody>
        </p:sp>
        <p:sp>
          <p:nvSpPr>
            <p:cNvPr id="203818" name="Rectangle 42"/>
            <p:cNvSpPr>
              <a:spLocks noChangeArrowheads="1"/>
            </p:cNvSpPr>
            <p:nvPr/>
          </p:nvSpPr>
          <p:spPr bwMode="auto">
            <a:xfrm>
              <a:off x="2575" y="1645"/>
              <a:ext cx="865" cy="194"/>
            </a:xfrm>
            <a:prstGeom prst="rect">
              <a:avLst/>
            </a:prstGeom>
            <a:grp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s-ES_tradnl" dirty="0"/>
                <a:t>HA_ RODADO</a:t>
              </a:r>
            </a:p>
          </p:txBody>
        </p:sp>
        <p:sp>
          <p:nvSpPr>
            <p:cNvPr id="203819" name="Text Box 43"/>
            <p:cNvSpPr txBox="1">
              <a:spLocks noChangeArrowheads="1"/>
            </p:cNvSpPr>
            <p:nvPr/>
          </p:nvSpPr>
          <p:spPr bwMode="auto">
            <a:xfrm>
              <a:off x="2950" y="1296"/>
              <a:ext cx="266" cy="172"/>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algn="ctr" eaLnBrk="0" hangingPunct="0">
                <a:spcBef>
                  <a:spcPct val="50000"/>
                </a:spcBef>
              </a:pPr>
              <a:r>
                <a:rPr lang="es-ES_tradnl"/>
                <a:t>1</a:t>
              </a:r>
            </a:p>
          </p:txBody>
        </p:sp>
        <p:sp>
          <p:nvSpPr>
            <p:cNvPr id="203820" name="Text Box 44"/>
            <p:cNvSpPr txBox="1">
              <a:spLocks noChangeArrowheads="1"/>
            </p:cNvSpPr>
            <p:nvPr/>
          </p:nvSpPr>
          <p:spPr bwMode="auto">
            <a:xfrm>
              <a:off x="2950" y="1951"/>
              <a:ext cx="266" cy="172"/>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algn="ctr" eaLnBrk="0" hangingPunct="0">
                <a:spcBef>
                  <a:spcPct val="50000"/>
                </a:spcBef>
              </a:pPr>
              <a:r>
                <a:rPr lang="es-ES_tradnl"/>
                <a:t>N</a:t>
              </a:r>
            </a:p>
          </p:txBody>
        </p:sp>
      </p:grpSp>
      <p:grpSp>
        <p:nvGrpSpPr>
          <p:cNvPr id="203821" name="Group 45"/>
          <p:cNvGrpSpPr>
            <a:grpSpLocks/>
          </p:cNvGrpSpPr>
          <p:nvPr/>
        </p:nvGrpSpPr>
        <p:grpSpPr bwMode="auto">
          <a:xfrm>
            <a:off x="7204075" y="3360044"/>
            <a:ext cx="1806575" cy="2205038"/>
            <a:chOff x="3984" y="1079"/>
            <a:chExt cx="1138" cy="1389"/>
          </a:xfrm>
          <a:noFill/>
        </p:grpSpPr>
        <p:sp>
          <p:nvSpPr>
            <p:cNvPr id="203805" name="Line 29"/>
            <p:cNvSpPr>
              <a:spLocks noChangeShapeType="1"/>
            </p:cNvSpPr>
            <p:nvPr/>
          </p:nvSpPr>
          <p:spPr bwMode="auto">
            <a:xfrm>
              <a:off x="4547" y="1939"/>
              <a:ext cx="0" cy="336"/>
            </a:xfrm>
            <a:prstGeom prst="line">
              <a:avLst/>
            </a:prstGeom>
            <a:grp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203806" name="Line 30"/>
            <p:cNvSpPr>
              <a:spLocks noChangeShapeType="1"/>
            </p:cNvSpPr>
            <p:nvPr/>
          </p:nvSpPr>
          <p:spPr bwMode="auto">
            <a:xfrm flipV="1">
              <a:off x="4560" y="1244"/>
              <a:ext cx="0" cy="336"/>
            </a:xfrm>
            <a:prstGeom prst="line">
              <a:avLst/>
            </a:prstGeom>
            <a:grpFill/>
            <a:ln w="76200" cmpd="dbl">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203803" name="Rectangle 27"/>
            <p:cNvSpPr>
              <a:spLocks noChangeArrowheads="1"/>
            </p:cNvSpPr>
            <p:nvPr/>
          </p:nvSpPr>
          <p:spPr bwMode="auto">
            <a:xfrm>
              <a:off x="4206" y="2296"/>
              <a:ext cx="699" cy="172"/>
            </a:xfrm>
            <a:prstGeom prst="rect">
              <a:avLst/>
            </a:prstGeom>
            <a:grp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r>
                <a:rPr lang="es-ES_tradnl"/>
                <a:t>PELICULA</a:t>
              </a:r>
              <a:endParaRPr lang="es-ES_tradnl" dirty="0"/>
            </a:p>
          </p:txBody>
        </p:sp>
        <p:sp>
          <p:nvSpPr>
            <p:cNvPr id="203804" name="AutoShape 28"/>
            <p:cNvSpPr>
              <a:spLocks noChangeArrowheads="1"/>
            </p:cNvSpPr>
            <p:nvPr/>
          </p:nvSpPr>
          <p:spPr bwMode="auto">
            <a:xfrm>
              <a:off x="3985" y="1597"/>
              <a:ext cx="1137" cy="342"/>
            </a:xfrm>
            <a:prstGeom prst="diamond">
              <a:avLst/>
            </a:prstGeom>
            <a:grp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endParaRPr lang="es-ES"/>
            </a:p>
          </p:txBody>
        </p:sp>
        <p:sp>
          <p:nvSpPr>
            <p:cNvPr id="203807" name="Text Box 31"/>
            <p:cNvSpPr txBox="1">
              <a:spLocks noChangeArrowheads="1"/>
            </p:cNvSpPr>
            <p:nvPr/>
          </p:nvSpPr>
          <p:spPr bwMode="auto">
            <a:xfrm>
              <a:off x="3984" y="1311"/>
              <a:ext cx="532" cy="172"/>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a:t>personaje</a:t>
              </a:r>
              <a:endParaRPr lang="es-ES_tradnl"/>
            </a:p>
          </p:txBody>
        </p:sp>
        <p:sp>
          <p:nvSpPr>
            <p:cNvPr id="203808" name="Text Box 32"/>
            <p:cNvSpPr txBox="1">
              <a:spLocks noChangeArrowheads="1"/>
            </p:cNvSpPr>
            <p:nvPr/>
          </p:nvSpPr>
          <p:spPr bwMode="auto">
            <a:xfrm>
              <a:off x="4294" y="2066"/>
              <a:ext cx="266" cy="172"/>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a:t>film</a:t>
              </a:r>
              <a:endParaRPr lang="es-ES_tradnl"/>
            </a:p>
          </p:txBody>
        </p:sp>
        <p:sp>
          <p:nvSpPr>
            <p:cNvPr id="203809" name="Text Box 33"/>
            <p:cNvSpPr txBox="1">
              <a:spLocks noChangeArrowheads="1"/>
            </p:cNvSpPr>
            <p:nvPr/>
          </p:nvSpPr>
          <p:spPr bwMode="auto">
            <a:xfrm>
              <a:off x="4560" y="1315"/>
              <a:ext cx="266" cy="172"/>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algn="ctr" eaLnBrk="0" hangingPunct="0">
                <a:spcBef>
                  <a:spcPct val="50000"/>
                </a:spcBef>
              </a:pPr>
              <a:r>
                <a:rPr lang="es-ES_tradnl"/>
                <a:t>M</a:t>
              </a:r>
            </a:p>
          </p:txBody>
        </p:sp>
        <p:sp>
          <p:nvSpPr>
            <p:cNvPr id="203810" name="Rectangle 34"/>
            <p:cNvSpPr>
              <a:spLocks noChangeArrowheads="1"/>
            </p:cNvSpPr>
            <p:nvPr/>
          </p:nvSpPr>
          <p:spPr bwMode="auto">
            <a:xfrm>
              <a:off x="4206" y="1668"/>
              <a:ext cx="720" cy="194"/>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s-ES_tradnl" dirty="0"/>
                <a:t>ACTUA_EN</a:t>
              </a:r>
            </a:p>
          </p:txBody>
        </p:sp>
        <p:sp>
          <p:nvSpPr>
            <p:cNvPr id="203811" name="Text Box 35"/>
            <p:cNvSpPr txBox="1">
              <a:spLocks noChangeArrowheads="1"/>
            </p:cNvSpPr>
            <p:nvPr/>
          </p:nvSpPr>
          <p:spPr bwMode="auto">
            <a:xfrm>
              <a:off x="4534" y="1970"/>
              <a:ext cx="266" cy="172"/>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algn="ctr" eaLnBrk="0" hangingPunct="0">
                <a:spcBef>
                  <a:spcPct val="50000"/>
                </a:spcBef>
              </a:pPr>
              <a:r>
                <a:rPr lang="es-ES_tradnl"/>
                <a:t>N</a:t>
              </a:r>
            </a:p>
          </p:txBody>
        </p:sp>
        <p:sp>
          <p:nvSpPr>
            <p:cNvPr id="203802" name="Rectangle 26"/>
            <p:cNvSpPr>
              <a:spLocks noChangeArrowheads="1"/>
            </p:cNvSpPr>
            <p:nvPr/>
          </p:nvSpPr>
          <p:spPr bwMode="auto">
            <a:xfrm>
              <a:off x="4232" y="1079"/>
              <a:ext cx="664" cy="172"/>
            </a:xfrm>
            <a:prstGeom prst="rect">
              <a:avLst/>
            </a:prstGeom>
            <a:grp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r>
                <a:rPr lang="es-ES_tradnl" dirty="0"/>
                <a:t>ACTOR</a:t>
              </a:r>
            </a:p>
          </p:txBody>
        </p:sp>
      </p:grpSp>
      <p:sp>
        <p:nvSpPr>
          <p:cNvPr id="48" name="1 Título"/>
          <p:cNvSpPr>
            <a:spLocks noGrp="1"/>
          </p:cNvSpPr>
          <p:nvPr>
            <p:ph type="title"/>
          </p:nvPr>
        </p:nvSpPr>
        <p:spPr>
          <a:xfrm>
            <a:off x="612648" y="228600"/>
            <a:ext cx="8153400" cy="990600"/>
          </a:xfrm>
        </p:spPr>
        <p:txBody>
          <a:bodyPr>
            <a:normAutofit/>
          </a:bodyPr>
          <a:lstStyle/>
          <a:p>
            <a:r>
              <a:rPr lang="es-CR" sz="2800" dirty="0"/>
              <a:t>Modelo entidad-relación: Conceptos</a:t>
            </a:r>
          </a:p>
        </p:txBody>
      </p:sp>
    </p:spTree>
    <p:extLst>
      <p:ext uri="{BB962C8B-B14F-4D97-AF65-F5344CB8AC3E}">
        <p14:creationId xmlns:p14="http://schemas.microsoft.com/office/powerpoint/2010/main" val="2637559689"/>
      </p:ext>
    </p:extLst>
  </p:cSld>
  <p:clrMapOvr>
    <a:masterClrMapping/>
  </p:clrMapOvr>
  <p:transition advTm="98976"/>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67" name="Rectangle 51"/>
          <p:cNvSpPr>
            <a:spLocks noGrp="1" noChangeArrowheads="1"/>
          </p:cNvSpPr>
          <p:nvPr>
            <p:ph sz="quarter" idx="1"/>
          </p:nvPr>
        </p:nvSpPr>
        <p:spPr/>
        <p:txBody>
          <a:bodyPr/>
          <a:lstStyle/>
          <a:p>
            <a:r>
              <a:rPr lang="es-ES" sz="2800" dirty="0"/>
              <a:t>Atributos de tipos de relación</a:t>
            </a:r>
          </a:p>
          <a:p>
            <a:pPr lvl="1"/>
            <a:r>
              <a:rPr lang="es-ES" sz="2500" dirty="0"/>
              <a:t>Similares a </a:t>
            </a:r>
            <a:r>
              <a:rPr lang="es-ES_tradnl" sz="2500" dirty="0"/>
              <a:t>los </a:t>
            </a:r>
            <a:r>
              <a:rPr lang="es-ES" sz="2500" dirty="0"/>
              <a:t>atributos de tipos de entidad </a:t>
            </a:r>
          </a:p>
        </p:txBody>
      </p:sp>
      <p:grpSp>
        <p:nvGrpSpPr>
          <p:cNvPr id="2" name="1 Grupo"/>
          <p:cNvGrpSpPr/>
          <p:nvPr/>
        </p:nvGrpSpPr>
        <p:grpSpPr>
          <a:xfrm>
            <a:off x="1115616" y="3290664"/>
            <a:ext cx="6840760" cy="2514600"/>
            <a:chOff x="1115616" y="3290664"/>
            <a:chExt cx="6840760" cy="2514600"/>
          </a:xfrm>
        </p:grpSpPr>
        <p:sp>
          <p:nvSpPr>
            <p:cNvPr id="60510" name="AutoShape 94"/>
            <p:cNvSpPr>
              <a:spLocks noChangeArrowheads="1"/>
            </p:cNvSpPr>
            <p:nvPr/>
          </p:nvSpPr>
          <p:spPr bwMode="auto">
            <a:xfrm>
              <a:off x="1115616" y="3290664"/>
              <a:ext cx="6840760" cy="2514600"/>
            </a:xfrm>
            <a:prstGeom prst="roundRect">
              <a:avLst>
                <a:gd name="adj" fmla="val 16667"/>
              </a:avLst>
            </a:prstGeom>
            <a:solidFill>
              <a:srgbClr val="CCECFF">
                <a:alpha val="50000"/>
              </a:srgbClr>
            </a:solidFill>
            <a:ln>
              <a:noFill/>
            </a:ln>
            <a:effectLst/>
            <a:extLst>
              <a:ext uri="{91240B29-F687-4F45-9708-019B960494DF}">
                <a14:hiddenLine xmlns:a14="http://schemas.microsoft.com/office/drawing/2010/main" w="38100">
                  <a:solidFill>
                    <a:schemeClr val="bg2"/>
                  </a:solidFill>
                  <a:round/>
                  <a:headEnd/>
                  <a:tailEnd/>
                </a14:hiddenLine>
              </a:ext>
              <a:ext uri="{AF507438-7753-43E0-B8FC-AC1667EBCBE1}">
                <a14:hiddenEffects xmlns:a14="http://schemas.microsoft.com/office/drawing/2010/main">
                  <a:effectLst>
                    <a:outerShdw dist="17961" dir="2700000" algn="ctr" rotWithShape="0">
                      <a:srgbClr val="CCECFF">
                        <a:gamma/>
                        <a:shade val="60000"/>
                        <a:invGamma/>
                      </a:srgbClr>
                    </a:outerShdw>
                  </a:effectLst>
                </a14:hiddenEffects>
              </a:ext>
            </a:extLst>
          </p:spPr>
          <p:txBody>
            <a:bodyPr wrap="none" anchor="ctr"/>
            <a:lstStyle/>
            <a:p>
              <a:pPr algn="ctr" eaLnBrk="0" hangingPunct="0"/>
              <a:endParaRPr lang="es-ES"/>
            </a:p>
          </p:txBody>
        </p:sp>
        <p:grpSp>
          <p:nvGrpSpPr>
            <p:cNvPr id="60416" name="Group 0"/>
            <p:cNvGrpSpPr>
              <a:grpSpLocks/>
            </p:cNvGrpSpPr>
            <p:nvPr/>
          </p:nvGrpSpPr>
          <p:grpSpPr bwMode="auto">
            <a:xfrm>
              <a:off x="1447627" y="3557364"/>
              <a:ext cx="6386513" cy="2051050"/>
              <a:chOff x="1516" y="1464"/>
              <a:chExt cx="4023" cy="1292"/>
            </a:xfrm>
          </p:grpSpPr>
          <p:sp>
            <p:nvSpPr>
              <p:cNvPr id="60477" name="Rectangle 61"/>
              <p:cNvSpPr>
                <a:spLocks noChangeArrowheads="1"/>
              </p:cNvSpPr>
              <p:nvPr/>
            </p:nvSpPr>
            <p:spPr bwMode="auto">
              <a:xfrm>
                <a:off x="3606" y="1464"/>
                <a:ext cx="783" cy="149"/>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 rIns="36000" bIns="10800" anchor="ctr">
                <a:spAutoFit/>
              </a:bodyPr>
              <a:lstStyle/>
              <a:p>
                <a:pPr algn="ctr" eaLnBrk="0" hangingPunct="0"/>
                <a:r>
                  <a:rPr lang="es-ES_tradnl"/>
                  <a:t>EMPLEADO</a:t>
                </a:r>
              </a:p>
            </p:txBody>
          </p:sp>
          <p:sp>
            <p:nvSpPr>
              <p:cNvPr id="60478" name="Rectangle 62"/>
              <p:cNvSpPr>
                <a:spLocks noChangeArrowheads="1"/>
              </p:cNvSpPr>
              <p:nvPr/>
            </p:nvSpPr>
            <p:spPr bwMode="auto">
              <a:xfrm>
                <a:off x="3372" y="2584"/>
                <a:ext cx="1252" cy="172"/>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46800" rIns="0" bIns="10800" anchor="ctr">
                <a:spAutoFit/>
              </a:bodyPr>
              <a:lstStyle/>
              <a:p>
                <a:pPr algn="ctr" eaLnBrk="0" hangingPunct="0"/>
                <a:r>
                  <a:rPr lang="es-ES_tradnl"/>
                  <a:t>LOCAL_VIDEOCLUB</a:t>
                </a:r>
              </a:p>
            </p:txBody>
          </p:sp>
          <p:sp>
            <p:nvSpPr>
              <p:cNvPr id="60479" name="Line 63"/>
              <p:cNvSpPr>
                <a:spLocks noChangeShapeType="1"/>
              </p:cNvSpPr>
              <p:nvPr/>
            </p:nvSpPr>
            <p:spPr bwMode="auto">
              <a:xfrm>
                <a:off x="3998" y="2208"/>
                <a:ext cx="0" cy="336"/>
              </a:xfrm>
              <a:prstGeom prst="line">
                <a:avLst/>
              </a:prstGeom>
              <a:noFill/>
              <a:ln w="76200" cmpd="dbl">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60480" name="Line 64"/>
              <p:cNvSpPr>
                <a:spLocks noChangeShapeType="1"/>
              </p:cNvSpPr>
              <p:nvPr/>
            </p:nvSpPr>
            <p:spPr bwMode="auto">
              <a:xfrm flipV="1">
                <a:off x="3998" y="1632"/>
                <a:ext cx="0" cy="24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60481" name="Text Box 65"/>
              <p:cNvSpPr txBox="1">
                <a:spLocks noChangeArrowheads="1"/>
              </p:cNvSpPr>
              <p:nvPr/>
            </p:nvSpPr>
            <p:spPr bwMode="auto">
              <a:xfrm>
                <a:off x="4043" y="1632"/>
                <a:ext cx="266"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a:t>1</a:t>
                </a:r>
              </a:p>
            </p:txBody>
          </p:sp>
          <p:sp>
            <p:nvSpPr>
              <p:cNvPr id="60482" name="Line 66"/>
              <p:cNvSpPr>
                <a:spLocks noChangeShapeType="1"/>
              </p:cNvSpPr>
              <p:nvPr/>
            </p:nvSpPr>
            <p:spPr bwMode="auto">
              <a:xfrm>
                <a:off x="2699" y="2205"/>
                <a:ext cx="0" cy="432"/>
              </a:xfrm>
              <a:prstGeom prst="line">
                <a:avLst/>
              </a:prstGeom>
              <a:noFill/>
              <a:ln w="76200" cmpd="dbl">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60483" name="Line 67"/>
              <p:cNvSpPr>
                <a:spLocks noChangeShapeType="1"/>
              </p:cNvSpPr>
              <p:nvPr/>
            </p:nvSpPr>
            <p:spPr bwMode="auto">
              <a:xfrm flipV="1">
                <a:off x="2722" y="1536"/>
                <a:ext cx="0" cy="336"/>
              </a:xfrm>
              <a:prstGeom prst="line">
                <a:avLst/>
              </a:prstGeom>
              <a:noFill/>
              <a:ln w="76200" cmpd="dbl">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60484" name="Text Box 68"/>
              <p:cNvSpPr txBox="1">
                <a:spLocks noChangeArrowheads="1"/>
              </p:cNvSpPr>
              <p:nvPr/>
            </p:nvSpPr>
            <p:spPr bwMode="auto">
              <a:xfrm>
                <a:off x="2679" y="1650"/>
                <a:ext cx="265"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cmpd="dbl">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spcBef>
                    <a:spcPct val="50000"/>
                  </a:spcBef>
                </a:pPr>
                <a:r>
                  <a:rPr lang="es-ES_tradnl"/>
                  <a:t>1</a:t>
                </a:r>
              </a:p>
            </p:txBody>
          </p:sp>
          <p:sp>
            <p:nvSpPr>
              <p:cNvPr id="60485" name="Line 69"/>
              <p:cNvSpPr>
                <a:spLocks noChangeShapeType="1"/>
              </p:cNvSpPr>
              <p:nvPr/>
            </p:nvSpPr>
            <p:spPr bwMode="auto">
              <a:xfrm>
                <a:off x="2722" y="1536"/>
                <a:ext cx="894" cy="0"/>
              </a:xfrm>
              <a:prstGeom prst="line">
                <a:avLst/>
              </a:prstGeom>
              <a:noFill/>
              <a:ln w="76200" cmpd="dbl">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60486" name="Line 70"/>
              <p:cNvSpPr>
                <a:spLocks noChangeShapeType="1"/>
              </p:cNvSpPr>
              <p:nvPr/>
            </p:nvSpPr>
            <p:spPr bwMode="auto">
              <a:xfrm>
                <a:off x="2699" y="2640"/>
                <a:ext cx="672" cy="0"/>
              </a:xfrm>
              <a:prstGeom prst="line">
                <a:avLst/>
              </a:prstGeom>
              <a:noFill/>
              <a:ln w="76200" cmpd="dbl">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60487" name="AutoShape 71"/>
              <p:cNvSpPr>
                <a:spLocks noChangeArrowheads="1"/>
              </p:cNvSpPr>
              <p:nvPr/>
            </p:nvSpPr>
            <p:spPr bwMode="auto">
              <a:xfrm>
                <a:off x="2094" y="1881"/>
                <a:ext cx="1234" cy="342"/>
              </a:xfrm>
              <a:prstGeom prst="diamond">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endParaRPr lang="es-ES"/>
              </a:p>
            </p:txBody>
          </p:sp>
          <p:sp>
            <p:nvSpPr>
              <p:cNvPr id="60488" name="AutoShape 72"/>
              <p:cNvSpPr>
                <a:spLocks noChangeArrowheads="1"/>
              </p:cNvSpPr>
              <p:nvPr/>
            </p:nvSpPr>
            <p:spPr bwMode="auto">
              <a:xfrm>
                <a:off x="3429" y="1881"/>
                <a:ext cx="1138" cy="342"/>
              </a:xfrm>
              <a:prstGeom prst="diamond">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endParaRPr lang="es-ES"/>
              </a:p>
            </p:txBody>
          </p:sp>
          <p:sp>
            <p:nvSpPr>
              <p:cNvPr id="60489" name="Rectangle 73"/>
              <p:cNvSpPr>
                <a:spLocks noChangeArrowheads="1"/>
              </p:cNvSpPr>
              <p:nvPr/>
            </p:nvSpPr>
            <p:spPr bwMode="auto">
              <a:xfrm>
                <a:off x="2276" y="1963"/>
                <a:ext cx="846"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s-ES_tradnl" dirty="0"/>
                  <a:t>TRABAJA_EN</a:t>
                </a:r>
              </a:p>
            </p:txBody>
          </p:sp>
          <p:sp>
            <p:nvSpPr>
              <p:cNvPr id="60490" name="Rectangle 74"/>
              <p:cNvSpPr>
                <a:spLocks noChangeArrowheads="1"/>
              </p:cNvSpPr>
              <p:nvPr/>
            </p:nvSpPr>
            <p:spPr bwMode="auto">
              <a:xfrm>
                <a:off x="3615" y="1946"/>
                <a:ext cx="766"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s-ES_tradnl" dirty="0"/>
                  <a:t>SUPERVISA</a:t>
                </a:r>
              </a:p>
            </p:txBody>
          </p:sp>
          <p:sp>
            <p:nvSpPr>
              <p:cNvPr id="60491" name="Text Box 75"/>
              <p:cNvSpPr txBox="1">
                <a:spLocks noChangeArrowheads="1"/>
              </p:cNvSpPr>
              <p:nvPr/>
            </p:nvSpPr>
            <p:spPr bwMode="auto">
              <a:xfrm>
                <a:off x="4091" y="2256"/>
                <a:ext cx="266"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a:t>N</a:t>
                </a:r>
              </a:p>
            </p:txBody>
          </p:sp>
          <p:sp>
            <p:nvSpPr>
              <p:cNvPr id="60492" name="Text Box 76"/>
              <p:cNvSpPr txBox="1">
                <a:spLocks noChangeArrowheads="1"/>
              </p:cNvSpPr>
              <p:nvPr/>
            </p:nvSpPr>
            <p:spPr bwMode="auto">
              <a:xfrm>
                <a:off x="2679" y="2335"/>
                <a:ext cx="265"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algn="ctr" eaLnBrk="0" hangingPunct="0">
                  <a:spcBef>
                    <a:spcPct val="50000"/>
                  </a:spcBef>
                </a:pPr>
                <a:r>
                  <a:rPr lang="es-ES_tradnl"/>
                  <a:t>1</a:t>
                </a:r>
              </a:p>
            </p:txBody>
          </p:sp>
          <p:sp>
            <p:nvSpPr>
              <p:cNvPr id="60495" name="Oval 79"/>
              <p:cNvSpPr>
                <a:spLocks noChangeArrowheads="1"/>
              </p:cNvSpPr>
              <p:nvPr/>
            </p:nvSpPr>
            <p:spPr bwMode="auto">
              <a:xfrm>
                <a:off x="1516" y="1952"/>
                <a:ext cx="396" cy="191"/>
              </a:xfrm>
              <a:prstGeom prst="ellipse">
                <a:avLst/>
              </a:prstGeom>
              <a:solidFill>
                <a:schemeClr val="bg1"/>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eaLnBrk="0" hangingPunct="0"/>
                <a:r>
                  <a:rPr lang="es-ES_tradnl"/>
                  <a:t>horas</a:t>
                </a:r>
              </a:p>
            </p:txBody>
          </p:sp>
          <p:sp>
            <p:nvSpPr>
              <p:cNvPr id="60496" name="Line 80"/>
              <p:cNvSpPr>
                <a:spLocks noChangeShapeType="1"/>
              </p:cNvSpPr>
              <p:nvPr/>
            </p:nvSpPr>
            <p:spPr bwMode="auto">
              <a:xfrm>
                <a:off x="1938" y="2060"/>
                <a:ext cx="181"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s-CR"/>
              </a:p>
            </p:txBody>
          </p:sp>
          <p:sp>
            <p:nvSpPr>
              <p:cNvPr id="60497" name="Oval 81"/>
              <p:cNvSpPr>
                <a:spLocks noChangeArrowheads="1"/>
              </p:cNvSpPr>
              <p:nvPr/>
            </p:nvSpPr>
            <p:spPr bwMode="auto">
              <a:xfrm>
                <a:off x="4789" y="1952"/>
                <a:ext cx="750" cy="191"/>
              </a:xfrm>
              <a:prstGeom prst="ellipse">
                <a:avLst/>
              </a:prstGeom>
              <a:solidFill>
                <a:schemeClr val="bg1"/>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eaLnBrk="0" hangingPunct="0"/>
                <a:r>
                  <a:rPr lang="es-ES_tradnl"/>
                  <a:t>fechainicio</a:t>
                </a:r>
              </a:p>
            </p:txBody>
          </p:sp>
          <p:sp>
            <p:nvSpPr>
              <p:cNvPr id="60498" name="Line 82"/>
              <p:cNvSpPr>
                <a:spLocks noChangeShapeType="1"/>
              </p:cNvSpPr>
              <p:nvPr/>
            </p:nvSpPr>
            <p:spPr bwMode="auto">
              <a:xfrm>
                <a:off x="4567" y="2060"/>
                <a:ext cx="181"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s-CR"/>
              </a:p>
            </p:txBody>
          </p:sp>
        </p:grpSp>
      </p:grpSp>
      <p:sp>
        <p:nvSpPr>
          <p:cNvPr id="30" name="1 Título"/>
          <p:cNvSpPr>
            <a:spLocks noGrp="1"/>
          </p:cNvSpPr>
          <p:nvPr>
            <p:ph type="title"/>
          </p:nvPr>
        </p:nvSpPr>
        <p:spPr>
          <a:xfrm>
            <a:off x="612648" y="228600"/>
            <a:ext cx="8153400" cy="990600"/>
          </a:xfrm>
        </p:spPr>
        <p:txBody>
          <a:bodyPr>
            <a:normAutofit/>
          </a:bodyPr>
          <a:lstStyle/>
          <a:p>
            <a:r>
              <a:rPr lang="es-CR" sz="2800" dirty="0"/>
              <a:t>Modelo entidad-relación: Conceptos</a:t>
            </a:r>
          </a:p>
        </p:txBody>
      </p:sp>
    </p:spTree>
    <p:extLst>
      <p:ext uri="{BB962C8B-B14F-4D97-AF65-F5344CB8AC3E}">
        <p14:creationId xmlns:p14="http://schemas.microsoft.com/office/powerpoint/2010/main" val="3796763165"/>
      </p:ext>
    </p:extLst>
  </p:cSld>
  <p:clrMapOvr>
    <a:masterClrMapping/>
  </p:clrMapOvr>
  <p:transition advTm="27648"/>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2" name="Rectangle 42"/>
          <p:cNvSpPr>
            <a:spLocks noGrp="1" noChangeArrowheads="1"/>
          </p:cNvSpPr>
          <p:nvPr>
            <p:ph sz="quarter" idx="1"/>
          </p:nvPr>
        </p:nvSpPr>
        <p:spPr/>
        <p:txBody>
          <a:bodyPr/>
          <a:lstStyle/>
          <a:p>
            <a:r>
              <a:rPr lang="es-ES" sz="2800" dirty="0"/>
              <a:t>Atributos de tipos de relación</a:t>
            </a:r>
          </a:p>
          <a:p>
            <a:pPr lvl="1"/>
            <a:r>
              <a:rPr lang="es-ES" sz="2500" dirty="0"/>
              <a:t>Conceptualmente pertenecen a la relación</a:t>
            </a:r>
            <a:endParaRPr lang="es-ES_tradnl" sz="2500" dirty="0"/>
          </a:p>
          <a:p>
            <a:pPr lvl="2"/>
            <a:r>
              <a:rPr lang="es-ES_tradnl" sz="2100" dirty="0"/>
              <a:t>Un </a:t>
            </a:r>
            <a:r>
              <a:rPr lang="es-ES" sz="2100" dirty="0"/>
              <a:t>atributo de un</a:t>
            </a:r>
            <a:r>
              <a:rPr lang="es-ES_tradnl" sz="2100" dirty="0"/>
              <a:t>a </a:t>
            </a:r>
            <a:r>
              <a:rPr lang="es-ES" sz="2100" b="1" dirty="0">
                <a:solidFill>
                  <a:schemeClr val="accent1"/>
                </a:solidFill>
                <a:latin typeface="Arial Narrow" pitchFamily="34" charset="0"/>
              </a:rPr>
              <a:t>M:N</a:t>
            </a:r>
            <a:r>
              <a:rPr lang="es-ES" sz="2100" dirty="0">
                <a:solidFill>
                  <a:schemeClr val="accent1"/>
                </a:solidFill>
              </a:rPr>
              <a:t> </a:t>
            </a:r>
            <a:r>
              <a:rPr lang="es-ES_tradnl" sz="2100" dirty="0"/>
              <a:t>e</a:t>
            </a:r>
            <a:r>
              <a:rPr lang="es-ES" sz="2100" dirty="0"/>
              <a:t>s propio de la</a:t>
            </a:r>
            <a:r>
              <a:rPr lang="es-ES_tradnl" sz="2100" dirty="0"/>
              <a:t> relación</a:t>
            </a:r>
            <a:endParaRPr lang="es-ES" sz="2100" dirty="0"/>
          </a:p>
          <a:p>
            <a:pPr lvl="2"/>
            <a:r>
              <a:rPr lang="es-ES_tradnl" sz="2100" dirty="0"/>
              <a:t>Un </a:t>
            </a:r>
            <a:r>
              <a:rPr lang="es-ES" sz="2100" dirty="0"/>
              <a:t>atributo de un</a:t>
            </a:r>
            <a:r>
              <a:rPr lang="es-ES_tradnl" sz="2100" dirty="0"/>
              <a:t>a </a:t>
            </a:r>
            <a:r>
              <a:rPr lang="es-ES" sz="2100" b="1" dirty="0">
                <a:solidFill>
                  <a:schemeClr val="accent1"/>
                </a:solidFill>
                <a:latin typeface="Arial Narrow" pitchFamily="34" charset="0"/>
              </a:rPr>
              <a:t>1:1</a:t>
            </a:r>
            <a:r>
              <a:rPr lang="es-ES" sz="2100" dirty="0"/>
              <a:t> o </a:t>
            </a:r>
            <a:r>
              <a:rPr lang="es-ES" sz="2100" b="1" dirty="0">
                <a:solidFill>
                  <a:schemeClr val="accent1"/>
                </a:solidFill>
                <a:latin typeface="Arial Narrow" pitchFamily="34" charset="0"/>
              </a:rPr>
              <a:t>1:N</a:t>
            </a:r>
            <a:r>
              <a:rPr lang="es-ES" sz="2100" dirty="0">
                <a:solidFill>
                  <a:schemeClr val="accent1"/>
                </a:solidFill>
              </a:rPr>
              <a:t> </a:t>
            </a:r>
            <a:r>
              <a:rPr lang="es-ES_tradnl" sz="2100" dirty="0"/>
              <a:t>“se </a:t>
            </a:r>
            <a:r>
              <a:rPr lang="es-ES" sz="2100" dirty="0"/>
              <a:t>puede </a:t>
            </a:r>
            <a:r>
              <a:rPr lang="es-ES_tradnl" sz="2100" dirty="0"/>
              <a:t>llevar”</a:t>
            </a:r>
            <a:r>
              <a:rPr lang="es-ES" sz="2100" dirty="0"/>
              <a:t> </a:t>
            </a:r>
            <a:r>
              <a:rPr lang="es-ES_tradnl" sz="2100" dirty="0"/>
              <a:t>a uno de los </a:t>
            </a:r>
            <a:r>
              <a:rPr lang="es-ES" sz="2100" dirty="0"/>
              <a:t>tipos de entidad participantes</a:t>
            </a:r>
          </a:p>
        </p:txBody>
      </p:sp>
      <p:grpSp>
        <p:nvGrpSpPr>
          <p:cNvPr id="61509" name="Group 69"/>
          <p:cNvGrpSpPr>
            <a:grpSpLocks/>
          </p:cNvGrpSpPr>
          <p:nvPr/>
        </p:nvGrpSpPr>
        <p:grpSpPr bwMode="auto">
          <a:xfrm>
            <a:off x="1585964" y="4708799"/>
            <a:ext cx="957263" cy="303213"/>
            <a:chOff x="1228" y="2820"/>
            <a:chExt cx="603" cy="191"/>
          </a:xfrm>
        </p:grpSpPr>
        <p:sp>
          <p:nvSpPr>
            <p:cNvPr id="61500" name="Oval 60"/>
            <p:cNvSpPr>
              <a:spLocks noChangeArrowheads="1"/>
            </p:cNvSpPr>
            <p:nvPr/>
          </p:nvSpPr>
          <p:spPr bwMode="auto">
            <a:xfrm>
              <a:off x="1228" y="2820"/>
              <a:ext cx="396" cy="191"/>
            </a:xfrm>
            <a:prstGeom prst="ellipse">
              <a:avLst/>
            </a:prstGeom>
            <a:solidFill>
              <a:schemeClr val="bg1"/>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eaLnBrk="0" hangingPunct="0"/>
              <a:r>
                <a:rPr lang="es-ES_tradnl" dirty="0"/>
                <a:t>horas</a:t>
              </a:r>
            </a:p>
          </p:txBody>
        </p:sp>
        <p:sp>
          <p:nvSpPr>
            <p:cNvPr id="61501" name="Line 61"/>
            <p:cNvSpPr>
              <a:spLocks noChangeShapeType="1"/>
            </p:cNvSpPr>
            <p:nvPr/>
          </p:nvSpPr>
          <p:spPr bwMode="auto">
            <a:xfrm>
              <a:off x="1650" y="2928"/>
              <a:ext cx="181"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s-CR"/>
            </a:p>
          </p:txBody>
        </p:sp>
      </p:grpSp>
      <p:grpSp>
        <p:nvGrpSpPr>
          <p:cNvPr id="61513" name="Group 73"/>
          <p:cNvGrpSpPr>
            <a:grpSpLocks/>
          </p:cNvGrpSpPr>
          <p:nvPr/>
        </p:nvGrpSpPr>
        <p:grpSpPr bwMode="auto">
          <a:xfrm>
            <a:off x="6429427" y="4708799"/>
            <a:ext cx="1543050" cy="303213"/>
            <a:chOff x="4279" y="2820"/>
            <a:chExt cx="972" cy="191"/>
          </a:xfrm>
        </p:grpSpPr>
        <p:sp>
          <p:nvSpPr>
            <p:cNvPr id="61502" name="Oval 62"/>
            <p:cNvSpPr>
              <a:spLocks noChangeArrowheads="1"/>
            </p:cNvSpPr>
            <p:nvPr/>
          </p:nvSpPr>
          <p:spPr bwMode="auto">
            <a:xfrm>
              <a:off x="4501" y="2820"/>
              <a:ext cx="750" cy="191"/>
            </a:xfrm>
            <a:prstGeom prst="ellipse">
              <a:avLst/>
            </a:prstGeom>
            <a:solidFill>
              <a:schemeClr val="bg1"/>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eaLnBrk="0" hangingPunct="0"/>
              <a:r>
                <a:rPr lang="es-ES_tradnl" dirty="0" err="1"/>
                <a:t>fechainicio</a:t>
              </a:r>
              <a:endParaRPr lang="es-ES_tradnl" dirty="0">
                <a:solidFill>
                  <a:schemeClr val="tx2"/>
                </a:solidFill>
                <a:latin typeface="Arial Narrow" pitchFamily="34" charset="0"/>
              </a:endParaRPr>
            </a:p>
          </p:txBody>
        </p:sp>
        <p:sp>
          <p:nvSpPr>
            <p:cNvPr id="61503" name="Line 63"/>
            <p:cNvSpPr>
              <a:spLocks noChangeShapeType="1"/>
            </p:cNvSpPr>
            <p:nvPr/>
          </p:nvSpPr>
          <p:spPr bwMode="auto">
            <a:xfrm>
              <a:off x="4279" y="2928"/>
              <a:ext cx="181"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s-CR"/>
            </a:p>
          </p:txBody>
        </p:sp>
      </p:grpSp>
      <p:grpSp>
        <p:nvGrpSpPr>
          <p:cNvPr id="61515" name="Group 75"/>
          <p:cNvGrpSpPr>
            <a:grpSpLocks/>
          </p:cNvGrpSpPr>
          <p:nvPr/>
        </p:nvGrpSpPr>
        <p:grpSpPr bwMode="auto">
          <a:xfrm>
            <a:off x="6130978" y="3870599"/>
            <a:ext cx="949325" cy="303213"/>
            <a:chOff x="4091" y="2292"/>
            <a:chExt cx="598" cy="191"/>
          </a:xfrm>
        </p:grpSpPr>
        <p:sp>
          <p:nvSpPr>
            <p:cNvPr id="61505" name="Oval 65"/>
            <p:cNvSpPr>
              <a:spLocks noChangeArrowheads="1"/>
            </p:cNvSpPr>
            <p:nvPr/>
          </p:nvSpPr>
          <p:spPr bwMode="auto">
            <a:xfrm>
              <a:off x="4293" y="2292"/>
              <a:ext cx="396" cy="191"/>
            </a:xfrm>
            <a:prstGeom prst="ellipse">
              <a:avLst/>
            </a:prstGeom>
            <a:solidFill>
              <a:schemeClr val="bg1"/>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eaLnBrk="0" hangingPunct="0"/>
              <a:r>
                <a:rPr lang="es-ES_tradnl" dirty="0"/>
                <a:t>horas</a:t>
              </a:r>
              <a:endParaRPr lang="es-ES_tradnl" dirty="0">
                <a:solidFill>
                  <a:schemeClr val="tx2"/>
                </a:solidFill>
                <a:latin typeface="Arial Narrow" pitchFamily="34" charset="0"/>
              </a:endParaRPr>
            </a:p>
          </p:txBody>
        </p:sp>
        <p:sp>
          <p:nvSpPr>
            <p:cNvPr id="61506" name="Line 66"/>
            <p:cNvSpPr>
              <a:spLocks noChangeShapeType="1"/>
            </p:cNvSpPr>
            <p:nvPr/>
          </p:nvSpPr>
          <p:spPr bwMode="auto">
            <a:xfrm>
              <a:off x="4091" y="2400"/>
              <a:ext cx="181"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s-CR"/>
            </a:p>
          </p:txBody>
        </p:sp>
      </p:grpSp>
      <p:grpSp>
        <p:nvGrpSpPr>
          <p:cNvPr id="61517" name="Group 77"/>
          <p:cNvGrpSpPr>
            <a:grpSpLocks/>
          </p:cNvGrpSpPr>
          <p:nvPr/>
        </p:nvGrpSpPr>
        <p:grpSpPr bwMode="auto">
          <a:xfrm>
            <a:off x="4537125" y="6023247"/>
            <a:ext cx="628650" cy="588963"/>
            <a:chOff x="3087" y="3648"/>
            <a:chExt cx="396" cy="371"/>
          </a:xfrm>
        </p:grpSpPr>
        <p:sp>
          <p:nvSpPr>
            <p:cNvPr id="61507" name="Oval 67"/>
            <p:cNvSpPr>
              <a:spLocks noChangeArrowheads="1"/>
            </p:cNvSpPr>
            <p:nvPr/>
          </p:nvSpPr>
          <p:spPr bwMode="auto">
            <a:xfrm>
              <a:off x="3087" y="3828"/>
              <a:ext cx="396" cy="191"/>
            </a:xfrm>
            <a:prstGeom prst="ellipse">
              <a:avLst/>
            </a:prstGeom>
            <a:solidFill>
              <a:schemeClr val="bg1"/>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eaLnBrk="0" hangingPunct="0"/>
              <a:r>
                <a:rPr lang="es-ES_tradnl"/>
                <a:t>horas</a:t>
              </a:r>
            </a:p>
          </p:txBody>
        </p:sp>
        <p:sp>
          <p:nvSpPr>
            <p:cNvPr id="61508" name="Line 68"/>
            <p:cNvSpPr>
              <a:spLocks noChangeShapeType="1"/>
            </p:cNvSpPr>
            <p:nvPr/>
          </p:nvSpPr>
          <p:spPr bwMode="auto">
            <a:xfrm flipV="1">
              <a:off x="3264" y="3648"/>
              <a:ext cx="0" cy="144"/>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s-CR"/>
            </a:p>
          </p:txBody>
        </p:sp>
      </p:grpSp>
      <p:grpSp>
        <p:nvGrpSpPr>
          <p:cNvPr id="61512" name="Group 72"/>
          <p:cNvGrpSpPr>
            <a:grpSpLocks/>
          </p:cNvGrpSpPr>
          <p:nvPr/>
        </p:nvGrpSpPr>
        <p:grpSpPr bwMode="auto">
          <a:xfrm>
            <a:off x="6505627" y="5662882"/>
            <a:ext cx="1543050" cy="303212"/>
            <a:chOff x="4327" y="3421"/>
            <a:chExt cx="972" cy="191"/>
          </a:xfrm>
        </p:grpSpPr>
        <p:sp>
          <p:nvSpPr>
            <p:cNvPr id="61510" name="Oval 70"/>
            <p:cNvSpPr>
              <a:spLocks noChangeArrowheads="1"/>
            </p:cNvSpPr>
            <p:nvPr/>
          </p:nvSpPr>
          <p:spPr bwMode="auto">
            <a:xfrm>
              <a:off x="4549" y="3421"/>
              <a:ext cx="750" cy="191"/>
            </a:xfrm>
            <a:prstGeom prst="ellipse">
              <a:avLst/>
            </a:prstGeom>
            <a:solidFill>
              <a:schemeClr val="bg1"/>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eaLnBrk="0" hangingPunct="0"/>
              <a:r>
                <a:rPr lang="es-ES_tradnl" dirty="0" err="1"/>
                <a:t>fechainicio</a:t>
              </a:r>
              <a:endParaRPr lang="es-ES_tradnl" dirty="0">
                <a:solidFill>
                  <a:schemeClr val="tx2"/>
                </a:solidFill>
                <a:latin typeface="Arial Narrow" pitchFamily="34" charset="0"/>
              </a:endParaRPr>
            </a:p>
          </p:txBody>
        </p:sp>
        <p:sp>
          <p:nvSpPr>
            <p:cNvPr id="61511" name="Line 71"/>
            <p:cNvSpPr>
              <a:spLocks noChangeShapeType="1"/>
            </p:cNvSpPr>
            <p:nvPr/>
          </p:nvSpPr>
          <p:spPr bwMode="auto">
            <a:xfrm>
              <a:off x="4327" y="3529"/>
              <a:ext cx="181"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s-CR"/>
            </a:p>
          </p:txBody>
        </p:sp>
      </p:grpSp>
      <p:grpSp>
        <p:nvGrpSpPr>
          <p:cNvPr id="61518" name="Group 78"/>
          <p:cNvGrpSpPr>
            <a:grpSpLocks/>
          </p:cNvGrpSpPr>
          <p:nvPr/>
        </p:nvGrpSpPr>
        <p:grpSpPr bwMode="auto">
          <a:xfrm>
            <a:off x="2503537" y="3934097"/>
            <a:ext cx="4016375" cy="2051050"/>
            <a:chOff x="1806" y="2332"/>
            <a:chExt cx="2530" cy="1292"/>
          </a:xfrm>
        </p:grpSpPr>
        <p:sp>
          <p:nvSpPr>
            <p:cNvPr id="61490" name="Line 50"/>
            <p:cNvSpPr>
              <a:spLocks noChangeShapeType="1"/>
            </p:cNvSpPr>
            <p:nvPr/>
          </p:nvSpPr>
          <p:spPr bwMode="auto">
            <a:xfrm flipV="1">
              <a:off x="2448" y="2400"/>
              <a:ext cx="0" cy="336"/>
            </a:xfrm>
            <a:prstGeom prst="line">
              <a:avLst/>
            </a:prstGeom>
            <a:noFill/>
            <a:ln w="76200" cmpd="dbl">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61494" name="AutoShape 54"/>
            <p:cNvSpPr>
              <a:spLocks noChangeArrowheads="1"/>
            </p:cNvSpPr>
            <p:nvPr/>
          </p:nvSpPr>
          <p:spPr bwMode="auto">
            <a:xfrm>
              <a:off x="1806" y="2749"/>
              <a:ext cx="1234" cy="342"/>
            </a:xfrm>
            <a:prstGeom prst="diamond">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endParaRPr lang="es-ES"/>
            </a:p>
          </p:txBody>
        </p:sp>
        <p:sp>
          <p:nvSpPr>
            <p:cNvPr id="61484" name="Rectangle 44"/>
            <p:cNvSpPr>
              <a:spLocks noChangeArrowheads="1"/>
            </p:cNvSpPr>
            <p:nvPr/>
          </p:nvSpPr>
          <p:spPr bwMode="auto">
            <a:xfrm>
              <a:off x="3318" y="2332"/>
              <a:ext cx="783" cy="149"/>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10800" rIns="36000" bIns="10800" anchor="ctr">
              <a:spAutoFit/>
            </a:bodyPr>
            <a:lstStyle/>
            <a:p>
              <a:pPr algn="ctr" eaLnBrk="0" hangingPunct="0"/>
              <a:r>
                <a:rPr lang="es-ES_tradnl"/>
                <a:t>EMPLEADO</a:t>
              </a:r>
            </a:p>
          </p:txBody>
        </p:sp>
        <p:sp>
          <p:nvSpPr>
            <p:cNvPr id="61486" name="Line 46"/>
            <p:cNvSpPr>
              <a:spLocks noChangeShapeType="1"/>
            </p:cNvSpPr>
            <p:nvPr/>
          </p:nvSpPr>
          <p:spPr bwMode="auto">
            <a:xfrm>
              <a:off x="3710" y="3120"/>
              <a:ext cx="0" cy="336"/>
            </a:xfrm>
            <a:prstGeom prst="line">
              <a:avLst/>
            </a:prstGeom>
            <a:noFill/>
            <a:ln w="76200" cmpd="dbl">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61487" name="Line 47"/>
            <p:cNvSpPr>
              <a:spLocks noChangeShapeType="1"/>
            </p:cNvSpPr>
            <p:nvPr/>
          </p:nvSpPr>
          <p:spPr bwMode="auto">
            <a:xfrm flipV="1">
              <a:off x="3710" y="2500"/>
              <a:ext cx="0" cy="24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61488" name="Text Box 48"/>
            <p:cNvSpPr txBox="1">
              <a:spLocks noChangeArrowheads="1"/>
            </p:cNvSpPr>
            <p:nvPr/>
          </p:nvSpPr>
          <p:spPr bwMode="auto">
            <a:xfrm>
              <a:off x="3755" y="2500"/>
              <a:ext cx="266"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a:t>1</a:t>
              </a:r>
            </a:p>
          </p:txBody>
        </p:sp>
        <p:sp>
          <p:nvSpPr>
            <p:cNvPr id="61489" name="Line 49"/>
            <p:cNvSpPr>
              <a:spLocks noChangeShapeType="1"/>
            </p:cNvSpPr>
            <p:nvPr/>
          </p:nvSpPr>
          <p:spPr bwMode="auto">
            <a:xfrm>
              <a:off x="2448" y="3120"/>
              <a:ext cx="0" cy="384"/>
            </a:xfrm>
            <a:prstGeom prst="line">
              <a:avLst/>
            </a:prstGeom>
            <a:noFill/>
            <a:ln w="76200" cmpd="dbl">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61491" name="Text Box 51"/>
            <p:cNvSpPr txBox="1">
              <a:spLocks noChangeArrowheads="1"/>
            </p:cNvSpPr>
            <p:nvPr/>
          </p:nvSpPr>
          <p:spPr bwMode="auto">
            <a:xfrm>
              <a:off x="2391" y="2518"/>
              <a:ext cx="265"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cmpd="dbl">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spcBef>
                  <a:spcPct val="50000"/>
                </a:spcBef>
              </a:pPr>
              <a:r>
                <a:rPr lang="es-ES_tradnl"/>
                <a:t>1</a:t>
              </a:r>
            </a:p>
          </p:txBody>
        </p:sp>
        <p:sp>
          <p:nvSpPr>
            <p:cNvPr id="61492" name="Line 52"/>
            <p:cNvSpPr>
              <a:spLocks noChangeShapeType="1"/>
            </p:cNvSpPr>
            <p:nvPr/>
          </p:nvSpPr>
          <p:spPr bwMode="auto">
            <a:xfrm>
              <a:off x="2434" y="2404"/>
              <a:ext cx="894" cy="0"/>
            </a:xfrm>
            <a:prstGeom prst="line">
              <a:avLst/>
            </a:prstGeom>
            <a:noFill/>
            <a:ln w="76200" cmpd="dbl">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61493" name="Line 53"/>
            <p:cNvSpPr>
              <a:spLocks noChangeShapeType="1"/>
            </p:cNvSpPr>
            <p:nvPr/>
          </p:nvSpPr>
          <p:spPr bwMode="auto">
            <a:xfrm>
              <a:off x="2432" y="3504"/>
              <a:ext cx="688" cy="4"/>
            </a:xfrm>
            <a:prstGeom prst="line">
              <a:avLst/>
            </a:prstGeom>
            <a:noFill/>
            <a:ln w="76200" cmpd="dbl">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endParaRPr lang="es-CR"/>
            </a:p>
          </p:txBody>
        </p:sp>
        <p:sp>
          <p:nvSpPr>
            <p:cNvPr id="61495" name="AutoShape 55"/>
            <p:cNvSpPr>
              <a:spLocks noChangeArrowheads="1"/>
            </p:cNvSpPr>
            <p:nvPr/>
          </p:nvSpPr>
          <p:spPr bwMode="auto">
            <a:xfrm>
              <a:off x="3141" y="2749"/>
              <a:ext cx="1138" cy="342"/>
            </a:xfrm>
            <a:prstGeom prst="diamond">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nchor="ctr">
              <a:spAutoFit/>
            </a:bodyPr>
            <a:lstStyle/>
            <a:p>
              <a:pPr algn="ctr" eaLnBrk="0" hangingPunct="0"/>
              <a:endParaRPr lang="es-ES"/>
            </a:p>
          </p:txBody>
        </p:sp>
        <p:sp>
          <p:nvSpPr>
            <p:cNvPr id="61496" name="Rectangle 56"/>
            <p:cNvSpPr>
              <a:spLocks noChangeArrowheads="1"/>
            </p:cNvSpPr>
            <p:nvPr/>
          </p:nvSpPr>
          <p:spPr bwMode="auto">
            <a:xfrm>
              <a:off x="1986" y="2797"/>
              <a:ext cx="846"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s-ES_tradnl"/>
                <a:t>TRABAJA_EN</a:t>
              </a:r>
            </a:p>
          </p:txBody>
        </p:sp>
        <p:sp>
          <p:nvSpPr>
            <p:cNvPr id="61497" name="Rectangle 57"/>
            <p:cNvSpPr>
              <a:spLocks noChangeArrowheads="1"/>
            </p:cNvSpPr>
            <p:nvPr/>
          </p:nvSpPr>
          <p:spPr bwMode="auto">
            <a:xfrm>
              <a:off x="3327" y="2797"/>
              <a:ext cx="766"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s-ES_tradnl"/>
                <a:t>SUPERVISA</a:t>
              </a:r>
            </a:p>
          </p:txBody>
        </p:sp>
        <p:sp>
          <p:nvSpPr>
            <p:cNvPr id="61498" name="Text Box 58"/>
            <p:cNvSpPr txBox="1">
              <a:spLocks noChangeArrowheads="1"/>
            </p:cNvSpPr>
            <p:nvPr/>
          </p:nvSpPr>
          <p:spPr bwMode="auto">
            <a:xfrm>
              <a:off x="3803" y="3124"/>
              <a:ext cx="266"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eaLnBrk="0" hangingPunct="0">
                <a:spcBef>
                  <a:spcPct val="50000"/>
                </a:spcBef>
              </a:pPr>
              <a:r>
                <a:rPr lang="es-ES_tradnl"/>
                <a:t>N</a:t>
              </a:r>
            </a:p>
          </p:txBody>
        </p:sp>
        <p:sp>
          <p:nvSpPr>
            <p:cNvPr id="61499" name="Text Box 59"/>
            <p:cNvSpPr txBox="1">
              <a:spLocks noChangeArrowheads="1"/>
            </p:cNvSpPr>
            <p:nvPr/>
          </p:nvSpPr>
          <p:spPr bwMode="auto">
            <a:xfrm>
              <a:off x="2391" y="3203"/>
              <a:ext cx="265"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10800">
              <a:spAutoFit/>
            </a:bodyPr>
            <a:lstStyle/>
            <a:p>
              <a:pPr algn="ctr" eaLnBrk="0" hangingPunct="0">
                <a:spcBef>
                  <a:spcPct val="50000"/>
                </a:spcBef>
              </a:pPr>
              <a:r>
                <a:rPr lang="es-ES_tradnl"/>
                <a:t>1</a:t>
              </a:r>
            </a:p>
          </p:txBody>
        </p:sp>
        <p:sp>
          <p:nvSpPr>
            <p:cNvPr id="61485" name="Rectangle 45"/>
            <p:cNvSpPr>
              <a:spLocks noChangeArrowheads="1"/>
            </p:cNvSpPr>
            <p:nvPr/>
          </p:nvSpPr>
          <p:spPr bwMode="auto">
            <a:xfrm>
              <a:off x="3084" y="3452"/>
              <a:ext cx="1252" cy="172"/>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46800" rIns="0" bIns="10800" anchor="ctr">
              <a:spAutoFit/>
            </a:bodyPr>
            <a:lstStyle/>
            <a:p>
              <a:pPr algn="ctr" eaLnBrk="0" hangingPunct="0"/>
              <a:r>
                <a:rPr lang="es-ES_tradnl"/>
                <a:t>LOCAL_VIDEOCLUB</a:t>
              </a:r>
            </a:p>
          </p:txBody>
        </p:sp>
      </p:grpSp>
      <p:sp>
        <p:nvSpPr>
          <p:cNvPr id="39" name="1 Título"/>
          <p:cNvSpPr>
            <a:spLocks noGrp="1"/>
          </p:cNvSpPr>
          <p:nvPr>
            <p:ph type="title"/>
          </p:nvPr>
        </p:nvSpPr>
        <p:spPr>
          <a:xfrm>
            <a:off x="612648" y="228600"/>
            <a:ext cx="8153400" cy="990600"/>
          </a:xfrm>
        </p:spPr>
        <p:txBody>
          <a:bodyPr>
            <a:normAutofit/>
          </a:bodyPr>
          <a:lstStyle/>
          <a:p>
            <a:r>
              <a:rPr lang="es-CR" sz="2800" dirty="0"/>
              <a:t>Modelo entidad-relación: Conceptos</a:t>
            </a:r>
          </a:p>
        </p:txBody>
      </p:sp>
    </p:spTree>
    <p:custDataLst>
      <p:tags r:id="rId1"/>
    </p:custDataLst>
    <p:extLst>
      <p:ext uri="{BB962C8B-B14F-4D97-AF65-F5344CB8AC3E}">
        <p14:creationId xmlns:p14="http://schemas.microsoft.com/office/powerpoint/2010/main" val="3696210668"/>
      </p:ext>
    </p:extLst>
  </p:cSld>
  <p:clrMapOvr>
    <a:masterClrMapping/>
  </p:clrMapOvr>
  <p:transition advTm="6896"/>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1509"/>
                                        </p:tgtEl>
                                        <p:attrNameLst>
                                          <p:attrName>style.visibility</p:attrName>
                                        </p:attrNameLst>
                                      </p:cBhvr>
                                      <p:to>
                                        <p:strVal val="visible"/>
                                      </p:to>
                                    </p:set>
                                  </p:childTnLst>
                                  <p:subTnLst>
                                    <p:animClr clrSpc="rgb" dir="cw">
                                      <p:cBhvr override="childStyle">
                                        <p:cTn dur="1" fill="hold" display="0" masterRel="nextClick" afterEffect="1"/>
                                        <p:tgtEl>
                                          <p:spTgt spid="61509"/>
                                        </p:tgtEl>
                                        <p:attrNameLst>
                                          <p:attrName>ppt_c</p:attrName>
                                        </p:attrNameLst>
                                      </p:cBhvr>
                                      <p:to>
                                        <a:srgbClr val="B2B2B2"/>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1515"/>
                                        </p:tgtEl>
                                        <p:attrNameLst>
                                          <p:attrName>style.visibility</p:attrName>
                                        </p:attrNameLst>
                                      </p:cBhvr>
                                      <p:to>
                                        <p:strVal val="visible"/>
                                      </p:to>
                                    </p:set>
                                  </p:childTnLst>
                                </p:cTn>
                              </p:par>
                            </p:childTnLst>
                          </p:cTn>
                        </p:par>
                        <p:par>
                          <p:cTn id="11" fill="hold" nodeType="afterGroup">
                            <p:stCondLst>
                              <p:cond delay="500"/>
                            </p:stCondLst>
                            <p:childTnLst>
                              <p:par>
                                <p:cTn id="12" presetID="1" presetClass="entr" presetSubtype="0" fill="hold" nodeType="afterEffect">
                                  <p:stCondLst>
                                    <p:cond delay="0"/>
                                  </p:stCondLst>
                                  <p:childTnLst>
                                    <p:set>
                                      <p:cBhvr>
                                        <p:cTn id="13" dur="1" fill="hold">
                                          <p:stCondLst>
                                            <p:cond delay="499"/>
                                          </p:stCondLst>
                                        </p:cTn>
                                        <p:tgtEl>
                                          <p:spTgt spid="61517"/>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499"/>
                                          </p:stCondLst>
                                        </p:cTn>
                                        <p:tgtEl>
                                          <p:spTgt spid="61513"/>
                                        </p:tgtEl>
                                        <p:attrNameLst>
                                          <p:attrName>style.visibility</p:attrName>
                                        </p:attrNameLst>
                                      </p:cBhvr>
                                      <p:to>
                                        <p:strVal val="visible"/>
                                      </p:to>
                                    </p:set>
                                  </p:childTnLst>
                                  <p:subTnLst>
                                    <p:animClr clrSpc="rgb" dir="cw">
                                      <p:cBhvr override="childStyle">
                                        <p:cTn dur="1" fill="hold" display="0" masterRel="nextClick" afterEffect="1"/>
                                        <p:tgtEl>
                                          <p:spTgt spid="61513"/>
                                        </p:tgtEl>
                                        <p:attrNameLst>
                                          <p:attrName>ppt_c</p:attrName>
                                        </p:attrNameLst>
                                      </p:cBhvr>
                                      <p:to>
                                        <a:srgbClr val="B2B2B2"/>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499"/>
                                          </p:stCondLst>
                                        </p:cTn>
                                        <p:tgtEl>
                                          <p:spTgt spid="615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noFill/>
        </p:spPr>
        <p:txBody>
          <a:bodyPr>
            <a:normAutofit/>
          </a:bodyPr>
          <a:lstStyle/>
          <a:p>
            <a:pPr>
              <a:defRPr/>
            </a:pPr>
            <a:r>
              <a:rPr lang="es-CR" dirty="0"/>
              <a:t>Diagrama E-R: Pasos</a:t>
            </a:r>
          </a:p>
        </p:txBody>
      </p:sp>
      <p:sp>
        <p:nvSpPr>
          <p:cNvPr id="3" name="2 Marcador de contenido"/>
          <p:cNvSpPr>
            <a:spLocks noGrp="1"/>
          </p:cNvSpPr>
          <p:nvPr>
            <p:ph sz="quarter" idx="1"/>
          </p:nvPr>
        </p:nvSpPr>
        <p:spPr/>
        <p:txBody>
          <a:bodyPr>
            <a:normAutofit/>
          </a:bodyPr>
          <a:lstStyle/>
          <a:p>
            <a:pPr>
              <a:buFont typeface="Arial" pitchFamily="34" charset="0"/>
              <a:buChar char="•"/>
              <a:defRPr/>
            </a:pPr>
            <a:r>
              <a:rPr lang="es-ES_tradnl" sz="2000" b="1" dirty="0">
                <a:latin typeface="+mj-lt"/>
              </a:rPr>
              <a:t>Paso 1: Definir entidades</a:t>
            </a:r>
          </a:p>
          <a:p>
            <a:pPr>
              <a:buFont typeface="Arial" pitchFamily="34" charset="0"/>
              <a:buChar char="•"/>
              <a:defRPr/>
            </a:pPr>
            <a:r>
              <a:rPr lang="es-ES_tradnl" sz="2000" b="1" dirty="0">
                <a:latin typeface="+mj-lt"/>
              </a:rPr>
              <a:t>Paso 2: Identificar relaciones</a:t>
            </a:r>
          </a:p>
          <a:p>
            <a:pPr>
              <a:buFont typeface="Arial" pitchFamily="34" charset="0"/>
              <a:buChar char="•"/>
              <a:defRPr/>
            </a:pPr>
            <a:r>
              <a:rPr lang="es-ES_tradnl" sz="2000" b="1" dirty="0"/>
              <a:t>Paso 3: Definir los atributos</a:t>
            </a:r>
          </a:p>
          <a:p>
            <a:pPr lvl="2">
              <a:buFont typeface="Arial" pitchFamily="34" charset="0"/>
              <a:buChar char="•"/>
              <a:defRPr/>
            </a:pPr>
            <a:r>
              <a:rPr lang="es-ES_tradnl" sz="1600" b="1" dirty="0">
                <a:latin typeface="+mj-lt"/>
              </a:rPr>
              <a:t>Llaves candidatas</a:t>
            </a:r>
          </a:p>
          <a:p>
            <a:pPr lvl="2">
              <a:buFont typeface="Arial" pitchFamily="34" charset="0"/>
              <a:buChar char="•"/>
              <a:defRPr/>
            </a:pPr>
            <a:r>
              <a:rPr lang="es-ES_tradnl" sz="1600" b="1" dirty="0">
                <a:latin typeface="+mj-lt"/>
              </a:rPr>
              <a:t>Verificar dominio, valores calculados, obligatoriedad,  dominios ilimitados,  atributos compuestos</a:t>
            </a:r>
          </a:p>
          <a:p>
            <a:pPr>
              <a:buFont typeface="Arial" pitchFamily="34" charset="0"/>
              <a:buChar char="•"/>
              <a:defRPr/>
            </a:pPr>
            <a:r>
              <a:rPr lang="es-ES" sz="2000" b="1" dirty="0">
                <a:latin typeface="+mj-lt"/>
              </a:rPr>
              <a:t>Paso 4: Construir el diagrama E-R</a:t>
            </a:r>
            <a:endParaRPr lang="es-CR" sz="1600" b="1" dirty="0"/>
          </a:p>
        </p:txBody>
      </p:sp>
    </p:spTree>
    <p:extLst>
      <p:ext uri="{BB962C8B-B14F-4D97-AF65-F5344CB8AC3E}">
        <p14:creationId xmlns:p14="http://schemas.microsoft.com/office/powerpoint/2010/main" val="27666141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Diagrama E-R: Ejemplo</a:t>
            </a:r>
          </a:p>
        </p:txBody>
      </p:sp>
      <p:sp>
        <p:nvSpPr>
          <p:cNvPr id="3" name="2 Marcador de contenido"/>
          <p:cNvSpPr>
            <a:spLocks noGrp="1"/>
          </p:cNvSpPr>
          <p:nvPr>
            <p:ph sz="quarter" idx="1"/>
          </p:nvPr>
        </p:nvSpPr>
        <p:spPr/>
        <p:txBody>
          <a:bodyPr/>
          <a:lstStyle/>
          <a:p>
            <a:r>
              <a:rPr lang="es-ES" dirty="0"/>
              <a:t>Supongamos que en un centro escolar se imparten muchos cursos. Cada curso está formado por un grupo de alumnos, de los cuales uno de ellos es el delegado del grupo. Los alumnos cursan asignaturas, y una asignatura puede o no ser cursada por los alumnos.</a:t>
            </a:r>
            <a:endParaRPr lang="es-CR" dirty="0"/>
          </a:p>
        </p:txBody>
      </p:sp>
    </p:spTree>
    <p:extLst>
      <p:ext uri="{BB962C8B-B14F-4D97-AF65-F5344CB8AC3E}">
        <p14:creationId xmlns:p14="http://schemas.microsoft.com/office/powerpoint/2010/main" val="30064664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Diagrama E-R: Ejemplo</a:t>
            </a:r>
          </a:p>
        </p:txBody>
      </p:sp>
      <p:sp>
        <p:nvSpPr>
          <p:cNvPr id="3" name="2 Marcador de contenido"/>
          <p:cNvSpPr>
            <a:spLocks noGrp="1"/>
          </p:cNvSpPr>
          <p:nvPr>
            <p:ph sz="quarter" idx="1"/>
          </p:nvPr>
        </p:nvSpPr>
        <p:spPr/>
        <p:txBody>
          <a:bodyPr/>
          <a:lstStyle/>
          <a:p>
            <a:r>
              <a:rPr lang="es-ES" dirty="0"/>
              <a:t>Supongamos que en un centro escolar se imparten muchos cursos. Cada curso está formado por un grupo de alumnos, de los cuales uno de ellos es el delegado del grupo. Los alumnos cursan asignaturas, y una asignatura puede o no ser cursada por los alumnos.</a:t>
            </a:r>
          </a:p>
          <a:p>
            <a:pPr lvl="1"/>
            <a:r>
              <a:rPr lang="es-ES" dirty="0"/>
              <a:t>Paso 1: Identificar entidades</a:t>
            </a:r>
            <a:endParaRPr lang="es-CR" dirty="0"/>
          </a:p>
        </p:txBody>
      </p:sp>
    </p:spTree>
    <p:extLst>
      <p:ext uri="{BB962C8B-B14F-4D97-AF65-F5344CB8AC3E}">
        <p14:creationId xmlns:p14="http://schemas.microsoft.com/office/powerpoint/2010/main" val="29072053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Diagrama E-R: Ejemplo</a:t>
            </a:r>
          </a:p>
        </p:txBody>
      </p:sp>
      <p:sp>
        <p:nvSpPr>
          <p:cNvPr id="3" name="2 Marcador de contenido"/>
          <p:cNvSpPr>
            <a:spLocks noGrp="1"/>
          </p:cNvSpPr>
          <p:nvPr>
            <p:ph sz="quarter" idx="1"/>
          </p:nvPr>
        </p:nvSpPr>
        <p:spPr/>
        <p:txBody>
          <a:bodyPr>
            <a:normAutofit fontScale="55000" lnSpcReduction="20000"/>
          </a:bodyPr>
          <a:lstStyle/>
          <a:p>
            <a:pPr algn="just"/>
            <a:r>
              <a:rPr lang="es-ES" dirty="0"/>
              <a:t>Supongamos que en un centro escolar se imparten muchos cursos. Cada curso está formado por un grupo de alumnos, de los cuales uno de ellos es el delegado del grupo. Los alumnos cursan asignaturas, y una asignatura puede o no ser cursada por los alumnos.</a:t>
            </a:r>
          </a:p>
        </p:txBody>
      </p:sp>
      <p:sp>
        <p:nvSpPr>
          <p:cNvPr id="4" name="3 Marcador de contenido"/>
          <p:cNvSpPr>
            <a:spLocks noGrp="1"/>
          </p:cNvSpPr>
          <p:nvPr>
            <p:ph sz="quarter" idx="2"/>
          </p:nvPr>
        </p:nvSpPr>
        <p:spPr/>
        <p:txBody>
          <a:bodyPr>
            <a:normAutofit fontScale="55000" lnSpcReduction="20000"/>
          </a:bodyPr>
          <a:lstStyle/>
          <a:p>
            <a:pPr algn="just"/>
            <a:r>
              <a:rPr lang="es-ES" dirty="0"/>
              <a:t>Paso 1: Identificar entidades</a:t>
            </a:r>
          </a:p>
          <a:p>
            <a:pPr lvl="1" algn="just"/>
            <a:r>
              <a:rPr lang="es-ES" sz="2900" i="1" dirty="0">
                <a:solidFill>
                  <a:schemeClr val="bg1">
                    <a:lumMod val="50000"/>
                  </a:schemeClr>
                </a:solidFill>
              </a:rPr>
              <a:t>Una entidad es un objeto del mundo real, algo que tiene interés para la empresa. Se hace un análisis del enunciado, de donde sacaremos los candidatos a entidades: </a:t>
            </a:r>
            <a:r>
              <a:rPr lang="es-ES" sz="2900" i="1" dirty="0"/>
              <a:t>CENTRO, CURSO, ALUMNO, ASIGNATURA, DELEGADO. </a:t>
            </a:r>
            <a:r>
              <a:rPr lang="es-ES" sz="2900" i="1" dirty="0">
                <a:solidFill>
                  <a:schemeClr val="bg1">
                    <a:lumMod val="50000"/>
                  </a:schemeClr>
                </a:solidFill>
              </a:rPr>
              <a:t>Si analizamos esta última veremos que los delegados son alumnos, por lo tanto, los tenemos recogidos en ALUMNO. Esta posible entidad la eliminaremos. También eliminaremos la posible entidad CENTRO pues se trata de un único centro, si se tratara de una gestión de centros tendría más sentido incluirla</a:t>
            </a:r>
            <a:r>
              <a:rPr lang="es-ES" i="1" dirty="0">
                <a:solidFill>
                  <a:schemeClr val="bg1">
                    <a:lumMod val="50000"/>
                  </a:schemeClr>
                </a:solidFill>
              </a:rPr>
              <a:t>.</a:t>
            </a:r>
            <a:endParaRPr lang="es-CR" i="1" dirty="0">
              <a:solidFill>
                <a:schemeClr val="bg1">
                  <a:lumMod val="50000"/>
                </a:schemeClr>
              </a:solidFill>
            </a:endParaRPr>
          </a:p>
          <a:p>
            <a:pPr algn="just"/>
            <a:endParaRPr lang="es-CR" dirty="0"/>
          </a:p>
        </p:txBody>
      </p:sp>
    </p:spTree>
    <p:extLst>
      <p:ext uri="{BB962C8B-B14F-4D97-AF65-F5344CB8AC3E}">
        <p14:creationId xmlns:p14="http://schemas.microsoft.com/office/powerpoint/2010/main" val="18965041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Diagrama E-R: Ejemplo</a:t>
            </a:r>
          </a:p>
        </p:txBody>
      </p:sp>
      <p:sp>
        <p:nvSpPr>
          <p:cNvPr id="3" name="2 Marcador de contenido"/>
          <p:cNvSpPr>
            <a:spLocks noGrp="1"/>
          </p:cNvSpPr>
          <p:nvPr>
            <p:ph sz="quarter" idx="1"/>
          </p:nvPr>
        </p:nvSpPr>
        <p:spPr>
          <a:xfrm>
            <a:off x="292963" y="1643295"/>
            <a:ext cx="3886200" cy="4572000"/>
          </a:xfrm>
        </p:spPr>
        <p:txBody>
          <a:bodyPr>
            <a:normAutofit fontScale="62500" lnSpcReduction="20000"/>
          </a:bodyPr>
          <a:lstStyle/>
          <a:p>
            <a:pPr algn="just"/>
            <a:r>
              <a:rPr lang="es-ES" dirty="0"/>
              <a:t>Supongamos que en un centro escolar se imparten muchos cursos. Cada curso está formado por un grupo de alumnos, de los cuales uno de ellos es el delegado del grupo. Los alumnos cursan asignaturas, y una asignatura puede o no ser cursada por los alumnos.</a:t>
            </a:r>
          </a:p>
        </p:txBody>
      </p:sp>
      <p:sp>
        <p:nvSpPr>
          <p:cNvPr id="4" name="3 Marcador de contenido"/>
          <p:cNvSpPr>
            <a:spLocks noGrp="1"/>
          </p:cNvSpPr>
          <p:nvPr>
            <p:ph sz="quarter" idx="2"/>
          </p:nvPr>
        </p:nvSpPr>
        <p:spPr>
          <a:xfrm>
            <a:off x="4267200" y="1589566"/>
            <a:ext cx="4572000" cy="5039834"/>
          </a:xfrm>
        </p:spPr>
        <p:txBody>
          <a:bodyPr>
            <a:normAutofit fontScale="62500" lnSpcReduction="20000"/>
          </a:bodyPr>
          <a:lstStyle/>
          <a:p>
            <a:pPr algn="just"/>
            <a:r>
              <a:rPr lang="es-ES" dirty="0"/>
              <a:t>Paso 2: Identificar relaciones</a:t>
            </a:r>
          </a:p>
          <a:p>
            <a:pPr lvl="1" algn="just"/>
            <a:r>
              <a:rPr lang="es-ES" dirty="0"/>
              <a:t>Un curso está formado por muchos alumnos. La relación entre estas dos entidades la llamamos PERTENECE, pues a un curso pertenecen muchos alumnos, relación 1:M. Consideramos que es obligatorio que existan alumnos en un curso.  Para calcular los máximos y mínimos hacemos la pregunta: a un CURSO, ¿cuántos ALUMNOS pertenecen, como mínimo y como máximo? Y se ponen los valores en la entidad ALUMNOS, en este caso (1,M). Para el sentido contrario, hacemos lo mismo: un ALUMNO, ¿a cuántos CURSOS va a pertenecer? Como mínimo a 1, y como máximo a 1, en este caso pondremos (1,1) en la entidad CURSOS.</a:t>
            </a:r>
            <a:endParaRPr lang="es-CR" dirty="0"/>
          </a:p>
        </p:txBody>
      </p:sp>
    </p:spTree>
    <p:extLst>
      <p:ext uri="{BB962C8B-B14F-4D97-AF65-F5344CB8AC3E}">
        <p14:creationId xmlns:p14="http://schemas.microsoft.com/office/powerpoint/2010/main" val="25676738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Diagrama E-R: Ejemplo</a:t>
            </a:r>
          </a:p>
        </p:txBody>
      </p:sp>
      <p:sp>
        <p:nvSpPr>
          <p:cNvPr id="3" name="2 Marcador de contenido"/>
          <p:cNvSpPr>
            <a:spLocks noGrp="1"/>
          </p:cNvSpPr>
          <p:nvPr>
            <p:ph sz="quarter" idx="1"/>
          </p:nvPr>
        </p:nvSpPr>
        <p:spPr/>
        <p:txBody>
          <a:bodyPr>
            <a:normAutofit fontScale="55000" lnSpcReduction="20000"/>
          </a:bodyPr>
          <a:lstStyle/>
          <a:p>
            <a:pPr algn="just"/>
            <a:r>
              <a:rPr lang="es-ES" dirty="0"/>
              <a:t>Supongamos que en un centro escolar se imparten muchos cursos. Cada curso está formado por un grupo de alumnos, de los cuales uno de ellos es el delegado del grupo. Los alumnos cursan asignaturas, y una asignatura puede o no ser cursada por los alumnos.</a:t>
            </a:r>
          </a:p>
        </p:txBody>
      </p:sp>
      <p:sp>
        <p:nvSpPr>
          <p:cNvPr id="4" name="3 Marcador de contenido"/>
          <p:cNvSpPr>
            <a:spLocks noGrp="1"/>
          </p:cNvSpPr>
          <p:nvPr>
            <p:ph sz="quarter" idx="2"/>
          </p:nvPr>
        </p:nvSpPr>
        <p:spPr/>
        <p:txBody>
          <a:bodyPr>
            <a:normAutofit fontScale="55000" lnSpcReduction="20000"/>
          </a:bodyPr>
          <a:lstStyle/>
          <a:p>
            <a:pPr algn="just"/>
            <a:r>
              <a:rPr lang="es-ES" dirty="0"/>
              <a:t>Paso 2: Identificar relaciones</a:t>
            </a:r>
          </a:p>
          <a:p>
            <a:pPr lvl="1" algn="just"/>
            <a:r>
              <a:rPr lang="es-ES" sz="2900" dirty="0"/>
              <a:t>Un curso está formado por muchos alumnos. La relación entre estas dos entidades la llamamos PERTENECE, pues a un curso pertenecen muchos alumnos, relación 1:M. Consideramos que es obligatorio que existan alumnos en un curso.  Para calcular los máximos y mínimos hacemos la pregunta: a un CURSO, ¿cuántos ALUMNOS pertenecen, como mínimo y como máximo? Y se ponen los valores en la entidad ALUMNOS, en este caso (1,M). Para el sentido contrario, hacemos lo mismo: un ALUMNO, ¿a cuántos CURSOS va a pertenecer? Como mínimo a 1, y como máximo a 1, en este caso pondremos (1,1) en la entidad CURSOS.</a:t>
            </a:r>
            <a:endParaRPr lang="es-CR" sz="2900" dirty="0"/>
          </a:p>
        </p:txBody>
      </p:sp>
      <p:graphicFrame>
        <p:nvGraphicFramePr>
          <p:cNvPr id="5" name="4 Tabla"/>
          <p:cNvGraphicFramePr>
            <a:graphicFrameLocks noGrp="1"/>
          </p:cNvGraphicFramePr>
          <p:nvPr>
            <p:extLst/>
          </p:nvPr>
        </p:nvGraphicFramePr>
        <p:xfrm>
          <a:off x="323528" y="4077072"/>
          <a:ext cx="4767836" cy="1630680"/>
        </p:xfrm>
        <a:graphic>
          <a:graphicData uri="http://schemas.openxmlformats.org/drawingml/2006/table">
            <a:tbl>
              <a:tblPr firstRow="1" firstCol="1" bandRow="1">
                <a:tableStyleId>{5C22544A-7EE6-4342-B048-85BDC9FD1C3A}</a:tableStyleId>
              </a:tblPr>
              <a:tblGrid>
                <a:gridCol w="1393000">
                  <a:extLst>
                    <a:ext uri="{9D8B030D-6E8A-4147-A177-3AD203B41FA5}">
                      <a16:colId xmlns:a16="http://schemas.microsoft.com/office/drawing/2014/main" val="20000"/>
                    </a:ext>
                  </a:extLst>
                </a:gridCol>
                <a:gridCol w="882968">
                  <a:extLst>
                    <a:ext uri="{9D8B030D-6E8A-4147-A177-3AD203B41FA5}">
                      <a16:colId xmlns:a16="http://schemas.microsoft.com/office/drawing/2014/main" val="20001"/>
                    </a:ext>
                  </a:extLst>
                </a:gridCol>
                <a:gridCol w="1098868">
                  <a:extLst>
                    <a:ext uri="{9D8B030D-6E8A-4147-A177-3AD203B41FA5}">
                      <a16:colId xmlns:a16="http://schemas.microsoft.com/office/drawing/2014/main" val="20002"/>
                    </a:ext>
                  </a:extLst>
                </a:gridCol>
                <a:gridCol w="1393000">
                  <a:extLst>
                    <a:ext uri="{9D8B030D-6E8A-4147-A177-3AD203B41FA5}">
                      <a16:colId xmlns:a16="http://schemas.microsoft.com/office/drawing/2014/main" val="20003"/>
                    </a:ext>
                  </a:extLst>
                </a:gridCol>
              </a:tblGrid>
              <a:tr h="370840">
                <a:tc>
                  <a:txBody>
                    <a:bodyPr/>
                    <a:lstStyle/>
                    <a:p>
                      <a:endParaRPr lang="es-CR" dirty="0"/>
                    </a:p>
                  </a:txBody>
                  <a:tcPr/>
                </a:tc>
                <a:tc>
                  <a:txBody>
                    <a:bodyPr/>
                    <a:lstStyle/>
                    <a:p>
                      <a:r>
                        <a:rPr lang="es-CR" dirty="0"/>
                        <a:t>Curso</a:t>
                      </a:r>
                    </a:p>
                  </a:txBody>
                  <a:tcPr/>
                </a:tc>
                <a:tc>
                  <a:txBody>
                    <a:bodyPr/>
                    <a:lstStyle/>
                    <a:p>
                      <a:r>
                        <a:rPr lang="es-CR" dirty="0"/>
                        <a:t>Alumno</a:t>
                      </a:r>
                    </a:p>
                  </a:txBody>
                  <a:tcPr/>
                </a:tc>
                <a:tc>
                  <a:txBody>
                    <a:bodyPr/>
                    <a:lstStyle/>
                    <a:p>
                      <a:r>
                        <a:rPr lang="es-CR" dirty="0"/>
                        <a:t>Asignatura</a:t>
                      </a:r>
                    </a:p>
                  </a:txBody>
                  <a:tcPr/>
                </a:tc>
                <a:extLst>
                  <a:ext uri="{0D108BD9-81ED-4DB2-BD59-A6C34878D82A}">
                    <a16:rowId xmlns:a16="http://schemas.microsoft.com/office/drawing/2014/main" val="10000"/>
                  </a:ext>
                </a:extLst>
              </a:tr>
              <a:tr h="370840">
                <a:tc>
                  <a:txBody>
                    <a:bodyPr/>
                    <a:lstStyle/>
                    <a:p>
                      <a:r>
                        <a:rPr lang="es-CR" dirty="0"/>
                        <a:t>Curso</a:t>
                      </a:r>
                    </a:p>
                  </a:txBody>
                  <a:tcPr/>
                </a:tc>
                <a:tc>
                  <a:txBody>
                    <a:bodyPr/>
                    <a:lstStyle/>
                    <a:p>
                      <a:r>
                        <a:rPr lang="es-CR" dirty="0"/>
                        <a:t>-------</a:t>
                      </a:r>
                    </a:p>
                  </a:txBody>
                  <a:tcPr/>
                </a:tc>
                <a:tc>
                  <a:txBody>
                    <a:bodyPr/>
                    <a:lstStyle/>
                    <a:p>
                      <a:r>
                        <a:rPr lang="es-CR" dirty="0"/>
                        <a:t>Pertenece(1:M)</a:t>
                      </a:r>
                    </a:p>
                  </a:txBody>
                  <a:tcPr/>
                </a:tc>
                <a:tc>
                  <a:txBody>
                    <a:bodyPr/>
                    <a:lstStyle/>
                    <a:p>
                      <a:endParaRPr lang="es-CR"/>
                    </a:p>
                  </a:txBody>
                  <a:tcPr/>
                </a:tc>
                <a:extLst>
                  <a:ext uri="{0D108BD9-81ED-4DB2-BD59-A6C34878D82A}">
                    <a16:rowId xmlns:a16="http://schemas.microsoft.com/office/drawing/2014/main" val="10001"/>
                  </a:ext>
                </a:extLst>
              </a:tr>
              <a:tr h="370840">
                <a:tc>
                  <a:txBody>
                    <a:bodyPr/>
                    <a:lstStyle/>
                    <a:p>
                      <a:r>
                        <a:rPr lang="es-CR" dirty="0"/>
                        <a:t>Alumno</a:t>
                      </a:r>
                    </a:p>
                  </a:txBody>
                  <a:tcPr/>
                </a:tc>
                <a:tc>
                  <a:txBody>
                    <a:bodyPr/>
                    <a:lstStyle/>
                    <a:p>
                      <a:endParaRPr lang="es-CR"/>
                    </a:p>
                  </a:txBody>
                  <a:tcPr/>
                </a:tc>
                <a:tc>
                  <a:txBody>
                    <a:bodyPr/>
                    <a:lstStyle/>
                    <a:p>
                      <a:endParaRPr lang="es-CR" dirty="0"/>
                    </a:p>
                  </a:txBody>
                  <a:tcPr/>
                </a:tc>
                <a:tc>
                  <a:txBody>
                    <a:bodyPr/>
                    <a:lstStyle/>
                    <a:p>
                      <a:endParaRPr lang="es-CR"/>
                    </a:p>
                  </a:txBody>
                  <a:tcPr/>
                </a:tc>
                <a:extLst>
                  <a:ext uri="{0D108BD9-81ED-4DB2-BD59-A6C34878D82A}">
                    <a16:rowId xmlns:a16="http://schemas.microsoft.com/office/drawing/2014/main" val="10002"/>
                  </a:ext>
                </a:extLst>
              </a:tr>
              <a:tr h="370840">
                <a:tc>
                  <a:txBody>
                    <a:bodyPr/>
                    <a:lstStyle/>
                    <a:p>
                      <a:r>
                        <a:rPr lang="es-CR" dirty="0"/>
                        <a:t>Asignatura</a:t>
                      </a:r>
                    </a:p>
                  </a:txBody>
                  <a:tcPr/>
                </a:tc>
                <a:tc>
                  <a:txBody>
                    <a:bodyPr/>
                    <a:lstStyle/>
                    <a:p>
                      <a:endParaRPr lang="es-CR"/>
                    </a:p>
                  </a:txBody>
                  <a:tcPr/>
                </a:tc>
                <a:tc>
                  <a:txBody>
                    <a:bodyPr/>
                    <a:lstStyle/>
                    <a:p>
                      <a:endParaRPr lang="es-CR"/>
                    </a:p>
                  </a:txBody>
                  <a:tcPr/>
                </a:tc>
                <a:tc>
                  <a:txBody>
                    <a:bodyPr/>
                    <a:lstStyle/>
                    <a:p>
                      <a:endParaRPr lang="es-CR"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7155553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45"/>
            <a:ext cx="6961800" cy="694200"/>
          </a:xfrm>
        </p:spPr>
        <p:txBody>
          <a:bodyPr/>
          <a:lstStyle/>
          <a:p>
            <a:r>
              <a:rPr lang="es-CR" dirty="0"/>
              <a:t>Diagrama E-R: Ejemplo</a:t>
            </a:r>
          </a:p>
        </p:txBody>
      </p:sp>
      <p:sp>
        <p:nvSpPr>
          <p:cNvPr id="3" name="2 Marcador de contenido"/>
          <p:cNvSpPr>
            <a:spLocks noGrp="1"/>
          </p:cNvSpPr>
          <p:nvPr>
            <p:ph sz="quarter" idx="1"/>
          </p:nvPr>
        </p:nvSpPr>
        <p:spPr/>
        <p:txBody>
          <a:bodyPr>
            <a:normAutofit fontScale="55000" lnSpcReduction="20000"/>
          </a:bodyPr>
          <a:lstStyle/>
          <a:p>
            <a:pPr algn="just"/>
            <a:r>
              <a:rPr lang="es-ES" dirty="0"/>
              <a:t>Supongamos que en un centro escolar se imparten muchos cursos. Cada curso está formado por un grupo de alumnos, de los cuales uno de ellos es el delegado del grupo. Los alumnos cursan asignaturas, y una asignatura puede o no ser cursada por los alumnos.</a:t>
            </a:r>
          </a:p>
        </p:txBody>
      </p:sp>
      <p:sp>
        <p:nvSpPr>
          <p:cNvPr id="4" name="3 Marcador de contenido"/>
          <p:cNvSpPr>
            <a:spLocks noGrp="1"/>
          </p:cNvSpPr>
          <p:nvPr>
            <p:ph sz="quarter" idx="2"/>
          </p:nvPr>
        </p:nvSpPr>
        <p:spPr/>
        <p:txBody>
          <a:bodyPr>
            <a:normAutofit fontScale="55000" lnSpcReduction="20000"/>
          </a:bodyPr>
          <a:lstStyle/>
          <a:p>
            <a:pPr algn="just"/>
            <a:r>
              <a:rPr lang="es-ES" dirty="0"/>
              <a:t>Paso 2: Identificar relaciones</a:t>
            </a:r>
          </a:p>
          <a:p>
            <a:pPr lvl="1" algn="just"/>
            <a:r>
              <a:rPr lang="es-ES" dirty="0"/>
              <a:t>De los alumnos que pertenecen a un grupo, uno de ellos es DELEGADO. Hay una relación de grado 1 entre la entidad ALUMNO que la podemos llamar ES DELEGADO. La relación es 1:M, un alumno es delegado de muchos alumnos. Para calcular los valores máximos y mínimos preguntamos: ¿un ALUMNO de cuántos alumnos ES DELEGADO? Como mínimo es 0, pues puede que no sea delegado, y como máximo es M, pues si es delegado lo será de muchos; pondremos en el extremo (0,M). Y en el otro extremo pondremos (1,1), pues obligatoriamente el delegado es un alumno.</a:t>
            </a:r>
            <a:endParaRPr lang="es-CR" dirty="0"/>
          </a:p>
        </p:txBody>
      </p:sp>
    </p:spTree>
    <p:extLst>
      <p:ext uri="{BB962C8B-B14F-4D97-AF65-F5344CB8AC3E}">
        <p14:creationId xmlns:p14="http://schemas.microsoft.com/office/powerpoint/2010/main" val="281288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12648" y="166456"/>
            <a:ext cx="8153400" cy="990600"/>
          </a:xfrm>
        </p:spPr>
        <p:txBody>
          <a:bodyPr>
            <a:normAutofit/>
          </a:bodyPr>
          <a:lstStyle/>
          <a:p>
            <a:r>
              <a:rPr lang="es-CR" sz="2800" dirty="0"/>
              <a:t>Modelo entidad-relación: Conceptos</a:t>
            </a:r>
          </a:p>
        </p:txBody>
      </p:sp>
      <p:sp>
        <p:nvSpPr>
          <p:cNvPr id="3" name="2 Marcador de contenido"/>
          <p:cNvSpPr>
            <a:spLocks noGrp="1"/>
          </p:cNvSpPr>
          <p:nvPr>
            <p:ph sz="quarter" idx="1"/>
          </p:nvPr>
        </p:nvSpPr>
        <p:spPr/>
        <p:txBody>
          <a:bodyPr/>
          <a:lstStyle/>
          <a:p>
            <a:r>
              <a:rPr lang="es-CR" dirty="0"/>
              <a:t>Entidad</a:t>
            </a:r>
          </a:p>
          <a:p>
            <a:pPr lvl="1"/>
            <a:r>
              <a:rPr lang="es-ES_tradnl" sz="2500" dirty="0"/>
              <a:t>Cosa u </a:t>
            </a:r>
            <a:r>
              <a:rPr lang="es-ES_tradnl" sz="2500" dirty="0">
                <a:solidFill>
                  <a:schemeClr val="accent2"/>
                </a:solidFill>
              </a:rPr>
              <a:t>objeto</a:t>
            </a:r>
            <a:r>
              <a:rPr lang="es-ES_tradnl" sz="2500" dirty="0"/>
              <a:t> del mundo real con </a:t>
            </a:r>
            <a:r>
              <a:rPr lang="es-ES_tradnl" sz="2500" dirty="0">
                <a:solidFill>
                  <a:schemeClr val="accent2"/>
                </a:solidFill>
              </a:rPr>
              <a:t>existencia propia</a:t>
            </a:r>
            <a:r>
              <a:rPr lang="es-ES_tradnl" sz="2500" dirty="0"/>
              <a:t> y </a:t>
            </a:r>
            <a:r>
              <a:rPr lang="es-ES_tradnl" sz="2500" dirty="0">
                <a:solidFill>
                  <a:schemeClr val="accent2"/>
                </a:solidFill>
              </a:rPr>
              <a:t>distinguible</a:t>
            </a:r>
            <a:r>
              <a:rPr lang="es-ES_tradnl" sz="2500" dirty="0"/>
              <a:t> del resto</a:t>
            </a:r>
          </a:p>
          <a:p>
            <a:pPr lvl="1"/>
            <a:r>
              <a:rPr lang="es-ES_tradnl" sz="2500" dirty="0"/>
              <a:t>Objeto con </a:t>
            </a:r>
            <a:r>
              <a:rPr lang="es-ES_tradnl" sz="2500" dirty="0">
                <a:solidFill>
                  <a:schemeClr val="accent2"/>
                </a:solidFill>
              </a:rPr>
              <a:t>existencia</a:t>
            </a:r>
            <a:r>
              <a:rPr lang="es-ES_tradnl" sz="2500" dirty="0"/>
              <a:t>...</a:t>
            </a:r>
          </a:p>
          <a:p>
            <a:pPr lvl="2"/>
            <a:r>
              <a:rPr lang="es-ES_tradnl" sz="2100" b="1" dirty="0">
                <a:solidFill>
                  <a:schemeClr val="accent2"/>
                </a:solidFill>
              </a:rPr>
              <a:t>física</a:t>
            </a:r>
            <a:r>
              <a:rPr lang="es-ES_tradnl" sz="2100" dirty="0"/>
              <a:t> o real (una </a:t>
            </a:r>
            <a:r>
              <a:rPr lang="es-ES_tradnl" sz="2100" dirty="0">
                <a:solidFill>
                  <a:schemeClr val="bg2">
                    <a:lumMod val="60000"/>
                    <a:lumOff val="40000"/>
                  </a:schemeClr>
                </a:solidFill>
                <a:latin typeface="Arial Narrow" pitchFamily="34" charset="0"/>
              </a:rPr>
              <a:t>persona</a:t>
            </a:r>
            <a:r>
              <a:rPr lang="es-ES_tradnl" sz="2100" dirty="0"/>
              <a:t>, un </a:t>
            </a:r>
            <a:r>
              <a:rPr lang="es-ES_tradnl" sz="2100" dirty="0">
                <a:solidFill>
                  <a:schemeClr val="bg2">
                    <a:lumMod val="60000"/>
                    <a:lumOff val="40000"/>
                  </a:schemeClr>
                </a:solidFill>
                <a:latin typeface="Arial Narrow" pitchFamily="34" charset="0"/>
              </a:rPr>
              <a:t>libro</a:t>
            </a:r>
            <a:r>
              <a:rPr lang="es-ES_tradnl" sz="2100" dirty="0"/>
              <a:t>, un </a:t>
            </a:r>
            <a:r>
              <a:rPr lang="es-ES_tradnl" sz="2100" dirty="0">
                <a:solidFill>
                  <a:schemeClr val="bg2">
                    <a:lumMod val="60000"/>
                    <a:lumOff val="40000"/>
                  </a:schemeClr>
                </a:solidFill>
                <a:latin typeface="Arial Narrow" pitchFamily="34" charset="0"/>
              </a:rPr>
              <a:t>empleado</a:t>
            </a:r>
            <a:r>
              <a:rPr lang="es-ES_tradnl" sz="2100" dirty="0"/>
              <a:t>)</a:t>
            </a:r>
          </a:p>
          <a:p>
            <a:pPr lvl="2"/>
            <a:r>
              <a:rPr lang="es-ES_tradnl" sz="2100" b="1" dirty="0">
                <a:solidFill>
                  <a:schemeClr val="accent2"/>
                </a:solidFill>
              </a:rPr>
              <a:t>abstracta</a:t>
            </a:r>
            <a:r>
              <a:rPr lang="es-ES_tradnl" sz="2100" dirty="0"/>
              <a:t> o conceptual (una </a:t>
            </a:r>
            <a:r>
              <a:rPr lang="es-ES_tradnl" sz="2100" dirty="0">
                <a:solidFill>
                  <a:schemeClr val="bg2">
                    <a:lumMod val="60000"/>
                    <a:lumOff val="40000"/>
                  </a:schemeClr>
                </a:solidFill>
                <a:latin typeface="Arial Narrow" pitchFamily="34" charset="0"/>
              </a:rPr>
              <a:t>asignatura</a:t>
            </a:r>
            <a:r>
              <a:rPr lang="es-ES_tradnl" sz="2100" dirty="0"/>
              <a:t>, un </a:t>
            </a:r>
            <a:r>
              <a:rPr lang="es-ES_tradnl" sz="2100" dirty="0">
                <a:solidFill>
                  <a:schemeClr val="bg2">
                    <a:lumMod val="60000"/>
                    <a:lumOff val="40000"/>
                  </a:schemeClr>
                </a:solidFill>
                <a:latin typeface="Arial Narrow" pitchFamily="34" charset="0"/>
              </a:rPr>
              <a:t>viaje</a:t>
            </a:r>
            <a:r>
              <a:rPr lang="es-ES_tradnl" sz="2100" dirty="0"/>
              <a:t>)</a:t>
            </a:r>
          </a:p>
          <a:p>
            <a:pPr lvl="1"/>
            <a:r>
              <a:rPr lang="es-ES_tradnl" sz="2500" i="1" dirty="0">
                <a:latin typeface="Times New Roman" pitchFamily="18" charset="0"/>
              </a:rPr>
              <a:t>“Persona, lugar, cosa, concepto o suceso, real o abstracto, de interés para la empresa”</a:t>
            </a:r>
            <a:r>
              <a:rPr lang="es-ES_tradnl" sz="2100" dirty="0"/>
              <a:t> </a:t>
            </a:r>
            <a:r>
              <a:rPr lang="es-ES_tradnl" sz="1700" dirty="0"/>
              <a:t>(ANSI, 1977)</a:t>
            </a:r>
          </a:p>
          <a:p>
            <a:pPr lvl="1"/>
            <a:endParaRPr lang="es-CR" dirty="0"/>
          </a:p>
        </p:txBody>
      </p:sp>
    </p:spTree>
    <p:extLst>
      <p:ext uri="{BB962C8B-B14F-4D97-AF65-F5344CB8AC3E}">
        <p14:creationId xmlns:p14="http://schemas.microsoft.com/office/powerpoint/2010/main" val="4733498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Diagrama E-R: Ejemplo</a:t>
            </a:r>
          </a:p>
        </p:txBody>
      </p:sp>
      <p:sp>
        <p:nvSpPr>
          <p:cNvPr id="3" name="2 Marcador de contenido"/>
          <p:cNvSpPr>
            <a:spLocks noGrp="1"/>
          </p:cNvSpPr>
          <p:nvPr>
            <p:ph sz="quarter" idx="1"/>
          </p:nvPr>
        </p:nvSpPr>
        <p:spPr/>
        <p:txBody>
          <a:bodyPr>
            <a:normAutofit fontScale="55000" lnSpcReduction="20000"/>
          </a:bodyPr>
          <a:lstStyle/>
          <a:p>
            <a:pPr algn="just"/>
            <a:r>
              <a:rPr lang="es-ES" dirty="0"/>
              <a:t>Supongamos que en un centro escolar se imparten muchos cursos. Cada curso está formado por un grupo de alumnos, de los cuales uno de ellos es el delegado del grupo. Los alumnos cursan asignaturas, y una asignatura puede o no ser cursada por los alumnos.</a:t>
            </a:r>
          </a:p>
        </p:txBody>
      </p:sp>
      <p:sp>
        <p:nvSpPr>
          <p:cNvPr id="4" name="3 Marcador de contenido"/>
          <p:cNvSpPr>
            <a:spLocks noGrp="1"/>
          </p:cNvSpPr>
          <p:nvPr>
            <p:ph sz="quarter" idx="2"/>
          </p:nvPr>
        </p:nvSpPr>
        <p:spPr/>
        <p:txBody>
          <a:bodyPr>
            <a:normAutofit fontScale="55000" lnSpcReduction="20000"/>
          </a:bodyPr>
          <a:lstStyle/>
          <a:p>
            <a:pPr algn="just"/>
            <a:r>
              <a:rPr lang="es-ES" dirty="0"/>
              <a:t>Paso 2: Identificar relaciones</a:t>
            </a:r>
          </a:p>
          <a:p>
            <a:pPr lvl="1" algn="just"/>
            <a:r>
              <a:rPr lang="es-ES" dirty="0"/>
              <a:t>De los alumnos que pertenecen a un grupo, uno de ellos es DELEGADO. Hay una relación de grado 1 entre la entidad ALUMNO que la podemos llamar ES DELEGADO. La relación es 1:M, un alumno es delegado de muchos alumnos. Para calcular los valores máximos y mínimos preguntamos: ¿un ALUMNO de cuántos alumnos ES DELEGADO? Como mínimo es 0, pues puede que no sea delegado, y como máximo es M, pues si es delegado lo será de muchos; pondremos en el extremo (0,M). Y en el otro extremo pondremos (1,1), pues obligatoriamente el delegado es un alumno.</a:t>
            </a:r>
            <a:endParaRPr lang="es-CR" dirty="0"/>
          </a:p>
        </p:txBody>
      </p:sp>
      <p:graphicFrame>
        <p:nvGraphicFramePr>
          <p:cNvPr id="5" name="4 Tabla"/>
          <p:cNvGraphicFramePr>
            <a:graphicFrameLocks noGrp="1"/>
          </p:cNvGraphicFramePr>
          <p:nvPr>
            <p:extLst/>
          </p:nvPr>
        </p:nvGraphicFramePr>
        <p:xfrm>
          <a:off x="323528" y="4077072"/>
          <a:ext cx="4767836" cy="1991360"/>
        </p:xfrm>
        <a:graphic>
          <a:graphicData uri="http://schemas.openxmlformats.org/drawingml/2006/table">
            <a:tbl>
              <a:tblPr firstRow="1" firstCol="1" bandRow="1">
                <a:tableStyleId>{5C22544A-7EE6-4342-B048-85BDC9FD1C3A}</a:tableStyleId>
              </a:tblPr>
              <a:tblGrid>
                <a:gridCol w="1393000">
                  <a:extLst>
                    <a:ext uri="{9D8B030D-6E8A-4147-A177-3AD203B41FA5}">
                      <a16:colId xmlns:a16="http://schemas.microsoft.com/office/drawing/2014/main" val="20000"/>
                    </a:ext>
                  </a:extLst>
                </a:gridCol>
                <a:gridCol w="882968">
                  <a:extLst>
                    <a:ext uri="{9D8B030D-6E8A-4147-A177-3AD203B41FA5}">
                      <a16:colId xmlns:a16="http://schemas.microsoft.com/office/drawing/2014/main" val="20001"/>
                    </a:ext>
                  </a:extLst>
                </a:gridCol>
                <a:gridCol w="1098868">
                  <a:extLst>
                    <a:ext uri="{9D8B030D-6E8A-4147-A177-3AD203B41FA5}">
                      <a16:colId xmlns:a16="http://schemas.microsoft.com/office/drawing/2014/main" val="20002"/>
                    </a:ext>
                  </a:extLst>
                </a:gridCol>
                <a:gridCol w="1393000">
                  <a:extLst>
                    <a:ext uri="{9D8B030D-6E8A-4147-A177-3AD203B41FA5}">
                      <a16:colId xmlns:a16="http://schemas.microsoft.com/office/drawing/2014/main" val="20003"/>
                    </a:ext>
                  </a:extLst>
                </a:gridCol>
              </a:tblGrid>
              <a:tr h="370840">
                <a:tc>
                  <a:txBody>
                    <a:bodyPr/>
                    <a:lstStyle/>
                    <a:p>
                      <a:endParaRPr lang="es-CR" dirty="0"/>
                    </a:p>
                  </a:txBody>
                  <a:tcPr/>
                </a:tc>
                <a:tc>
                  <a:txBody>
                    <a:bodyPr/>
                    <a:lstStyle/>
                    <a:p>
                      <a:r>
                        <a:rPr lang="es-CR" dirty="0"/>
                        <a:t>Curso</a:t>
                      </a:r>
                    </a:p>
                  </a:txBody>
                  <a:tcPr/>
                </a:tc>
                <a:tc>
                  <a:txBody>
                    <a:bodyPr/>
                    <a:lstStyle/>
                    <a:p>
                      <a:r>
                        <a:rPr lang="es-CR" dirty="0"/>
                        <a:t>Alumno</a:t>
                      </a:r>
                    </a:p>
                  </a:txBody>
                  <a:tcPr/>
                </a:tc>
                <a:tc>
                  <a:txBody>
                    <a:bodyPr/>
                    <a:lstStyle/>
                    <a:p>
                      <a:r>
                        <a:rPr lang="es-CR" dirty="0"/>
                        <a:t>Asignatura</a:t>
                      </a:r>
                    </a:p>
                  </a:txBody>
                  <a:tcPr/>
                </a:tc>
                <a:extLst>
                  <a:ext uri="{0D108BD9-81ED-4DB2-BD59-A6C34878D82A}">
                    <a16:rowId xmlns:a16="http://schemas.microsoft.com/office/drawing/2014/main" val="10000"/>
                  </a:ext>
                </a:extLst>
              </a:tr>
              <a:tr h="370840">
                <a:tc>
                  <a:txBody>
                    <a:bodyPr/>
                    <a:lstStyle/>
                    <a:p>
                      <a:r>
                        <a:rPr lang="es-CR" dirty="0"/>
                        <a:t>Curso</a:t>
                      </a:r>
                    </a:p>
                  </a:txBody>
                  <a:tcPr/>
                </a:tc>
                <a:tc>
                  <a:txBody>
                    <a:bodyPr/>
                    <a:lstStyle/>
                    <a:p>
                      <a:r>
                        <a:rPr lang="es-CR" dirty="0"/>
                        <a:t>-------</a:t>
                      </a:r>
                    </a:p>
                  </a:txBody>
                  <a:tcPr/>
                </a:tc>
                <a:tc>
                  <a:txBody>
                    <a:bodyPr/>
                    <a:lstStyle/>
                    <a:p>
                      <a:r>
                        <a:rPr lang="es-CR" dirty="0"/>
                        <a:t>Pertenece(1:M)</a:t>
                      </a:r>
                    </a:p>
                  </a:txBody>
                  <a:tcPr/>
                </a:tc>
                <a:tc>
                  <a:txBody>
                    <a:bodyPr/>
                    <a:lstStyle/>
                    <a:p>
                      <a:endParaRPr lang="es-CR"/>
                    </a:p>
                  </a:txBody>
                  <a:tcPr/>
                </a:tc>
                <a:extLst>
                  <a:ext uri="{0D108BD9-81ED-4DB2-BD59-A6C34878D82A}">
                    <a16:rowId xmlns:a16="http://schemas.microsoft.com/office/drawing/2014/main" val="10001"/>
                  </a:ext>
                </a:extLst>
              </a:tr>
              <a:tr h="370840">
                <a:tc>
                  <a:txBody>
                    <a:bodyPr/>
                    <a:lstStyle/>
                    <a:p>
                      <a:r>
                        <a:rPr lang="es-CR" dirty="0"/>
                        <a:t>Alumno</a:t>
                      </a:r>
                    </a:p>
                  </a:txBody>
                  <a:tcPr/>
                </a:tc>
                <a:tc>
                  <a:txBody>
                    <a:bodyPr/>
                    <a:lstStyle/>
                    <a:p>
                      <a:r>
                        <a:rPr lang="es-CR" dirty="0"/>
                        <a:t>X</a:t>
                      </a:r>
                    </a:p>
                  </a:txBody>
                  <a:tcPr/>
                </a:tc>
                <a:tc>
                  <a:txBody>
                    <a:bodyPr/>
                    <a:lstStyle/>
                    <a:p>
                      <a:r>
                        <a:rPr lang="es-CR" dirty="0"/>
                        <a:t>Es Delegado(1:M)</a:t>
                      </a:r>
                    </a:p>
                  </a:txBody>
                  <a:tcPr/>
                </a:tc>
                <a:tc>
                  <a:txBody>
                    <a:bodyPr/>
                    <a:lstStyle/>
                    <a:p>
                      <a:endParaRPr lang="es-CR"/>
                    </a:p>
                  </a:txBody>
                  <a:tcPr/>
                </a:tc>
                <a:extLst>
                  <a:ext uri="{0D108BD9-81ED-4DB2-BD59-A6C34878D82A}">
                    <a16:rowId xmlns:a16="http://schemas.microsoft.com/office/drawing/2014/main" val="10002"/>
                  </a:ext>
                </a:extLst>
              </a:tr>
              <a:tr h="370840">
                <a:tc>
                  <a:txBody>
                    <a:bodyPr/>
                    <a:lstStyle/>
                    <a:p>
                      <a:r>
                        <a:rPr lang="es-CR" dirty="0"/>
                        <a:t>Asignatura</a:t>
                      </a:r>
                    </a:p>
                  </a:txBody>
                  <a:tcPr/>
                </a:tc>
                <a:tc>
                  <a:txBody>
                    <a:bodyPr/>
                    <a:lstStyle/>
                    <a:p>
                      <a:endParaRPr lang="es-CR"/>
                    </a:p>
                  </a:txBody>
                  <a:tcPr/>
                </a:tc>
                <a:tc>
                  <a:txBody>
                    <a:bodyPr/>
                    <a:lstStyle/>
                    <a:p>
                      <a:endParaRPr lang="es-CR"/>
                    </a:p>
                  </a:txBody>
                  <a:tcPr/>
                </a:tc>
                <a:tc>
                  <a:txBody>
                    <a:bodyPr/>
                    <a:lstStyle/>
                    <a:p>
                      <a:endParaRPr lang="es-CR"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12058579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Diagrama E-R: Ejemplo</a:t>
            </a:r>
          </a:p>
        </p:txBody>
      </p:sp>
      <p:sp>
        <p:nvSpPr>
          <p:cNvPr id="3" name="2 Marcador de contenido"/>
          <p:cNvSpPr>
            <a:spLocks noGrp="1"/>
          </p:cNvSpPr>
          <p:nvPr>
            <p:ph sz="quarter" idx="1"/>
          </p:nvPr>
        </p:nvSpPr>
        <p:spPr/>
        <p:txBody>
          <a:bodyPr>
            <a:normAutofit fontScale="62500" lnSpcReduction="20000"/>
          </a:bodyPr>
          <a:lstStyle/>
          <a:p>
            <a:pPr algn="just"/>
            <a:r>
              <a:rPr lang="es-ES" dirty="0"/>
              <a:t>Supongamos que en un centro escolar se imparten muchos cursos. Cada curso está formado por un grupo de alumnos, de los cuales uno de ellos es el delegado del grupo. Los alumnos cursan asignaturas, y una asignatura puede o no ser cursada por los alumnos.</a:t>
            </a:r>
          </a:p>
        </p:txBody>
      </p:sp>
      <p:sp>
        <p:nvSpPr>
          <p:cNvPr id="4" name="3 Marcador de contenido"/>
          <p:cNvSpPr>
            <a:spLocks noGrp="1"/>
          </p:cNvSpPr>
          <p:nvPr>
            <p:ph sz="quarter" idx="2"/>
          </p:nvPr>
        </p:nvSpPr>
        <p:spPr/>
        <p:txBody>
          <a:bodyPr>
            <a:normAutofit fontScale="62500" lnSpcReduction="20000"/>
          </a:bodyPr>
          <a:lstStyle/>
          <a:p>
            <a:pPr algn="just"/>
            <a:r>
              <a:rPr lang="es-ES" dirty="0"/>
              <a:t>Paso 2: Identificar relaciones</a:t>
            </a:r>
          </a:p>
          <a:p>
            <a:pPr lvl="1" algn="just"/>
            <a:r>
              <a:rPr lang="es-ES" dirty="0"/>
              <a:t>Entre ALUMNOS y ASIGNATURAS surge una relación N:M, pues un alumno cursa muchas asignaturas y una asignatura es cursada por muchos alumnos. La relación se llamará CURSA. Consideramos que puede haber asignaturas sin alumnos. Las </a:t>
            </a:r>
            <a:r>
              <a:rPr lang="es-ES" dirty="0" err="1"/>
              <a:t>cardinalidades</a:t>
            </a:r>
            <a:r>
              <a:rPr lang="es-ES" dirty="0"/>
              <a:t> serán (1:M) entre ALUMNO-ASIGNATURA, pues un alumno, como mínimo, cursa una asignatura, y, como máximo, muchas. La </a:t>
            </a:r>
            <a:r>
              <a:rPr lang="es-ES" dirty="0" err="1"/>
              <a:t>cardinalidad</a:t>
            </a:r>
            <a:r>
              <a:rPr lang="es-ES" dirty="0"/>
              <a:t> entre ASIGNATURA-ALUMNO será (0,N), pues una ASIGNATURA puede ser cursada por 0 alumnos o por muchos</a:t>
            </a:r>
            <a:endParaRPr lang="es-CR" dirty="0"/>
          </a:p>
        </p:txBody>
      </p:sp>
    </p:spTree>
    <p:extLst>
      <p:ext uri="{BB962C8B-B14F-4D97-AF65-F5344CB8AC3E}">
        <p14:creationId xmlns:p14="http://schemas.microsoft.com/office/powerpoint/2010/main" val="172235529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Diagrama E-R: Ejemplo</a:t>
            </a:r>
          </a:p>
        </p:txBody>
      </p:sp>
      <p:sp>
        <p:nvSpPr>
          <p:cNvPr id="3" name="2 Marcador de contenido"/>
          <p:cNvSpPr>
            <a:spLocks noGrp="1"/>
          </p:cNvSpPr>
          <p:nvPr>
            <p:ph sz="quarter" idx="1"/>
          </p:nvPr>
        </p:nvSpPr>
        <p:spPr/>
        <p:txBody>
          <a:bodyPr>
            <a:normAutofit fontScale="62500" lnSpcReduction="20000"/>
          </a:bodyPr>
          <a:lstStyle/>
          <a:p>
            <a:pPr algn="just"/>
            <a:r>
              <a:rPr lang="es-ES" dirty="0"/>
              <a:t>Supongamos que en un centro escolar se imparten muchos cursos. Cada curso está formado por un grupo de alumnos, de los cuales uno de ellos es el delegado del grupo. Los alumnos cursan asignaturas, y una asignatura puede o no ser cursada por los alumnos.</a:t>
            </a:r>
          </a:p>
        </p:txBody>
      </p:sp>
      <p:sp>
        <p:nvSpPr>
          <p:cNvPr id="4" name="3 Marcador de contenido"/>
          <p:cNvSpPr>
            <a:spLocks noGrp="1"/>
          </p:cNvSpPr>
          <p:nvPr>
            <p:ph sz="quarter" idx="2"/>
          </p:nvPr>
        </p:nvSpPr>
        <p:spPr/>
        <p:txBody>
          <a:bodyPr>
            <a:normAutofit fontScale="62500" lnSpcReduction="20000"/>
          </a:bodyPr>
          <a:lstStyle/>
          <a:p>
            <a:pPr algn="just"/>
            <a:r>
              <a:rPr lang="es-ES" dirty="0"/>
              <a:t>Paso 2: Identificar relaciones</a:t>
            </a:r>
          </a:p>
          <a:p>
            <a:pPr lvl="1" algn="just"/>
            <a:r>
              <a:rPr lang="es-ES" dirty="0"/>
              <a:t>Entre ALUMNOS y ASIGNATURAS surge una relación N:M, pues un alumno cursa muchas asignaturas y una asignatura es cursada por muchos alumnos. La relación se llamará CURSA. Consideramos que puede haber asignaturas sin alumnos. Las </a:t>
            </a:r>
            <a:r>
              <a:rPr lang="es-ES" dirty="0" err="1"/>
              <a:t>cardinalidades</a:t>
            </a:r>
            <a:r>
              <a:rPr lang="es-ES" dirty="0"/>
              <a:t> serán (1:M) entre ALUMNO-ASIGNATURA, pues un alumno, como mínimo, cursa una asignatura, y, como máximo, muchas. La </a:t>
            </a:r>
            <a:r>
              <a:rPr lang="es-ES" dirty="0" err="1"/>
              <a:t>cardinalidad</a:t>
            </a:r>
            <a:r>
              <a:rPr lang="es-ES" dirty="0"/>
              <a:t> entre ASIGNATURA-ALUMNO será (0,N), pues una ASIGNATURA puede ser cursada por 0 alumnos o por muchos</a:t>
            </a:r>
            <a:endParaRPr lang="es-CR" dirty="0"/>
          </a:p>
        </p:txBody>
      </p:sp>
      <p:graphicFrame>
        <p:nvGraphicFramePr>
          <p:cNvPr id="5" name="4 Tabla"/>
          <p:cNvGraphicFramePr>
            <a:graphicFrameLocks noGrp="1"/>
          </p:cNvGraphicFramePr>
          <p:nvPr>
            <p:extLst/>
          </p:nvPr>
        </p:nvGraphicFramePr>
        <p:xfrm>
          <a:off x="323528" y="4077072"/>
          <a:ext cx="4767836" cy="1991360"/>
        </p:xfrm>
        <a:graphic>
          <a:graphicData uri="http://schemas.openxmlformats.org/drawingml/2006/table">
            <a:tbl>
              <a:tblPr firstRow="1" firstCol="1" bandRow="1">
                <a:tableStyleId>{5C22544A-7EE6-4342-B048-85BDC9FD1C3A}</a:tableStyleId>
              </a:tblPr>
              <a:tblGrid>
                <a:gridCol w="1393000">
                  <a:extLst>
                    <a:ext uri="{9D8B030D-6E8A-4147-A177-3AD203B41FA5}">
                      <a16:colId xmlns:a16="http://schemas.microsoft.com/office/drawing/2014/main" val="20000"/>
                    </a:ext>
                  </a:extLst>
                </a:gridCol>
                <a:gridCol w="882968">
                  <a:extLst>
                    <a:ext uri="{9D8B030D-6E8A-4147-A177-3AD203B41FA5}">
                      <a16:colId xmlns:a16="http://schemas.microsoft.com/office/drawing/2014/main" val="20001"/>
                    </a:ext>
                  </a:extLst>
                </a:gridCol>
                <a:gridCol w="1098868">
                  <a:extLst>
                    <a:ext uri="{9D8B030D-6E8A-4147-A177-3AD203B41FA5}">
                      <a16:colId xmlns:a16="http://schemas.microsoft.com/office/drawing/2014/main" val="20002"/>
                    </a:ext>
                  </a:extLst>
                </a:gridCol>
                <a:gridCol w="1393000">
                  <a:extLst>
                    <a:ext uri="{9D8B030D-6E8A-4147-A177-3AD203B41FA5}">
                      <a16:colId xmlns:a16="http://schemas.microsoft.com/office/drawing/2014/main" val="20003"/>
                    </a:ext>
                  </a:extLst>
                </a:gridCol>
              </a:tblGrid>
              <a:tr h="370840">
                <a:tc>
                  <a:txBody>
                    <a:bodyPr/>
                    <a:lstStyle/>
                    <a:p>
                      <a:endParaRPr lang="es-CR" dirty="0"/>
                    </a:p>
                  </a:txBody>
                  <a:tcPr/>
                </a:tc>
                <a:tc>
                  <a:txBody>
                    <a:bodyPr/>
                    <a:lstStyle/>
                    <a:p>
                      <a:r>
                        <a:rPr lang="es-CR" dirty="0"/>
                        <a:t>Curso</a:t>
                      </a:r>
                    </a:p>
                  </a:txBody>
                  <a:tcPr/>
                </a:tc>
                <a:tc>
                  <a:txBody>
                    <a:bodyPr/>
                    <a:lstStyle/>
                    <a:p>
                      <a:r>
                        <a:rPr lang="es-CR" dirty="0"/>
                        <a:t>Alumno</a:t>
                      </a:r>
                    </a:p>
                  </a:txBody>
                  <a:tcPr/>
                </a:tc>
                <a:tc>
                  <a:txBody>
                    <a:bodyPr/>
                    <a:lstStyle/>
                    <a:p>
                      <a:r>
                        <a:rPr lang="es-CR" dirty="0"/>
                        <a:t>Asignatura</a:t>
                      </a:r>
                    </a:p>
                  </a:txBody>
                  <a:tcPr/>
                </a:tc>
                <a:extLst>
                  <a:ext uri="{0D108BD9-81ED-4DB2-BD59-A6C34878D82A}">
                    <a16:rowId xmlns:a16="http://schemas.microsoft.com/office/drawing/2014/main" val="10000"/>
                  </a:ext>
                </a:extLst>
              </a:tr>
              <a:tr h="370840">
                <a:tc>
                  <a:txBody>
                    <a:bodyPr/>
                    <a:lstStyle/>
                    <a:p>
                      <a:r>
                        <a:rPr lang="es-CR" dirty="0"/>
                        <a:t>Curso</a:t>
                      </a:r>
                    </a:p>
                  </a:txBody>
                  <a:tcPr/>
                </a:tc>
                <a:tc>
                  <a:txBody>
                    <a:bodyPr/>
                    <a:lstStyle/>
                    <a:p>
                      <a:r>
                        <a:rPr lang="es-CR" dirty="0"/>
                        <a:t>-------</a:t>
                      </a:r>
                    </a:p>
                  </a:txBody>
                  <a:tcPr/>
                </a:tc>
                <a:tc>
                  <a:txBody>
                    <a:bodyPr/>
                    <a:lstStyle/>
                    <a:p>
                      <a:r>
                        <a:rPr lang="es-CR" dirty="0"/>
                        <a:t>Pertenece(1:M)</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dirty="0"/>
                        <a:t>-------</a:t>
                      </a:r>
                    </a:p>
                  </a:txBody>
                  <a:tcPr/>
                </a:tc>
                <a:extLst>
                  <a:ext uri="{0D108BD9-81ED-4DB2-BD59-A6C34878D82A}">
                    <a16:rowId xmlns:a16="http://schemas.microsoft.com/office/drawing/2014/main" val="10001"/>
                  </a:ext>
                </a:extLst>
              </a:tr>
              <a:tr h="370840">
                <a:tc>
                  <a:txBody>
                    <a:bodyPr/>
                    <a:lstStyle/>
                    <a:p>
                      <a:r>
                        <a:rPr lang="es-CR" dirty="0"/>
                        <a:t>Alumno</a:t>
                      </a:r>
                    </a:p>
                  </a:txBody>
                  <a:tcPr/>
                </a:tc>
                <a:tc>
                  <a:txBody>
                    <a:bodyPr/>
                    <a:lstStyle/>
                    <a:p>
                      <a:r>
                        <a:rPr lang="es-CR" dirty="0"/>
                        <a:t>X</a:t>
                      </a:r>
                    </a:p>
                  </a:txBody>
                  <a:tcPr/>
                </a:tc>
                <a:tc>
                  <a:txBody>
                    <a:bodyPr/>
                    <a:lstStyle/>
                    <a:p>
                      <a:r>
                        <a:rPr lang="es-CR" dirty="0"/>
                        <a:t>Es Delegado(1:M)</a:t>
                      </a:r>
                    </a:p>
                  </a:txBody>
                  <a:tcPr/>
                </a:tc>
                <a:tc>
                  <a:txBody>
                    <a:bodyPr/>
                    <a:lstStyle/>
                    <a:p>
                      <a:r>
                        <a:rPr lang="es-CR" dirty="0"/>
                        <a:t>Cursa </a:t>
                      </a:r>
                    </a:p>
                    <a:p>
                      <a:r>
                        <a:rPr lang="es-CR" dirty="0"/>
                        <a:t>(N:M)</a:t>
                      </a:r>
                    </a:p>
                  </a:txBody>
                  <a:tcPr/>
                </a:tc>
                <a:extLst>
                  <a:ext uri="{0D108BD9-81ED-4DB2-BD59-A6C34878D82A}">
                    <a16:rowId xmlns:a16="http://schemas.microsoft.com/office/drawing/2014/main" val="10002"/>
                  </a:ext>
                </a:extLst>
              </a:tr>
              <a:tr h="370840">
                <a:tc>
                  <a:txBody>
                    <a:bodyPr/>
                    <a:lstStyle/>
                    <a:p>
                      <a:r>
                        <a:rPr lang="es-CR" dirty="0"/>
                        <a:t>Asignatura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CR" dirty="0"/>
                    </a:p>
                  </a:txBody>
                  <a:tcPr/>
                </a:tc>
                <a:tc>
                  <a:txBody>
                    <a:bodyPr/>
                    <a:lstStyle/>
                    <a:p>
                      <a:endParaRPr lang="es-C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CR"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977447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Diagrama E-R: Ejemplo</a:t>
            </a:r>
          </a:p>
        </p:txBody>
      </p:sp>
      <p:sp>
        <p:nvSpPr>
          <p:cNvPr id="3" name="2 Marcador de contenido"/>
          <p:cNvSpPr>
            <a:spLocks noGrp="1"/>
          </p:cNvSpPr>
          <p:nvPr>
            <p:ph sz="quarter" idx="1"/>
          </p:nvPr>
        </p:nvSpPr>
        <p:spPr/>
        <p:txBody>
          <a:bodyPr>
            <a:normAutofit fontScale="62500" lnSpcReduction="20000"/>
          </a:bodyPr>
          <a:lstStyle/>
          <a:p>
            <a:pPr algn="just"/>
            <a:r>
              <a:rPr lang="es-ES" dirty="0"/>
              <a:t>Supongamos que en un centro escolar se imparten muchos cursos. Cada curso está formado por un grupo de alumnos, de los cuales uno de ellos es el delegado del grupo. Los alumnos cursan asignaturas, y una asignatura puede o no ser cursada por los alumnos.</a:t>
            </a:r>
          </a:p>
        </p:txBody>
      </p:sp>
      <p:sp>
        <p:nvSpPr>
          <p:cNvPr id="4" name="3 Marcador de contenido"/>
          <p:cNvSpPr>
            <a:spLocks noGrp="1"/>
          </p:cNvSpPr>
          <p:nvPr>
            <p:ph sz="quarter" idx="2"/>
          </p:nvPr>
        </p:nvSpPr>
        <p:spPr/>
        <p:txBody>
          <a:bodyPr>
            <a:normAutofit fontScale="62500" lnSpcReduction="20000"/>
          </a:bodyPr>
          <a:lstStyle/>
          <a:p>
            <a:pPr algn="just"/>
            <a:r>
              <a:rPr lang="es-ES" dirty="0"/>
              <a:t>Paso 2: Identificar relaciones</a:t>
            </a:r>
          </a:p>
          <a:p>
            <a:pPr lvl="1" algn="just"/>
            <a:r>
              <a:rPr lang="es-ES" dirty="0"/>
              <a:t>Entre ALUMNOS y ASIGNATURAS surge una relación N:M, pues un alumno cursa muchas asignaturas y una asignatura es cursada por muchos alumnos. La relación se llamará CURSA. Consideramos que puede haber asignaturas sin alumnos. Las </a:t>
            </a:r>
            <a:r>
              <a:rPr lang="es-ES" dirty="0" err="1"/>
              <a:t>cardinalidades</a:t>
            </a:r>
            <a:r>
              <a:rPr lang="es-ES" dirty="0"/>
              <a:t> serán (1:M) entre ALUMNO-ASIGNATURA, pues un alumno, como mínimo, cursa una asignatura, y, como máximo, muchas. La </a:t>
            </a:r>
            <a:r>
              <a:rPr lang="es-ES" dirty="0" err="1"/>
              <a:t>cardinalidad</a:t>
            </a:r>
            <a:r>
              <a:rPr lang="es-ES" dirty="0"/>
              <a:t> entre ASIGNATURA-ALUMNO será (0,N), pues una ASIGNATURA puede ser cursada por 0 alumnos o por muchos</a:t>
            </a:r>
            <a:endParaRPr lang="es-CR" dirty="0"/>
          </a:p>
        </p:txBody>
      </p:sp>
      <p:graphicFrame>
        <p:nvGraphicFramePr>
          <p:cNvPr id="5" name="4 Tabla"/>
          <p:cNvGraphicFramePr>
            <a:graphicFrameLocks noGrp="1"/>
          </p:cNvGraphicFramePr>
          <p:nvPr>
            <p:extLst/>
          </p:nvPr>
        </p:nvGraphicFramePr>
        <p:xfrm>
          <a:off x="323528" y="4077072"/>
          <a:ext cx="4767836" cy="1991360"/>
        </p:xfrm>
        <a:graphic>
          <a:graphicData uri="http://schemas.openxmlformats.org/drawingml/2006/table">
            <a:tbl>
              <a:tblPr firstRow="1" firstCol="1" bandRow="1">
                <a:tableStyleId>{5C22544A-7EE6-4342-B048-85BDC9FD1C3A}</a:tableStyleId>
              </a:tblPr>
              <a:tblGrid>
                <a:gridCol w="1393000">
                  <a:extLst>
                    <a:ext uri="{9D8B030D-6E8A-4147-A177-3AD203B41FA5}">
                      <a16:colId xmlns:a16="http://schemas.microsoft.com/office/drawing/2014/main" val="20000"/>
                    </a:ext>
                  </a:extLst>
                </a:gridCol>
                <a:gridCol w="882968">
                  <a:extLst>
                    <a:ext uri="{9D8B030D-6E8A-4147-A177-3AD203B41FA5}">
                      <a16:colId xmlns:a16="http://schemas.microsoft.com/office/drawing/2014/main" val="20001"/>
                    </a:ext>
                  </a:extLst>
                </a:gridCol>
                <a:gridCol w="1098868">
                  <a:extLst>
                    <a:ext uri="{9D8B030D-6E8A-4147-A177-3AD203B41FA5}">
                      <a16:colId xmlns:a16="http://schemas.microsoft.com/office/drawing/2014/main" val="20002"/>
                    </a:ext>
                  </a:extLst>
                </a:gridCol>
                <a:gridCol w="1393000">
                  <a:extLst>
                    <a:ext uri="{9D8B030D-6E8A-4147-A177-3AD203B41FA5}">
                      <a16:colId xmlns:a16="http://schemas.microsoft.com/office/drawing/2014/main" val="20003"/>
                    </a:ext>
                  </a:extLst>
                </a:gridCol>
              </a:tblGrid>
              <a:tr h="370840">
                <a:tc>
                  <a:txBody>
                    <a:bodyPr/>
                    <a:lstStyle/>
                    <a:p>
                      <a:endParaRPr lang="es-CR" dirty="0"/>
                    </a:p>
                  </a:txBody>
                  <a:tcPr/>
                </a:tc>
                <a:tc>
                  <a:txBody>
                    <a:bodyPr/>
                    <a:lstStyle/>
                    <a:p>
                      <a:r>
                        <a:rPr lang="es-CR" dirty="0"/>
                        <a:t>Curso</a:t>
                      </a:r>
                    </a:p>
                  </a:txBody>
                  <a:tcPr/>
                </a:tc>
                <a:tc>
                  <a:txBody>
                    <a:bodyPr/>
                    <a:lstStyle/>
                    <a:p>
                      <a:r>
                        <a:rPr lang="es-CR" dirty="0"/>
                        <a:t>Alumno</a:t>
                      </a:r>
                    </a:p>
                  </a:txBody>
                  <a:tcPr/>
                </a:tc>
                <a:tc>
                  <a:txBody>
                    <a:bodyPr/>
                    <a:lstStyle/>
                    <a:p>
                      <a:r>
                        <a:rPr lang="es-CR" dirty="0"/>
                        <a:t>Asignatura</a:t>
                      </a:r>
                    </a:p>
                  </a:txBody>
                  <a:tcPr/>
                </a:tc>
                <a:extLst>
                  <a:ext uri="{0D108BD9-81ED-4DB2-BD59-A6C34878D82A}">
                    <a16:rowId xmlns:a16="http://schemas.microsoft.com/office/drawing/2014/main" val="10000"/>
                  </a:ext>
                </a:extLst>
              </a:tr>
              <a:tr h="370840">
                <a:tc>
                  <a:txBody>
                    <a:bodyPr/>
                    <a:lstStyle/>
                    <a:p>
                      <a:r>
                        <a:rPr lang="es-CR" dirty="0"/>
                        <a:t>Curso</a:t>
                      </a:r>
                    </a:p>
                  </a:txBody>
                  <a:tcPr/>
                </a:tc>
                <a:tc>
                  <a:txBody>
                    <a:bodyPr/>
                    <a:lstStyle/>
                    <a:p>
                      <a:r>
                        <a:rPr lang="es-CR" dirty="0"/>
                        <a:t>-------</a:t>
                      </a:r>
                    </a:p>
                  </a:txBody>
                  <a:tcPr/>
                </a:tc>
                <a:tc>
                  <a:txBody>
                    <a:bodyPr/>
                    <a:lstStyle/>
                    <a:p>
                      <a:r>
                        <a:rPr lang="es-CR" dirty="0"/>
                        <a:t>Pertenece(1:M)</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dirty="0"/>
                        <a:t>-------</a:t>
                      </a:r>
                    </a:p>
                  </a:txBody>
                  <a:tcPr/>
                </a:tc>
                <a:extLst>
                  <a:ext uri="{0D108BD9-81ED-4DB2-BD59-A6C34878D82A}">
                    <a16:rowId xmlns:a16="http://schemas.microsoft.com/office/drawing/2014/main" val="10001"/>
                  </a:ext>
                </a:extLst>
              </a:tr>
              <a:tr h="370840">
                <a:tc>
                  <a:txBody>
                    <a:bodyPr/>
                    <a:lstStyle/>
                    <a:p>
                      <a:r>
                        <a:rPr lang="es-CR" dirty="0"/>
                        <a:t>Alumno</a:t>
                      </a:r>
                    </a:p>
                  </a:txBody>
                  <a:tcPr/>
                </a:tc>
                <a:tc>
                  <a:txBody>
                    <a:bodyPr/>
                    <a:lstStyle/>
                    <a:p>
                      <a:r>
                        <a:rPr lang="es-CR" dirty="0"/>
                        <a:t>X</a:t>
                      </a:r>
                    </a:p>
                  </a:txBody>
                  <a:tcPr/>
                </a:tc>
                <a:tc>
                  <a:txBody>
                    <a:bodyPr/>
                    <a:lstStyle/>
                    <a:p>
                      <a:r>
                        <a:rPr lang="es-CR" dirty="0"/>
                        <a:t>Es Delegado(1:M)</a:t>
                      </a:r>
                    </a:p>
                  </a:txBody>
                  <a:tcPr/>
                </a:tc>
                <a:tc>
                  <a:txBody>
                    <a:bodyPr/>
                    <a:lstStyle/>
                    <a:p>
                      <a:r>
                        <a:rPr lang="es-CR" dirty="0"/>
                        <a:t>Cursa </a:t>
                      </a:r>
                    </a:p>
                    <a:p>
                      <a:r>
                        <a:rPr lang="es-CR" dirty="0"/>
                        <a:t>(N:M)</a:t>
                      </a:r>
                    </a:p>
                  </a:txBody>
                  <a:tcPr/>
                </a:tc>
                <a:extLst>
                  <a:ext uri="{0D108BD9-81ED-4DB2-BD59-A6C34878D82A}">
                    <a16:rowId xmlns:a16="http://schemas.microsoft.com/office/drawing/2014/main" val="10002"/>
                  </a:ext>
                </a:extLst>
              </a:tr>
              <a:tr h="370840">
                <a:tc>
                  <a:txBody>
                    <a:bodyPr/>
                    <a:lstStyle/>
                    <a:p>
                      <a:r>
                        <a:rPr lang="es-CR" dirty="0"/>
                        <a:t>Asignatura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dirty="0"/>
                        <a:t>-------</a:t>
                      </a:r>
                    </a:p>
                  </a:txBody>
                  <a:tcPr/>
                </a:tc>
                <a:tc>
                  <a:txBody>
                    <a:bodyPr/>
                    <a:lstStyle/>
                    <a:p>
                      <a:r>
                        <a:rPr lang="es-CR" dirty="0"/>
                        <a:t>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dirty="0"/>
                        <a:t>-------</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211345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Diagrama E-R: Ejemplo</a:t>
            </a:r>
          </a:p>
        </p:txBody>
      </p:sp>
      <p:sp>
        <p:nvSpPr>
          <p:cNvPr id="3" name="2 Marcador de contenido"/>
          <p:cNvSpPr>
            <a:spLocks noGrp="1"/>
          </p:cNvSpPr>
          <p:nvPr>
            <p:ph sz="quarter" idx="1"/>
          </p:nvPr>
        </p:nvSpPr>
        <p:spPr/>
        <p:txBody>
          <a:bodyPr>
            <a:normAutofit fontScale="85000" lnSpcReduction="20000"/>
          </a:bodyPr>
          <a:lstStyle/>
          <a:p>
            <a:pPr algn="just"/>
            <a:r>
              <a:rPr lang="es-ES" dirty="0"/>
              <a:t>Supongamos que en un centro escolar se imparten muchos cursos. Cada curso está formado por un grupo de alumnos, de los cuales uno de ellos es el delegado del grupo. Los alumnos cursan asignaturas, y una asignatura puede o no ser cursada por los alumnos.</a:t>
            </a:r>
          </a:p>
        </p:txBody>
      </p:sp>
      <p:sp>
        <p:nvSpPr>
          <p:cNvPr id="4" name="3 Marcador de contenido"/>
          <p:cNvSpPr>
            <a:spLocks noGrp="1"/>
          </p:cNvSpPr>
          <p:nvPr>
            <p:ph sz="quarter" idx="2"/>
          </p:nvPr>
        </p:nvSpPr>
        <p:spPr/>
        <p:txBody>
          <a:bodyPr>
            <a:normAutofit fontScale="85000" lnSpcReduction="20000"/>
          </a:bodyPr>
          <a:lstStyle/>
          <a:p>
            <a:pPr algn="just"/>
            <a:r>
              <a:rPr lang="es-ES" dirty="0"/>
              <a:t>Paso 3: Definir los atributos</a:t>
            </a:r>
            <a:endParaRPr lang="es-CR" dirty="0"/>
          </a:p>
        </p:txBody>
      </p:sp>
    </p:spTree>
    <p:extLst>
      <p:ext uri="{BB962C8B-B14F-4D97-AF65-F5344CB8AC3E}">
        <p14:creationId xmlns:p14="http://schemas.microsoft.com/office/powerpoint/2010/main" val="25567723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Diagrama E-R: Ejemplo</a:t>
            </a:r>
          </a:p>
        </p:txBody>
      </p:sp>
      <p:sp>
        <p:nvSpPr>
          <p:cNvPr id="3" name="2 Marcador de contenido"/>
          <p:cNvSpPr>
            <a:spLocks noGrp="1"/>
          </p:cNvSpPr>
          <p:nvPr>
            <p:ph sz="quarter" idx="1"/>
          </p:nvPr>
        </p:nvSpPr>
        <p:spPr/>
        <p:txBody>
          <a:bodyPr>
            <a:normAutofit fontScale="70000" lnSpcReduction="20000"/>
          </a:bodyPr>
          <a:lstStyle/>
          <a:p>
            <a:pPr algn="just"/>
            <a:r>
              <a:rPr lang="es-ES" dirty="0"/>
              <a:t>Supongamos que en un centro escolar se imparten muchos cursos. Cada curso está formado por un grupo de alumnos, de los cuales uno de ellos es el delegado del grupo. Los alumnos cursan asignaturas, y una asignatura puede o no ser cursada por los alumnos.</a:t>
            </a:r>
          </a:p>
        </p:txBody>
      </p:sp>
      <p:sp>
        <p:nvSpPr>
          <p:cNvPr id="4" name="3 Marcador de contenido"/>
          <p:cNvSpPr>
            <a:spLocks noGrp="1"/>
          </p:cNvSpPr>
          <p:nvPr>
            <p:ph sz="quarter" idx="2"/>
          </p:nvPr>
        </p:nvSpPr>
        <p:spPr/>
        <p:txBody>
          <a:bodyPr>
            <a:normAutofit fontScale="70000" lnSpcReduction="20000"/>
          </a:bodyPr>
          <a:lstStyle/>
          <a:p>
            <a:pPr algn="just"/>
            <a:r>
              <a:rPr lang="es-ES" dirty="0"/>
              <a:t>Paso 3: Definir los atributos</a:t>
            </a:r>
          </a:p>
          <a:p>
            <a:pPr lvl="1" algn="just"/>
            <a:r>
              <a:rPr lang="es-ES" dirty="0"/>
              <a:t>Como el enunciado no explicita ningún tipo de característica de las entidades nos imaginamos los atributos, que pueden ser los siguientes: </a:t>
            </a:r>
          </a:p>
          <a:p>
            <a:pPr lvl="2" algn="just"/>
            <a:r>
              <a:rPr lang="es-ES" dirty="0"/>
              <a:t>CURSO - COD_CURSO (clave primaria), DESCRIPCIÓN, NIVEL y ETAPA</a:t>
            </a:r>
          </a:p>
          <a:p>
            <a:pPr lvl="2" algn="just"/>
            <a:r>
              <a:rPr lang="es-ES" dirty="0"/>
              <a:t>ALUMNO – NUM_MATRÍCULA  (clave primaria), NOMBRE y DIRECCIÓN </a:t>
            </a:r>
          </a:p>
          <a:p>
            <a:pPr lvl="2" algn="just"/>
            <a:r>
              <a:rPr lang="es-ES" dirty="0"/>
              <a:t>ASIGNATURA – COD_ASIGNATURA (clave primaria) y TIPO</a:t>
            </a:r>
            <a:endParaRPr lang="es-CR" dirty="0"/>
          </a:p>
        </p:txBody>
      </p:sp>
    </p:spTree>
    <p:extLst>
      <p:ext uri="{BB962C8B-B14F-4D97-AF65-F5344CB8AC3E}">
        <p14:creationId xmlns:p14="http://schemas.microsoft.com/office/powerpoint/2010/main" val="325770458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Diagrama E-R: Ejemplo</a:t>
            </a:r>
          </a:p>
        </p:txBody>
      </p:sp>
      <p:sp>
        <p:nvSpPr>
          <p:cNvPr id="3" name="2 Marcador de contenido"/>
          <p:cNvSpPr>
            <a:spLocks noGrp="1"/>
          </p:cNvSpPr>
          <p:nvPr>
            <p:ph sz="quarter" idx="1"/>
          </p:nvPr>
        </p:nvSpPr>
        <p:spPr/>
        <p:txBody>
          <a:bodyPr>
            <a:normAutofit fontScale="85000" lnSpcReduction="20000"/>
          </a:bodyPr>
          <a:lstStyle/>
          <a:p>
            <a:pPr algn="just"/>
            <a:r>
              <a:rPr lang="es-ES" dirty="0"/>
              <a:t>Supongamos que en un centro escolar se imparten muchos cursos. Cada curso está formado por un grupo de alumnos, de los cuales uno de ellos es el delegado del grupo. Los alumnos cursan asignaturas, y una asignatura puede o no ser cursada por los alumnos.</a:t>
            </a:r>
          </a:p>
        </p:txBody>
      </p:sp>
      <p:sp>
        <p:nvSpPr>
          <p:cNvPr id="4" name="3 Marcador de contenido"/>
          <p:cNvSpPr>
            <a:spLocks noGrp="1"/>
          </p:cNvSpPr>
          <p:nvPr>
            <p:ph sz="quarter" idx="2"/>
          </p:nvPr>
        </p:nvSpPr>
        <p:spPr/>
        <p:txBody>
          <a:bodyPr>
            <a:normAutofit fontScale="85000" lnSpcReduction="20000"/>
          </a:bodyPr>
          <a:lstStyle/>
          <a:p>
            <a:pPr algn="just"/>
            <a:r>
              <a:rPr lang="es-ES" dirty="0"/>
              <a:t>Paso 4: Construir el diagrama</a:t>
            </a:r>
            <a:endParaRPr lang="es-CR" dirty="0"/>
          </a:p>
        </p:txBody>
      </p:sp>
    </p:spTree>
    <p:extLst>
      <p:ext uri="{BB962C8B-B14F-4D97-AF65-F5344CB8AC3E}">
        <p14:creationId xmlns:p14="http://schemas.microsoft.com/office/powerpoint/2010/main" val="30844499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Diagrama E-R: Ejemplo</a:t>
            </a:r>
          </a:p>
        </p:txBody>
      </p:sp>
      <p:grpSp>
        <p:nvGrpSpPr>
          <p:cNvPr id="86" name="85 Grupo"/>
          <p:cNvGrpSpPr/>
          <p:nvPr/>
        </p:nvGrpSpPr>
        <p:grpSpPr>
          <a:xfrm>
            <a:off x="35496" y="1628800"/>
            <a:ext cx="9108504" cy="4550194"/>
            <a:chOff x="35496" y="1628800"/>
            <a:chExt cx="9108504" cy="4550194"/>
          </a:xfrm>
        </p:grpSpPr>
        <p:sp>
          <p:nvSpPr>
            <p:cNvPr id="5" name="4 Rectángulo"/>
            <p:cNvSpPr/>
            <p:nvPr/>
          </p:nvSpPr>
          <p:spPr>
            <a:xfrm>
              <a:off x="3021151" y="3603946"/>
              <a:ext cx="1034426" cy="599580"/>
            </a:xfrm>
            <a:custGeom>
              <a:avLst/>
              <a:gdLst>
                <a:gd name="connsiteX0" fmla="*/ 0 w 1008112"/>
                <a:gd name="connsiteY0" fmla="*/ 0 h 576064"/>
                <a:gd name="connsiteX1" fmla="*/ 1008112 w 1008112"/>
                <a:gd name="connsiteY1" fmla="*/ 0 h 576064"/>
                <a:gd name="connsiteX2" fmla="*/ 1008112 w 1008112"/>
                <a:gd name="connsiteY2" fmla="*/ 576064 h 576064"/>
                <a:gd name="connsiteX3" fmla="*/ 0 w 1008112"/>
                <a:gd name="connsiteY3" fmla="*/ 576064 h 576064"/>
                <a:gd name="connsiteX4" fmla="*/ 0 w 1008112"/>
                <a:gd name="connsiteY4" fmla="*/ 0 h 576064"/>
                <a:gd name="connsiteX0" fmla="*/ 0 w 1008112"/>
                <a:gd name="connsiteY0" fmla="*/ 9663 h 585727"/>
                <a:gd name="connsiteX1" fmla="*/ 260501 w 1008112"/>
                <a:gd name="connsiteY1" fmla="*/ 0 h 585727"/>
                <a:gd name="connsiteX2" fmla="*/ 1008112 w 1008112"/>
                <a:gd name="connsiteY2" fmla="*/ 9663 h 585727"/>
                <a:gd name="connsiteX3" fmla="*/ 1008112 w 1008112"/>
                <a:gd name="connsiteY3" fmla="*/ 585727 h 585727"/>
                <a:gd name="connsiteX4" fmla="*/ 0 w 1008112"/>
                <a:gd name="connsiteY4" fmla="*/ 585727 h 585727"/>
                <a:gd name="connsiteX5" fmla="*/ 0 w 1008112"/>
                <a:gd name="connsiteY5" fmla="*/ 9663 h 585727"/>
                <a:gd name="connsiteX0" fmla="*/ 0 w 1008112"/>
                <a:gd name="connsiteY0" fmla="*/ 9663 h 585727"/>
                <a:gd name="connsiteX1" fmla="*/ 260501 w 1008112"/>
                <a:gd name="connsiteY1" fmla="*/ 0 h 585727"/>
                <a:gd name="connsiteX2" fmla="*/ 759265 w 1008112"/>
                <a:gd name="connsiteY2" fmla="*/ 1 h 585727"/>
                <a:gd name="connsiteX3" fmla="*/ 1008112 w 1008112"/>
                <a:gd name="connsiteY3" fmla="*/ 9663 h 585727"/>
                <a:gd name="connsiteX4" fmla="*/ 1008112 w 1008112"/>
                <a:gd name="connsiteY4" fmla="*/ 585727 h 585727"/>
                <a:gd name="connsiteX5" fmla="*/ 0 w 1008112"/>
                <a:gd name="connsiteY5" fmla="*/ 585727 h 585727"/>
                <a:gd name="connsiteX6" fmla="*/ 0 w 1008112"/>
                <a:gd name="connsiteY6" fmla="*/ 9663 h 585727"/>
                <a:gd name="connsiteX0" fmla="*/ 2735 w 1010847"/>
                <a:gd name="connsiteY0" fmla="*/ 9663 h 585727"/>
                <a:gd name="connsiteX1" fmla="*/ 263236 w 1010847"/>
                <a:gd name="connsiteY1" fmla="*/ 0 h 585727"/>
                <a:gd name="connsiteX2" fmla="*/ 762000 w 1010847"/>
                <a:gd name="connsiteY2" fmla="*/ 1 h 585727"/>
                <a:gd name="connsiteX3" fmla="*/ 1010847 w 1010847"/>
                <a:gd name="connsiteY3" fmla="*/ 9663 h 585727"/>
                <a:gd name="connsiteX4" fmla="*/ 1010847 w 1010847"/>
                <a:gd name="connsiteY4" fmla="*/ 585727 h 585727"/>
                <a:gd name="connsiteX5" fmla="*/ 2735 w 1010847"/>
                <a:gd name="connsiteY5" fmla="*/ 585727 h 585727"/>
                <a:gd name="connsiteX6" fmla="*/ 0 w 1010847"/>
                <a:gd name="connsiteY6" fmla="*/ 277092 h 585727"/>
                <a:gd name="connsiteX7" fmla="*/ 2735 w 1010847"/>
                <a:gd name="connsiteY7" fmla="*/ 9663 h 585727"/>
                <a:gd name="connsiteX0" fmla="*/ 2735 w 1010847"/>
                <a:gd name="connsiteY0" fmla="*/ 9663 h 585727"/>
                <a:gd name="connsiteX1" fmla="*/ 263236 w 1010847"/>
                <a:gd name="connsiteY1" fmla="*/ 0 h 585727"/>
                <a:gd name="connsiteX2" fmla="*/ 762000 w 1010847"/>
                <a:gd name="connsiteY2" fmla="*/ 1 h 585727"/>
                <a:gd name="connsiteX3" fmla="*/ 1010847 w 1010847"/>
                <a:gd name="connsiteY3" fmla="*/ 9663 h 585727"/>
                <a:gd name="connsiteX4" fmla="*/ 1010847 w 1010847"/>
                <a:gd name="connsiteY4" fmla="*/ 585727 h 585727"/>
                <a:gd name="connsiteX5" fmla="*/ 2735 w 1010847"/>
                <a:gd name="connsiteY5" fmla="*/ 585727 h 585727"/>
                <a:gd name="connsiteX6" fmla="*/ 0 w 1010847"/>
                <a:gd name="connsiteY6" fmla="*/ 415638 h 585727"/>
                <a:gd name="connsiteX7" fmla="*/ 2735 w 1010847"/>
                <a:gd name="connsiteY7" fmla="*/ 9663 h 585727"/>
                <a:gd name="connsiteX0" fmla="*/ 25778 w 1033890"/>
                <a:gd name="connsiteY0" fmla="*/ 9663 h 585727"/>
                <a:gd name="connsiteX1" fmla="*/ 286279 w 1033890"/>
                <a:gd name="connsiteY1" fmla="*/ 0 h 585727"/>
                <a:gd name="connsiteX2" fmla="*/ 785043 w 1033890"/>
                <a:gd name="connsiteY2" fmla="*/ 1 h 585727"/>
                <a:gd name="connsiteX3" fmla="*/ 1033890 w 1033890"/>
                <a:gd name="connsiteY3" fmla="*/ 9663 h 585727"/>
                <a:gd name="connsiteX4" fmla="*/ 1033890 w 1033890"/>
                <a:gd name="connsiteY4" fmla="*/ 585727 h 585727"/>
                <a:gd name="connsiteX5" fmla="*/ 25778 w 1033890"/>
                <a:gd name="connsiteY5" fmla="*/ 585727 h 585727"/>
                <a:gd name="connsiteX6" fmla="*/ 23043 w 1033890"/>
                <a:gd name="connsiteY6" fmla="*/ 415638 h 585727"/>
                <a:gd name="connsiteX7" fmla="*/ 9189 w 1033890"/>
                <a:gd name="connsiteY7" fmla="*/ 166256 h 585727"/>
                <a:gd name="connsiteX8" fmla="*/ 25778 w 1033890"/>
                <a:gd name="connsiteY8" fmla="*/ 9663 h 585727"/>
                <a:gd name="connsiteX0" fmla="*/ 25778 w 1033890"/>
                <a:gd name="connsiteY0" fmla="*/ 23516 h 599580"/>
                <a:gd name="connsiteX1" fmla="*/ 286279 w 1033890"/>
                <a:gd name="connsiteY1" fmla="*/ 13853 h 599580"/>
                <a:gd name="connsiteX2" fmla="*/ 521807 w 1033890"/>
                <a:gd name="connsiteY2" fmla="*/ 0 h 599580"/>
                <a:gd name="connsiteX3" fmla="*/ 785043 w 1033890"/>
                <a:gd name="connsiteY3" fmla="*/ 13854 h 599580"/>
                <a:gd name="connsiteX4" fmla="*/ 1033890 w 1033890"/>
                <a:gd name="connsiteY4" fmla="*/ 23516 h 599580"/>
                <a:gd name="connsiteX5" fmla="*/ 1033890 w 1033890"/>
                <a:gd name="connsiteY5" fmla="*/ 599580 h 599580"/>
                <a:gd name="connsiteX6" fmla="*/ 25778 w 1033890"/>
                <a:gd name="connsiteY6" fmla="*/ 599580 h 599580"/>
                <a:gd name="connsiteX7" fmla="*/ 23043 w 1033890"/>
                <a:gd name="connsiteY7" fmla="*/ 429491 h 599580"/>
                <a:gd name="connsiteX8" fmla="*/ 9189 w 1033890"/>
                <a:gd name="connsiteY8" fmla="*/ 180109 h 599580"/>
                <a:gd name="connsiteX9" fmla="*/ 25778 w 1033890"/>
                <a:gd name="connsiteY9" fmla="*/ 23516 h 599580"/>
                <a:gd name="connsiteX0" fmla="*/ 25778 w 1034426"/>
                <a:gd name="connsiteY0" fmla="*/ 23516 h 599580"/>
                <a:gd name="connsiteX1" fmla="*/ 286279 w 1034426"/>
                <a:gd name="connsiteY1" fmla="*/ 13853 h 599580"/>
                <a:gd name="connsiteX2" fmla="*/ 521807 w 1034426"/>
                <a:gd name="connsiteY2" fmla="*/ 0 h 599580"/>
                <a:gd name="connsiteX3" fmla="*/ 785043 w 1034426"/>
                <a:gd name="connsiteY3" fmla="*/ 13854 h 599580"/>
                <a:gd name="connsiteX4" fmla="*/ 1033890 w 1034426"/>
                <a:gd name="connsiteY4" fmla="*/ 23516 h 599580"/>
                <a:gd name="connsiteX5" fmla="*/ 1034426 w 1034426"/>
                <a:gd name="connsiteY5" fmla="*/ 304800 h 599580"/>
                <a:gd name="connsiteX6" fmla="*/ 1033890 w 1034426"/>
                <a:gd name="connsiteY6" fmla="*/ 599580 h 599580"/>
                <a:gd name="connsiteX7" fmla="*/ 25778 w 1034426"/>
                <a:gd name="connsiteY7" fmla="*/ 599580 h 599580"/>
                <a:gd name="connsiteX8" fmla="*/ 23043 w 1034426"/>
                <a:gd name="connsiteY8" fmla="*/ 429491 h 599580"/>
                <a:gd name="connsiteX9" fmla="*/ 9189 w 1034426"/>
                <a:gd name="connsiteY9" fmla="*/ 180109 h 599580"/>
                <a:gd name="connsiteX10" fmla="*/ 25778 w 1034426"/>
                <a:gd name="connsiteY10" fmla="*/ 23516 h 599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34426" h="599580">
                  <a:moveTo>
                    <a:pt x="25778" y="23516"/>
                  </a:moveTo>
                  <a:lnTo>
                    <a:pt x="286279" y="13853"/>
                  </a:lnTo>
                  <a:lnTo>
                    <a:pt x="521807" y="0"/>
                  </a:lnTo>
                  <a:lnTo>
                    <a:pt x="785043" y="13854"/>
                  </a:lnTo>
                  <a:lnTo>
                    <a:pt x="1033890" y="23516"/>
                  </a:lnTo>
                  <a:cubicBezTo>
                    <a:pt x="1034069" y="117277"/>
                    <a:pt x="1034247" y="211039"/>
                    <a:pt x="1034426" y="304800"/>
                  </a:cubicBezTo>
                  <a:cubicBezTo>
                    <a:pt x="1034247" y="403060"/>
                    <a:pt x="1034069" y="501320"/>
                    <a:pt x="1033890" y="599580"/>
                  </a:cubicBezTo>
                  <a:lnTo>
                    <a:pt x="25778" y="599580"/>
                  </a:lnTo>
                  <a:cubicBezTo>
                    <a:pt x="24866" y="496702"/>
                    <a:pt x="23955" y="532369"/>
                    <a:pt x="23043" y="429491"/>
                  </a:cubicBezTo>
                  <a:cubicBezTo>
                    <a:pt x="20278" y="359579"/>
                    <a:pt x="8733" y="247771"/>
                    <a:pt x="9189" y="180109"/>
                  </a:cubicBezTo>
                  <a:cubicBezTo>
                    <a:pt x="9645" y="112447"/>
                    <a:pt x="-20404" y="51225"/>
                    <a:pt x="25778" y="23516"/>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400" b="1" dirty="0"/>
                <a:t>Curso</a:t>
              </a:r>
            </a:p>
          </p:txBody>
        </p:sp>
        <p:sp>
          <p:nvSpPr>
            <p:cNvPr id="6" name="5 Rectángulo"/>
            <p:cNvSpPr/>
            <p:nvPr/>
          </p:nvSpPr>
          <p:spPr>
            <a:xfrm>
              <a:off x="2517095" y="5298261"/>
              <a:ext cx="100811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400" b="1" dirty="0"/>
                <a:t>Asignatura</a:t>
              </a:r>
            </a:p>
          </p:txBody>
        </p:sp>
        <p:sp>
          <p:nvSpPr>
            <p:cNvPr id="7" name="6 Rectángulo"/>
            <p:cNvSpPr/>
            <p:nvPr/>
          </p:nvSpPr>
          <p:spPr>
            <a:xfrm>
              <a:off x="6431306" y="3627463"/>
              <a:ext cx="100811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400" b="1" dirty="0"/>
                <a:t>Alumno</a:t>
              </a:r>
            </a:p>
          </p:txBody>
        </p:sp>
        <p:sp>
          <p:nvSpPr>
            <p:cNvPr id="8" name="7 Rombo"/>
            <p:cNvSpPr/>
            <p:nvPr/>
          </p:nvSpPr>
          <p:spPr>
            <a:xfrm>
              <a:off x="4415082" y="3326677"/>
              <a:ext cx="1656184" cy="116488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300" dirty="0"/>
                <a:t>Pertenece</a:t>
              </a:r>
            </a:p>
          </p:txBody>
        </p:sp>
        <p:sp>
          <p:nvSpPr>
            <p:cNvPr id="9" name="8 Elipse"/>
            <p:cNvSpPr/>
            <p:nvPr/>
          </p:nvSpPr>
          <p:spPr>
            <a:xfrm>
              <a:off x="1390746" y="2619351"/>
              <a:ext cx="1885114" cy="53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400" u="sng" dirty="0"/>
                <a:t>COD_CURSO</a:t>
              </a:r>
            </a:p>
          </p:txBody>
        </p:sp>
        <p:cxnSp>
          <p:nvCxnSpPr>
            <p:cNvPr id="11" name="10 Conector recto"/>
            <p:cNvCxnSpPr>
              <a:stCxn id="8" idx="1"/>
              <a:endCxn id="5" idx="5"/>
            </p:cNvCxnSpPr>
            <p:nvPr/>
          </p:nvCxnSpPr>
          <p:spPr>
            <a:xfrm flipH="1" flipV="1">
              <a:off x="4055577" y="3908746"/>
              <a:ext cx="359505" cy="3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11 Conector recto"/>
            <p:cNvCxnSpPr>
              <a:stCxn id="8" idx="3"/>
              <a:endCxn id="7" idx="1"/>
            </p:cNvCxnSpPr>
            <p:nvPr/>
          </p:nvCxnSpPr>
          <p:spPr>
            <a:xfrm>
              <a:off x="6071266" y="3909118"/>
              <a:ext cx="360040" cy="6377"/>
            </a:xfrm>
            <a:prstGeom prst="line">
              <a:avLst/>
            </a:prstGeom>
          </p:spPr>
          <p:style>
            <a:lnRef idx="1">
              <a:schemeClr val="accent1"/>
            </a:lnRef>
            <a:fillRef idx="0">
              <a:schemeClr val="accent1"/>
            </a:fillRef>
            <a:effectRef idx="0">
              <a:schemeClr val="accent1"/>
            </a:effectRef>
            <a:fontRef idx="minor">
              <a:schemeClr val="tx1"/>
            </a:fontRef>
          </p:style>
        </p:cxnSp>
        <p:sp>
          <p:nvSpPr>
            <p:cNvPr id="19" name="18 Elipse"/>
            <p:cNvSpPr/>
            <p:nvPr/>
          </p:nvSpPr>
          <p:spPr>
            <a:xfrm>
              <a:off x="323528" y="3827002"/>
              <a:ext cx="173508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400" dirty="0"/>
                <a:t>Descripción</a:t>
              </a:r>
            </a:p>
          </p:txBody>
        </p:sp>
        <p:sp>
          <p:nvSpPr>
            <p:cNvPr id="20" name="19 Elipse"/>
            <p:cNvSpPr/>
            <p:nvPr/>
          </p:nvSpPr>
          <p:spPr>
            <a:xfrm>
              <a:off x="353081" y="3195415"/>
              <a:ext cx="173508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400" dirty="0"/>
                <a:t>Nivel</a:t>
              </a:r>
            </a:p>
          </p:txBody>
        </p:sp>
        <p:sp>
          <p:nvSpPr>
            <p:cNvPr id="21" name="20 Elipse"/>
            <p:cNvSpPr/>
            <p:nvPr/>
          </p:nvSpPr>
          <p:spPr>
            <a:xfrm>
              <a:off x="706225" y="4419551"/>
              <a:ext cx="173508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400" dirty="0"/>
                <a:t>Etapa</a:t>
              </a:r>
            </a:p>
          </p:txBody>
        </p:sp>
        <p:cxnSp>
          <p:nvCxnSpPr>
            <p:cNvPr id="23" name="22 Conector recto"/>
            <p:cNvCxnSpPr>
              <a:cxnSpLocks/>
              <a:stCxn id="9" idx="4"/>
              <a:endCxn id="5" idx="1"/>
            </p:cNvCxnSpPr>
            <p:nvPr/>
          </p:nvCxnSpPr>
          <p:spPr>
            <a:xfrm>
              <a:off x="2333303" y="3158311"/>
              <a:ext cx="974127" cy="4594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23 Conector recto"/>
            <p:cNvCxnSpPr>
              <a:stCxn id="20" idx="6"/>
              <a:endCxn id="5" idx="0"/>
            </p:cNvCxnSpPr>
            <p:nvPr/>
          </p:nvCxnSpPr>
          <p:spPr>
            <a:xfrm>
              <a:off x="2088169" y="3375435"/>
              <a:ext cx="958760" cy="25202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26 Conector recto"/>
            <p:cNvCxnSpPr>
              <a:stCxn id="19" idx="6"/>
              <a:endCxn id="5" idx="8"/>
            </p:cNvCxnSpPr>
            <p:nvPr/>
          </p:nvCxnSpPr>
          <p:spPr>
            <a:xfrm>
              <a:off x="2058616" y="4007022"/>
              <a:ext cx="985578" cy="264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31 Conector recto"/>
            <p:cNvCxnSpPr>
              <a:stCxn id="21" idx="6"/>
              <a:endCxn id="5" idx="7"/>
            </p:cNvCxnSpPr>
            <p:nvPr/>
          </p:nvCxnSpPr>
          <p:spPr>
            <a:xfrm flipV="1">
              <a:off x="2441313" y="4203526"/>
              <a:ext cx="605616" cy="396045"/>
            </a:xfrm>
            <a:prstGeom prst="line">
              <a:avLst/>
            </a:prstGeom>
          </p:spPr>
          <p:style>
            <a:lnRef idx="1">
              <a:schemeClr val="accent1"/>
            </a:lnRef>
            <a:fillRef idx="0">
              <a:schemeClr val="accent1"/>
            </a:fillRef>
            <a:effectRef idx="0">
              <a:schemeClr val="accent1"/>
            </a:effectRef>
            <a:fontRef idx="minor">
              <a:schemeClr val="tx1"/>
            </a:fontRef>
          </p:style>
        </p:cxnSp>
        <p:sp>
          <p:nvSpPr>
            <p:cNvPr id="40" name="39 CuadroTexto"/>
            <p:cNvSpPr txBox="1"/>
            <p:nvPr/>
          </p:nvSpPr>
          <p:spPr>
            <a:xfrm>
              <a:off x="4919138" y="2979391"/>
              <a:ext cx="648072" cy="338554"/>
            </a:xfrm>
            <a:prstGeom prst="rect">
              <a:avLst/>
            </a:prstGeom>
            <a:noFill/>
          </p:spPr>
          <p:txBody>
            <a:bodyPr wrap="square" rtlCol="0">
              <a:spAutoFit/>
            </a:bodyPr>
            <a:lstStyle/>
            <a:p>
              <a:r>
                <a:rPr lang="es-CR" sz="1600" b="1" dirty="0"/>
                <a:t>1:M</a:t>
              </a:r>
            </a:p>
          </p:txBody>
        </p:sp>
        <p:sp>
          <p:nvSpPr>
            <p:cNvPr id="43" name="42 Rombo"/>
            <p:cNvSpPr/>
            <p:nvPr/>
          </p:nvSpPr>
          <p:spPr>
            <a:xfrm>
              <a:off x="6041713" y="1952148"/>
              <a:ext cx="1832780" cy="131527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300" dirty="0"/>
                <a:t>Es Delegado</a:t>
              </a:r>
            </a:p>
          </p:txBody>
        </p:sp>
        <p:cxnSp>
          <p:nvCxnSpPr>
            <p:cNvPr id="47" name="46 Conector recto"/>
            <p:cNvCxnSpPr>
              <a:cxnSpLocks/>
              <a:stCxn id="7" idx="0"/>
              <a:endCxn id="43" idx="2"/>
            </p:cNvCxnSpPr>
            <p:nvPr/>
          </p:nvCxnSpPr>
          <p:spPr>
            <a:xfrm flipV="1">
              <a:off x="6935362" y="3267423"/>
              <a:ext cx="22741"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50 Conector angular"/>
            <p:cNvCxnSpPr>
              <a:cxnSpLocks/>
              <a:stCxn id="43" idx="3"/>
              <a:endCxn id="7" idx="3"/>
            </p:cNvCxnSpPr>
            <p:nvPr/>
          </p:nvCxnSpPr>
          <p:spPr>
            <a:xfrm flipH="1">
              <a:off x="7439418" y="2609786"/>
              <a:ext cx="435075" cy="1305709"/>
            </a:xfrm>
            <a:prstGeom prst="bentConnector3">
              <a:avLst>
                <a:gd name="adj1" fmla="val -52543"/>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3" name="52 CuadroTexto"/>
            <p:cNvSpPr txBox="1"/>
            <p:nvPr/>
          </p:nvSpPr>
          <p:spPr>
            <a:xfrm>
              <a:off x="6611326" y="1628800"/>
              <a:ext cx="648072" cy="338554"/>
            </a:xfrm>
            <a:prstGeom prst="rect">
              <a:avLst/>
            </a:prstGeom>
            <a:noFill/>
          </p:spPr>
          <p:txBody>
            <a:bodyPr wrap="square" rtlCol="0">
              <a:spAutoFit/>
            </a:bodyPr>
            <a:lstStyle/>
            <a:p>
              <a:r>
                <a:rPr lang="es-CR" sz="1600" b="1" dirty="0"/>
                <a:t>1:M</a:t>
              </a:r>
            </a:p>
          </p:txBody>
        </p:sp>
        <p:sp>
          <p:nvSpPr>
            <p:cNvPr id="54" name="53 Elipse"/>
            <p:cNvSpPr/>
            <p:nvPr/>
          </p:nvSpPr>
          <p:spPr>
            <a:xfrm>
              <a:off x="6996175" y="4264709"/>
              <a:ext cx="2147825" cy="5205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400" u="sng" dirty="0"/>
                <a:t>NUM_MATRICULA</a:t>
              </a:r>
            </a:p>
          </p:txBody>
        </p:sp>
        <p:sp>
          <p:nvSpPr>
            <p:cNvPr id="55" name="54 Elipse"/>
            <p:cNvSpPr/>
            <p:nvPr/>
          </p:nvSpPr>
          <p:spPr>
            <a:xfrm>
              <a:off x="7184185" y="4875221"/>
              <a:ext cx="173508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400" dirty="0"/>
                <a:t>Nombre</a:t>
              </a:r>
            </a:p>
          </p:txBody>
        </p:sp>
        <p:sp>
          <p:nvSpPr>
            <p:cNvPr id="56" name="55 Elipse"/>
            <p:cNvSpPr/>
            <p:nvPr/>
          </p:nvSpPr>
          <p:spPr>
            <a:xfrm>
              <a:off x="7259398" y="5447140"/>
              <a:ext cx="173508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400" dirty="0"/>
                <a:t>Dirección</a:t>
              </a:r>
            </a:p>
          </p:txBody>
        </p:sp>
        <p:cxnSp>
          <p:nvCxnSpPr>
            <p:cNvPr id="57" name="56 Conector recto"/>
            <p:cNvCxnSpPr>
              <a:stCxn id="56" idx="0"/>
              <a:endCxn id="7" idx="2"/>
            </p:cNvCxnSpPr>
            <p:nvPr/>
          </p:nvCxnSpPr>
          <p:spPr>
            <a:xfrm flipH="1" flipV="1">
              <a:off x="6935362" y="4203527"/>
              <a:ext cx="1191580" cy="12436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59 Conector recto"/>
            <p:cNvCxnSpPr>
              <a:cxnSpLocks/>
              <a:stCxn id="54" idx="0"/>
              <a:endCxn id="7" idx="2"/>
            </p:cNvCxnSpPr>
            <p:nvPr/>
          </p:nvCxnSpPr>
          <p:spPr>
            <a:xfrm flipH="1" flipV="1">
              <a:off x="6935362" y="4203527"/>
              <a:ext cx="1134726" cy="61182"/>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62 Conector recto"/>
            <p:cNvCxnSpPr>
              <a:stCxn id="55" idx="0"/>
              <a:endCxn id="7" idx="2"/>
            </p:cNvCxnSpPr>
            <p:nvPr/>
          </p:nvCxnSpPr>
          <p:spPr>
            <a:xfrm flipH="1" flipV="1">
              <a:off x="6935362" y="4203527"/>
              <a:ext cx="1116367" cy="671694"/>
            </a:xfrm>
            <a:prstGeom prst="line">
              <a:avLst/>
            </a:prstGeom>
          </p:spPr>
          <p:style>
            <a:lnRef idx="1">
              <a:schemeClr val="accent1"/>
            </a:lnRef>
            <a:fillRef idx="0">
              <a:schemeClr val="accent1"/>
            </a:fillRef>
            <a:effectRef idx="0">
              <a:schemeClr val="accent1"/>
            </a:effectRef>
            <a:fontRef idx="minor">
              <a:schemeClr val="tx1"/>
            </a:fontRef>
          </p:style>
        </p:cxnSp>
        <p:sp>
          <p:nvSpPr>
            <p:cNvPr id="66" name="65 Rombo"/>
            <p:cNvSpPr/>
            <p:nvPr/>
          </p:nvSpPr>
          <p:spPr>
            <a:xfrm>
              <a:off x="4235329" y="4995615"/>
              <a:ext cx="1656184" cy="116488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300" dirty="0"/>
                <a:t>Cursa</a:t>
              </a:r>
            </a:p>
          </p:txBody>
        </p:sp>
        <p:cxnSp>
          <p:nvCxnSpPr>
            <p:cNvPr id="67" name="66 Conector recto"/>
            <p:cNvCxnSpPr>
              <a:stCxn id="66" idx="1"/>
              <a:endCxn id="6" idx="3"/>
            </p:cNvCxnSpPr>
            <p:nvPr/>
          </p:nvCxnSpPr>
          <p:spPr>
            <a:xfrm flipH="1">
              <a:off x="3525207" y="5578056"/>
              <a:ext cx="710122" cy="8237"/>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74 Conector angular"/>
            <p:cNvCxnSpPr>
              <a:stCxn id="7" idx="2"/>
              <a:endCxn id="66" idx="3"/>
            </p:cNvCxnSpPr>
            <p:nvPr/>
          </p:nvCxnSpPr>
          <p:spPr>
            <a:xfrm rot="5400000">
              <a:off x="5726174" y="4368867"/>
              <a:ext cx="1374529" cy="1043849"/>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78" name="77 Elipse"/>
            <p:cNvSpPr/>
            <p:nvPr/>
          </p:nvSpPr>
          <p:spPr>
            <a:xfrm>
              <a:off x="35496" y="4993744"/>
              <a:ext cx="2261800" cy="6015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u="sng" dirty="0"/>
                <a:t>COD_ASIGNATURA</a:t>
              </a:r>
              <a:endParaRPr lang="es-CR" sz="1400" u="sng" dirty="0"/>
            </a:p>
          </p:txBody>
        </p:sp>
        <p:sp>
          <p:nvSpPr>
            <p:cNvPr id="79" name="78 Elipse"/>
            <p:cNvSpPr/>
            <p:nvPr/>
          </p:nvSpPr>
          <p:spPr>
            <a:xfrm>
              <a:off x="389794" y="5818954"/>
              <a:ext cx="173508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1400" dirty="0"/>
                <a:t>Tipo</a:t>
              </a:r>
            </a:p>
          </p:txBody>
        </p:sp>
        <p:cxnSp>
          <p:nvCxnSpPr>
            <p:cNvPr id="80" name="79 Conector recto"/>
            <p:cNvCxnSpPr>
              <a:cxnSpLocks/>
              <a:stCxn id="78" idx="5"/>
              <a:endCxn id="6" idx="1"/>
            </p:cNvCxnSpPr>
            <p:nvPr/>
          </p:nvCxnSpPr>
          <p:spPr>
            <a:xfrm>
              <a:off x="1966063" y="5507205"/>
              <a:ext cx="551032" cy="79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82 Conector recto"/>
            <p:cNvCxnSpPr>
              <a:stCxn id="79" idx="7"/>
              <a:endCxn id="6" idx="1"/>
            </p:cNvCxnSpPr>
            <p:nvPr/>
          </p:nvCxnSpPr>
          <p:spPr>
            <a:xfrm flipV="1">
              <a:off x="1870784" y="5586293"/>
              <a:ext cx="646311" cy="285388"/>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5718504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Ejercicios</a:t>
            </a:r>
          </a:p>
        </p:txBody>
      </p:sp>
      <p:sp>
        <p:nvSpPr>
          <p:cNvPr id="3" name="2 Marcador de contenido"/>
          <p:cNvSpPr>
            <a:spLocks noGrp="1"/>
          </p:cNvSpPr>
          <p:nvPr>
            <p:ph sz="quarter" idx="1"/>
          </p:nvPr>
        </p:nvSpPr>
        <p:spPr/>
        <p:txBody>
          <a:bodyPr>
            <a:normAutofit lnSpcReduction="10000"/>
          </a:bodyPr>
          <a:lstStyle/>
          <a:p>
            <a:r>
              <a:rPr lang="es-CR" dirty="0"/>
              <a:t>Construya el diagrama E-R para los siguientes casos:</a:t>
            </a:r>
          </a:p>
          <a:p>
            <a:pPr lvl="1"/>
            <a:r>
              <a:rPr lang="es-ES" dirty="0"/>
              <a:t>Supongamos el bibliobús que proporciona un servicio de préstamos de libros a los socios de un pueblo. Los libros están clasificados por temas. Un tema puede contener varios libros. Un libro es prestado a muchos socios, y un socio puede solicitar varios libros. En el préstamo de libros es importante saber la Fecha de préstamo y la Fecha de devolución. De los libros nos interesa saber el título, el autor y el número de ejemplares.</a:t>
            </a:r>
            <a:endParaRPr lang="es-CR" dirty="0"/>
          </a:p>
        </p:txBody>
      </p:sp>
    </p:spTree>
    <p:extLst>
      <p:ext uri="{BB962C8B-B14F-4D97-AF65-F5344CB8AC3E}">
        <p14:creationId xmlns:p14="http://schemas.microsoft.com/office/powerpoint/2010/main" val="295986805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Ejercicios</a:t>
            </a:r>
          </a:p>
        </p:txBody>
      </p:sp>
      <p:sp>
        <p:nvSpPr>
          <p:cNvPr id="3" name="2 Marcador de contenido"/>
          <p:cNvSpPr>
            <a:spLocks noGrp="1"/>
          </p:cNvSpPr>
          <p:nvPr>
            <p:ph sz="quarter" idx="1"/>
          </p:nvPr>
        </p:nvSpPr>
        <p:spPr/>
        <p:txBody>
          <a:bodyPr/>
          <a:lstStyle/>
          <a:p>
            <a:r>
              <a:rPr lang="es-CR" dirty="0"/>
              <a:t>Casos por grupos</a:t>
            </a:r>
          </a:p>
        </p:txBody>
      </p:sp>
    </p:spTree>
    <p:extLst>
      <p:ext uri="{BB962C8B-B14F-4D97-AF65-F5344CB8AC3E}">
        <p14:creationId xmlns:p14="http://schemas.microsoft.com/office/powerpoint/2010/main" val="2840739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8" name="Rectangle 10"/>
          <p:cNvSpPr>
            <a:spLocks noGrp="1" noChangeArrowheads="1"/>
          </p:cNvSpPr>
          <p:nvPr>
            <p:ph type="title"/>
          </p:nvPr>
        </p:nvSpPr>
        <p:spPr>
          <a:xfrm>
            <a:off x="612648" y="166456"/>
            <a:ext cx="8153400" cy="990600"/>
          </a:xfrm>
        </p:spPr>
        <p:txBody>
          <a:bodyPr>
            <a:normAutofit/>
          </a:bodyPr>
          <a:lstStyle/>
          <a:p>
            <a:r>
              <a:rPr lang="es-CR" sz="2800" dirty="0"/>
              <a:t>Modelo entidad-relación: Conceptos</a:t>
            </a:r>
            <a:endParaRPr lang="es-ES_tradnl" sz="2800" dirty="0"/>
          </a:p>
        </p:txBody>
      </p:sp>
      <p:sp>
        <p:nvSpPr>
          <p:cNvPr id="2" name="1 Marcador de contenido"/>
          <p:cNvSpPr>
            <a:spLocks noGrp="1"/>
          </p:cNvSpPr>
          <p:nvPr>
            <p:ph sz="quarter" idx="1"/>
          </p:nvPr>
        </p:nvSpPr>
        <p:spPr/>
        <p:txBody>
          <a:bodyPr/>
          <a:lstStyle/>
          <a:p>
            <a:r>
              <a:rPr lang="es-CR" dirty="0"/>
              <a:t>Entidad</a:t>
            </a:r>
          </a:p>
          <a:p>
            <a:pPr lvl="1"/>
            <a:r>
              <a:rPr lang="es-CR" dirty="0"/>
              <a:t>¿Cuáles serían algunos ejemplos de entidades?</a:t>
            </a:r>
          </a:p>
        </p:txBody>
      </p:sp>
    </p:spTree>
    <p:extLst>
      <p:ext uri="{BB962C8B-B14F-4D97-AF65-F5344CB8AC3E}">
        <p14:creationId xmlns:p14="http://schemas.microsoft.com/office/powerpoint/2010/main" val="610121777"/>
      </p:ext>
    </p:extLst>
  </p:cSld>
  <p:clrMapOvr>
    <a:masterClrMapping/>
  </p:clrMapOvr>
  <p:transition advTm="66448"/>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12648" y="255233"/>
            <a:ext cx="8153400" cy="990600"/>
          </a:xfrm>
        </p:spPr>
        <p:txBody>
          <a:bodyPr/>
          <a:lstStyle/>
          <a:p>
            <a:r>
              <a:rPr lang="es-ES" sz="2800" dirty="0"/>
              <a:t>Sitios web para ampliar conocimientos</a:t>
            </a:r>
            <a:endParaRPr lang="es-CR" sz="2800" dirty="0"/>
          </a:p>
        </p:txBody>
      </p:sp>
      <p:sp>
        <p:nvSpPr>
          <p:cNvPr id="3" name="Marcador de contenido 2"/>
          <p:cNvSpPr>
            <a:spLocks noGrp="1"/>
          </p:cNvSpPr>
          <p:nvPr>
            <p:ph sz="quarter" idx="1"/>
          </p:nvPr>
        </p:nvSpPr>
        <p:spPr/>
        <p:txBody>
          <a:bodyPr/>
          <a:lstStyle/>
          <a:p>
            <a:r>
              <a:rPr lang="es-CR" dirty="0"/>
              <a:t>Modelo entidad relación:</a:t>
            </a:r>
          </a:p>
          <a:p>
            <a:pPr lvl="1"/>
            <a:r>
              <a:rPr lang="es-CR" dirty="0">
                <a:hlinkClick r:id="rId2"/>
              </a:rPr>
              <a:t>http://gpd.sip.ucm.es/rafa/docencia/bdsi/apuntes/TEMA02.pdf</a:t>
            </a:r>
            <a:r>
              <a:rPr lang="es-CR" dirty="0"/>
              <a:t>.</a:t>
            </a:r>
          </a:p>
        </p:txBody>
      </p:sp>
    </p:spTree>
    <p:extLst>
      <p:ext uri="{BB962C8B-B14F-4D97-AF65-F5344CB8AC3E}">
        <p14:creationId xmlns:p14="http://schemas.microsoft.com/office/powerpoint/2010/main" val="1504924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8" name="Rectangle 10"/>
          <p:cNvSpPr>
            <a:spLocks noGrp="1" noChangeArrowheads="1"/>
          </p:cNvSpPr>
          <p:nvPr>
            <p:ph type="title"/>
          </p:nvPr>
        </p:nvSpPr>
        <p:spPr/>
        <p:txBody>
          <a:bodyPr>
            <a:normAutofit fontScale="90000"/>
          </a:bodyPr>
          <a:lstStyle/>
          <a:p>
            <a:r>
              <a:rPr lang="es-CR" dirty="0"/>
              <a:t>Modelo entidad-relación: Conceptos</a:t>
            </a:r>
            <a:endParaRPr lang="es-ES_tradnl" dirty="0"/>
          </a:p>
        </p:txBody>
      </p:sp>
      <p:sp>
        <p:nvSpPr>
          <p:cNvPr id="43014" name="Rectangle 6"/>
          <p:cNvSpPr>
            <a:spLocks noChangeArrowheads="1"/>
          </p:cNvSpPr>
          <p:nvPr/>
        </p:nvSpPr>
        <p:spPr bwMode="auto">
          <a:xfrm>
            <a:off x="1919784" y="2977491"/>
            <a:ext cx="1783108" cy="442035"/>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p>
            <a:pPr algn="ctr" eaLnBrk="0" hangingPunct="0"/>
            <a:r>
              <a:rPr lang="es-ES_tradnl" sz="2400"/>
              <a:t>EMPLEADO</a:t>
            </a:r>
          </a:p>
        </p:txBody>
      </p:sp>
      <p:sp>
        <p:nvSpPr>
          <p:cNvPr id="43015" name="Rectangle 7"/>
          <p:cNvSpPr>
            <a:spLocks noChangeArrowheads="1"/>
          </p:cNvSpPr>
          <p:nvPr/>
        </p:nvSpPr>
        <p:spPr bwMode="auto">
          <a:xfrm>
            <a:off x="3880589" y="3995078"/>
            <a:ext cx="1404799" cy="442035"/>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p>
            <a:pPr algn="ctr" eaLnBrk="0" hangingPunct="0"/>
            <a:r>
              <a:rPr lang="es-ES_tradnl" sz="2400"/>
              <a:t>EDIFICIO</a:t>
            </a:r>
            <a:endParaRPr lang="es-ES_tradnl" sz="2400" dirty="0"/>
          </a:p>
        </p:txBody>
      </p:sp>
      <p:sp>
        <p:nvSpPr>
          <p:cNvPr id="43016" name="Rectangle 8"/>
          <p:cNvSpPr>
            <a:spLocks noChangeArrowheads="1"/>
          </p:cNvSpPr>
          <p:nvPr/>
        </p:nvSpPr>
        <p:spPr bwMode="auto">
          <a:xfrm>
            <a:off x="3799660" y="2979079"/>
            <a:ext cx="1561893" cy="442035"/>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p>
            <a:pPr algn="ctr" eaLnBrk="0" hangingPunct="0"/>
            <a:r>
              <a:rPr lang="es-ES_tradnl" sz="2400"/>
              <a:t>PELICULA</a:t>
            </a:r>
          </a:p>
        </p:txBody>
      </p:sp>
      <p:sp>
        <p:nvSpPr>
          <p:cNvPr id="43017" name="Rectangle 9"/>
          <p:cNvSpPr>
            <a:spLocks noChangeArrowheads="1"/>
          </p:cNvSpPr>
          <p:nvPr/>
        </p:nvSpPr>
        <p:spPr bwMode="auto">
          <a:xfrm>
            <a:off x="5502475" y="2979079"/>
            <a:ext cx="1680516" cy="442035"/>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p>
            <a:pPr algn="ctr" eaLnBrk="0" hangingPunct="0"/>
            <a:r>
              <a:rPr lang="es-ES_tradnl" sz="2400"/>
              <a:t>DIRECTOR</a:t>
            </a:r>
          </a:p>
        </p:txBody>
      </p:sp>
      <p:sp>
        <p:nvSpPr>
          <p:cNvPr id="43020" name="Rectangle 12"/>
          <p:cNvSpPr>
            <a:spLocks noChangeArrowheads="1"/>
          </p:cNvSpPr>
          <p:nvPr/>
        </p:nvSpPr>
        <p:spPr bwMode="auto">
          <a:xfrm>
            <a:off x="5578065" y="3888716"/>
            <a:ext cx="1149922" cy="442035"/>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p>
            <a:pPr algn="ctr" eaLnBrk="0" hangingPunct="0"/>
            <a:r>
              <a:rPr lang="es-ES_tradnl" sz="2400"/>
              <a:t>ACTOR</a:t>
            </a:r>
          </a:p>
        </p:txBody>
      </p:sp>
      <p:sp>
        <p:nvSpPr>
          <p:cNvPr id="43021" name="Rectangle 13"/>
          <p:cNvSpPr>
            <a:spLocks noChangeArrowheads="1"/>
          </p:cNvSpPr>
          <p:nvPr/>
        </p:nvSpPr>
        <p:spPr bwMode="auto">
          <a:xfrm>
            <a:off x="2041625" y="3974441"/>
            <a:ext cx="1372739" cy="442035"/>
          </a:xfrm>
          <a:prstGeom prst="rect">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p>
            <a:pPr algn="ctr" eaLnBrk="0" hangingPunct="0"/>
            <a:r>
              <a:rPr lang="es-ES_tradnl" sz="2400"/>
              <a:t>CLIENTE</a:t>
            </a:r>
          </a:p>
        </p:txBody>
      </p:sp>
      <p:sp>
        <p:nvSpPr>
          <p:cNvPr id="2" name="1 Marcador de contenido"/>
          <p:cNvSpPr>
            <a:spLocks noGrp="1"/>
          </p:cNvSpPr>
          <p:nvPr>
            <p:ph sz="quarter" idx="1"/>
          </p:nvPr>
        </p:nvSpPr>
        <p:spPr/>
        <p:txBody>
          <a:bodyPr/>
          <a:lstStyle/>
          <a:p>
            <a:r>
              <a:rPr lang="es-CR" dirty="0"/>
              <a:t>Entidad</a:t>
            </a:r>
          </a:p>
          <a:p>
            <a:pPr lvl="1"/>
            <a:r>
              <a:rPr lang="es-CR" dirty="0"/>
              <a:t>Notación</a:t>
            </a:r>
          </a:p>
        </p:txBody>
      </p:sp>
    </p:spTree>
    <p:extLst>
      <p:ext uri="{BB962C8B-B14F-4D97-AF65-F5344CB8AC3E}">
        <p14:creationId xmlns:p14="http://schemas.microsoft.com/office/powerpoint/2010/main" val="501174244"/>
      </p:ext>
    </p:extLst>
  </p:cSld>
  <p:clrMapOvr>
    <a:masterClrMapping/>
  </p:clrMapOvr>
  <p:transition advTm="66448"/>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12648" y="157578"/>
            <a:ext cx="8153400" cy="990600"/>
          </a:xfrm>
        </p:spPr>
        <p:txBody>
          <a:bodyPr>
            <a:normAutofit/>
          </a:bodyPr>
          <a:lstStyle/>
          <a:p>
            <a:r>
              <a:rPr lang="es-CR" sz="2800" dirty="0"/>
              <a:t>Modelo entidad-relación: Conceptos</a:t>
            </a:r>
          </a:p>
        </p:txBody>
      </p:sp>
      <p:graphicFrame>
        <p:nvGraphicFramePr>
          <p:cNvPr id="4" name="3 Marcador de contenido"/>
          <p:cNvGraphicFramePr>
            <a:graphicFrameLocks noGrp="1"/>
          </p:cNvGraphicFramePr>
          <p:nvPr>
            <p:ph sz="quarter" idx="1"/>
            <p:extLst/>
          </p:nvPr>
        </p:nvGraphicFramePr>
        <p:xfrm>
          <a:off x="612648" y="1600200"/>
          <a:ext cx="8153400" cy="49251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80291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3.8|0.4|0.8|1.1"/>
</p:tagLst>
</file>

<file path=ppt/theme/theme1.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997</TotalTime>
  <Words>5103</Words>
  <Application>Microsoft Office PowerPoint</Application>
  <PresentationFormat>Presentación en pantalla (4:3)</PresentationFormat>
  <Paragraphs>818</Paragraphs>
  <Slides>70</Slides>
  <Notes>27</Notes>
  <HiddenSlides>0</HiddenSlides>
  <MMClips>0</MMClips>
  <ScaleCrop>false</ScaleCrop>
  <HeadingPairs>
    <vt:vector size="8" baseType="variant">
      <vt:variant>
        <vt:lpstr>Fuentes usadas</vt:lpstr>
      </vt:variant>
      <vt:variant>
        <vt:i4>4</vt:i4>
      </vt:variant>
      <vt:variant>
        <vt:lpstr>Tema</vt:lpstr>
      </vt:variant>
      <vt:variant>
        <vt:i4>1</vt:i4>
      </vt:variant>
      <vt:variant>
        <vt:lpstr>Servidores OLE incrustados</vt:lpstr>
      </vt:variant>
      <vt:variant>
        <vt:i4>1</vt:i4>
      </vt:variant>
      <vt:variant>
        <vt:lpstr>Títulos de diapositiva</vt:lpstr>
      </vt:variant>
      <vt:variant>
        <vt:i4>70</vt:i4>
      </vt:variant>
    </vt:vector>
  </HeadingPairs>
  <TitlesOfParts>
    <vt:vector size="76" baseType="lpstr">
      <vt:lpstr>Arial</vt:lpstr>
      <vt:lpstr>Arial Narrow</vt:lpstr>
      <vt:lpstr>Calibri</vt:lpstr>
      <vt:lpstr>Times New Roman</vt:lpstr>
      <vt:lpstr>Tema de Office</vt:lpstr>
      <vt:lpstr>SmartDraw</vt:lpstr>
      <vt:lpstr>Fundamentos de bases de datos ISW­-312 </vt:lpstr>
      <vt:lpstr>Agenda</vt:lpstr>
      <vt:lpstr>Modelo de datos: Definición</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Automovil (sin clave): resulta imposible identificar a alguno de los 2 autos marca Peugeot:</vt:lpstr>
      <vt:lpstr>Automovil (con clave): a través de la clave, es posible identificar cualquiera de los autos:</vt:lpstr>
      <vt:lpstr>Modelo entidad-relación: Conceptos</vt:lpstr>
      <vt:lpstr>Modelo entidad-relación: Conceptos</vt:lpstr>
      <vt:lpstr>Ejercicio</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Modelo entidad-relación: Conceptos</vt:lpstr>
      <vt:lpstr>Ejercicio</vt:lpstr>
      <vt:lpstr>Modelo entidad-relación: Conceptos</vt:lpstr>
      <vt:lpstr>Modelo entidad-relación: Conceptos</vt:lpstr>
      <vt:lpstr>Modelo entidad-relación: Conceptos</vt:lpstr>
      <vt:lpstr>Modelo entidad-relación: Conceptos</vt:lpstr>
      <vt:lpstr>Diagrama E-R: Pasos</vt:lpstr>
      <vt:lpstr>Diagrama E-R: Ejemplo</vt:lpstr>
      <vt:lpstr>Diagrama E-R: Ejemplo</vt:lpstr>
      <vt:lpstr>Diagrama E-R: Ejemplo</vt:lpstr>
      <vt:lpstr>Diagrama E-R: Ejemplo</vt:lpstr>
      <vt:lpstr>Diagrama E-R: Ejemplo</vt:lpstr>
      <vt:lpstr>Diagrama E-R: Ejemplo</vt:lpstr>
      <vt:lpstr>Diagrama E-R: Ejemplo</vt:lpstr>
      <vt:lpstr>Diagrama E-R: Ejemplo</vt:lpstr>
      <vt:lpstr>Diagrama E-R: Ejemplo</vt:lpstr>
      <vt:lpstr>Diagrama E-R: Ejemplo</vt:lpstr>
      <vt:lpstr>Diagrama E-R: Ejemplo</vt:lpstr>
      <vt:lpstr>Diagrama E-R: Ejemplo</vt:lpstr>
      <vt:lpstr>Diagrama E-R: Ejemplo</vt:lpstr>
      <vt:lpstr>Diagrama E-R: Ejemplo</vt:lpstr>
      <vt:lpstr>Ejercicios</vt:lpstr>
      <vt:lpstr>Ejercicios</vt:lpstr>
      <vt:lpstr>Sitios web para ampliar conocimientos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EN AMBIENTE WEB II</dc:title>
  <dc:creator>Efren</dc:creator>
  <cp:lastModifiedBy>Efren</cp:lastModifiedBy>
  <cp:revision>60</cp:revision>
  <dcterms:modified xsi:type="dcterms:W3CDTF">2017-01-24T21:28:25Z</dcterms:modified>
</cp:coreProperties>
</file>