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36"/>
  </p:notesMasterIdLst>
  <p:sldIdLst>
    <p:sldId id="256" r:id="rId2"/>
    <p:sldId id="292" r:id="rId3"/>
    <p:sldId id="293" r:id="rId4"/>
    <p:sldId id="295"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snapToGrid="0">
      <p:cViewPr varScale="1">
        <p:scale>
          <a:sx n="68" d="100"/>
          <a:sy n="68" d="100"/>
        </p:scale>
        <p:origin x="14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220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660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5840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274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26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456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5724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51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60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18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002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46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692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5301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9352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5" name="Shape 4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6188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5" name="Shape 4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55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372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440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657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68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352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439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2" name="Shape 5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200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3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64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74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a:solidFill>
                  <a:schemeClr val="dk1"/>
                </a:solidFill>
                <a:latin typeface="Calibri"/>
                <a:ea typeface="Calibri"/>
                <a:cs typeface="Calibri"/>
                <a:sym typeface="Calibri"/>
              </a:rPr>
              <a:t>10</a:t>
            </a:fld>
            <a:endParaRPr lang="es-C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0766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922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4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2" name="Shape 42"/>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31/01/2017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612648" y="1600200"/>
            <a:ext cx="8153400" cy="4925144"/>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extLst>
      <p:ext uri="{BB962C8B-B14F-4D97-AF65-F5344CB8AC3E}">
        <p14:creationId xmlns:p14="http://schemas.microsoft.com/office/powerpoint/2010/main" val="124492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lvl="0" algn="l" rtl="0">
              <a:spcBef>
                <a:spcPts val="0"/>
              </a:spcBef>
              <a:buClr>
                <a:schemeClr val="dk2"/>
              </a:buClr>
              <a:buNone/>
              <a:defRPr sz="4400">
                <a:solidFill>
                  <a:schemeClr val="dk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609600" y="1589566"/>
            <a:ext cx="3886200" cy="4572000"/>
          </a:xfrm>
          <a:prstGeom prst="rect">
            <a:avLst/>
          </a:prstGeom>
          <a:noFill/>
          <a:ln>
            <a:noFill/>
          </a:ln>
        </p:spPr>
        <p:txBody>
          <a:bodyPr lIns="91425" tIns="91425" rIns="91425" bIns="91425" anchor="t" anchorCtr="0"/>
          <a:lstStyle>
            <a:lvl1pPr marL="320040" lvl="0" indent="-209550" algn="l" rtl="0">
              <a:spcBef>
                <a:spcPts val="700"/>
              </a:spcBef>
              <a:buClr>
                <a:schemeClr val="accent2"/>
              </a:buClr>
              <a:buFont typeface="Noto Symbol"/>
              <a:buChar char="◻"/>
              <a:defRPr sz="2900">
                <a:solidFill>
                  <a:schemeClr val="dk1"/>
                </a:solidFill>
              </a:defRPr>
            </a:lvl1pPr>
            <a:lvl2pPr marL="640080" lvl="1" indent="-168910" algn="l" rtl="0">
              <a:spcBef>
                <a:spcPts val="550"/>
              </a:spcBef>
              <a:buClr>
                <a:schemeClr val="accent1"/>
              </a:buClr>
              <a:buFont typeface="Noto Symbol"/>
              <a:buChar char="⬜"/>
              <a:defRPr sz="2600">
                <a:solidFill>
                  <a:schemeClr val="dk1"/>
                </a:solidFill>
              </a:defRPr>
            </a:lvl2pPr>
            <a:lvl3pPr marL="914400" lvl="2" indent="-119062" algn="l" rtl="0">
              <a:spcBef>
                <a:spcPts val="500"/>
              </a:spcBef>
              <a:buClr>
                <a:schemeClr val="accent2"/>
              </a:buClr>
              <a:buFont typeface="Noto Symbol"/>
              <a:buChar char="■"/>
              <a:defRPr sz="2300">
                <a:solidFill>
                  <a:schemeClr val="dk1"/>
                </a:solidFill>
              </a:defRPr>
            </a:lvl3pPr>
            <a:lvl4pPr marL="1371600" lvl="3" indent="-133350" algn="l" rtl="0">
              <a:spcBef>
                <a:spcPts val="400"/>
              </a:spcBef>
              <a:buClr>
                <a:schemeClr val="accent3"/>
              </a:buClr>
              <a:buFont typeface="Noto Symbol"/>
              <a:buChar char="■"/>
              <a:defRPr sz="2000">
                <a:solidFill>
                  <a:schemeClr val="dk1"/>
                </a:solidFill>
              </a:defRPr>
            </a:lvl4pPr>
            <a:lvl5pPr marL="1828800" lvl="4" indent="-146050" algn="l" rtl="0">
              <a:spcBef>
                <a:spcPts val="400"/>
              </a:spcBef>
              <a:buClr>
                <a:schemeClr val="accent4"/>
              </a:buClr>
              <a:buFont typeface="Noto Symbol"/>
              <a:buChar char="■"/>
              <a:defRPr sz="2000">
                <a:solidFill>
                  <a:schemeClr val="dk1"/>
                </a:solidFill>
              </a:defRPr>
            </a:lvl5pPr>
            <a:lvl6pPr marL="2103120" lvl="5" indent="-121920" algn="l" rtl="0">
              <a:spcBef>
                <a:spcPts val="360"/>
              </a:spcBef>
              <a:buClr>
                <a:schemeClr val="accent1"/>
              </a:buClr>
              <a:buFont typeface="Noto Symbol"/>
              <a:buChar char="▪"/>
              <a:defRPr sz="1800">
                <a:solidFill>
                  <a:schemeClr val="dk1"/>
                </a:solidFill>
              </a:defRPr>
            </a:lvl6pPr>
            <a:lvl7pPr marL="2377440" lvl="6" indent="-116839" algn="l" rtl="0">
              <a:spcBef>
                <a:spcPts val="360"/>
              </a:spcBef>
              <a:buClr>
                <a:schemeClr val="accent2"/>
              </a:buClr>
              <a:buFont typeface="Noto Symbol"/>
              <a:buChar char="▪"/>
              <a:defRPr sz="1800">
                <a:solidFill>
                  <a:schemeClr val="dk1"/>
                </a:solidFill>
              </a:defRPr>
            </a:lvl7pPr>
            <a:lvl8pPr marL="2651760" lvl="7" indent="-124460" algn="l" rtl="0">
              <a:spcBef>
                <a:spcPts val="360"/>
              </a:spcBef>
              <a:buClr>
                <a:schemeClr val="accent3"/>
              </a:buClr>
              <a:buFont typeface="Noto Symbol"/>
              <a:buChar char="▪"/>
              <a:defRPr sz="1800">
                <a:solidFill>
                  <a:schemeClr val="dk1"/>
                </a:solidFill>
              </a:defRPr>
            </a:lvl8pPr>
            <a:lvl9pPr marL="2926080" lvl="8" indent="-119379" algn="l" rtl="0">
              <a:spcBef>
                <a:spcPts val="360"/>
              </a:spcBef>
              <a:buClr>
                <a:schemeClr val="accent4"/>
              </a:buClr>
              <a:buFont typeface="Noto Symbol"/>
              <a:buChar char="▪"/>
              <a:defRPr sz="1800">
                <a:solidFill>
                  <a:schemeClr val="dk1"/>
                </a:solidFill>
              </a:defRPr>
            </a:lvl9pPr>
          </a:lstStyle>
          <a:p>
            <a:endParaRPr/>
          </a:p>
        </p:txBody>
      </p:sp>
      <p:sp>
        <p:nvSpPr>
          <p:cNvPr id="36" name="Shape 36"/>
          <p:cNvSpPr txBox="1">
            <a:spLocks noGrp="1"/>
          </p:cNvSpPr>
          <p:nvPr>
            <p:ph type="body" idx="2"/>
          </p:nvPr>
        </p:nvSpPr>
        <p:spPr>
          <a:xfrm>
            <a:off x="4844901" y="1589566"/>
            <a:ext cx="3886200" cy="4572000"/>
          </a:xfrm>
          <a:prstGeom prst="rect">
            <a:avLst/>
          </a:prstGeom>
          <a:noFill/>
          <a:ln>
            <a:noFill/>
          </a:ln>
        </p:spPr>
        <p:txBody>
          <a:bodyPr lIns="91425" tIns="91425" rIns="91425" bIns="91425" anchor="t" anchorCtr="0"/>
          <a:lstStyle>
            <a:lvl1pPr marL="320040" lvl="0" indent="-209550" algn="l" rtl="0">
              <a:spcBef>
                <a:spcPts val="700"/>
              </a:spcBef>
              <a:buClr>
                <a:schemeClr val="accent2"/>
              </a:buClr>
              <a:buFont typeface="Noto Symbol"/>
              <a:buChar char="◻"/>
              <a:defRPr sz="2900">
                <a:solidFill>
                  <a:schemeClr val="dk1"/>
                </a:solidFill>
              </a:defRPr>
            </a:lvl1pPr>
            <a:lvl2pPr marL="640080" lvl="1" indent="-168910" algn="l" rtl="0">
              <a:spcBef>
                <a:spcPts val="550"/>
              </a:spcBef>
              <a:buClr>
                <a:schemeClr val="accent1"/>
              </a:buClr>
              <a:buFont typeface="Noto Symbol"/>
              <a:buChar char="⬜"/>
              <a:defRPr sz="2600">
                <a:solidFill>
                  <a:schemeClr val="dk1"/>
                </a:solidFill>
              </a:defRPr>
            </a:lvl2pPr>
            <a:lvl3pPr marL="914400" lvl="2" indent="-119062" algn="l" rtl="0">
              <a:spcBef>
                <a:spcPts val="500"/>
              </a:spcBef>
              <a:buClr>
                <a:schemeClr val="accent2"/>
              </a:buClr>
              <a:buFont typeface="Noto Symbol"/>
              <a:buChar char="■"/>
              <a:defRPr sz="2300">
                <a:solidFill>
                  <a:schemeClr val="dk1"/>
                </a:solidFill>
              </a:defRPr>
            </a:lvl3pPr>
            <a:lvl4pPr marL="1371600" lvl="3" indent="-133350" algn="l" rtl="0">
              <a:spcBef>
                <a:spcPts val="400"/>
              </a:spcBef>
              <a:buClr>
                <a:schemeClr val="accent3"/>
              </a:buClr>
              <a:buFont typeface="Noto Symbol"/>
              <a:buChar char="■"/>
              <a:defRPr sz="2000">
                <a:solidFill>
                  <a:schemeClr val="dk1"/>
                </a:solidFill>
              </a:defRPr>
            </a:lvl4pPr>
            <a:lvl5pPr marL="1828800" lvl="4" indent="-146050" algn="l" rtl="0">
              <a:spcBef>
                <a:spcPts val="400"/>
              </a:spcBef>
              <a:buClr>
                <a:schemeClr val="accent4"/>
              </a:buClr>
              <a:buFont typeface="Noto Symbol"/>
              <a:buChar char="■"/>
              <a:defRPr sz="2000">
                <a:solidFill>
                  <a:schemeClr val="dk1"/>
                </a:solidFill>
              </a:defRPr>
            </a:lvl5pPr>
            <a:lvl6pPr marL="2103120" lvl="5" indent="-121920" algn="l" rtl="0">
              <a:spcBef>
                <a:spcPts val="360"/>
              </a:spcBef>
              <a:buClr>
                <a:schemeClr val="accent1"/>
              </a:buClr>
              <a:buFont typeface="Noto Symbol"/>
              <a:buChar char="▪"/>
              <a:defRPr sz="1800">
                <a:solidFill>
                  <a:schemeClr val="dk1"/>
                </a:solidFill>
              </a:defRPr>
            </a:lvl6pPr>
            <a:lvl7pPr marL="2377440" lvl="6" indent="-116839" algn="l" rtl="0">
              <a:spcBef>
                <a:spcPts val="360"/>
              </a:spcBef>
              <a:buClr>
                <a:schemeClr val="accent2"/>
              </a:buClr>
              <a:buFont typeface="Noto Symbol"/>
              <a:buChar char="▪"/>
              <a:defRPr sz="1800">
                <a:solidFill>
                  <a:schemeClr val="dk1"/>
                </a:solidFill>
              </a:defRPr>
            </a:lvl7pPr>
            <a:lvl8pPr marL="2651760" lvl="7" indent="-124460" algn="l" rtl="0">
              <a:spcBef>
                <a:spcPts val="360"/>
              </a:spcBef>
              <a:buClr>
                <a:schemeClr val="accent3"/>
              </a:buClr>
              <a:buFont typeface="Noto Symbol"/>
              <a:buChar char="▪"/>
              <a:defRPr sz="1800">
                <a:solidFill>
                  <a:schemeClr val="dk1"/>
                </a:solidFill>
              </a:defRPr>
            </a:lvl8pPr>
            <a:lvl9pPr marL="2926080" lvl="8" indent="-119379" algn="l" rtl="0">
              <a:spcBef>
                <a:spcPts val="360"/>
              </a:spcBef>
              <a:buClr>
                <a:schemeClr val="accent4"/>
              </a:buClr>
              <a:buFont typeface="Noto Symbol"/>
              <a:buChar char="▪"/>
              <a:defRPr sz="1800">
                <a:solidFill>
                  <a:schemeClr val="dk1"/>
                </a:solidFill>
              </a:defRPr>
            </a:lvl9pPr>
          </a:lstStyle>
          <a:p>
            <a:endParaRPr/>
          </a:p>
        </p:txBody>
      </p:sp>
      <p:sp>
        <p:nvSpPr>
          <p:cNvPr id="37" name="Shape 37"/>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lvl="0" indent="0" algn="l" rtl="0">
              <a:spcBef>
                <a:spcPts val="0"/>
              </a:spcBef>
              <a:defRPr sz="1400" b="0" i="0" u="none" strike="noStrike" cap="none">
                <a:solidFill>
                  <a:schemeClr val="dk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a:solidFill>
                  <a:srgbClr val="FFFFFF"/>
                </a:solidFill>
                <a:latin typeface="Arial"/>
                <a:ea typeface="Arial"/>
                <a:cs typeface="Arial"/>
                <a:sym typeface="Arial"/>
              </a:rPr>
              <a:t>‹Nº›</a:t>
            </a:fld>
            <a:endParaRPr lang="es-CR" sz="1400" b="1" i="0" u="none" strike="noStrike" cap="none">
              <a:solidFill>
                <a:srgbClr val="FFFFFF"/>
              </a:solidFill>
              <a:latin typeface="Arial"/>
              <a:ea typeface="Arial"/>
              <a:cs typeface="Arial"/>
              <a:sym typeface="Arial"/>
            </a:endParaRPr>
          </a:p>
        </p:txBody>
      </p:sp>
      <p:sp>
        <p:nvSpPr>
          <p:cNvPr id="39" name="Shape 39"/>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lvl="0" indent="0" algn="r" rtl="0">
              <a:spcBef>
                <a:spcPts val="0"/>
              </a:spcBef>
              <a:defRPr sz="1400" b="0" i="0" u="none" strike="noStrike" cap="none">
                <a:solidFill>
                  <a:schemeClr val="dk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987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Fundamentos de bases de datos</a:t>
            </a:r>
            <a:br>
              <a:rPr lang="es-MX" b="1" dirty="0"/>
            </a:br>
            <a:r>
              <a:rPr lang="es-ES" dirty="0"/>
              <a:t>ISW­-312 </a:t>
            </a:r>
            <a:endParaRPr lang="es-MX" b="1"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2017</a:t>
            </a:r>
            <a:endParaRPr sz="2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190" name="Shape 190"/>
          <p:cNvGrpSpPr/>
          <p:nvPr/>
        </p:nvGrpSpPr>
        <p:grpSpPr>
          <a:xfrm>
            <a:off x="7236417" y="6235811"/>
            <a:ext cx="1600509" cy="504825"/>
            <a:chOff x="2396" y="2057"/>
            <a:chExt cx="915" cy="288"/>
          </a:xfrm>
        </p:grpSpPr>
        <p:sp>
          <p:nvSpPr>
            <p:cNvPr id="191" name="Shape 19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Sindicato</a:t>
              </a:r>
            </a:p>
          </p:txBody>
        </p:sp>
        <p:sp>
          <p:nvSpPr>
            <p:cNvPr id="192" name="Shape 192"/>
            <p:cNvSpPr/>
            <p:nvPr/>
          </p:nvSpPr>
          <p:spPr>
            <a:xfrm>
              <a:off x="2396" y="2057"/>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3" name="Shape 193"/>
          <p:cNvGrpSpPr/>
          <p:nvPr/>
        </p:nvGrpSpPr>
        <p:grpSpPr>
          <a:xfrm>
            <a:off x="302610" y="4195165"/>
            <a:ext cx="1595437" cy="778163"/>
            <a:chOff x="3600" y="2831"/>
            <a:chExt cx="911" cy="290"/>
          </a:xfrm>
        </p:grpSpPr>
        <p:sp>
          <p:nvSpPr>
            <p:cNvPr id="194" name="Shape 19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95" name="Shape 19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6" name="Shape 196"/>
          <p:cNvGrpSpPr/>
          <p:nvPr/>
        </p:nvGrpSpPr>
        <p:grpSpPr>
          <a:xfrm>
            <a:off x="2066324" y="4195165"/>
            <a:ext cx="1595437" cy="778163"/>
            <a:chOff x="3600" y="2831"/>
            <a:chExt cx="911" cy="290"/>
          </a:xfrm>
        </p:grpSpPr>
        <p:sp>
          <p:nvSpPr>
            <p:cNvPr id="197" name="Shape 1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98" name="Shape 1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99" name="Shape 199"/>
          <p:cNvCxnSpPr/>
          <p:nvPr/>
        </p:nvCxnSpPr>
        <p:spPr>
          <a:xfrm flipH="1">
            <a:off x="1058341" y="2966006"/>
            <a:ext cx="1474261" cy="1204183"/>
          </a:xfrm>
          <a:prstGeom prst="straightConnector1">
            <a:avLst/>
          </a:prstGeom>
          <a:noFill/>
          <a:ln w="9525" cap="flat" cmpd="sng">
            <a:solidFill>
              <a:schemeClr val="dk1"/>
            </a:solidFill>
            <a:prstDash val="solid"/>
            <a:round/>
            <a:headEnd type="none" w="med" len="med"/>
            <a:tailEnd type="none" w="med" len="med"/>
          </a:ln>
        </p:spPr>
      </p:cxnSp>
      <p:cxnSp>
        <p:nvCxnSpPr>
          <p:cNvPr id="200" name="Shape 200"/>
          <p:cNvCxnSpPr/>
          <p:nvPr/>
        </p:nvCxnSpPr>
        <p:spPr>
          <a:xfrm>
            <a:off x="2698323" y="3235274"/>
            <a:ext cx="123650" cy="959892"/>
          </a:xfrm>
          <a:prstGeom prst="straightConnector1">
            <a:avLst/>
          </a:prstGeom>
          <a:noFill/>
          <a:ln w="9525" cap="flat" cmpd="sng">
            <a:solidFill>
              <a:schemeClr val="dk1"/>
            </a:solidFill>
            <a:prstDash val="solid"/>
            <a:round/>
            <a:headEnd type="none" w="med" len="med"/>
            <a:tailEnd type="none" w="med" len="med"/>
          </a:ln>
        </p:spPr>
      </p:cxnSp>
      <p:sp>
        <p:nvSpPr>
          <p:cNvPr id="201" name="Shape 201"/>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a:solidFill>
                  <a:schemeClr val="dk1"/>
                </a:solidFill>
                <a:latin typeface="Arial"/>
                <a:ea typeface="Arial"/>
                <a:cs typeface="Arial"/>
                <a:sym typeface="Arial"/>
              </a:rPr>
              <a:t>Especialización</a:t>
            </a:r>
          </a:p>
        </p:txBody>
      </p:sp>
      <p:grpSp>
        <p:nvGrpSpPr>
          <p:cNvPr id="202" name="Shape 202"/>
          <p:cNvGrpSpPr/>
          <p:nvPr/>
        </p:nvGrpSpPr>
        <p:grpSpPr>
          <a:xfrm>
            <a:off x="3770257" y="4170188"/>
            <a:ext cx="1595437" cy="778163"/>
            <a:chOff x="3600" y="2831"/>
            <a:chExt cx="911" cy="290"/>
          </a:xfrm>
        </p:grpSpPr>
        <p:sp>
          <p:nvSpPr>
            <p:cNvPr id="203" name="Shape 20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Técnico</a:t>
              </a:r>
            </a:p>
          </p:txBody>
        </p:sp>
        <p:sp>
          <p:nvSpPr>
            <p:cNvPr id="204" name="Shape 20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5" name="Shape 205"/>
          <p:cNvCxnSpPr/>
          <p:nvPr/>
        </p:nvCxnSpPr>
        <p:spPr>
          <a:xfrm>
            <a:off x="2864043" y="2966005"/>
            <a:ext cx="1661948" cy="1176337"/>
          </a:xfrm>
          <a:prstGeom prst="straightConnector1">
            <a:avLst/>
          </a:prstGeom>
          <a:noFill/>
          <a:ln w="9525" cap="flat" cmpd="sng">
            <a:solidFill>
              <a:schemeClr val="dk1"/>
            </a:solidFill>
            <a:prstDash val="solid"/>
            <a:round/>
            <a:headEnd type="none" w="med" len="med"/>
            <a:tailEnd type="none" w="med" len="med"/>
          </a:ln>
        </p:spPr>
      </p:cxnSp>
      <p:grpSp>
        <p:nvGrpSpPr>
          <p:cNvPr id="206" name="Shape 206"/>
          <p:cNvGrpSpPr/>
          <p:nvPr/>
        </p:nvGrpSpPr>
        <p:grpSpPr>
          <a:xfrm>
            <a:off x="5523120" y="4155563"/>
            <a:ext cx="1595437" cy="1165908"/>
            <a:chOff x="3600" y="2831"/>
            <a:chExt cx="911" cy="435"/>
          </a:xfrm>
        </p:grpSpPr>
        <p:sp>
          <p:nvSpPr>
            <p:cNvPr id="207" name="Shape 207"/>
            <p:cNvSpPr txBox="1"/>
            <p:nvPr/>
          </p:nvSpPr>
          <p:spPr>
            <a:xfrm>
              <a:off x="3600" y="2856"/>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asalariado</a:t>
              </a:r>
            </a:p>
          </p:txBody>
        </p:sp>
        <p:sp>
          <p:nvSpPr>
            <p:cNvPr id="208" name="Shape 20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9" name="Shape 209"/>
          <p:cNvCxnSpPr/>
          <p:nvPr/>
        </p:nvCxnSpPr>
        <p:spPr>
          <a:xfrm flipH="1">
            <a:off x="6278768" y="2966005"/>
            <a:ext cx="590098" cy="1189563"/>
          </a:xfrm>
          <a:prstGeom prst="straightConnector1">
            <a:avLst/>
          </a:prstGeom>
          <a:noFill/>
          <a:ln w="9525" cap="flat" cmpd="sng">
            <a:solidFill>
              <a:schemeClr val="dk1"/>
            </a:solidFill>
            <a:prstDash val="solid"/>
            <a:round/>
            <a:headEnd type="none" w="med" len="med"/>
            <a:tailEnd type="none" w="med" len="med"/>
          </a:ln>
        </p:spPr>
      </p:cxnSp>
      <p:grpSp>
        <p:nvGrpSpPr>
          <p:cNvPr id="210" name="Shape 210"/>
          <p:cNvGrpSpPr/>
          <p:nvPr/>
        </p:nvGrpSpPr>
        <p:grpSpPr>
          <a:xfrm>
            <a:off x="7227053" y="4130591"/>
            <a:ext cx="1595437" cy="1117775"/>
            <a:chOff x="3600" y="2831"/>
            <a:chExt cx="911" cy="417"/>
          </a:xfrm>
        </p:grpSpPr>
        <p:sp>
          <p:nvSpPr>
            <p:cNvPr id="211" name="Shape 211"/>
            <p:cNvSpPr txBox="1"/>
            <p:nvPr/>
          </p:nvSpPr>
          <p:spPr>
            <a:xfrm>
              <a:off x="3600" y="2838"/>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por hora</a:t>
              </a:r>
            </a:p>
          </p:txBody>
        </p:sp>
        <p:sp>
          <p:nvSpPr>
            <p:cNvPr id="212" name="Shape 212"/>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13" name="Shape 213"/>
          <p:cNvCxnSpPr/>
          <p:nvPr/>
        </p:nvCxnSpPr>
        <p:spPr>
          <a:xfrm>
            <a:off x="7151814" y="3018828"/>
            <a:ext cx="830974" cy="1083913"/>
          </a:xfrm>
          <a:prstGeom prst="straightConnector1">
            <a:avLst/>
          </a:prstGeom>
          <a:noFill/>
          <a:ln w="9525" cap="flat" cmpd="sng">
            <a:solidFill>
              <a:schemeClr val="dk1"/>
            </a:solidFill>
            <a:prstDash val="solid"/>
            <a:round/>
            <a:headEnd type="none" w="med" len="med"/>
            <a:tailEnd type="none" w="med" len="med"/>
          </a:ln>
        </p:spPr>
      </p:cxnSp>
      <p:cxnSp>
        <p:nvCxnSpPr>
          <p:cNvPr id="214" name="Shape 214"/>
          <p:cNvCxnSpPr/>
          <p:nvPr/>
        </p:nvCxnSpPr>
        <p:spPr>
          <a:xfrm flipH="1">
            <a:off x="2698323" y="2410369"/>
            <a:ext cx="1827667" cy="319656"/>
          </a:xfrm>
          <a:prstGeom prst="straightConnector1">
            <a:avLst/>
          </a:prstGeom>
          <a:noFill/>
          <a:ln w="9525" cap="flat" cmpd="sng">
            <a:solidFill>
              <a:schemeClr val="dk1"/>
            </a:solidFill>
            <a:prstDash val="solid"/>
            <a:round/>
            <a:headEnd type="none" w="med" len="med"/>
            <a:tailEnd type="none" w="med" len="med"/>
          </a:ln>
        </p:spPr>
      </p:cxnSp>
      <p:cxnSp>
        <p:nvCxnSpPr>
          <p:cNvPr id="215" name="Shape 215"/>
          <p:cNvCxnSpPr/>
          <p:nvPr/>
        </p:nvCxnSpPr>
        <p:spPr>
          <a:xfrm>
            <a:off x="4572000" y="2420888"/>
            <a:ext cx="2376263" cy="361115"/>
          </a:xfrm>
          <a:prstGeom prst="straightConnector1">
            <a:avLst/>
          </a:prstGeom>
          <a:noFill/>
          <a:ln w="9525" cap="flat" cmpd="sng">
            <a:solidFill>
              <a:schemeClr val="dk1"/>
            </a:solidFill>
            <a:prstDash val="solid"/>
            <a:round/>
            <a:headEnd type="none" w="med" len="med"/>
            <a:tailEnd type="none" w="med" len="med"/>
          </a:ln>
        </p:spPr>
      </p:cxnSp>
      <p:sp>
        <p:nvSpPr>
          <p:cNvPr id="216" name="Shape 216"/>
          <p:cNvSpPr/>
          <p:nvPr/>
        </p:nvSpPr>
        <p:spPr>
          <a:xfrm>
            <a:off x="7236296" y="5157192"/>
            <a:ext cx="1512166" cy="843832"/>
          </a:xfrm>
          <a:prstGeom prst="flowChartDecision">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000" b="0" i="0" u="none" strike="noStrike" cap="none">
                <a:solidFill>
                  <a:schemeClr val="dk1"/>
                </a:solidFill>
                <a:latin typeface="Arial"/>
                <a:ea typeface="Arial"/>
                <a:cs typeface="Arial"/>
                <a:sym typeface="Arial"/>
              </a:rPr>
              <a:t>Afiliado a</a:t>
            </a:r>
          </a:p>
        </p:txBody>
      </p:sp>
      <p:grpSp>
        <p:nvGrpSpPr>
          <p:cNvPr id="217" name="Shape 217"/>
          <p:cNvGrpSpPr/>
          <p:nvPr/>
        </p:nvGrpSpPr>
        <p:grpSpPr>
          <a:xfrm>
            <a:off x="3851919" y="1916063"/>
            <a:ext cx="1511300" cy="504825"/>
            <a:chOff x="2447" y="2015"/>
            <a:chExt cx="864" cy="288"/>
          </a:xfrm>
        </p:grpSpPr>
        <p:sp>
          <p:nvSpPr>
            <p:cNvPr id="218" name="Shape 218"/>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19" name="Shape 219"/>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20" name="Shape 220"/>
          <p:cNvCxnSpPr/>
          <p:nvPr/>
        </p:nvCxnSpPr>
        <p:spPr>
          <a:xfrm>
            <a:off x="8008199" y="4900735"/>
            <a:ext cx="0" cy="256458"/>
          </a:xfrm>
          <a:prstGeom prst="straightConnector1">
            <a:avLst/>
          </a:prstGeom>
          <a:noFill/>
          <a:ln w="9525" cap="flat" cmpd="sng">
            <a:solidFill>
              <a:schemeClr val="dk1"/>
            </a:solidFill>
            <a:prstDash val="solid"/>
            <a:round/>
            <a:headEnd type="none" w="med" len="med"/>
            <a:tailEnd type="none" w="med" len="med"/>
          </a:ln>
        </p:spPr>
      </p:cxnSp>
      <p:cxnSp>
        <p:nvCxnSpPr>
          <p:cNvPr id="221" name="Shape 221"/>
          <p:cNvCxnSpPr/>
          <p:nvPr/>
        </p:nvCxnSpPr>
        <p:spPr>
          <a:xfrm>
            <a:off x="7980528" y="5989871"/>
            <a:ext cx="0" cy="256458"/>
          </a:xfrm>
          <a:prstGeom prst="straightConnector1">
            <a:avLst/>
          </a:prstGeom>
          <a:noFill/>
          <a:ln w="9525" cap="flat" cmpd="sng">
            <a:solidFill>
              <a:schemeClr val="dk1"/>
            </a:solidFill>
            <a:prstDash val="solid"/>
            <a:round/>
            <a:headEnd type="none" w="med" len="med"/>
            <a:tailEnd type="none" w="med" len="med"/>
          </a:ln>
        </p:spPr>
      </p:cxnSp>
      <p:sp>
        <p:nvSpPr>
          <p:cNvPr id="222" name="Shape 222"/>
          <p:cNvSpPr/>
          <p:nvPr/>
        </p:nvSpPr>
        <p:spPr>
          <a:xfrm rot="10800000">
            <a:off x="2374287" y="273002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3" name="Shape 223"/>
          <p:cNvSpPr/>
          <p:nvPr/>
        </p:nvSpPr>
        <p:spPr>
          <a:xfrm rot="10800000">
            <a:off x="6682395" y="2782004"/>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4761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29" name="Shape 229"/>
          <p:cNvSpPr txBox="1">
            <a:spLocks noGrp="1"/>
          </p:cNvSpPr>
          <p:nvPr>
            <p:ph type="body" idx="1"/>
          </p:nvPr>
        </p:nvSpPr>
        <p:spPr>
          <a:xfrm>
            <a:off x="612647" y="1600200"/>
            <a:ext cx="8153399" cy="2764904"/>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Se puede concebir el proceso inverso de abstracción en el que se suprimen las diferencias entre varios tipos de entidad, se identifican sus rasgos comunes y se generalizan para formar una sola superclase.</a:t>
            </a:r>
          </a:p>
          <a:p>
            <a:pPr marL="640080" marR="0" lvl="1" indent="-284480" algn="just" rtl="0">
              <a:lnSpc>
                <a:spcPct val="90000"/>
              </a:lnSpc>
              <a:spcBef>
                <a:spcPts val="550"/>
              </a:spcBef>
              <a:buClr>
                <a:schemeClr val="accent1"/>
              </a:buClr>
              <a:buSzPct val="70145"/>
              <a:buFont typeface="Noto Symbol"/>
              <a:buChar char="⬜"/>
            </a:pPr>
            <a:endParaRPr lang="es-CR" sz="2405" b="0" i="0" u="none" strike="noStrike" cap="none" dirty="0">
              <a:solidFill>
                <a:schemeClr val="dk1"/>
              </a:solidFill>
              <a:latin typeface="Arial"/>
              <a:ea typeface="Arial"/>
              <a:cs typeface="Arial"/>
              <a:sym typeface="Arial"/>
            </a:endParaRP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Por ejemplo, considere los tipos de entidad Coche y Camión.</a:t>
            </a:r>
          </a:p>
          <a:p>
            <a:pPr marL="640080" marR="0" lvl="1" indent="-284480" algn="just" rtl="0">
              <a:lnSpc>
                <a:spcPct val="90000"/>
              </a:lnSpc>
              <a:spcBef>
                <a:spcPts val="550"/>
              </a:spcBef>
              <a:buClr>
                <a:schemeClr val="accent1"/>
              </a:buClr>
              <a:buSzPct val="70145"/>
              <a:buFont typeface="Noto Symbol"/>
              <a:buNone/>
            </a:pPr>
            <a:endParaRPr sz="2405" b="0" i="0" u="none" strike="noStrike" cap="none" dirty="0">
              <a:solidFill>
                <a:schemeClr val="dk1"/>
              </a:solidFill>
              <a:latin typeface="Arial"/>
              <a:ea typeface="Arial"/>
              <a:cs typeface="Arial"/>
              <a:sym typeface="Arial"/>
            </a:endParaRPr>
          </a:p>
        </p:txBody>
      </p:sp>
      <p:pic>
        <p:nvPicPr>
          <p:cNvPr id="230" name="Shape 230"/>
          <p:cNvPicPr preferRelativeResize="0"/>
          <p:nvPr/>
        </p:nvPicPr>
        <p:blipFill rotWithShape="1">
          <a:blip r:embed="rId3">
            <a:alphaModFix/>
          </a:blip>
          <a:srcRect/>
          <a:stretch/>
        </p:blipFill>
        <p:spPr>
          <a:xfrm>
            <a:off x="679322" y="4595922"/>
            <a:ext cx="8086724" cy="2143125"/>
          </a:xfrm>
          <a:prstGeom prst="rect">
            <a:avLst/>
          </a:prstGeom>
          <a:noFill/>
          <a:ln>
            <a:noFill/>
          </a:ln>
        </p:spPr>
      </p:pic>
    </p:spTree>
    <p:extLst>
      <p:ext uri="{BB962C8B-B14F-4D97-AF65-F5344CB8AC3E}">
        <p14:creationId xmlns:p14="http://schemas.microsoft.com/office/powerpoint/2010/main" val="47578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6" name="Shape 236"/>
          <p:cNvPicPr preferRelativeResize="0"/>
          <p:nvPr/>
        </p:nvPicPr>
        <p:blipFill rotWithShape="1">
          <a:blip r:embed="rId3">
            <a:alphaModFix/>
          </a:blip>
          <a:srcRect/>
          <a:stretch/>
        </p:blipFill>
        <p:spPr>
          <a:xfrm>
            <a:off x="1264383" y="1600200"/>
            <a:ext cx="6975600" cy="5133900"/>
          </a:xfrm>
          <a:prstGeom prst="rect">
            <a:avLst/>
          </a:prstGeom>
          <a:noFill/>
          <a:ln>
            <a:noFill/>
          </a:ln>
        </p:spPr>
      </p:pic>
    </p:spTree>
    <p:extLst>
      <p:ext uri="{BB962C8B-B14F-4D97-AF65-F5344CB8AC3E}">
        <p14:creationId xmlns:p14="http://schemas.microsoft.com/office/powerpoint/2010/main" val="407109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42" name="Shape 242"/>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similitudes.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Cada instancia de la superclase es también una instancia de alguno de los subtipos. </a:t>
            </a:r>
          </a:p>
          <a:p>
            <a:pPr marL="320040" marR="0" lvl="0" indent="-320040" algn="just" rtl="0">
              <a:spcBef>
                <a:spcPts val="70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Especialización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diferencias.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Alguna instancia de la superclase puede no ser instancia de ninguna subclase. </a:t>
            </a: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171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48" name="Shape 248"/>
          <p:cNvSpPr txBox="1">
            <a:spLocks noGrp="1"/>
          </p:cNvSpPr>
          <p:nvPr>
            <p:ph type="body" idx="1"/>
          </p:nvPr>
        </p:nvSpPr>
        <p:spPr>
          <a:xfrm>
            <a:off x="612647" y="1600200"/>
            <a:ext cx="8153399" cy="326896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800" b="1" dirty="0">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0" dirty="0">
                <a:sym typeface="Arial"/>
              </a:rPr>
              <a:t>Restricciones </a:t>
            </a:r>
          </a:p>
          <a:p>
            <a:pPr marL="914400" marR="0" lvl="2" indent="-228600" algn="just" rtl="0">
              <a:lnSpc>
                <a:spcPct val="90000"/>
              </a:lnSpc>
              <a:spcBef>
                <a:spcPts val="500"/>
              </a:spcBef>
              <a:buClr>
                <a:schemeClr val="accent2"/>
              </a:buClr>
              <a:buSzPct val="75964"/>
              <a:buFont typeface="Noto Symbol"/>
              <a:buChar char="■"/>
            </a:pPr>
            <a:r>
              <a:rPr lang="es-CR" sz="2000" dirty="0">
                <a:sym typeface="Arial"/>
              </a:rPr>
              <a:t>Definido por predicado o condición</a:t>
            </a:r>
          </a:p>
          <a:p>
            <a:pPr marL="1371600" marR="0" lvl="3" indent="-228600" algn="just" rtl="0">
              <a:lnSpc>
                <a:spcPct val="90000"/>
              </a:lnSpc>
              <a:spcBef>
                <a:spcPts val="400"/>
              </a:spcBef>
              <a:buClr>
                <a:schemeClr val="accent3"/>
              </a:buClr>
              <a:buSzPct val="73026"/>
              <a:buFont typeface="Noto Symbol"/>
              <a:buChar char="■"/>
            </a:pPr>
            <a:r>
              <a:rPr lang="es-CR" sz="1800" dirty="0">
                <a:sym typeface="Arial"/>
              </a:rPr>
              <a:t>Condición de pertenencia a cada subtipo con base en el valor de algún atributo del </a:t>
            </a:r>
            <a:r>
              <a:rPr lang="es-CR" sz="1800" dirty="0" err="1">
                <a:sym typeface="Arial"/>
              </a:rPr>
              <a:t>supertipo</a:t>
            </a:r>
            <a:r>
              <a:rPr lang="es-CR" sz="1800" dirty="0">
                <a:sym typeface="Arial"/>
              </a:rPr>
              <a:t>. </a:t>
            </a:r>
          </a:p>
          <a:p>
            <a:pPr marL="1371600" marR="0" lvl="3" indent="-228600" algn="just" rtl="0">
              <a:lnSpc>
                <a:spcPct val="90000"/>
              </a:lnSpc>
              <a:spcBef>
                <a:spcPts val="400"/>
              </a:spcBef>
              <a:buClr>
                <a:schemeClr val="accent3"/>
              </a:buClr>
              <a:buSzPct val="73026"/>
              <a:buFont typeface="Noto Symbol"/>
              <a:buChar char="■"/>
            </a:pPr>
            <a:r>
              <a:rPr lang="es-CR" sz="1800" dirty="0">
                <a:sym typeface="Arial"/>
              </a:rPr>
              <a:t>Restricción que especifica que: </a:t>
            </a:r>
          </a:p>
          <a:p>
            <a:pPr marL="1828800" marR="0" lvl="4" indent="-228600" algn="just" rtl="0">
              <a:lnSpc>
                <a:spcPct val="90000"/>
              </a:lnSpc>
              <a:spcBef>
                <a:spcPts val="400"/>
              </a:spcBef>
              <a:buClr>
                <a:schemeClr val="accent4"/>
              </a:buClr>
              <a:buSzPct val="63289"/>
              <a:buFont typeface="Noto Symbol"/>
              <a:buChar char="■"/>
            </a:pPr>
            <a:r>
              <a:rPr lang="es-CR" sz="1800" dirty="0">
                <a:sym typeface="Arial"/>
              </a:rPr>
              <a:t>Las instancias del subtipo deben satisfacer la condición </a:t>
            </a:r>
          </a:p>
          <a:p>
            <a:pPr marL="1828800" marR="0" lvl="4" indent="-228600" algn="just" rtl="0">
              <a:lnSpc>
                <a:spcPct val="90000"/>
              </a:lnSpc>
              <a:spcBef>
                <a:spcPts val="400"/>
              </a:spcBef>
              <a:buClr>
                <a:schemeClr val="accent4"/>
              </a:buClr>
              <a:buSzPct val="63289"/>
              <a:buFont typeface="Noto Symbol"/>
              <a:buChar char="■"/>
            </a:pPr>
            <a:r>
              <a:rPr lang="es-CR" sz="1800" dirty="0">
                <a:sym typeface="Arial"/>
              </a:rPr>
              <a:t>Todas las instancias del </a:t>
            </a:r>
            <a:r>
              <a:rPr lang="es-CR" sz="1800" dirty="0" err="1">
                <a:sym typeface="Arial"/>
              </a:rPr>
              <a:t>supertipo</a:t>
            </a:r>
            <a:r>
              <a:rPr lang="es-CR" sz="1800" dirty="0">
                <a:sym typeface="Arial"/>
              </a:rPr>
              <a:t> que cumplen la condición, deben pertenecer al subtipo. </a:t>
            </a:r>
          </a:p>
        </p:txBody>
      </p:sp>
      <p:grpSp>
        <p:nvGrpSpPr>
          <p:cNvPr id="249" name="Shape 249"/>
          <p:cNvGrpSpPr/>
          <p:nvPr/>
        </p:nvGrpSpPr>
        <p:grpSpPr>
          <a:xfrm>
            <a:off x="4004693" y="4796383"/>
            <a:ext cx="1511300" cy="504825"/>
            <a:chOff x="2447" y="2015"/>
            <a:chExt cx="864" cy="288"/>
          </a:xfrm>
        </p:grpSpPr>
        <p:sp>
          <p:nvSpPr>
            <p:cNvPr id="250" name="Shape 250"/>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51" name="Shape 251"/>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2" name="Shape 252"/>
          <p:cNvGrpSpPr/>
          <p:nvPr/>
        </p:nvGrpSpPr>
        <p:grpSpPr>
          <a:xfrm>
            <a:off x="2912494" y="6262289"/>
            <a:ext cx="1595437" cy="508479"/>
            <a:chOff x="3600" y="2831"/>
            <a:chExt cx="911" cy="290"/>
          </a:xfrm>
        </p:grpSpPr>
        <p:sp>
          <p:nvSpPr>
            <p:cNvPr id="253" name="Shape 25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54" name="Shape 25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5" name="Shape 255"/>
          <p:cNvGrpSpPr/>
          <p:nvPr/>
        </p:nvGrpSpPr>
        <p:grpSpPr>
          <a:xfrm>
            <a:off x="4928619" y="6262289"/>
            <a:ext cx="1595437" cy="508479"/>
            <a:chOff x="3600" y="2831"/>
            <a:chExt cx="911" cy="290"/>
          </a:xfrm>
        </p:grpSpPr>
        <p:sp>
          <p:nvSpPr>
            <p:cNvPr id="256" name="Shape 25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257" name="Shape 25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58" name="Shape 258"/>
          <p:cNvSpPr txBox="1"/>
          <p:nvPr/>
        </p:nvSpPr>
        <p:spPr>
          <a:xfrm>
            <a:off x="5796122" y="5877275"/>
            <a:ext cx="23451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Matriculado=True</a:t>
            </a:r>
          </a:p>
        </p:txBody>
      </p:sp>
      <p:sp>
        <p:nvSpPr>
          <p:cNvPr id="259" name="Shape 259"/>
          <p:cNvSpPr txBox="1"/>
          <p:nvPr/>
        </p:nvSpPr>
        <p:spPr>
          <a:xfrm>
            <a:off x="303233" y="5877255"/>
            <a:ext cx="27696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EstadoLaboral = en Activo</a:t>
            </a:r>
          </a:p>
        </p:txBody>
      </p:sp>
      <p:cxnSp>
        <p:nvCxnSpPr>
          <p:cNvPr id="260" name="Shape 260"/>
          <p:cNvCxnSpPr/>
          <p:nvPr/>
        </p:nvCxnSpPr>
        <p:spPr>
          <a:xfrm flipH="1">
            <a:off x="3623864" y="5993085"/>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61" name="Shape 261"/>
          <p:cNvCxnSpPr/>
          <p:nvPr/>
        </p:nvCxnSpPr>
        <p:spPr>
          <a:xfrm>
            <a:off x="4827882" y="5993085"/>
            <a:ext cx="896245" cy="244226"/>
          </a:xfrm>
          <a:prstGeom prst="straightConnector1">
            <a:avLst/>
          </a:prstGeom>
          <a:noFill/>
          <a:ln w="9525" cap="flat" cmpd="sng">
            <a:solidFill>
              <a:schemeClr val="dk1"/>
            </a:solidFill>
            <a:prstDash val="solid"/>
            <a:round/>
            <a:headEnd type="none" w="med" len="med"/>
            <a:tailEnd type="none" w="med" len="med"/>
          </a:ln>
        </p:spPr>
      </p:cxnSp>
      <p:sp>
        <p:nvSpPr>
          <p:cNvPr id="262" name="Shape 262"/>
          <p:cNvSpPr/>
          <p:nvPr/>
        </p:nvSpPr>
        <p:spPr>
          <a:xfrm rot="10800000">
            <a:off x="4463495" y="5487836"/>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63" name="Shape 263"/>
          <p:cNvCxnSpPr/>
          <p:nvPr/>
        </p:nvCxnSpPr>
        <p:spPr>
          <a:xfrm>
            <a:off x="4787530" y="526571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3294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69" name="Shape 269"/>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atributo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Todas las subclases definen la condición de pertenencia en términos del </a:t>
            </a:r>
            <a:r>
              <a:rPr lang="es-CR" sz="2000" b="1" i="0" u="none" strike="noStrike" cap="none" dirty="0">
                <a:solidFill>
                  <a:schemeClr val="dk1"/>
                </a:solidFill>
                <a:latin typeface="Arial"/>
                <a:ea typeface="Arial"/>
                <a:cs typeface="Arial"/>
                <a:sym typeface="Arial"/>
              </a:rPr>
              <a:t>mismo atributo </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Es el discriminante de la especialización </a:t>
            </a:r>
          </a:p>
        </p:txBody>
      </p:sp>
      <p:grpSp>
        <p:nvGrpSpPr>
          <p:cNvPr id="270" name="Shape 270"/>
          <p:cNvGrpSpPr/>
          <p:nvPr/>
        </p:nvGrpSpPr>
        <p:grpSpPr>
          <a:xfrm>
            <a:off x="3788669" y="4581128"/>
            <a:ext cx="1511300" cy="504825"/>
            <a:chOff x="2447" y="2015"/>
            <a:chExt cx="864" cy="288"/>
          </a:xfrm>
        </p:grpSpPr>
        <p:sp>
          <p:nvSpPr>
            <p:cNvPr id="271" name="Shape 27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Profesor</a:t>
              </a:r>
            </a:p>
          </p:txBody>
        </p:sp>
        <p:sp>
          <p:nvSpPr>
            <p:cNvPr id="272" name="Shape 272"/>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3" name="Shape 273"/>
          <p:cNvGrpSpPr/>
          <p:nvPr/>
        </p:nvGrpSpPr>
        <p:grpSpPr>
          <a:xfrm>
            <a:off x="2696469" y="6047034"/>
            <a:ext cx="1595437" cy="508479"/>
            <a:chOff x="3600" y="2831"/>
            <a:chExt cx="911" cy="290"/>
          </a:xfrm>
        </p:grpSpPr>
        <p:sp>
          <p:nvSpPr>
            <p:cNvPr id="274" name="Shape 27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Fijo</a:t>
              </a:r>
            </a:p>
          </p:txBody>
        </p:sp>
        <p:sp>
          <p:nvSpPr>
            <p:cNvPr id="275" name="Shape 27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6" name="Shape 276"/>
          <p:cNvGrpSpPr/>
          <p:nvPr/>
        </p:nvGrpSpPr>
        <p:grpSpPr>
          <a:xfrm>
            <a:off x="4712595" y="6047034"/>
            <a:ext cx="1595437" cy="508479"/>
            <a:chOff x="3600" y="2831"/>
            <a:chExt cx="911" cy="290"/>
          </a:xfrm>
        </p:grpSpPr>
        <p:sp>
          <p:nvSpPr>
            <p:cNvPr id="277" name="Shape 27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Ocasional</a:t>
              </a:r>
            </a:p>
          </p:txBody>
        </p:sp>
        <p:sp>
          <p:nvSpPr>
            <p:cNvPr id="278" name="Shape 27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79" name="Shape 279"/>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80" name="Shape 280"/>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281" name="Shape 281"/>
          <p:cNvSpPr txBox="1"/>
          <p:nvPr/>
        </p:nvSpPr>
        <p:spPr>
          <a:xfrm>
            <a:off x="5580112" y="5662017"/>
            <a:ext cx="187220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contrato</a:t>
            </a:r>
          </a:p>
        </p:txBody>
      </p:sp>
      <p:sp>
        <p:nvSpPr>
          <p:cNvPr id="282" name="Shape 282"/>
          <p:cNvSpPr txBox="1"/>
          <p:nvPr/>
        </p:nvSpPr>
        <p:spPr>
          <a:xfrm>
            <a:off x="1835696" y="5629751"/>
            <a:ext cx="171728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0070C0"/>
                </a:solidFill>
                <a:latin typeface="Arial"/>
                <a:ea typeface="Arial"/>
                <a:cs typeface="Arial"/>
                <a:sym typeface="Arial"/>
              </a:rPr>
              <a:t>nombramiento</a:t>
            </a:r>
          </a:p>
        </p:txBody>
      </p:sp>
      <p:sp>
        <p:nvSpPr>
          <p:cNvPr id="283" name="Shape 283"/>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84" name="Shape 284"/>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285" name="Shape 285"/>
          <p:cNvSpPr/>
          <p:nvPr/>
        </p:nvSpPr>
        <p:spPr>
          <a:xfrm>
            <a:off x="5468244" y="5131462"/>
            <a:ext cx="1936326" cy="332191"/>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500" b="0" i="0" u="none" strike="noStrike" cap="none">
                <a:solidFill>
                  <a:srgbClr val="000000"/>
                </a:solidFill>
                <a:latin typeface="Times New Roman"/>
                <a:ea typeface="Times New Roman"/>
                <a:cs typeface="Times New Roman"/>
                <a:sym typeface="Times New Roman"/>
              </a:rPr>
              <a:t>TipoRelacion</a:t>
            </a:r>
          </a:p>
        </p:txBody>
      </p:sp>
      <p:cxnSp>
        <p:nvCxnSpPr>
          <p:cNvPr id="286" name="Shape 286"/>
          <p:cNvCxnSpPr/>
          <p:nvPr/>
        </p:nvCxnSpPr>
        <p:spPr>
          <a:xfrm flipH="1">
            <a:off x="4684048" y="5297557"/>
            <a:ext cx="826266" cy="252627"/>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9569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292" name="Shape 292"/>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el usuario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No existe (o no interesa definir) ninguna condición de pertenencia a los subtipos </a:t>
            </a:r>
          </a:p>
          <a:p>
            <a:pPr marL="1371600" marR="0" lvl="3" indent="-228600" algn="just" rtl="0">
              <a:spcBef>
                <a:spcPts val="400"/>
              </a:spcBef>
              <a:buClr>
                <a:schemeClr val="accent3"/>
              </a:buClr>
              <a:buSzPct val="75000"/>
              <a:buFont typeface="Noto Symbol"/>
              <a:buChar char="■"/>
            </a:pPr>
            <a:r>
              <a:rPr lang="es-CR" sz="2000" b="1" i="0" u="none" strike="noStrike" cap="none" dirty="0">
                <a:solidFill>
                  <a:schemeClr val="dk1"/>
                </a:solidFill>
                <a:latin typeface="Arial"/>
                <a:ea typeface="Arial"/>
                <a:cs typeface="Arial"/>
                <a:sym typeface="Arial"/>
              </a:rPr>
              <a:t>El usuario</a:t>
            </a:r>
            <a:r>
              <a:rPr lang="es-CR" sz="2000" b="0" i="0" u="none" strike="noStrike" cap="none" dirty="0">
                <a:solidFill>
                  <a:schemeClr val="dk1"/>
                </a:solidFill>
                <a:latin typeface="Arial"/>
                <a:ea typeface="Arial"/>
                <a:cs typeface="Arial"/>
                <a:sym typeface="Arial"/>
              </a:rPr>
              <a:t>, al insertar una instancia, </a:t>
            </a:r>
            <a:r>
              <a:rPr lang="es-CR" sz="2000" b="1" i="0" u="none" strike="noStrike" cap="none" dirty="0">
                <a:solidFill>
                  <a:schemeClr val="dk1"/>
                </a:solidFill>
                <a:latin typeface="Arial"/>
                <a:ea typeface="Arial"/>
                <a:cs typeface="Arial"/>
                <a:sym typeface="Arial"/>
              </a:rPr>
              <a:t>elige </a:t>
            </a:r>
            <a:r>
              <a:rPr lang="es-CR" sz="2000" b="0" i="0" u="none" strike="noStrike" cap="none" dirty="0">
                <a:solidFill>
                  <a:schemeClr val="dk1"/>
                </a:solidFill>
                <a:latin typeface="Arial"/>
                <a:ea typeface="Arial"/>
                <a:cs typeface="Arial"/>
                <a:sym typeface="Arial"/>
              </a:rPr>
              <a:t>a qué subtipo pertenece </a:t>
            </a:r>
          </a:p>
        </p:txBody>
      </p:sp>
      <p:grpSp>
        <p:nvGrpSpPr>
          <p:cNvPr id="293" name="Shape 293"/>
          <p:cNvGrpSpPr/>
          <p:nvPr/>
        </p:nvGrpSpPr>
        <p:grpSpPr>
          <a:xfrm>
            <a:off x="3791991" y="4653136"/>
            <a:ext cx="1511300" cy="504825"/>
            <a:chOff x="2447" y="2015"/>
            <a:chExt cx="864" cy="288"/>
          </a:xfrm>
        </p:grpSpPr>
        <p:sp>
          <p:nvSpPr>
            <p:cNvPr id="294" name="Shape 294"/>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95" name="Shape 29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6" name="Shape 296"/>
          <p:cNvGrpSpPr/>
          <p:nvPr/>
        </p:nvGrpSpPr>
        <p:grpSpPr>
          <a:xfrm>
            <a:off x="1691680" y="6119042"/>
            <a:ext cx="1595437" cy="508479"/>
            <a:chOff x="3600" y="2831"/>
            <a:chExt cx="911" cy="290"/>
          </a:xfrm>
        </p:grpSpPr>
        <p:sp>
          <p:nvSpPr>
            <p:cNvPr id="297" name="Shape 2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Titular</a:t>
              </a:r>
            </a:p>
          </p:txBody>
        </p:sp>
        <p:sp>
          <p:nvSpPr>
            <p:cNvPr id="298" name="Shape 2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9" name="Shape 299"/>
          <p:cNvGrpSpPr/>
          <p:nvPr/>
        </p:nvGrpSpPr>
        <p:grpSpPr>
          <a:xfrm>
            <a:off x="3707805" y="6119042"/>
            <a:ext cx="1595437" cy="508479"/>
            <a:chOff x="3600" y="2831"/>
            <a:chExt cx="911" cy="290"/>
          </a:xfrm>
        </p:grpSpPr>
        <p:sp>
          <p:nvSpPr>
            <p:cNvPr id="300" name="Shape 30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Ayudante</a:t>
              </a:r>
            </a:p>
          </p:txBody>
        </p:sp>
        <p:sp>
          <p:nvSpPr>
            <p:cNvPr id="301" name="Shape 30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02" name="Shape 302"/>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03" name="Shape 303"/>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04" name="Shape 304"/>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05" name="Shape 305"/>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06" name="Shape 306"/>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07" name="Shape 307"/>
          <p:cNvGrpSpPr/>
          <p:nvPr/>
        </p:nvGrpSpPr>
        <p:grpSpPr>
          <a:xfrm>
            <a:off x="5856882" y="6093296"/>
            <a:ext cx="1595437" cy="508479"/>
            <a:chOff x="3600" y="2831"/>
            <a:chExt cx="911" cy="290"/>
          </a:xfrm>
        </p:grpSpPr>
        <p:sp>
          <p:nvSpPr>
            <p:cNvPr id="308" name="Shape 30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Asociado</a:t>
              </a:r>
            </a:p>
          </p:txBody>
        </p:sp>
        <p:sp>
          <p:nvSpPr>
            <p:cNvPr id="309" name="Shape 30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08563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315" name="Shape 31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Disjunto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Requiere que una entidad no pertenezca a más de un conjunto de entidades de nivel más bajo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Ejemplo: Cuenta de ahorro, Cuenta corriente</a:t>
            </a:r>
          </a:p>
        </p:txBody>
      </p:sp>
      <p:grpSp>
        <p:nvGrpSpPr>
          <p:cNvPr id="316" name="Shape 316"/>
          <p:cNvGrpSpPr/>
          <p:nvPr/>
        </p:nvGrpSpPr>
        <p:grpSpPr>
          <a:xfrm>
            <a:off x="3788669" y="4581128"/>
            <a:ext cx="1511300" cy="504825"/>
            <a:chOff x="2447" y="2015"/>
            <a:chExt cx="864" cy="288"/>
          </a:xfrm>
        </p:grpSpPr>
        <p:sp>
          <p:nvSpPr>
            <p:cNvPr id="317" name="Shape 31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Cuenta</a:t>
              </a:r>
            </a:p>
          </p:txBody>
        </p:sp>
        <p:sp>
          <p:nvSpPr>
            <p:cNvPr id="318" name="Shape 31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19" name="Shape 319"/>
          <p:cNvGrpSpPr/>
          <p:nvPr/>
        </p:nvGrpSpPr>
        <p:grpSpPr>
          <a:xfrm>
            <a:off x="2696469" y="6047034"/>
            <a:ext cx="1595437" cy="508479"/>
            <a:chOff x="3600" y="2831"/>
            <a:chExt cx="911" cy="290"/>
          </a:xfrm>
        </p:grpSpPr>
        <p:sp>
          <p:nvSpPr>
            <p:cNvPr id="320" name="Shape 32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Ahorros</a:t>
              </a:r>
            </a:p>
          </p:txBody>
        </p:sp>
        <p:sp>
          <p:nvSpPr>
            <p:cNvPr id="321" name="Shape 32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2" name="Shape 322"/>
          <p:cNvGrpSpPr/>
          <p:nvPr/>
        </p:nvGrpSpPr>
        <p:grpSpPr>
          <a:xfrm>
            <a:off x="4712595" y="6047034"/>
            <a:ext cx="1595437" cy="508479"/>
            <a:chOff x="3600" y="2831"/>
            <a:chExt cx="911" cy="290"/>
          </a:xfrm>
        </p:grpSpPr>
        <p:sp>
          <p:nvSpPr>
            <p:cNvPr id="323" name="Shape 32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Corriente</a:t>
              </a:r>
            </a:p>
          </p:txBody>
        </p:sp>
        <p:sp>
          <p:nvSpPr>
            <p:cNvPr id="324" name="Shape 32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25" name="Shape 325"/>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26" name="Shape 326"/>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327" name="Shape 327"/>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28" name="Shape 328"/>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329" name="Shape 329"/>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2613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335" name="Shape 33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Solapado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La misma entidad puede pertenecer a más de un conjunto de entidades de nivel más bajo en una generalización simple</a:t>
            </a:r>
          </a:p>
        </p:txBody>
      </p:sp>
      <p:grpSp>
        <p:nvGrpSpPr>
          <p:cNvPr id="336" name="Shape 336"/>
          <p:cNvGrpSpPr/>
          <p:nvPr/>
        </p:nvGrpSpPr>
        <p:grpSpPr>
          <a:xfrm>
            <a:off x="3833057" y="4121615"/>
            <a:ext cx="1511300" cy="504825"/>
            <a:chOff x="2447" y="2015"/>
            <a:chExt cx="864" cy="288"/>
          </a:xfrm>
        </p:grpSpPr>
        <p:sp>
          <p:nvSpPr>
            <p:cNvPr id="337" name="Shape 33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338" name="Shape 33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9" name="Shape 339"/>
          <p:cNvGrpSpPr/>
          <p:nvPr/>
        </p:nvGrpSpPr>
        <p:grpSpPr>
          <a:xfrm>
            <a:off x="2740857" y="5587521"/>
            <a:ext cx="1595437" cy="508479"/>
            <a:chOff x="3600" y="2831"/>
            <a:chExt cx="911" cy="290"/>
          </a:xfrm>
        </p:grpSpPr>
        <p:sp>
          <p:nvSpPr>
            <p:cNvPr id="340" name="Shape 34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341" name="Shape 34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2" name="Shape 342"/>
          <p:cNvGrpSpPr/>
          <p:nvPr/>
        </p:nvGrpSpPr>
        <p:grpSpPr>
          <a:xfrm>
            <a:off x="4756983" y="5587521"/>
            <a:ext cx="1595437" cy="508479"/>
            <a:chOff x="3600" y="2831"/>
            <a:chExt cx="911" cy="290"/>
          </a:xfrm>
        </p:grpSpPr>
        <p:sp>
          <p:nvSpPr>
            <p:cNvPr id="343" name="Shape 34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344" name="Shape 34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45" name="Shape 345"/>
          <p:cNvCxnSpPr/>
          <p:nvPr/>
        </p:nvCxnSpPr>
        <p:spPr>
          <a:xfrm flipH="1">
            <a:off x="3412368" y="5343294"/>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46" name="Shape 346"/>
          <p:cNvCxnSpPr/>
          <p:nvPr/>
        </p:nvCxnSpPr>
        <p:spPr>
          <a:xfrm>
            <a:off x="4616388" y="5343294"/>
            <a:ext cx="896245" cy="244226"/>
          </a:xfrm>
          <a:prstGeom prst="straightConnector1">
            <a:avLst/>
          </a:prstGeom>
          <a:noFill/>
          <a:ln w="9525" cap="flat" cmpd="sng">
            <a:solidFill>
              <a:schemeClr val="dk1"/>
            </a:solidFill>
            <a:prstDash val="solid"/>
            <a:round/>
            <a:headEnd type="none" w="med" len="med"/>
            <a:tailEnd type="none" w="med" len="med"/>
          </a:ln>
        </p:spPr>
      </p:cxnSp>
      <p:sp>
        <p:nvSpPr>
          <p:cNvPr id="347" name="Shape 347"/>
          <p:cNvSpPr/>
          <p:nvPr/>
        </p:nvSpPr>
        <p:spPr>
          <a:xfrm rot="10800000">
            <a:off x="4252001" y="483804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48" name="Shape 348"/>
          <p:cNvCxnSpPr/>
          <p:nvPr/>
        </p:nvCxnSpPr>
        <p:spPr>
          <a:xfrm>
            <a:off x="4576036" y="461592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45502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354" name="Shape 354"/>
          <p:cNvSpPr txBox="1">
            <a:spLocks noGrp="1"/>
          </p:cNvSpPr>
          <p:nvPr>
            <p:ph type="body" idx="1"/>
          </p:nvPr>
        </p:nvSpPr>
        <p:spPr>
          <a:xfrm>
            <a:off x="612647" y="1556791"/>
            <a:ext cx="8153399" cy="2808311"/>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a al menos a uno de los conjuntos de entidades de nivel más bajo</a:t>
            </a:r>
          </a:p>
          <a:p>
            <a:pPr marL="914400" marR="0" lvl="2" indent="-228600" algn="just" rtl="0">
              <a:lnSpc>
                <a:spcPct val="90000"/>
              </a:lnSpc>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total</a:t>
            </a:r>
          </a:p>
          <a:p>
            <a:pPr marL="1371600" marR="0" lvl="3" indent="-228600" algn="just" rtl="0">
              <a:lnSpc>
                <a:spcPct val="90000"/>
              </a:lnSpc>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Indica que toda instancia del </a:t>
            </a:r>
            <a:r>
              <a:rPr lang="es-CR" sz="2000" b="0" i="0" u="none" strike="noStrike" cap="none" dirty="0" err="1">
                <a:solidFill>
                  <a:schemeClr val="dk1"/>
                </a:solidFill>
                <a:latin typeface="Arial"/>
                <a:ea typeface="Arial"/>
                <a:cs typeface="Arial"/>
                <a:sym typeface="Arial"/>
              </a:rPr>
              <a:t>supertipo</a:t>
            </a:r>
            <a:r>
              <a:rPr lang="es-CR" sz="2000" b="0" i="0" u="none" strike="noStrike" cap="none" dirty="0">
                <a:solidFill>
                  <a:schemeClr val="dk1"/>
                </a:solidFill>
                <a:latin typeface="Arial"/>
                <a:ea typeface="Arial"/>
                <a:cs typeface="Arial"/>
                <a:sym typeface="Arial"/>
              </a:rPr>
              <a:t> también </a:t>
            </a:r>
            <a:r>
              <a:rPr lang="es-CR" sz="2000" b="1" i="0" u="none" strike="noStrike" cap="none" dirty="0">
                <a:solidFill>
                  <a:schemeClr val="dk1"/>
                </a:solidFill>
                <a:latin typeface="Arial"/>
                <a:ea typeface="Arial"/>
                <a:cs typeface="Arial"/>
                <a:sym typeface="Arial"/>
              </a:rPr>
              <a:t>debe </a:t>
            </a:r>
            <a:r>
              <a:rPr lang="es-CR" sz="2000" b="0" i="0" u="none" strike="noStrike" cap="none" dirty="0">
                <a:solidFill>
                  <a:schemeClr val="dk1"/>
                </a:solidFill>
                <a:latin typeface="Arial"/>
                <a:ea typeface="Arial"/>
                <a:cs typeface="Arial"/>
                <a:sym typeface="Arial"/>
              </a:rPr>
              <a:t>ser instancia de algún subtipo. </a:t>
            </a:r>
          </a:p>
        </p:txBody>
      </p:sp>
      <p:grpSp>
        <p:nvGrpSpPr>
          <p:cNvPr id="355" name="Shape 355"/>
          <p:cNvGrpSpPr/>
          <p:nvPr/>
        </p:nvGrpSpPr>
        <p:grpSpPr>
          <a:xfrm>
            <a:off x="3791991" y="4365104"/>
            <a:ext cx="1511300" cy="504825"/>
            <a:chOff x="2447" y="2015"/>
            <a:chExt cx="864" cy="288"/>
          </a:xfrm>
        </p:grpSpPr>
        <p:sp>
          <p:nvSpPr>
            <p:cNvPr id="356" name="Shape 356"/>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Animal</a:t>
              </a:r>
            </a:p>
          </p:txBody>
        </p:sp>
        <p:sp>
          <p:nvSpPr>
            <p:cNvPr id="357" name="Shape 357"/>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8" name="Shape 358"/>
          <p:cNvGrpSpPr/>
          <p:nvPr/>
        </p:nvGrpSpPr>
        <p:grpSpPr>
          <a:xfrm>
            <a:off x="1691680" y="6119042"/>
            <a:ext cx="1595437" cy="508479"/>
            <a:chOff x="3600" y="2831"/>
            <a:chExt cx="911" cy="290"/>
          </a:xfrm>
        </p:grpSpPr>
        <p:sp>
          <p:nvSpPr>
            <p:cNvPr id="359" name="Shape 359"/>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Macho</a:t>
              </a:r>
            </a:p>
          </p:txBody>
        </p:sp>
        <p:sp>
          <p:nvSpPr>
            <p:cNvPr id="360" name="Shape 360"/>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1" name="Shape 361"/>
          <p:cNvGrpSpPr/>
          <p:nvPr/>
        </p:nvGrpSpPr>
        <p:grpSpPr>
          <a:xfrm>
            <a:off x="3707805" y="6119042"/>
            <a:ext cx="1595437" cy="508479"/>
            <a:chOff x="3600" y="2831"/>
            <a:chExt cx="911" cy="290"/>
          </a:xfrm>
        </p:grpSpPr>
        <p:sp>
          <p:nvSpPr>
            <p:cNvPr id="362" name="Shape 36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Hembra</a:t>
              </a:r>
            </a:p>
          </p:txBody>
        </p:sp>
        <p:sp>
          <p:nvSpPr>
            <p:cNvPr id="363" name="Shape 36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64" name="Shape 364"/>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65" name="Shape 365"/>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66" name="Shape 366"/>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67" name="Shape 367"/>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68" name="Shape 368"/>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69" name="Shape 369"/>
          <p:cNvGrpSpPr/>
          <p:nvPr/>
        </p:nvGrpSpPr>
        <p:grpSpPr>
          <a:xfrm>
            <a:off x="5856882" y="6093296"/>
            <a:ext cx="1595437" cy="508479"/>
            <a:chOff x="3600" y="2831"/>
            <a:chExt cx="911" cy="290"/>
          </a:xfrm>
        </p:grpSpPr>
        <p:sp>
          <p:nvSpPr>
            <p:cNvPr id="370" name="Shape 37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Hermafrodita</a:t>
              </a:r>
            </a:p>
          </p:txBody>
        </p:sp>
        <p:sp>
          <p:nvSpPr>
            <p:cNvPr id="371" name="Shape 37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372" name="Shape 372"/>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373" name="Shape 373"/>
          <p:cNvSpPr/>
          <p:nvPr/>
        </p:nvSpPr>
        <p:spPr>
          <a:xfrm>
            <a:off x="4463541" y="4953916"/>
            <a:ext cx="180467" cy="203275"/>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74" name="Shape 374"/>
          <p:cNvCxnSpPr/>
          <p:nvPr/>
        </p:nvCxnSpPr>
        <p:spPr>
          <a:xfrm>
            <a:off x="4554280" y="4833430"/>
            <a:ext cx="0" cy="120486"/>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703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sz="quarter" idx="1"/>
          </p:nvPr>
        </p:nvSpPr>
        <p:spPr/>
        <p:txBody>
          <a:bodyPr/>
          <a:lstStyle/>
          <a:p>
            <a:r>
              <a:rPr lang="es-ES" dirty="0"/>
              <a:t>Herencia</a:t>
            </a:r>
          </a:p>
          <a:p>
            <a:r>
              <a:rPr lang="es-ES" dirty="0"/>
              <a:t>Agregación</a:t>
            </a:r>
          </a:p>
          <a:p>
            <a:r>
              <a:rPr lang="es-ES" dirty="0"/>
              <a:t>Integridad</a:t>
            </a:r>
          </a:p>
          <a:p>
            <a:pPr lvl="1"/>
            <a:r>
              <a:rPr lang="es-ES" dirty="0"/>
              <a:t>Integridad referencial</a:t>
            </a:r>
          </a:p>
          <a:p>
            <a:pPr lvl="1"/>
            <a:r>
              <a:rPr lang="es-ES" dirty="0"/>
              <a:t>Integridad de dominio</a:t>
            </a:r>
          </a:p>
          <a:p>
            <a:pPr lvl="1"/>
            <a:r>
              <a:rPr lang="es-ES" dirty="0"/>
              <a:t>Integridad de clave</a:t>
            </a:r>
          </a:p>
          <a:p>
            <a:endParaRPr lang="es-CR" dirty="0"/>
          </a:p>
        </p:txBody>
      </p:sp>
    </p:spTree>
    <p:extLst>
      <p:ext uri="{BB962C8B-B14F-4D97-AF65-F5344CB8AC3E}">
        <p14:creationId xmlns:p14="http://schemas.microsoft.com/office/powerpoint/2010/main" val="393195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380" name="Shape 380"/>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o no </a:t>
            </a:r>
            <a:r>
              <a:rPr lang="es-CR" sz="2000" dirty="0"/>
              <a:t>a</a:t>
            </a:r>
            <a:r>
              <a:rPr lang="es-CR" sz="2000" b="0" i="0" u="none" strike="noStrike" cap="none" dirty="0">
                <a:solidFill>
                  <a:schemeClr val="dk1"/>
                </a:solidFill>
                <a:latin typeface="Arial"/>
                <a:ea typeface="Arial"/>
                <a:cs typeface="Arial"/>
                <a:sym typeface="Arial"/>
              </a:rPr>
              <a:t> uno de los conjuntos de entidades de nivel más bajo</a:t>
            </a:r>
          </a:p>
          <a:p>
            <a:pPr marL="914400" marR="0" lvl="2" indent="-228600" algn="just" rtl="0">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parcial</a:t>
            </a:r>
          </a:p>
          <a:p>
            <a:pPr marL="1371600" marR="0" lvl="3" indent="-228600" algn="just" rtl="0">
              <a:spcBef>
                <a:spcPts val="400"/>
              </a:spcBef>
              <a:buClr>
                <a:schemeClr val="accent3"/>
              </a:buClr>
              <a:buSzPct val="75000"/>
              <a:buFont typeface="Noto Symbol"/>
              <a:buChar char="■"/>
            </a:pPr>
            <a:r>
              <a:rPr lang="es-CR" sz="1600" b="0" i="0" u="none" strike="noStrike" cap="none" dirty="0">
                <a:solidFill>
                  <a:schemeClr val="dk1"/>
                </a:solidFill>
                <a:latin typeface="Arial"/>
                <a:ea typeface="Arial"/>
                <a:cs typeface="Arial"/>
                <a:sym typeface="Arial"/>
              </a:rPr>
              <a:t>Indica que es posible que alguna instancia del </a:t>
            </a:r>
            <a:r>
              <a:rPr lang="es-CR" sz="1600" b="0" i="0" u="none" strike="noStrike" cap="none" dirty="0" err="1">
                <a:solidFill>
                  <a:schemeClr val="dk1"/>
                </a:solidFill>
                <a:latin typeface="Arial"/>
                <a:ea typeface="Arial"/>
                <a:cs typeface="Arial"/>
                <a:sym typeface="Arial"/>
              </a:rPr>
              <a:t>supertipo</a:t>
            </a:r>
            <a:r>
              <a:rPr lang="es-CR" sz="1600" b="0" i="0" u="none" strike="noStrike" cap="none" dirty="0">
                <a:solidFill>
                  <a:schemeClr val="dk1"/>
                </a:solidFill>
                <a:latin typeface="Arial"/>
                <a:ea typeface="Arial"/>
                <a:cs typeface="Arial"/>
                <a:sym typeface="Arial"/>
              </a:rPr>
              <a:t> no pertenezca a </a:t>
            </a:r>
            <a:r>
              <a:rPr lang="es-CR" sz="1600" b="1" i="0" u="none" strike="noStrike" cap="none" dirty="0">
                <a:solidFill>
                  <a:schemeClr val="dk1"/>
                </a:solidFill>
                <a:latin typeface="Arial"/>
                <a:ea typeface="Arial"/>
                <a:cs typeface="Arial"/>
                <a:sym typeface="Arial"/>
              </a:rPr>
              <a:t>ninguno </a:t>
            </a:r>
            <a:r>
              <a:rPr lang="es-CR" sz="1600" b="0" i="0" u="none" strike="noStrike" cap="none" dirty="0">
                <a:solidFill>
                  <a:schemeClr val="dk1"/>
                </a:solidFill>
                <a:latin typeface="Arial"/>
                <a:ea typeface="Arial"/>
                <a:cs typeface="Arial"/>
                <a:sym typeface="Arial"/>
              </a:rPr>
              <a:t>de los subtipos. </a:t>
            </a:r>
          </a:p>
        </p:txBody>
      </p:sp>
      <p:grpSp>
        <p:nvGrpSpPr>
          <p:cNvPr id="381" name="Shape 381"/>
          <p:cNvGrpSpPr/>
          <p:nvPr/>
        </p:nvGrpSpPr>
        <p:grpSpPr>
          <a:xfrm>
            <a:off x="3852787" y="4580359"/>
            <a:ext cx="1511300" cy="504825"/>
            <a:chOff x="2447" y="2015"/>
            <a:chExt cx="864" cy="288"/>
          </a:xfrm>
        </p:grpSpPr>
        <p:sp>
          <p:nvSpPr>
            <p:cNvPr id="382" name="Shape 382"/>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Alimento</a:t>
              </a:r>
            </a:p>
          </p:txBody>
        </p:sp>
        <p:sp>
          <p:nvSpPr>
            <p:cNvPr id="383" name="Shape 383"/>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4" name="Shape 384"/>
          <p:cNvGrpSpPr/>
          <p:nvPr/>
        </p:nvGrpSpPr>
        <p:grpSpPr>
          <a:xfrm>
            <a:off x="1691680" y="6119042"/>
            <a:ext cx="1595437" cy="508479"/>
            <a:chOff x="3600" y="2831"/>
            <a:chExt cx="911" cy="290"/>
          </a:xfrm>
        </p:grpSpPr>
        <p:sp>
          <p:nvSpPr>
            <p:cNvPr id="385" name="Shape 38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Lácteo</a:t>
              </a:r>
            </a:p>
          </p:txBody>
        </p:sp>
        <p:sp>
          <p:nvSpPr>
            <p:cNvPr id="386" name="Shape 38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7" name="Shape 387"/>
          <p:cNvGrpSpPr/>
          <p:nvPr/>
        </p:nvGrpSpPr>
        <p:grpSpPr>
          <a:xfrm>
            <a:off x="3707805" y="6119042"/>
            <a:ext cx="1595437" cy="508479"/>
            <a:chOff x="3600" y="2831"/>
            <a:chExt cx="911" cy="290"/>
          </a:xfrm>
        </p:grpSpPr>
        <p:sp>
          <p:nvSpPr>
            <p:cNvPr id="388" name="Shape 38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Fruta</a:t>
              </a:r>
            </a:p>
          </p:txBody>
        </p:sp>
        <p:sp>
          <p:nvSpPr>
            <p:cNvPr id="389" name="Shape 38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90" name="Shape 390"/>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91" name="Shape 391"/>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92" name="Shape 392"/>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93" name="Shape 393"/>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94" name="Shape 394"/>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95" name="Shape 395"/>
          <p:cNvGrpSpPr/>
          <p:nvPr/>
        </p:nvGrpSpPr>
        <p:grpSpPr>
          <a:xfrm>
            <a:off x="5856882" y="6093296"/>
            <a:ext cx="1595437" cy="508479"/>
            <a:chOff x="3600" y="2831"/>
            <a:chExt cx="911" cy="290"/>
          </a:xfrm>
        </p:grpSpPr>
        <p:sp>
          <p:nvSpPr>
            <p:cNvPr id="396" name="Shape 39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Verdura</a:t>
              </a:r>
            </a:p>
          </p:txBody>
        </p:sp>
        <p:sp>
          <p:nvSpPr>
            <p:cNvPr id="397" name="Shape 39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65452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403" name="Shape 40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533400" marR="0" lvl="0" indent="-552564"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Integridad</a:t>
            </a:r>
          </a:p>
          <a:p>
            <a:pPr marL="533400" marR="0" lvl="0" indent="-552564"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La integridad tiene como función proteger la BD contra operaciones que introduzcan inconsistencias en los datos. Se habla de integridad en el sentido de corrección, validez o precisión de los datos.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subsistema de integridad de un SGBD debe por tanto detectar y corregir, en la medida de lo posible, las operaciones incorrectas. En la práctica es el punto débil de los SGBD comerciales, ya que casi toda la verificación de integridad se realiza mediante código de procedimientos escritos por los usuarios.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Habrá operaciones cuya falta de corrección no sea detectable, por ejemplo, introducir un fecha de nacimiento 25/12/1945 cuando en realidad era 25/12/1954.</a:t>
            </a:r>
          </a:p>
          <a:p>
            <a:pPr marL="533400" marR="0" lvl="0" indent="-533400" algn="just" rtl="0">
              <a:lnSpc>
                <a:spcPct val="80000"/>
              </a:lnSpc>
              <a:spcBef>
                <a:spcPts val="700"/>
              </a:spcBef>
              <a:buClr>
                <a:schemeClr val="accent2"/>
              </a:buClr>
              <a:buSzPct val="25000"/>
              <a:buFont typeface="Noto Symbo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049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09" name="Shape 409"/>
          <p:cNvGraphicFramePr/>
          <p:nvPr/>
        </p:nvGraphicFramePr>
        <p:xfrm>
          <a:off x="467543" y="1708016"/>
          <a:ext cx="8153400" cy="276358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LIB-000016</a:t>
                      </a:r>
                    </a:p>
                  </a:txBody>
                  <a:tcPr marL="91450" marR="91450" marT="45725" marB="45725"/>
                </a:tc>
                <a:tc>
                  <a:txBody>
                    <a:bodyPr/>
                    <a:lstStyle/>
                    <a:p>
                      <a:pPr marL="0" marR="0" lvl="0" indent="0" algn="l" rtl="0">
                        <a:spcBef>
                          <a:spcPts val="0"/>
                        </a:spcBef>
                        <a:buSzPct val="25000"/>
                        <a:buNone/>
                      </a:pPr>
                      <a:r>
                        <a:rPr lang="es-CR" sz="180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u="none" strike="noStrike" cap="none"/>
                        <a:t>Novela</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LIB-000017</a:t>
                      </a:r>
                    </a:p>
                  </a:txBody>
                  <a:tcPr marL="91450" marR="91450" marT="45725" marB="45725"/>
                </a:tc>
                <a:tc>
                  <a:txBody>
                    <a:bodyPr/>
                    <a:lstStyle/>
                    <a:p>
                      <a:pPr marL="0" marR="0" lvl="0" indent="0" algn="l" rtl="0">
                        <a:spcBef>
                          <a:spcPts val="0"/>
                        </a:spcBef>
                        <a:buSzPct val="25000"/>
                        <a:buNone/>
                      </a:pPr>
                      <a:r>
                        <a:rPr lang="es-CR" sz="1800" b="1" u="none" strike="noStrike" cap="none"/>
                        <a:t>?</a:t>
                      </a:r>
                    </a:p>
                  </a:txBody>
                  <a:tcPr marL="91450" marR="91450" marT="45725" marB="45725"/>
                </a:tc>
                <a:tc>
                  <a:txBody>
                    <a:bodyPr/>
                    <a:lstStyle/>
                    <a:p>
                      <a:pPr marL="0" marR="0" lvl="0" indent="0" algn="l" rtl="0">
                        <a:spcBef>
                          <a:spcPts val="0"/>
                        </a:spcBef>
                        <a:buSzPct val="25000"/>
                        <a:buNone/>
                      </a:pPr>
                      <a:r>
                        <a:rPr lang="es-CR" sz="1800" u="none" strike="noStrike" cap="none"/>
                        <a:t>Teatro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LIB-000008</a:t>
                      </a:r>
                    </a:p>
                  </a:txBody>
                  <a:tcPr marL="91450" marR="91450" marT="45725" marB="45725"/>
                </a:tc>
                <a:tc>
                  <a:txBody>
                    <a:bodyPr/>
                    <a:lstStyle/>
                    <a:p>
                      <a:pPr marL="0" marR="0" lvl="0" indent="0" algn="l" rtl="0">
                        <a:spcBef>
                          <a:spcPts val="0"/>
                        </a:spcBef>
                        <a:buSzPct val="25000"/>
                        <a:buNone/>
                      </a:pPr>
                      <a:r>
                        <a:rPr lang="es-CR" sz="180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u="none" strike="noStrike" cap="none"/>
                        <a:t>Cuento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1" u="none" strike="noStrike" cap="none"/>
                        <a:t>Azul</a:t>
                      </a:r>
                    </a:p>
                  </a:txBody>
                  <a:tcPr marL="91450" marR="91450" marT="45725" marB="45725"/>
                </a:tc>
                <a:tc>
                  <a:txBody>
                    <a:bodyPr/>
                    <a:lstStyle/>
                    <a:p>
                      <a:pPr marL="0" marR="0" lvl="0" indent="0" algn="l" rtl="0">
                        <a:spcBef>
                          <a:spcPts val="0"/>
                        </a:spcBef>
                        <a:buSzPct val="25000"/>
                        <a:buNone/>
                      </a:pPr>
                      <a:r>
                        <a:rPr lang="es-CR" sz="180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Poemas</a:t>
                      </a:r>
                    </a:p>
                  </a:txBody>
                  <a:tcPr marL="91450" marR="91450" marT="45725" marB="45725"/>
                </a:tc>
                <a:tc>
                  <a:txBody>
                    <a:bodyPr/>
                    <a:lstStyle/>
                    <a:p>
                      <a:pPr marL="0" marR="0" lvl="0" indent="0" algn="l" rtl="0">
                        <a:spcBef>
                          <a:spcPts val="0"/>
                        </a:spcBef>
                        <a:buSzPct val="25000"/>
                        <a:buNone/>
                      </a:pPr>
                      <a:r>
                        <a:rPr lang="es-CR" sz="1800" u="none" strike="noStrike" cap="none"/>
                        <a:t>Poesía</a:t>
                      </a:r>
                    </a:p>
                  </a:txBody>
                  <a:tcPr marL="91450" marR="91450" marT="45725" marB="45725"/>
                </a:tc>
                <a:tc>
                  <a:txBody>
                    <a:bodyPr/>
                    <a:lstStyle/>
                    <a:p>
                      <a:pPr marL="0" marR="0" lvl="0" indent="0" algn="l" rtl="0">
                        <a:spcBef>
                          <a:spcPts val="0"/>
                        </a:spcBef>
                        <a:buSzPct val="25000"/>
                        <a:buNone/>
                      </a:pPr>
                      <a:r>
                        <a:rPr lang="es-CR" sz="1800" b="1" u="none" strike="noStrike" cap="none"/>
                        <a:t>XXXX</a:t>
                      </a:r>
                    </a:p>
                  </a:txBody>
                  <a:tcPr marL="91450" marR="91450" marT="45725" marB="45725"/>
                </a:tc>
                <a:extLst>
                  <a:ext uri="{0D108BD9-81ED-4DB2-BD59-A6C34878D82A}">
                    <a16:rowId xmlns:a16="http://schemas.microsoft.com/office/drawing/2014/main" val="10005"/>
                  </a:ext>
                </a:extLst>
              </a:tr>
            </a:tbl>
          </a:graphicData>
        </a:graphic>
      </p:graphicFrame>
      <p:sp>
        <p:nvSpPr>
          <p:cNvPr id="410" name="Shape 410"/>
          <p:cNvSpPr/>
          <p:nvPr/>
        </p:nvSpPr>
        <p:spPr>
          <a:xfrm>
            <a:off x="1475655" y="4532926"/>
            <a:ext cx="626469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dos libros con el mismo valor en 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un libro sin valor en Título?</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¿Es posible el valor “XXXX” en el atributo AutorID?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¿Tiene sentido el valor “Azul” en el atributo tipo?</a:t>
            </a:r>
          </a:p>
        </p:txBody>
      </p:sp>
    </p:spTree>
    <p:extLst>
      <p:ext uri="{BB962C8B-B14F-4D97-AF65-F5344CB8AC3E}">
        <p14:creationId xmlns:p14="http://schemas.microsoft.com/office/powerpoint/2010/main" val="2983597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16" name="Shape 416"/>
          <p:cNvGrpSpPr/>
          <p:nvPr/>
        </p:nvGrpSpPr>
        <p:grpSpPr>
          <a:xfrm>
            <a:off x="613392" y="2469154"/>
            <a:ext cx="8152164" cy="3186514"/>
            <a:chOff x="617" y="868954"/>
            <a:chExt cx="8152164" cy="3186514"/>
          </a:xfrm>
        </p:grpSpPr>
        <p:sp>
          <p:nvSpPr>
            <p:cNvPr id="417" name="Shape 417"/>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18" name="Shape 41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19" name="Shape 41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txBox="1"/>
            <p:nvPr/>
          </p:nvSpPr>
          <p:spPr>
            <a:xfrm>
              <a:off x="257237" y="868954"/>
              <a:ext cx="234569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21" name="Shape 42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22" name="Shape 42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3" name="Shape 42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5" name="Shape 425"/>
            <p:cNvSpPr txBox="1"/>
            <p:nvPr/>
          </p:nvSpPr>
          <p:spPr>
            <a:xfrm>
              <a:off x="3054358" y="868954"/>
              <a:ext cx="235005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26" name="Shape 42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27" name="Shape 42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8" name="Shape 42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0" name="Shape 430"/>
            <p:cNvSpPr txBox="1"/>
            <p:nvPr/>
          </p:nvSpPr>
          <p:spPr>
            <a:xfrm>
              <a:off x="5709786" y="868954"/>
              <a:ext cx="229694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75525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36" name="Shape 436"/>
          <p:cNvGrpSpPr/>
          <p:nvPr/>
        </p:nvGrpSpPr>
        <p:grpSpPr>
          <a:xfrm>
            <a:off x="613392" y="2469154"/>
            <a:ext cx="8152164" cy="3186514"/>
            <a:chOff x="617" y="868954"/>
            <a:chExt cx="8152164" cy="3186514"/>
          </a:xfrm>
        </p:grpSpPr>
        <p:sp>
          <p:nvSpPr>
            <p:cNvPr id="437" name="Shape 437"/>
            <p:cNvSpPr/>
            <p:nvPr/>
          </p:nvSpPr>
          <p:spPr>
            <a:xfrm>
              <a:off x="617"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38" name="Shape 43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39" name="Shape 43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0" name="Shape 440"/>
            <p:cNvSpPr txBox="1"/>
            <p:nvPr/>
          </p:nvSpPr>
          <p:spPr>
            <a:xfrm>
              <a:off x="292747" y="868954"/>
              <a:ext cx="2217249"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41" name="Shape 44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42" name="Shape 44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3" name="Shape 44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5" name="Shape 445"/>
            <p:cNvSpPr txBox="1"/>
            <p:nvPr/>
          </p:nvSpPr>
          <p:spPr>
            <a:xfrm>
              <a:off x="3054357" y="868954"/>
              <a:ext cx="220400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46" name="Shape 44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47" name="Shape 44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8" name="Shape 44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txBox="1"/>
            <p:nvPr/>
          </p:nvSpPr>
          <p:spPr>
            <a:xfrm>
              <a:off x="5630126" y="868954"/>
              <a:ext cx="237660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181483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456" name="Shape 456"/>
          <p:cNvSpPr txBox="1">
            <a:spLocks noGrp="1"/>
          </p:cNvSpPr>
          <p:nvPr>
            <p:ph type="body" idx="1"/>
          </p:nvPr>
        </p:nvSpPr>
        <p:spPr>
          <a:xfrm>
            <a:off x="612647" y="1600201"/>
            <a:ext cx="8153399" cy="4997152"/>
          </a:xfrm>
          <a:prstGeom prst="rect">
            <a:avLst/>
          </a:prstGeom>
          <a:noFill/>
          <a:ln>
            <a:noFill/>
          </a:ln>
        </p:spPr>
        <p:txBody>
          <a:bodyPr lIns="91425" tIns="45700" rIns="91425" bIns="45700" anchor="t" anchorCtr="0">
            <a:noAutofit/>
          </a:bodyPr>
          <a:lstStyle/>
          <a:p>
            <a:pPr marL="320040" marR="0" lvl="0" indent="-320040" algn="just" rtl="0">
              <a:lnSpc>
                <a:spcPct val="75000"/>
              </a:lnSpc>
              <a:spcBef>
                <a:spcPts val="0"/>
              </a:spcBef>
              <a:buClr>
                <a:schemeClr val="accent2"/>
              </a:buClr>
              <a:buSzPct val="60257"/>
              <a:buFont typeface="Noto Symbol"/>
              <a:buChar char="◻"/>
            </a:pPr>
            <a:r>
              <a:rPr lang="es-CR" sz="2812" b="0" i="0" u="none" strike="noStrike" cap="none" dirty="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68055"/>
              <a:buFont typeface="Noto Symbol"/>
              <a:buChar char="⬜"/>
            </a:pPr>
            <a:r>
              <a:rPr lang="es-CR" sz="1750" b="0" i="0" u="none" strike="noStrike" cap="none" dirty="0">
                <a:solidFill>
                  <a:schemeClr val="dk1"/>
                </a:solidFill>
                <a:latin typeface="Arial"/>
                <a:ea typeface="Arial"/>
                <a:cs typeface="Arial"/>
                <a:sym typeface="Arial"/>
              </a:rPr>
              <a:t>Ningún componente de la llave primaria de una relación puede aceptar valores nulos. </a:t>
            </a:r>
          </a:p>
          <a:p>
            <a:pPr marL="640080" marR="0" lvl="1" indent="-284480" algn="just" rtl="0">
              <a:lnSpc>
                <a:spcPct val="80000"/>
              </a:lnSpc>
              <a:spcBef>
                <a:spcPts val="550"/>
              </a:spcBef>
              <a:buClr>
                <a:schemeClr val="accent1"/>
              </a:buClr>
              <a:buSzPct val="68055"/>
              <a:buFont typeface="Noto Symbol"/>
              <a:buChar char="⬜"/>
            </a:pPr>
            <a:endParaRPr lang="es-CR" sz="175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1750" b="0" i="0" u="none" strike="noStrike" cap="none" dirty="0">
                <a:solidFill>
                  <a:schemeClr val="dk1"/>
                </a:solidFill>
                <a:latin typeface="Arial"/>
                <a:ea typeface="Arial"/>
                <a:cs typeface="Arial"/>
                <a:sym typeface="Arial"/>
              </a:rPr>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Las claves de los alumnos son de la forma </a:t>
            </a:r>
            <a:r>
              <a:rPr lang="es-CR" sz="1562" b="1" i="0" u="none" strike="noStrike" cap="none" dirty="0" err="1">
                <a:solidFill>
                  <a:schemeClr val="dk1"/>
                </a:solidFill>
                <a:latin typeface="Arial"/>
                <a:ea typeface="Arial"/>
                <a:cs typeface="Arial"/>
                <a:sym typeface="Arial"/>
              </a:rPr>
              <a:t>ALaaaannnn</a:t>
            </a:r>
            <a:r>
              <a:rPr lang="es-CR" sz="1562" b="0" i="0" u="none" strike="noStrike" cap="none" dirty="0">
                <a:solidFill>
                  <a:schemeClr val="dk1"/>
                </a:solidFill>
                <a:latin typeface="Arial"/>
                <a:ea typeface="Arial"/>
                <a:cs typeface="Arial"/>
                <a:sym typeface="Arial"/>
              </a:rPr>
              <a:t> donde </a:t>
            </a:r>
            <a:r>
              <a:rPr lang="es-CR" sz="1562" b="1" i="0" u="none" strike="noStrike" cap="none" dirty="0" err="1">
                <a:solidFill>
                  <a:schemeClr val="dk1"/>
                </a:solidFill>
                <a:latin typeface="Arial"/>
                <a:ea typeface="Arial"/>
                <a:cs typeface="Arial"/>
                <a:sym typeface="Arial"/>
              </a:rPr>
              <a:t>aaaa</a:t>
            </a:r>
            <a:r>
              <a:rPr lang="es-CR" sz="1562" b="0" i="0" u="none" strike="noStrike" cap="none" dirty="0">
                <a:solidFill>
                  <a:schemeClr val="dk1"/>
                </a:solidFill>
                <a:latin typeface="Arial"/>
                <a:ea typeface="Arial"/>
                <a:cs typeface="Arial"/>
                <a:sym typeface="Arial"/>
              </a:rPr>
              <a:t> son los cuatro dígitos del año de ingreso y </a:t>
            </a:r>
            <a:r>
              <a:rPr lang="es-CR" sz="1562" b="0" i="0" u="none" strike="noStrike" cap="none" dirty="0" err="1">
                <a:solidFill>
                  <a:schemeClr val="dk1"/>
                </a:solidFill>
                <a:latin typeface="Arial"/>
                <a:ea typeface="Arial"/>
                <a:cs typeface="Arial"/>
                <a:sym typeface="Arial"/>
              </a:rPr>
              <a:t>nnnn</a:t>
            </a:r>
            <a:r>
              <a:rPr lang="es-CR" sz="1562" b="0" i="0" u="none" strike="noStrike" cap="none" dirty="0">
                <a:solidFill>
                  <a:schemeClr val="dk1"/>
                </a:solidFill>
                <a:latin typeface="Arial"/>
                <a:ea typeface="Arial"/>
                <a:cs typeface="Arial"/>
                <a:sym typeface="Arial"/>
              </a:rPr>
              <a:t> son cuatro dígitos que representan un número secuencial.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Las claves de los profesores son de la forma </a:t>
            </a:r>
            <a:r>
              <a:rPr lang="es-CR" sz="1562" b="0" i="0" u="none" strike="noStrike" cap="none" dirty="0" err="1">
                <a:solidFill>
                  <a:schemeClr val="dk1"/>
                </a:solidFill>
                <a:latin typeface="Arial"/>
                <a:ea typeface="Arial"/>
                <a:cs typeface="Arial"/>
                <a:sym typeface="Arial"/>
              </a:rPr>
              <a:t>ACmmnn</a:t>
            </a:r>
            <a:r>
              <a:rPr lang="es-CR" sz="1562" b="0" i="0" u="none" strike="noStrike" cap="none" dirty="0">
                <a:solidFill>
                  <a:schemeClr val="dk1"/>
                </a:solidFill>
                <a:latin typeface="Arial"/>
                <a:ea typeface="Arial"/>
                <a:cs typeface="Arial"/>
                <a:sym typeface="Arial"/>
              </a:rPr>
              <a:t> donde mm es la clave del departamento al que está asociado y </a:t>
            </a:r>
            <a:r>
              <a:rPr lang="es-CR" sz="1562" b="0" i="0" u="none" strike="noStrike" cap="none" dirty="0" err="1">
                <a:solidFill>
                  <a:schemeClr val="dk1"/>
                </a:solidFill>
                <a:latin typeface="Arial"/>
                <a:ea typeface="Arial"/>
                <a:cs typeface="Arial"/>
                <a:sym typeface="Arial"/>
              </a:rPr>
              <a:t>nn</a:t>
            </a:r>
            <a:r>
              <a:rPr lang="es-CR" sz="1562" b="0" i="0" u="none" strike="noStrike" cap="none" dirty="0">
                <a:solidFill>
                  <a:schemeClr val="dk1"/>
                </a:solidFill>
                <a:latin typeface="Arial"/>
                <a:ea typeface="Arial"/>
                <a:cs typeface="Arial"/>
                <a:sym typeface="Arial"/>
              </a:rPr>
              <a:t> es un secuencial.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Las claves de cursos son de la forma </a:t>
            </a:r>
            <a:r>
              <a:rPr lang="es-CR" sz="1562" b="0" i="0" u="none" strike="noStrike" cap="none" dirty="0" err="1">
                <a:solidFill>
                  <a:schemeClr val="dk1"/>
                </a:solidFill>
                <a:latin typeface="Arial"/>
                <a:ea typeface="Arial"/>
                <a:cs typeface="Arial"/>
                <a:sym typeface="Arial"/>
              </a:rPr>
              <a:t>MAmmnnaa</a:t>
            </a:r>
            <a:r>
              <a:rPr lang="es-CR" sz="1562" b="0" i="0" u="none" strike="noStrike" cap="none" dirty="0">
                <a:solidFill>
                  <a:schemeClr val="dk1"/>
                </a:solidFill>
                <a:latin typeface="Arial"/>
                <a:ea typeface="Arial"/>
                <a:cs typeface="Arial"/>
                <a:sym typeface="Arial"/>
              </a:rPr>
              <a:t> donde mm es la clave del departamento, </a:t>
            </a:r>
            <a:r>
              <a:rPr lang="es-CR" sz="1562" b="0" i="0" u="none" strike="noStrike" cap="none" dirty="0" err="1">
                <a:solidFill>
                  <a:schemeClr val="dk1"/>
                </a:solidFill>
                <a:latin typeface="Arial"/>
                <a:ea typeface="Arial"/>
                <a:cs typeface="Arial"/>
                <a:sym typeface="Arial"/>
              </a:rPr>
              <a:t>nn</a:t>
            </a:r>
            <a:r>
              <a:rPr lang="es-CR" sz="1562" b="0" i="0" u="none" strike="noStrike" cap="none" dirty="0">
                <a:solidFill>
                  <a:schemeClr val="dk1"/>
                </a:solidFill>
                <a:latin typeface="Arial"/>
                <a:ea typeface="Arial"/>
                <a:cs typeface="Arial"/>
                <a:sym typeface="Arial"/>
              </a:rPr>
              <a:t> es la clave de la materia y </a:t>
            </a:r>
            <a:r>
              <a:rPr lang="es-CR" sz="1562" b="0" i="0" u="none" strike="noStrike" cap="none" dirty="0" err="1">
                <a:solidFill>
                  <a:schemeClr val="dk1"/>
                </a:solidFill>
                <a:latin typeface="Arial"/>
                <a:ea typeface="Arial"/>
                <a:cs typeface="Arial"/>
                <a:sym typeface="Arial"/>
              </a:rPr>
              <a:t>aa</a:t>
            </a:r>
            <a:r>
              <a:rPr lang="es-CR" sz="1562" b="0" i="0" u="none" strike="noStrike" cap="none" dirty="0">
                <a:solidFill>
                  <a:schemeClr val="dk1"/>
                </a:solidFill>
                <a:latin typeface="Arial"/>
                <a:ea typeface="Arial"/>
                <a:cs typeface="Arial"/>
                <a:sym typeface="Arial"/>
              </a:rPr>
              <a:t> son los dos dígitos menos significativos del año.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Un alumno no puede estar inscrito en más de cinco materias. </a:t>
            </a:r>
          </a:p>
          <a:p>
            <a:pPr marL="914400" marR="0" lvl="2" indent="-228600" algn="just" rtl="0">
              <a:lnSpc>
                <a:spcPct val="80000"/>
              </a:lnSpc>
              <a:spcBef>
                <a:spcPts val="500"/>
              </a:spcBef>
              <a:buClr>
                <a:schemeClr val="accent2"/>
              </a:buClr>
              <a:buSzPct val="73218"/>
              <a:buFont typeface="Noto Symbol"/>
              <a:buChar char="■"/>
            </a:pPr>
            <a:r>
              <a:rPr lang="es-CR" sz="1562" b="0" i="0" u="none" strike="noStrike" cap="none" dirty="0">
                <a:solidFill>
                  <a:schemeClr val="dk1"/>
                </a:solidFill>
                <a:latin typeface="Arial"/>
                <a:ea typeface="Arial"/>
                <a:cs typeface="Arial"/>
                <a:sym typeface="Arial"/>
              </a:rPr>
              <a:t>Un curso no puede tener menos de cinco alumnos</a:t>
            </a:r>
          </a:p>
          <a:p>
            <a:pPr marL="594360" marR="0" lvl="2" indent="-327660" algn="just" rtl="0">
              <a:lnSpc>
                <a:spcPct val="75000"/>
              </a:lnSpc>
              <a:spcBef>
                <a:spcPts val="700"/>
              </a:spcBef>
              <a:buClr>
                <a:schemeClr val="accent2"/>
              </a:buClr>
              <a:buSzPct val="60000"/>
              <a:buFont typeface="Noto Symbol"/>
              <a:buNone/>
            </a:pPr>
            <a:endParaRPr sz="1500" b="0" i="0" u="none" strike="noStrike" cap="none" dirty="0">
              <a:solidFill>
                <a:schemeClr val="dk1"/>
              </a:solidFill>
              <a:latin typeface="Arial"/>
              <a:ea typeface="Arial"/>
              <a:cs typeface="Arial"/>
              <a:sym typeface="Arial"/>
            </a:endParaRPr>
          </a:p>
          <a:p>
            <a:pPr marL="320040" marR="0" lvl="0" indent="-320040" algn="just" rtl="0">
              <a:lnSpc>
                <a:spcPct val="80000"/>
              </a:lnSpc>
              <a:spcBef>
                <a:spcPts val="700"/>
              </a:spcBef>
              <a:buClr>
                <a:schemeClr val="accent2"/>
              </a:buClr>
              <a:buSzPct val="60399"/>
              <a:buFont typeface="Noto Symbol"/>
              <a:buNone/>
            </a:pPr>
            <a:endParaRPr sz="1812"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6890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462" name="Shape 462"/>
          <p:cNvSpPr txBox="1">
            <a:spLocks noGrp="1"/>
          </p:cNvSpPr>
          <p:nvPr>
            <p:ph type="body" idx="1"/>
          </p:nvPr>
        </p:nvSpPr>
        <p:spPr>
          <a:xfrm>
            <a:off x="612647" y="1600200"/>
            <a:ext cx="8153399" cy="4997152"/>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3200" b="1" i="0" u="none" strike="noStrike" cap="none" dirty="0">
                <a:solidFill>
                  <a:schemeClr val="dk1"/>
                </a:solidFill>
                <a:latin typeface="Arial"/>
                <a:ea typeface="Arial"/>
                <a:cs typeface="Arial"/>
                <a:sym typeface="Arial"/>
              </a:rPr>
              <a:t>Integridad de dominio.</a:t>
            </a:r>
          </a:p>
          <a:p>
            <a:pPr marL="320040" marR="0" lvl="0" indent="-320040" algn="just" rtl="0">
              <a:lnSpc>
                <a:spcPct val="90000"/>
              </a:lnSpc>
              <a:spcBef>
                <a:spcPts val="0"/>
              </a:spcBef>
              <a:buClr>
                <a:schemeClr val="accent2"/>
              </a:buClr>
              <a:buSzPct val="60000"/>
              <a:buFont typeface="Noto Symbol"/>
              <a:buChar char="◻"/>
            </a:pPr>
            <a:endParaRPr lang="es-CR" sz="3200" b="1"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Algunas de estas reglas son arbitrarias y para fines de ejemplificar el concepto y es inmediato notar que se aplican a tablas en específico. </a:t>
            </a:r>
          </a:p>
          <a:p>
            <a:pPr marL="640080" marR="0" lvl="1" indent="-284480" algn="just" rtl="0">
              <a:lnSpc>
                <a:spcPct val="80000"/>
              </a:lnSpc>
              <a:spcBef>
                <a:spcPts val="550"/>
              </a:spcBef>
              <a:buClr>
                <a:schemeClr val="accent1"/>
              </a:buClr>
              <a:buSzPct val="70000"/>
              <a:buFont typeface="Noto Symbol"/>
              <a:buChar char="⬜"/>
            </a:pPr>
            <a:endParaRPr lang="es-CR" sz="24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Sin embargo, las bases de datos relacionales, tienen dos reglas generales de integridad que se aplican a las llaves primarias y a las llaves foráneas.</a:t>
            </a:r>
          </a:p>
        </p:txBody>
      </p:sp>
    </p:spTree>
    <p:extLst>
      <p:ext uri="{BB962C8B-B14F-4D97-AF65-F5344CB8AC3E}">
        <p14:creationId xmlns:p14="http://schemas.microsoft.com/office/powerpoint/2010/main" val="349441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68" name="Shape 468"/>
          <p:cNvGrpSpPr/>
          <p:nvPr/>
        </p:nvGrpSpPr>
        <p:grpSpPr>
          <a:xfrm>
            <a:off x="613392" y="2469154"/>
            <a:ext cx="8152164" cy="3186514"/>
            <a:chOff x="617" y="868954"/>
            <a:chExt cx="8152164" cy="3186514"/>
          </a:xfrm>
        </p:grpSpPr>
        <p:sp>
          <p:nvSpPr>
            <p:cNvPr id="469" name="Shape 469"/>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70" name="Shape 470"/>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1" name="Shape 471"/>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2" name="Shape 472"/>
            <p:cNvSpPr txBox="1"/>
            <p:nvPr/>
          </p:nvSpPr>
          <p:spPr>
            <a:xfrm>
              <a:off x="328258" y="868954"/>
              <a:ext cx="218173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73" name="Shape 473"/>
            <p:cNvSpPr/>
            <p:nvPr/>
          </p:nvSpPr>
          <p:spPr>
            <a:xfrm>
              <a:off x="2748984"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74" name="Shape 474"/>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5" name="Shape 475"/>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7" name="Shape 477"/>
            <p:cNvSpPr txBox="1"/>
            <p:nvPr/>
          </p:nvSpPr>
          <p:spPr>
            <a:xfrm>
              <a:off x="2983685" y="868954"/>
              <a:ext cx="2274680"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78" name="Shape 478"/>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79" name="Shape 479"/>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80" name="Shape 480"/>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txBox="1"/>
            <p:nvPr/>
          </p:nvSpPr>
          <p:spPr>
            <a:xfrm>
              <a:off x="5700798" y="868954"/>
              <a:ext cx="2305935"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06832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488" name="Shape 488"/>
          <p:cNvSpPr txBox="1">
            <a:spLocks noGrp="1"/>
          </p:cNvSpPr>
          <p:nvPr>
            <p:ph type="body" idx="1"/>
          </p:nvPr>
        </p:nvSpPr>
        <p:spPr>
          <a:xfrm>
            <a:off x="323528" y="1484783"/>
            <a:ext cx="8568951" cy="4997152"/>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2400" b="1" dirty="0">
                <a:sym typeface="Arial"/>
              </a:rPr>
              <a:t>Integridad de clave.</a:t>
            </a:r>
          </a:p>
          <a:p>
            <a:pPr marL="640080" marR="0" lvl="1" indent="-284480" algn="just" rtl="0">
              <a:lnSpc>
                <a:spcPct val="80000"/>
              </a:lnSpc>
              <a:spcBef>
                <a:spcPts val="550"/>
              </a:spcBef>
              <a:buClr>
                <a:schemeClr val="accent1"/>
              </a:buClr>
              <a:buSzPct val="70000"/>
              <a:buFont typeface="Noto Symbol"/>
              <a:buChar char="⬜"/>
            </a:pPr>
            <a:r>
              <a:rPr lang="es-CR" sz="2000" dirty="0">
                <a:sym typeface="Arial"/>
              </a:rPr>
              <a:t>Clave primaria</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Una clave primaria de una relación es un conjunto de atributos de su esquema que son elegidos para servir de identificador unívoco de sus </a:t>
            </a:r>
            <a:r>
              <a:rPr lang="es-CR" sz="1800" dirty="0" err="1">
                <a:sym typeface="Arial"/>
              </a:rPr>
              <a:t>tuplas</a:t>
            </a:r>
            <a:r>
              <a:rPr lang="es-CR" sz="18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deberá ser </a:t>
            </a:r>
            <a:r>
              <a:rPr lang="es-CR" sz="1600" dirty="0" err="1">
                <a:sym typeface="Arial"/>
              </a:rPr>
              <a:t>minimal</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sus atributos deberán tener siempre un valor para cada </a:t>
            </a:r>
            <a:r>
              <a:rPr lang="es-CR" sz="1600" dirty="0" err="1">
                <a:sym typeface="Arial"/>
              </a:rPr>
              <a:t>tupla</a:t>
            </a:r>
            <a:r>
              <a:rPr lang="es-CR" sz="1600" dirty="0">
                <a:sym typeface="Arial"/>
              </a:rPr>
              <a:t> (restricción de valor no nulo) y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este valor deberá ser único para cada </a:t>
            </a:r>
            <a:r>
              <a:rPr lang="es-CR" sz="1600" dirty="0" err="1">
                <a:sym typeface="Arial"/>
              </a:rPr>
              <a:t>tupla</a:t>
            </a:r>
            <a:r>
              <a:rPr lang="es-CR" sz="1600" dirty="0">
                <a:sym typeface="Arial"/>
              </a:rPr>
              <a:t> (restricción de unicidad).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Ejemplo: CP: {</a:t>
            </a:r>
            <a:r>
              <a:rPr lang="es-CR" sz="1600" dirty="0" err="1">
                <a:sym typeface="Arial"/>
              </a:rPr>
              <a:t>id_lib</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a:t>
            </a:r>
            <a:r>
              <a:rPr lang="es-CR" sz="1600" dirty="0" err="1">
                <a:sym typeface="Arial"/>
              </a:rPr>
              <a:t>id_lib</a:t>
            </a:r>
            <a:r>
              <a:rPr lang="es-CR" sz="1600" dirty="0">
                <a:sym typeface="Arial"/>
              </a:rPr>
              <a:t> es un atributo clave primaria de Publicaciones”</a:t>
            </a:r>
          </a:p>
          <a:p>
            <a:pPr marL="640080" marR="0" lvl="1" indent="-284480" algn="just" rtl="0">
              <a:lnSpc>
                <a:spcPct val="80000"/>
              </a:lnSpc>
              <a:spcBef>
                <a:spcPts val="550"/>
              </a:spcBef>
              <a:buClr>
                <a:schemeClr val="accent1"/>
              </a:buClr>
              <a:buSzPct val="70000"/>
              <a:buFont typeface="Noto Symbol"/>
              <a:buChar char="⬜"/>
            </a:pPr>
            <a:r>
              <a:rPr lang="es-CR" sz="2000" dirty="0">
                <a:sym typeface="Arial"/>
              </a:rPr>
              <a:t>Clave foránea o ajena</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El uso de claves ajenas es el mecanismo que proporciona el modelo relacional para expresar asociaciones entre los objetos representados en el esquema de la base de datos. </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Este mecanismo se define para que dichas asociaciones, si se realizan, se hagan siempre adecuadamente. Con este objetivo, se añade al esquema de una relación, R, un conjunto de atributos que hagan referencia a un conjunto de atributos de una relación S </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A ese conjunto de atributos se les denomina clave ajena de la relación R que hace referencia a la relación S.</a:t>
            </a:r>
          </a:p>
          <a:p>
            <a:pPr marL="320040" marR="0" lvl="0" indent="-320040" algn="just" rtl="0">
              <a:spcBef>
                <a:spcPts val="700"/>
              </a:spcBef>
              <a:buClr>
                <a:schemeClr val="accent2"/>
              </a:buClr>
              <a:buSzPct val="60000"/>
              <a:buFont typeface="Noto Symbol"/>
              <a:buNone/>
            </a:pPr>
            <a:endParaRPr sz="3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61322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94" name="Shape 494"/>
          <p:cNvGraphicFramePr/>
          <p:nvPr/>
        </p:nvGraphicFramePr>
        <p:xfrm>
          <a:off x="467543" y="1708016"/>
          <a:ext cx="8153400" cy="276358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b="0" u="none" strike="noStrike" cap="none"/>
                        <a:t>LIB-000016</a:t>
                      </a:r>
                    </a:p>
                  </a:txBody>
                  <a:tcPr marL="91450" marR="91450" marT="45725" marB="45725"/>
                </a:tc>
                <a:tc>
                  <a:txBody>
                    <a:bodyPr/>
                    <a:lstStyle/>
                    <a:p>
                      <a:pPr marL="0" marR="0" lvl="0" indent="0" algn="l" rtl="0">
                        <a:spcBef>
                          <a:spcPts val="0"/>
                        </a:spcBef>
                        <a:buSzPct val="25000"/>
                        <a:buNone/>
                      </a:pPr>
                      <a:r>
                        <a:rPr lang="es-CR" sz="1800" b="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b="0" u="none" strike="noStrike" cap="none"/>
                        <a:t>LIB-000017</a:t>
                      </a:r>
                    </a:p>
                  </a:txBody>
                  <a:tcPr marL="91450" marR="91450" marT="45725" marB="45725"/>
                </a:tc>
                <a:tc>
                  <a:txBody>
                    <a:bodyPr/>
                    <a:lstStyle/>
                    <a:p>
                      <a:pPr marL="0" marR="0" lvl="0" indent="0" algn="l" rtl="0">
                        <a:spcBef>
                          <a:spcPts val="0"/>
                        </a:spcBef>
                        <a:buSzPct val="25000"/>
                        <a:buNone/>
                      </a:pPr>
                      <a:r>
                        <a:rPr lang="es-CR" sz="1800" b="0" u="none" strike="noStrike" cap="none"/>
                        <a:t>Siempre no</a:t>
                      </a:r>
                    </a:p>
                  </a:txBody>
                  <a:tcPr marL="91450" marR="91450" marT="45725" marB="45725"/>
                </a:tc>
                <a:tc>
                  <a:txBody>
                    <a:bodyPr/>
                    <a:lstStyle/>
                    <a:p>
                      <a:pPr marL="0" marR="0" lvl="0" indent="0" algn="l" rtl="0">
                        <a:spcBef>
                          <a:spcPts val="0"/>
                        </a:spcBef>
                        <a:buSzPct val="25000"/>
                        <a:buNone/>
                      </a:pPr>
                      <a:r>
                        <a:rPr lang="es-CR" sz="1800" b="0" u="none" strike="noStrike" cap="none"/>
                        <a:t>Teatro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b="0" u="none" strike="noStrike" cap="none"/>
                        <a:t>LIB-000008</a:t>
                      </a:r>
                    </a:p>
                  </a:txBody>
                  <a:tcPr marL="91450" marR="91450" marT="45725" marB="45725"/>
                </a:tc>
                <a:tc>
                  <a:txBody>
                    <a:bodyPr/>
                    <a:lstStyle/>
                    <a:p>
                      <a:pPr marL="0" marR="0" lvl="0" indent="0" algn="l" rtl="0">
                        <a:spcBef>
                          <a:spcPts val="0"/>
                        </a:spcBef>
                        <a:buSzPct val="25000"/>
                        <a:buNone/>
                      </a:pPr>
                      <a:r>
                        <a:rPr lang="es-CR" sz="1800" b="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b="0" u="none" strike="noStrike" cap="none"/>
                        <a:t>Cuento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0" u="none" strike="noStrike" cap="none"/>
                        <a:t>LIB-000001</a:t>
                      </a:r>
                    </a:p>
                  </a:txBody>
                  <a:tcPr marL="91450" marR="91450" marT="45725" marB="45725"/>
                </a:tc>
                <a:tc>
                  <a:txBody>
                    <a:bodyPr/>
                    <a:lstStyle/>
                    <a:p>
                      <a:pPr marL="0" marR="0" lvl="0" indent="0" algn="l" rtl="0">
                        <a:spcBef>
                          <a:spcPts val="0"/>
                        </a:spcBef>
                        <a:buSzPct val="25000"/>
                        <a:buNone/>
                      </a:pPr>
                      <a:r>
                        <a:rPr lang="es-CR" sz="1800" b="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0" u="none" strike="noStrike" cap="none"/>
                        <a:t>LIB-000004</a:t>
                      </a:r>
                    </a:p>
                  </a:txBody>
                  <a:tcPr marL="91450" marR="91450" marT="45725" marB="45725"/>
                </a:tc>
                <a:tc>
                  <a:txBody>
                    <a:bodyPr/>
                    <a:lstStyle/>
                    <a:p>
                      <a:pPr marL="0" marR="0" lvl="0" indent="0" algn="l" rtl="0">
                        <a:spcBef>
                          <a:spcPts val="0"/>
                        </a:spcBef>
                        <a:buSzPct val="25000"/>
                        <a:buNone/>
                      </a:pPr>
                      <a:r>
                        <a:rPr lang="es-CR" sz="1800" b="0" u="none" strike="noStrike" cap="none"/>
                        <a:t>Poemas</a:t>
                      </a:r>
                    </a:p>
                  </a:txBody>
                  <a:tcPr marL="91450" marR="91450" marT="45725" marB="45725"/>
                </a:tc>
                <a:tc>
                  <a:txBody>
                    <a:bodyPr/>
                    <a:lstStyle/>
                    <a:p>
                      <a:pPr marL="0" marR="0" lvl="0" indent="0" algn="l" rtl="0">
                        <a:spcBef>
                          <a:spcPts val="0"/>
                        </a:spcBef>
                        <a:buSzPct val="25000"/>
                        <a:buNone/>
                      </a:pPr>
                      <a:r>
                        <a:rPr lang="es-CR" sz="1800" b="0" u="none" strike="noStrike" cap="none"/>
                        <a:t>Poesía</a:t>
                      </a:r>
                    </a:p>
                  </a:txBody>
                  <a:tcPr marL="91450" marR="91450" marT="45725" marB="45725"/>
                </a:tc>
                <a:tc>
                  <a:txBody>
                    <a:bodyPr/>
                    <a:lstStyle/>
                    <a:p>
                      <a:pPr marL="0" marR="0" lvl="0" indent="0" algn="l" rtl="0">
                        <a:spcBef>
                          <a:spcPts val="0"/>
                        </a:spcBef>
                        <a:buSzPct val="25000"/>
                        <a:buNone/>
                      </a:pPr>
                      <a:r>
                        <a:rPr lang="es-CR" sz="1800" b="0" u="none" strike="noStrike" cap="none"/>
                        <a:t>BERU</a:t>
                      </a: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95" name="Shape 495"/>
          <p:cNvGraphicFramePr/>
          <p:nvPr/>
        </p:nvGraphicFramePr>
        <p:xfrm>
          <a:off x="1619671" y="4897967"/>
          <a:ext cx="6096000" cy="1483400"/>
        </p:xfrm>
        <a:graphic>
          <a:graphicData uri="http://schemas.openxmlformats.org/drawingml/2006/table">
            <a:tbl>
              <a:tblPr firstRow="1" bandRow="1">
                <a:noFill/>
              </a:tblPr>
              <a:tblGrid>
                <a:gridCol w="2471925">
                  <a:extLst>
                    <a:ext uri="{9D8B030D-6E8A-4147-A177-3AD203B41FA5}">
                      <a16:colId xmlns:a16="http://schemas.microsoft.com/office/drawing/2014/main" val="20000"/>
                    </a:ext>
                  </a:extLst>
                </a:gridCol>
                <a:gridCol w="362407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s-CR" sz="1800" u="none" strike="noStrike" cap="none"/>
                        <a:t>AutorID</a:t>
                      </a:r>
                    </a:p>
                  </a:txBody>
                  <a:tcPr marL="91450" marR="91450" marT="45725" marB="45725"/>
                </a:tc>
                <a:tc>
                  <a:txBody>
                    <a:bodyPr/>
                    <a:lstStyle/>
                    <a:p>
                      <a:pPr marL="0" marR="0" lvl="0" indent="0" algn="l" rtl="0">
                        <a:spcBef>
                          <a:spcPts val="0"/>
                        </a:spcBef>
                        <a:buSzPct val="25000"/>
                        <a:buNone/>
                      </a:pPr>
                      <a:r>
                        <a:rPr lang="es-CR" sz="1800" u="none" strike="noStrike" cap="none"/>
                        <a:t>Nombre</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GAGA</a:t>
                      </a:r>
                    </a:p>
                  </a:txBody>
                  <a:tcPr marL="91450" marR="91450" marT="45725" marB="45725"/>
                </a:tc>
                <a:tc>
                  <a:txBody>
                    <a:bodyPr/>
                    <a:lstStyle/>
                    <a:p>
                      <a:pPr marL="0" marR="0" lvl="0" indent="0" algn="l" rtl="0">
                        <a:spcBef>
                          <a:spcPts val="0"/>
                        </a:spcBef>
                        <a:buSzPct val="25000"/>
                        <a:buNone/>
                      </a:pPr>
                      <a:r>
                        <a:rPr lang="es-CR" sz="1800" u="none" strike="noStrike" cap="none"/>
                        <a:t>Gálamo Gante</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ROST</a:t>
                      </a:r>
                    </a:p>
                  </a:txBody>
                  <a:tcPr marL="91450" marR="91450" marT="45725" marB="45725"/>
                </a:tc>
                <a:tc>
                  <a:txBody>
                    <a:bodyPr/>
                    <a:lstStyle/>
                    <a:p>
                      <a:pPr marL="0" marR="0" lvl="0" indent="0" algn="l" rtl="0">
                        <a:spcBef>
                          <a:spcPts val="0"/>
                        </a:spcBef>
                        <a:buSzPct val="25000"/>
                        <a:buNone/>
                      </a:pPr>
                      <a:r>
                        <a:rPr lang="es-CR" sz="1800" u="none" strike="noStrike" cap="none"/>
                        <a:t>Robert Steinball</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BERU</a:t>
                      </a:r>
                    </a:p>
                  </a:txBody>
                  <a:tcPr marL="91450" marR="91450" marT="45725" marB="45725"/>
                </a:tc>
                <a:tc>
                  <a:txBody>
                    <a:bodyPr/>
                    <a:lstStyle/>
                    <a:p>
                      <a:pPr marL="0" marR="0" lvl="0" indent="0" algn="l" rtl="0">
                        <a:spcBef>
                          <a:spcPts val="0"/>
                        </a:spcBef>
                        <a:buSzPct val="25000"/>
                        <a:buNone/>
                      </a:pPr>
                      <a:r>
                        <a:rPr lang="es-CR" sz="1800" u="none" strike="noStrike" cap="none"/>
                        <a:t>Bertrand Rusbelt</a:t>
                      </a:r>
                    </a:p>
                  </a:txBody>
                  <a:tcPr marL="91450" marR="91450" marT="45725" marB="45725"/>
                </a:tc>
                <a:extLst>
                  <a:ext uri="{0D108BD9-81ED-4DB2-BD59-A6C34878D82A}">
                    <a16:rowId xmlns:a16="http://schemas.microsoft.com/office/drawing/2014/main" val="10003"/>
                  </a:ext>
                </a:extLst>
              </a:tr>
            </a:tbl>
          </a:graphicData>
        </a:graphic>
      </p:graphicFrame>
      <p:cxnSp>
        <p:nvCxnSpPr>
          <p:cNvPr id="496" name="Shape 496"/>
          <p:cNvCxnSpPr/>
          <p:nvPr/>
        </p:nvCxnSpPr>
        <p:spPr>
          <a:xfrm rot="5400000">
            <a:off x="6668393" y="3508688"/>
            <a:ext cx="2999699" cy="905400"/>
          </a:xfrm>
          <a:prstGeom prst="bentConnector3">
            <a:avLst>
              <a:gd name="adj1" fmla="val 0"/>
            </a:avLst>
          </a:prstGeom>
          <a:noFill/>
          <a:ln w="10000" cap="flat" cmpd="sng">
            <a:solidFill>
              <a:schemeClr val="accent1"/>
            </a:solidFill>
            <a:prstDash val="solid"/>
            <a:round/>
            <a:headEnd type="none" w="med" len="med"/>
            <a:tailEnd type="stealth" w="lg" len="lg"/>
          </a:ln>
        </p:spPr>
      </p:cxnSp>
      <p:sp>
        <p:nvSpPr>
          <p:cNvPr id="497" name="Shape 497"/>
          <p:cNvSpPr txBox="1"/>
          <p:nvPr/>
        </p:nvSpPr>
        <p:spPr>
          <a:xfrm>
            <a:off x="7263035" y="527642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sp>
        <p:nvSpPr>
          <p:cNvPr id="498" name="Shape 498"/>
          <p:cNvSpPr txBox="1"/>
          <p:nvPr/>
        </p:nvSpPr>
        <p:spPr>
          <a:xfrm>
            <a:off x="8168307" y="2708919"/>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499" name="Shape 499"/>
          <p:cNvCxnSpPr>
            <a:stCxn id="498" idx="3"/>
            <a:endCxn id="497" idx="3"/>
          </p:cNvCxnSpPr>
          <p:nvPr/>
        </p:nvCxnSpPr>
        <p:spPr>
          <a:xfrm flipH="1">
            <a:off x="7715543" y="2893585"/>
            <a:ext cx="905400" cy="2567400"/>
          </a:xfrm>
          <a:prstGeom prst="bentConnector3">
            <a:avLst>
              <a:gd name="adj1" fmla="val -32823"/>
            </a:avLst>
          </a:prstGeom>
          <a:noFill/>
          <a:ln w="10000" cap="flat" cmpd="sng">
            <a:solidFill>
              <a:schemeClr val="accent1"/>
            </a:solidFill>
            <a:prstDash val="solid"/>
            <a:round/>
            <a:headEnd type="none" w="med" len="med"/>
            <a:tailEnd type="stealth" w="lg" len="lg"/>
          </a:ln>
        </p:spPr>
      </p:cxnSp>
      <p:sp>
        <p:nvSpPr>
          <p:cNvPr id="500" name="Shape 500"/>
          <p:cNvSpPr txBox="1"/>
          <p:nvPr/>
        </p:nvSpPr>
        <p:spPr>
          <a:xfrm>
            <a:off x="8168307" y="308634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501" name="Shape 501"/>
          <p:cNvCxnSpPr>
            <a:stCxn id="500" idx="3"/>
            <a:endCxn id="497" idx="3"/>
          </p:cNvCxnSpPr>
          <p:nvPr/>
        </p:nvCxnSpPr>
        <p:spPr>
          <a:xfrm flipH="1">
            <a:off x="7715543" y="3271014"/>
            <a:ext cx="905400" cy="2190000"/>
          </a:xfrm>
          <a:prstGeom prst="bentConnector3">
            <a:avLst>
              <a:gd name="adj1" fmla="val -15149"/>
            </a:avLst>
          </a:prstGeom>
          <a:noFill/>
          <a:ln w="10000" cap="flat" cmpd="sng">
            <a:solidFill>
              <a:schemeClr val="accent1"/>
            </a:solidFill>
            <a:prstDash val="solid"/>
            <a:round/>
            <a:headEnd type="none" w="med" len="med"/>
            <a:tailEnd type="stealth" w="lg" len="lg"/>
          </a:ln>
        </p:spPr>
      </p:cxnSp>
    </p:spTree>
    <p:extLst>
      <p:ext uri="{BB962C8B-B14F-4D97-AF65-F5344CB8AC3E}">
        <p14:creationId xmlns:p14="http://schemas.microsoft.com/office/powerpoint/2010/main" val="241353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sym typeface="Arial"/>
              </a:rPr>
              <a:t>Modelo E-R</a:t>
            </a:r>
            <a:endParaRPr lang="es-CR" dirty="0"/>
          </a:p>
        </p:txBody>
      </p:sp>
      <p:sp>
        <p:nvSpPr>
          <p:cNvPr id="3" name="Marcador de contenido 2"/>
          <p:cNvSpPr>
            <a:spLocks noGrp="1"/>
          </p:cNvSpPr>
          <p:nvPr>
            <p:ph sz="quarter" idx="1"/>
          </p:nvPr>
        </p:nvSpPr>
        <p:spPr/>
        <p:txBody>
          <a:bodyPr/>
          <a:lstStyle/>
          <a:p>
            <a:r>
              <a:rPr lang="es-ES" b="1" dirty="0"/>
              <a:t>Uso de conjuntos de entidades o atributos</a:t>
            </a:r>
          </a:p>
          <a:p>
            <a:endParaRPr lang="es-ES" b="1" dirty="0"/>
          </a:p>
          <a:p>
            <a:pPr lvl="1"/>
            <a:r>
              <a:rPr lang="es-ES" dirty="0"/>
              <a:t>En ocasiones los atributos que definimos como característica de una entidad, puede adoptar atributos específicos para sí mismo.</a:t>
            </a:r>
          </a:p>
          <a:p>
            <a:pPr lvl="2"/>
            <a:r>
              <a:rPr lang="es-ES" dirty="0"/>
              <a:t>En este caso, pasa de ser un simple atributo a una nueva entidad.</a:t>
            </a:r>
          </a:p>
          <a:p>
            <a:pPr lvl="2"/>
            <a:r>
              <a:rPr lang="es-ES" dirty="0"/>
              <a:t>Y para mantener la asociación con la entidad que caracterizaba, se crea una relación entre ambas entidades.</a:t>
            </a:r>
          </a:p>
          <a:p>
            <a:endParaRPr lang="es-CR" dirty="0"/>
          </a:p>
        </p:txBody>
      </p:sp>
    </p:spTree>
    <p:extLst>
      <p:ext uri="{BB962C8B-B14F-4D97-AF65-F5344CB8AC3E}">
        <p14:creationId xmlns:p14="http://schemas.microsoft.com/office/powerpoint/2010/main" val="895591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507" name="Shape 507"/>
          <p:cNvGrpSpPr/>
          <p:nvPr/>
        </p:nvGrpSpPr>
        <p:grpSpPr>
          <a:xfrm>
            <a:off x="613392" y="2469154"/>
            <a:ext cx="8152164" cy="3186514"/>
            <a:chOff x="617" y="868954"/>
            <a:chExt cx="8152164" cy="3186514"/>
          </a:xfrm>
        </p:grpSpPr>
        <p:sp>
          <p:nvSpPr>
            <p:cNvPr id="508" name="Shape 508"/>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509" name="Shape 509"/>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0" name="Shape 510"/>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txBox="1"/>
            <p:nvPr/>
          </p:nvSpPr>
          <p:spPr>
            <a:xfrm>
              <a:off x="274992" y="868954"/>
              <a:ext cx="223500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512" name="Shape 512"/>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4" name="Shape 514"/>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15" name="Shape 515"/>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txBox="1"/>
            <p:nvPr/>
          </p:nvSpPr>
          <p:spPr>
            <a:xfrm>
              <a:off x="3041082" y="868954"/>
              <a:ext cx="2217283"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clave</a:t>
              </a:r>
            </a:p>
          </p:txBody>
        </p:sp>
        <p:sp>
          <p:nvSpPr>
            <p:cNvPr id="517" name="Shape 517"/>
            <p:cNvSpPr/>
            <p:nvPr/>
          </p:nvSpPr>
          <p:spPr>
            <a:xfrm>
              <a:off x="5497353"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518" name="Shape 518"/>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9" name="Shape 519"/>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1" name="Shape 521"/>
            <p:cNvSpPr txBox="1"/>
            <p:nvPr/>
          </p:nvSpPr>
          <p:spPr>
            <a:xfrm>
              <a:off x="5643401" y="868954"/>
              <a:ext cx="2363332"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348833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527" name="Shape 527"/>
          <p:cNvSpPr txBox="1">
            <a:spLocks noGrp="1"/>
          </p:cNvSpPr>
          <p:nvPr>
            <p:ph type="body" idx="1"/>
          </p:nvPr>
        </p:nvSpPr>
        <p:spPr>
          <a:xfrm>
            <a:off x="248375" y="1600200"/>
            <a:ext cx="8517600" cy="4495800"/>
          </a:xfrm>
          <a:prstGeom prst="rect">
            <a:avLst/>
          </a:prstGeom>
          <a:noFill/>
          <a:ln>
            <a:noFill/>
          </a:ln>
        </p:spPr>
        <p:txBody>
          <a:bodyPr lIns="91425" tIns="45700" rIns="91425" bIns="45700" anchor="t" anchorCtr="0">
            <a:noAutofit/>
          </a:bodyPr>
          <a:lstStyle/>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320040" marR="0" lvl="0" indent="-340042" algn="just" rtl="0">
              <a:lnSpc>
                <a:spcPct val="75000"/>
              </a:lnSpc>
              <a:spcBef>
                <a:spcPts val="0"/>
              </a:spcBef>
              <a:buClr>
                <a:schemeClr val="accent2"/>
              </a:buClr>
              <a:buSzPct val="100000"/>
              <a:buFont typeface="Noto Symbol"/>
              <a:buChar char="◻"/>
            </a:pPr>
            <a:r>
              <a:rPr lang="es-CR" sz="2000" b="1" dirty="0">
                <a:sym typeface="Arial"/>
              </a:rPr>
              <a:t>Integridad referencial</a:t>
            </a:r>
          </a:p>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1800" dirty="0">
                <a:sym typeface="Arial"/>
              </a:rPr>
              <a:t>La integridad referencial se aplica a las claves foráneas: si en una relación hay alguna clave foránea, sus valores deben coincidir con valores de la clave primaria a la que hace referencia, o bien, deben ser completamente nulos.</a:t>
            </a:r>
          </a:p>
          <a:p>
            <a:pPr marL="640080" marR="0" lvl="1" indent="-284480" algn="just" rtl="0">
              <a:lnSpc>
                <a:spcPct val="75000"/>
              </a:lnSpc>
              <a:spcBef>
                <a:spcPts val="550"/>
              </a:spcBef>
              <a:buClr>
                <a:schemeClr val="accent1"/>
              </a:buClr>
              <a:buSzPct val="89833"/>
              <a:buFont typeface="Noto Symbol"/>
              <a:buNone/>
            </a:pPr>
            <a:endParaRPr sz="18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1800" dirty="0">
                <a:sym typeface="Arial"/>
              </a:rPr>
              <a:t>La 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pPr marL="320040" marR="0" lvl="0" indent="-320040" algn="just" rtl="0">
              <a:lnSpc>
                <a:spcPct val="80000"/>
              </a:lnSpc>
              <a:spcBef>
                <a:spcPts val="700"/>
              </a:spcBef>
              <a:buClr>
                <a:schemeClr val="accent2"/>
              </a:buClr>
              <a:buSzPct val="53166"/>
              <a:buFont typeface="Noto Symbo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44335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
        <p:nvSpPr>
          <p:cNvPr id="533" name="Shape 533"/>
          <p:cNvSpPr txBox="1">
            <a:spLocks noGrp="1"/>
          </p:cNvSpPr>
          <p:nvPr>
            <p:ph type="body" idx="1"/>
          </p:nvPr>
        </p:nvSpPr>
        <p:spPr>
          <a:xfrm>
            <a:off x="0" y="1447800"/>
            <a:ext cx="8712967" cy="4925144"/>
          </a:xfrm>
          <a:prstGeom prst="rect">
            <a:avLst/>
          </a:prstGeom>
          <a:noFill/>
          <a:ln>
            <a:noFill/>
          </a:ln>
        </p:spPr>
        <p:txBody>
          <a:bodyPr lIns="91425" tIns="45700" rIns="91425" bIns="45700" anchor="t" anchorCtr="0">
            <a:noAutofit/>
          </a:bodyPr>
          <a:lstStyle/>
          <a:p>
            <a:pPr marL="320040" marR="0" lvl="0" indent="-332740" algn="just" rtl="0">
              <a:lnSpc>
                <a:spcPct val="90000"/>
              </a:lnSpc>
              <a:spcBef>
                <a:spcPts val="0"/>
              </a:spcBef>
              <a:buClr>
                <a:schemeClr val="accent2"/>
              </a:buClr>
              <a:buSzPct val="100000"/>
              <a:buFont typeface="Noto Symbol"/>
              <a:buChar char="◻"/>
            </a:pPr>
            <a:r>
              <a:rPr lang="es-CR" sz="2400" dirty="0">
                <a:sym typeface="Arial"/>
              </a:rPr>
              <a:t>Integridad referencial</a:t>
            </a:r>
          </a:p>
          <a:p>
            <a:pPr marL="640080" marR="0" lvl="1" indent="-293370" algn="just" rtl="0">
              <a:lnSpc>
                <a:spcPct val="90000"/>
              </a:lnSpc>
              <a:spcBef>
                <a:spcPts val="550"/>
              </a:spcBef>
              <a:buClr>
                <a:schemeClr val="accent1"/>
              </a:buClr>
              <a:buSzPct val="100000"/>
              <a:buFont typeface="Noto Symbol"/>
              <a:buChar char="⬜"/>
            </a:pPr>
            <a:r>
              <a:rPr lang="es-CR" sz="2000" dirty="0">
                <a:sym typeface="Arial"/>
              </a:rPr>
              <a:t>Por lo tanto, para cada clave foránea de la base de datos habrá que contestar a tres preguntas: </a:t>
            </a:r>
          </a:p>
          <a:p>
            <a:pPr marL="914400" marR="0" lvl="2" indent="-241300" algn="just" rtl="0">
              <a:lnSpc>
                <a:spcPct val="90000"/>
              </a:lnSpc>
              <a:spcBef>
                <a:spcPts val="500"/>
              </a:spcBef>
              <a:buClr>
                <a:schemeClr val="accent2"/>
              </a:buClr>
              <a:buSzPct val="100000"/>
              <a:buFont typeface="Noto Symbol"/>
              <a:buChar char="■"/>
            </a:pPr>
            <a:r>
              <a:rPr lang="es-CR" sz="1800" dirty="0">
                <a:sym typeface="Arial"/>
              </a:rPr>
              <a:t>Regla de los nulos: ¿Tiene sentido que la clave foránea acepte nulos?</a:t>
            </a:r>
          </a:p>
          <a:p>
            <a:pPr marL="914400" marR="0" lvl="2" indent="-241300" algn="just" rtl="0">
              <a:lnSpc>
                <a:spcPct val="90000"/>
              </a:lnSpc>
              <a:spcBef>
                <a:spcPts val="500"/>
              </a:spcBef>
              <a:buClr>
                <a:schemeClr val="accent2"/>
              </a:buClr>
              <a:buSzPct val="100000"/>
              <a:buFont typeface="Noto Symbol"/>
              <a:buChar char="■"/>
            </a:pPr>
            <a:r>
              <a:rPr lang="es-CR" sz="1800" dirty="0">
                <a:sym typeface="Arial"/>
              </a:rPr>
              <a:t>Regla de borrado: ¿Qué ocurre si se intenta borrar la instancia referenciada por la clave ajena?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Restringir: no se permite borrar la instancia referenciada.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Propagar: se borra la instancia referenciada y se propaga el borrado a las instancia que la referencian mediante la clave foránea.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Anular: se borra la instancia referenciada y las instancias que la referenciaban ponen a nulo la clave foránea (sólo si acepta nulos). </a:t>
            </a:r>
          </a:p>
          <a:p>
            <a:pPr marL="914400" marR="0" lvl="2" indent="-241300" algn="just" rtl="0">
              <a:lnSpc>
                <a:spcPct val="90000"/>
              </a:lnSpc>
              <a:spcBef>
                <a:spcPts val="500"/>
              </a:spcBef>
              <a:buClr>
                <a:schemeClr val="accent2"/>
              </a:buClr>
              <a:buSzPct val="100000"/>
              <a:buFont typeface="Noto Symbol"/>
              <a:buChar char="■"/>
            </a:pPr>
            <a:r>
              <a:rPr lang="es-CR" sz="1800" dirty="0">
                <a:sym typeface="Arial"/>
              </a:rPr>
              <a:t>Regla de modificación: ¿Qué ocurre si se intenta modificar el valor de la clave primaria de la instancia referenciada por la clave foránea?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Restringir: no se permite modificar el valor de la clave primaria de la instancia referenciada.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Propagar: se modifica el valor de la clave primaria de la instancia referenciada y se propaga la modificación a las instancia que la referencian mediante la clave foránea. </a:t>
            </a:r>
          </a:p>
          <a:p>
            <a:pPr marL="1051560" marR="0" lvl="3" indent="-355600" algn="just" rtl="0">
              <a:lnSpc>
                <a:spcPct val="90000"/>
              </a:lnSpc>
              <a:spcBef>
                <a:spcPts val="700"/>
              </a:spcBef>
              <a:buClr>
                <a:schemeClr val="accent3"/>
              </a:buClr>
              <a:buSzPct val="100000"/>
              <a:buFont typeface="Noto Symbol"/>
              <a:buChar char="◻"/>
            </a:pPr>
            <a:r>
              <a:rPr lang="es-CR" sz="1600" dirty="0">
                <a:sym typeface="Arial"/>
              </a:rPr>
              <a:t>Anular: se modifica la instancia referenciada y las instancias que la referenciaban ponen a nulo la clave foránea(sólo si acepta nulos). </a:t>
            </a:r>
          </a:p>
          <a:p>
            <a:pPr marL="609600" marR="0" lvl="0" indent="-609600" algn="just" rtl="0">
              <a:lnSpc>
                <a:spcPct val="120000"/>
              </a:lnSpc>
              <a:spcBef>
                <a:spcPts val="700"/>
              </a:spcBef>
              <a:buClr>
                <a:schemeClr val="accent2"/>
              </a:buClr>
              <a:buSzPct val="25000"/>
              <a:buFont typeface="Noto Symbol"/>
              <a:buNone/>
            </a:pPr>
            <a:endParaRPr sz="14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87429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539" name="Shape 539"/>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dirty="0">
                <a:solidFill>
                  <a:schemeClr val="dk1"/>
                </a:solidFill>
                <a:latin typeface="Arial"/>
                <a:ea typeface="Arial"/>
                <a:cs typeface="Arial"/>
                <a:sym typeface="Arial"/>
              </a:rPr>
              <a:t>Ejercicio</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Represente mediante un Diagrama E-R:</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Un concesionario de coches vende coches nuevos y usados. Los atributos específicos de los nuevos son las unidades y el descuento; de los usados son los kilómetros y el año de fabricación. </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Consideramos el conjunto de personas de una ciudad, distinguimos al trabajador, estudiante y desempleado. De los trabajadores nos interesa el número de la Seguridad Social, la empresa de trabajo y el salario. De los estudiantes, el número de matrícula y el centro educativo, y de los desempleados la fecha del paro.</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En un campo de fútbol los puestos de los futbolistas pueden ser: portero, defensa, volante y delantero.</a:t>
            </a:r>
          </a:p>
        </p:txBody>
      </p:sp>
    </p:spTree>
    <p:extLst>
      <p:ext uri="{BB962C8B-B14F-4D97-AF65-F5344CB8AC3E}">
        <p14:creationId xmlns:p14="http://schemas.microsoft.com/office/powerpoint/2010/main" val="1002707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Ejercicio</a:t>
            </a:r>
            <a:endParaRPr lang="es-CR" sz="4400" b="0" i="0" u="none" strike="noStrike" cap="none" dirty="0">
              <a:solidFill>
                <a:schemeClr val="dk2"/>
              </a:solidFill>
              <a:latin typeface="Arial"/>
              <a:ea typeface="Arial"/>
              <a:cs typeface="Arial"/>
              <a:sym typeface="Arial"/>
            </a:endParaRPr>
          </a:p>
        </p:txBody>
      </p:sp>
      <p:sp>
        <p:nvSpPr>
          <p:cNvPr id="545" name="Shape 545"/>
          <p:cNvSpPr txBox="1">
            <a:spLocks noGrp="1"/>
          </p:cNvSpPr>
          <p:nvPr>
            <p:ph type="body" idx="1"/>
          </p:nvPr>
        </p:nvSpPr>
        <p:spPr>
          <a:xfrm>
            <a:off x="612647" y="1600200"/>
            <a:ext cx="8153399" cy="5069160"/>
          </a:xfrm>
          <a:prstGeom prst="rect">
            <a:avLst/>
          </a:prstGeom>
          <a:noFill/>
          <a:ln>
            <a:noFill/>
          </a:ln>
        </p:spPr>
        <p:txBody>
          <a:bodyPr lIns="91425" tIns="45700" rIns="91425" bIns="45700" anchor="t" anchorCtr="0">
            <a:noAutofit/>
          </a:bodyPr>
          <a:lstStyle/>
          <a:p>
            <a:pPr indent="-342900">
              <a:lnSpc>
                <a:spcPct val="80000"/>
              </a:lnSpc>
              <a:spcBef>
                <a:spcPts val="0"/>
              </a:spcBef>
              <a:buClr>
                <a:schemeClr val="accent2"/>
              </a:buClr>
              <a:buSzPct val="25000"/>
            </a:pPr>
            <a:r>
              <a:rPr lang="es-CR" sz="2000" dirty="0">
                <a:sym typeface="Arial"/>
              </a:rPr>
              <a:t>El departamento de formación de una empresa desea construir una base de datos para planificar y gestionar la formación de sus empleados. </a:t>
            </a:r>
          </a:p>
          <a:p>
            <a:pPr indent="-342900">
              <a:lnSpc>
                <a:spcPct val="80000"/>
              </a:lnSpc>
              <a:spcBef>
                <a:spcPts val="0"/>
              </a:spcBef>
              <a:buClr>
                <a:schemeClr val="accent2"/>
              </a:buClr>
              <a:buSzPct val="25000"/>
            </a:pPr>
            <a:r>
              <a:rPr lang="es-CR" sz="1800" dirty="0">
                <a:sym typeface="Arial"/>
              </a:rPr>
              <a:t>La empresa organiza cursos internos de formación de los que desea conocer el código del curso, el nombre, una descripción, el número de horas de duración y el coste del curso. </a:t>
            </a:r>
          </a:p>
          <a:p>
            <a:pPr indent="-342900">
              <a:lnSpc>
                <a:spcPct val="80000"/>
              </a:lnSpc>
              <a:spcBef>
                <a:spcPts val="0"/>
              </a:spcBef>
              <a:buClr>
                <a:schemeClr val="accent2"/>
              </a:buClr>
              <a:buSzPct val="25000"/>
            </a:pPr>
            <a:r>
              <a:rPr lang="es-CR" sz="1800" dirty="0">
                <a:sym typeface="Arial"/>
              </a:rPr>
              <a:t>Un curso puede tener como prerrequisito haber realizado otro(s) previamente, y, a su vez la realización de un curso puede ser prerrequisitos de otros. Un curso que es un prerrequisito de otro puede serlo de forma obligatoria o sólo recomendable. </a:t>
            </a:r>
          </a:p>
          <a:p>
            <a:pPr indent="-342900">
              <a:lnSpc>
                <a:spcPct val="80000"/>
              </a:lnSpc>
              <a:spcBef>
                <a:spcPts val="0"/>
              </a:spcBef>
              <a:buClr>
                <a:schemeClr val="accent2"/>
              </a:buClr>
              <a:buSzPct val="25000"/>
            </a:pPr>
            <a:r>
              <a:rPr lang="es-CR" sz="1800" dirty="0">
                <a:sym typeface="Arial"/>
              </a:rPr>
              <a:t>Un mismo curso contiene diferentes ediciones, es decir, se imparte en diferentes lugares, fechas y con diferentes horarios (intensivo, de mañana o de tarde). En una misma fecha de inicio sólo puede impartirse una edición de un curso. </a:t>
            </a:r>
          </a:p>
          <a:p>
            <a:pPr indent="-342900">
              <a:lnSpc>
                <a:spcPct val="80000"/>
              </a:lnSpc>
              <a:spcBef>
                <a:spcPts val="0"/>
              </a:spcBef>
              <a:buClr>
                <a:schemeClr val="accent2"/>
              </a:buClr>
              <a:buSzPct val="25000"/>
            </a:pPr>
            <a:r>
              <a:rPr lang="es-CR" sz="1800" dirty="0">
                <a:sym typeface="Arial"/>
              </a:rPr>
              <a:t>Los cursos se imparten por personal de la propia empresa. </a:t>
            </a:r>
          </a:p>
          <a:p>
            <a:pPr indent="-342900">
              <a:lnSpc>
                <a:spcPct val="80000"/>
              </a:lnSpc>
              <a:spcBef>
                <a:spcPts val="0"/>
              </a:spcBef>
              <a:buClr>
                <a:schemeClr val="accent2"/>
              </a:buClr>
              <a:buSzPct val="25000"/>
            </a:pPr>
            <a:r>
              <a:rPr lang="es-CR" sz="1800" dirty="0">
                <a:sym typeface="Arial"/>
              </a:rPr>
              <a:t>De los empleados se desea almacenar su código de empleado, nombre y apellidos, dirección, teléfono, NIF (Numero de Identificación Fiscal), fecha de nacimiento, nacionalidad, sexo, firma y salario, así como si está o no capacitado para impartir cursos. </a:t>
            </a:r>
          </a:p>
          <a:p>
            <a:pPr indent="-342900">
              <a:lnSpc>
                <a:spcPct val="80000"/>
              </a:lnSpc>
              <a:spcBef>
                <a:spcPts val="0"/>
              </a:spcBef>
              <a:buClr>
                <a:schemeClr val="accent2"/>
              </a:buClr>
              <a:buSzPct val="25000"/>
            </a:pPr>
            <a:r>
              <a:rPr lang="es-CR" sz="1800" dirty="0">
                <a:sym typeface="Arial"/>
              </a:rPr>
              <a:t>Un mismo empleado puede ser docente en una edición de un curso y alumno en otra edición , pero nunca puede ser ambas cosas a la vez (en una misma edición de curso o lo imparte o lo recibe). </a:t>
            </a:r>
          </a:p>
        </p:txBody>
      </p:sp>
    </p:spTree>
    <p:extLst>
      <p:ext uri="{BB962C8B-B14F-4D97-AF65-F5344CB8AC3E}">
        <p14:creationId xmlns:p14="http://schemas.microsoft.com/office/powerpoint/2010/main" val="154610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sym typeface="Arial"/>
              </a:rPr>
              <a:t>Modelo E-R</a:t>
            </a:r>
            <a:endParaRPr lang="es-CR" dirty="0"/>
          </a:p>
        </p:txBody>
      </p:sp>
      <p:sp>
        <p:nvSpPr>
          <p:cNvPr id="3" name="Marcador de contenido 2"/>
          <p:cNvSpPr>
            <a:spLocks noGrp="1"/>
          </p:cNvSpPr>
          <p:nvPr>
            <p:ph sz="quarter" idx="1"/>
          </p:nvPr>
        </p:nvSpPr>
        <p:spPr/>
        <p:txBody>
          <a:bodyPr/>
          <a:lstStyle/>
          <a:p>
            <a:r>
              <a:rPr lang="es-CR" dirty="0">
                <a:latin typeface="Arial"/>
                <a:ea typeface="Arial"/>
                <a:cs typeface="Arial"/>
                <a:sym typeface="Arial"/>
              </a:rPr>
              <a:t>Uso de conjuntos de entidades o atributos</a:t>
            </a:r>
          </a:p>
          <a:p>
            <a:pPr lvl="1"/>
            <a:r>
              <a:rPr lang="es-CR" dirty="0">
                <a:latin typeface="Arial"/>
                <a:ea typeface="Arial"/>
                <a:cs typeface="Arial"/>
                <a:sym typeface="Arial"/>
              </a:rPr>
              <a:t>Ejemplo</a:t>
            </a:r>
          </a:p>
          <a:p>
            <a:pPr marL="914400" lvl="2" indent="-228600">
              <a:spcBef>
                <a:spcPts val="500"/>
              </a:spcBef>
              <a:buClr>
                <a:schemeClr val="accent2"/>
              </a:buClr>
              <a:buSzPct val="75000"/>
              <a:buFont typeface="Noto Symbol"/>
              <a:buChar char="■"/>
            </a:pPr>
            <a:r>
              <a:rPr lang="es-CR" sz="2300" dirty="0">
                <a:latin typeface="Arial"/>
                <a:ea typeface="Arial"/>
                <a:cs typeface="Arial"/>
                <a:sym typeface="Arial"/>
              </a:rPr>
              <a:t>Entidad Persona: con atributos</a:t>
            </a:r>
          </a:p>
          <a:p>
            <a:pPr marL="1371600" lvl="3" indent="-228600">
              <a:buClr>
                <a:schemeClr val="accent3"/>
              </a:buClr>
              <a:buSzPct val="75000"/>
              <a:buFont typeface="Noto Symbol"/>
              <a:buChar char="■"/>
            </a:pPr>
            <a:r>
              <a:rPr lang="es-CR" dirty="0">
                <a:latin typeface="Arial"/>
                <a:ea typeface="Arial"/>
                <a:cs typeface="Arial"/>
                <a:sym typeface="Arial"/>
              </a:rPr>
              <a:t>Cédula</a:t>
            </a:r>
          </a:p>
          <a:p>
            <a:pPr marL="1371600" lvl="3" indent="-228600">
              <a:buClr>
                <a:schemeClr val="accent3"/>
              </a:buClr>
              <a:buSzPct val="75000"/>
              <a:buFont typeface="Noto Symbol"/>
              <a:buChar char="■"/>
            </a:pPr>
            <a:r>
              <a:rPr lang="es-CR" dirty="0">
                <a:latin typeface="Arial"/>
                <a:ea typeface="Arial"/>
                <a:cs typeface="Arial"/>
                <a:sym typeface="Arial"/>
              </a:rPr>
              <a:t>Nombre</a:t>
            </a:r>
          </a:p>
          <a:p>
            <a:pPr marL="1371600" lvl="3" indent="-228600">
              <a:buClr>
                <a:schemeClr val="accent3"/>
              </a:buClr>
              <a:buSzPct val="75000"/>
              <a:buFont typeface="Noto Symbol"/>
              <a:buChar char="■"/>
            </a:pPr>
            <a:r>
              <a:rPr lang="es-CR" dirty="0">
                <a:latin typeface="Arial"/>
                <a:ea typeface="Arial"/>
                <a:cs typeface="Arial"/>
                <a:sym typeface="Arial"/>
              </a:rPr>
              <a:t>Dirección</a:t>
            </a:r>
          </a:p>
          <a:p>
            <a:pPr marL="1371600" lvl="3" indent="-228600">
              <a:buClr>
                <a:schemeClr val="accent3"/>
              </a:buClr>
              <a:buSzPct val="75000"/>
              <a:buFont typeface="Noto Symbol"/>
              <a:buChar char="■"/>
            </a:pPr>
            <a:r>
              <a:rPr lang="es-CR" dirty="0">
                <a:latin typeface="Arial"/>
                <a:ea typeface="Arial"/>
                <a:cs typeface="Arial"/>
                <a:sym typeface="Arial"/>
              </a:rPr>
              <a:t>Teléfono</a:t>
            </a:r>
          </a:p>
          <a:p>
            <a:r>
              <a:rPr lang="es-CR" dirty="0">
                <a:latin typeface="Arial"/>
                <a:ea typeface="Arial"/>
                <a:cs typeface="Arial"/>
                <a:sym typeface="Arial"/>
              </a:rPr>
              <a:t>Este último atributo podría adoptar valores propios</a:t>
            </a:r>
          </a:p>
          <a:p>
            <a:endParaRPr lang="es-CR" dirty="0"/>
          </a:p>
        </p:txBody>
      </p:sp>
    </p:spTree>
    <p:extLst>
      <p:ext uri="{BB962C8B-B14F-4D97-AF65-F5344CB8AC3E}">
        <p14:creationId xmlns:p14="http://schemas.microsoft.com/office/powerpoint/2010/main" val="73704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09600" y="228600"/>
            <a:ext cx="8153399" cy="990599"/>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sp>
        <p:nvSpPr>
          <p:cNvPr id="129" name="Shape 129"/>
          <p:cNvSpPr txBox="1">
            <a:spLocks noGrp="1"/>
          </p:cNvSpPr>
          <p:nvPr>
            <p:ph type="body" idx="1"/>
          </p:nvPr>
        </p:nvSpPr>
        <p:spPr>
          <a:xfrm>
            <a:off x="0" y="1575775"/>
            <a:ext cx="5472600" cy="5007899"/>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2029" b="1" i="0" u="none" strike="noStrike" cap="none" dirty="0">
                <a:solidFill>
                  <a:schemeClr val="dk1"/>
                </a:solidFill>
                <a:latin typeface="Arial"/>
                <a:ea typeface="Arial"/>
                <a:cs typeface="Arial"/>
                <a:sym typeface="Arial"/>
              </a:rPr>
              <a:t>Subclase</a:t>
            </a:r>
          </a:p>
          <a:p>
            <a:pPr marL="320040" marR="0" lvl="0" indent="-320040" algn="just" rtl="0">
              <a:lnSpc>
                <a:spcPct val="80000"/>
              </a:lnSpc>
              <a:spcBef>
                <a:spcPts val="0"/>
              </a:spcBef>
              <a:buClr>
                <a:schemeClr val="accent2"/>
              </a:buClr>
              <a:buSzPct val="60869"/>
              <a:buFont typeface="Noto Symbol"/>
              <a:buChar char="◻"/>
            </a:pPr>
            <a:endParaRPr lang="es-CR" sz="2029"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dirty="0">
                <a:solidFill>
                  <a:schemeClr val="dk1"/>
                </a:solidFill>
                <a:latin typeface="Arial"/>
                <a:ea typeface="Arial"/>
                <a:cs typeface="Arial"/>
                <a:sym typeface="Arial"/>
              </a:rPr>
              <a:t>Un tipo de entidad sirve para </a:t>
            </a:r>
            <a:r>
              <a:rPr lang="es-CR" sz="1820" b="0" i="0" u="none" strike="noStrike" cap="none" dirty="0">
                <a:solidFill>
                  <a:schemeClr val="accent2"/>
                </a:solidFill>
                <a:latin typeface="Arial"/>
                <a:ea typeface="Arial"/>
                <a:cs typeface="Arial"/>
                <a:sym typeface="Arial"/>
              </a:rPr>
              <a:t>representar tanto un tipo concreto de entidad como un conjunto o grupo de entidades del mismo tipo </a:t>
            </a:r>
            <a:r>
              <a:rPr lang="es-CR" sz="1820" b="0" i="0" u="none" strike="noStrike" cap="none" dirty="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endParaRPr lang="es-CR" sz="182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dirty="0">
                <a:solidFill>
                  <a:schemeClr val="dk1"/>
                </a:solidFill>
                <a:latin typeface="Arial"/>
                <a:ea typeface="Arial"/>
                <a:cs typeface="Arial"/>
                <a:sym typeface="Arial"/>
              </a:rPr>
              <a:t>Por ejemplo, el tipo de entidad </a:t>
            </a:r>
            <a:r>
              <a:rPr lang="es-CR" sz="1820" b="1" i="0" u="none" strike="noStrike" cap="none" dirty="0">
                <a:solidFill>
                  <a:schemeClr val="dk1"/>
                </a:solidFill>
                <a:latin typeface="Arial"/>
                <a:ea typeface="Arial"/>
                <a:cs typeface="Arial"/>
                <a:sym typeface="Arial"/>
              </a:rPr>
              <a:t>Empleado</a:t>
            </a:r>
            <a:r>
              <a:rPr lang="es-CR" sz="1820" b="0" i="0" u="none" strike="noStrike" cap="none" dirty="0">
                <a:solidFill>
                  <a:schemeClr val="dk1"/>
                </a:solidFill>
                <a:latin typeface="Arial"/>
                <a:ea typeface="Arial"/>
                <a:cs typeface="Arial"/>
                <a:sym typeface="Arial"/>
              </a:rPr>
              <a:t> se refiere al conjunto de entidades Empleado en la base de datos Empresa. Pero, en muchos casos un tipo de entidad tiene muchas </a:t>
            </a:r>
            <a:r>
              <a:rPr lang="es-CR" sz="1820" b="0" i="0" u="none" strike="noStrike" cap="none" dirty="0" err="1">
                <a:solidFill>
                  <a:schemeClr val="dk1"/>
                </a:solidFill>
                <a:latin typeface="Arial"/>
                <a:ea typeface="Arial"/>
                <a:cs typeface="Arial"/>
                <a:sym typeface="Arial"/>
              </a:rPr>
              <a:t>subagrupaciones</a:t>
            </a:r>
            <a:r>
              <a:rPr lang="es-CR" sz="1820" b="0" i="0" u="none" strike="noStrike" cap="none" dirty="0">
                <a:solidFill>
                  <a:schemeClr val="dk1"/>
                </a:solidFill>
                <a:latin typeface="Arial"/>
                <a:ea typeface="Arial"/>
                <a:cs typeface="Arial"/>
                <a:sym typeface="Arial"/>
              </a:rPr>
              <a:t> adicionales. Es decir, un Empleado puede agruparse en </a:t>
            </a:r>
            <a:r>
              <a:rPr lang="es-CR" sz="1820" b="1" i="1" u="none" strike="noStrike" cap="none" dirty="0">
                <a:solidFill>
                  <a:schemeClr val="dk1"/>
                </a:solidFill>
                <a:latin typeface="Arial"/>
                <a:ea typeface="Arial"/>
                <a:cs typeface="Arial"/>
                <a:sym typeface="Arial"/>
              </a:rPr>
              <a:t>Secretaria</a:t>
            </a:r>
            <a:r>
              <a:rPr lang="es-CR" sz="1820" b="0" i="0" u="none" strike="noStrike" cap="none" dirty="0">
                <a:solidFill>
                  <a:schemeClr val="dk1"/>
                </a:solidFill>
                <a:latin typeface="Arial"/>
                <a:ea typeface="Arial"/>
                <a:cs typeface="Arial"/>
                <a:sym typeface="Arial"/>
              </a:rPr>
              <a:t>, </a:t>
            </a:r>
            <a:r>
              <a:rPr lang="es-CR" sz="1820" b="1" i="1" u="none" strike="noStrike" cap="none" dirty="0">
                <a:solidFill>
                  <a:schemeClr val="dk1"/>
                </a:solidFill>
                <a:latin typeface="Arial"/>
                <a:ea typeface="Arial"/>
                <a:cs typeface="Arial"/>
                <a:sym typeface="Arial"/>
              </a:rPr>
              <a:t>Ingeniero</a:t>
            </a:r>
            <a:r>
              <a:rPr lang="es-CR" sz="1820" b="0" i="0" u="none" strike="noStrike" cap="none" dirty="0">
                <a:solidFill>
                  <a:schemeClr val="dk1"/>
                </a:solidFill>
                <a:latin typeface="Arial"/>
                <a:ea typeface="Arial"/>
                <a:cs typeface="Arial"/>
                <a:sym typeface="Arial"/>
              </a:rPr>
              <a:t>, </a:t>
            </a:r>
            <a:r>
              <a:rPr lang="es-CR" sz="1820" b="1" i="1" u="none" strike="noStrike" cap="none" dirty="0">
                <a:solidFill>
                  <a:schemeClr val="dk1"/>
                </a:solidFill>
                <a:latin typeface="Arial"/>
                <a:ea typeface="Arial"/>
                <a:cs typeface="Arial"/>
                <a:sym typeface="Arial"/>
              </a:rPr>
              <a:t>Gerente</a:t>
            </a:r>
            <a:r>
              <a:rPr lang="es-CR" sz="1820" b="0" i="0" u="none" strike="noStrike" cap="none" dirty="0">
                <a:solidFill>
                  <a:schemeClr val="dk1"/>
                </a:solidFill>
                <a:latin typeface="Arial"/>
                <a:ea typeface="Arial"/>
                <a:cs typeface="Arial"/>
                <a:sym typeface="Arial"/>
              </a:rPr>
              <a:t>, </a:t>
            </a:r>
            <a:r>
              <a:rPr lang="es-CR" sz="1820" b="1" i="1" u="none" strike="noStrike" cap="none" dirty="0">
                <a:solidFill>
                  <a:schemeClr val="dk1"/>
                </a:solidFill>
                <a:latin typeface="Arial"/>
                <a:ea typeface="Arial"/>
                <a:cs typeface="Arial"/>
                <a:sym typeface="Arial"/>
              </a:rPr>
              <a:t>Técnico</a:t>
            </a:r>
            <a:r>
              <a:rPr lang="es-CR" sz="1820" b="0" i="0" u="none" strike="noStrike" cap="none" dirty="0">
                <a:solidFill>
                  <a:schemeClr val="dk1"/>
                </a:solidFill>
                <a:latin typeface="Arial"/>
                <a:ea typeface="Arial"/>
                <a:cs typeface="Arial"/>
                <a:sym typeface="Arial"/>
              </a:rPr>
              <a:t>, etc.</a:t>
            </a:r>
          </a:p>
          <a:p>
            <a:pPr marL="640080" marR="0" lvl="1" indent="-284480" algn="just" rtl="0">
              <a:lnSpc>
                <a:spcPct val="80000"/>
              </a:lnSpc>
              <a:spcBef>
                <a:spcPts val="550"/>
              </a:spcBef>
              <a:buClr>
                <a:schemeClr val="accent1"/>
              </a:buClr>
              <a:buSzPct val="70777"/>
              <a:buFont typeface="Noto Symbol"/>
              <a:buChar char="⬜"/>
            </a:pPr>
            <a:endParaRPr lang="es-CR" sz="182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820" b="0" i="0" u="none" strike="noStrike" cap="none" dirty="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a:t>
            </a:r>
            <a:r>
              <a:rPr lang="es-CR" sz="1820" b="0" i="0" u="none" strike="noStrike" cap="none" dirty="0" err="1">
                <a:solidFill>
                  <a:schemeClr val="dk1"/>
                </a:solidFill>
                <a:latin typeface="Arial"/>
                <a:ea typeface="Arial"/>
                <a:cs typeface="Arial"/>
                <a:sym typeface="Arial"/>
              </a:rPr>
              <a:t>subagrupaciones</a:t>
            </a:r>
            <a:r>
              <a:rPr lang="es-CR" sz="1820" b="0" i="0" u="none" strike="noStrike" cap="none" dirty="0">
                <a:solidFill>
                  <a:schemeClr val="dk1"/>
                </a:solidFill>
                <a:latin typeface="Arial"/>
                <a:ea typeface="Arial"/>
                <a:cs typeface="Arial"/>
                <a:sym typeface="Arial"/>
              </a:rPr>
              <a:t> también será un Empleado.</a:t>
            </a:r>
          </a:p>
        </p:txBody>
      </p:sp>
      <p:sp>
        <p:nvSpPr>
          <p:cNvPr id="130" name="Shape 130"/>
          <p:cNvSpPr/>
          <p:nvPr/>
        </p:nvSpPr>
        <p:spPr>
          <a:xfrm>
            <a:off x="7020271" y="2514609"/>
            <a:ext cx="360040" cy="1778486"/>
          </a:xfrm>
          <a:prstGeom prst="leftBrace">
            <a:avLst>
              <a:gd name="adj1" fmla="val 8333"/>
              <a:gd name="adj2" fmla="val 50000"/>
            </a:avLst>
          </a:prstGeom>
          <a:noFill/>
          <a:ln w="100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1" name="Shape 131"/>
          <p:cNvSpPr txBox="1"/>
          <p:nvPr/>
        </p:nvSpPr>
        <p:spPr>
          <a:xfrm>
            <a:off x="5724128" y="3212975"/>
            <a:ext cx="1152128" cy="369332"/>
          </a:xfrm>
          <a:prstGeom prst="rect">
            <a:avLst/>
          </a:prstGeom>
          <a:noFill/>
          <a:ln>
            <a:noFill/>
          </a:ln>
        </p:spPr>
        <p:txBody>
          <a:bodyPr lIns="91425" tIns="45700" rIns="91425" bIns="45700" anchor="t" anchorCtr="0">
            <a:noAutofit/>
          </a:bodyPr>
          <a:lstStyle/>
          <a:p>
            <a:pPr marL="0" marR="0" lvl="0" indent="0" algn="l" rtl="0">
              <a:spcBef>
                <a:spcPts val="0"/>
              </a:spcBef>
              <a:buNone/>
            </a:pPr>
            <a:r>
              <a:rPr lang="es-CR" b="0" i="0" u="none" strike="noStrike" cap="none">
                <a:solidFill>
                  <a:srgbClr val="C00000"/>
                </a:solidFill>
                <a:latin typeface="Arial"/>
                <a:ea typeface="Arial"/>
                <a:cs typeface="Arial"/>
                <a:sym typeface="Arial"/>
              </a:rPr>
              <a:t>Empleado</a:t>
            </a:r>
          </a:p>
        </p:txBody>
      </p:sp>
      <p:sp>
        <p:nvSpPr>
          <p:cNvPr id="132" name="Shape 132"/>
          <p:cNvSpPr txBox="1"/>
          <p:nvPr/>
        </p:nvSpPr>
        <p:spPr>
          <a:xfrm>
            <a:off x="7308303" y="2671751"/>
            <a:ext cx="1152128"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Secretaria</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Ingeniero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Jefe</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Técnico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a:t>
            </a:r>
          </a:p>
        </p:txBody>
      </p:sp>
    </p:spTree>
    <p:extLst>
      <p:ext uri="{BB962C8B-B14F-4D97-AF65-F5344CB8AC3E}">
        <p14:creationId xmlns:p14="http://schemas.microsoft.com/office/powerpoint/2010/main" val="255697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09600" y="206984"/>
            <a:ext cx="8153399" cy="990599"/>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grpSp>
        <p:nvGrpSpPr>
          <p:cNvPr id="138" name="Shape 138"/>
          <p:cNvGrpSpPr/>
          <p:nvPr/>
        </p:nvGrpSpPr>
        <p:grpSpPr>
          <a:xfrm>
            <a:off x="6417549" y="2450388"/>
            <a:ext cx="1511300" cy="504825"/>
            <a:chOff x="2447" y="2015"/>
            <a:chExt cx="864" cy="288"/>
          </a:xfrm>
        </p:grpSpPr>
        <p:sp>
          <p:nvSpPr>
            <p:cNvPr id="139" name="Shape 139"/>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40" name="Shape 140"/>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1" name="Shape 141"/>
          <p:cNvGrpSpPr/>
          <p:nvPr/>
        </p:nvGrpSpPr>
        <p:grpSpPr>
          <a:xfrm>
            <a:off x="5325350" y="4131549"/>
            <a:ext cx="1595437" cy="508479"/>
            <a:chOff x="3600" y="2831"/>
            <a:chExt cx="911" cy="290"/>
          </a:xfrm>
        </p:grpSpPr>
        <p:sp>
          <p:nvSpPr>
            <p:cNvPr id="142" name="Shape 14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43" name="Shape 14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4" name="Shape 144"/>
          <p:cNvGrpSpPr/>
          <p:nvPr/>
        </p:nvGrpSpPr>
        <p:grpSpPr>
          <a:xfrm>
            <a:off x="7341475" y="4131549"/>
            <a:ext cx="1595437" cy="508479"/>
            <a:chOff x="3600" y="2831"/>
            <a:chExt cx="911" cy="290"/>
          </a:xfrm>
        </p:grpSpPr>
        <p:sp>
          <p:nvSpPr>
            <p:cNvPr id="145" name="Shape 14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46" name="Shape 14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147" name="Shape 147"/>
          <p:cNvSpPr txBox="1"/>
          <p:nvPr/>
        </p:nvSpPr>
        <p:spPr>
          <a:xfrm>
            <a:off x="5852846" y="191986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FF0000"/>
                </a:solidFill>
                <a:latin typeface="Arial"/>
                <a:ea typeface="Arial"/>
                <a:cs typeface="Arial"/>
                <a:sym typeface="Arial"/>
              </a:rPr>
              <a:t>Superclase</a:t>
            </a:r>
          </a:p>
        </p:txBody>
      </p:sp>
      <p:sp>
        <p:nvSpPr>
          <p:cNvPr id="148" name="Shape 148"/>
          <p:cNvSpPr txBox="1"/>
          <p:nvPr/>
        </p:nvSpPr>
        <p:spPr>
          <a:xfrm>
            <a:off x="5811187" y="480018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00B0F0"/>
                </a:solidFill>
                <a:latin typeface="Arial"/>
                <a:ea typeface="Arial"/>
                <a:cs typeface="Arial"/>
                <a:sym typeface="Arial"/>
              </a:rPr>
              <a:t>Subclase</a:t>
            </a:r>
          </a:p>
        </p:txBody>
      </p:sp>
      <p:cxnSp>
        <p:nvCxnSpPr>
          <p:cNvPr id="149" name="Shape 149"/>
          <p:cNvCxnSpPr/>
          <p:nvPr/>
        </p:nvCxnSpPr>
        <p:spPr>
          <a:xfrm flipH="1">
            <a:off x="6081157" y="3721257"/>
            <a:ext cx="1133700" cy="410400"/>
          </a:xfrm>
          <a:prstGeom prst="straightConnector1">
            <a:avLst/>
          </a:prstGeom>
          <a:noFill/>
          <a:ln w="9525" cap="flat" cmpd="sng">
            <a:solidFill>
              <a:schemeClr val="dk1"/>
            </a:solidFill>
            <a:prstDash val="solid"/>
            <a:round/>
            <a:headEnd type="none" w="med" len="med"/>
            <a:tailEnd type="none" w="med" len="med"/>
          </a:ln>
        </p:spPr>
      </p:cxnSp>
      <p:cxnSp>
        <p:nvCxnSpPr>
          <p:cNvPr id="150" name="Shape 150"/>
          <p:cNvCxnSpPr/>
          <p:nvPr/>
        </p:nvCxnSpPr>
        <p:spPr>
          <a:xfrm>
            <a:off x="7255210" y="3721257"/>
            <a:ext cx="896100" cy="410400"/>
          </a:xfrm>
          <a:prstGeom prst="straightConnector1">
            <a:avLst/>
          </a:prstGeom>
          <a:noFill/>
          <a:ln w="9525" cap="flat" cmpd="sng">
            <a:solidFill>
              <a:schemeClr val="dk1"/>
            </a:solidFill>
            <a:prstDash val="solid"/>
            <a:round/>
            <a:headEnd type="none" w="med" len="med"/>
            <a:tailEnd type="none" w="med" len="med"/>
          </a:ln>
        </p:spPr>
      </p:cxnSp>
      <p:sp>
        <p:nvSpPr>
          <p:cNvPr id="151" name="Shape 151"/>
          <p:cNvSpPr/>
          <p:nvPr/>
        </p:nvSpPr>
        <p:spPr>
          <a:xfrm rot="10800000">
            <a:off x="6890896" y="3216055"/>
            <a:ext cx="648000" cy="505200"/>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52" name="Shape 152"/>
          <p:cNvCxnSpPr/>
          <p:nvPr/>
        </p:nvCxnSpPr>
        <p:spPr>
          <a:xfrm>
            <a:off x="7214859" y="2993885"/>
            <a:ext cx="0" cy="222000"/>
          </a:xfrm>
          <a:prstGeom prst="straightConnector1">
            <a:avLst/>
          </a:prstGeom>
          <a:noFill/>
          <a:ln w="9525" cap="flat" cmpd="sng">
            <a:solidFill>
              <a:schemeClr val="dk1"/>
            </a:solidFill>
            <a:prstDash val="solid"/>
            <a:round/>
            <a:headEnd type="none" w="med" len="med"/>
            <a:tailEnd type="none" w="med" len="med"/>
          </a:ln>
        </p:spPr>
      </p:cxnSp>
      <p:grpSp>
        <p:nvGrpSpPr>
          <p:cNvPr id="153" name="Shape 153"/>
          <p:cNvGrpSpPr/>
          <p:nvPr/>
        </p:nvGrpSpPr>
        <p:grpSpPr>
          <a:xfrm>
            <a:off x="1701799" y="2276513"/>
            <a:ext cx="1574270" cy="609996"/>
            <a:chOff x="2447" y="2015"/>
            <a:chExt cx="900" cy="347"/>
          </a:xfrm>
        </p:grpSpPr>
        <p:sp>
          <p:nvSpPr>
            <p:cNvPr id="154" name="Shape 154"/>
            <p:cNvSpPr txBox="1"/>
            <p:nvPr/>
          </p:nvSpPr>
          <p:spPr>
            <a:xfrm>
              <a:off x="2447" y="2063"/>
              <a:ext cx="900" cy="299"/>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55" name="Shape 15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6" name="Shape 156"/>
          <p:cNvGrpSpPr/>
          <p:nvPr/>
        </p:nvGrpSpPr>
        <p:grpSpPr>
          <a:xfrm>
            <a:off x="609600" y="3957674"/>
            <a:ext cx="1574445" cy="623805"/>
            <a:chOff x="3600" y="2831"/>
            <a:chExt cx="900" cy="356"/>
          </a:xfrm>
        </p:grpSpPr>
        <p:sp>
          <p:nvSpPr>
            <p:cNvPr id="157" name="Shape 157"/>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58" name="Shape 15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9" name="Shape 159"/>
          <p:cNvGrpSpPr/>
          <p:nvPr/>
        </p:nvGrpSpPr>
        <p:grpSpPr>
          <a:xfrm>
            <a:off x="2625725" y="3957674"/>
            <a:ext cx="1574445" cy="623805"/>
            <a:chOff x="3600" y="2831"/>
            <a:chExt cx="900" cy="356"/>
          </a:xfrm>
        </p:grpSpPr>
        <p:sp>
          <p:nvSpPr>
            <p:cNvPr id="160" name="Shape 160"/>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61" name="Shape 16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62" name="Shape 162"/>
          <p:cNvCxnSpPr/>
          <p:nvPr/>
        </p:nvCxnSpPr>
        <p:spPr>
          <a:xfrm flipH="1">
            <a:off x="1281038" y="2781338"/>
            <a:ext cx="923999" cy="1176300"/>
          </a:xfrm>
          <a:prstGeom prst="straightConnector1">
            <a:avLst/>
          </a:prstGeom>
          <a:noFill/>
          <a:ln w="9525" cap="flat" cmpd="sng">
            <a:solidFill>
              <a:schemeClr val="dk1"/>
            </a:solidFill>
            <a:prstDash val="solid"/>
            <a:round/>
            <a:headEnd type="none" w="med" len="med"/>
            <a:tailEnd type="none" w="med" len="med"/>
          </a:ln>
        </p:spPr>
      </p:cxnSp>
      <p:cxnSp>
        <p:nvCxnSpPr>
          <p:cNvPr id="163" name="Shape 163"/>
          <p:cNvCxnSpPr/>
          <p:nvPr/>
        </p:nvCxnSpPr>
        <p:spPr>
          <a:xfrm>
            <a:off x="2709863" y="2781338"/>
            <a:ext cx="671400" cy="1176300"/>
          </a:xfrm>
          <a:prstGeom prst="straightConnector1">
            <a:avLst/>
          </a:prstGeom>
          <a:noFill/>
          <a:ln w="9525" cap="flat" cmpd="sng">
            <a:solidFill>
              <a:schemeClr val="dk1"/>
            </a:solidFill>
            <a:prstDash val="solid"/>
            <a:round/>
            <a:headEnd type="none" w="med" len="med"/>
            <a:tailEnd type="none" w="med" len="med"/>
          </a:ln>
        </p:spPr>
      </p:cxnSp>
      <p:sp>
        <p:nvSpPr>
          <p:cNvPr id="164" name="Shape 164"/>
          <p:cNvSpPr/>
          <p:nvPr/>
        </p:nvSpPr>
        <p:spPr>
          <a:xfrm rot="2340188">
            <a:off x="1533417" y="3033745"/>
            <a:ext cx="523863" cy="604918"/>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
        <p:nvSpPr>
          <p:cNvPr id="165" name="Shape 165"/>
          <p:cNvSpPr/>
          <p:nvPr/>
        </p:nvSpPr>
        <p:spPr>
          <a:xfrm rot="-1687245">
            <a:off x="2709821" y="3033787"/>
            <a:ext cx="523835" cy="604764"/>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19353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171" name="Shape 171"/>
          <p:cNvSpPr txBox="1">
            <a:spLocks noGrp="1"/>
          </p:cNvSpPr>
          <p:nvPr>
            <p:ph type="body" idx="1"/>
          </p:nvPr>
        </p:nvSpPr>
        <p:spPr>
          <a:xfrm>
            <a:off x="612647" y="1999695"/>
            <a:ext cx="8153399" cy="4495800"/>
          </a:xfrm>
          <a:prstGeom prst="rect">
            <a:avLst/>
          </a:prstGeom>
          <a:noFill/>
          <a:ln>
            <a:noFill/>
          </a:ln>
        </p:spPr>
        <p:txBody>
          <a:bodyPr lIns="91425" tIns="45700" rIns="91425" bIns="45700" anchor="t" anchorCtr="0">
            <a:noAutofit/>
          </a:bodyPr>
          <a:lstStyle/>
          <a:p>
            <a:pPr marL="320040" marR="0" lvl="0" indent="-340423" algn="just" rtl="0">
              <a:lnSpc>
                <a:spcPct val="80000"/>
              </a:lnSpc>
              <a:spcBef>
                <a:spcPts val="0"/>
              </a:spcBef>
              <a:buClr>
                <a:schemeClr val="accent2"/>
              </a:buClr>
              <a:buSzPct val="100000"/>
              <a:buFont typeface="Noto Symbol"/>
              <a:buChar char="◻"/>
            </a:pPr>
            <a:r>
              <a:rPr lang="es-CR" sz="2400" b="1" dirty="0">
                <a:sym typeface="Arial"/>
              </a:rPr>
              <a:t>Algunas consideraciones de Subclase y Superclase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 subtipo también es instancia del </a:t>
            </a:r>
            <a:r>
              <a:rPr lang="es-CR" sz="2000" dirty="0" err="1">
                <a:sym typeface="Arial"/>
              </a:rPr>
              <a:t>supertipo</a:t>
            </a:r>
            <a:r>
              <a:rPr lang="es-CR" sz="2000" dirty="0">
                <a:sym typeface="Arial"/>
              </a:rPr>
              <a:t> y es la misma instancia, pero con un papel específico distinto.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no puede existir sólo por ser miembro de un subtipo: también debe ser miembro del </a:t>
            </a:r>
            <a:r>
              <a:rPr lang="es-CR" sz="2000" dirty="0" err="1">
                <a:sym typeface="Arial"/>
              </a:rPr>
              <a:t>supertipo</a:t>
            </a:r>
            <a:r>
              <a:rPr lang="es-CR" sz="2000" dirty="0">
                <a:sym typeface="Arial"/>
              </a:rPr>
              <a:t>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del </a:t>
            </a:r>
            <a:r>
              <a:rPr lang="es-CR" sz="2000" dirty="0" err="1">
                <a:sym typeface="Arial"/>
              </a:rPr>
              <a:t>supertipo</a:t>
            </a:r>
            <a:r>
              <a:rPr lang="es-CR" sz="2000" dirty="0">
                <a:sym typeface="Arial"/>
              </a:rPr>
              <a:t> puede no ser miembro de ningún subtipo </a:t>
            </a:r>
          </a:p>
          <a:p>
            <a:pPr marL="0" marR="0" lvl="0" indent="0" algn="just" rtl="0">
              <a:lnSpc>
                <a:spcPct val="80000"/>
              </a:lnSpc>
              <a:spcBef>
                <a:spcPts val="700"/>
              </a:spcBef>
              <a:buNone/>
            </a:pPr>
            <a:endParaRPr sz="2400" dirty="0"/>
          </a:p>
          <a:p>
            <a:pPr marL="320040" marR="0" lvl="0" indent="-340423" algn="just" rtl="0">
              <a:lnSpc>
                <a:spcPct val="80000"/>
              </a:lnSpc>
              <a:spcBef>
                <a:spcPts val="700"/>
              </a:spcBef>
              <a:buClr>
                <a:schemeClr val="accent2"/>
              </a:buClr>
              <a:buSzPct val="100000"/>
              <a:buFont typeface="Noto Symbol"/>
              <a:buChar char="◻"/>
            </a:pPr>
            <a:r>
              <a:rPr lang="es-CR" sz="2400" b="1" dirty="0">
                <a:sym typeface="Arial"/>
              </a:rPr>
              <a:t>¿Cuándo utilizar Subclases?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atributos que sólo tienen sentido para algunas instancias de un tipo y no para todas.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tipos de relación en los que sólo participan algunas entidades de un tipo y no todas. </a:t>
            </a:r>
          </a:p>
          <a:p>
            <a:pPr marL="320040" marR="0" lvl="0" indent="-320040" algn="just" rtl="0">
              <a:lnSpc>
                <a:spcPct val="80000"/>
              </a:lnSpc>
              <a:spcBef>
                <a:spcPts val="700"/>
              </a:spcBef>
              <a:buClr>
                <a:schemeClr val="accent2"/>
              </a:buClr>
              <a:buSzPct val="82166"/>
              <a:buFont typeface="Noto Symbo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91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177" name="Shape 177"/>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b="1" dirty="0">
                <a:sym typeface="Arial"/>
              </a:rPr>
              <a:t>Herencia</a:t>
            </a:r>
          </a:p>
          <a:p>
            <a:pPr marL="640080" marR="0" lvl="1" indent="-284480" algn="just" rtl="0">
              <a:spcBef>
                <a:spcPts val="550"/>
              </a:spcBef>
              <a:buClr>
                <a:schemeClr val="accent1"/>
              </a:buClr>
              <a:buSzPct val="70000"/>
              <a:buFont typeface="Noto Symbol"/>
              <a:buChar char="⬜"/>
            </a:pPr>
            <a:r>
              <a:rPr lang="es-CR" dirty="0">
                <a:sym typeface="Arial"/>
              </a:rPr>
              <a:t>Una Subclase puede tener atributos propios y participar en relaciones por separado. </a:t>
            </a:r>
          </a:p>
          <a:p>
            <a:pPr marL="640080" marR="0" lvl="1" indent="-284480" algn="just" rtl="0">
              <a:spcBef>
                <a:spcPts val="550"/>
              </a:spcBef>
              <a:buClr>
                <a:schemeClr val="accent1"/>
              </a:buClr>
              <a:buSzPct val="70000"/>
              <a:buFont typeface="Noto Symbol"/>
              <a:buChar char="⬜"/>
            </a:pPr>
            <a:r>
              <a:rPr lang="es-CR" dirty="0">
                <a:sym typeface="Arial"/>
              </a:rPr>
              <a:t>Los atributos aplicables solamente a cada una de las Subclases, se denominan atributos específicos de la subclase. </a:t>
            </a:r>
          </a:p>
          <a:p>
            <a:pPr marL="640080" marR="0" lvl="1" indent="-284480" algn="just" rtl="0">
              <a:spcBef>
                <a:spcPts val="550"/>
              </a:spcBef>
              <a:buClr>
                <a:schemeClr val="accent1"/>
              </a:buClr>
              <a:buSzPct val="70000"/>
              <a:buFont typeface="Noto Symbol"/>
              <a:buChar char="⬜"/>
            </a:pPr>
            <a:r>
              <a:rPr lang="es-CR" dirty="0">
                <a:sym typeface="Arial"/>
              </a:rPr>
              <a:t>Una Subclase hereda todos los atributos de la Superclase, y todas las relaciones en las que participa la Superclase. </a:t>
            </a:r>
          </a:p>
          <a:p>
            <a:pPr marL="640080" marR="0" lvl="1" indent="-284480" algn="just" rtl="0">
              <a:spcBef>
                <a:spcPts val="550"/>
              </a:spcBef>
              <a:buClr>
                <a:schemeClr val="accent1"/>
              </a:buClr>
              <a:buSzPct val="70000"/>
              <a:buFont typeface="Noto Symbol"/>
              <a:buNone/>
            </a:pPr>
            <a:endParaRPr sz="2600" b="0" i="0" u="none" strike="noStrike" cap="none" dirty="0">
              <a:solidFill>
                <a:schemeClr val="dk1"/>
              </a:solidFill>
              <a:latin typeface="Arial"/>
              <a:ea typeface="Arial"/>
              <a:cs typeface="Arial"/>
              <a:sym typeface="Arial"/>
            </a:endParaRP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6728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
        <p:nvSpPr>
          <p:cNvPr id="183" name="Shape 18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44855"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Especialización</a:t>
            </a:r>
          </a:p>
          <a:p>
            <a:pPr marL="320040" marR="0" lvl="0" indent="-344855"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Es el proceso de definir un conjunto de subclases de un tipo de entidad denominada superclase de la especialización</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conjunto de subclases  que forman una especialización se define a partir de una característica distintiva de las entidades de la superclase.</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Por ejemplo, el conjunto de subclases </a:t>
            </a:r>
            <a:r>
              <a:rPr lang="es-CR" sz="2000" b="0" i="0" u="none" strike="noStrike" cap="none" dirty="0">
                <a:solidFill>
                  <a:schemeClr val="accent2"/>
                </a:solidFill>
                <a:latin typeface="Arial"/>
                <a:ea typeface="Arial"/>
                <a:cs typeface="Arial"/>
                <a:sym typeface="Arial"/>
              </a:rPr>
              <a:t>{Secretaria, Ingeniero, Técnico}</a:t>
            </a:r>
            <a:r>
              <a:rPr lang="es-CR" sz="2000" b="0" i="0" u="none" strike="noStrike" cap="none" dirty="0">
                <a:solidFill>
                  <a:schemeClr val="dk1"/>
                </a:solidFill>
                <a:latin typeface="Arial"/>
                <a:ea typeface="Arial"/>
                <a:cs typeface="Arial"/>
                <a:sym typeface="Arial"/>
              </a:rPr>
              <a:t> es una especialización de la superclase Empleado que las distingue entre las entidades Empleado según el </a:t>
            </a:r>
            <a:r>
              <a:rPr lang="es-CR" sz="2000" b="0" i="0" u="none" strike="noStrike" cap="none" dirty="0">
                <a:solidFill>
                  <a:srgbClr val="00B0F0"/>
                </a:solidFill>
                <a:latin typeface="Arial"/>
                <a:ea typeface="Arial"/>
                <a:cs typeface="Arial"/>
                <a:sym typeface="Arial"/>
              </a:rPr>
              <a:t>tipo de trabajo</a:t>
            </a:r>
            <a:r>
              <a:rPr lang="es-CR" sz="2000" b="0" i="0" u="none" strike="noStrike" cap="none" dirty="0">
                <a:solidFill>
                  <a:schemeClr val="dk1"/>
                </a:solidFill>
                <a:latin typeface="Arial"/>
                <a:ea typeface="Arial"/>
                <a:cs typeface="Arial"/>
                <a:sym typeface="Arial"/>
              </a:rPr>
              <a:t>.</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Otra especialización del tipo entidad Empleado puede originar </a:t>
            </a:r>
            <a:r>
              <a:rPr lang="es-CR" sz="2000" b="0" i="0" u="none" strike="noStrike" cap="none" dirty="0">
                <a:solidFill>
                  <a:schemeClr val="accent2"/>
                </a:solidFill>
                <a:latin typeface="Arial"/>
                <a:ea typeface="Arial"/>
                <a:cs typeface="Arial"/>
                <a:sym typeface="Arial"/>
              </a:rPr>
              <a:t>{Empleado asalariado, Empleado por horas}</a:t>
            </a:r>
            <a:r>
              <a:rPr lang="es-CR" sz="2000" b="0" i="0" u="none" strike="noStrike" cap="none" dirty="0">
                <a:solidFill>
                  <a:schemeClr val="dk1"/>
                </a:solidFill>
                <a:latin typeface="Arial"/>
                <a:ea typeface="Arial"/>
                <a:cs typeface="Arial"/>
                <a:sym typeface="Arial"/>
              </a:rPr>
              <a:t>; la distinción en este caso es por el </a:t>
            </a:r>
            <a:r>
              <a:rPr lang="es-CR" sz="2000" b="0" i="0" u="none" strike="noStrike" cap="none" dirty="0">
                <a:solidFill>
                  <a:srgbClr val="00B0F0"/>
                </a:solidFill>
                <a:latin typeface="Arial"/>
                <a:ea typeface="Arial"/>
                <a:cs typeface="Arial"/>
                <a:sym typeface="Arial"/>
              </a:rPr>
              <a:t>método de pago</a:t>
            </a:r>
            <a:r>
              <a:rPr lang="es-CR" sz="2000" b="0" i="0" u="none" strike="noStrike" cap="none" dirty="0">
                <a:solidFill>
                  <a:schemeClr val="dk1"/>
                </a:solidFill>
                <a:latin typeface="Arial"/>
                <a:ea typeface="Arial"/>
                <a:cs typeface="Arial"/>
                <a:sym typeface="Arial"/>
              </a:rPr>
              <a:t>.</a:t>
            </a:r>
          </a:p>
        </p:txBody>
      </p:sp>
    </p:spTree>
    <p:extLst>
      <p:ext uri="{BB962C8B-B14F-4D97-AF65-F5344CB8AC3E}">
        <p14:creationId xmlns:p14="http://schemas.microsoft.com/office/powerpoint/2010/main" val="219264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2083</TotalTime>
  <Words>2472</Words>
  <Application>Microsoft Office PowerPoint</Application>
  <PresentationFormat>Presentación en pantalla (4:3)</PresentationFormat>
  <Paragraphs>320</Paragraphs>
  <Slides>34</Slides>
  <Notes>31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Noto Symbol</vt:lpstr>
      <vt:lpstr>Times New Roman</vt:lpstr>
      <vt:lpstr>Tema de Office</vt:lpstr>
      <vt:lpstr>Fundamentos de bases de datos ISW­-312 </vt:lpstr>
      <vt:lpstr>Agenda</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68</cp:revision>
  <dcterms:modified xsi:type="dcterms:W3CDTF">2017-02-01T15:13:19Z</dcterms:modified>
</cp:coreProperties>
</file>