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75"/>
  </p:notesMasterIdLst>
  <p:handoutMasterIdLst>
    <p:handoutMasterId r:id="rId76"/>
  </p:handoutMasterIdLst>
  <p:sldIdLst>
    <p:sldId id="332" r:id="rId5"/>
    <p:sldId id="260" r:id="rId6"/>
    <p:sldId id="257" r:id="rId7"/>
    <p:sldId id="335" r:id="rId8"/>
    <p:sldId id="336" r:id="rId9"/>
    <p:sldId id="337" r:id="rId10"/>
    <p:sldId id="338" r:id="rId11"/>
    <p:sldId id="339" r:id="rId12"/>
    <p:sldId id="340"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6" r:id="rId29"/>
    <p:sldId id="357" r:id="rId30"/>
    <p:sldId id="358" r:id="rId31"/>
    <p:sldId id="359" r:id="rId32"/>
    <p:sldId id="360" r:id="rId33"/>
    <p:sldId id="361" r:id="rId34"/>
    <p:sldId id="362" r:id="rId35"/>
    <p:sldId id="363" r:id="rId36"/>
    <p:sldId id="364" r:id="rId37"/>
    <p:sldId id="365" r:id="rId38"/>
    <p:sldId id="366" r:id="rId39"/>
    <p:sldId id="367" r:id="rId40"/>
    <p:sldId id="368" r:id="rId41"/>
    <p:sldId id="369" r:id="rId42"/>
    <p:sldId id="370" r:id="rId43"/>
    <p:sldId id="371" r:id="rId44"/>
    <p:sldId id="372" r:id="rId45"/>
    <p:sldId id="373" r:id="rId46"/>
    <p:sldId id="374" r:id="rId47"/>
    <p:sldId id="375" r:id="rId48"/>
    <p:sldId id="376" r:id="rId49"/>
    <p:sldId id="377" r:id="rId50"/>
    <p:sldId id="378" r:id="rId51"/>
    <p:sldId id="379" r:id="rId52"/>
    <p:sldId id="380" r:id="rId53"/>
    <p:sldId id="381" r:id="rId54"/>
    <p:sldId id="382" r:id="rId55"/>
    <p:sldId id="383" r:id="rId56"/>
    <p:sldId id="384" r:id="rId57"/>
    <p:sldId id="385" r:id="rId58"/>
    <p:sldId id="386" r:id="rId59"/>
    <p:sldId id="387" r:id="rId60"/>
    <p:sldId id="388" r:id="rId61"/>
    <p:sldId id="389" r:id="rId62"/>
    <p:sldId id="390" r:id="rId63"/>
    <p:sldId id="391" r:id="rId64"/>
    <p:sldId id="392" r:id="rId65"/>
    <p:sldId id="393" r:id="rId66"/>
    <p:sldId id="394" r:id="rId67"/>
    <p:sldId id="395" r:id="rId68"/>
    <p:sldId id="396" r:id="rId69"/>
    <p:sldId id="397" r:id="rId70"/>
    <p:sldId id="398" r:id="rId71"/>
    <p:sldId id="399" r:id="rId72"/>
    <p:sldId id="400" r:id="rId73"/>
    <p:sldId id="401" r:id="rId74"/>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napToObjects="1">
      <p:cViewPr varScale="1">
        <p:scale>
          <a:sx n="114" d="100"/>
          <a:sy n="114" d="100"/>
        </p:scale>
        <p:origin x="144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BC6C48-3DA2-439B-95B0-3241784AEDA6}" type="doc">
      <dgm:prSet loTypeId="urn:microsoft.com/office/officeart/2005/8/layout/venn2" loCatId="relationship" qsTypeId="urn:microsoft.com/office/officeart/2005/8/quickstyle/3d2#1" qsCatId="3D" csTypeId="urn:microsoft.com/office/officeart/2005/8/colors/colorful5" csCatId="colorful" phldr="1"/>
      <dgm:spPr/>
      <dgm:t>
        <a:bodyPr/>
        <a:lstStyle/>
        <a:p>
          <a:endParaRPr lang="es-CR"/>
        </a:p>
      </dgm:t>
    </dgm:pt>
    <dgm:pt modelId="{77D8A858-E317-4CA8-A58B-0232E3F841E9}">
      <dgm:prSet phldrT="[Texto]" custT="1"/>
      <dgm:spPr/>
      <dgm:t>
        <a:bodyPr/>
        <a:lstStyle/>
        <a:p>
          <a:r>
            <a:rPr lang="es-CR" sz="1600" b="1" dirty="0"/>
            <a:t>Universo de relaciones</a:t>
          </a:r>
        </a:p>
      </dgm:t>
    </dgm:pt>
    <dgm:pt modelId="{769D05B1-0BED-401F-B717-7453FBC59827}" type="parTrans" cxnId="{CCBFAB89-1DFA-49F2-BFF6-1EC65B36CF25}">
      <dgm:prSet/>
      <dgm:spPr/>
      <dgm:t>
        <a:bodyPr/>
        <a:lstStyle/>
        <a:p>
          <a:endParaRPr lang="es-CR" sz="3600" b="1"/>
        </a:p>
      </dgm:t>
    </dgm:pt>
    <dgm:pt modelId="{27CF0F35-A4B7-4985-8E3C-84B0B1930CB3}" type="sibTrans" cxnId="{CCBFAB89-1DFA-49F2-BFF6-1EC65B36CF25}">
      <dgm:prSet/>
      <dgm:spPr/>
      <dgm:t>
        <a:bodyPr/>
        <a:lstStyle/>
        <a:p>
          <a:endParaRPr lang="es-CR" sz="3600" b="1"/>
        </a:p>
      </dgm:t>
    </dgm:pt>
    <dgm:pt modelId="{CD2BAA1D-E07C-49CF-A9DE-F74674D64B59}">
      <dgm:prSet phldrT="[Texto]" custT="1"/>
      <dgm:spPr/>
      <dgm:t>
        <a:bodyPr/>
        <a:lstStyle/>
        <a:p>
          <a:r>
            <a:rPr lang="es-CR" sz="1600" b="1" dirty="0"/>
            <a:t>1FN</a:t>
          </a:r>
        </a:p>
      </dgm:t>
    </dgm:pt>
    <dgm:pt modelId="{B1ACB0B6-F78B-49F4-A6BA-06452EB55923}" type="parTrans" cxnId="{C3465FE7-62E8-47FB-8F7F-978C24C2BD72}">
      <dgm:prSet/>
      <dgm:spPr/>
      <dgm:t>
        <a:bodyPr/>
        <a:lstStyle/>
        <a:p>
          <a:endParaRPr lang="es-CR" sz="3600" b="1"/>
        </a:p>
      </dgm:t>
    </dgm:pt>
    <dgm:pt modelId="{D8DB283C-374E-4000-815C-1569EC817A01}" type="sibTrans" cxnId="{C3465FE7-62E8-47FB-8F7F-978C24C2BD72}">
      <dgm:prSet/>
      <dgm:spPr/>
      <dgm:t>
        <a:bodyPr/>
        <a:lstStyle/>
        <a:p>
          <a:endParaRPr lang="es-CR" sz="3600" b="1"/>
        </a:p>
      </dgm:t>
    </dgm:pt>
    <dgm:pt modelId="{FA5B82EC-3F18-4F86-9920-3903C5951E65}">
      <dgm:prSet phldrT="[Texto]" custT="1"/>
      <dgm:spPr/>
      <dgm:t>
        <a:bodyPr/>
        <a:lstStyle/>
        <a:p>
          <a:r>
            <a:rPr lang="es-CR" sz="1600" b="1" dirty="0"/>
            <a:t>2FN</a:t>
          </a:r>
        </a:p>
      </dgm:t>
    </dgm:pt>
    <dgm:pt modelId="{E7C16B75-BA44-4793-B25C-02902C0AA654}" type="parTrans" cxnId="{B909BB91-1DE8-4650-ADBC-E46247D3E861}">
      <dgm:prSet/>
      <dgm:spPr/>
      <dgm:t>
        <a:bodyPr/>
        <a:lstStyle/>
        <a:p>
          <a:endParaRPr lang="es-CR" sz="3600" b="1"/>
        </a:p>
      </dgm:t>
    </dgm:pt>
    <dgm:pt modelId="{E84FDC1B-D59D-43E7-933B-688619F6D921}" type="sibTrans" cxnId="{B909BB91-1DE8-4650-ADBC-E46247D3E861}">
      <dgm:prSet/>
      <dgm:spPr/>
      <dgm:t>
        <a:bodyPr/>
        <a:lstStyle/>
        <a:p>
          <a:endParaRPr lang="es-CR" sz="3600" b="1"/>
        </a:p>
      </dgm:t>
    </dgm:pt>
    <dgm:pt modelId="{84C49127-8A2F-420F-80C2-AA4557EBDCEB}">
      <dgm:prSet phldrT="[Texto]" custT="1"/>
      <dgm:spPr/>
      <dgm:t>
        <a:bodyPr/>
        <a:lstStyle/>
        <a:p>
          <a:r>
            <a:rPr lang="es-CR" sz="1600" b="1" dirty="0"/>
            <a:t>3FN</a:t>
          </a:r>
        </a:p>
      </dgm:t>
    </dgm:pt>
    <dgm:pt modelId="{30D40E80-232E-4E3B-A741-7744921E82CF}" type="parTrans" cxnId="{39A93C08-B2BB-4128-9325-50575F5FDA5E}">
      <dgm:prSet/>
      <dgm:spPr/>
      <dgm:t>
        <a:bodyPr/>
        <a:lstStyle/>
        <a:p>
          <a:endParaRPr lang="es-CR" sz="3600" b="1"/>
        </a:p>
      </dgm:t>
    </dgm:pt>
    <dgm:pt modelId="{BB27EF11-F264-45A7-9F32-8466A155E2C4}" type="sibTrans" cxnId="{39A93C08-B2BB-4128-9325-50575F5FDA5E}">
      <dgm:prSet/>
      <dgm:spPr/>
      <dgm:t>
        <a:bodyPr/>
        <a:lstStyle/>
        <a:p>
          <a:endParaRPr lang="es-CR" sz="3600" b="1"/>
        </a:p>
      </dgm:t>
    </dgm:pt>
    <dgm:pt modelId="{DF2F2B4E-E06F-48F9-8D3F-1E6EBE28E98D}">
      <dgm:prSet phldrT="[Texto]" custT="1"/>
      <dgm:spPr/>
      <dgm:t>
        <a:bodyPr/>
        <a:lstStyle/>
        <a:p>
          <a:r>
            <a:rPr lang="es-CR" sz="1600" b="1" dirty="0"/>
            <a:t>4FN</a:t>
          </a:r>
        </a:p>
      </dgm:t>
    </dgm:pt>
    <dgm:pt modelId="{9C5EC08F-BB32-4DB3-A313-6148C97E365D}" type="parTrans" cxnId="{40A9F702-DFE7-40C5-A785-FA82DB86101E}">
      <dgm:prSet/>
      <dgm:spPr/>
      <dgm:t>
        <a:bodyPr/>
        <a:lstStyle/>
        <a:p>
          <a:endParaRPr lang="es-CR" sz="3600" b="1"/>
        </a:p>
      </dgm:t>
    </dgm:pt>
    <dgm:pt modelId="{854E549B-9970-4BB5-B275-E17A1E542D98}" type="sibTrans" cxnId="{40A9F702-DFE7-40C5-A785-FA82DB86101E}">
      <dgm:prSet/>
      <dgm:spPr/>
      <dgm:t>
        <a:bodyPr/>
        <a:lstStyle/>
        <a:p>
          <a:endParaRPr lang="es-CR" sz="3600" b="1"/>
        </a:p>
      </dgm:t>
    </dgm:pt>
    <dgm:pt modelId="{A803750C-544E-435E-8703-B362D3D8E0FD}">
      <dgm:prSet phldrT="[Texto]" custT="1"/>
      <dgm:spPr/>
      <dgm:t>
        <a:bodyPr/>
        <a:lstStyle/>
        <a:p>
          <a:r>
            <a:rPr lang="es-CR" sz="1600" b="1" dirty="0"/>
            <a:t>5FN</a:t>
          </a:r>
        </a:p>
      </dgm:t>
    </dgm:pt>
    <dgm:pt modelId="{629CACEB-BDD7-4E90-8CB7-022C2FB5EE9E}" type="parTrans" cxnId="{AC8DFA72-9C16-45F0-BDDD-6D2BE8C35C1A}">
      <dgm:prSet/>
      <dgm:spPr/>
      <dgm:t>
        <a:bodyPr/>
        <a:lstStyle/>
        <a:p>
          <a:endParaRPr lang="es-CR" sz="3600" b="1"/>
        </a:p>
      </dgm:t>
    </dgm:pt>
    <dgm:pt modelId="{9757D096-B339-446F-93E1-085F911EF55B}" type="sibTrans" cxnId="{AC8DFA72-9C16-45F0-BDDD-6D2BE8C35C1A}">
      <dgm:prSet/>
      <dgm:spPr/>
      <dgm:t>
        <a:bodyPr/>
        <a:lstStyle/>
        <a:p>
          <a:endParaRPr lang="es-CR" sz="3600" b="1"/>
        </a:p>
      </dgm:t>
    </dgm:pt>
    <dgm:pt modelId="{A08C960A-6B89-4B94-8171-D1E9B9B000DC}" type="pres">
      <dgm:prSet presAssocID="{2FBC6C48-3DA2-439B-95B0-3241784AEDA6}" presName="Name0" presStyleCnt="0">
        <dgm:presLayoutVars>
          <dgm:chMax val="7"/>
          <dgm:resizeHandles val="exact"/>
        </dgm:presLayoutVars>
      </dgm:prSet>
      <dgm:spPr/>
    </dgm:pt>
    <dgm:pt modelId="{1873263B-CEF5-4CA3-AF39-B25C25A2FEBE}" type="pres">
      <dgm:prSet presAssocID="{2FBC6C48-3DA2-439B-95B0-3241784AEDA6}" presName="comp1" presStyleCnt="0"/>
      <dgm:spPr/>
    </dgm:pt>
    <dgm:pt modelId="{6C971EFC-3701-429E-BE85-13559D94E973}" type="pres">
      <dgm:prSet presAssocID="{2FBC6C48-3DA2-439B-95B0-3241784AEDA6}" presName="circle1" presStyleLbl="node1" presStyleIdx="0" presStyleCnt="6"/>
      <dgm:spPr/>
    </dgm:pt>
    <dgm:pt modelId="{77BFFDEC-B7C2-4987-B476-ABE40431DFD2}" type="pres">
      <dgm:prSet presAssocID="{2FBC6C48-3DA2-439B-95B0-3241784AEDA6}" presName="c1text" presStyleLbl="node1" presStyleIdx="0" presStyleCnt="6">
        <dgm:presLayoutVars>
          <dgm:bulletEnabled val="1"/>
        </dgm:presLayoutVars>
      </dgm:prSet>
      <dgm:spPr/>
    </dgm:pt>
    <dgm:pt modelId="{7F790FF9-04F7-4949-AAF5-A5F78FEF1BA3}" type="pres">
      <dgm:prSet presAssocID="{2FBC6C48-3DA2-439B-95B0-3241784AEDA6}" presName="comp2" presStyleCnt="0"/>
      <dgm:spPr/>
    </dgm:pt>
    <dgm:pt modelId="{D4784D3B-5795-4621-8BD9-47853A7C45FC}" type="pres">
      <dgm:prSet presAssocID="{2FBC6C48-3DA2-439B-95B0-3241784AEDA6}" presName="circle2" presStyleLbl="node1" presStyleIdx="1" presStyleCnt="6"/>
      <dgm:spPr/>
    </dgm:pt>
    <dgm:pt modelId="{10789FE2-BFEB-4EC0-B715-9474BE978C90}" type="pres">
      <dgm:prSet presAssocID="{2FBC6C48-3DA2-439B-95B0-3241784AEDA6}" presName="c2text" presStyleLbl="node1" presStyleIdx="1" presStyleCnt="6">
        <dgm:presLayoutVars>
          <dgm:bulletEnabled val="1"/>
        </dgm:presLayoutVars>
      </dgm:prSet>
      <dgm:spPr/>
    </dgm:pt>
    <dgm:pt modelId="{A9BF71D5-21F7-4E35-ACDC-52E5FBF4F012}" type="pres">
      <dgm:prSet presAssocID="{2FBC6C48-3DA2-439B-95B0-3241784AEDA6}" presName="comp3" presStyleCnt="0"/>
      <dgm:spPr/>
    </dgm:pt>
    <dgm:pt modelId="{CC176259-3C76-4F6B-9460-92D093A15E62}" type="pres">
      <dgm:prSet presAssocID="{2FBC6C48-3DA2-439B-95B0-3241784AEDA6}" presName="circle3" presStyleLbl="node1" presStyleIdx="2" presStyleCnt="6"/>
      <dgm:spPr/>
    </dgm:pt>
    <dgm:pt modelId="{626636D9-AE8B-40DF-BF81-BEF1EC7792EE}" type="pres">
      <dgm:prSet presAssocID="{2FBC6C48-3DA2-439B-95B0-3241784AEDA6}" presName="c3text" presStyleLbl="node1" presStyleIdx="2" presStyleCnt="6">
        <dgm:presLayoutVars>
          <dgm:bulletEnabled val="1"/>
        </dgm:presLayoutVars>
      </dgm:prSet>
      <dgm:spPr/>
    </dgm:pt>
    <dgm:pt modelId="{B7B336EF-6076-46AD-8BB6-4096CB4BB440}" type="pres">
      <dgm:prSet presAssocID="{2FBC6C48-3DA2-439B-95B0-3241784AEDA6}" presName="comp4" presStyleCnt="0"/>
      <dgm:spPr/>
    </dgm:pt>
    <dgm:pt modelId="{85866C03-549C-42F7-A529-725D899B14FB}" type="pres">
      <dgm:prSet presAssocID="{2FBC6C48-3DA2-439B-95B0-3241784AEDA6}" presName="circle4" presStyleLbl="node1" presStyleIdx="3" presStyleCnt="6"/>
      <dgm:spPr/>
    </dgm:pt>
    <dgm:pt modelId="{5C7A501A-4262-4878-8735-027A11DD9B7E}" type="pres">
      <dgm:prSet presAssocID="{2FBC6C48-3DA2-439B-95B0-3241784AEDA6}" presName="c4text" presStyleLbl="node1" presStyleIdx="3" presStyleCnt="6">
        <dgm:presLayoutVars>
          <dgm:bulletEnabled val="1"/>
        </dgm:presLayoutVars>
      </dgm:prSet>
      <dgm:spPr/>
    </dgm:pt>
    <dgm:pt modelId="{4C646699-4279-44DC-BEAB-7CC8BD225724}" type="pres">
      <dgm:prSet presAssocID="{2FBC6C48-3DA2-439B-95B0-3241784AEDA6}" presName="comp5" presStyleCnt="0"/>
      <dgm:spPr/>
    </dgm:pt>
    <dgm:pt modelId="{10C585C8-13B8-4B9E-BCB7-80065EB09E81}" type="pres">
      <dgm:prSet presAssocID="{2FBC6C48-3DA2-439B-95B0-3241784AEDA6}" presName="circle5" presStyleLbl="node1" presStyleIdx="4" presStyleCnt="6"/>
      <dgm:spPr/>
    </dgm:pt>
    <dgm:pt modelId="{6733CEB6-89D5-48BB-82DB-8CBEF1AFE6CC}" type="pres">
      <dgm:prSet presAssocID="{2FBC6C48-3DA2-439B-95B0-3241784AEDA6}" presName="c5text" presStyleLbl="node1" presStyleIdx="4" presStyleCnt="6">
        <dgm:presLayoutVars>
          <dgm:bulletEnabled val="1"/>
        </dgm:presLayoutVars>
      </dgm:prSet>
      <dgm:spPr/>
    </dgm:pt>
    <dgm:pt modelId="{10CA8D65-8824-4DE1-A7E1-4189C45A7C3B}" type="pres">
      <dgm:prSet presAssocID="{2FBC6C48-3DA2-439B-95B0-3241784AEDA6}" presName="comp6" presStyleCnt="0"/>
      <dgm:spPr/>
    </dgm:pt>
    <dgm:pt modelId="{BC17DF98-2A60-4906-83F7-F189BD9473C9}" type="pres">
      <dgm:prSet presAssocID="{2FBC6C48-3DA2-439B-95B0-3241784AEDA6}" presName="circle6" presStyleLbl="node1" presStyleIdx="5" presStyleCnt="6"/>
      <dgm:spPr/>
    </dgm:pt>
    <dgm:pt modelId="{82A01D2F-D969-4FC3-A697-3D529A50FF5A}" type="pres">
      <dgm:prSet presAssocID="{2FBC6C48-3DA2-439B-95B0-3241784AEDA6}" presName="c6text" presStyleLbl="node1" presStyleIdx="5" presStyleCnt="6">
        <dgm:presLayoutVars>
          <dgm:bulletEnabled val="1"/>
        </dgm:presLayoutVars>
      </dgm:prSet>
      <dgm:spPr/>
    </dgm:pt>
  </dgm:ptLst>
  <dgm:cxnLst>
    <dgm:cxn modelId="{CC0065C8-9236-41A5-BDF5-500828C9530D}" type="presOf" srcId="{FA5B82EC-3F18-4F86-9920-3903C5951E65}" destId="{626636D9-AE8B-40DF-BF81-BEF1EC7792EE}" srcOrd="1" destOrd="0" presId="urn:microsoft.com/office/officeart/2005/8/layout/venn2"/>
    <dgm:cxn modelId="{CCBFAB89-1DFA-49F2-BFF6-1EC65B36CF25}" srcId="{2FBC6C48-3DA2-439B-95B0-3241784AEDA6}" destId="{77D8A858-E317-4CA8-A58B-0232E3F841E9}" srcOrd="0" destOrd="0" parTransId="{769D05B1-0BED-401F-B717-7453FBC59827}" sibTransId="{27CF0F35-A4B7-4985-8E3C-84B0B1930CB3}"/>
    <dgm:cxn modelId="{B909BB91-1DE8-4650-ADBC-E46247D3E861}" srcId="{2FBC6C48-3DA2-439B-95B0-3241784AEDA6}" destId="{FA5B82EC-3F18-4F86-9920-3903C5951E65}" srcOrd="2" destOrd="0" parTransId="{E7C16B75-BA44-4793-B25C-02902C0AA654}" sibTransId="{E84FDC1B-D59D-43E7-933B-688619F6D921}"/>
    <dgm:cxn modelId="{0E01579D-F561-4624-93D2-A687A3AFD192}" type="presOf" srcId="{A803750C-544E-435E-8703-B362D3D8E0FD}" destId="{BC17DF98-2A60-4906-83F7-F189BD9473C9}" srcOrd="0" destOrd="0" presId="urn:microsoft.com/office/officeart/2005/8/layout/venn2"/>
    <dgm:cxn modelId="{AC8DFA72-9C16-45F0-BDDD-6D2BE8C35C1A}" srcId="{2FBC6C48-3DA2-439B-95B0-3241784AEDA6}" destId="{A803750C-544E-435E-8703-B362D3D8E0FD}" srcOrd="5" destOrd="0" parTransId="{629CACEB-BDD7-4E90-8CB7-022C2FB5EE9E}" sibTransId="{9757D096-B339-446F-93E1-085F911EF55B}"/>
    <dgm:cxn modelId="{722AD007-EF28-41B5-B5B4-B9A9657F95BC}" type="presOf" srcId="{77D8A858-E317-4CA8-A58B-0232E3F841E9}" destId="{77BFFDEC-B7C2-4987-B476-ABE40431DFD2}" srcOrd="1" destOrd="0" presId="urn:microsoft.com/office/officeart/2005/8/layout/venn2"/>
    <dgm:cxn modelId="{C3465FE7-62E8-47FB-8F7F-978C24C2BD72}" srcId="{2FBC6C48-3DA2-439B-95B0-3241784AEDA6}" destId="{CD2BAA1D-E07C-49CF-A9DE-F74674D64B59}" srcOrd="1" destOrd="0" parTransId="{B1ACB0B6-F78B-49F4-A6BA-06452EB55923}" sibTransId="{D8DB283C-374E-4000-815C-1569EC817A01}"/>
    <dgm:cxn modelId="{2CE63060-EFEE-476C-8436-C9BAA0452B84}" type="presOf" srcId="{2FBC6C48-3DA2-439B-95B0-3241784AEDA6}" destId="{A08C960A-6B89-4B94-8171-D1E9B9B000DC}" srcOrd="0" destOrd="0" presId="urn:microsoft.com/office/officeart/2005/8/layout/venn2"/>
    <dgm:cxn modelId="{40A9F702-DFE7-40C5-A785-FA82DB86101E}" srcId="{2FBC6C48-3DA2-439B-95B0-3241784AEDA6}" destId="{DF2F2B4E-E06F-48F9-8D3F-1E6EBE28E98D}" srcOrd="4" destOrd="0" parTransId="{9C5EC08F-BB32-4DB3-A313-6148C97E365D}" sibTransId="{854E549B-9970-4BB5-B275-E17A1E542D98}"/>
    <dgm:cxn modelId="{ACE0AD70-CC56-4C70-BAA0-A5E451789951}" type="presOf" srcId="{CD2BAA1D-E07C-49CF-A9DE-F74674D64B59}" destId="{10789FE2-BFEB-4EC0-B715-9474BE978C90}" srcOrd="1" destOrd="0" presId="urn:microsoft.com/office/officeart/2005/8/layout/venn2"/>
    <dgm:cxn modelId="{05CB7174-C144-4D22-8A6A-38A81932B773}" type="presOf" srcId="{A803750C-544E-435E-8703-B362D3D8E0FD}" destId="{82A01D2F-D969-4FC3-A697-3D529A50FF5A}" srcOrd="1" destOrd="0" presId="urn:microsoft.com/office/officeart/2005/8/layout/venn2"/>
    <dgm:cxn modelId="{F2A8A10F-C0C2-42CE-9C5E-6337E92488FB}" type="presOf" srcId="{CD2BAA1D-E07C-49CF-A9DE-F74674D64B59}" destId="{D4784D3B-5795-4621-8BD9-47853A7C45FC}" srcOrd="0" destOrd="0" presId="urn:microsoft.com/office/officeart/2005/8/layout/venn2"/>
    <dgm:cxn modelId="{DF4D16D0-608F-4BD0-ABB0-46D774033047}" type="presOf" srcId="{DF2F2B4E-E06F-48F9-8D3F-1E6EBE28E98D}" destId="{10C585C8-13B8-4B9E-BCB7-80065EB09E81}" srcOrd="0" destOrd="0" presId="urn:microsoft.com/office/officeart/2005/8/layout/venn2"/>
    <dgm:cxn modelId="{39A93C08-B2BB-4128-9325-50575F5FDA5E}" srcId="{2FBC6C48-3DA2-439B-95B0-3241784AEDA6}" destId="{84C49127-8A2F-420F-80C2-AA4557EBDCEB}" srcOrd="3" destOrd="0" parTransId="{30D40E80-232E-4E3B-A741-7744921E82CF}" sibTransId="{BB27EF11-F264-45A7-9F32-8466A155E2C4}"/>
    <dgm:cxn modelId="{FEB235A6-E23F-4567-8A81-C18ADC5BF616}" type="presOf" srcId="{84C49127-8A2F-420F-80C2-AA4557EBDCEB}" destId="{5C7A501A-4262-4878-8735-027A11DD9B7E}" srcOrd="1" destOrd="0" presId="urn:microsoft.com/office/officeart/2005/8/layout/venn2"/>
    <dgm:cxn modelId="{D967CC2E-21C5-4255-B547-26B2CD59E4D5}" type="presOf" srcId="{DF2F2B4E-E06F-48F9-8D3F-1E6EBE28E98D}" destId="{6733CEB6-89D5-48BB-82DB-8CBEF1AFE6CC}" srcOrd="1" destOrd="0" presId="urn:microsoft.com/office/officeart/2005/8/layout/venn2"/>
    <dgm:cxn modelId="{BB279782-FB49-4201-9D77-FD91C798FFF8}" type="presOf" srcId="{84C49127-8A2F-420F-80C2-AA4557EBDCEB}" destId="{85866C03-549C-42F7-A529-725D899B14FB}" srcOrd="0" destOrd="0" presId="urn:microsoft.com/office/officeart/2005/8/layout/venn2"/>
    <dgm:cxn modelId="{9FFD3EA2-2F30-423B-BEAD-5782EF5E3669}" type="presOf" srcId="{FA5B82EC-3F18-4F86-9920-3903C5951E65}" destId="{CC176259-3C76-4F6B-9460-92D093A15E62}" srcOrd="0" destOrd="0" presId="urn:microsoft.com/office/officeart/2005/8/layout/venn2"/>
    <dgm:cxn modelId="{BFB7DF7B-E43B-4DBE-BA59-CCC0323DD415}" type="presOf" srcId="{77D8A858-E317-4CA8-A58B-0232E3F841E9}" destId="{6C971EFC-3701-429E-BE85-13559D94E973}" srcOrd="0" destOrd="0" presId="urn:microsoft.com/office/officeart/2005/8/layout/venn2"/>
    <dgm:cxn modelId="{0190D005-9961-440A-9245-360D568F0765}" type="presParOf" srcId="{A08C960A-6B89-4B94-8171-D1E9B9B000DC}" destId="{1873263B-CEF5-4CA3-AF39-B25C25A2FEBE}" srcOrd="0" destOrd="0" presId="urn:microsoft.com/office/officeart/2005/8/layout/venn2"/>
    <dgm:cxn modelId="{127A728D-C640-4004-8AB8-A91FB8B8CAB1}" type="presParOf" srcId="{1873263B-CEF5-4CA3-AF39-B25C25A2FEBE}" destId="{6C971EFC-3701-429E-BE85-13559D94E973}" srcOrd="0" destOrd="0" presId="urn:microsoft.com/office/officeart/2005/8/layout/venn2"/>
    <dgm:cxn modelId="{D0271393-EE0E-4B92-83E9-1E28ED4D28CD}" type="presParOf" srcId="{1873263B-CEF5-4CA3-AF39-B25C25A2FEBE}" destId="{77BFFDEC-B7C2-4987-B476-ABE40431DFD2}" srcOrd="1" destOrd="0" presId="urn:microsoft.com/office/officeart/2005/8/layout/venn2"/>
    <dgm:cxn modelId="{C3CA57CE-24BB-4FEB-BD3B-5F69EE5F4773}" type="presParOf" srcId="{A08C960A-6B89-4B94-8171-D1E9B9B000DC}" destId="{7F790FF9-04F7-4949-AAF5-A5F78FEF1BA3}" srcOrd="1" destOrd="0" presId="urn:microsoft.com/office/officeart/2005/8/layout/venn2"/>
    <dgm:cxn modelId="{61896D4D-C78E-4005-9FFD-D582ECB8A65A}" type="presParOf" srcId="{7F790FF9-04F7-4949-AAF5-A5F78FEF1BA3}" destId="{D4784D3B-5795-4621-8BD9-47853A7C45FC}" srcOrd="0" destOrd="0" presId="urn:microsoft.com/office/officeart/2005/8/layout/venn2"/>
    <dgm:cxn modelId="{EB18F0A3-99F8-4080-8689-54AF513CF547}" type="presParOf" srcId="{7F790FF9-04F7-4949-AAF5-A5F78FEF1BA3}" destId="{10789FE2-BFEB-4EC0-B715-9474BE978C90}" srcOrd="1" destOrd="0" presId="urn:microsoft.com/office/officeart/2005/8/layout/venn2"/>
    <dgm:cxn modelId="{5F12B023-F5CB-4429-82B8-013A11538DC0}" type="presParOf" srcId="{A08C960A-6B89-4B94-8171-D1E9B9B000DC}" destId="{A9BF71D5-21F7-4E35-ACDC-52E5FBF4F012}" srcOrd="2" destOrd="0" presId="urn:microsoft.com/office/officeart/2005/8/layout/venn2"/>
    <dgm:cxn modelId="{5FC8A484-85B0-4D9C-8A81-D68D2B16FEFF}" type="presParOf" srcId="{A9BF71D5-21F7-4E35-ACDC-52E5FBF4F012}" destId="{CC176259-3C76-4F6B-9460-92D093A15E62}" srcOrd="0" destOrd="0" presId="urn:microsoft.com/office/officeart/2005/8/layout/venn2"/>
    <dgm:cxn modelId="{42F850BC-151A-47FD-975A-388817BAE447}" type="presParOf" srcId="{A9BF71D5-21F7-4E35-ACDC-52E5FBF4F012}" destId="{626636D9-AE8B-40DF-BF81-BEF1EC7792EE}" srcOrd="1" destOrd="0" presId="urn:microsoft.com/office/officeart/2005/8/layout/venn2"/>
    <dgm:cxn modelId="{54A9E5D9-DAFF-4F9C-BE5F-C61C4C8FFADD}" type="presParOf" srcId="{A08C960A-6B89-4B94-8171-D1E9B9B000DC}" destId="{B7B336EF-6076-46AD-8BB6-4096CB4BB440}" srcOrd="3" destOrd="0" presId="urn:microsoft.com/office/officeart/2005/8/layout/venn2"/>
    <dgm:cxn modelId="{D47172B1-0A1B-4823-9E6C-F93BA77D3984}" type="presParOf" srcId="{B7B336EF-6076-46AD-8BB6-4096CB4BB440}" destId="{85866C03-549C-42F7-A529-725D899B14FB}" srcOrd="0" destOrd="0" presId="urn:microsoft.com/office/officeart/2005/8/layout/venn2"/>
    <dgm:cxn modelId="{31186BDE-9E2E-4228-8FA7-46B62C3D0421}" type="presParOf" srcId="{B7B336EF-6076-46AD-8BB6-4096CB4BB440}" destId="{5C7A501A-4262-4878-8735-027A11DD9B7E}" srcOrd="1" destOrd="0" presId="urn:microsoft.com/office/officeart/2005/8/layout/venn2"/>
    <dgm:cxn modelId="{2564F8A3-DBEC-439A-9965-BE0A43201523}" type="presParOf" srcId="{A08C960A-6B89-4B94-8171-D1E9B9B000DC}" destId="{4C646699-4279-44DC-BEAB-7CC8BD225724}" srcOrd="4" destOrd="0" presId="urn:microsoft.com/office/officeart/2005/8/layout/venn2"/>
    <dgm:cxn modelId="{48ADED27-5BAC-42C5-ACDB-8211A959A4FD}" type="presParOf" srcId="{4C646699-4279-44DC-BEAB-7CC8BD225724}" destId="{10C585C8-13B8-4B9E-BCB7-80065EB09E81}" srcOrd="0" destOrd="0" presId="urn:microsoft.com/office/officeart/2005/8/layout/venn2"/>
    <dgm:cxn modelId="{D8D20B66-561E-4B2F-8D4C-24AE6326C2D1}" type="presParOf" srcId="{4C646699-4279-44DC-BEAB-7CC8BD225724}" destId="{6733CEB6-89D5-48BB-82DB-8CBEF1AFE6CC}" srcOrd="1" destOrd="0" presId="urn:microsoft.com/office/officeart/2005/8/layout/venn2"/>
    <dgm:cxn modelId="{4466A147-CA27-46B6-9D17-75C745F13BDE}" type="presParOf" srcId="{A08C960A-6B89-4B94-8171-D1E9B9B000DC}" destId="{10CA8D65-8824-4DE1-A7E1-4189C45A7C3B}" srcOrd="5" destOrd="0" presId="urn:microsoft.com/office/officeart/2005/8/layout/venn2"/>
    <dgm:cxn modelId="{2C4D7CA1-8CD7-40D9-B5E0-53715CD960ED}" type="presParOf" srcId="{10CA8D65-8824-4DE1-A7E1-4189C45A7C3B}" destId="{BC17DF98-2A60-4906-83F7-F189BD9473C9}" srcOrd="0" destOrd="0" presId="urn:microsoft.com/office/officeart/2005/8/layout/venn2"/>
    <dgm:cxn modelId="{B618FC22-C3F6-4AD1-B133-C19BF021909E}" type="presParOf" srcId="{10CA8D65-8824-4DE1-A7E1-4189C45A7C3B}" destId="{82A01D2F-D969-4FC3-A697-3D529A50FF5A}"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BC6C48-3DA2-439B-95B0-3241784AEDA6}" type="doc">
      <dgm:prSet loTypeId="urn:microsoft.com/office/officeart/2005/8/layout/venn2" loCatId="relationship" qsTypeId="urn:microsoft.com/office/officeart/2005/8/quickstyle/3d2#2" qsCatId="3D" csTypeId="urn:microsoft.com/office/officeart/2005/8/colors/colorful5" csCatId="colorful" phldr="1"/>
      <dgm:spPr/>
      <dgm:t>
        <a:bodyPr/>
        <a:lstStyle/>
        <a:p>
          <a:endParaRPr lang="es-CR"/>
        </a:p>
      </dgm:t>
    </dgm:pt>
    <dgm:pt modelId="{77D8A858-E317-4CA8-A58B-0232E3F841E9}">
      <dgm:prSet phldrT="[Texto]" custT="1"/>
      <dgm:spPr/>
      <dgm:t>
        <a:bodyPr/>
        <a:lstStyle/>
        <a:p>
          <a:r>
            <a:rPr lang="es-CR" sz="1600" b="1" dirty="0"/>
            <a:t>Universo de relaciones</a:t>
          </a:r>
        </a:p>
      </dgm:t>
    </dgm:pt>
    <dgm:pt modelId="{769D05B1-0BED-401F-B717-7453FBC59827}" type="parTrans" cxnId="{CCBFAB89-1DFA-49F2-BFF6-1EC65B36CF25}">
      <dgm:prSet/>
      <dgm:spPr/>
      <dgm:t>
        <a:bodyPr/>
        <a:lstStyle/>
        <a:p>
          <a:endParaRPr lang="es-CR" sz="3600" b="1"/>
        </a:p>
      </dgm:t>
    </dgm:pt>
    <dgm:pt modelId="{27CF0F35-A4B7-4985-8E3C-84B0B1930CB3}" type="sibTrans" cxnId="{CCBFAB89-1DFA-49F2-BFF6-1EC65B36CF25}">
      <dgm:prSet/>
      <dgm:spPr/>
      <dgm:t>
        <a:bodyPr/>
        <a:lstStyle/>
        <a:p>
          <a:endParaRPr lang="es-CR" sz="3600" b="1"/>
        </a:p>
      </dgm:t>
    </dgm:pt>
    <dgm:pt modelId="{CD2BAA1D-E07C-49CF-A9DE-F74674D64B59}">
      <dgm:prSet phldrT="[Texto]" custT="1"/>
      <dgm:spPr>
        <a:solidFill>
          <a:srgbClr val="C00000"/>
        </a:solidFill>
      </dgm:spPr>
      <dgm:t>
        <a:bodyPr/>
        <a:lstStyle/>
        <a:p>
          <a:r>
            <a:rPr lang="es-CR" sz="1600" b="1" dirty="0"/>
            <a:t>1FN</a:t>
          </a:r>
        </a:p>
      </dgm:t>
    </dgm:pt>
    <dgm:pt modelId="{B1ACB0B6-F78B-49F4-A6BA-06452EB55923}" type="parTrans" cxnId="{C3465FE7-62E8-47FB-8F7F-978C24C2BD72}">
      <dgm:prSet/>
      <dgm:spPr/>
      <dgm:t>
        <a:bodyPr/>
        <a:lstStyle/>
        <a:p>
          <a:endParaRPr lang="es-CR" sz="3600" b="1"/>
        </a:p>
      </dgm:t>
    </dgm:pt>
    <dgm:pt modelId="{D8DB283C-374E-4000-815C-1569EC817A01}" type="sibTrans" cxnId="{C3465FE7-62E8-47FB-8F7F-978C24C2BD72}">
      <dgm:prSet/>
      <dgm:spPr/>
      <dgm:t>
        <a:bodyPr/>
        <a:lstStyle/>
        <a:p>
          <a:endParaRPr lang="es-CR" sz="3600" b="1"/>
        </a:p>
      </dgm:t>
    </dgm:pt>
    <dgm:pt modelId="{FA5B82EC-3F18-4F86-9920-3903C5951E65}">
      <dgm:prSet phldrT="[Texto]" custT="1"/>
      <dgm:spPr/>
      <dgm:t>
        <a:bodyPr/>
        <a:lstStyle/>
        <a:p>
          <a:r>
            <a:rPr lang="es-CR" sz="1600" b="1" dirty="0"/>
            <a:t>2FN</a:t>
          </a:r>
        </a:p>
      </dgm:t>
    </dgm:pt>
    <dgm:pt modelId="{E7C16B75-BA44-4793-B25C-02902C0AA654}" type="parTrans" cxnId="{B909BB91-1DE8-4650-ADBC-E46247D3E861}">
      <dgm:prSet/>
      <dgm:spPr/>
      <dgm:t>
        <a:bodyPr/>
        <a:lstStyle/>
        <a:p>
          <a:endParaRPr lang="es-CR" sz="3600" b="1"/>
        </a:p>
      </dgm:t>
    </dgm:pt>
    <dgm:pt modelId="{E84FDC1B-D59D-43E7-933B-688619F6D921}" type="sibTrans" cxnId="{B909BB91-1DE8-4650-ADBC-E46247D3E861}">
      <dgm:prSet/>
      <dgm:spPr/>
      <dgm:t>
        <a:bodyPr/>
        <a:lstStyle/>
        <a:p>
          <a:endParaRPr lang="es-CR" sz="3600" b="1"/>
        </a:p>
      </dgm:t>
    </dgm:pt>
    <dgm:pt modelId="{84C49127-8A2F-420F-80C2-AA4557EBDCEB}">
      <dgm:prSet phldrT="[Texto]" custT="1"/>
      <dgm:spPr/>
      <dgm:t>
        <a:bodyPr/>
        <a:lstStyle/>
        <a:p>
          <a:r>
            <a:rPr lang="es-CR" sz="1600" b="1" dirty="0"/>
            <a:t>3FN</a:t>
          </a:r>
        </a:p>
      </dgm:t>
    </dgm:pt>
    <dgm:pt modelId="{30D40E80-232E-4E3B-A741-7744921E82CF}" type="parTrans" cxnId="{39A93C08-B2BB-4128-9325-50575F5FDA5E}">
      <dgm:prSet/>
      <dgm:spPr/>
      <dgm:t>
        <a:bodyPr/>
        <a:lstStyle/>
        <a:p>
          <a:endParaRPr lang="es-CR" sz="3600" b="1"/>
        </a:p>
      </dgm:t>
    </dgm:pt>
    <dgm:pt modelId="{BB27EF11-F264-45A7-9F32-8466A155E2C4}" type="sibTrans" cxnId="{39A93C08-B2BB-4128-9325-50575F5FDA5E}">
      <dgm:prSet/>
      <dgm:spPr/>
      <dgm:t>
        <a:bodyPr/>
        <a:lstStyle/>
        <a:p>
          <a:endParaRPr lang="es-CR" sz="3600" b="1"/>
        </a:p>
      </dgm:t>
    </dgm:pt>
    <dgm:pt modelId="{DF2F2B4E-E06F-48F9-8D3F-1E6EBE28E98D}">
      <dgm:prSet phldrT="[Texto]" custT="1"/>
      <dgm:spPr/>
      <dgm:t>
        <a:bodyPr/>
        <a:lstStyle/>
        <a:p>
          <a:r>
            <a:rPr lang="es-CR" sz="1600" b="1" dirty="0"/>
            <a:t>4FN</a:t>
          </a:r>
        </a:p>
      </dgm:t>
    </dgm:pt>
    <dgm:pt modelId="{9C5EC08F-BB32-4DB3-A313-6148C97E365D}" type="parTrans" cxnId="{40A9F702-DFE7-40C5-A785-FA82DB86101E}">
      <dgm:prSet/>
      <dgm:spPr/>
      <dgm:t>
        <a:bodyPr/>
        <a:lstStyle/>
        <a:p>
          <a:endParaRPr lang="es-CR" sz="3600" b="1"/>
        </a:p>
      </dgm:t>
    </dgm:pt>
    <dgm:pt modelId="{854E549B-9970-4BB5-B275-E17A1E542D98}" type="sibTrans" cxnId="{40A9F702-DFE7-40C5-A785-FA82DB86101E}">
      <dgm:prSet/>
      <dgm:spPr/>
      <dgm:t>
        <a:bodyPr/>
        <a:lstStyle/>
        <a:p>
          <a:endParaRPr lang="es-CR" sz="3600" b="1"/>
        </a:p>
      </dgm:t>
    </dgm:pt>
    <dgm:pt modelId="{A803750C-544E-435E-8703-B362D3D8E0FD}">
      <dgm:prSet phldrT="[Texto]" custT="1"/>
      <dgm:spPr/>
      <dgm:t>
        <a:bodyPr/>
        <a:lstStyle/>
        <a:p>
          <a:r>
            <a:rPr lang="es-CR" sz="1600" b="1" dirty="0"/>
            <a:t>5FN</a:t>
          </a:r>
        </a:p>
      </dgm:t>
    </dgm:pt>
    <dgm:pt modelId="{629CACEB-BDD7-4E90-8CB7-022C2FB5EE9E}" type="parTrans" cxnId="{AC8DFA72-9C16-45F0-BDDD-6D2BE8C35C1A}">
      <dgm:prSet/>
      <dgm:spPr/>
      <dgm:t>
        <a:bodyPr/>
        <a:lstStyle/>
        <a:p>
          <a:endParaRPr lang="es-CR" sz="3600" b="1"/>
        </a:p>
      </dgm:t>
    </dgm:pt>
    <dgm:pt modelId="{9757D096-B339-446F-93E1-085F911EF55B}" type="sibTrans" cxnId="{AC8DFA72-9C16-45F0-BDDD-6D2BE8C35C1A}">
      <dgm:prSet/>
      <dgm:spPr/>
      <dgm:t>
        <a:bodyPr/>
        <a:lstStyle/>
        <a:p>
          <a:endParaRPr lang="es-CR" sz="3600" b="1"/>
        </a:p>
      </dgm:t>
    </dgm:pt>
    <dgm:pt modelId="{A08C960A-6B89-4B94-8171-D1E9B9B000DC}" type="pres">
      <dgm:prSet presAssocID="{2FBC6C48-3DA2-439B-95B0-3241784AEDA6}" presName="Name0" presStyleCnt="0">
        <dgm:presLayoutVars>
          <dgm:chMax val="7"/>
          <dgm:resizeHandles val="exact"/>
        </dgm:presLayoutVars>
      </dgm:prSet>
      <dgm:spPr/>
    </dgm:pt>
    <dgm:pt modelId="{1873263B-CEF5-4CA3-AF39-B25C25A2FEBE}" type="pres">
      <dgm:prSet presAssocID="{2FBC6C48-3DA2-439B-95B0-3241784AEDA6}" presName="comp1" presStyleCnt="0"/>
      <dgm:spPr/>
    </dgm:pt>
    <dgm:pt modelId="{6C971EFC-3701-429E-BE85-13559D94E973}" type="pres">
      <dgm:prSet presAssocID="{2FBC6C48-3DA2-439B-95B0-3241784AEDA6}" presName="circle1" presStyleLbl="node1" presStyleIdx="0" presStyleCnt="6"/>
      <dgm:spPr/>
    </dgm:pt>
    <dgm:pt modelId="{77BFFDEC-B7C2-4987-B476-ABE40431DFD2}" type="pres">
      <dgm:prSet presAssocID="{2FBC6C48-3DA2-439B-95B0-3241784AEDA6}" presName="c1text" presStyleLbl="node1" presStyleIdx="0" presStyleCnt="6">
        <dgm:presLayoutVars>
          <dgm:bulletEnabled val="1"/>
        </dgm:presLayoutVars>
      </dgm:prSet>
      <dgm:spPr/>
    </dgm:pt>
    <dgm:pt modelId="{7F790FF9-04F7-4949-AAF5-A5F78FEF1BA3}" type="pres">
      <dgm:prSet presAssocID="{2FBC6C48-3DA2-439B-95B0-3241784AEDA6}" presName="comp2" presStyleCnt="0"/>
      <dgm:spPr/>
    </dgm:pt>
    <dgm:pt modelId="{D4784D3B-5795-4621-8BD9-47853A7C45FC}" type="pres">
      <dgm:prSet presAssocID="{2FBC6C48-3DA2-439B-95B0-3241784AEDA6}" presName="circle2" presStyleLbl="node1" presStyleIdx="1" presStyleCnt="6"/>
      <dgm:spPr/>
    </dgm:pt>
    <dgm:pt modelId="{10789FE2-BFEB-4EC0-B715-9474BE978C90}" type="pres">
      <dgm:prSet presAssocID="{2FBC6C48-3DA2-439B-95B0-3241784AEDA6}" presName="c2text" presStyleLbl="node1" presStyleIdx="1" presStyleCnt="6">
        <dgm:presLayoutVars>
          <dgm:bulletEnabled val="1"/>
        </dgm:presLayoutVars>
      </dgm:prSet>
      <dgm:spPr/>
    </dgm:pt>
    <dgm:pt modelId="{A9BF71D5-21F7-4E35-ACDC-52E5FBF4F012}" type="pres">
      <dgm:prSet presAssocID="{2FBC6C48-3DA2-439B-95B0-3241784AEDA6}" presName="comp3" presStyleCnt="0"/>
      <dgm:spPr/>
    </dgm:pt>
    <dgm:pt modelId="{CC176259-3C76-4F6B-9460-92D093A15E62}" type="pres">
      <dgm:prSet presAssocID="{2FBC6C48-3DA2-439B-95B0-3241784AEDA6}" presName="circle3" presStyleLbl="node1" presStyleIdx="2" presStyleCnt="6"/>
      <dgm:spPr/>
    </dgm:pt>
    <dgm:pt modelId="{626636D9-AE8B-40DF-BF81-BEF1EC7792EE}" type="pres">
      <dgm:prSet presAssocID="{2FBC6C48-3DA2-439B-95B0-3241784AEDA6}" presName="c3text" presStyleLbl="node1" presStyleIdx="2" presStyleCnt="6">
        <dgm:presLayoutVars>
          <dgm:bulletEnabled val="1"/>
        </dgm:presLayoutVars>
      </dgm:prSet>
      <dgm:spPr/>
    </dgm:pt>
    <dgm:pt modelId="{B7B336EF-6076-46AD-8BB6-4096CB4BB440}" type="pres">
      <dgm:prSet presAssocID="{2FBC6C48-3DA2-439B-95B0-3241784AEDA6}" presName="comp4" presStyleCnt="0"/>
      <dgm:spPr/>
    </dgm:pt>
    <dgm:pt modelId="{85866C03-549C-42F7-A529-725D899B14FB}" type="pres">
      <dgm:prSet presAssocID="{2FBC6C48-3DA2-439B-95B0-3241784AEDA6}" presName="circle4" presStyleLbl="node1" presStyleIdx="3" presStyleCnt="6"/>
      <dgm:spPr/>
    </dgm:pt>
    <dgm:pt modelId="{5C7A501A-4262-4878-8735-027A11DD9B7E}" type="pres">
      <dgm:prSet presAssocID="{2FBC6C48-3DA2-439B-95B0-3241784AEDA6}" presName="c4text" presStyleLbl="node1" presStyleIdx="3" presStyleCnt="6">
        <dgm:presLayoutVars>
          <dgm:bulletEnabled val="1"/>
        </dgm:presLayoutVars>
      </dgm:prSet>
      <dgm:spPr/>
    </dgm:pt>
    <dgm:pt modelId="{4C646699-4279-44DC-BEAB-7CC8BD225724}" type="pres">
      <dgm:prSet presAssocID="{2FBC6C48-3DA2-439B-95B0-3241784AEDA6}" presName="comp5" presStyleCnt="0"/>
      <dgm:spPr/>
    </dgm:pt>
    <dgm:pt modelId="{10C585C8-13B8-4B9E-BCB7-80065EB09E81}" type="pres">
      <dgm:prSet presAssocID="{2FBC6C48-3DA2-439B-95B0-3241784AEDA6}" presName="circle5" presStyleLbl="node1" presStyleIdx="4" presStyleCnt="6"/>
      <dgm:spPr/>
    </dgm:pt>
    <dgm:pt modelId="{6733CEB6-89D5-48BB-82DB-8CBEF1AFE6CC}" type="pres">
      <dgm:prSet presAssocID="{2FBC6C48-3DA2-439B-95B0-3241784AEDA6}" presName="c5text" presStyleLbl="node1" presStyleIdx="4" presStyleCnt="6">
        <dgm:presLayoutVars>
          <dgm:bulletEnabled val="1"/>
        </dgm:presLayoutVars>
      </dgm:prSet>
      <dgm:spPr/>
    </dgm:pt>
    <dgm:pt modelId="{10CA8D65-8824-4DE1-A7E1-4189C45A7C3B}" type="pres">
      <dgm:prSet presAssocID="{2FBC6C48-3DA2-439B-95B0-3241784AEDA6}" presName="comp6" presStyleCnt="0"/>
      <dgm:spPr/>
    </dgm:pt>
    <dgm:pt modelId="{BC17DF98-2A60-4906-83F7-F189BD9473C9}" type="pres">
      <dgm:prSet presAssocID="{2FBC6C48-3DA2-439B-95B0-3241784AEDA6}" presName="circle6" presStyleLbl="node1" presStyleIdx="5" presStyleCnt="6"/>
      <dgm:spPr/>
    </dgm:pt>
    <dgm:pt modelId="{82A01D2F-D969-4FC3-A697-3D529A50FF5A}" type="pres">
      <dgm:prSet presAssocID="{2FBC6C48-3DA2-439B-95B0-3241784AEDA6}" presName="c6text" presStyleLbl="node1" presStyleIdx="5" presStyleCnt="6">
        <dgm:presLayoutVars>
          <dgm:bulletEnabled val="1"/>
        </dgm:presLayoutVars>
      </dgm:prSet>
      <dgm:spPr/>
    </dgm:pt>
  </dgm:ptLst>
  <dgm:cxnLst>
    <dgm:cxn modelId="{0D8E5405-BD65-4E1A-A9C5-7B72CFBB7DA1}" type="presOf" srcId="{CD2BAA1D-E07C-49CF-A9DE-F74674D64B59}" destId="{10789FE2-BFEB-4EC0-B715-9474BE978C90}" srcOrd="1" destOrd="0" presId="urn:microsoft.com/office/officeart/2005/8/layout/venn2"/>
    <dgm:cxn modelId="{CCBFAB89-1DFA-49F2-BFF6-1EC65B36CF25}" srcId="{2FBC6C48-3DA2-439B-95B0-3241784AEDA6}" destId="{77D8A858-E317-4CA8-A58B-0232E3F841E9}" srcOrd="0" destOrd="0" parTransId="{769D05B1-0BED-401F-B717-7453FBC59827}" sibTransId="{27CF0F35-A4B7-4985-8E3C-84B0B1930CB3}"/>
    <dgm:cxn modelId="{3821F67B-4958-4A0A-95F6-57EAF4269C09}" type="presOf" srcId="{A803750C-544E-435E-8703-B362D3D8E0FD}" destId="{BC17DF98-2A60-4906-83F7-F189BD9473C9}" srcOrd="0" destOrd="0" presId="urn:microsoft.com/office/officeart/2005/8/layout/venn2"/>
    <dgm:cxn modelId="{B909BB91-1DE8-4650-ADBC-E46247D3E861}" srcId="{2FBC6C48-3DA2-439B-95B0-3241784AEDA6}" destId="{FA5B82EC-3F18-4F86-9920-3903C5951E65}" srcOrd="2" destOrd="0" parTransId="{E7C16B75-BA44-4793-B25C-02902C0AA654}" sibTransId="{E84FDC1B-D59D-43E7-933B-688619F6D921}"/>
    <dgm:cxn modelId="{AC8DFA72-9C16-45F0-BDDD-6D2BE8C35C1A}" srcId="{2FBC6C48-3DA2-439B-95B0-3241784AEDA6}" destId="{A803750C-544E-435E-8703-B362D3D8E0FD}" srcOrd="5" destOrd="0" parTransId="{629CACEB-BDD7-4E90-8CB7-022C2FB5EE9E}" sibTransId="{9757D096-B339-446F-93E1-085F911EF55B}"/>
    <dgm:cxn modelId="{C3465FE7-62E8-47FB-8F7F-978C24C2BD72}" srcId="{2FBC6C48-3DA2-439B-95B0-3241784AEDA6}" destId="{CD2BAA1D-E07C-49CF-A9DE-F74674D64B59}" srcOrd="1" destOrd="0" parTransId="{B1ACB0B6-F78B-49F4-A6BA-06452EB55923}" sibTransId="{D8DB283C-374E-4000-815C-1569EC817A01}"/>
    <dgm:cxn modelId="{84B07429-49E3-4015-AC1B-63E7AF95B7AD}" type="presOf" srcId="{CD2BAA1D-E07C-49CF-A9DE-F74674D64B59}" destId="{D4784D3B-5795-4621-8BD9-47853A7C45FC}" srcOrd="0" destOrd="0" presId="urn:microsoft.com/office/officeart/2005/8/layout/venn2"/>
    <dgm:cxn modelId="{A7CCFF0E-6FB4-4E6C-B1E1-DDF11DC7CB59}" type="presOf" srcId="{77D8A858-E317-4CA8-A58B-0232E3F841E9}" destId="{6C971EFC-3701-429E-BE85-13559D94E973}" srcOrd="0" destOrd="0" presId="urn:microsoft.com/office/officeart/2005/8/layout/venn2"/>
    <dgm:cxn modelId="{40A9F702-DFE7-40C5-A785-FA82DB86101E}" srcId="{2FBC6C48-3DA2-439B-95B0-3241784AEDA6}" destId="{DF2F2B4E-E06F-48F9-8D3F-1E6EBE28E98D}" srcOrd="4" destOrd="0" parTransId="{9C5EC08F-BB32-4DB3-A313-6148C97E365D}" sibTransId="{854E549B-9970-4BB5-B275-E17A1E542D98}"/>
    <dgm:cxn modelId="{E167E4E5-A55D-40A6-9DF2-DF01FF343128}" type="presOf" srcId="{84C49127-8A2F-420F-80C2-AA4557EBDCEB}" destId="{5C7A501A-4262-4878-8735-027A11DD9B7E}" srcOrd="1" destOrd="0" presId="urn:microsoft.com/office/officeart/2005/8/layout/venn2"/>
    <dgm:cxn modelId="{39A93C08-B2BB-4128-9325-50575F5FDA5E}" srcId="{2FBC6C48-3DA2-439B-95B0-3241784AEDA6}" destId="{84C49127-8A2F-420F-80C2-AA4557EBDCEB}" srcOrd="3" destOrd="0" parTransId="{30D40E80-232E-4E3B-A741-7744921E82CF}" sibTransId="{BB27EF11-F264-45A7-9F32-8466A155E2C4}"/>
    <dgm:cxn modelId="{6B3D4908-9054-40C1-B3F3-807D190BCDC5}" type="presOf" srcId="{FA5B82EC-3F18-4F86-9920-3903C5951E65}" destId="{CC176259-3C76-4F6B-9460-92D093A15E62}" srcOrd="0" destOrd="0" presId="urn:microsoft.com/office/officeart/2005/8/layout/venn2"/>
    <dgm:cxn modelId="{1AE19BCA-D53D-4079-BC06-1A4369FA4CF0}" type="presOf" srcId="{DF2F2B4E-E06F-48F9-8D3F-1E6EBE28E98D}" destId="{6733CEB6-89D5-48BB-82DB-8CBEF1AFE6CC}" srcOrd="1" destOrd="0" presId="urn:microsoft.com/office/officeart/2005/8/layout/venn2"/>
    <dgm:cxn modelId="{F6E51022-327B-40F9-95EC-955794C03FC2}" type="presOf" srcId="{DF2F2B4E-E06F-48F9-8D3F-1E6EBE28E98D}" destId="{10C585C8-13B8-4B9E-BCB7-80065EB09E81}" srcOrd="0" destOrd="0" presId="urn:microsoft.com/office/officeart/2005/8/layout/venn2"/>
    <dgm:cxn modelId="{1C16B7E7-9BFE-4965-91C2-2A7591C8CC3D}" type="presOf" srcId="{77D8A858-E317-4CA8-A58B-0232E3F841E9}" destId="{77BFFDEC-B7C2-4987-B476-ABE40431DFD2}" srcOrd="1" destOrd="0" presId="urn:microsoft.com/office/officeart/2005/8/layout/venn2"/>
    <dgm:cxn modelId="{42539A94-570E-4A4D-9331-F5839374BF99}" type="presOf" srcId="{A803750C-544E-435E-8703-B362D3D8E0FD}" destId="{82A01D2F-D969-4FC3-A697-3D529A50FF5A}" srcOrd="1" destOrd="0" presId="urn:microsoft.com/office/officeart/2005/8/layout/venn2"/>
    <dgm:cxn modelId="{4DE08A72-B854-4CD1-99CB-E92F5826D859}" type="presOf" srcId="{2FBC6C48-3DA2-439B-95B0-3241784AEDA6}" destId="{A08C960A-6B89-4B94-8171-D1E9B9B000DC}" srcOrd="0" destOrd="0" presId="urn:microsoft.com/office/officeart/2005/8/layout/venn2"/>
    <dgm:cxn modelId="{B44EE8D3-A484-4A85-AD6C-2E8572C1D574}" type="presOf" srcId="{84C49127-8A2F-420F-80C2-AA4557EBDCEB}" destId="{85866C03-549C-42F7-A529-725D899B14FB}" srcOrd="0" destOrd="0" presId="urn:microsoft.com/office/officeart/2005/8/layout/venn2"/>
    <dgm:cxn modelId="{1CF32995-C6BD-49EF-85AC-6ACB96B22B62}" type="presOf" srcId="{FA5B82EC-3F18-4F86-9920-3903C5951E65}" destId="{626636D9-AE8B-40DF-BF81-BEF1EC7792EE}" srcOrd="1" destOrd="0" presId="urn:microsoft.com/office/officeart/2005/8/layout/venn2"/>
    <dgm:cxn modelId="{13DCC97B-8661-463F-80B6-A2B959A7C886}" type="presParOf" srcId="{A08C960A-6B89-4B94-8171-D1E9B9B000DC}" destId="{1873263B-CEF5-4CA3-AF39-B25C25A2FEBE}" srcOrd="0" destOrd="0" presId="urn:microsoft.com/office/officeart/2005/8/layout/venn2"/>
    <dgm:cxn modelId="{9FF4BE51-1497-463E-9BCA-743BD97E9D73}" type="presParOf" srcId="{1873263B-CEF5-4CA3-AF39-B25C25A2FEBE}" destId="{6C971EFC-3701-429E-BE85-13559D94E973}" srcOrd="0" destOrd="0" presId="urn:microsoft.com/office/officeart/2005/8/layout/venn2"/>
    <dgm:cxn modelId="{13533088-AF13-4562-B2E7-4FE43E58EABA}" type="presParOf" srcId="{1873263B-CEF5-4CA3-AF39-B25C25A2FEBE}" destId="{77BFFDEC-B7C2-4987-B476-ABE40431DFD2}" srcOrd="1" destOrd="0" presId="urn:microsoft.com/office/officeart/2005/8/layout/venn2"/>
    <dgm:cxn modelId="{EF495C2B-1C16-4E29-B564-463FFA35BB7E}" type="presParOf" srcId="{A08C960A-6B89-4B94-8171-D1E9B9B000DC}" destId="{7F790FF9-04F7-4949-AAF5-A5F78FEF1BA3}" srcOrd="1" destOrd="0" presId="urn:microsoft.com/office/officeart/2005/8/layout/venn2"/>
    <dgm:cxn modelId="{0C7C1FAD-BE18-4C4D-AFA7-74FC9DE85828}" type="presParOf" srcId="{7F790FF9-04F7-4949-AAF5-A5F78FEF1BA3}" destId="{D4784D3B-5795-4621-8BD9-47853A7C45FC}" srcOrd="0" destOrd="0" presId="urn:microsoft.com/office/officeart/2005/8/layout/venn2"/>
    <dgm:cxn modelId="{B8B7DAC5-EF9A-403D-BE4F-A882E3CD5C73}" type="presParOf" srcId="{7F790FF9-04F7-4949-AAF5-A5F78FEF1BA3}" destId="{10789FE2-BFEB-4EC0-B715-9474BE978C90}" srcOrd="1" destOrd="0" presId="urn:microsoft.com/office/officeart/2005/8/layout/venn2"/>
    <dgm:cxn modelId="{4A0ACA17-55A2-4531-A808-1D213D9AD7E6}" type="presParOf" srcId="{A08C960A-6B89-4B94-8171-D1E9B9B000DC}" destId="{A9BF71D5-21F7-4E35-ACDC-52E5FBF4F012}" srcOrd="2" destOrd="0" presId="urn:microsoft.com/office/officeart/2005/8/layout/venn2"/>
    <dgm:cxn modelId="{6AE10A56-6FD9-47CE-BB99-341D203CFCAD}" type="presParOf" srcId="{A9BF71D5-21F7-4E35-ACDC-52E5FBF4F012}" destId="{CC176259-3C76-4F6B-9460-92D093A15E62}" srcOrd="0" destOrd="0" presId="urn:microsoft.com/office/officeart/2005/8/layout/venn2"/>
    <dgm:cxn modelId="{1ED73AC5-B2B3-441C-B309-CD464EBF81E8}" type="presParOf" srcId="{A9BF71D5-21F7-4E35-ACDC-52E5FBF4F012}" destId="{626636D9-AE8B-40DF-BF81-BEF1EC7792EE}" srcOrd="1" destOrd="0" presId="urn:microsoft.com/office/officeart/2005/8/layout/venn2"/>
    <dgm:cxn modelId="{18AD9A48-99FA-4526-84DD-A0C3DB75B905}" type="presParOf" srcId="{A08C960A-6B89-4B94-8171-D1E9B9B000DC}" destId="{B7B336EF-6076-46AD-8BB6-4096CB4BB440}" srcOrd="3" destOrd="0" presId="urn:microsoft.com/office/officeart/2005/8/layout/venn2"/>
    <dgm:cxn modelId="{3D7E38A7-E6A3-4D6A-8DB2-E1A52A2D9ADD}" type="presParOf" srcId="{B7B336EF-6076-46AD-8BB6-4096CB4BB440}" destId="{85866C03-549C-42F7-A529-725D899B14FB}" srcOrd="0" destOrd="0" presId="urn:microsoft.com/office/officeart/2005/8/layout/venn2"/>
    <dgm:cxn modelId="{82DA4D4C-B25D-4D9F-88D4-15AE0FBC43E2}" type="presParOf" srcId="{B7B336EF-6076-46AD-8BB6-4096CB4BB440}" destId="{5C7A501A-4262-4878-8735-027A11DD9B7E}" srcOrd="1" destOrd="0" presId="urn:microsoft.com/office/officeart/2005/8/layout/venn2"/>
    <dgm:cxn modelId="{22A32CEE-52B9-425C-8BE0-69B229AEBC74}" type="presParOf" srcId="{A08C960A-6B89-4B94-8171-D1E9B9B000DC}" destId="{4C646699-4279-44DC-BEAB-7CC8BD225724}" srcOrd="4" destOrd="0" presId="urn:microsoft.com/office/officeart/2005/8/layout/venn2"/>
    <dgm:cxn modelId="{8D38E2F9-08B5-468E-AE7D-D6EB3F4D063E}" type="presParOf" srcId="{4C646699-4279-44DC-BEAB-7CC8BD225724}" destId="{10C585C8-13B8-4B9E-BCB7-80065EB09E81}" srcOrd="0" destOrd="0" presId="urn:microsoft.com/office/officeart/2005/8/layout/venn2"/>
    <dgm:cxn modelId="{6AB448EA-8391-42E6-9C8B-25ED79B4A8FB}" type="presParOf" srcId="{4C646699-4279-44DC-BEAB-7CC8BD225724}" destId="{6733CEB6-89D5-48BB-82DB-8CBEF1AFE6CC}" srcOrd="1" destOrd="0" presId="urn:microsoft.com/office/officeart/2005/8/layout/venn2"/>
    <dgm:cxn modelId="{3AA2CEF2-8511-4D37-A2BD-6742E28F66C7}" type="presParOf" srcId="{A08C960A-6B89-4B94-8171-D1E9B9B000DC}" destId="{10CA8D65-8824-4DE1-A7E1-4189C45A7C3B}" srcOrd="5" destOrd="0" presId="urn:microsoft.com/office/officeart/2005/8/layout/venn2"/>
    <dgm:cxn modelId="{5D3917D3-FD58-41C3-AB39-FE3796919449}" type="presParOf" srcId="{10CA8D65-8824-4DE1-A7E1-4189C45A7C3B}" destId="{BC17DF98-2A60-4906-83F7-F189BD9473C9}" srcOrd="0" destOrd="0" presId="urn:microsoft.com/office/officeart/2005/8/layout/venn2"/>
    <dgm:cxn modelId="{9000FFDD-16EE-436C-AAA3-69BA8A37FABD}" type="presParOf" srcId="{10CA8D65-8824-4DE1-A7E1-4189C45A7C3B}" destId="{82A01D2F-D969-4FC3-A697-3D529A50FF5A}"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BC6C48-3DA2-439B-95B0-3241784AEDA6}" type="doc">
      <dgm:prSet loTypeId="urn:microsoft.com/office/officeart/2005/8/layout/venn2" loCatId="relationship" qsTypeId="urn:microsoft.com/office/officeart/2005/8/quickstyle/3d2#3" qsCatId="3D" csTypeId="urn:microsoft.com/office/officeart/2005/8/colors/colorful5" csCatId="colorful" phldr="1"/>
      <dgm:spPr/>
      <dgm:t>
        <a:bodyPr/>
        <a:lstStyle/>
        <a:p>
          <a:endParaRPr lang="es-CR"/>
        </a:p>
      </dgm:t>
    </dgm:pt>
    <dgm:pt modelId="{77D8A858-E317-4CA8-A58B-0232E3F841E9}">
      <dgm:prSet phldrT="[Texto]" custT="1"/>
      <dgm:spPr/>
      <dgm:t>
        <a:bodyPr/>
        <a:lstStyle/>
        <a:p>
          <a:r>
            <a:rPr lang="es-CR" sz="1600" b="1" dirty="0"/>
            <a:t>Universo de relaciones</a:t>
          </a:r>
        </a:p>
      </dgm:t>
    </dgm:pt>
    <dgm:pt modelId="{769D05B1-0BED-401F-B717-7453FBC59827}" type="parTrans" cxnId="{CCBFAB89-1DFA-49F2-BFF6-1EC65B36CF25}">
      <dgm:prSet/>
      <dgm:spPr/>
      <dgm:t>
        <a:bodyPr/>
        <a:lstStyle/>
        <a:p>
          <a:endParaRPr lang="es-CR" sz="3600" b="1"/>
        </a:p>
      </dgm:t>
    </dgm:pt>
    <dgm:pt modelId="{27CF0F35-A4B7-4985-8E3C-84B0B1930CB3}" type="sibTrans" cxnId="{CCBFAB89-1DFA-49F2-BFF6-1EC65B36CF25}">
      <dgm:prSet/>
      <dgm:spPr/>
      <dgm:t>
        <a:bodyPr/>
        <a:lstStyle/>
        <a:p>
          <a:endParaRPr lang="es-CR" sz="3600" b="1"/>
        </a:p>
      </dgm:t>
    </dgm:pt>
    <dgm:pt modelId="{CD2BAA1D-E07C-49CF-A9DE-F74674D64B59}">
      <dgm:prSet phldrT="[Texto]" custT="1"/>
      <dgm:spPr/>
      <dgm:t>
        <a:bodyPr/>
        <a:lstStyle/>
        <a:p>
          <a:r>
            <a:rPr lang="es-CR" sz="1600" b="1" dirty="0"/>
            <a:t>1FN</a:t>
          </a:r>
        </a:p>
      </dgm:t>
    </dgm:pt>
    <dgm:pt modelId="{B1ACB0B6-F78B-49F4-A6BA-06452EB55923}" type="parTrans" cxnId="{C3465FE7-62E8-47FB-8F7F-978C24C2BD72}">
      <dgm:prSet/>
      <dgm:spPr/>
      <dgm:t>
        <a:bodyPr/>
        <a:lstStyle/>
        <a:p>
          <a:endParaRPr lang="es-CR" sz="3600" b="1"/>
        </a:p>
      </dgm:t>
    </dgm:pt>
    <dgm:pt modelId="{D8DB283C-374E-4000-815C-1569EC817A01}" type="sibTrans" cxnId="{C3465FE7-62E8-47FB-8F7F-978C24C2BD72}">
      <dgm:prSet/>
      <dgm:spPr/>
      <dgm:t>
        <a:bodyPr/>
        <a:lstStyle/>
        <a:p>
          <a:endParaRPr lang="es-CR" sz="3600" b="1"/>
        </a:p>
      </dgm:t>
    </dgm:pt>
    <dgm:pt modelId="{FA5B82EC-3F18-4F86-9920-3903C5951E65}">
      <dgm:prSet phldrT="[Texto]" custT="1"/>
      <dgm:spPr>
        <a:solidFill>
          <a:srgbClr val="C00000"/>
        </a:solidFill>
      </dgm:spPr>
      <dgm:t>
        <a:bodyPr/>
        <a:lstStyle/>
        <a:p>
          <a:r>
            <a:rPr lang="es-CR" sz="1600" b="1" dirty="0"/>
            <a:t>2FN</a:t>
          </a:r>
        </a:p>
      </dgm:t>
    </dgm:pt>
    <dgm:pt modelId="{E7C16B75-BA44-4793-B25C-02902C0AA654}" type="parTrans" cxnId="{B909BB91-1DE8-4650-ADBC-E46247D3E861}">
      <dgm:prSet/>
      <dgm:spPr/>
      <dgm:t>
        <a:bodyPr/>
        <a:lstStyle/>
        <a:p>
          <a:endParaRPr lang="es-CR" sz="3600" b="1"/>
        </a:p>
      </dgm:t>
    </dgm:pt>
    <dgm:pt modelId="{E84FDC1B-D59D-43E7-933B-688619F6D921}" type="sibTrans" cxnId="{B909BB91-1DE8-4650-ADBC-E46247D3E861}">
      <dgm:prSet/>
      <dgm:spPr/>
      <dgm:t>
        <a:bodyPr/>
        <a:lstStyle/>
        <a:p>
          <a:endParaRPr lang="es-CR" sz="3600" b="1"/>
        </a:p>
      </dgm:t>
    </dgm:pt>
    <dgm:pt modelId="{84C49127-8A2F-420F-80C2-AA4557EBDCEB}">
      <dgm:prSet phldrT="[Texto]" custT="1"/>
      <dgm:spPr/>
      <dgm:t>
        <a:bodyPr/>
        <a:lstStyle/>
        <a:p>
          <a:r>
            <a:rPr lang="es-CR" sz="1600" b="1" dirty="0"/>
            <a:t>3FN</a:t>
          </a:r>
        </a:p>
      </dgm:t>
    </dgm:pt>
    <dgm:pt modelId="{30D40E80-232E-4E3B-A741-7744921E82CF}" type="parTrans" cxnId="{39A93C08-B2BB-4128-9325-50575F5FDA5E}">
      <dgm:prSet/>
      <dgm:spPr/>
      <dgm:t>
        <a:bodyPr/>
        <a:lstStyle/>
        <a:p>
          <a:endParaRPr lang="es-CR" sz="3600" b="1"/>
        </a:p>
      </dgm:t>
    </dgm:pt>
    <dgm:pt modelId="{BB27EF11-F264-45A7-9F32-8466A155E2C4}" type="sibTrans" cxnId="{39A93C08-B2BB-4128-9325-50575F5FDA5E}">
      <dgm:prSet/>
      <dgm:spPr/>
      <dgm:t>
        <a:bodyPr/>
        <a:lstStyle/>
        <a:p>
          <a:endParaRPr lang="es-CR" sz="3600" b="1"/>
        </a:p>
      </dgm:t>
    </dgm:pt>
    <dgm:pt modelId="{DF2F2B4E-E06F-48F9-8D3F-1E6EBE28E98D}">
      <dgm:prSet phldrT="[Texto]" custT="1"/>
      <dgm:spPr/>
      <dgm:t>
        <a:bodyPr/>
        <a:lstStyle/>
        <a:p>
          <a:r>
            <a:rPr lang="es-CR" sz="1600" b="1" dirty="0"/>
            <a:t>4FN</a:t>
          </a:r>
        </a:p>
      </dgm:t>
    </dgm:pt>
    <dgm:pt modelId="{9C5EC08F-BB32-4DB3-A313-6148C97E365D}" type="parTrans" cxnId="{40A9F702-DFE7-40C5-A785-FA82DB86101E}">
      <dgm:prSet/>
      <dgm:spPr/>
      <dgm:t>
        <a:bodyPr/>
        <a:lstStyle/>
        <a:p>
          <a:endParaRPr lang="es-CR" sz="3600" b="1"/>
        </a:p>
      </dgm:t>
    </dgm:pt>
    <dgm:pt modelId="{854E549B-9970-4BB5-B275-E17A1E542D98}" type="sibTrans" cxnId="{40A9F702-DFE7-40C5-A785-FA82DB86101E}">
      <dgm:prSet/>
      <dgm:spPr/>
      <dgm:t>
        <a:bodyPr/>
        <a:lstStyle/>
        <a:p>
          <a:endParaRPr lang="es-CR" sz="3600" b="1"/>
        </a:p>
      </dgm:t>
    </dgm:pt>
    <dgm:pt modelId="{A803750C-544E-435E-8703-B362D3D8E0FD}">
      <dgm:prSet phldrT="[Texto]" custT="1"/>
      <dgm:spPr/>
      <dgm:t>
        <a:bodyPr/>
        <a:lstStyle/>
        <a:p>
          <a:r>
            <a:rPr lang="es-CR" sz="1600" b="1" dirty="0"/>
            <a:t>5FN</a:t>
          </a:r>
        </a:p>
      </dgm:t>
    </dgm:pt>
    <dgm:pt modelId="{629CACEB-BDD7-4E90-8CB7-022C2FB5EE9E}" type="parTrans" cxnId="{AC8DFA72-9C16-45F0-BDDD-6D2BE8C35C1A}">
      <dgm:prSet/>
      <dgm:spPr/>
      <dgm:t>
        <a:bodyPr/>
        <a:lstStyle/>
        <a:p>
          <a:endParaRPr lang="es-CR" sz="3600" b="1"/>
        </a:p>
      </dgm:t>
    </dgm:pt>
    <dgm:pt modelId="{9757D096-B339-446F-93E1-085F911EF55B}" type="sibTrans" cxnId="{AC8DFA72-9C16-45F0-BDDD-6D2BE8C35C1A}">
      <dgm:prSet/>
      <dgm:spPr/>
      <dgm:t>
        <a:bodyPr/>
        <a:lstStyle/>
        <a:p>
          <a:endParaRPr lang="es-CR" sz="3600" b="1"/>
        </a:p>
      </dgm:t>
    </dgm:pt>
    <dgm:pt modelId="{A08C960A-6B89-4B94-8171-D1E9B9B000DC}" type="pres">
      <dgm:prSet presAssocID="{2FBC6C48-3DA2-439B-95B0-3241784AEDA6}" presName="Name0" presStyleCnt="0">
        <dgm:presLayoutVars>
          <dgm:chMax val="7"/>
          <dgm:resizeHandles val="exact"/>
        </dgm:presLayoutVars>
      </dgm:prSet>
      <dgm:spPr/>
    </dgm:pt>
    <dgm:pt modelId="{1873263B-CEF5-4CA3-AF39-B25C25A2FEBE}" type="pres">
      <dgm:prSet presAssocID="{2FBC6C48-3DA2-439B-95B0-3241784AEDA6}" presName="comp1" presStyleCnt="0"/>
      <dgm:spPr/>
    </dgm:pt>
    <dgm:pt modelId="{6C971EFC-3701-429E-BE85-13559D94E973}" type="pres">
      <dgm:prSet presAssocID="{2FBC6C48-3DA2-439B-95B0-3241784AEDA6}" presName="circle1" presStyleLbl="node1" presStyleIdx="0" presStyleCnt="6"/>
      <dgm:spPr/>
    </dgm:pt>
    <dgm:pt modelId="{77BFFDEC-B7C2-4987-B476-ABE40431DFD2}" type="pres">
      <dgm:prSet presAssocID="{2FBC6C48-3DA2-439B-95B0-3241784AEDA6}" presName="c1text" presStyleLbl="node1" presStyleIdx="0" presStyleCnt="6">
        <dgm:presLayoutVars>
          <dgm:bulletEnabled val="1"/>
        </dgm:presLayoutVars>
      </dgm:prSet>
      <dgm:spPr/>
    </dgm:pt>
    <dgm:pt modelId="{7F790FF9-04F7-4949-AAF5-A5F78FEF1BA3}" type="pres">
      <dgm:prSet presAssocID="{2FBC6C48-3DA2-439B-95B0-3241784AEDA6}" presName="comp2" presStyleCnt="0"/>
      <dgm:spPr/>
    </dgm:pt>
    <dgm:pt modelId="{D4784D3B-5795-4621-8BD9-47853A7C45FC}" type="pres">
      <dgm:prSet presAssocID="{2FBC6C48-3DA2-439B-95B0-3241784AEDA6}" presName="circle2" presStyleLbl="node1" presStyleIdx="1" presStyleCnt="6"/>
      <dgm:spPr/>
    </dgm:pt>
    <dgm:pt modelId="{10789FE2-BFEB-4EC0-B715-9474BE978C90}" type="pres">
      <dgm:prSet presAssocID="{2FBC6C48-3DA2-439B-95B0-3241784AEDA6}" presName="c2text" presStyleLbl="node1" presStyleIdx="1" presStyleCnt="6">
        <dgm:presLayoutVars>
          <dgm:bulletEnabled val="1"/>
        </dgm:presLayoutVars>
      </dgm:prSet>
      <dgm:spPr/>
    </dgm:pt>
    <dgm:pt modelId="{A9BF71D5-21F7-4E35-ACDC-52E5FBF4F012}" type="pres">
      <dgm:prSet presAssocID="{2FBC6C48-3DA2-439B-95B0-3241784AEDA6}" presName="comp3" presStyleCnt="0"/>
      <dgm:spPr/>
    </dgm:pt>
    <dgm:pt modelId="{CC176259-3C76-4F6B-9460-92D093A15E62}" type="pres">
      <dgm:prSet presAssocID="{2FBC6C48-3DA2-439B-95B0-3241784AEDA6}" presName="circle3" presStyleLbl="node1" presStyleIdx="2" presStyleCnt="6"/>
      <dgm:spPr/>
    </dgm:pt>
    <dgm:pt modelId="{626636D9-AE8B-40DF-BF81-BEF1EC7792EE}" type="pres">
      <dgm:prSet presAssocID="{2FBC6C48-3DA2-439B-95B0-3241784AEDA6}" presName="c3text" presStyleLbl="node1" presStyleIdx="2" presStyleCnt="6">
        <dgm:presLayoutVars>
          <dgm:bulletEnabled val="1"/>
        </dgm:presLayoutVars>
      </dgm:prSet>
      <dgm:spPr/>
    </dgm:pt>
    <dgm:pt modelId="{B7B336EF-6076-46AD-8BB6-4096CB4BB440}" type="pres">
      <dgm:prSet presAssocID="{2FBC6C48-3DA2-439B-95B0-3241784AEDA6}" presName="comp4" presStyleCnt="0"/>
      <dgm:spPr/>
    </dgm:pt>
    <dgm:pt modelId="{85866C03-549C-42F7-A529-725D899B14FB}" type="pres">
      <dgm:prSet presAssocID="{2FBC6C48-3DA2-439B-95B0-3241784AEDA6}" presName="circle4" presStyleLbl="node1" presStyleIdx="3" presStyleCnt="6"/>
      <dgm:spPr/>
    </dgm:pt>
    <dgm:pt modelId="{5C7A501A-4262-4878-8735-027A11DD9B7E}" type="pres">
      <dgm:prSet presAssocID="{2FBC6C48-3DA2-439B-95B0-3241784AEDA6}" presName="c4text" presStyleLbl="node1" presStyleIdx="3" presStyleCnt="6">
        <dgm:presLayoutVars>
          <dgm:bulletEnabled val="1"/>
        </dgm:presLayoutVars>
      </dgm:prSet>
      <dgm:spPr/>
    </dgm:pt>
    <dgm:pt modelId="{4C646699-4279-44DC-BEAB-7CC8BD225724}" type="pres">
      <dgm:prSet presAssocID="{2FBC6C48-3DA2-439B-95B0-3241784AEDA6}" presName="comp5" presStyleCnt="0"/>
      <dgm:spPr/>
    </dgm:pt>
    <dgm:pt modelId="{10C585C8-13B8-4B9E-BCB7-80065EB09E81}" type="pres">
      <dgm:prSet presAssocID="{2FBC6C48-3DA2-439B-95B0-3241784AEDA6}" presName="circle5" presStyleLbl="node1" presStyleIdx="4" presStyleCnt="6"/>
      <dgm:spPr/>
    </dgm:pt>
    <dgm:pt modelId="{6733CEB6-89D5-48BB-82DB-8CBEF1AFE6CC}" type="pres">
      <dgm:prSet presAssocID="{2FBC6C48-3DA2-439B-95B0-3241784AEDA6}" presName="c5text" presStyleLbl="node1" presStyleIdx="4" presStyleCnt="6">
        <dgm:presLayoutVars>
          <dgm:bulletEnabled val="1"/>
        </dgm:presLayoutVars>
      </dgm:prSet>
      <dgm:spPr/>
    </dgm:pt>
    <dgm:pt modelId="{10CA8D65-8824-4DE1-A7E1-4189C45A7C3B}" type="pres">
      <dgm:prSet presAssocID="{2FBC6C48-3DA2-439B-95B0-3241784AEDA6}" presName="comp6" presStyleCnt="0"/>
      <dgm:spPr/>
    </dgm:pt>
    <dgm:pt modelId="{BC17DF98-2A60-4906-83F7-F189BD9473C9}" type="pres">
      <dgm:prSet presAssocID="{2FBC6C48-3DA2-439B-95B0-3241784AEDA6}" presName="circle6" presStyleLbl="node1" presStyleIdx="5" presStyleCnt="6"/>
      <dgm:spPr/>
    </dgm:pt>
    <dgm:pt modelId="{82A01D2F-D969-4FC3-A697-3D529A50FF5A}" type="pres">
      <dgm:prSet presAssocID="{2FBC6C48-3DA2-439B-95B0-3241784AEDA6}" presName="c6text" presStyleLbl="node1" presStyleIdx="5" presStyleCnt="6">
        <dgm:presLayoutVars>
          <dgm:bulletEnabled val="1"/>
        </dgm:presLayoutVars>
      </dgm:prSet>
      <dgm:spPr/>
    </dgm:pt>
  </dgm:ptLst>
  <dgm:cxnLst>
    <dgm:cxn modelId="{CCBFAB89-1DFA-49F2-BFF6-1EC65B36CF25}" srcId="{2FBC6C48-3DA2-439B-95B0-3241784AEDA6}" destId="{77D8A858-E317-4CA8-A58B-0232E3F841E9}" srcOrd="0" destOrd="0" parTransId="{769D05B1-0BED-401F-B717-7453FBC59827}" sibTransId="{27CF0F35-A4B7-4985-8E3C-84B0B1930CB3}"/>
    <dgm:cxn modelId="{B909BB91-1DE8-4650-ADBC-E46247D3E861}" srcId="{2FBC6C48-3DA2-439B-95B0-3241784AEDA6}" destId="{FA5B82EC-3F18-4F86-9920-3903C5951E65}" srcOrd="2" destOrd="0" parTransId="{E7C16B75-BA44-4793-B25C-02902C0AA654}" sibTransId="{E84FDC1B-D59D-43E7-933B-688619F6D921}"/>
    <dgm:cxn modelId="{AC8DFA72-9C16-45F0-BDDD-6D2BE8C35C1A}" srcId="{2FBC6C48-3DA2-439B-95B0-3241784AEDA6}" destId="{A803750C-544E-435E-8703-B362D3D8E0FD}" srcOrd="5" destOrd="0" parTransId="{629CACEB-BDD7-4E90-8CB7-022C2FB5EE9E}" sibTransId="{9757D096-B339-446F-93E1-085F911EF55B}"/>
    <dgm:cxn modelId="{E8343453-F47E-44DC-B826-B76F9833463B}" type="presOf" srcId="{DF2F2B4E-E06F-48F9-8D3F-1E6EBE28E98D}" destId="{10C585C8-13B8-4B9E-BCB7-80065EB09E81}" srcOrd="0" destOrd="0" presId="urn:microsoft.com/office/officeart/2005/8/layout/venn2"/>
    <dgm:cxn modelId="{C3465FE7-62E8-47FB-8F7F-978C24C2BD72}" srcId="{2FBC6C48-3DA2-439B-95B0-3241784AEDA6}" destId="{CD2BAA1D-E07C-49CF-A9DE-F74674D64B59}" srcOrd="1" destOrd="0" parTransId="{B1ACB0B6-F78B-49F4-A6BA-06452EB55923}" sibTransId="{D8DB283C-374E-4000-815C-1569EC817A01}"/>
    <dgm:cxn modelId="{77C9B80E-F47F-4368-BD6B-D177C4EE7014}" type="presOf" srcId="{CD2BAA1D-E07C-49CF-A9DE-F74674D64B59}" destId="{10789FE2-BFEB-4EC0-B715-9474BE978C90}" srcOrd="1" destOrd="0" presId="urn:microsoft.com/office/officeart/2005/8/layout/venn2"/>
    <dgm:cxn modelId="{D3C67113-FB80-42B0-BE01-E89846978345}" type="presOf" srcId="{CD2BAA1D-E07C-49CF-A9DE-F74674D64B59}" destId="{D4784D3B-5795-4621-8BD9-47853A7C45FC}" srcOrd="0" destOrd="0" presId="urn:microsoft.com/office/officeart/2005/8/layout/venn2"/>
    <dgm:cxn modelId="{40A9F702-DFE7-40C5-A785-FA82DB86101E}" srcId="{2FBC6C48-3DA2-439B-95B0-3241784AEDA6}" destId="{DF2F2B4E-E06F-48F9-8D3F-1E6EBE28E98D}" srcOrd="4" destOrd="0" parTransId="{9C5EC08F-BB32-4DB3-A313-6148C97E365D}" sibTransId="{854E549B-9970-4BB5-B275-E17A1E542D98}"/>
    <dgm:cxn modelId="{AE2B691C-3EF4-4592-8DF7-854286BB3A70}" type="presOf" srcId="{2FBC6C48-3DA2-439B-95B0-3241784AEDA6}" destId="{A08C960A-6B89-4B94-8171-D1E9B9B000DC}" srcOrd="0" destOrd="0" presId="urn:microsoft.com/office/officeart/2005/8/layout/venn2"/>
    <dgm:cxn modelId="{33735D6F-83EB-4167-90C0-5DFAEE6A506C}" type="presOf" srcId="{A803750C-544E-435E-8703-B362D3D8E0FD}" destId="{82A01D2F-D969-4FC3-A697-3D529A50FF5A}" srcOrd="1" destOrd="0" presId="urn:microsoft.com/office/officeart/2005/8/layout/venn2"/>
    <dgm:cxn modelId="{89376A4E-68F7-4A39-96E7-077326252356}" type="presOf" srcId="{77D8A858-E317-4CA8-A58B-0232E3F841E9}" destId="{77BFFDEC-B7C2-4987-B476-ABE40431DFD2}" srcOrd="1" destOrd="0" presId="urn:microsoft.com/office/officeart/2005/8/layout/venn2"/>
    <dgm:cxn modelId="{39A93C08-B2BB-4128-9325-50575F5FDA5E}" srcId="{2FBC6C48-3DA2-439B-95B0-3241784AEDA6}" destId="{84C49127-8A2F-420F-80C2-AA4557EBDCEB}" srcOrd="3" destOrd="0" parTransId="{30D40E80-232E-4E3B-A741-7744921E82CF}" sibTransId="{BB27EF11-F264-45A7-9F32-8466A155E2C4}"/>
    <dgm:cxn modelId="{C7357202-E467-4E2B-BA1D-3C2165A40D65}" type="presOf" srcId="{84C49127-8A2F-420F-80C2-AA4557EBDCEB}" destId="{85866C03-549C-42F7-A529-725D899B14FB}" srcOrd="0" destOrd="0" presId="urn:microsoft.com/office/officeart/2005/8/layout/venn2"/>
    <dgm:cxn modelId="{DAD419C9-7F60-4144-8CAF-683BEDDC7049}" type="presOf" srcId="{84C49127-8A2F-420F-80C2-AA4557EBDCEB}" destId="{5C7A501A-4262-4878-8735-027A11DD9B7E}" srcOrd="1" destOrd="0" presId="urn:microsoft.com/office/officeart/2005/8/layout/venn2"/>
    <dgm:cxn modelId="{A5B6A709-AEE4-416C-BB7A-DFB9F51B937C}" type="presOf" srcId="{FA5B82EC-3F18-4F86-9920-3903C5951E65}" destId="{CC176259-3C76-4F6B-9460-92D093A15E62}" srcOrd="0" destOrd="0" presId="urn:microsoft.com/office/officeart/2005/8/layout/venn2"/>
    <dgm:cxn modelId="{53E60454-25FF-4777-A481-5CD5ED1D3CFA}" type="presOf" srcId="{DF2F2B4E-E06F-48F9-8D3F-1E6EBE28E98D}" destId="{6733CEB6-89D5-48BB-82DB-8CBEF1AFE6CC}" srcOrd="1" destOrd="0" presId="urn:microsoft.com/office/officeart/2005/8/layout/venn2"/>
    <dgm:cxn modelId="{665CFFAD-4DD1-444F-9E57-C47C0FCD4927}" type="presOf" srcId="{A803750C-544E-435E-8703-B362D3D8E0FD}" destId="{BC17DF98-2A60-4906-83F7-F189BD9473C9}" srcOrd="0" destOrd="0" presId="urn:microsoft.com/office/officeart/2005/8/layout/venn2"/>
    <dgm:cxn modelId="{2D4458D7-E22D-4E37-80F7-9F6D8289A9D6}" type="presOf" srcId="{77D8A858-E317-4CA8-A58B-0232E3F841E9}" destId="{6C971EFC-3701-429E-BE85-13559D94E973}" srcOrd="0" destOrd="0" presId="urn:microsoft.com/office/officeart/2005/8/layout/venn2"/>
    <dgm:cxn modelId="{A7155329-1175-4FE3-B178-68B8424AAC35}" type="presOf" srcId="{FA5B82EC-3F18-4F86-9920-3903C5951E65}" destId="{626636D9-AE8B-40DF-BF81-BEF1EC7792EE}" srcOrd="1" destOrd="0" presId="urn:microsoft.com/office/officeart/2005/8/layout/venn2"/>
    <dgm:cxn modelId="{6C5751AA-9B42-4648-BE6C-CADA0B6CF49E}" type="presParOf" srcId="{A08C960A-6B89-4B94-8171-D1E9B9B000DC}" destId="{1873263B-CEF5-4CA3-AF39-B25C25A2FEBE}" srcOrd="0" destOrd="0" presId="urn:microsoft.com/office/officeart/2005/8/layout/venn2"/>
    <dgm:cxn modelId="{D4FC772A-272B-4489-9B64-AFBB03BDB8DF}" type="presParOf" srcId="{1873263B-CEF5-4CA3-AF39-B25C25A2FEBE}" destId="{6C971EFC-3701-429E-BE85-13559D94E973}" srcOrd="0" destOrd="0" presId="urn:microsoft.com/office/officeart/2005/8/layout/venn2"/>
    <dgm:cxn modelId="{DCA90CD4-3EAF-4E4C-8978-3EFADA03A28D}" type="presParOf" srcId="{1873263B-CEF5-4CA3-AF39-B25C25A2FEBE}" destId="{77BFFDEC-B7C2-4987-B476-ABE40431DFD2}" srcOrd="1" destOrd="0" presId="urn:microsoft.com/office/officeart/2005/8/layout/venn2"/>
    <dgm:cxn modelId="{1A6F4FFF-3767-4F0C-A1E0-A57B56A90D8C}" type="presParOf" srcId="{A08C960A-6B89-4B94-8171-D1E9B9B000DC}" destId="{7F790FF9-04F7-4949-AAF5-A5F78FEF1BA3}" srcOrd="1" destOrd="0" presId="urn:microsoft.com/office/officeart/2005/8/layout/venn2"/>
    <dgm:cxn modelId="{4DF41A61-2854-4480-AFD9-0A4108A7516E}" type="presParOf" srcId="{7F790FF9-04F7-4949-AAF5-A5F78FEF1BA3}" destId="{D4784D3B-5795-4621-8BD9-47853A7C45FC}" srcOrd="0" destOrd="0" presId="urn:microsoft.com/office/officeart/2005/8/layout/venn2"/>
    <dgm:cxn modelId="{93B64FC8-AAB6-4D47-AABC-99D6E94C06C4}" type="presParOf" srcId="{7F790FF9-04F7-4949-AAF5-A5F78FEF1BA3}" destId="{10789FE2-BFEB-4EC0-B715-9474BE978C90}" srcOrd="1" destOrd="0" presId="urn:microsoft.com/office/officeart/2005/8/layout/venn2"/>
    <dgm:cxn modelId="{18A63FEA-109A-4F46-A7FF-6F2B25F64AFF}" type="presParOf" srcId="{A08C960A-6B89-4B94-8171-D1E9B9B000DC}" destId="{A9BF71D5-21F7-4E35-ACDC-52E5FBF4F012}" srcOrd="2" destOrd="0" presId="urn:microsoft.com/office/officeart/2005/8/layout/venn2"/>
    <dgm:cxn modelId="{555AFC1D-C4B3-4228-AFC0-D78329A1E841}" type="presParOf" srcId="{A9BF71D5-21F7-4E35-ACDC-52E5FBF4F012}" destId="{CC176259-3C76-4F6B-9460-92D093A15E62}" srcOrd="0" destOrd="0" presId="urn:microsoft.com/office/officeart/2005/8/layout/venn2"/>
    <dgm:cxn modelId="{096CE6BA-14EA-4DA2-80AD-94E97F25A59F}" type="presParOf" srcId="{A9BF71D5-21F7-4E35-ACDC-52E5FBF4F012}" destId="{626636D9-AE8B-40DF-BF81-BEF1EC7792EE}" srcOrd="1" destOrd="0" presId="urn:microsoft.com/office/officeart/2005/8/layout/venn2"/>
    <dgm:cxn modelId="{1C93DBED-FB7C-419A-A66C-2DD4F9C6BC7E}" type="presParOf" srcId="{A08C960A-6B89-4B94-8171-D1E9B9B000DC}" destId="{B7B336EF-6076-46AD-8BB6-4096CB4BB440}" srcOrd="3" destOrd="0" presId="urn:microsoft.com/office/officeart/2005/8/layout/venn2"/>
    <dgm:cxn modelId="{52DCE2A0-65A3-4DE2-B3ED-817B51615D92}" type="presParOf" srcId="{B7B336EF-6076-46AD-8BB6-4096CB4BB440}" destId="{85866C03-549C-42F7-A529-725D899B14FB}" srcOrd="0" destOrd="0" presId="urn:microsoft.com/office/officeart/2005/8/layout/venn2"/>
    <dgm:cxn modelId="{E4BCE497-DFF4-46C8-99A0-FF97BE27DBF2}" type="presParOf" srcId="{B7B336EF-6076-46AD-8BB6-4096CB4BB440}" destId="{5C7A501A-4262-4878-8735-027A11DD9B7E}" srcOrd="1" destOrd="0" presId="urn:microsoft.com/office/officeart/2005/8/layout/venn2"/>
    <dgm:cxn modelId="{1B13F361-7CE6-4DF5-AC9B-ABBFB82DB76C}" type="presParOf" srcId="{A08C960A-6B89-4B94-8171-D1E9B9B000DC}" destId="{4C646699-4279-44DC-BEAB-7CC8BD225724}" srcOrd="4" destOrd="0" presId="urn:microsoft.com/office/officeart/2005/8/layout/venn2"/>
    <dgm:cxn modelId="{CAC92F63-0BED-4174-9555-9B73B8286480}" type="presParOf" srcId="{4C646699-4279-44DC-BEAB-7CC8BD225724}" destId="{10C585C8-13B8-4B9E-BCB7-80065EB09E81}" srcOrd="0" destOrd="0" presId="urn:microsoft.com/office/officeart/2005/8/layout/venn2"/>
    <dgm:cxn modelId="{BADE7C17-7DA0-4ACE-AD9A-287D2FEA87A3}" type="presParOf" srcId="{4C646699-4279-44DC-BEAB-7CC8BD225724}" destId="{6733CEB6-89D5-48BB-82DB-8CBEF1AFE6CC}" srcOrd="1" destOrd="0" presId="urn:microsoft.com/office/officeart/2005/8/layout/venn2"/>
    <dgm:cxn modelId="{090F99D8-E89A-4497-BB54-6BAC437C472A}" type="presParOf" srcId="{A08C960A-6B89-4B94-8171-D1E9B9B000DC}" destId="{10CA8D65-8824-4DE1-A7E1-4189C45A7C3B}" srcOrd="5" destOrd="0" presId="urn:microsoft.com/office/officeart/2005/8/layout/venn2"/>
    <dgm:cxn modelId="{1B38751D-2FEC-4221-836B-B8AFB56BE4FA}" type="presParOf" srcId="{10CA8D65-8824-4DE1-A7E1-4189C45A7C3B}" destId="{BC17DF98-2A60-4906-83F7-F189BD9473C9}" srcOrd="0" destOrd="0" presId="urn:microsoft.com/office/officeart/2005/8/layout/venn2"/>
    <dgm:cxn modelId="{96BEA250-700B-43F3-A052-175CDD2E7783}" type="presParOf" srcId="{10CA8D65-8824-4DE1-A7E1-4189C45A7C3B}" destId="{82A01D2F-D969-4FC3-A697-3D529A50FF5A}"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BC6C48-3DA2-439B-95B0-3241784AEDA6}" type="doc">
      <dgm:prSet loTypeId="urn:microsoft.com/office/officeart/2005/8/layout/venn2" loCatId="relationship" qsTypeId="urn:microsoft.com/office/officeart/2005/8/quickstyle/3d2#4" qsCatId="3D" csTypeId="urn:microsoft.com/office/officeart/2005/8/colors/colorful5" csCatId="colorful" phldr="1"/>
      <dgm:spPr/>
      <dgm:t>
        <a:bodyPr/>
        <a:lstStyle/>
        <a:p>
          <a:endParaRPr lang="es-CR"/>
        </a:p>
      </dgm:t>
    </dgm:pt>
    <dgm:pt modelId="{77D8A858-E317-4CA8-A58B-0232E3F841E9}">
      <dgm:prSet phldrT="[Texto]" custT="1"/>
      <dgm:spPr/>
      <dgm:t>
        <a:bodyPr/>
        <a:lstStyle/>
        <a:p>
          <a:r>
            <a:rPr lang="es-CR" sz="1600" b="1" dirty="0"/>
            <a:t>Universo de relaciones</a:t>
          </a:r>
        </a:p>
      </dgm:t>
    </dgm:pt>
    <dgm:pt modelId="{769D05B1-0BED-401F-B717-7453FBC59827}" type="parTrans" cxnId="{CCBFAB89-1DFA-49F2-BFF6-1EC65B36CF25}">
      <dgm:prSet/>
      <dgm:spPr/>
      <dgm:t>
        <a:bodyPr/>
        <a:lstStyle/>
        <a:p>
          <a:endParaRPr lang="es-CR" sz="3600" b="1"/>
        </a:p>
      </dgm:t>
    </dgm:pt>
    <dgm:pt modelId="{27CF0F35-A4B7-4985-8E3C-84B0B1930CB3}" type="sibTrans" cxnId="{CCBFAB89-1DFA-49F2-BFF6-1EC65B36CF25}">
      <dgm:prSet/>
      <dgm:spPr/>
      <dgm:t>
        <a:bodyPr/>
        <a:lstStyle/>
        <a:p>
          <a:endParaRPr lang="es-CR" sz="3600" b="1"/>
        </a:p>
      </dgm:t>
    </dgm:pt>
    <dgm:pt modelId="{CD2BAA1D-E07C-49CF-A9DE-F74674D64B59}">
      <dgm:prSet phldrT="[Texto]" custT="1"/>
      <dgm:spPr/>
      <dgm:t>
        <a:bodyPr/>
        <a:lstStyle/>
        <a:p>
          <a:r>
            <a:rPr lang="es-CR" sz="1600" b="1" dirty="0"/>
            <a:t>1FN</a:t>
          </a:r>
        </a:p>
      </dgm:t>
    </dgm:pt>
    <dgm:pt modelId="{B1ACB0B6-F78B-49F4-A6BA-06452EB55923}" type="parTrans" cxnId="{C3465FE7-62E8-47FB-8F7F-978C24C2BD72}">
      <dgm:prSet/>
      <dgm:spPr/>
      <dgm:t>
        <a:bodyPr/>
        <a:lstStyle/>
        <a:p>
          <a:endParaRPr lang="es-CR" sz="3600" b="1"/>
        </a:p>
      </dgm:t>
    </dgm:pt>
    <dgm:pt modelId="{D8DB283C-374E-4000-815C-1569EC817A01}" type="sibTrans" cxnId="{C3465FE7-62E8-47FB-8F7F-978C24C2BD72}">
      <dgm:prSet/>
      <dgm:spPr/>
      <dgm:t>
        <a:bodyPr/>
        <a:lstStyle/>
        <a:p>
          <a:endParaRPr lang="es-CR" sz="3600" b="1"/>
        </a:p>
      </dgm:t>
    </dgm:pt>
    <dgm:pt modelId="{FA5B82EC-3F18-4F86-9920-3903C5951E65}">
      <dgm:prSet phldrT="[Texto]" custT="1"/>
      <dgm:spPr/>
      <dgm:t>
        <a:bodyPr/>
        <a:lstStyle/>
        <a:p>
          <a:r>
            <a:rPr lang="es-CR" sz="1600" b="1" dirty="0"/>
            <a:t>2FN</a:t>
          </a:r>
        </a:p>
      </dgm:t>
    </dgm:pt>
    <dgm:pt modelId="{E7C16B75-BA44-4793-B25C-02902C0AA654}" type="parTrans" cxnId="{B909BB91-1DE8-4650-ADBC-E46247D3E861}">
      <dgm:prSet/>
      <dgm:spPr/>
      <dgm:t>
        <a:bodyPr/>
        <a:lstStyle/>
        <a:p>
          <a:endParaRPr lang="es-CR" sz="3600" b="1"/>
        </a:p>
      </dgm:t>
    </dgm:pt>
    <dgm:pt modelId="{E84FDC1B-D59D-43E7-933B-688619F6D921}" type="sibTrans" cxnId="{B909BB91-1DE8-4650-ADBC-E46247D3E861}">
      <dgm:prSet/>
      <dgm:spPr/>
      <dgm:t>
        <a:bodyPr/>
        <a:lstStyle/>
        <a:p>
          <a:endParaRPr lang="es-CR" sz="3600" b="1"/>
        </a:p>
      </dgm:t>
    </dgm:pt>
    <dgm:pt modelId="{84C49127-8A2F-420F-80C2-AA4557EBDCEB}">
      <dgm:prSet phldrT="[Texto]" custT="1"/>
      <dgm:spPr>
        <a:solidFill>
          <a:srgbClr val="C00000"/>
        </a:solidFill>
      </dgm:spPr>
      <dgm:t>
        <a:bodyPr/>
        <a:lstStyle/>
        <a:p>
          <a:r>
            <a:rPr lang="es-CR" sz="1600" b="1" dirty="0"/>
            <a:t>3FN</a:t>
          </a:r>
        </a:p>
      </dgm:t>
    </dgm:pt>
    <dgm:pt modelId="{30D40E80-232E-4E3B-A741-7744921E82CF}" type="parTrans" cxnId="{39A93C08-B2BB-4128-9325-50575F5FDA5E}">
      <dgm:prSet/>
      <dgm:spPr/>
      <dgm:t>
        <a:bodyPr/>
        <a:lstStyle/>
        <a:p>
          <a:endParaRPr lang="es-CR" sz="3600" b="1"/>
        </a:p>
      </dgm:t>
    </dgm:pt>
    <dgm:pt modelId="{BB27EF11-F264-45A7-9F32-8466A155E2C4}" type="sibTrans" cxnId="{39A93C08-B2BB-4128-9325-50575F5FDA5E}">
      <dgm:prSet/>
      <dgm:spPr/>
      <dgm:t>
        <a:bodyPr/>
        <a:lstStyle/>
        <a:p>
          <a:endParaRPr lang="es-CR" sz="3600" b="1"/>
        </a:p>
      </dgm:t>
    </dgm:pt>
    <dgm:pt modelId="{DF2F2B4E-E06F-48F9-8D3F-1E6EBE28E98D}">
      <dgm:prSet phldrT="[Texto]" custT="1"/>
      <dgm:spPr/>
      <dgm:t>
        <a:bodyPr/>
        <a:lstStyle/>
        <a:p>
          <a:r>
            <a:rPr lang="es-CR" sz="1600" b="1" dirty="0"/>
            <a:t>4FN</a:t>
          </a:r>
        </a:p>
      </dgm:t>
    </dgm:pt>
    <dgm:pt modelId="{9C5EC08F-BB32-4DB3-A313-6148C97E365D}" type="parTrans" cxnId="{40A9F702-DFE7-40C5-A785-FA82DB86101E}">
      <dgm:prSet/>
      <dgm:spPr/>
      <dgm:t>
        <a:bodyPr/>
        <a:lstStyle/>
        <a:p>
          <a:endParaRPr lang="es-CR" sz="3600" b="1"/>
        </a:p>
      </dgm:t>
    </dgm:pt>
    <dgm:pt modelId="{854E549B-9970-4BB5-B275-E17A1E542D98}" type="sibTrans" cxnId="{40A9F702-DFE7-40C5-A785-FA82DB86101E}">
      <dgm:prSet/>
      <dgm:spPr/>
      <dgm:t>
        <a:bodyPr/>
        <a:lstStyle/>
        <a:p>
          <a:endParaRPr lang="es-CR" sz="3600" b="1"/>
        </a:p>
      </dgm:t>
    </dgm:pt>
    <dgm:pt modelId="{A803750C-544E-435E-8703-B362D3D8E0FD}">
      <dgm:prSet phldrT="[Texto]" custT="1"/>
      <dgm:spPr/>
      <dgm:t>
        <a:bodyPr/>
        <a:lstStyle/>
        <a:p>
          <a:r>
            <a:rPr lang="es-CR" sz="1600" b="1" dirty="0"/>
            <a:t>5FN</a:t>
          </a:r>
        </a:p>
      </dgm:t>
    </dgm:pt>
    <dgm:pt modelId="{629CACEB-BDD7-4E90-8CB7-022C2FB5EE9E}" type="parTrans" cxnId="{AC8DFA72-9C16-45F0-BDDD-6D2BE8C35C1A}">
      <dgm:prSet/>
      <dgm:spPr/>
      <dgm:t>
        <a:bodyPr/>
        <a:lstStyle/>
        <a:p>
          <a:endParaRPr lang="es-CR" sz="3600" b="1"/>
        </a:p>
      </dgm:t>
    </dgm:pt>
    <dgm:pt modelId="{9757D096-B339-446F-93E1-085F911EF55B}" type="sibTrans" cxnId="{AC8DFA72-9C16-45F0-BDDD-6D2BE8C35C1A}">
      <dgm:prSet/>
      <dgm:spPr/>
      <dgm:t>
        <a:bodyPr/>
        <a:lstStyle/>
        <a:p>
          <a:endParaRPr lang="es-CR" sz="3600" b="1"/>
        </a:p>
      </dgm:t>
    </dgm:pt>
    <dgm:pt modelId="{A08C960A-6B89-4B94-8171-D1E9B9B000DC}" type="pres">
      <dgm:prSet presAssocID="{2FBC6C48-3DA2-439B-95B0-3241784AEDA6}" presName="Name0" presStyleCnt="0">
        <dgm:presLayoutVars>
          <dgm:chMax val="7"/>
          <dgm:resizeHandles val="exact"/>
        </dgm:presLayoutVars>
      </dgm:prSet>
      <dgm:spPr/>
    </dgm:pt>
    <dgm:pt modelId="{1873263B-CEF5-4CA3-AF39-B25C25A2FEBE}" type="pres">
      <dgm:prSet presAssocID="{2FBC6C48-3DA2-439B-95B0-3241784AEDA6}" presName="comp1" presStyleCnt="0"/>
      <dgm:spPr/>
    </dgm:pt>
    <dgm:pt modelId="{6C971EFC-3701-429E-BE85-13559D94E973}" type="pres">
      <dgm:prSet presAssocID="{2FBC6C48-3DA2-439B-95B0-3241784AEDA6}" presName="circle1" presStyleLbl="node1" presStyleIdx="0" presStyleCnt="6"/>
      <dgm:spPr/>
    </dgm:pt>
    <dgm:pt modelId="{77BFFDEC-B7C2-4987-B476-ABE40431DFD2}" type="pres">
      <dgm:prSet presAssocID="{2FBC6C48-3DA2-439B-95B0-3241784AEDA6}" presName="c1text" presStyleLbl="node1" presStyleIdx="0" presStyleCnt="6">
        <dgm:presLayoutVars>
          <dgm:bulletEnabled val="1"/>
        </dgm:presLayoutVars>
      </dgm:prSet>
      <dgm:spPr/>
    </dgm:pt>
    <dgm:pt modelId="{7F790FF9-04F7-4949-AAF5-A5F78FEF1BA3}" type="pres">
      <dgm:prSet presAssocID="{2FBC6C48-3DA2-439B-95B0-3241784AEDA6}" presName="comp2" presStyleCnt="0"/>
      <dgm:spPr/>
    </dgm:pt>
    <dgm:pt modelId="{D4784D3B-5795-4621-8BD9-47853A7C45FC}" type="pres">
      <dgm:prSet presAssocID="{2FBC6C48-3DA2-439B-95B0-3241784AEDA6}" presName="circle2" presStyleLbl="node1" presStyleIdx="1" presStyleCnt="6"/>
      <dgm:spPr/>
    </dgm:pt>
    <dgm:pt modelId="{10789FE2-BFEB-4EC0-B715-9474BE978C90}" type="pres">
      <dgm:prSet presAssocID="{2FBC6C48-3DA2-439B-95B0-3241784AEDA6}" presName="c2text" presStyleLbl="node1" presStyleIdx="1" presStyleCnt="6">
        <dgm:presLayoutVars>
          <dgm:bulletEnabled val="1"/>
        </dgm:presLayoutVars>
      </dgm:prSet>
      <dgm:spPr/>
    </dgm:pt>
    <dgm:pt modelId="{A9BF71D5-21F7-4E35-ACDC-52E5FBF4F012}" type="pres">
      <dgm:prSet presAssocID="{2FBC6C48-3DA2-439B-95B0-3241784AEDA6}" presName="comp3" presStyleCnt="0"/>
      <dgm:spPr/>
    </dgm:pt>
    <dgm:pt modelId="{CC176259-3C76-4F6B-9460-92D093A15E62}" type="pres">
      <dgm:prSet presAssocID="{2FBC6C48-3DA2-439B-95B0-3241784AEDA6}" presName="circle3" presStyleLbl="node1" presStyleIdx="2" presStyleCnt="6"/>
      <dgm:spPr/>
    </dgm:pt>
    <dgm:pt modelId="{626636D9-AE8B-40DF-BF81-BEF1EC7792EE}" type="pres">
      <dgm:prSet presAssocID="{2FBC6C48-3DA2-439B-95B0-3241784AEDA6}" presName="c3text" presStyleLbl="node1" presStyleIdx="2" presStyleCnt="6">
        <dgm:presLayoutVars>
          <dgm:bulletEnabled val="1"/>
        </dgm:presLayoutVars>
      </dgm:prSet>
      <dgm:spPr/>
    </dgm:pt>
    <dgm:pt modelId="{B7B336EF-6076-46AD-8BB6-4096CB4BB440}" type="pres">
      <dgm:prSet presAssocID="{2FBC6C48-3DA2-439B-95B0-3241784AEDA6}" presName="comp4" presStyleCnt="0"/>
      <dgm:spPr/>
    </dgm:pt>
    <dgm:pt modelId="{85866C03-549C-42F7-A529-725D899B14FB}" type="pres">
      <dgm:prSet presAssocID="{2FBC6C48-3DA2-439B-95B0-3241784AEDA6}" presName="circle4" presStyleLbl="node1" presStyleIdx="3" presStyleCnt="6"/>
      <dgm:spPr/>
    </dgm:pt>
    <dgm:pt modelId="{5C7A501A-4262-4878-8735-027A11DD9B7E}" type="pres">
      <dgm:prSet presAssocID="{2FBC6C48-3DA2-439B-95B0-3241784AEDA6}" presName="c4text" presStyleLbl="node1" presStyleIdx="3" presStyleCnt="6">
        <dgm:presLayoutVars>
          <dgm:bulletEnabled val="1"/>
        </dgm:presLayoutVars>
      </dgm:prSet>
      <dgm:spPr/>
    </dgm:pt>
    <dgm:pt modelId="{4C646699-4279-44DC-BEAB-7CC8BD225724}" type="pres">
      <dgm:prSet presAssocID="{2FBC6C48-3DA2-439B-95B0-3241784AEDA6}" presName="comp5" presStyleCnt="0"/>
      <dgm:spPr/>
    </dgm:pt>
    <dgm:pt modelId="{10C585C8-13B8-4B9E-BCB7-80065EB09E81}" type="pres">
      <dgm:prSet presAssocID="{2FBC6C48-3DA2-439B-95B0-3241784AEDA6}" presName="circle5" presStyleLbl="node1" presStyleIdx="4" presStyleCnt="6"/>
      <dgm:spPr/>
    </dgm:pt>
    <dgm:pt modelId="{6733CEB6-89D5-48BB-82DB-8CBEF1AFE6CC}" type="pres">
      <dgm:prSet presAssocID="{2FBC6C48-3DA2-439B-95B0-3241784AEDA6}" presName="c5text" presStyleLbl="node1" presStyleIdx="4" presStyleCnt="6">
        <dgm:presLayoutVars>
          <dgm:bulletEnabled val="1"/>
        </dgm:presLayoutVars>
      </dgm:prSet>
      <dgm:spPr/>
    </dgm:pt>
    <dgm:pt modelId="{10CA8D65-8824-4DE1-A7E1-4189C45A7C3B}" type="pres">
      <dgm:prSet presAssocID="{2FBC6C48-3DA2-439B-95B0-3241784AEDA6}" presName="comp6" presStyleCnt="0"/>
      <dgm:spPr/>
    </dgm:pt>
    <dgm:pt modelId="{BC17DF98-2A60-4906-83F7-F189BD9473C9}" type="pres">
      <dgm:prSet presAssocID="{2FBC6C48-3DA2-439B-95B0-3241784AEDA6}" presName="circle6" presStyleLbl="node1" presStyleIdx="5" presStyleCnt="6"/>
      <dgm:spPr/>
    </dgm:pt>
    <dgm:pt modelId="{82A01D2F-D969-4FC3-A697-3D529A50FF5A}" type="pres">
      <dgm:prSet presAssocID="{2FBC6C48-3DA2-439B-95B0-3241784AEDA6}" presName="c6text" presStyleLbl="node1" presStyleIdx="5" presStyleCnt="6">
        <dgm:presLayoutVars>
          <dgm:bulletEnabled val="1"/>
        </dgm:presLayoutVars>
      </dgm:prSet>
      <dgm:spPr/>
    </dgm:pt>
  </dgm:ptLst>
  <dgm:cxnLst>
    <dgm:cxn modelId="{FC99BB66-876B-412E-80F1-539197D5A685}" type="presOf" srcId="{A803750C-544E-435E-8703-B362D3D8E0FD}" destId="{82A01D2F-D969-4FC3-A697-3D529A50FF5A}" srcOrd="1" destOrd="0" presId="urn:microsoft.com/office/officeart/2005/8/layout/venn2"/>
    <dgm:cxn modelId="{5F528561-3184-4387-8069-A7A1432BFC60}" type="presOf" srcId="{FA5B82EC-3F18-4F86-9920-3903C5951E65}" destId="{626636D9-AE8B-40DF-BF81-BEF1EC7792EE}" srcOrd="1" destOrd="0" presId="urn:microsoft.com/office/officeart/2005/8/layout/venn2"/>
    <dgm:cxn modelId="{CCBFAB89-1DFA-49F2-BFF6-1EC65B36CF25}" srcId="{2FBC6C48-3DA2-439B-95B0-3241784AEDA6}" destId="{77D8A858-E317-4CA8-A58B-0232E3F841E9}" srcOrd="0" destOrd="0" parTransId="{769D05B1-0BED-401F-B717-7453FBC59827}" sibTransId="{27CF0F35-A4B7-4985-8E3C-84B0B1930CB3}"/>
    <dgm:cxn modelId="{39CC62E2-552F-4004-A3CB-3BB95BE8A5D5}" type="presOf" srcId="{DF2F2B4E-E06F-48F9-8D3F-1E6EBE28E98D}" destId="{6733CEB6-89D5-48BB-82DB-8CBEF1AFE6CC}" srcOrd="1" destOrd="0" presId="urn:microsoft.com/office/officeart/2005/8/layout/venn2"/>
    <dgm:cxn modelId="{B909BB91-1DE8-4650-ADBC-E46247D3E861}" srcId="{2FBC6C48-3DA2-439B-95B0-3241784AEDA6}" destId="{FA5B82EC-3F18-4F86-9920-3903C5951E65}" srcOrd="2" destOrd="0" parTransId="{E7C16B75-BA44-4793-B25C-02902C0AA654}" sibTransId="{E84FDC1B-D59D-43E7-933B-688619F6D921}"/>
    <dgm:cxn modelId="{38E99C86-E9AA-4C3A-95C5-E568D4E4573B}" type="presOf" srcId="{2FBC6C48-3DA2-439B-95B0-3241784AEDA6}" destId="{A08C960A-6B89-4B94-8171-D1E9B9B000DC}" srcOrd="0" destOrd="0" presId="urn:microsoft.com/office/officeart/2005/8/layout/venn2"/>
    <dgm:cxn modelId="{AC8DFA72-9C16-45F0-BDDD-6D2BE8C35C1A}" srcId="{2FBC6C48-3DA2-439B-95B0-3241784AEDA6}" destId="{A803750C-544E-435E-8703-B362D3D8E0FD}" srcOrd="5" destOrd="0" parTransId="{629CACEB-BDD7-4E90-8CB7-022C2FB5EE9E}" sibTransId="{9757D096-B339-446F-93E1-085F911EF55B}"/>
    <dgm:cxn modelId="{2BB7ACB1-2BF5-448E-BFD7-CB728F701235}" type="presOf" srcId="{FA5B82EC-3F18-4F86-9920-3903C5951E65}" destId="{CC176259-3C76-4F6B-9460-92D093A15E62}" srcOrd="0" destOrd="0" presId="urn:microsoft.com/office/officeart/2005/8/layout/venn2"/>
    <dgm:cxn modelId="{62BDD927-ACCA-46B3-A02A-180C1506ED6E}" type="presOf" srcId="{CD2BAA1D-E07C-49CF-A9DE-F74674D64B59}" destId="{10789FE2-BFEB-4EC0-B715-9474BE978C90}" srcOrd="1" destOrd="0" presId="urn:microsoft.com/office/officeart/2005/8/layout/venn2"/>
    <dgm:cxn modelId="{C3465FE7-62E8-47FB-8F7F-978C24C2BD72}" srcId="{2FBC6C48-3DA2-439B-95B0-3241784AEDA6}" destId="{CD2BAA1D-E07C-49CF-A9DE-F74674D64B59}" srcOrd="1" destOrd="0" parTransId="{B1ACB0B6-F78B-49F4-A6BA-06452EB55923}" sibTransId="{D8DB283C-374E-4000-815C-1569EC817A01}"/>
    <dgm:cxn modelId="{A85CDFE5-9B08-45A4-9344-8B6BEC6DB540}" type="presOf" srcId="{CD2BAA1D-E07C-49CF-A9DE-F74674D64B59}" destId="{D4784D3B-5795-4621-8BD9-47853A7C45FC}" srcOrd="0" destOrd="0" presId="urn:microsoft.com/office/officeart/2005/8/layout/venn2"/>
    <dgm:cxn modelId="{DB6A6FBB-D342-40A4-B1CB-27C497055AC9}" type="presOf" srcId="{A803750C-544E-435E-8703-B362D3D8E0FD}" destId="{BC17DF98-2A60-4906-83F7-F189BD9473C9}" srcOrd="0" destOrd="0" presId="urn:microsoft.com/office/officeart/2005/8/layout/venn2"/>
    <dgm:cxn modelId="{40A9F702-DFE7-40C5-A785-FA82DB86101E}" srcId="{2FBC6C48-3DA2-439B-95B0-3241784AEDA6}" destId="{DF2F2B4E-E06F-48F9-8D3F-1E6EBE28E98D}" srcOrd="4" destOrd="0" parTransId="{9C5EC08F-BB32-4DB3-A313-6148C97E365D}" sibTransId="{854E549B-9970-4BB5-B275-E17A1E542D98}"/>
    <dgm:cxn modelId="{3ABA5E0F-F1EF-46C3-B860-E37F7E1A03EC}" type="presOf" srcId="{84C49127-8A2F-420F-80C2-AA4557EBDCEB}" destId="{85866C03-549C-42F7-A529-725D899B14FB}" srcOrd="0" destOrd="0" presId="urn:microsoft.com/office/officeart/2005/8/layout/venn2"/>
    <dgm:cxn modelId="{39A93C08-B2BB-4128-9325-50575F5FDA5E}" srcId="{2FBC6C48-3DA2-439B-95B0-3241784AEDA6}" destId="{84C49127-8A2F-420F-80C2-AA4557EBDCEB}" srcOrd="3" destOrd="0" parTransId="{30D40E80-232E-4E3B-A741-7744921E82CF}" sibTransId="{BB27EF11-F264-45A7-9F32-8466A155E2C4}"/>
    <dgm:cxn modelId="{A72CA055-2AE1-479B-BBD9-0B89DDB7449C}" type="presOf" srcId="{77D8A858-E317-4CA8-A58B-0232E3F841E9}" destId="{77BFFDEC-B7C2-4987-B476-ABE40431DFD2}" srcOrd="1" destOrd="0" presId="urn:microsoft.com/office/officeart/2005/8/layout/venn2"/>
    <dgm:cxn modelId="{F6A743AE-D4EC-4CFA-8DD1-6AC8761FABDB}" type="presOf" srcId="{DF2F2B4E-E06F-48F9-8D3F-1E6EBE28E98D}" destId="{10C585C8-13B8-4B9E-BCB7-80065EB09E81}" srcOrd="0" destOrd="0" presId="urn:microsoft.com/office/officeart/2005/8/layout/venn2"/>
    <dgm:cxn modelId="{F79BF1EC-77AF-4E47-AD26-01554BCF628E}" type="presOf" srcId="{77D8A858-E317-4CA8-A58B-0232E3F841E9}" destId="{6C971EFC-3701-429E-BE85-13559D94E973}" srcOrd="0" destOrd="0" presId="urn:microsoft.com/office/officeart/2005/8/layout/venn2"/>
    <dgm:cxn modelId="{8816E44E-BC52-496A-B1BB-9DE7EEE5F1EF}" type="presOf" srcId="{84C49127-8A2F-420F-80C2-AA4557EBDCEB}" destId="{5C7A501A-4262-4878-8735-027A11DD9B7E}" srcOrd="1" destOrd="0" presId="urn:microsoft.com/office/officeart/2005/8/layout/venn2"/>
    <dgm:cxn modelId="{BEFA1513-AF21-4D1A-BB65-67524D8B2BC0}" type="presParOf" srcId="{A08C960A-6B89-4B94-8171-D1E9B9B000DC}" destId="{1873263B-CEF5-4CA3-AF39-B25C25A2FEBE}" srcOrd="0" destOrd="0" presId="urn:microsoft.com/office/officeart/2005/8/layout/venn2"/>
    <dgm:cxn modelId="{F9411D50-640B-4560-85AD-742531639634}" type="presParOf" srcId="{1873263B-CEF5-4CA3-AF39-B25C25A2FEBE}" destId="{6C971EFC-3701-429E-BE85-13559D94E973}" srcOrd="0" destOrd="0" presId="urn:microsoft.com/office/officeart/2005/8/layout/venn2"/>
    <dgm:cxn modelId="{4054971F-24A0-4638-B005-1E179396D6DA}" type="presParOf" srcId="{1873263B-CEF5-4CA3-AF39-B25C25A2FEBE}" destId="{77BFFDEC-B7C2-4987-B476-ABE40431DFD2}" srcOrd="1" destOrd="0" presId="urn:microsoft.com/office/officeart/2005/8/layout/venn2"/>
    <dgm:cxn modelId="{55974C98-8A65-4BD8-864A-8C743174CF26}" type="presParOf" srcId="{A08C960A-6B89-4B94-8171-D1E9B9B000DC}" destId="{7F790FF9-04F7-4949-AAF5-A5F78FEF1BA3}" srcOrd="1" destOrd="0" presId="urn:microsoft.com/office/officeart/2005/8/layout/venn2"/>
    <dgm:cxn modelId="{25349631-82D4-41FC-AB58-AFA76929E014}" type="presParOf" srcId="{7F790FF9-04F7-4949-AAF5-A5F78FEF1BA3}" destId="{D4784D3B-5795-4621-8BD9-47853A7C45FC}" srcOrd="0" destOrd="0" presId="urn:microsoft.com/office/officeart/2005/8/layout/venn2"/>
    <dgm:cxn modelId="{3D955250-609D-43CE-BD88-4DE160DB6F3C}" type="presParOf" srcId="{7F790FF9-04F7-4949-AAF5-A5F78FEF1BA3}" destId="{10789FE2-BFEB-4EC0-B715-9474BE978C90}" srcOrd="1" destOrd="0" presId="urn:microsoft.com/office/officeart/2005/8/layout/venn2"/>
    <dgm:cxn modelId="{531E89EF-E899-4B92-9C8E-9643B09D98C7}" type="presParOf" srcId="{A08C960A-6B89-4B94-8171-D1E9B9B000DC}" destId="{A9BF71D5-21F7-4E35-ACDC-52E5FBF4F012}" srcOrd="2" destOrd="0" presId="urn:microsoft.com/office/officeart/2005/8/layout/venn2"/>
    <dgm:cxn modelId="{AF511DC4-30B4-4098-87AF-1838E7C9C40D}" type="presParOf" srcId="{A9BF71D5-21F7-4E35-ACDC-52E5FBF4F012}" destId="{CC176259-3C76-4F6B-9460-92D093A15E62}" srcOrd="0" destOrd="0" presId="urn:microsoft.com/office/officeart/2005/8/layout/venn2"/>
    <dgm:cxn modelId="{2D50B69B-4200-4438-8B59-F731440E60DF}" type="presParOf" srcId="{A9BF71D5-21F7-4E35-ACDC-52E5FBF4F012}" destId="{626636D9-AE8B-40DF-BF81-BEF1EC7792EE}" srcOrd="1" destOrd="0" presId="urn:microsoft.com/office/officeart/2005/8/layout/venn2"/>
    <dgm:cxn modelId="{49078406-17C7-48AB-80DF-87AC0AD72B4B}" type="presParOf" srcId="{A08C960A-6B89-4B94-8171-D1E9B9B000DC}" destId="{B7B336EF-6076-46AD-8BB6-4096CB4BB440}" srcOrd="3" destOrd="0" presId="urn:microsoft.com/office/officeart/2005/8/layout/venn2"/>
    <dgm:cxn modelId="{CD492893-2ABC-4EB1-89CD-A53579B5E06D}" type="presParOf" srcId="{B7B336EF-6076-46AD-8BB6-4096CB4BB440}" destId="{85866C03-549C-42F7-A529-725D899B14FB}" srcOrd="0" destOrd="0" presId="urn:microsoft.com/office/officeart/2005/8/layout/venn2"/>
    <dgm:cxn modelId="{543E3B83-EE96-4577-AE6B-0710238A2CF2}" type="presParOf" srcId="{B7B336EF-6076-46AD-8BB6-4096CB4BB440}" destId="{5C7A501A-4262-4878-8735-027A11DD9B7E}" srcOrd="1" destOrd="0" presId="urn:microsoft.com/office/officeart/2005/8/layout/venn2"/>
    <dgm:cxn modelId="{975237AE-B047-4779-A74E-A235CBB27EFB}" type="presParOf" srcId="{A08C960A-6B89-4B94-8171-D1E9B9B000DC}" destId="{4C646699-4279-44DC-BEAB-7CC8BD225724}" srcOrd="4" destOrd="0" presId="urn:microsoft.com/office/officeart/2005/8/layout/venn2"/>
    <dgm:cxn modelId="{9C892E2B-0B87-40E6-B6B7-BB058D74733B}" type="presParOf" srcId="{4C646699-4279-44DC-BEAB-7CC8BD225724}" destId="{10C585C8-13B8-4B9E-BCB7-80065EB09E81}" srcOrd="0" destOrd="0" presId="urn:microsoft.com/office/officeart/2005/8/layout/venn2"/>
    <dgm:cxn modelId="{5B351795-C1C5-4602-B3A4-A3739EAA27E5}" type="presParOf" srcId="{4C646699-4279-44DC-BEAB-7CC8BD225724}" destId="{6733CEB6-89D5-48BB-82DB-8CBEF1AFE6CC}" srcOrd="1" destOrd="0" presId="urn:microsoft.com/office/officeart/2005/8/layout/venn2"/>
    <dgm:cxn modelId="{EE8BD0A1-B7BB-4C07-BBB2-495B87D2BCE5}" type="presParOf" srcId="{A08C960A-6B89-4B94-8171-D1E9B9B000DC}" destId="{10CA8D65-8824-4DE1-A7E1-4189C45A7C3B}" srcOrd="5" destOrd="0" presId="urn:microsoft.com/office/officeart/2005/8/layout/venn2"/>
    <dgm:cxn modelId="{EF3B6831-E672-42FB-9EF8-D69F6A894ECC}" type="presParOf" srcId="{10CA8D65-8824-4DE1-A7E1-4189C45A7C3B}" destId="{BC17DF98-2A60-4906-83F7-F189BD9473C9}" srcOrd="0" destOrd="0" presId="urn:microsoft.com/office/officeart/2005/8/layout/venn2"/>
    <dgm:cxn modelId="{9B1251C2-9D9A-4C7A-A71C-C2618DD993CE}" type="presParOf" srcId="{10CA8D65-8824-4DE1-A7E1-4189C45A7C3B}" destId="{82A01D2F-D969-4FC3-A697-3D529A50FF5A}"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FBC6C48-3DA2-439B-95B0-3241784AEDA6}" type="doc">
      <dgm:prSet loTypeId="urn:microsoft.com/office/officeart/2005/8/layout/venn2" loCatId="relationship" qsTypeId="urn:microsoft.com/office/officeart/2005/8/quickstyle/3d2#5" qsCatId="3D" csTypeId="urn:microsoft.com/office/officeart/2005/8/colors/colorful5" csCatId="colorful" phldr="1"/>
      <dgm:spPr/>
      <dgm:t>
        <a:bodyPr/>
        <a:lstStyle/>
        <a:p>
          <a:endParaRPr lang="es-CR"/>
        </a:p>
      </dgm:t>
    </dgm:pt>
    <dgm:pt modelId="{77D8A858-E317-4CA8-A58B-0232E3F841E9}">
      <dgm:prSet phldrT="[Texto]" custT="1"/>
      <dgm:spPr/>
      <dgm:t>
        <a:bodyPr/>
        <a:lstStyle/>
        <a:p>
          <a:r>
            <a:rPr lang="es-CR" sz="1600" b="1" dirty="0"/>
            <a:t>Universo de relaciones</a:t>
          </a:r>
        </a:p>
      </dgm:t>
    </dgm:pt>
    <dgm:pt modelId="{769D05B1-0BED-401F-B717-7453FBC59827}" type="parTrans" cxnId="{CCBFAB89-1DFA-49F2-BFF6-1EC65B36CF25}">
      <dgm:prSet/>
      <dgm:spPr/>
      <dgm:t>
        <a:bodyPr/>
        <a:lstStyle/>
        <a:p>
          <a:endParaRPr lang="es-CR" sz="3600" b="1"/>
        </a:p>
      </dgm:t>
    </dgm:pt>
    <dgm:pt modelId="{27CF0F35-A4B7-4985-8E3C-84B0B1930CB3}" type="sibTrans" cxnId="{CCBFAB89-1DFA-49F2-BFF6-1EC65B36CF25}">
      <dgm:prSet/>
      <dgm:spPr/>
      <dgm:t>
        <a:bodyPr/>
        <a:lstStyle/>
        <a:p>
          <a:endParaRPr lang="es-CR" sz="3600" b="1"/>
        </a:p>
      </dgm:t>
    </dgm:pt>
    <dgm:pt modelId="{CD2BAA1D-E07C-49CF-A9DE-F74674D64B59}">
      <dgm:prSet phldrT="[Texto]" custT="1"/>
      <dgm:spPr/>
      <dgm:t>
        <a:bodyPr/>
        <a:lstStyle/>
        <a:p>
          <a:r>
            <a:rPr lang="es-CR" sz="1600" b="1" dirty="0"/>
            <a:t>1FN</a:t>
          </a:r>
        </a:p>
      </dgm:t>
    </dgm:pt>
    <dgm:pt modelId="{B1ACB0B6-F78B-49F4-A6BA-06452EB55923}" type="parTrans" cxnId="{C3465FE7-62E8-47FB-8F7F-978C24C2BD72}">
      <dgm:prSet/>
      <dgm:spPr/>
      <dgm:t>
        <a:bodyPr/>
        <a:lstStyle/>
        <a:p>
          <a:endParaRPr lang="es-CR" sz="3600" b="1"/>
        </a:p>
      </dgm:t>
    </dgm:pt>
    <dgm:pt modelId="{D8DB283C-374E-4000-815C-1569EC817A01}" type="sibTrans" cxnId="{C3465FE7-62E8-47FB-8F7F-978C24C2BD72}">
      <dgm:prSet/>
      <dgm:spPr/>
      <dgm:t>
        <a:bodyPr/>
        <a:lstStyle/>
        <a:p>
          <a:endParaRPr lang="es-CR" sz="3600" b="1"/>
        </a:p>
      </dgm:t>
    </dgm:pt>
    <dgm:pt modelId="{FA5B82EC-3F18-4F86-9920-3903C5951E65}">
      <dgm:prSet phldrT="[Texto]" custT="1"/>
      <dgm:spPr/>
      <dgm:t>
        <a:bodyPr/>
        <a:lstStyle/>
        <a:p>
          <a:r>
            <a:rPr lang="es-CR" sz="1600" b="1" dirty="0"/>
            <a:t>2FN</a:t>
          </a:r>
        </a:p>
      </dgm:t>
    </dgm:pt>
    <dgm:pt modelId="{E7C16B75-BA44-4793-B25C-02902C0AA654}" type="parTrans" cxnId="{B909BB91-1DE8-4650-ADBC-E46247D3E861}">
      <dgm:prSet/>
      <dgm:spPr/>
      <dgm:t>
        <a:bodyPr/>
        <a:lstStyle/>
        <a:p>
          <a:endParaRPr lang="es-CR" sz="3600" b="1"/>
        </a:p>
      </dgm:t>
    </dgm:pt>
    <dgm:pt modelId="{E84FDC1B-D59D-43E7-933B-688619F6D921}" type="sibTrans" cxnId="{B909BB91-1DE8-4650-ADBC-E46247D3E861}">
      <dgm:prSet/>
      <dgm:spPr/>
      <dgm:t>
        <a:bodyPr/>
        <a:lstStyle/>
        <a:p>
          <a:endParaRPr lang="es-CR" sz="3600" b="1"/>
        </a:p>
      </dgm:t>
    </dgm:pt>
    <dgm:pt modelId="{84C49127-8A2F-420F-80C2-AA4557EBDCEB}">
      <dgm:prSet phldrT="[Texto]" custT="1"/>
      <dgm:spPr/>
      <dgm:t>
        <a:bodyPr/>
        <a:lstStyle/>
        <a:p>
          <a:r>
            <a:rPr lang="es-CR" sz="1600" b="1" dirty="0"/>
            <a:t>3FN</a:t>
          </a:r>
        </a:p>
      </dgm:t>
    </dgm:pt>
    <dgm:pt modelId="{30D40E80-232E-4E3B-A741-7744921E82CF}" type="parTrans" cxnId="{39A93C08-B2BB-4128-9325-50575F5FDA5E}">
      <dgm:prSet/>
      <dgm:spPr/>
      <dgm:t>
        <a:bodyPr/>
        <a:lstStyle/>
        <a:p>
          <a:endParaRPr lang="es-CR" sz="3600" b="1"/>
        </a:p>
      </dgm:t>
    </dgm:pt>
    <dgm:pt modelId="{BB27EF11-F264-45A7-9F32-8466A155E2C4}" type="sibTrans" cxnId="{39A93C08-B2BB-4128-9325-50575F5FDA5E}">
      <dgm:prSet/>
      <dgm:spPr/>
      <dgm:t>
        <a:bodyPr/>
        <a:lstStyle/>
        <a:p>
          <a:endParaRPr lang="es-CR" sz="3600" b="1"/>
        </a:p>
      </dgm:t>
    </dgm:pt>
    <dgm:pt modelId="{DF2F2B4E-E06F-48F9-8D3F-1E6EBE28E98D}">
      <dgm:prSet phldrT="[Texto]" custT="1"/>
      <dgm:spPr>
        <a:solidFill>
          <a:srgbClr val="C00000"/>
        </a:solidFill>
      </dgm:spPr>
      <dgm:t>
        <a:bodyPr/>
        <a:lstStyle/>
        <a:p>
          <a:r>
            <a:rPr lang="es-CR" sz="1600" b="1" dirty="0"/>
            <a:t>4FN</a:t>
          </a:r>
        </a:p>
      </dgm:t>
    </dgm:pt>
    <dgm:pt modelId="{9C5EC08F-BB32-4DB3-A313-6148C97E365D}" type="parTrans" cxnId="{40A9F702-DFE7-40C5-A785-FA82DB86101E}">
      <dgm:prSet/>
      <dgm:spPr/>
      <dgm:t>
        <a:bodyPr/>
        <a:lstStyle/>
        <a:p>
          <a:endParaRPr lang="es-CR" sz="3600" b="1"/>
        </a:p>
      </dgm:t>
    </dgm:pt>
    <dgm:pt modelId="{854E549B-9970-4BB5-B275-E17A1E542D98}" type="sibTrans" cxnId="{40A9F702-DFE7-40C5-A785-FA82DB86101E}">
      <dgm:prSet/>
      <dgm:spPr/>
      <dgm:t>
        <a:bodyPr/>
        <a:lstStyle/>
        <a:p>
          <a:endParaRPr lang="es-CR" sz="3600" b="1"/>
        </a:p>
      </dgm:t>
    </dgm:pt>
    <dgm:pt modelId="{A803750C-544E-435E-8703-B362D3D8E0FD}">
      <dgm:prSet phldrT="[Texto]" custT="1"/>
      <dgm:spPr/>
      <dgm:t>
        <a:bodyPr/>
        <a:lstStyle/>
        <a:p>
          <a:r>
            <a:rPr lang="es-CR" sz="1600" b="1" dirty="0"/>
            <a:t>5FN</a:t>
          </a:r>
        </a:p>
      </dgm:t>
    </dgm:pt>
    <dgm:pt modelId="{629CACEB-BDD7-4E90-8CB7-022C2FB5EE9E}" type="parTrans" cxnId="{AC8DFA72-9C16-45F0-BDDD-6D2BE8C35C1A}">
      <dgm:prSet/>
      <dgm:spPr/>
      <dgm:t>
        <a:bodyPr/>
        <a:lstStyle/>
        <a:p>
          <a:endParaRPr lang="es-CR" sz="3600" b="1"/>
        </a:p>
      </dgm:t>
    </dgm:pt>
    <dgm:pt modelId="{9757D096-B339-446F-93E1-085F911EF55B}" type="sibTrans" cxnId="{AC8DFA72-9C16-45F0-BDDD-6D2BE8C35C1A}">
      <dgm:prSet/>
      <dgm:spPr/>
      <dgm:t>
        <a:bodyPr/>
        <a:lstStyle/>
        <a:p>
          <a:endParaRPr lang="es-CR" sz="3600" b="1"/>
        </a:p>
      </dgm:t>
    </dgm:pt>
    <dgm:pt modelId="{A08C960A-6B89-4B94-8171-D1E9B9B000DC}" type="pres">
      <dgm:prSet presAssocID="{2FBC6C48-3DA2-439B-95B0-3241784AEDA6}" presName="Name0" presStyleCnt="0">
        <dgm:presLayoutVars>
          <dgm:chMax val="7"/>
          <dgm:resizeHandles val="exact"/>
        </dgm:presLayoutVars>
      </dgm:prSet>
      <dgm:spPr/>
    </dgm:pt>
    <dgm:pt modelId="{1873263B-CEF5-4CA3-AF39-B25C25A2FEBE}" type="pres">
      <dgm:prSet presAssocID="{2FBC6C48-3DA2-439B-95B0-3241784AEDA6}" presName="comp1" presStyleCnt="0"/>
      <dgm:spPr/>
    </dgm:pt>
    <dgm:pt modelId="{6C971EFC-3701-429E-BE85-13559D94E973}" type="pres">
      <dgm:prSet presAssocID="{2FBC6C48-3DA2-439B-95B0-3241784AEDA6}" presName="circle1" presStyleLbl="node1" presStyleIdx="0" presStyleCnt="6"/>
      <dgm:spPr/>
    </dgm:pt>
    <dgm:pt modelId="{77BFFDEC-B7C2-4987-B476-ABE40431DFD2}" type="pres">
      <dgm:prSet presAssocID="{2FBC6C48-3DA2-439B-95B0-3241784AEDA6}" presName="c1text" presStyleLbl="node1" presStyleIdx="0" presStyleCnt="6">
        <dgm:presLayoutVars>
          <dgm:bulletEnabled val="1"/>
        </dgm:presLayoutVars>
      </dgm:prSet>
      <dgm:spPr/>
    </dgm:pt>
    <dgm:pt modelId="{7F790FF9-04F7-4949-AAF5-A5F78FEF1BA3}" type="pres">
      <dgm:prSet presAssocID="{2FBC6C48-3DA2-439B-95B0-3241784AEDA6}" presName="comp2" presStyleCnt="0"/>
      <dgm:spPr/>
    </dgm:pt>
    <dgm:pt modelId="{D4784D3B-5795-4621-8BD9-47853A7C45FC}" type="pres">
      <dgm:prSet presAssocID="{2FBC6C48-3DA2-439B-95B0-3241784AEDA6}" presName="circle2" presStyleLbl="node1" presStyleIdx="1" presStyleCnt="6"/>
      <dgm:spPr/>
    </dgm:pt>
    <dgm:pt modelId="{10789FE2-BFEB-4EC0-B715-9474BE978C90}" type="pres">
      <dgm:prSet presAssocID="{2FBC6C48-3DA2-439B-95B0-3241784AEDA6}" presName="c2text" presStyleLbl="node1" presStyleIdx="1" presStyleCnt="6">
        <dgm:presLayoutVars>
          <dgm:bulletEnabled val="1"/>
        </dgm:presLayoutVars>
      </dgm:prSet>
      <dgm:spPr/>
    </dgm:pt>
    <dgm:pt modelId="{A9BF71D5-21F7-4E35-ACDC-52E5FBF4F012}" type="pres">
      <dgm:prSet presAssocID="{2FBC6C48-3DA2-439B-95B0-3241784AEDA6}" presName="comp3" presStyleCnt="0"/>
      <dgm:spPr/>
    </dgm:pt>
    <dgm:pt modelId="{CC176259-3C76-4F6B-9460-92D093A15E62}" type="pres">
      <dgm:prSet presAssocID="{2FBC6C48-3DA2-439B-95B0-3241784AEDA6}" presName="circle3" presStyleLbl="node1" presStyleIdx="2" presStyleCnt="6"/>
      <dgm:spPr/>
    </dgm:pt>
    <dgm:pt modelId="{626636D9-AE8B-40DF-BF81-BEF1EC7792EE}" type="pres">
      <dgm:prSet presAssocID="{2FBC6C48-3DA2-439B-95B0-3241784AEDA6}" presName="c3text" presStyleLbl="node1" presStyleIdx="2" presStyleCnt="6">
        <dgm:presLayoutVars>
          <dgm:bulletEnabled val="1"/>
        </dgm:presLayoutVars>
      </dgm:prSet>
      <dgm:spPr/>
    </dgm:pt>
    <dgm:pt modelId="{B7B336EF-6076-46AD-8BB6-4096CB4BB440}" type="pres">
      <dgm:prSet presAssocID="{2FBC6C48-3DA2-439B-95B0-3241784AEDA6}" presName="comp4" presStyleCnt="0"/>
      <dgm:spPr/>
    </dgm:pt>
    <dgm:pt modelId="{85866C03-549C-42F7-A529-725D899B14FB}" type="pres">
      <dgm:prSet presAssocID="{2FBC6C48-3DA2-439B-95B0-3241784AEDA6}" presName="circle4" presStyleLbl="node1" presStyleIdx="3" presStyleCnt="6"/>
      <dgm:spPr/>
    </dgm:pt>
    <dgm:pt modelId="{5C7A501A-4262-4878-8735-027A11DD9B7E}" type="pres">
      <dgm:prSet presAssocID="{2FBC6C48-3DA2-439B-95B0-3241784AEDA6}" presName="c4text" presStyleLbl="node1" presStyleIdx="3" presStyleCnt="6">
        <dgm:presLayoutVars>
          <dgm:bulletEnabled val="1"/>
        </dgm:presLayoutVars>
      </dgm:prSet>
      <dgm:spPr/>
    </dgm:pt>
    <dgm:pt modelId="{4C646699-4279-44DC-BEAB-7CC8BD225724}" type="pres">
      <dgm:prSet presAssocID="{2FBC6C48-3DA2-439B-95B0-3241784AEDA6}" presName="comp5" presStyleCnt="0"/>
      <dgm:spPr/>
    </dgm:pt>
    <dgm:pt modelId="{10C585C8-13B8-4B9E-BCB7-80065EB09E81}" type="pres">
      <dgm:prSet presAssocID="{2FBC6C48-3DA2-439B-95B0-3241784AEDA6}" presName="circle5" presStyleLbl="node1" presStyleIdx="4" presStyleCnt="6"/>
      <dgm:spPr/>
    </dgm:pt>
    <dgm:pt modelId="{6733CEB6-89D5-48BB-82DB-8CBEF1AFE6CC}" type="pres">
      <dgm:prSet presAssocID="{2FBC6C48-3DA2-439B-95B0-3241784AEDA6}" presName="c5text" presStyleLbl="node1" presStyleIdx="4" presStyleCnt="6">
        <dgm:presLayoutVars>
          <dgm:bulletEnabled val="1"/>
        </dgm:presLayoutVars>
      </dgm:prSet>
      <dgm:spPr/>
    </dgm:pt>
    <dgm:pt modelId="{10CA8D65-8824-4DE1-A7E1-4189C45A7C3B}" type="pres">
      <dgm:prSet presAssocID="{2FBC6C48-3DA2-439B-95B0-3241784AEDA6}" presName="comp6" presStyleCnt="0"/>
      <dgm:spPr/>
    </dgm:pt>
    <dgm:pt modelId="{BC17DF98-2A60-4906-83F7-F189BD9473C9}" type="pres">
      <dgm:prSet presAssocID="{2FBC6C48-3DA2-439B-95B0-3241784AEDA6}" presName="circle6" presStyleLbl="node1" presStyleIdx="5" presStyleCnt="6"/>
      <dgm:spPr/>
    </dgm:pt>
    <dgm:pt modelId="{82A01D2F-D969-4FC3-A697-3D529A50FF5A}" type="pres">
      <dgm:prSet presAssocID="{2FBC6C48-3DA2-439B-95B0-3241784AEDA6}" presName="c6text" presStyleLbl="node1" presStyleIdx="5" presStyleCnt="6">
        <dgm:presLayoutVars>
          <dgm:bulletEnabled val="1"/>
        </dgm:presLayoutVars>
      </dgm:prSet>
      <dgm:spPr/>
    </dgm:pt>
  </dgm:ptLst>
  <dgm:cxnLst>
    <dgm:cxn modelId="{BCE38686-D484-45D9-B1C2-3E6B31335B49}" type="presOf" srcId="{FA5B82EC-3F18-4F86-9920-3903C5951E65}" destId="{626636D9-AE8B-40DF-BF81-BEF1EC7792EE}" srcOrd="1" destOrd="0" presId="urn:microsoft.com/office/officeart/2005/8/layout/venn2"/>
    <dgm:cxn modelId="{CCBFAB89-1DFA-49F2-BFF6-1EC65B36CF25}" srcId="{2FBC6C48-3DA2-439B-95B0-3241784AEDA6}" destId="{77D8A858-E317-4CA8-A58B-0232E3F841E9}" srcOrd="0" destOrd="0" parTransId="{769D05B1-0BED-401F-B717-7453FBC59827}" sibTransId="{27CF0F35-A4B7-4985-8E3C-84B0B1930CB3}"/>
    <dgm:cxn modelId="{B909BB91-1DE8-4650-ADBC-E46247D3E861}" srcId="{2FBC6C48-3DA2-439B-95B0-3241784AEDA6}" destId="{FA5B82EC-3F18-4F86-9920-3903C5951E65}" srcOrd="2" destOrd="0" parTransId="{E7C16B75-BA44-4793-B25C-02902C0AA654}" sibTransId="{E84FDC1B-D59D-43E7-933B-688619F6D921}"/>
    <dgm:cxn modelId="{AC8DFA72-9C16-45F0-BDDD-6D2BE8C35C1A}" srcId="{2FBC6C48-3DA2-439B-95B0-3241784AEDA6}" destId="{A803750C-544E-435E-8703-B362D3D8E0FD}" srcOrd="5" destOrd="0" parTransId="{629CACEB-BDD7-4E90-8CB7-022C2FB5EE9E}" sibTransId="{9757D096-B339-446F-93E1-085F911EF55B}"/>
    <dgm:cxn modelId="{DCA5765F-42D2-4DA9-88EE-C5B96996D75A}" type="presOf" srcId="{2FBC6C48-3DA2-439B-95B0-3241784AEDA6}" destId="{A08C960A-6B89-4B94-8171-D1E9B9B000DC}" srcOrd="0" destOrd="0" presId="urn:microsoft.com/office/officeart/2005/8/layout/venn2"/>
    <dgm:cxn modelId="{C3465FE7-62E8-47FB-8F7F-978C24C2BD72}" srcId="{2FBC6C48-3DA2-439B-95B0-3241784AEDA6}" destId="{CD2BAA1D-E07C-49CF-A9DE-F74674D64B59}" srcOrd="1" destOrd="0" parTransId="{B1ACB0B6-F78B-49F4-A6BA-06452EB55923}" sibTransId="{D8DB283C-374E-4000-815C-1569EC817A01}"/>
    <dgm:cxn modelId="{08DF5581-CAB7-4BC0-8C2F-21DB0140C81E}" type="presOf" srcId="{77D8A858-E317-4CA8-A58B-0232E3F841E9}" destId="{77BFFDEC-B7C2-4987-B476-ABE40431DFD2}" srcOrd="1" destOrd="0" presId="urn:microsoft.com/office/officeart/2005/8/layout/venn2"/>
    <dgm:cxn modelId="{40A9F702-DFE7-40C5-A785-FA82DB86101E}" srcId="{2FBC6C48-3DA2-439B-95B0-3241784AEDA6}" destId="{DF2F2B4E-E06F-48F9-8D3F-1E6EBE28E98D}" srcOrd="4" destOrd="0" parTransId="{9C5EC08F-BB32-4DB3-A313-6148C97E365D}" sibTransId="{854E549B-9970-4BB5-B275-E17A1E542D98}"/>
    <dgm:cxn modelId="{35E62645-18B5-4359-9C53-E411EEFA8677}" type="presOf" srcId="{84C49127-8A2F-420F-80C2-AA4557EBDCEB}" destId="{5C7A501A-4262-4878-8735-027A11DD9B7E}" srcOrd="1" destOrd="0" presId="urn:microsoft.com/office/officeart/2005/8/layout/venn2"/>
    <dgm:cxn modelId="{C575AC62-3557-4F87-852C-2AC5349CA462}" type="presOf" srcId="{77D8A858-E317-4CA8-A58B-0232E3F841E9}" destId="{6C971EFC-3701-429E-BE85-13559D94E973}" srcOrd="0" destOrd="0" presId="urn:microsoft.com/office/officeart/2005/8/layout/venn2"/>
    <dgm:cxn modelId="{39A93C08-B2BB-4128-9325-50575F5FDA5E}" srcId="{2FBC6C48-3DA2-439B-95B0-3241784AEDA6}" destId="{84C49127-8A2F-420F-80C2-AA4557EBDCEB}" srcOrd="3" destOrd="0" parTransId="{30D40E80-232E-4E3B-A741-7744921E82CF}" sibTransId="{BB27EF11-F264-45A7-9F32-8466A155E2C4}"/>
    <dgm:cxn modelId="{A60AE202-66E3-41E9-AD05-C679D10238EF}" type="presOf" srcId="{CD2BAA1D-E07C-49CF-A9DE-F74674D64B59}" destId="{D4784D3B-5795-4621-8BD9-47853A7C45FC}" srcOrd="0" destOrd="0" presId="urn:microsoft.com/office/officeart/2005/8/layout/venn2"/>
    <dgm:cxn modelId="{24DE7280-7584-49C5-A895-2F2C286485D5}" type="presOf" srcId="{A803750C-544E-435E-8703-B362D3D8E0FD}" destId="{82A01D2F-D969-4FC3-A697-3D529A50FF5A}" srcOrd="1" destOrd="0" presId="urn:microsoft.com/office/officeart/2005/8/layout/venn2"/>
    <dgm:cxn modelId="{36D7BA64-9805-42F9-8E57-63FD8FD98395}" type="presOf" srcId="{FA5B82EC-3F18-4F86-9920-3903C5951E65}" destId="{CC176259-3C76-4F6B-9460-92D093A15E62}" srcOrd="0" destOrd="0" presId="urn:microsoft.com/office/officeart/2005/8/layout/venn2"/>
    <dgm:cxn modelId="{5F8CAA5F-915D-4DE0-8A98-1C2F7BC5F097}" type="presOf" srcId="{CD2BAA1D-E07C-49CF-A9DE-F74674D64B59}" destId="{10789FE2-BFEB-4EC0-B715-9474BE978C90}" srcOrd="1" destOrd="0" presId="urn:microsoft.com/office/officeart/2005/8/layout/venn2"/>
    <dgm:cxn modelId="{9D47FA83-D349-4EF8-B14D-D94E11142872}" type="presOf" srcId="{84C49127-8A2F-420F-80C2-AA4557EBDCEB}" destId="{85866C03-549C-42F7-A529-725D899B14FB}" srcOrd="0" destOrd="0" presId="urn:microsoft.com/office/officeart/2005/8/layout/venn2"/>
    <dgm:cxn modelId="{417D6327-CD24-4514-8896-CE0314FD9D75}" type="presOf" srcId="{DF2F2B4E-E06F-48F9-8D3F-1E6EBE28E98D}" destId="{10C585C8-13B8-4B9E-BCB7-80065EB09E81}" srcOrd="0" destOrd="0" presId="urn:microsoft.com/office/officeart/2005/8/layout/venn2"/>
    <dgm:cxn modelId="{AD6FF965-FDEB-4D88-B64C-29301EC9C15D}" type="presOf" srcId="{A803750C-544E-435E-8703-B362D3D8E0FD}" destId="{BC17DF98-2A60-4906-83F7-F189BD9473C9}" srcOrd="0" destOrd="0" presId="urn:microsoft.com/office/officeart/2005/8/layout/venn2"/>
    <dgm:cxn modelId="{136A2CF4-9B7B-41D6-97FE-9F2CBF00BFA5}" type="presOf" srcId="{DF2F2B4E-E06F-48F9-8D3F-1E6EBE28E98D}" destId="{6733CEB6-89D5-48BB-82DB-8CBEF1AFE6CC}" srcOrd="1" destOrd="0" presId="urn:microsoft.com/office/officeart/2005/8/layout/venn2"/>
    <dgm:cxn modelId="{493DC558-B234-4721-A5E1-9DB6B50FD901}" type="presParOf" srcId="{A08C960A-6B89-4B94-8171-D1E9B9B000DC}" destId="{1873263B-CEF5-4CA3-AF39-B25C25A2FEBE}" srcOrd="0" destOrd="0" presId="urn:microsoft.com/office/officeart/2005/8/layout/venn2"/>
    <dgm:cxn modelId="{FCCE7D93-50B6-47BF-A16F-EB120CDBD09E}" type="presParOf" srcId="{1873263B-CEF5-4CA3-AF39-B25C25A2FEBE}" destId="{6C971EFC-3701-429E-BE85-13559D94E973}" srcOrd="0" destOrd="0" presId="urn:microsoft.com/office/officeart/2005/8/layout/venn2"/>
    <dgm:cxn modelId="{C9DB8079-913D-4FF7-A5B9-6A567B0A2330}" type="presParOf" srcId="{1873263B-CEF5-4CA3-AF39-B25C25A2FEBE}" destId="{77BFFDEC-B7C2-4987-B476-ABE40431DFD2}" srcOrd="1" destOrd="0" presId="urn:microsoft.com/office/officeart/2005/8/layout/venn2"/>
    <dgm:cxn modelId="{B30A162D-2CD1-47CE-BBBE-C4FC56458480}" type="presParOf" srcId="{A08C960A-6B89-4B94-8171-D1E9B9B000DC}" destId="{7F790FF9-04F7-4949-AAF5-A5F78FEF1BA3}" srcOrd="1" destOrd="0" presId="urn:microsoft.com/office/officeart/2005/8/layout/venn2"/>
    <dgm:cxn modelId="{0E7E4BE4-40EB-482D-911D-73DF306634F5}" type="presParOf" srcId="{7F790FF9-04F7-4949-AAF5-A5F78FEF1BA3}" destId="{D4784D3B-5795-4621-8BD9-47853A7C45FC}" srcOrd="0" destOrd="0" presId="urn:microsoft.com/office/officeart/2005/8/layout/venn2"/>
    <dgm:cxn modelId="{F03E0B6F-6976-4360-9C32-13E71130885E}" type="presParOf" srcId="{7F790FF9-04F7-4949-AAF5-A5F78FEF1BA3}" destId="{10789FE2-BFEB-4EC0-B715-9474BE978C90}" srcOrd="1" destOrd="0" presId="urn:microsoft.com/office/officeart/2005/8/layout/venn2"/>
    <dgm:cxn modelId="{DC4A017B-3FCD-4633-8015-2F8B875A60E0}" type="presParOf" srcId="{A08C960A-6B89-4B94-8171-D1E9B9B000DC}" destId="{A9BF71D5-21F7-4E35-ACDC-52E5FBF4F012}" srcOrd="2" destOrd="0" presId="urn:microsoft.com/office/officeart/2005/8/layout/venn2"/>
    <dgm:cxn modelId="{60AD4F63-75EB-4963-8DDE-A21905609399}" type="presParOf" srcId="{A9BF71D5-21F7-4E35-ACDC-52E5FBF4F012}" destId="{CC176259-3C76-4F6B-9460-92D093A15E62}" srcOrd="0" destOrd="0" presId="urn:microsoft.com/office/officeart/2005/8/layout/venn2"/>
    <dgm:cxn modelId="{25353C06-4D05-45FF-A1F3-6F4D73FB47BC}" type="presParOf" srcId="{A9BF71D5-21F7-4E35-ACDC-52E5FBF4F012}" destId="{626636D9-AE8B-40DF-BF81-BEF1EC7792EE}" srcOrd="1" destOrd="0" presId="urn:microsoft.com/office/officeart/2005/8/layout/venn2"/>
    <dgm:cxn modelId="{FF1BDD07-8122-46E4-922A-5443BDDC3E81}" type="presParOf" srcId="{A08C960A-6B89-4B94-8171-D1E9B9B000DC}" destId="{B7B336EF-6076-46AD-8BB6-4096CB4BB440}" srcOrd="3" destOrd="0" presId="urn:microsoft.com/office/officeart/2005/8/layout/venn2"/>
    <dgm:cxn modelId="{E6CB15FD-0B8E-47AD-AE01-76EC172542CF}" type="presParOf" srcId="{B7B336EF-6076-46AD-8BB6-4096CB4BB440}" destId="{85866C03-549C-42F7-A529-725D899B14FB}" srcOrd="0" destOrd="0" presId="urn:microsoft.com/office/officeart/2005/8/layout/venn2"/>
    <dgm:cxn modelId="{D2CDEE7E-0583-4D56-9516-8BEDF869ED26}" type="presParOf" srcId="{B7B336EF-6076-46AD-8BB6-4096CB4BB440}" destId="{5C7A501A-4262-4878-8735-027A11DD9B7E}" srcOrd="1" destOrd="0" presId="urn:microsoft.com/office/officeart/2005/8/layout/venn2"/>
    <dgm:cxn modelId="{8AB7D25B-EEB2-4DFC-9E3E-68826568A756}" type="presParOf" srcId="{A08C960A-6B89-4B94-8171-D1E9B9B000DC}" destId="{4C646699-4279-44DC-BEAB-7CC8BD225724}" srcOrd="4" destOrd="0" presId="urn:microsoft.com/office/officeart/2005/8/layout/venn2"/>
    <dgm:cxn modelId="{F2FCBE17-08E7-4D83-A952-218A7BCE729C}" type="presParOf" srcId="{4C646699-4279-44DC-BEAB-7CC8BD225724}" destId="{10C585C8-13B8-4B9E-BCB7-80065EB09E81}" srcOrd="0" destOrd="0" presId="urn:microsoft.com/office/officeart/2005/8/layout/venn2"/>
    <dgm:cxn modelId="{A26D9DAF-BDA8-4DCF-AC33-F37919238AA9}" type="presParOf" srcId="{4C646699-4279-44DC-BEAB-7CC8BD225724}" destId="{6733CEB6-89D5-48BB-82DB-8CBEF1AFE6CC}" srcOrd="1" destOrd="0" presId="urn:microsoft.com/office/officeart/2005/8/layout/venn2"/>
    <dgm:cxn modelId="{DB41484C-4172-4EA8-8397-6A143AC9F705}" type="presParOf" srcId="{A08C960A-6B89-4B94-8171-D1E9B9B000DC}" destId="{10CA8D65-8824-4DE1-A7E1-4189C45A7C3B}" srcOrd="5" destOrd="0" presId="urn:microsoft.com/office/officeart/2005/8/layout/venn2"/>
    <dgm:cxn modelId="{AF485C16-171B-49AE-98F7-7009897EFD7D}" type="presParOf" srcId="{10CA8D65-8824-4DE1-A7E1-4189C45A7C3B}" destId="{BC17DF98-2A60-4906-83F7-F189BD9473C9}" srcOrd="0" destOrd="0" presId="urn:microsoft.com/office/officeart/2005/8/layout/venn2"/>
    <dgm:cxn modelId="{D8F69B04-009A-48A8-9FEC-5E2D05038FFD}" type="presParOf" srcId="{10CA8D65-8824-4DE1-A7E1-4189C45A7C3B}" destId="{82A01D2F-D969-4FC3-A697-3D529A50FF5A}"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FBC6C48-3DA2-439B-95B0-3241784AEDA6}" type="doc">
      <dgm:prSet loTypeId="urn:microsoft.com/office/officeart/2005/8/layout/venn2" loCatId="relationship" qsTypeId="urn:microsoft.com/office/officeart/2005/8/quickstyle/3d2#6" qsCatId="3D" csTypeId="urn:microsoft.com/office/officeart/2005/8/colors/colorful5" csCatId="colorful" phldr="1"/>
      <dgm:spPr/>
      <dgm:t>
        <a:bodyPr/>
        <a:lstStyle/>
        <a:p>
          <a:endParaRPr lang="es-CR"/>
        </a:p>
      </dgm:t>
    </dgm:pt>
    <dgm:pt modelId="{77D8A858-E317-4CA8-A58B-0232E3F841E9}">
      <dgm:prSet phldrT="[Texto]" custT="1"/>
      <dgm:spPr/>
      <dgm:t>
        <a:bodyPr/>
        <a:lstStyle/>
        <a:p>
          <a:r>
            <a:rPr lang="es-CR" sz="1600" b="1" dirty="0"/>
            <a:t>Universo de relaciones</a:t>
          </a:r>
        </a:p>
      </dgm:t>
    </dgm:pt>
    <dgm:pt modelId="{769D05B1-0BED-401F-B717-7453FBC59827}" type="parTrans" cxnId="{CCBFAB89-1DFA-49F2-BFF6-1EC65B36CF25}">
      <dgm:prSet/>
      <dgm:spPr/>
      <dgm:t>
        <a:bodyPr/>
        <a:lstStyle/>
        <a:p>
          <a:endParaRPr lang="es-CR" sz="3600" b="1"/>
        </a:p>
      </dgm:t>
    </dgm:pt>
    <dgm:pt modelId="{27CF0F35-A4B7-4985-8E3C-84B0B1930CB3}" type="sibTrans" cxnId="{CCBFAB89-1DFA-49F2-BFF6-1EC65B36CF25}">
      <dgm:prSet/>
      <dgm:spPr/>
      <dgm:t>
        <a:bodyPr/>
        <a:lstStyle/>
        <a:p>
          <a:endParaRPr lang="es-CR" sz="3600" b="1"/>
        </a:p>
      </dgm:t>
    </dgm:pt>
    <dgm:pt modelId="{CD2BAA1D-E07C-49CF-A9DE-F74674D64B59}">
      <dgm:prSet phldrT="[Texto]" custT="1"/>
      <dgm:spPr/>
      <dgm:t>
        <a:bodyPr/>
        <a:lstStyle/>
        <a:p>
          <a:r>
            <a:rPr lang="es-CR" sz="1600" b="1" dirty="0"/>
            <a:t>1FN</a:t>
          </a:r>
        </a:p>
      </dgm:t>
    </dgm:pt>
    <dgm:pt modelId="{B1ACB0B6-F78B-49F4-A6BA-06452EB55923}" type="parTrans" cxnId="{C3465FE7-62E8-47FB-8F7F-978C24C2BD72}">
      <dgm:prSet/>
      <dgm:spPr/>
      <dgm:t>
        <a:bodyPr/>
        <a:lstStyle/>
        <a:p>
          <a:endParaRPr lang="es-CR" sz="3600" b="1"/>
        </a:p>
      </dgm:t>
    </dgm:pt>
    <dgm:pt modelId="{D8DB283C-374E-4000-815C-1569EC817A01}" type="sibTrans" cxnId="{C3465FE7-62E8-47FB-8F7F-978C24C2BD72}">
      <dgm:prSet/>
      <dgm:spPr/>
      <dgm:t>
        <a:bodyPr/>
        <a:lstStyle/>
        <a:p>
          <a:endParaRPr lang="es-CR" sz="3600" b="1"/>
        </a:p>
      </dgm:t>
    </dgm:pt>
    <dgm:pt modelId="{FA5B82EC-3F18-4F86-9920-3903C5951E65}">
      <dgm:prSet phldrT="[Texto]" custT="1"/>
      <dgm:spPr/>
      <dgm:t>
        <a:bodyPr/>
        <a:lstStyle/>
        <a:p>
          <a:r>
            <a:rPr lang="es-CR" sz="1600" b="1" dirty="0"/>
            <a:t>2FN</a:t>
          </a:r>
        </a:p>
      </dgm:t>
    </dgm:pt>
    <dgm:pt modelId="{E7C16B75-BA44-4793-B25C-02902C0AA654}" type="parTrans" cxnId="{B909BB91-1DE8-4650-ADBC-E46247D3E861}">
      <dgm:prSet/>
      <dgm:spPr/>
      <dgm:t>
        <a:bodyPr/>
        <a:lstStyle/>
        <a:p>
          <a:endParaRPr lang="es-CR" sz="3600" b="1"/>
        </a:p>
      </dgm:t>
    </dgm:pt>
    <dgm:pt modelId="{E84FDC1B-D59D-43E7-933B-688619F6D921}" type="sibTrans" cxnId="{B909BB91-1DE8-4650-ADBC-E46247D3E861}">
      <dgm:prSet/>
      <dgm:spPr/>
      <dgm:t>
        <a:bodyPr/>
        <a:lstStyle/>
        <a:p>
          <a:endParaRPr lang="es-CR" sz="3600" b="1"/>
        </a:p>
      </dgm:t>
    </dgm:pt>
    <dgm:pt modelId="{84C49127-8A2F-420F-80C2-AA4557EBDCEB}">
      <dgm:prSet phldrT="[Texto]" custT="1"/>
      <dgm:spPr/>
      <dgm:t>
        <a:bodyPr/>
        <a:lstStyle/>
        <a:p>
          <a:r>
            <a:rPr lang="es-CR" sz="1600" b="1" dirty="0"/>
            <a:t>3FN</a:t>
          </a:r>
        </a:p>
      </dgm:t>
    </dgm:pt>
    <dgm:pt modelId="{30D40E80-232E-4E3B-A741-7744921E82CF}" type="parTrans" cxnId="{39A93C08-B2BB-4128-9325-50575F5FDA5E}">
      <dgm:prSet/>
      <dgm:spPr/>
      <dgm:t>
        <a:bodyPr/>
        <a:lstStyle/>
        <a:p>
          <a:endParaRPr lang="es-CR" sz="3600" b="1"/>
        </a:p>
      </dgm:t>
    </dgm:pt>
    <dgm:pt modelId="{BB27EF11-F264-45A7-9F32-8466A155E2C4}" type="sibTrans" cxnId="{39A93C08-B2BB-4128-9325-50575F5FDA5E}">
      <dgm:prSet/>
      <dgm:spPr/>
      <dgm:t>
        <a:bodyPr/>
        <a:lstStyle/>
        <a:p>
          <a:endParaRPr lang="es-CR" sz="3600" b="1"/>
        </a:p>
      </dgm:t>
    </dgm:pt>
    <dgm:pt modelId="{DF2F2B4E-E06F-48F9-8D3F-1E6EBE28E98D}">
      <dgm:prSet phldrT="[Texto]" custT="1"/>
      <dgm:spPr/>
      <dgm:t>
        <a:bodyPr/>
        <a:lstStyle/>
        <a:p>
          <a:r>
            <a:rPr lang="es-CR" sz="1600" b="1" dirty="0"/>
            <a:t>4FN</a:t>
          </a:r>
        </a:p>
      </dgm:t>
    </dgm:pt>
    <dgm:pt modelId="{9C5EC08F-BB32-4DB3-A313-6148C97E365D}" type="parTrans" cxnId="{40A9F702-DFE7-40C5-A785-FA82DB86101E}">
      <dgm:prSet/>
      <dgm:spPr/>
      <dgm:t>
        <a:bodyPr/>
        <a:lstStyle/>
        <a:p>
          <a:endParaRPr lang="es-CR" sz="3600" b="1"/>
        </a:p>
      </dgm:t>
    </dgm:pt>
    <dgm:pt modelId="{854E549B-9970-4BB5-B275-E17A1E542D98}" type="sibTrans" cxnId="{40A9F702-DFE7-40C5-A785-FA82DB86101E}">
      <dgm:prSet/>
      <dgm:spPr/>
      <dgm:t>
        <a:bodyPr/>
        <a:lstStyle/>
        <a:p>
          <a:endParaRPr lang="es-CR" sz="3600" b="1"/>
        </a:p>
      </dgm:t>
    </dgm:pt>
    <dgm:pt modelId="{A803750C-544E-435E-8703-B362D3D8E0FD}">
      <dgm:prSet phldrT="[Texto]" custT="1"/>
      <dgm:spPr>
        <a:solidFill>
          <a:srgbClr val="C00000"/>
        </a:solidFill>
      </dgm:spPr>
      <dgm:t>
        <a:bodyPr/>
        <a:lstStyle/>
        <a:p>
          <a:r>
            <a:rPr lang="es-CR" sz="1600" b="1" dirty="0"/>
            <a:t>5FN</a:t>
          </a:r>
        </a:p>
      </dgm:t>
    </dgm:pt>
    <dgm:pt modelId="{629CACEB-BDD7-4E90-8CB7-022C2FB5EE9E}" type="parTrans" cxnId="{AC8DFA72-9C16-45F0-BDDD-6D2BE8C35C1A}">
      <dgm:prSet/>
      <dgm:spPr/>
      <dgm:t>
        <a:bodyPr/>
        <a:lstStyle/>
        <a:p>
          <a:endParaRPr lang="es-CR" sz="3600" b="1"/>
        </a:p>
      </dgm:t>
    </dgm:pt>
    <dgm:pt modelId="{9757D096-B339-446F-93E1-085F911EF55B}" type="sibTrans" cxnId="{AC8DFA72-9C16-45F0-BDDD-6D2BE8C35C1A}">
      <dgm:prSet/>
      <dgm:spPr/>
      <dgm:t>
        <a:bodyPr/>
        <a:lstStyle/>
        <a:p>
          <a:endParaRPr lang="es-CR" sz="3600" b="1"/>
        </a:p>
      </dgm:t>
    </dgm:pt>
    <dgm:pt modelId="{A08C960A-6B89-4B94-8171-D1E9B9B000DC}" type="pres">
      <dgm:prSet presAssocID="{2FBC6C48-3DA2-439B-95B0-3241784AEDA6}" presName="Name0" presStyleCnt="0">
        <dgm:presLayoutVars>
          <dgm:chMax val="7"/>
          <dgm:resizeHandles val="exact"/>
        </dgm:presLayoutVars>
      </dgm:prSet>
      <dgm:spPr/>
    </dgm:pt>
    <dgm:pt modelId="{1873263B-CEF5-4CA3-AF39-B25C25A2FEBE}" type="pres">
      <dgm:prSet presAssocID="{2FBC6C48-3DA2-439B-95B0-3241784AEDA6}" presName="comp1" presStyleCnt="0"/>
      <dgm:spPr/>
    </dgm:pt>
    <dgm:pt modelId="{6C971EFC-3701-429E-BE85-13559D94E973}" type="pres">
      <dgm:prSet presAssocID="{2FBC6C48-3DA2-439B-95B0-3241784AEDA6}" presName="circle1" presStyleLbl="node1" presStyleIdx="0" presStyleCnt="6"/>
      <dgm:spPr/>
    </dgm:pt>
    <dgm:pt modelId="{77BFFDEC-B7C2-4987-B476-ABE40431DFD2}" type="pres">
      <dgm:prSet presAssocID="{2FBC6C48-3DA2-439B-95B0-3241784AEDA6}" presName="c1text" presStyleLbl="node1" presStyleIdx="0" presStyleCnt="6">
        <dgm:presLayoutVars>
          <dgm:bulletEnabled val="1"/>
        </dgm:presLayoutVars>
      </dgm:prSet>
      <dgm:spPr/>
    </dgm:pt>
    <dgm:pt modelId="{7F790FF9-04F7-4949-AAF5-A5F78FEF1BA3}" type="pres">
      <dgm:prSet presAssocID="{2FBC6C48-3DA2-439B-95B0-3241784AEDA6}" presName="comp2" presStyleCnt="0"/>
      <dgm:spPr/>
    </dgm:pt>
    <dgm:pt modelId="{D4784D3B-5795-4621-8BD9-47853A7C45FC}" type="pres">
      <dgm:prSet presAssocID="{2FBC6C48-3DA2-439B-95B0-3241784AEDA6}" presName="circle2" presStyleLbl="node1" presStyleIdx="1" presStyleCnt="6"/>
      <dgm:spPr/>
    </dgm:pt>
    <dgm:pt modelId="{10789FE2-BFEB-4EC0-B715-9474BE978C90}" type="pres">
      <dgm:prSet presAssocID="{2FBC6C48-3DA2-439B-95B0-3241784AEDA6}" presName="c2text" presStyleLbl="node1" presStyleIdx="1" presStyleCnt="6">
        <dgm:presLayoutVars>
          <dgm:bulletEnabled val="1"/>
        </dgm:presLayoutVars>
      </dgm:prSet>
      <dgm:spPr/>
    </dgm:pt>
    <dgm:pt modelId="{A9BF71D5-21F7-4E35-ACDC-52E5FBF4F012}" type="pres">
      <dgm:prSet presAssocID="{2FBC6C48-3DA2-439B-95B0-3241784AEDA6}" presName="comp3" presStyleCnt="0"/>
      <dgm:spPr/>
    </dgm:pt>
    <dgm:pt modelId="{CC176259-3C76-4F6B-9460-92D093A15E62}" type="pres">
      <dgm:prSet presAssocID="{2FBC6C48-3DA2-439B-95B0-3241784AEDA6}" presName="circle3" presStyleLbl="node1" presStyleIdx="2" presStyleCnt="6"/>
      <dgm:spPr/>
    </dgm:pt>
    <dgm:pt modelId="{626636D9-AE8B-40DF-BF81-BEF1EC7792EE}" type="pres">
      <dgm:prSet presAssocID="{2FBC6C48-3DA2-439B-95B0-3241784AEDA6}" presName="c3text" presStyleLbl="node1" presStyleIdx="2" presStyleCnt="6">
        <dgm:presLayoutVars>
          <dgm:bulletEnabled val="1"/>
        </dgm:presLayoutVars>
      </dgm:prSet>
      <dgm:spPr/>
    </dgm:pt>
    <dgm:pt modelId="{B7B336EF-6076-46AD-8BB6-4096CB4BB440}" type="pres">
      <dgm:prSet presAssocID="{2FBC6C48-3DA2-439B-95B0-3241784AEDA6}" presName="comp4" presStyleCnt="0"/>
      <dgm:spPr/>
    </dgm:pt>
    <dgm:pt modelId="{85866C03-549C-42F7-A529-725D899B14FB}" type="pres">
      <dgm:prSet presAssocID="{2FBC6C48-3DA2-439B-95B0-3241784AEDA6}" presName="circle4" presStyleLbl="node1" presStyleIdx="3" presStyleCnt="6"/>
      <dgm:spPr/>
    </dgm:pt>
    <dgm:pt modelId="{5C7A501A-4262-4878-8735-027A11DD9B7E}" type="pres">
      <dgm:prSet presAssocID="{2FBC6C48-3DA2-439B-95B0-3241784AEDA6}" presName="c4text" presStyleLbl="node1" presStyleIdx="3" presStyleCnt="6">
        <dgm:presLayoutVars>
          <dgm:bulletEnabled val="1"/>
        </dgm:presLayoutVars>
      </dgm:prSet>
      <dgm:spPr/>
    </dgm:pt>
    <dgm:pt modelId="{4C646699-4279-44DC-BEAB-7CC8BD225724}" type="pres">
      <dgm:prSet presAssocID="{2FBC6C48-3DA2-439B-95B0-3241784AEDA6}" presName="comp5" presStyleCnt="0"/>
      <dgm:spPr/>
    </dgm:pt>
    <dgm:pt modelId="{10C585C8-13B8-4B9E-BCB7-80065EB09E81}" type="pres">
      <dgm:prSet presAssocID="{2FBC6C48-3DA2-439B-95B0-3241784AEDA6}" presName="circle5" presStyleLbl="node1" presStyleIdx="4" presStyleCnt="6"/>
      <dgm:spPr/>
    </dgm:pt>
    <dgm:pt modelId="{6733CEB6-89D5-48BB-82DB-8CBEF1AFE6CC}" type="pres">
      <dgm:prSet presAssocID="{2FBC6C48-3DA2-439B-95B0-3241784AEDA6}" presName="c5text" presStyleLbl="node1" presStyleIdx="4" presStyleCnt="6">
        <dgm:presLayoutVars>
          <dgm:bulletEnabled val="1"/>
        </dgm:presLayoutVars>
      </dgm:prSet>
      <dgm:spPr/>
    </dgm:pt>
    <dgm:pt modelId="{10CA8D65-8824-4DE1-A7E1-4189C45A7C3B}" type="pres">
      <dgm:prSet presAssocID="{2FBC6C48-3DA2-439B-95B0-3241784AEDA6}" presName="comp6" presStyleCnt="0"/>
      <dgm:spPr/>
    </dgm:pt>
    <dgm:pt modelId="{BC17DF98-2A60-4906-83F7-F189BD9473C9}" type="pres">
      <dgm:prSet presAssocID="{2FBC6C48-3DA2-439B-95B0-3241784AEDA6}" presName="circle6" presStyleLbl="node1" presStyleIdx="5" presStyleCnt="6"/>
      <dgm:spPr/>
    </dgm:pt>
    <dgm:pt modelId="{82A01D2F-D969-4FC3-A697-3D529A50FF5A}" type="pres">
      <dgm:prSet presAssocID="{2FBC6C48-3DA2-439B-95B0-3241784AEDA6}" presName="c6text" presStyleLbl="node1" presStyleIdx="5" presStyleCnt="6">
        <dgm:presLayoutVars>
          <dgm:bulletEnabled val="1"/>
        </dgm:presLayoutVars>
      </dgm:prSet>
      <dgm:spPr/>
    </dgm:pt>
  </dgm:ptLst>
  <dgm:cxnLst>
    <dgm:cxn modelId="{CCBFAB89-1DFA-49F2-BFF6-1EC65B36CF25}" srcId="{2FBC6C48-3DA2-439B-95B0-3241784AEDA6}" destId="{77D8A858-E317-4CA8-A58B-0232E3F841E9}" srcOrd="0" destOrd="0" parTransId="{769D05B1-0BED-401F-B717-7453FBC59827}" sibTransId="{27CF0F35-A4B7-4985-8E3C-84B0B1930CB3}"/>
    <dgm:cxn modelId="{CB610D67-BD16-464B-A47C-4875808E5842}" type="presOf" srcId="{84C49127-8A2F-420F-80C2-AA4557EBDCEB}" destId="{85866C03-549C-42F7-A529-725D899B14FB}" srcOrd="0" destOrd="0" presId="urn:microsoft.com/office/officeart/2005/8/layout/venn2"/>
    <dgm:cxn modelId="{91D7718D-C0ED-4118-B494-1B85A3B9ECFB}" type="presOf" srcId="{FA5B82EC-3F18-4F86-9920-3903C5951E65}" destId="{CC176259-3C76-4F6B-9460-92D093A15E62}" srcOrd="0" destOrd="0" presId="urn:microsoft.com/office/officeart/2005/8/layout/venn2"/>
    <dgm:cxn modelId="{B909BB91-1DE8-4650-ADBC-E46247D3E861}" srcId="{2FBC6C48-3DA2-439B-95B0-3241784AEDA6}" destId="{FA5B82EC-3F18-4F86-9920-3903C5951E65}" srcOrd="2" destOrd="0" parTransId="{E7C16B75-BA44-4793-B25C-02902C0AA654}" sibTransId="{E84FDC1B-D59D-43E7-933B-688619F6D921}"/>
    <dgm:cxn modelId="{AC8DFA72-9C16-45F0-BDDD-6D2BE8C35C1A}" srcId="{2FBC6C48-3DA2-439B-95B0-3241784AEDA6}" destId="{A803750C-544E-435E-8703-B362D3D8E0FD}" srcOrd="5" destOrd="0" parTransId="{629CACEB-BDD7-4E90-8CB7-022C2FB5EE9E}" sibTransId="{9757D096-B339-446F-93E1-085F911EF55B}"/>
    <dgm:cxn modelId="{E6DC03C6-2DD6-4AE5-8F9A-72DC698E1B7B}" type="presOf" srcId="{DF2F2B4E-E06F-48F9-8D3F-1E6EBE28E98D}" destId="{10C585C8-13B8-4B9E-BCB7-80065EB09E81}" srcOrd="0" destOrd="0" presId="urn:microsoft.com/office/officeart/2005/8/layout/venn2"/>
    <dgm:cxn modelId="{C3465FE7-62E8-47FB-8F7F-978C24C2BD72}" srcId="{2FBC6C48-3DA2-439B-95B0-3241784AEDA6}" destId="{CD2BAA1D-E07C-49CF-A9DE-F74674D64B59}" srcOrd="1" destOrd="0" parTransId="{B1ACB0B6-F78B-49F4-A6BA-06452EB55923}" sibTransId="{D8DB283C-374E-4000-815C-1569EC817A01}"/>
    <dgm:cxn modelId="{E689CDFC-8B82-4A27-B87A-2DB831650EB6}" type="presOf" srcId="{77D8A858-E317-4CA8-A58B-0232E3F841E9}" destId="{6C971EFC-3701-429E-BE85-13559D94E973}" srcOrd="0" destOrd="0" presId="urn:microsoft.com/office/officeart/2005/8/layout/venn2"/>
    <dgm:cxn modelId="{4C6D1DF5-C4AC-4F36-8819-98E12387647F}" type="presOf" srcId="{CD2BAA1D-E07C-49CF-A9DE-F74674D64B59}" destId="{D4784D3B-5795-4621-8BD9-47853A7C45FC}" srcOrd="0" destOrd="0" presId="urn:microsoft.com/office/officeart/2005/8/layout/venn2"/>
    <dgm:cxn modelId="{40A9F702-DFE7-40C5-A785-FA82DB86101E}" srcId="{2FBC6C48-3DA2-439B-95B0-3241784AEDA6}" destId="{DF2F2B4E-E06F-48F9-8D3F-1E6EBE28E98D}" srcOrd="4" destOrd="0" parTransId="{9C5EC08F-BB32-4DB3-A313-6148C97E365D}" sibTransId="{854E549B-9970-4BB5-B275-E17A1E542D98}"/>
    <dgm:cxn modelId="{D6DC3102-3AEB-413D-9A3C-E4158400A12A}" type="presOf" srcId="{FA5B82EC-3F18-4F86-9920-3903C5951E65}" destId="{626636D9-AE8B-40DF-BF81-BEF1EC7792EE}" srcOrd="1" destOrd="0" presId="urn:microsoft.com/office/officeart/2005/8/layout/venn2"/>
    <dgm:cxn modelId="{39A93C08-B2BB-4128-9325-50575F5FDA5E}" srcId="{2FBC6C48-3DA2-439B-95B0-3241784AEDA6}" destId="{84C49127-8A2F-420F-80C2-AA4557EBDCEB}" srcOrd="3" destOrd="0" parTransId="{30D40E80-232E-4E3B-A741-7744921E82CF}" sibTransId="{BB27EF11-F264-45A7-9F32-8466A155E2C4}"/>
    <dgm:cxn modelId="{05E53676-80A0-4FAA-AB05-F7B3FE063796}" type="presOf" srcId="{84C49127-8A2F-420F-80C2-AA4557EBDCEB}" destId="{5C7A501A-4262-4878-8735-027A11DD9B7E}" srcOrd="1" destOrd="0" presId="urn:microsoft.com/office/officeart/2005/8/layout/venn2"/>
    <dgm:cxn modelId="{AF42468F-EC41-4A15-ACC9-6DB3371B16FA}" type="presOf" srcId="{A803750C-544E-435E-8703-B362D3D8E0FD}" destId="{82A01D2F-D969-4FC3-A697-3D529A50FF5A}" srcOrd="1" destOrd="0" presId="urn:microsoft.com/office/officeart/2005/8/layout/venn2"/>
    <dgm:cxn modelId="{6A3AC9EB-7364-4EE7-9257-2BC9669C547B}" type="presOf" srcId="{77D8A858-E317-4CA8-A58B-0232E3F841E9}" destId="{77BFFDEC-B7C2-4987-B476-ABE40431DFD2}" srcOrd="1" destOrd="0" presId="urn:microsoft.com/office/officeart/2005/8/layout/venn2"/>
    <dgm:cxn modelId="{9AD018B5-EFE9-4106-9222-F0ABD4649064}" type="presOf" srcId="{CD2BAA1D-E07C-49CF-A9DE-F74674D64B59}" destId="{10789FE2-BFEB-4EC0-B715-9474BE978C90}" srcOrd="1" destOrd="0" presId="urn:microsoft.com/office/officeart/2005/8/layout/venn2"/>
    <dgm:cxn modelId="{1947E84A-DF29-4DF3-9048-1AD6D7C6A95E}" type="presOf" srcId="{A803750C-544E-435E-8703-B362D3D8E0FD}" destId="{BC17DF98-2A60-4906-83F7-F189BD9473C9}" srcOrd="0" destOrd="0" presId="urn:microsoft.com/office/officeart/2005/8/layout/venn2"/>
    <dgm:cxn modelId="{E8C16EE0-72D6-4185-B0BB-52C387448AD6}" type="presOf" srcId="{2FBC6C48-3DA2-439B-95B0-3241784AEDA6}" destId="{A08C960A-6B89-4B94-8171-D1E9B9B000DC}" srcOrd="0" destOrd="0" presId="urn:microsoft.com/office/officeart/2005/8/layout/venn2"/>
    <dgm:cxn modelId="{8EDB5120-049F-49AC-BE32-2C6147BF937F}" type="presOf" srcId="{DF2F2B4E-E06F-48F9-8D3F-1E6EBE28E98D}" destId="{6733CEB6-89D5-48BB-82DB-8CBEF1AFE6CC}" srcOrd="1" destOrd="0" presId="urn:microsoft.com/office/officeart/2005/8/layout/venn2"/>
    <dgm:cxn modelId="{22F39DB2-6FC2-44D4-9068-4048B52D4B82}" type="presParOf" srcId="{A08C960A-6B89-4B94-8171-D1E9B9B000DC}" destId="{1873263B-CEF5-4CA3-AF39-B25C25A2FEBE}" srcOrd="0" destOrd="0" presId="urn:microsoft.com/office/officeart/2005/8/layout/venn2"/>
    <dgm:cxn modelId="{623629E7-ACCD-4CFA-A3FC-FF832DEB4185}" type="presParOf" srcId="{1873263B-CEF5-4CA3-AF39-B25C25A2FEBE}" destId="{6C971EFC-3701-429E-BE85-13559D94E973}" srcOrd="0" destOrd="0" presId="urn:microsoft.com/office/officeart/2005/8/layout/venn2"/>
    <dgm:cxn modelId="{637E61EE-D169-4D14-B6FE-1328C568DDCC}" type="presParOf" srcId="{1873263B-CEF5-4CA3-AF39-B25C25A2FEBE}" destId="{77BFFDEC-B7C2-4987-B476-ABE40431DFD2}" srcOrd="1" destOrd="0" presId="urn:microsoft.com/office/officeart/2005/8/layout/venn2"/>
    <dgm:cxn modelId="{2FD79B26-9098-4E8B-997F-E7E3984CD6DC}" type="presParOf" srcId="{A08C960A-6B89-4B94-8171-D1E9B9B000DC}" destId="{7F790FF9-04F7-4949-AAF5-A5F78FEF1BA3}" srcOrd="1" destOrd="0" presId="urn:microsoft.com/office/officeart/2005/8/layout/venn2"/>
    <dgm:cxn modelId="{07D6D1F8-B9C1-44E0-B571-FAC5DB35CCE6}" type="presParOf" srcId="{7F790FF9-04F7-4949-AAF5-A5F78FEF1BA3}" destId="{D4784D3B-5795-4621-8BD9-47853A7C45FC}" srcOrd="0" destOrd="0" presId="urn:microsoft.com/office/officeart/2005/8/layout/venn2"/>
    <dgm:cxn modelId="{1F7148FD-DA11-4AA1-9BFE-4342AE8270FD}" type="presParOf" srcId="{7F790FF9-04F7-4949-AAF5-A5F78FEF1BA3}" destId="{10789FE2-BFEB-4EC0-B715-9474BE978C90}" srcOrd="1" destOrd="0" presId="urn:microsoft.com/office/officeart/2005/8/layout/venn2"/>
    <dgm:cxn modelId="{DFA436E2-D9B7-4FDD-92ED-62DC244C891E}" type="presParOf" srcId="{A08C960A-6B89-4B94-8171-D1E9B9B000DC}" destId="{A9BF71D5-21F7-4E35-ACDC-52E5FBF4F012}" srcOrd="2" destOrd="0" presId="urn:microsoft.com/office/officeart/2005/8/layout/venn2"/>
    <dgm:cxn modelId="{78B329C0-B910-4ABF-8074-825564EC78FF}" type="presParOf" srcId="{A9BF71D5-21F7-4E35-ACDC-52E5FBF4F012}" destId="{CC176259-3C76-4F6B-9460-92D093A15E62}" srcOrd="0" destOrd="0" presId="urn:microsoft.com/office/officeart/2005/8/layout/venn2"/>
    <dgm:cxn modelId="{B1AC386C-9E48-4576-AC38-21D47DA84615}" type="presParOf" srcId="{A9BF71D5-21F7-4E35-ACDC-52E5FBF4F012}" destId="{626636D9-AE8B-40DF-BF81-BEF1EC7792EE}" srcOrd="1" destOrd="0" presId="urn:microsoft.com/office/officeart/2005/8/layout/venn2"/>
    <dgm:cxn modelId="{A2CB86A2-042D-4422-8B04-47E053D8F1AF}" type="presParOf" srcId="{A08C960A-6B89-4B94-8171-D1E9B9B000DC}" destId="{B7B336EF-6076-46AD-8BB6-4096CB4BB440}" srcOrd="3" destOrd="0" presId="urn:microsoft.com/office/officeart/2005/8/layout/venn2"/>
    <dgm:cxn modelId="{FD9AFA6B-10F2-4ECB-8580-A5EDBA89207F}" type="presParOf" srcId="{B7B336EF-6076-46AD-8BB6-4096CB4BB440}" destId="{85866C03-549C-42F7-A529-725D899B14FB}" srcOrd="0" destOrd="0" presId="urn:microsoft.com/office/officeart/2005/8/layout/venn2"/>
    <dgm:cxn modelId="{60FD986E-5A51-4AC1-9BDD-75C1A1B9536C}" type="presParOf" srcId="{B7B336EF-6076-46AD-8BB6-4096CB4BB440}" destId="{5C7A501A-4262-4878-8735-027A11DD9B7E}" srcOrd="1" destOrd="0" presId="urn:microsoft.com/office/officeart/2005/8/layout/venn2"/>
    <dgm:cxn modelId="{4F3E4196-7926-4128-BA8A-ACF0245E876F}" type="presParOf" srcId="{A08C960A-6B89-4B94-8171-D1E9B9B000DC}" destId="{4C646699-4279-44DC-BEAB-7CC8BD225724}" srcOrd="4" destOrd="0" presId="urn:microsoft.com/office/officeart/2005/8/layout/venn2"/>
    <dgm:cxn modelId="{DC5373C5-C4C6-4D09-920F-238930D231DB}" type="presParOf" srcId="{4C646699-4279-44DC-BEAB-7CC8BD225724}" destId="{10C585C8-13B8-4B9E-BCB7-80065EB09E81}" srcOrd="0" destOrd="0" presId="urn:microsoft.com/office/officeart/2005/8/layout/venn2"/>
    <dgm:cxn modelId="{67E66469-E460-4F1C-8C94-E8918AFFFACA}" type="presParOf" srcId="{4C646699-4279-44DC-BEAB-7CC8BD225724}" destId="{6733CEB6-89D5-48BB-82DB-8CBEF1AFE6CC}" srcOrd="1" destOrd="0" presId="urn:microsoft.com/office/officeart/2005/8/layout/venn2"/>
    <dgm:cxn modelId="{022ECB92-10E8-4423-918E-618B3322DB1D}" type="presParOf" srcId="{A08C960A-6B89-4B94-8171-D1E9B9B000DC}" destId="{10CA8D65-8824-4DE1-A7E1-4189C45A7C3B}" srcOrd="5" destOrd="0" presId="urn:microsoft.com/office/officeart/2005/8/layout/venn2"/>
    <dgm:cxn modelId="{ACA8D6FF-74FC-4EF1-957E-62ED013551BE}" type="presParOf" srcId="{10CA8D65-8824-4DE1-A7E1-4189C45A7C3B}" destId="{BC17DF98-2A60-4906-83F7-F189BD9473C9}" srcOrd="0" destOrd="0" presId="urn:microsoft.com/office/officeart/2005/8/layout/venn2"/>
    <dgm:cxn modelId="{7D042670-86EF-4570-BD39-2F85BEE6E05D}" type="presParOf" srcId="{10CA8D65-8824-4DE1-A7E1-4189C45A7C3B}" destId="{82A01D2F-D969-4FC3-A697-3D529A50FF5A}"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71EFC-3701-429E-BE85-13559D94E973}">
      <dsp:nvSpPr>
        <dsp:cNvPr id="0" name=""/>
        <dsp:cNvSpPr/>
      </dsp:nvSpPr>
      <dsp:spPr>
        <a:xfrm>
          <a:off x="1872208" y="0"/>
          <a:ext cx="4176464" cy="4176464"/>
        </a:xfrm>
        <a:prstGeom prst="ellipse">
          <a:avLst/>
        </a:prstGeom>
        <a:gradFill rotWithShape="0">
          <a:gsLst>
            <a:gs pos="0">
              <a:schemeClr val="accent5">
                <a:hueOff val="0"/>
                <a:satOff val="0"/>
                <a:lumOff val="0"/>
                <a:alphaOff val="0"/>
                <a:satMod val="103000"/>
                <a:lumMod val="118000"/>
              </a:schemeClr>
            </a:gs>
            <a:gs pos="50000">
              <a:schemeClr val="accent5">
                <a:hueOff val="0"/>
                <a:satOff val="0"/>
                <a:lumOff val="0"/>
                <a:alphaOff val="0"/>
                <a:satMod val="89000"/>
                <a:lumMod val="91000"/>
              </a:schemeClr>
            </a:gs>
            <a:gs pos="100000">
              <a:schemeClr val="accent5">
                <a:hueOff val="0"/>
                <a:satOff val="0"/>
                <a:lumOff val="0"/>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Universo de relaciones</a:t>
          </a:r>
        </a:p>
      </dsp:txBody>
      <dsp:txXfrm>
        <a:off x="3177352" y="208823"/>
        <a:ext cx="1566174" cy="417646"/>
      </dsp:txXfrm>
    </dsp:sp>
    <dsp:sp modelId="{D4784D3B-5795-4621-8BD9-47853A7C45FC}">
      <dsp:nvSpPr>
        <dsp:cNvPr id="0" name=""/>
        <dsp:cNvSpPr/>
      </dsp:nvSpPr>
      <dsp:spPr>
        <a:xfrm>
          <a:off x="2185442" y="626469"/>
          <a:ext cx="3549994" cy="3549994"/>
        </a:xfrm>
        <a:prstGeom prst="ellipse">
          <a:avLst/>
        </a:prstGeom>
        <a:gradFill rotWithShape="0">
          <a:gsLst>
            <a:gs pos="0">
              <a:schemeClr val="accent5">
                <a:hueOff val="-1470669"/>
                <a:satOff val="-2046"/>
                <a:lumOff val="-784"/>
                <a:alphaOff val="0"/>
                <a:satMod val="103000"/>
                <a:lumMod val="118000"/>
              </a:schemeClr>
            </a:gs>
            <a:gs pos="50000">
              <a:schemeClr val="accent5">
                <a:hueOff val="-1470669"/>
                <a:satOff val="-2046"/>
                <a:lumOff val="-784"/>
                <a:alphaOff val="0"/>
                <a:satMod val="89000"/>
                <a:lumMod val="91000"/>
              </a:schemeClr>
            </a:gs>
            <a:gs pos="100000">
              <a:schemeClr val="accent5">
                <a:hueOff val="-1470669"/>
                <a:satOff val="-2046"/>
                <a:lumOff val="-784"/>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1FN</a:t>
          </a:r>
        </a:p>
      </dsp:txBody>
      <dsp:txXfrm>
        <a:off x="3194972" y="830594"/>
        <a:ext cx="1530935" cy="408249"/>
      </dsp:txXfrm>
    </dsp:sp>
    <dsp:sp modelId="{CC176259-3C76-4F6B-9460-92D093A15E62}">
      <dsp:nvSpPr>
        <dsp:cNvPr id="0" name=""/>
        <dsp:cNvSpPr/>
      </dsp:nvSpPr>
      <dsp:spPr>
        <a:xfrm>
          <a:off x="2498677" y="1252939"/>
          <a:ext cx="2923524" cy="2923524"/>
        </a:xfrm>
        <a:prstGeom prst="ellipse">
          <a:avLst/>
        </a:prstGeom>
        <a:gradFill rotWithShape="0">
          <a:gsLst>
            <a:gs pos="0">
              <a:schemeClr val="accent5">
                <a:hueOff val="-2941338"/>
                <a:satOff val="-4091"/>
                <a:lumOff val="-1569"/>
                <a:alphaOff val="0"/>
                <a:satMod val="103000"/>
                <a:lumMod val="118000"/>
              </a:schemeClr>
            </a:gs>
            <a:gs pos="50000">
              <a:schemeClr val="accent5">
                <a:hueOff val="-2941338"/>
                <a:satOff val="-4091"/>
                <a:lumOff val="-1569"/>
                <a:alphaOff val="0"/>
                <a:satMod val="89000"/>
                <a:lumMod val="91000"/>
              </a:schemeClr>
            </a:gs>
            <a:gs pos="100000">
              <a:schemeClr val="accent5">
                <a:hueOff val="-2941338"/>
                <a:satOff val="-4091"/>
                <a:lumOff val="-1569"/>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2FN</a:t>
          </a:r>
        </a:p>
      </dsp:txBody>
      <dsp:txXfrm>
        <a:off x="3203977" y="1454662"/>
        <a:ext cx="1512924" cy="403446"/>
      </dsp:txXfrm>
    </dsp:sp>
    <dsp:sp modelId="{85866C03-549C-42F7-A529-725D899B14FB}">
      <dsp:nvSpPr>
        <dsp:cNvPr id="0" name=""/>
        <dsp:cNvSpPr/>
      </dsp:nvSpPr>
      <dsp:spPr>
        <a:xfrm>
          <a:off x="2811912" y="1879408"/>
          <a:ext cx="2297055" cy="2297055"/>
        </a:xfrm>
        <a:prstGeom prst="ellipse">
          <a:avLst/>
        </a:prstGeom>
        <a:gradFill rotWithShape="0">
          <a:gsLst>
            <a:gs pos="0">
              <a:schemeClr val="accent5">
                <a:hueOff val="-4412007"/>
                <a:satOff val="-6137"/>
                <a:lumOff val="-2353"/>
                <a:alphaOff val="0"/>
                <a:satMod val="103000"/>
                <a:lumMod val="118000"/>
              </a:schemeClr>
            </a:gs>
            <a:gs pos="50000">
              <a:schemeClr val="accent5">
                <a:hueOff val="-4412007"/>
                <a:satOff val="-6137"/>
                <a:lumOff val="-2353"/>
                <a:alphaOff val="0"/>
                <a:satMod val="89000"/>
                <a:lumMod val="91000"/>
              </a:schemeClr>
            </a:gs>
            <a:gs pos="100000">
              <a:schemeClr val="accent5">
                <a:hueOff val="-4412007"/>
                <a:satOff val="-6137"/>
                <a:lumOff val="-2353"/>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3FN</a:t>
          </a:r>
        </a:p>
      </dsp:txBody>
      <dsp:txXfrm>
        <a:off x="3340235" y="2086143"/>
        <a:ext cx="1240409" cy="413469"/>
      </dsp:txXfrm>
    </dsp:sp>
    <dsp:sp modelId="{10C585C8-13B8-4B9E-BCB7-80065EB09E81}">
      <dsp:nvSpPr>
        <dsp:cNvPr id="0" name=""/>
        <dsp:cNvSpPr/>
      </dsp:nvSpPr>
      <dsp:spPr>
        <a:xfrm>
          <a:off x="3125147" y="2505878"/>
          <a:ext cx="1670585" cy="1670585"/>
        </a:xfrm>
        <a:prstGeom prst="ellipse">
          <a:avLst/>
        </a:prstGeom>
        <a:gradFill rotWithShape="0">
          <a:gsLst>
            <a:gs pos="0">
              <a:schemeClr val="accent5">
                <a:hueOff val="-5882676"/>
                <a:satOff val="-8182"/>
                <a:lumOff val="-3138"/>
                <a:alphaOff val="0"/>
                <a:satMod val="103000"/>
                <a:lumMod val="118000"/>
              </a:schemeClr>
            </a:gs>
            <a:gs pos="50000">
              <a:schemeClr val="accent5">
                <a:hueOff val="-5882676"/>
                <a:satOff val="-8182"/>
                <a:lumOff val="-3138"/>
                <a:alphaOff val="0"/>
                <a:satMod val="89000"/>
                <a:lumMod val="91000"/>
              </a:schemeClr>
            </a:gs>
            <a:gs pos="100000">
              <a:schemeClr val="accent5">
                <a:hueOff val="-5882676"/>
                <a:satOff val="-8182"/>
                <a:lumOff val="-3138"/>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4FN</a:t>
          </a:r>
        </a:p>
      </dsp:txBody>
      <dsp:txXfrm>
        <a:off x="3417499" y="2714701"/>
        <a:ext cx="1085880" cy="417646"/>
      </dsp:txXfrm>
    </dsp:sp>
    <dsp:sp modelId="{BC17DF98-2A60-4906-83F7-F189BD9473C9}">
      <dsp:nvSpPr>
        <dsp:cNvPr id="0" name=""/>
        <dsp:cNvSpPr/>
      </dsp:nvSpPr>
      <dsp:spPr>
        <a:xfrm>
          <a:off x="3438382" y="3132348"/>
          <a:ext cx="1044116" cy="1044116"/>
        </a:xfrm>
        <a:prstGeom prst="ellipse">
          <a:avLst/>
        </a:prstGeom>
        <a:gradFill rotWithShape="0">
          <a:gsLst>
            <a:gs pos="0">
              <a:schemeClr val="accent5">
                <a:hueOff val="-7353344"/>
                <a:satOff val="-10228"/>
                <a:lumOff val="-3922"/>
                <a:alphaOff val="0"/>
                <a:satMod val="103000"/>
                <a:lumMod val="118000"/>
              </a:schemeClr>
            </a:gs>
            <a:gs pos="50000">
              <a:schemeClr val="accent5">
                <a:hueOff val="-7353344"/>
                <a:satOff val="-10228"/>
                <a:lumOff val="-3922"/>
                <a:alphaOff val="0"/>
                <a:satMod val="89000"/>
                <a:lumMod val="91000"/>
              </a:schemeClr>
            </a:gs>
            <a:gs pos="100000">
              <a:schemeClr val="accent5">
                <a:hueOff val="-7353344"/>
                <a:satOff val="-10228"/>
                <a:lumOff val="-3922"/>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5FN</a:t>
          </a:r>
        </a:p>
      </dsp:txBody>
      <dsp:txXfrm>
        <a:off x="3591289" y="3393377"/>
        <a:ext cx="738301" cy="5220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71EFC-3701-429E-BE85-13559D94E973}">
      <dsp:nvSpPr>
        <dsp:cNvPr id="0" name=""/>
        <dsp:cNvSpPr/>
      </dsp:nvSpPr>
      <dsp:spPr>
        <a:xfrm>
          <a:off x="1872208" y="0"/>
          <a:ext cx="4176464" cy="4176464"/>
        </a:xfrm>
        <a:prstGeom prst="ellipse">
          <a:avLst/>
        </a:prstGeom>
        <a:gradFill rotWithShape="0">
          <a:gsLst>
            <a:gs pos="0">
              <a:schemeClr val="accent5">
                <a:hueOff val="0"/>
                <a:satOff val="0"/>
                <a:lumOff val="0"/>
                <a:alphaOff val="0"/>
                <a:satMod val="103000"/>
                <a:lumMod val="118000"/>
              </a:schemeClr>
            </a:gs>
            <a:gs pos="50000">
              <a:schemeClr val="accent5">
                <a:hueOff val="0"/>
                <a:satOff val="0"/>
                <a:lumOff val="0"/>
                <a:alphaOff val="0"/>
                <a:satMod val="89000"/>
                <a:lumMod val="91000"/>
              </a:schemeClr>
            </a:gs>
            <a:gs pos="100000">
              <a:schemeClr val="accent5">
                <a:hueOff val="0"/>
                <a:satOff val="0"/>
                <a:lumOff val="0"/>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Universo de relaciones</a:t>
          </a:r>
        </a:p>
      </dsp:txBody>
      <dsp:txXfrm>
        <a:off x="3177352" y="208823"/>
        <a:ext cx="1566174" cy="417646"/>
      </dsp:txXfrm>
    </dsp:sp>
    <dsp:sp modelId="{D4784D3B-5795-4621-8BD9-47853A7C45FC}">
      <dsp:nvSpPr>
        <dsp:cNvPr id="0" name=""/>
        <dsp:cNvSpPr/>
      </dsp:nvSpPr>
      <dsp:spPr>
        <a:xfrm>
          <a:off x="2185442" y="626469"/>
          <a:ext cx="3549994" cy="3549994"/>
        </a:xfrm>
        <a:prstGeom prst="ellipse">
          <a:avLst/>
        </a:prstGeom>
        <a:solidFill>
          <a:srgbClr val="C00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1FN</a:t>
          </a:r>
        </a:p>
      </dsp:txBody>
      <dsp:txXfrm>
        <a:off x="3194972" y="830594"/>
        <a:ext cx="1530935" cy="408249"/>
      </dsp:txXfrm>
    </dsp:sp>
    <dsp:sp modelId="{CC176259-3C76-4F6B-9460-92D093A15E62}">
      <dsp:nvSpPr>
        <dsp:cNvPr id="0" name=""/>
        <dsp:cNvSpPr/>
      </dsp:nvSpPr>
      <dsp:spPr>
        <a:xfrm>
          <a:off x="2498677" y="1252939"/>
          <a:ext cx="2923524" cy="2923524"/>
        </a:xfrm>
        <a:prstGeom prst="ellipse">
          <a:avLst/>
        </a:prstGeom>
        <a:gradFill rotWithShape="0">
          <a:gsLst>
            <a:gs pos="0">
              <a:schemeClr val="accent5">
                <a:hueOff val="-2941338"/>
                <a:satOff val="-4091"/>
                <a:lumOff val="-1569"/>
                <a:alphaOff val="0"/>
                <a:satMod val="103000"/>
                <a:lumMod val="118000"/>
              </a:schemeClr>
            </a:gs>
            <a:gs pos="50000">
              <a:schemeClr val="accent5">
                <a:hueOff val="-2941338"/>
                <a:satOff val="-4091"/>
                <a:lumOff val="-1569"/>
                <a:alphaOff val="0"/>
                <a:satMod val="89000"/>
                <a:lumMod val="91000"/>
              </a:schemeClr>
            </a:gs>
            <a:gs pos="100000">
              <a:schemeClr val="accent5">
                <a:hueOff val="-2941338"/>
                <a:satOff val="-4091"/>
                <a:lumOff val="-1569"/>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2FN</a:t>
          </a:r>
        </a:p>
      </dsp:txBody>
      <dsp:txXfrm>
        <a:off x="3203977" y="1454662"/>
        <a:ext cx="1512924" cy="403446"/>
      </dsp:txXfrm>
    </dsp:sp>
    <dsp:sp modelId="{85866C03-549C-42F7-A529-725D899B14FB}">
      <dsp:nvSpPr>
        <dsp:cNvPr id="0" name=""/>
        <dsp:cNvSpPr/>
      </dsp:nvSpPr>
      <dsp:spPr>
        <a:xfrm>
          <a:off x="2811912" y="1879408"/>
          <a:ext cx="2297055" cy="2297055"/>
        </a:xfrm>
        <a:prstGeom prst="ellipse">
          <a:avLst/>
        </a:prstGeom>
        <a:gradFill rotWithShape="0">
          <a:gsLst>
            <a:gs pos="0">
              <a:schemeClr val="accent5">
                <a:hueOff val="-4412007"/>
                <a:satOff val="-6137"/>
                <a:lumOff val="-2353"/>
                <a:alphaOff val="0"/>
                <a:satMod val="103000"/>
                <a:lumMod val="118000"/>
              </a:schemeClr>
            </a:gs>
            <a:gs pos="50000">
              <a:schemeClr val="accent5">
                <a:hueOff val="-4412007"/>
                <a:satOff val="-6137"/>
                <a:lumOff val="-2353"/>
                <a:alphaOff val="0"/>
                <a:satMod val="89000"/>
                <a:lumMod val="91000"/>
              </a:schemeClr>
            </a:gs>
            <a:gs pos="100000">
              <a:schemeClr val="accent5">
                <a:hueOff val="-4412007"/>
                <a:satOff val="-6137"/>
                <a:lumOff val="-2353"/>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3FN</a:t>
          </a:r>
        </a:p>
      </dsp:txBody>
      <dsp:txXfrm>
        <a:off x="3340235" y="2086143"/>
        <a:ext cx="1240409" cy="413469"/>
      </dsp:txXfrm>
    </dsp:sp>
    <dsp:sp modelId="{10C585C8-13B8-4B9E-BCB7-80065EB09E81}">
      <dsp:nvSpPr>
        <dsp:cNvPr id="0" name=""/>
        <dsp:cNvSpPr/>
      </dsp:nvSpPr>
      <dsp:spPr>
        <a:xfrm>
          <a:off x="3125147" y="2505878"/>
          <a:ext cx="1670585" cy="1670585"/>
        </a:xfrm>
        <a:prstGeom prst="ellipse">
          <a:avLst/>
        </a:prstGeom>
        <a:gradFill rotWithShape="0">
          <a:gsLst>
            <a:gs pos="0">
              <a:schemeClr val="accent5">
                <a:hueOff val="-5882676"/>
                <a:satOff val="-8182"/>
                <a:lumOff val="-3138"/>
                <a:alphaOff val="0"/>
                <a:satMod val="103000"/>
                <a:lumMod val="118000"/>
              </a:schemeClr>
            </a:gs>
            <a:gs pos="50000">
              <a:schemeClr val="accent5">
                <a:hueOff val="-5882676"/>
                <a:satOff val="-8182"/>
                <a:lumOff val="-3138"/>
                <a:alphaOff val="0"/>
                <a:satMod val="89000"/>
                <a:lumMod val="91000"/>
              </a:schemeClr>
            </a:gs>
            <a:gs pos="100000">
              <a:schemeClr val="accent5">
                <a:hueOff val="-5882676"/>
                <a:satOff val="-8182"/>
                <a:lumOff val="-3138"/>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4FN</a:t>
          </a:r>
        </a:p>
      </dsp:txBody>
      <dsp:txXfrm>
        <a:off x="3417499" y="2714701"/>
        <a:ext cx="1085880" cy="417646"/>
      </dsp:txXfrm>
    </dsp:sp>
    <dsp:sp modelId="{BC17DF98-2A60-4906-83F7-F189BD9473C9}">
      <dsp:nvSpPr>
        <dsp:cNvPr id="0" name=""/>
        <dsp:cNvSpPr/>
      </dsp:nvSpPr>
      <dsp:spPr>
        <a:xfrm>
          <a:off x="3438382" y="3132348"/>
          <a:ext cx="1044116" cy="1044116"/>
        </a:xfrm>
        <a:prstGeom prst="ellipse">
          <a:avLst/>
        </a:prstGeom>
        <a:gradFill rotWithShape="0">
          <a:gsLst>
            <a:gs pos="0">
              <a:schemeClr val="accent5">
                <a:hueOff val="-7353344"/>
                <a:satOff val="-10228"/>
                <a:lumOff val="-3922"/>
                <a:alphaOff val="0"/>
                <a:satMod val="103000"/>
                <a:lumMod val="118000"/>
              </a:schemeClr>
            </a:gs>
            <a:gs pos="50000">
              <a:schemeClr val="accent5">
                <a:hueOff val="-7353344"/>
                <a:satOff val="-10228"/>
                <a:lumOff val="-3922"/>
                <a:alphaOff val="0"/>
                <a:satMod val="89000"/>
                <a:lumMod val="91000"/>
              </a:schemeClr>
            </a:gs>
            <a:gs pos="100000">
              <a:schemeClr val="accent5">
                <a:hueOff val="-7353344"/>
                <a:satOff val="-10228"/>
                <a:lumOff val="-3922"/>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5FN</a:t>
          </a:r>
        </a:p>
      </dsp:txBody>
      <dsp:txXfrm>
        <a:off x="3591289" y="3393377"/>
        <a:ext cx="738301" cy="5220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71EFC-3701-429E-BE85-13559D94E973}">
      <dsp:nvSpPr>
        <dsp:cNvPr id="0" name=""/>
        <dsp:cNvSpPr/>
      </dsp:nvSpPr>
      <dsp:spPr>
        <a:xfrm>
          <a:off x="1872208" y="0"/>
          <a:ext cx="4176464" cy="4176464"/>
        </a:xfrm>
        <a:prstGeom prst="ellipse">
          <a:avLst/>
        </a:prstGeom>
        <a:gradFill rotWithShape="0">
          <a:gsLst>
            <a:gs pos="0">
              <a:schemeClr val="accent5">
                <a:hueOff val="0"/>
                <a:satOff val="0"/>
                <a:lumOff val="0"/>
                <a:alphaOff val="0"/>
                <a:satMod val="103000"/>
                <a:lumMod val="118000"/>
              </a:schemeClr>
            </a:gs>
            <a:gs pos="50000">
              <a:schemeClr val="accent5">
                <a:hueOff val="0"/>
                <a:satOff val="0"/>
                <a:lumOff val="0"/>
                <a:alphaOff val="0"/>
                <a:satMod val="89000"/>
                <a:lumMod val="91000"/>
              </a:schemeClr>
            </a:gs>
            <a:gs pos="100000">
              <a:schemeClr val="accent5">
                <a:hueOff val="0"/>
                <a:satOff val="0"/>
                <a:lumOff val="0"/>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Universo de relaciones</a:t>
          </a:r>
        </a:p>
      </dsp:txBody>
      <dsp:txXfrm>
        <a:off x="3177352" y="208823"/>
        <a:ext cx="1566174" cy="417646"/>
      </dsp:txXfrm>
    </dsp:sp>
    <dsp:sp modelId="{D4784D3B-5795-4621-8BD9-47853A7C45FC}">
      <dsp:nvSpPr>
        <dsp:cNvPr id="0" name=""/>
        <dsp:cNvSpPr/>
      </dsp:nvSpPr>
      <dsp:spPr>
        <a:xfrm>
          <a:off x="2185442" y="626469"/>
          <a:ext cx="3549994" cy="3549994"/>
        </a:xfrm>
        <a:prstGeom prst="ellipse">
          <a:avLst/>
        </a:prstGeom>
        <a:gradFill rotWithShape="0">
          <a:gsLst>
            <a:gs pos="0">
              <a:schemeClr val="accent5">
                <a:hueOff val="-1470669"/>
                <a:satOff val="-2046"/>
                <a:lumOff val="-784"/>
                <a:alphaOff val="0"/>
                <a:satMod val="103000"/>
                <a:lumMod val="118000"/>
              </a:schemeClr>
            </a:gs>
            <a:gs pos="50000">
              <a:schemeClr val="accent5">
                <a:hueOff val="-1470669"/>
                <a:satOff val="-2046"/>
                <a:lumOff val="-784"/>
                <a:alphaOff val="0"/>
                <a:satMod val="89000"/>
                <a:lumMod val="91000"/>
              </a:schemeClr>
            </a:gs>
            <a:gs pos="100000">
              <a:schemeClr val="accent5">
                <a:hueOff val="-1470669"/>
                <a:satOff val="-2046"/>
                <a:lumOff val="-784"/>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1FN</a:t>
          </a:r>
        </a:p>
      </dsp:txBody>
      <dsp:txXfrm>
        <a:off x="3194972" y="830594"/>
        <a:ext cx="1530935" cy="408249"/>
      </dsp:txXfrm>
    </dsp:sp>
    <dsp:sp modelId="{CC176259-3C76-4F6B-9460-92D093A15E62}">
      <dsp:nvSpPr>
        <dsp:cNvPr id="0" name=""/>
        <dsp:cNvSpPr/>
      </dsp:nvSpPr>
      <dsp:spPr>
        <a:xfrm>
          <a:off x="2498677" y="1252939"/>
          <a:ext cx="2923524" cy="2923524"/>
        </a:xfrm>
        <a:prstGeom prst="ellipse">
          <a:avLst/>
        </a:prstGeom>
        <a:solidFill>
          <a:srgbClr val="C00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2FN</a:t>
          </a:r>
        </a:p>
      </dsp:txBody>
      <dsp:txXfrm>
        <a:off x="3203977" y="1454662"/>
        <a:ext cx="1512924" cy="403446"/>
      </dsp:txXfrm>
    </dsp:sp>
    <dsp:sp modelId="{85866C03-549C-42F7-A529-725D899B14FB}">
      <dsp:nvSpPr>
        <dsp:cNvPr id="0" name=""/>
        <dsp:cNvSpPr/>
      </dsp:nvSpPr>
      <dsp:spPr>
        <a:xfrm>
          <a:off x="2811912" y="1879408"/>
          <a:ext cx="2297055" cy="2297055"/>
        </a:xfrm>
        <a:prstGeom prst="ellipse">
          <a:avLst/>
        </a:prstGeom>
        <a:gradFill rotWithShape="0">
          <a:gsLst>
            <a:gs pos="0">
              <a:schemeClr val="accent5">
                <a:hueOff val="-4412007"/>
                <a:satOff val="-6137"/>
                <a:lumOff val="-2353"/>
                <a:alphaOff val="0"/>
                <a:satMod val="103000"/>
                <a:lumMod val="118000"/>
              </a:schemeClr>
            </a:gs>
            <a:gs pos="50000">
              <a:schemeClr val="accent5">
                <a:hueOff val="-4412007"/>
                <a:satOff val="-6137"/>
                <a:lumOff val="-2353"/>
                <a:alphaOff val="0"/>
                <a:satMod val="89000"/>
                <a:lumMod val="91000"/>
              </a:schemeClr>
            </a:gs>
            <a:gs pos="100000">
              <a:schemeClr val="accent5">
                <a:hueOff val="-4412007"/>
                <a:satOff val="-6137"/>
                <a:lumOff val="-2353"/>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3FN</a:t>
          </a:r>
        </a:p>
      </dsp:txBody>
      <dsp:txXfrm>
        <a:off x="3340235" y="2086143"/>
        <a:ext cx="1240409" cy="413469"/>
      </dsp:txXfrm>
    </dsp:sp>
    <dsp:sp modelId="{10C585C8-13B8-4B9E-BCB7-80065EB09E81}">
      <dsp:nvSpPr>
        <dsp:cNvPr id="0" name=""/>
        <dsp:cNvSpPr/>
      </dsp:nvSpPr>
      <dsp:spPr>
        <a:xfrm>
          <a:off x="3125147" y="2505878"/>
          <a:ext cx="1670585" cy="1670585"/>
        </a:xfrm>
        <a:prstGeom prst="ellipse">
          <a:avLst/>
        </a:prstGeom>
        <a:gradFill rotWithShape="0">
          <a:gsLst>
            <a:gs pos="0">
              <a:schemeClr val="accent5">
                <a:hueOff val="-5882676"/>
                <a:satOff val="-8182"/>
                <a:lumOff val="-3138"/>
                <a:alphaOff val="0"/>
                <a:satMod val="103000"/>
                <a:lumMod val="118000"/>
              </a:schemeClr>
            </a:gs>
            <a:gs pos="50000">
              <a:schemeClr val="accent5">
                <a:hueOff val="-5882676"/>
                <a:satOff val="-8182"/>
                <a:lumOff val="-3138"/>
                <a:alphaOff val="0"/>
                <a:satMod val="89000"/>
                <a:lumMod val="91000"/>
              </a:schemeClr>
            </a:gs>
            <a:gs pos="100000">
              <a:schemeClr val="accent5">
                <a:hueOff val="-5882676"/>
                <a:satOff val="-8182"/>
                <a:lumOff val="-3138"/>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4FN</a:t>
          </a:r>
        </a:p>
      </dsp:txBody>
      <dsp:txXfrm>
        <a:off x="3417499" y="2714701"/>
        <a:ext cx="1085880" cy="417646"/>
      </dsp:txXfrm>
    </dsp:sp>
    <dsp:sp modelId="{BC17DF98-2A60-4906-83F7-F189BD9473C9}">
      <dsp:nvSpPr>
        <dsp:cNvPr id="0" name=""/>
        <dsp:cNvSpPr/>
      </dsp:nvSpPr>
      <dsp:spPr>
        <a:xfrm>
          <a:off x="3438382" y="3132348"/>
          <a:ext cx="1044116" cy="1044116"/>
        </a:xfrm>
        <a:prstGeom prst="ellipse">
          <a:avLst/>
        </a:prstGeom>
        <a:gradFill rotWithShape="0">
          <a:gsLst>
            <a:gs pos="0">
              <a:schemeClr val="accent5">
                <a:hueOff val="-7353344"/>
                <a:satOff val="-10228"/>
                <a:lumOff val="-3922"/>
                <a:alphaOff val="0"/>
                <a:satMod val="103000"/>
                <a:lumMod val="118000"/>
              </a:schemeClr>
            </a:gs>
            <a:gs pos="50000">
              <a:schemeClr val="accent5">
                <a:hueOff val="-7353344"/>
                <a:satOff val="-10228"/>
                <a:lumOff val="-3922"/>
                <a:alphaOff val="0"/>
                <a:satMod val="89000"/>
                <a:lumMod val="91000"/>
              </a:schemeClr>
            </a:gs>
            <a:gs pos="100000">
              <a:schemeClr val="accent5">
                <a:hueOff val="-7353344"/>
                <a:satOff val="-10228"/>
                <a:lumOff val="-3922"/>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5FN</a:t>
          </a:r>
        </a:p>
      </dsp:txBody>
      <dsp:txXfrm>
        <a:off x="3591289" y="3393377"/>
        <a:ext cx="738301" cy="5220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71EFC-3701-429E-BE85-13559D94E973}">
      <dsp:nvSpPr>
        <dsp:cNvPr id="0" name=""/>
        <dsp:cNvSpPr/>
      </dsp:nvSpPr>
      <dsp:spPr>
        <a:xfrm>
          <a:off x="1872208" y="0"/>
          <a:ext cx="4176464" cy="4176464"/>
        </a:xfrm>
        <a:prstGeom prst="ellipse">
          <a:avLst/>
        </a:prstGeom>
        <a:gradFill rotWithShape="0">
          <a:gsLst>
            <a:gs pos="0">
              <a:schemeClr val="accent5">
                <a:hueOff val="0"/>
                <a:satOff val="0"/>
                <a:lumOff val="0"/>
                <a:alphaOff val="0"/>
                <a:satMod val="103000"/>
                <a:lumMod val="118000"/>
              </a:schemeClr>
            </a:gs>
            <a:gs pos="50000">
              <a:schemeClr val="accent5">
                <a:hueOff val="0"/>
                <a:satOff val="0"/>
                <a:lumOff val="0"/>
                <a:alphaOff val="0"/>
                <a:satMod val="89000"/>
                <a:lumMod val="91000"/>
              </a:schemeClr>
            </a:gs>
            <a:gs pos="100000">
              <a:schemeClr val="accent5">
                <a:hueOff val="0"/>
                <a:satOff val="0"/>
                <a:lumOff val="0"/>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Universo de relaciones</a:t>
          </a:r>
        </a:p>
      </dsp:txBody>
      <dsp:txXfrm>
        <a:off x="3177352" y="208823"/>
        <a:ext cx="1566174" cy="417646"/>
      </dsp:txXfrm>
    </dsp:sp>
    <dsp:sp modelId="{D4784D3B-5795-4621-8BD9-47853A7C45FC}">
      <dsp:nvSpPr>
        <dsp:cNvPr id="0" name=""/>
        <dsp:cNvSpPr/>
      </dsp:nvSpPr>
      <dsp:spPr>
        <a:xfrm>
          <a:off x="2185442" y="626469"/>
          <a:ext cx="3549994" cy="3549994"/>
        </a:xfrm>
        <a:prstGeom prst="ellipse">
          <a:avLst/>
        </a:prstGeom>
        <a:gradFill rotWithShape="0">
          <a:gsLst>
            <a:gs pos="0">
              <a:schemeClr val="accent5">
                <a:hueOff val="-1470669"/>
                <a:satOff val="-2046"/>
                <a:lumOff val="-784"/>
                <a:alphaOff val="0"/>
                <a:satMod val="103000"/>
                <a:lumMod val="118000"/>
              </a:schemeClr>
            </a:gs>
            <a:gs pos="50000">
              <a:schemeClr val="accent5">
                <a:hueOff val="-1470669"/>
                <a:satOff val="-2046"/>
                <a:lumOff val="-784"/>
                <a:alphaOff val="0"/>
                <a:satMod val="89000"/>
                <a:lumMod val="91000"/>
              </a:schemeClr>
            </a:gs>
            <a:gs pos="100000">
              <a:schemeClr val="accent5">
                <a:hueOff val="-1470669"/>
                <a:satOff val="-2046"/>
                <a:lumOff val="-784"/>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1FN</a:t>
          </a:r>
        </a:p>
      </dsp:txBody>
      <dsp:txXfrm>
        <a:off x="3194972" y="830594"/>
        <a:ext cx="1530935" cy="408249"/>
      </dsp:txXfrm>
    </dsp:sp>
    <dsp:sp modelId="{CC176259-3C76-4F6B-9460-92D093A15E62}">
      <dsp:nvSpPr>
        <dsp:cNvPr id="0" name=""/>
        <dsp:cNvSpPr/>
      </dsp:nvSpPr>
      <dsp:spPr>
        <a:xfrm>
          <a:off x="2498677" y="1252939"/>
          <a:ext cx="2923524" cy="2923524"/>
        </a:xfrm>
        <a:prstGeom prst="ellipse">
          <a:avLst/>
        </a:prstGeom>
        <a:gradFill rotWithShape="0">
          <a:gsLst>
            <a:gs pos="0">
              <a:schemeClr val="accent5">
                <a:hueOff val="-2941338"/>
                <a:satOff val="-4091"/>
                <a:lumOff val="-1569"/>
                <a:alphaOff val="0"/>
                <a:satMod val="103000"/>
                <a:lumMod val="118000"/>
              </a:schemeClr>
            </a:gs>
            <a:gs pos="50000">
              <a:schemeClr val="accent5">
                <a:hueOff val="-2941338"/>
                <a:satOff val="-4091"/>
                <a:lumOff val="-1569"/>
                <a:alphaOff val="0"/>
                <a:satMod val="89000"/>
                <a:lumMod val="91000"/>
              </a:schemeClr>
            </a:gs>
            <a:gs pos="100000">
              <a:schemeClr val="accent5">
                <a:hueOff val="-2941338"/>
                <a:satOff val="-4091"/>
                <a:lumOff val="-1569"/>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2FN</a:t>
          </a:r>
        </a:p>
      </dsp:txBody>
      <dsp:txXfrm>
        <a:off x="3203977" y="1454662"/>
        <a:ext cx="1512924" cy="403446"/>
      </dsp:txXfrm>
    </dsp:sp>
    <dsp:sp modelId="{85866C03-549C-42F7-A529-725D899B14FB}">
      <dsp:nvSpPr>
        <dsp:cNvPr id="0" name=""/>
        <dsp:cNvSpPr/>
      </dsp:nvSpPr>
      <dsp:spPr>
        <a:xfrm>
          <a:off x="2811912" y="1879408"/>
          <a:ext cx="2297055" cy="2297055"/>
        </a:xfrm>
        <a:prstGeom prst="ellipse">
          <a:avLst/>
        </a:prstGeom>
        <a:solidFill>
          <a:srgbClr val="C00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3FN</a:t>
          </a:r>
        </a:p>
      </dsp:txBody>
      <dsp:txXfrm>
        <a:off x="3340235" y="2086143"/>
        <a:ext cx="1240409" cy="413469"/>
      </dsp:txXfrm>
    </dsp:sp>
    <dsp:sp modelId="{10C585C8-13B8-4B9E-BCB7-80065EB09E81}">
      <dsp:nvSpPr>
        <dsp:cNvPr id="0" name=""/>
        <dsp:cNvSpPr/>
      </dsp:nvSpPr>
      <dsp:spPr>
        <a:xfrm>
          <a:off x="3125147" y="2505878"/>
          <a:ext cx="1670585" cy="1670585"/>
        </a:xfrm>
        <a:prstGeom prst="ellipse">
          <a:avLst/>
        </a:prstGeom>
        <a:gradFill rotWithShape="0">
          <a:gsLst>
            <a:gs pos="0">
              <a:schemeClr val="accent5">
                <a:hueOff val="-5882676"/>
                <a:satOff val="-8182"/>
                <a:lumOff val="-3138"/>
                <a:alphaOff val="0"/>
                <a:satMod val="103000"/>
                <a:lumMod val="118000"/>
              </a:schemeClr>
            </a:gs>
            <a:gs pos="50000">
              <a:schemeClr val="accent5">
                <a:hueOff val="-5882676"/>
                <a:satOff val="-8182"/>
                <a:lumOff val="-3138"/>
                <a:alphaOff val="0"/>
                <a:satMod val="89000"/>
                <a:lumMod val="91000"/>
              </a:schemeClr>
            </a:gs>
            <a:gs pos="100000">
              <a:schemeClr val="accent5">
                <a:hueOff val="-5882676"/>
                <a:satOff val="-8182"/>
                <a:lumOff val="-3138"/>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4FN</a:t>
          </a:r>
        </a:p>
      </dsp:txBody>
      <dsp:txXfrm>
        <a:off x="3417499" y="2714701"/>
        <a:ext cx="1085880" cy="417646"/>
      </dsp:txXfrm>
    </dsp:sp>
    <dsp:sp modelId="{BC17DF98-2A60-4906-83F7-F189BD9473C9}">
      <dsp:nvSpPr>
        <dsp:cNvPr id="0" name=""/>
        <dsp:cNvSpPr/>
      </dsp:nvSpPr>
      <dsp:spPr>
        <a:xfrm>
          <a:off x="3438382" y="3132348"/>
          <a:ext cx="1044116" cy="1044116"/>
        </a:xfrm>
        <a:prstGeom prst="ellipse">
          <a:avLst/>
        </a:prstGeom>
        <a:gradFill rotWithShape="0">
          <a:gsLst>
            <a:gs pos="0">
              <a:schemeClr val="accent5">
                <a:hueOff val="-7353344"/>
                <a:satOff val="-10228"/>
                <a:lumOff val="-3922"/>
                <a:alphaOff val="0"/>
                <a:satMod val="103000"/>
                <a:lumMod val="118000"/>
              </a:schemeClr>
            </a:gs>
            <a:gs pos="50000">
              <a:schemeClr val="accent5">
                <a:hueOff val="-7353344"/>
                <a:satOff val="-10228"/>
                <a:lumOff val="-3922"/>
                <a:alphaOff val="0"/>
                <a:satMod val="89000"/>
                <a:lumMod val="91000"/>
              </a:schemeClr>
            </a:gs>
            <a:gs pos="100000">
              <a:schemeClr val="accent5">
                <a:hueOff val="-7353344"/>
                <a:satOff val="-10228"/>
                <a:lumOff val="-3922"/>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5FN</a:t>
          </a:r>
        </a:p>
      </dsp:txBody>
      <dsp:txXfrm>
        <a:off x="3591289" y="3393377"/>
        <a:ext cx="738301" cy="5220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71EFC-3701-429E-BE85-13559D94E973}">
      <dsp:nvSpPr>
        <dsp:cNvPr id="0" name=""/>
        <dsp:cNvSpPr/>
      </dsp:nvSpPr>
      <dsp:spPr>
        <a:xfrm>
          <a:off x="1872208" y="0"/>
          <a:ext cx="4176464" cy="4176464"/>
        </a:xfrm>
        <a:prstGeom prst="ellipse">
          <a:avLst/>
        </a:prstGeom>
        <a:gradFill rotWithShape="0">
          <a:gsLst>
            <a:gs pos="0">
              <a:schemeClr val="accent5">
                <a:hueOff val="0"/>
                <a:satOff val="0"/>
                <a:lumOff val="0"/>
                <a:alphaOff val="0"/>
                <a:satMod val="103000"/>
                <a:lumMod val="118000"/>
              </a:schemeClr>
            </a:gs>
            <a:gs pos="50000">
              <a:schemeClr val="accent5">
                <a:hueOff val="0"/>
                <a:satOff val="0"/>
                <a:lumOff val="0"/>
                <a:alphaOff val="0"/>
                <a:satMod val="89000"/>
                <a:lumMod val="91000"/>
              </a:schemeClr>
            </a:gs>
            <a:gs pos="100000">
              <a:schemeClr val="accent5">
                <a:hueOff val="0"/>
                <a:satOff val="0"/>
                <a:lumOff val="0"/>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Universo de relaciones</a:t>
          </a:r>
        </a:p>
      </dsp:txBody>
      <dsp:txXfrm>
        <a:off x="3177352" y="208823"/>
        <a:ext cx="1566174" cy="417646"/>
      </dsp:txXfrm>
    </dsp:sp>
    <dsp:sp modelId="{D4784D3B-5795-4621-8BD9-47853A7C45FC}">
      <dsp:nvSpPr>
        <dsp:cNvPr id="0" name=""/>
        <dsp:cNvSpPr/>
      </dsp:nvSpPr>
      <dsp:spPr>
        <a:xfrm>
          <a:off x="2185442" y="626469"/>
          <a:ext cx="3549994" cy="3549994"/>
        </a:xfrm>
        <a:prstGeom prst="ellipse">
          <a:avLst/>
        </a:prstGeom>
        <a:gradFill rotWithShape="0">
          <a:gsLst>
            <a:gs pos="0">
              <a:schemeClr val="accent5">
                <a:hueOff val="-1470669"/>
                <a:satOff val="-2046"/>
                <a:lumOff val="-784"/>
                <a:alphaOff val="0"/>
                <a:satMod val="103000"/>
                <a:lumMod val="118000"/>
              </a:schemeClr>
            </a:gs>
            <a:gs pos="50000">
              <a:schemeClr val="accent5">
                <a:hueOff val="-1470669"/>
                <a:satOff val="-2046"/>
                <a:lumOff val="-784"/>
                <a:alphaOff val="0"/>
                <a:satMod val="89000"/>
                <a:lumMod val="91000"/>
              </a:schemeClr>
            </a:gs>
            <a:gs pos="100000">
              <a:schemeClr val="accent5">
                <a:hueOff val="-1470669"/>
                <a:satOff val="-2046"/>
                <a:lumOff val="-784"/>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1FN</a:t>
          </a:r>
        </a:p>
      </dsp:txBody>
      <dsp:txXfrm>
        <a:off x="3194972" y="830594"/>
        <a:ext cx="1530935" cy="408249"/>
      </dsp:txXfrm>
    </dsp:sp>
    <dsp:sp modelId="{CC176259-3C76-4F6B-9460-92D093A15E62}">
      <dsp:nvSpPr>
        <dsp:cNvPr id="0" name=""/>
        <dsp:cNvSpPr/>
      </dsp:nvSpPr>
      <dsp:spPr>
        <a:xfrm>
          <a:off x="2498677" y="1252939"/>
          <a:ext cx="2923524" cy="2923524"/>
        </a:xfrm>
        <a:prstGeom prst="ellipse">
          <a:avLst/>
        </a:prstGeom>
        <a:gradFill rotWithShape="0">
          <a:gsLst>
            <a:gs pos="0">
              <a:schemeClr val="accent5">
                <a:hueOff val="-2941338"/>
                <a:satOff val="-4091"/>
                <a:lumOff val="-1569"/>
                <a:alphaOff val="0"/>
                <a:satMod val="103000"/>
                <a:lumMod val="118000"/>
              </a:schemeClr>
            </a:gs>
            <a:gs pos="50000">
              <a:schemeClr val="accent5">
                <a:hueOff val="-2941338"/>
                <a:satOff val="-4091"/>
                <a:lumOff val="-1569"/>
                <a:alphaOff val="0"/>
                <a:satMod val="89000"/>
                <a:lumMod val="91000"/>
              </a:schemeClr>
            </a:gs>
            <a:gs pos="100000">
              <a:schemeClr val="accent5">
                <a:hueOff val="-2941338"/>
                <a:satOff val="-4091"/>
                <a:lumOff val="-1569"/>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2FN</a:t>
          </a:r>
        </a:p>
      </dsp:txBody>
      <dsp:txXfrm>
        <a:off x="3203977" y="1454662"/>
        <a:ext cx="1512924" cy="403446"/>
      </dsp:txXfrm>
    </dsp:sp>
    <dsp:sp modelId="{85866C03-549C-42F7-A529-725D899B14FB}">
      <dsp:nvSpPr>
        <dsp:cNvPr id="0" name=""/>
        <dsp:cNvSpPr/>
      </dsp:nvSpPr>
      <dsp:spPr>
        <a:xfrm>
          <a:off x="2811912" y="1879408"/>
          <a:ext cx="2297055" cy="2297055"/>
        </a:xfrm>
        <a:prstGeom prst="ellipse">
          <a:avLst/>
        </a:prstGeom>
        <a:gradFill rotWithShape="0">
          <a:gsLst>
            <a:gs pos="0">
              <a:schemeClr val="accent5">
                <a:hueOff val="-4412007"/>
                <a:satOff val="-6137"/>
                <a:lumOff val="-2353"/>
                <a:alphaOff val="0"/>
                <a:satMod val="103000"/>
                <a:lumMod val="118000"/>
              </a:schemeClr>
            </a:gs>
            <a:gs pos="50000">
              <a:schemeClr val="accent5">
                <a:hueOff val="-4412007"/>
                <a:satOff val="-6137"/>
                <a:lumOff val="-2353"/>
                <a:alphaOff val="0"/>
                <a:satMod val="89000"/>
                <a:lumMod val="91000"/>
              </a:schemeClr>
            </a:gs>
            <a:gs pos="100000">
              <a:schemeClr val="accent5">
                <a:hueOff val="-4412007"/>
                <a:satOff val="-6137"/>
                <a:lumOff val="-2353"/>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3FN</a:t>
          </a:r>
        </a:p>
      </dsp:txBody>
      <dsp:txXfrm>
        <a:off x="3340235" y="2086143"/>
        <a:ext cx="1240409" cy="413469"/>
      </dsp:txXfrm>
    </dsp:sp>
    <dsp:sp modelId="{10C585C8-13B8-4B9E-BCB7-80065EB09E81}">
      <dsp:nvSpPr>
        <dsp:cNvPr id="0" name=""/>
        <dsp:cNvSpPr/>
      </dsp:nvSpPr>
      <dsp:spPr>
        <a:xfrm>
          <a:off x="3125147" y="2505878"/>
          <a:ext cx="1670585" cy="1670585"/>
        </a:xfrm>
        <a:prstGeom prst="ellipse">
          <a:avLst/>
        </a:prstGeom>
        <a:solidFill>
          <a:srgbClr val="C00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4FN</a:t>
          </a:r>
        </a:p>
      </dsp:txBody>
      <dsp:txXfrm>
        <a:off x="3417499" y="2714701"/>
        <a:ext cx="1085880" cy="417646"/>
      </dsp:txXfrm>
    </dsp:sp>
    <dsp:sp modelId="{BC17DF98-2A60-4906-83F7-F189BD9473C9}">
      <dsp:nvSpPr>
        <dsp:cNvPr id="0" name=""/>
        <dsp:cNvSpPr/>
      </dsp:nvSpPr>
      <dsp:spPr>
        <a:xfrm>
          <a:off x="3438382" y="3132348"/>
          <a:ext cx="1044116" cy="1044116"/>
        </a:xfrm>
        <a:prstGeom prst="ellipse">
          <a:avLst/>
        </a:prstGeom>
        <a:gradFill rotWithShape="0">
          <a:gsLst>
            <a:gs pos="0">
              <a:schemeClr val="accent5">
                <a:hueOff val="-7353344"/>
                <a:satOff val="-10228"/>
                <a:lumOff val="-3922"/>
                <a:alphaOff val="0"/>
                <a:satMod val="103000"/>
                <a:lumMod val="118000"/>
              </a:schemeClr>
            </a:gs>
            <a:gs pos="50000">
              <a:schemeClr val="accent5">
                <a:hueOff val="-7353344"/>
                <a:satOff val="-10228"/>
                <a:lumOff val="-3922"/>
                <a:alphaOff val="0"/>
                <a:satMod val="89000"/>
                <a:lumMod val="91000"/>
              </a:schemeClr>
            </a:gs>
            <a:gs pos="100000">
              <a:schemeClr val="accent5">
                <a:hueOff val="-7353344"/>
                <a:satOff val="-10228"/>
                <a:lumOff val="-3922"/>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5FN</a:t>
          </a:r>
        </a:p>
      </dsp:txBody>
      <dsp:txXfrm>
        <a:off x="3591289" y="3393377"/>
        <a:ext cx="738301" cy="5220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71EFC-3701-429E-BE85-13559D94E973}">
      <dsp:nvSpPr>
        <dsp:cNvPr id="0" name=""/>
        <dsp:cNvSpPr/>
      </dsp:nvSpPr>
      <dsp:spPr>
        <a:xfrm>
          <a:off x="1872208" y="0"/>
          <a:ext cx="4176464" cy="4176464"/>
        </a:xfrm>
        <a:prstGeom prst="ellipse">
          <a:avLst/>
        </a:prstGeom>
        <a:gradFill rotWithShape="0">
          <a:gsLst>
            <a:gs pos="0">
              <a:schemeClr val="accent5">
                <a:hueOff val="0"/>
                <a:satOff val="0"/>
                <a:lumOff val="0"/>
                <a:alphaOff val="0"/>
                <a:satMod val="103000"/>
                <a:lumMod val="118000"/>
              </a:schemeClr>
            </a:gs>
            <a:gs pos="50000">
              <a:schemeClr val="accent5">
                <a:hueOff val="0"/>
                <a:satOff val="0"/>
                <a:lumOff val="0"/>
                <a:alphaOff val="0"/>
                <a:satMod val="89000"/>
                <a:lumMod val="91000"/>
              </a:schemeClr>
            </a:gs>
            <a:gs pos="100000">
              <a:schemeClr val="accent5">
                <a:hueOff val="0"/>
                <a:satOff val="0"/>
                <a:lumOff val="0"/>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Universo de relaciones</a:t>
          </a:r>
        </a:p>
      </dsp:txBody>
      <dsp:txXfrm>
        <a:off x="3177352" y="208823"/>
        <a:ext cx="1566174" cy="417646"/>
      </dsp:txXfrm>
    </dsp:sp>
    <dsp:sp modelId="{D4784D3B-5795-4621-8BD9-47853A7C45FC}">
      <dsp:nvSpPr>
        <dsp:cNvPr id="0" name=""/>
        <dsp:cNvSpPr/>
      </dsp:nvSpPr>
      <dsp:spPr>
        <a:xfrm>
          <a:off x="2185442" y="626469"/>
          <a:ext cx="3549994" cy="3549994"/>
        </a:xfrm>
        <a:prstGeom prst="ellipse">
          <a:avLst/>
        </a:prstGeom>
        <a:gradFill rotWithShape="0">
          <a:gsLst>
            <a:gs pos="0">
              <a:schemeClr val="accent5">
                <a:hueOff val="-1470669"/>
                <a:satOff val="-2046"/>
                <a:lumOff val="-784"/>
                <a:alphaOff val="0"/>
                <a:satMod val="103000"/>
                <a:lumMod val="118000"/>
              </a:schemeClr>
            </a:gs>
            <a:gs pos="50000">
              <a:schemeClr val="accent5">
                <a:hueOff val="-1470669"/>
                <a:satOff val="-2046"/>
                <a:lumOff val="-784"/>
                <a:alphaOff val="0"/>
                <a:satMod val="89000"/>
                <a:lumMod val="91000"/>
              </a:schemeClr>
            </a:gs>
            <a:gs pos="100000">
              <a:schemeClr val="accent5">
                <a:hueOff val="-1470669"/>
                <a:satOff val="-2046"/>
                <a:lumOff val="-784"/>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1FN</a:t>
          </a:r>
        </a:p>
      </dsp:txBody>
      <dsp:txXfrm>
        <a:off x="3194972" y="830594"/>
        <a:ext cx="1530935" cy="408249"/>
      </dsp:txXfrm>
    </dsp:sp>
    <dsp:sp modelId="{CC176259-3C76-4F6B-9460-92D093A15E62}">
      <dsp:nvSpPr>
        <dsp:cNvPr id="0" name=""/>
        <dsp:cNvSpPr/>
      </dsp:nvSpPr>
      <dsp:spPr>
        <a:xfrm>
          <a:off x="2498677" y="1252939"/>
          <a:ext cx="2923524" cy="2923524"/>
        </a:xfrm>
        <a:prstGeom prst="ellipse">
          <a:avLst/>
        </a:prstGeom>
        <a:gradFill rotWithShape="0">
          <a:gsLst>
            <a:gs pos="0">
              <a:schemeClr val="accent5">
                <a:hueOff val="-2941338"/>
                <a:satOff val="-4091"/>
                <a:lumOff val="-1569"/>
                <a:alphaOff val="0"/>
                <a:satMod val="103000"/>
                <a:lumMod val="118000"/>
              </a:schemeClr>
            </a:gs>
            <a:gs pos="50000">
              <a:schemeClr val="accent5">
                <a:hueOff val="-2941338"/>
                <a:satOff val="-4091"/>
                <a:lumOff val="-1569"/>
                <a:alphaOff val="0"/>
                <a:satMod val="89000"/>
                <a:lumMod val="91000"/>
              </a:schemeClr>
            </a:gs>
            <a:gs pos="100000">
              <a:schemeClr val="accent5">
                <a:hueOff val="-2941338"/>
                <a:satOff val="-4091"/>
                <a:lumOff val="-1569"/>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2FN</a:t>
          </a:r>
        </a:p>
      </dsp:txBody>
      <dsp:txXfrm>
        <a:off x="3203977" y="1454662"/>
        <a:ext cx="1512924" cy="403446"/>
      </dsp:txXfrm>
    </dsp:sp>
    <dsp:sp modelId="{85866C03-549C-42F7-A529-725D899B14FB}">
      <dsp:nvSpPr>
        <dsp:cNvPr id="0" name=""/>
        <dsp:cNvSpPr/>
      </dsp:nvSpPr>
      <dsp:spPr>
        <a:xfrm>
          <a:off x="2811912" y="1879408"/>
          <a:ext cx="2297055" cy="2297055"/>
        </a:xfrm>
        <a:prstGeom prst="ellipse">
          <a:avLst/>
        </a:prstGeom>
        <a:gradFill rotWithShape="0">
          <a:gsLst>
            <a:gs pos="0">
              <a:schemeClr val="accent5">
                <a:hueOff val="-4412007"/>
                <a:satOff val="-6137"/>
                <a:lumOff val="-2353"/>
                <a:alphaOff val="0"/>
                <a:satMod val="103000"/>
                <a:lumMod val="118000"/>
              </a:schemeClr>
            </a:gs>
            <a:gs pos="50000">
              <a:schemeClr val="accent5">
                <a:hueOff val="-4412007"/>
                <a:satOff val="-6137"/>
                <a:lumOff val="-2353"/>
                <a:alphaOff val="0"/>
                <a:satMod val="89000"/>
                <a:lumMod val="91000"/>
              </a:schemeClr>
            </a:gs>
            <a:gs pos="100000">
              <a:schemeClr val="accent5">
                <a:hueOff val="-4412007"/>
                <a:satOff val="-6137"/>
                <a:lumOff val="-2353"/>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3FN</a:t>
          </a:r>
        </a:p>
      </dsp:txBody>
      <dsp:txXfrm>
        <a:off x="3340235" y="2086143"/>
        <a:ext cx="1240409" cy="413469"/>
      </dsp:txXfrm>
    </dsp:sp>
    <dsp:sp modelId="{10C585C8-13B8-4B9E-BCB7-80065EB09E81}">
      <dsp:nvSpPr>
        <dsp:cNvPr id="0" name=""/>
        <dsp:cNvSpPr/>
      </dsp:nvSpPr>
      <dsp:spPr>
        <a:xfrm>
          <a:off x="3125147" y="2505878"/>
          <a:ext cx="1670585" cy="1670585"/>
        </a:xfrm>
        <a:prstGeom prst="ellipse">
          <a:avLst/>
        </a:prstGeom>
        <a:gradFill rotWithShape="0">
          <a:gsLst>
            <a:gs pos="0">
              <a:schemeClr val="accent5">
                <a:hueOff val="-5882676"/>
                <a:satOff val="-8182"/>
                <a:lumOff val="-3138"/>
                <a:alphaOff val="0"/>
                <a:satMod val="103000"/>
                <a:lumMod val="118000"/>
              </a:schemeClr>
            </a:gs>
            <a:gs pos="50000">
              <a:schemeClr val="accent5">
                <a:hueOff val="-5882676"/>
                <a:satOff val="-8182"/>
                <a:lumOff val="-3138"/>
                <a:alphaOff val="0"/>
                <a:satMod val="89000"/>
                <a:lumMod val="91000"/>
              </a:schemeClr>
            </a:gs>
            <a:gs pos="100000">
              <a:schemeClr val="accent5">
                <a:hueOff val="-5882676"/>
                <a:satOff val="-8182"/>
                <a:lumOff val="-3138"/>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4FN</a:t>
          </a:r>
        </a:p>
      </dsp:txBody>
      <dsp:txXfrm>
        <a:off x="3417499" y="2714701"/>
        <a:ext cx="1085880" cy="417646"/>
      </dsp:txXfrm>
    </dsp:sp>
    <dsp:sp modelId="{BC17DF98-2A60-4906-83F7-F189BD9473C9}">
      <dsp:nvSpPr>
        <dsp:cNvPr id="0" name=""/>
        <dsp:cNvSpPr/>
      </dsp:nvSpPr>
      <dsp:spPr>
        <a:xfrm>
          <a:off x="3438382" y="3132348"/>
          <a:ext cx="1044116" cy="1044116"/>
        </a:xfrm>
        <a:prstGeom prst="ellipse">
          <a:avLst/>
        </a:prstGeom>
        <a:solidFill>
          <a:srgbClr val="C00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5FN</a:t>
          </a:r>
        </a:p>
      </dsp:txBody>
      <dsp:txXfrm>
        <a:off x="3591289" y="3393377"/>
        <a:ext cx="738301" cy="522058"/>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4.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5.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6.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3">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4">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5">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6">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14/2/2017</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14/2/2017</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14/02/2017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14/02/2017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14/02/2017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14/02/2017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14/02/2017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14/02/2017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14/02/2017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14/02/2017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14/02/2017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14/02/2017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14/02/2017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14/02/2017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14/02/2017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14/02/2017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14/02/2017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14/02/2017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14/02/2017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14/02/2017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14/02/2017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14/02/2017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14/02/2017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2/14/2017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2/14/2017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2/14/2017</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de datos</a:t>
            </a:r>
            <a:br>
              <a:rPr lang="es-CR" dirty="0"/>
            </a:br>
            <a:r>
              <a:rPr lang="es-CR" dirty="0"/>
              <a:t>ISW­-312</a:t>
            </a:r>
            <a:endParaRPr lang="es-CR" dirty="0"/>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Pasos</a:t>
            </a:r>
          </a:p>
        </p:txBody>
      </p:sp>
      <p:sp>
        <p:nvSpPr>
          <p:cNvPr id="3" name="2 Marcador de contenido"/>
          <p:cNvSpPr>
            <a:spLocks noGrp="1"/>
          </p:cNvSpPr>
          <p:nvPr>
            <p:ph idx="1"/>
          </p:nvPr>
        </p:nvSpPr>
        <p:spPr/>
        <p:txBody>
          <a:bodyPr>
            <a:normAutofit/>
          </a:bodyPr>
          <a:lstStyle/>
          <a:p>
            <a:r>
              <a:rPr lang="es-ES" dirty="0"/>
              <a:t>El proceso de normalización consiste en:</a:t>
            </a:r>
          </a:p>
          <a:p>
            <a:pPr lvl="1"/>
            <a:r>
              <a:rPr lang="es-ES" dirty="0"/>
              <a:t>Comprobar que cada tabla tiene un número fijo de columnas y las variables son sencillas o simples (atómicas)</a:t>
            </a:r>
          </a:p>
          <a:p>
            <a:pPr lvl="1"/>
            <a:r>
              <a:rPr lang="es-CR" dirty="0"/>
              <a:t>Identificar la clave primaria</a:t>
            </a:r>
          </a:p>
          <a:p>
            <a:pPr lvl="1"/>
            <a:r>
              <a:rPr lang="es-ES" dirty="0"/>
              <a:t>Comprobar que todos los atributos (menos la clave primaria) depende de TODA la clave no de PARTE de ella.</a:t>
            </a:r>
          </a:p>
          <a:p>
            <a:pPr lvl="1"/>
            <a:r>
              <a:rPr lang="es-ES" dirty="0"/>
              <a:t>Si existe dependencia parcial rompe la relación en varias </a:t>
            </a:r>
            <a:r>
              <a:rPr lang="es-CR" dirty="0" err="1"/>
              <a:t>subrelaciones</a:t>
            </a:r>
            <a:r>
              <a:rPr lang="es-CR" dirty="0"/>
              <a:t>.</a:t>
            </a:r>
          </a:p>
          <a:p>
            <a:pPr lvl="1"/>
            <a:r>
              <a:rPr lang="es-ES" dirty="0"/>
              <a:t>Comprobar que todos los atributos dependen de la clave y no </a:t>
            </a:r>
            <a:r>
              <a:rPr lang="es-CR" dirty="0"/>
              <a:t>de otros atributos (dependencias transitivas)</a:t>
            </a:r>
          </a:p>
          <a:p>
            <a:pPr lvl="1"/>
            <a:r>
              <a:rPr lang="es-ES" dirty="0"/>
              <a:t>Si existe dependencias no relacionadas con la clave primaria </a:t>
            </a:r>
            <a:r>
              <a:rPr lang="es-CR" dirty="0"/>
              <a:t>subdivide las tablas</a:t>
            </a:r>
          </a:p>
        </p:txBody>
      </p:sp>
    </p:spTree>
    <p:extLst>
      <p:ext uri="{BB962C8B-B14F-4D97-AF65-F5344CB8AC3E}">
        <p14:creationId xmlns:p14="http://schemas.microsoft.com/office/powerpoint/2010/main" val="1103288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Definición</a:t>
            </a:r>
          </a:p>
        </p:txBody>
      </p:sp>
      <p:sp>
        <p:nvSpPr>
          <p:cNvPr id="3" name="2 Marcador de contenido"/>
          <p:cNvSpPr>
            <a:spLocks noGrp="1"/>
          </p:cNvSpPr>
          <p:nvPr>
            <p:ph idx="1"/>
          </p:nvPr>
        </p:nvSpPr>
        <p:spPr/>
        <p:txBody>
          <a:bodyPr>
            <a:normAutofit/>
          </a:bodyPr>
          <a:lstStyle/>
          <a:p>
            <a:endParaRPr lang="es-ES" dirty="0"/>
          </a:p>
          <a:p>
            <a:r>
              <a:rPr lang="es-ES" dirty="0"/>
              <a:t>La </a:t>
            </a:r>
            <a:r>
              <a:rPr lang="es-ES" b="1" dirty="0"/>
              <a:t>normalización </a:t>
            </a:r>
            <a:r>
              <a:rPr lang="es-ES" dirty="0"/>
              <a:t>es una técnica, desarrollada inicialmente por E.F. </a:t>
            </a:r>
            <a:r>
              <a:rPr lang="es-ES" dirty="0" err="1"/>
              <a:t>Codd</a:t>
            </a:r>
            <a:r>
              <a:rPr lang="es-ES" dirty="0"/>
              <a:t> en 1972, para </a:t>
            </a:r>
            <a:r>
              <a:rPr lang="es-ES" b="1" dirty="0"/>
              <a:t>diseñar la estructura lógica </a:t>
            </a:r>
            <a:r>
              <a:rPr lang="es-ES" dirty="0"/>
              <a:t>de una base de datos en el modelo relacional</a:t>
            </a:r>
          </a:p>
          <a:p>
            <a:endParaRPr lang="es-ES" dirty="0"/>
          </a:p>
          <a:p>
            <a:r>
              <a:rPr lang="es-ES" dirty="0"/>
              <a:t>La normalización es un proceso en el cual se va comprobando el cumplimiento de una </a:t>
            </a:r>
            <a:r>
              <a:rPr lang="es-ES" b="1" dirty="0"/>
              <a:t>serie de reglas</a:t>
            </a:r>
            <a:r>
              <a:rPr lang="es-ES" dirty="0"/>
              <a:t>, o restricciones, por parte de un esquema de relación; </a:t>
            </a:r>
            <a:r>
              <a:rPr lang="es-ES" dirty="0">
                <a:solidFill>
                  <a:srgbClr val="7030A0"/>
                </a:solidFill>
              </a:rPr>
              <a:t>cada regla que se cumple aumenta el grado de normalización </a:t>
            </a:r>
            <a:r>
              <a:rPr lang="es-ES" dirty="0"/>
              <a:t>del esquema de relación; si una regla no se cumple, el esquema de relación se debe descomponer en varios esquemas de relación que sí la cumplan por separado</a:t>
            </a:r>
            <a:endParaRPr lang="es-CR" dirty="0"/>
          </a:p>
        </p:txBody>
      </p:sp>
    </p:spTree>
    <p:extLst>
      <p:ext uri="{BB962C8B-B14F-4D97-AF65-F5344CB8AC3E}">
        <p14:creationId xmlns:p14="http://schemas.microsoft.com/office/powerpoint/2010/main" val="469508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Formas Normales </a:t>
            </a:r>
          </a:p>
        </p:txBody>
      </p:sp>
      <p:sp>
        <p:nvSpPr>
          <p:cNvPr id="3" name="2 Marcador de contenido"/>
          <p:cNvSpPr>
            <a:spLocks noGrp="1"/>
          </p:cNvSpPr>
          <p:nvPr>
            <p:ph idx="1"/>
          </p:nvPr>
        </p:nvSpPr>
        <p:spPr/>
        <p:txBody>
          <a:bodyPr/>
          <a:lstStyle/>
          <a:p>
            <a:r>
              <a:rPr lang="es-ES" dirty="0"/>
              <a:t>Un esquema de relación está en una determinada </a:t>
            </a:r>
            <a:r>
              <a:rPr lang="es-ES" b="1" dirty="0"/>
              <a:t>forma normal </a:t>
            </a:r>
            <a:r>
              <a:rPr lang="es-ES" dirty="0"/>
              <a:t>si </a:t>
            </a:r>
            <a:r>
              <a:rPr lang="es-ES" b="1" dirty="0"/>
              <a:t>satisface un cierto conjunto de restricciones</a:t>
            </a:r>
            <a:endParaRPr lang="es-CR" dirty="0"/>
          </a:p>
        </p:txBody>
      </p:sp>
      <p:graphicFrame>
        <p:nvGraphicFramePr>
          <p:cNvPr id="4" name="3 Diagrama"/>
          <p:cNvGraphicFramePr/>
          <p:nvPr>
            <p:extLst/>
          </p:nvPr>
        </p:nvGraphicFramePr>
        <p:xfrm>
          <a:off x="683568" y="2636912"/>
          <a:ext cx="7920880"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1813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Cumplimiento</a:t>
            </a:r>
          </a:p>
        </p:txBody>
      </p:sp>
      <p:sp>
        <p:nvSpPr>
          <p:cNvPr id="3" name="2 Marcador de contenido"/>
          <p:cNvSpPr>
            <a:spLocks noGrp="1"/>
          </p:cNvSpPr>
          <p:nvPr>
            <p:ph idx="1"/>
          </p:nvPr>
        </p:nvSpPr>
        <p:spPr/>
        <p:txBody>
          <a:bodyPr/>
          <a:lstStyle/>
          <a:p>
            <a:endParaRPr lang="es-ES" dirty="0"/>
          </a:p>
          <a:p>
            <a:endParaRPr lang="es-ES" dirty="0"/>
          </a:p>
          <a:p>
            <a:r>
              <a:rPr lang="es-ES" dirty="0"/>
              <a:t>El modelo relacional </a:t>
            </a:r>
            <a:r>
              <a:rPr lang="es-ES" b="1" dirty="0"/>
              <a:t>sólo requiere </a:t>
            </a:r>
            <a:r>
              <a:rPr lang="es-ES" dirty="0"/>
              <a:t>un conjunto de esquemas de relación en </a:t>
            </a:r>
            <a:r>
              <a:rPr lang="es-ES" b="1" dirty="0"/>
              <a:t>primera forma normal </a:t>
            </a:r>
            <a:r>
              <a:rPr lang="es-ES" dirty="0"/>
              <a:t>Las restantes formas normales son opcionales</a:t>
            </a:r>
          </a:p>
          <a:p>
            <a:endParaRPr lang="es-ES" dirty="0"/>
          </a:p>
          <a:p>
            <a:r>
              <a:rPr lang="es-ES" dirty="0"/>
              <a:t>Para evitar anomalías de actualización, es </a:t>
            </a:r>
            <a:r>
              <a:rPr lang="es-ES" b="1" dirty="0"/>
              <a:t>recomendable </a:t>
            </a:r>
            <a:r>
              <a:rPr lang="es-ES" dirty="0"/>
              <a:t>llegar al menos hasta la </a:t>
            </a:r>
            <a:r>
              <a:rPr lang="es-ES" b="1" dirty="0"/>
              <a:t>tercera forma normal </a:t>
            </a:r>
            <a:r>
              <a:rPr lang="es-ES" dirty="0"/>
              <a:t>o, mejor aún, hasta la </a:t>
            </a:r>
            <a:r>
              <a:rPr lang="es-ES" b="1" dirty="0"/>
              <a:t>cuarta forma normal de </a:t>
            </a:r>
            <a:r>
              <a:rPr lang="es-ES" b="1" dirty="0" err="1"/>
              <a:t>Boyce-Codd</a:t>
            </a:r>
            <a:endParaRPr lang="es-CR" dirty="0"/>
          </a:p>
        </p:txBody>
      </p:sp>
    </p:spTree>
    <p:extLst>
      <p:ext uri="{BB962C8B-B14F-4D97-AF65-F5344CB8AC3E}">
        <p14:creationId xmlns:p14="http://schemas.microsoft.com/office/powerpoint/2010/main" val="1553633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Formas Normales </a:t>
            </a:r>
          </a:p>
        </p:txBody>
      </p:sp>
      <p:sp>
        <p:nvSpPr>
          <p:cNvPr id="3" name="2 Marcador de contenido"/>
          <p:cNvSpPr>
            <a:spLocks noGrp="1"/>
          </p:cNvSpPr>
          <p:nvPr>
            <p:ph idx="1"/>
          </p:nvPr>
        </p:nvSpPr>
        <p:spPr/>
        <p:txBody>
          <a:bodyPr/>
          <a:lstStyle/>
          <a:p>
            <a:r>
              <a:rPr lang="es-ES" dirty="0"/>
              <a:t>Un esquema de relación está en una determinada </a:t>
            </a:r>
            <a:r>
              <a:rPr lang="es-ES" b="1" dirty="0"/>
              <a:t>forma normal </a:t>
            </a:r>
            <a:r>
              <a:rPr lang="es-ES" dirty="0"/>
              <a:t>si </a:t>
            </a:r>
            <a:r>
              <a:rPr lang="es-ES" b="1" dirty="0"/>
              <a:t>satisface un cierto conjunto de restricciones</a:t>
            </a:r>
            <a:endParaRPr lang="es-CR" dirty="0"/>
          </a:p>
        </p:txBody>
      </p:sp>
      <p:graphicFrame>
        <p:nvGraphicFramePr>
          <p:cNvPr id="4" name="3 Diagrama"/>
          <p:cNvGraphicFramePr/>
          <p:nvPr>
            <p:extLst/>
          </p:nvPr>
        </p:nvGraphicFramePr>
        <p:xfrm>
          <a:off x="683568" y="2636912"/>
          <a:ext cx="7920880"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1995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Primera Forma Normal</a:t>
            </a:r>
          </a:p>
        </p:txBody>
      </p:sp>
      <p:sp>
        <p:nvSpPr>
          <p:cNvPr id="3" name="2 Marcador de contenido"/>
          <p:cNvSpPr>
            <a:spLocks noGrp="1"/>
          </p:cNvSpPr>
          <p:nvPr>
            <p:ph idx="1"/>
          </p:nvPr>
        </p:nvSpPr>
        <p:spPr/>
        <p:txBody>
          <a:bodyPr>
            <a:normAutofit/>
          </a:bodyPr>
          <a:lstStyle/>
          <a:p>
            <a:r>
              <a:rPr lang="es-ES" dirty="0"/>
              <a:t>Un esquema de relación está en primera forma normal (1FN) si, y sólo si, los dominios de todos los atributos de la relación </a:t>
            </a:r>
            <a:r>
              <a:rPr lang="es-CR" dirty="0"/>
              <a:t>son </a:t>
            </a:r>
            <a:r>
              <a:rPr lang="es-CR" b="1" dirty="0"/>
              <a:t>atómicos.</a:t>
            </a:r>
          </a:p>
          <a:p>
            <a:r>
              <a:rPr lang="es-ES" dirty="0"/>
              <a:t>Un </a:t>
            </a:r>
            <a:r>
              <a:rPr lang="es-ES" b="1" dirty="0"/>
              <a:t>dominio es atómico </a:t>
            </a:r>
            <a:r>
              <a:rPr lang="es-ES" dirty="0"/>
              <a:t>si se considera que los elementos del dominio son unidades </a:t>
            </a:r>
            <a:r>
              <a:rPr lang="es-ES" dirty="0">
                <a:solidFill>
                  <a:srgbClr val="7030A0"/>
                </a:solidFill>
              </a:rPr>
              <a:t>indivisibles.</a:t>
            </a:r>
          </a:p>
          <a:p>
            <a:r>
              <a:rPr lang="es-ES" dirty="0"/>
              <a:t>En muchos dominios en los que las entidades tienen una estructura compleja, la imposición de la representación en primera forma normal representa una carga innecesaria para el programador de las aplicaciones, que tiene que escribir código para convertir los datos a su forma atómica.</a:t>
            </a:r>
          </a:p>
          <a:p>
            <a:r>
              <a:rPr lang="es-CR" dirty="0"/>
              <a:t>Los sistemas modernos de bases de datos soportan </a:t>
            </a:r>
            <a:r>
              <a:rPr lang="es-ES" dirty="0"/>
              <a:t>muchos tipos de valores no atómicos.</a:t>
            </a:r>
            <a:endParaRPr lang="es-CR" b="1" dirty="0"/>
          </a:p>
        </p:txBody>
      </p:sp>
    </p:spTree>
    <p:extLst>
      <p:ext uri="{BB962C8B-B14F-4D97-AF65-F5344CB8AC3E}">
        <p14:creationId xmlns:p14="http://schemas.microsoft.com/office/powerpoint/2010/main" val="1598261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Primera Forma Normal</a:t>
            </a:r>
          </a:p>
        </p:txBody>
      </p:sp>
      <p:sp>
        <p:nvSpPr>
          <p:cNvPr id="3" name="2 Marcador de contenido"/>
          <p:cNvSpPr>
            <a:spLocks noGrp="1"/>
          </p:cNvSpPr>
          <p:nvPr>
            <p:ph idx="1"/>
          </p:nvPr>
        </p:nvSpPr>
        <p:spPr/>
        <p:txBody>
          <a:bodyPr>
            <a:normAutofit/>
          </a:bodyPr>
          <a:lstStyle/>
          <a:p>
            <a:r>
              <a:rPr lang="es-ES" dirty="0"/>
              <a:t>La primera formal normal se definió para </a:t>
            </a:r>
            <a:r>
              <a:rPr lang="es-ES" b="1" dirty="0"/>
              <a:t>prohibir </a:t>
            </a:r>
            <a:r>
              <a:rPr lang="es-ES" dirty="0"/>
              <a:t>los </a:t>
            </a:r>
            <a:r>
              <a:rPr lang="es-ES" b="1" dirty="0"/>
              <a:t>atributos </a:t>
            </a:r>
            <a:r>
              <a:rPr lang="es-ES" b="1" dirty="0" err="1"/>
              <a:t>multivalorados</a:t>
            </a:r>
            <a:r>
              <a:rPr lang="es-ES" dirty="0"/>
              <a:t>, los </a:t>
            </a:r>
            <a:r>
              <a:rPr lang="es-ES" b="1" dirty="0"/>
              <a:t>atributos </a:t>
            </a:r>
            <a:r>
              <a:rPr lang="es-CR" b="1" dirty="0"/>
              <a:t>compuestos </a:t>
            </a:r>
            <a:r>
              <a:rPr lang="es-CR" dirty="0"/>
              <a:t>y sus combinaciones.</a:t>
            </a:r>
          </a:p>
          <a:p>
            <a:r>
              <a:rPr lang="es-ES" dirty="0"/>
              <a:t>Cuando un esquema de relación </a:t>
            </a:r>
            <a:r>
              <a:rPr lang="es-ES" b="1" dirty="0"/>
              <a:t>no está en primera forma normal</a:t>
            </a:r>
            <a:r>
              <a:rPr lang="es-ES" dirty="0"/>
              <a:t>, se deben seguir los siguientes </a:t>
            </a:r>
            <a:r>
              <a:rPr lang="es-ES" b="1" dirty="0"/>
              <a:t>pasos para convertir una relación en 1NF</a:t>
            </a:r>
            <a:r>
              <a:rPr lang="es-ES" dirty="0"/>
              <a:t>:</a:t>
            </a:r>
          </a:p>
          <a:p>
            <a:pPr lvl="1"/>
            <a:r>
              <a:rPr lang="es-ES" dirty="0"/>
              <a:t>Crea una nueva relación con el grupo que se repite</a:t>
            </a:r>
          </a:p>
          <a:p>
            <a:pPr lvl="1"/>
            <a:r>
              <a:rPr lang="es-ES" dirty="0"/>
              <a:t>Añade a esta nueva relación la clave primaria de la relación que </a:t>
            </a:r>
            <a:r>
              <a:rPr lang="es-CR" dirty="0"/>
              <a:t>originalmente la contenía</a:t>
            </a:r>
          </a:p>
          <a:p>
            <a:pPr lvl="1"/>
            <a:r>
              <a:rPr lang="es-ES" dirty="0"/>
              <a:t>Darle un nombre a la nueva entidad</a:t>
            </a:r>
          </a:p>
          <a:p>
            <a:pPr lvl="1"/>
            <a:r>
              <a:rPr lang="es-ES" dirty="0"/>
              <a:t>Determina la clave primaria de la nueva entidad</a:t>
            </a:r>
          </a:p>
          <a:p>
            <a:pPr lvl="1"/>
            <a:r>
              <a:rPr lang="es-ES" dirty="0"/>
              <a:t>Repetir hasta que no queden más atributos no atómicos</a:t>
            </a:r>
            <a:endParaRPr lang="es-CR" b="1" dirty="0"/>
          </a:p>
        </p:txBody>
      </p:sp>
    </p:spTree>
    <p:extLst>
      <p:ext uri="{BB962C8B-B14F-4D97-AF65-F5344CB8AC3E}">
        <p14:creationId xmlns:p14="http://schemas.microsoft.com/office/powerpoint/2010/main" val="698340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Primera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51520" y="2222872"/>
          <a:ext cx="8681720" cy="1854200"/>
        </p:xfrm>
        <a:graphic>
          <a:graphicData uri="http://schemas.openxmlformats.org/drawingml/2006/table">
            <a:tbl>
              <a:tblPr firstRow="1" bandRow="1">
                <a:tableStyleId>{5C22544A-7EE6-4342-B048-85BDC9FD1C3A}</a:tableStyleId>
              </a:tblPr>
              <a:tblGrid>
                <a:gridCol w="2214880">
                  <a:extLst>
                    <a:ext uri="{9D8B030D-6E8A-4147-A177-3AD203B41FA5}">
                      <a16:colId xmlns:a16="http://schemas.microsoft.com/office/drawing/2014/main" val="20000"/>
                    </a:ext>
                  </a:extLst>
                </a:gridCol>
                <a:gridCol w="1033780">
                  <a:extLst>
                    <a:ext uri="{9D8B030D-6E8A-4147-A177-3AD203B41FA5}">
                      <a16:colId xmlns:a16="http://schemas.microsoft.com/office/drawing/2014/main" val="20001"/>
                    </a:ext>
                  </a:extLst>
                </a:gridCol>
                <a:gridCol w="2240280">
                  <a:extLst>
                    <a:ext uri="{9D8B030D-6E8A-4147-A177-3AD203B41FA5}">
                      <a16:colId xmlns:a16="http://schemas.microsoft.com/office/drawing/2014/main" val="20002"/>
                    </a:ext>
                  </a:extLst>
                </a:gridCol>
                <a:gridCol w="3192780">
                  <a:extLst>
                    <a:ext uri="{9D8B030D-6E8A-4147-A177-3AD203B41FA5}">
                      <a16:colId xmlns:a16="http://schemas.microsoft.com/office/drawing/2014/main" val="20003"/>
                    </a:ext>
                  </a:extLst>
                </a:gridCol>
              </a:tblGrid>
              <a:tr h="370840">
                <a:tc>
                  <a:txBody>
                    <a:bodyPr/>
                    <a:lstStyle/>
                    <a:p>
                      <a:r>
                        <a:rPr lang="es-CR" sz="1400" dirty="0"/>
                        <a:t>Nombre</a:t>
                      </a:r>
                    </a:p>
                  </a:txBody>
                  <a:tcPr/>
                </a:tc>
                <a:tc>
                  <a:txBody>
                    <a:bodyPr/>
                    <a:lstStyle/>
                    <a:p>
                      <a:r>
                        <a:rPr lang="es-CR" sz="1400" dirty="0"/>
                        <a:t>Código</a:t>
                      </a:r>
                    </a:p>
                  </a:txBody>
                  <a:tcPr/>
                </a:tc>
                <a:tc>
                  <a:txBody>
                    <a:bodyPr/>
                    <a:lstStyle/>
                    <a:p>
                      <a:r>
                        <a:rPr lang="es-CR" sz="1400" dirty="0"/>
                        <a:t>Fecha</a:t>
                      </a:r>
                      <a:r>
                        <a:rPr lang="es-CR" sz="1400" baseline="0" dirty="0"/>
                        <a:t> de creación</a:t>
                      </a:r>
                      <a:endParaRPr lang="es-CR" sz="1400" dirty="0"/>
                    </a:p>
                  </a:txBody>
                  <a:tcPr/>
                </a:tc>
                <a:tc>
                  <a:txBody>
                    <a:bodyPr/>
                    <a:lstStyle/>
                    <a:p>
                      <a:r>
                        <a:rPr lang="es-CR" sz="1400" dirty="0"/>
                        <a:t>Teléfonos</a:t>
                      </a:r>
                    </a:p>
                  </a:txBody>
                  <a:tcPr/>
                </a:tc>
                <a:extLst>
                  <a:ext uri="{0D108BD9-81ED-4DB2-BD59-A6C34878D82A}">
                    <a16:rowId xmlns:a16="http://schemas.microsoft.com/office/drawing/2014/main" val="10000"/>
                  </a:ext>
                </a:extLst>
              </a:tr>
              <a:tr h="370840">
                <a:tc>
                  <a:txBody>
                    <a:bodyPr/>
                    <a:lstStyle/>
                    <a:p>
                      <a:r>
                        <a:rPr lang="es-CR" sz="1400" dirty="0"/>
                        <a:t>Informática</a:t>
                      </a:r>
                    </a:p>
                  </a:txBody>
                  <a:tcPr/>
                </a:tc>
                <a:tc>
                  <a:txBody>
                    <a:bodyPr/>
                    <a:lstStyle/>
                    <a:p>
                      <a:r>
                        <a:rPr lang="es-CR" sz="1400" dirty="0"/>
                        <a:t>A1</a:t>
                      </a:r>
                    </a:p>
                  </a:txBody>
                  <a:tcPr/>
                </a:tc>
                <a:tc>
                  <a:txBody>
                    <a:bodyPr/>
                    <a:lstStyle/>
                    <a:p>
                      <a:r>
                        <a:rPr lang="es-CR" sz="1400" dirty="0"/>
                        <a:t>01/03/2002</a:t>
                      </a:r>
                    </a:p>
                  </a:txBody>
                  <a:tcPr/>
                </a:tc>
                <a:tc>
                  <a:txBody>
                    <a:bodyPr/>
                    <a:lstStyle/>
                    <a:p>
                      <a:r>
                        <a:rPr lang="es-CR" sz="1400" dirty="0"/>
                        <a:t>{6354929,6282276,2262875}</a:t>
                      </a:r>
                    </a:p>
                  </a:txBody>
                  <a:tcPr/>
                </a:tc>
                <a:extLst>
                  <a:ext uri="{0D108BD9-81ED-4DB2-BD59-A6C34878D82A}">
                    <a16:rowId xmlns:a16="http://schemas.microsoft.com/office/drawing/2014/main" val="10001"/>
                  </a:ext>
                </a:extLst>
              </a:tr>
              <a:tr h="370840">
                <a:tc>
                  <a:txBody>
                    <a:bodyPr/>
                    <a:lstStyle/>
                    <a:p>
                      <a:r>
                        <a:rPr lang="es-CR" sz="1400" dirty="0"/>
                        <a:t>Mercadeo</a:t>
                      </a:r>
                    </a:p>
                  </a:txBody>
                  <a:tcPr/>
                </a:tc>
                <a:tc>
                  <a:txBody>
                    <a:bodyPr/>
                    <a:lstStyle/>
                    <a:p>
                      <a:r>
                        <a:rPr lang="es-CR" sz="1400" dirty="0"/>
                        <a:t>A2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01/01/2002</a:t>
                      </a:r>
                    </a:p>
                  </a:txBody>
                  <a:tcPr/>
                </a:tc>
                <a:tc>
                  <a:txBody>
                    <a:bodyPr/>
                    <a:lstStyle/>
                    <a:p>
                      <a:r>
                        <a:rPr lang="es-CR" sz="1400" dirty="0"/>
                        <a:t>{6316651,2775331}</a:t>
                      </a:r>
                    </a:p>
                  </a:txBody>
                  <a:tcPr/>
                </a:tc>
                <a:extLst>
                  <a:ext uri="{0D108BD9-81ED-4DB2-BD59-A6C34878D82A}">
                    <a16:rowId xmlns:a16="http://schemas.microsoft.com/office/drawing/2014/main" val="10002"/>
                  </a:ext>
                </a:extLst>
              </a:tr>
              <a:tr h="370840">
                <a:tc>
                  <a:txBody>
                    <a:bodyPr/>
                    <a:lstStyle/>
                    <a:p>
                      <a:r>
                        <a:rPr lang="es-CR" sz="1400" dirty="0"/>
                        <a:t>Ventas</a:t>
                      </a:r>
                    </a:p>
                  </a:txBody>
                  <a:tcPr/>
                </a:tc>
                <a:tc>
                  <a:txBody>
                    <a:bodyPr/>
                    <a:lstStyle/>
                    <a:p>
                      <a:r>
                        <a:rPr lang="es-CR" sz="1400" dirty="0"/>
                        <a:t>A3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01/01/2001</a:t>
                      </a:r>
                    </a:p>
                  </a:txBody>
                  <a:tcPr/>
                </a:tc>
                <a:tc>
                  <a:txBody>
                    <a:bodyPr/>
                    <a:lstStyle/>
                    <a:p>
                      <a:r>
                        <a:rPr lang="es-CR" sz="1400" dirty="0"/>
                        <a:t>{6382276}</a:t>
                      </a:r>
                    </a:p>
                  </a:txBody>
                  <a:tcPr/>
                </a:tc>
                <a:extLst>
                  <a:ext uri="{0D108BD9-81ED-4DB2-BD59-A6C34878D82A}">
                    <a16:rowId xmlns:a16="http://schemas.microsoft.com/office/drawing/2014/main" val="10003"/>
                  </a:ext>
                </a:extLst>
              </a:tr>
              <a:tr h="370840">
                <a:tc>
                  <a:txBody>
                    <a:bodyPr/>
                    <a:lstStyle/>
                    <a:p>
                      <a:r>
                        <a:rPr lang="es-CR" sz="1400" dirty="0"/>
                        <a:t>Recursos humanos</a:t>
                      </a:r>
                    </a:p>
                  </a:txBody>
                  <a:tcPr/>
                </a:tc>
                <a:tc>
                  <a:txBody>
                    <a:bodyPr/>
                    <a:lstStyle/>
                    <a:p>
                      <a:r>
                        <a:rPr lang="es-CR" sz="1400" dirty="0"/>
                        <a:t>A4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01/01/2003</a:t>
                      </a:r>
                    </a:p>
                  </a:txBody>
                  <a:tcPr/>
                </a:tc>
                <a:tc>
                  <a:txBody>
                    <a:bodyPr/>
                    <a:lstStyle/>
                    <a:p>
                      <a:r>
                        <a:rPr lang="es-CR" sz="1400" dirty="0"/>
                        <a:t>{2775331}</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Departamento</a:t>
            </a:r>
          </a:p>
        </p:txBody>
      </p:sp>
    </p:spTree>
    <p:extLst>
      <p:ext uri="{BB962C8B-B14F-4D97-AF65-F5344CB8AC3E}">
        <p14:creationId xmlns:p14="http://schemas.microsoft.com/office/powerpoint/2010/main" val="886880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Primera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51520" y="2222872"/>
          <a:ext cx="8681720" cy="1854200"/>
        </p:xfrm>
        <a:graphic>
          <a:graphicData uri="http://schemas.openxmlformats.org/drawingml/2006/table">
            <a:tbl>
              <a:tblPr firstRow="1" bandRow="1">
                <a:tableStyleId>{5C22544A-7EE6-4342-B048-85BDC9FD1C3A}</a:tableStyleId>
              </a:tblPr>
              <a:tblGrid>
                <a:gridCol w="2214880">
                  <a:extLst>
                    <a:ext uri="{9D8B030D-6E8A-4147-A177-3AD203B41FA5}">
                      <a16:colId xmlns:a16="http://schemas.microsoft.com/office/drawing/2014/main" val="20000"/>
                    </a:ext>
                  </a:extLst>
                </a:gridCol>
                <a:gridCol w="1033780">
                  <a:extLst>
                    <a:ext uri="{9D8B030D-6E8A-4147-A177-3AD203B41FA5}">
                      <a16:colId xmlns:a16="http://schemas.microsoft.com/office/drawing/2014/main" val="20001"/>
                    </a:ext>
                  </a:extLst>
                </a:gridCol>
                <a:gridCol w="2240280">
                  <a:extLst>
                    <a:ext uri="{9D8B030D-6E8A-4147-A177-3AD203B41FA5}">
                      <a16:colId xmlns:a16="http://schemas.microsoft.com/office/drawing/2014/main" val="20002"/>
                    </a:ext>
                  </a:extLst>
                </a:gridCol>
                <a:gridCol w="3192780">
                  <a:extLst>
                    <a:ext uri="{9D8B030D-6E8A-4147-A177-3AD203B41FA5}">
                      <a16:colId xmlns:a16="http://schemas.microsoft.com/office/drawing/2014/main" val="20003"/>
                    </a:ext>
                  </a:extLst>
                </a:gridCol>
              </a:tblGrid>
              <a:tr h="370840">
                <a:tc>
                  <a:txBody>
                    <a:bodyPr/>
                    <a:lstStyle/>
                    <a:p>
                      <a:r>
                        <a:rPr lang="es-CR" sz="1400" dirty="0"/>
                        <a:t>Nombre</a:t>
                      </a:r>
                    </a:p>
                  </a:txBody>
                  <a:tcPr/>
                </a:tc>
                <a:tc>
                  <a:txBody>
                    <a:bodyPr/>
                    <a:lstStyle/>
                    <a:p>
                      <a:r>
                        <a:rPr lang="es-CR" sz="1400" dirty="0"/>
                        <a:t>Código</a:t>
                      </a:r>
                    </a:p>
                  </a:txBody>
                  <a:tcPr/>
                </a:tc>
                <a:tc>
                  <a:txBody>
                    <a:bodyPr/>
                    <a:lstStyle/>
                    <a:p>
                      <a:r>
                        <a:rPr lang="es-CR" sz="1400" dirty="0"/>
                        <a:t>Fecha</a:t>
                      </a:r>
                      <a:r>
                        <a:rPr lang="es-CR" sz="1400" baseline="0" dirty="0"/>
                        <a:t> de creación</a:t>
                      </a:r>
                      <a:endParaRPr lang="es-CR" sz="1400" dirty="0"/>
                    </a:p>
                  </a:txBody>
                  <a:tcPr/>
                </a:tc>
                <a:tc>
                  <a:txBody>
                    <a:bodyPr/>
                    <a:lstStyle/>
                    <a:p>
                      <a:r>
                        <a:rPr lang="es-CR" sz="1400" dirty="0"/>
                        <a:t>Teléfonos</a:t>
                      </a:r>
                    </a:p>
                  </a:txBody>
                  <a:tcPr/>
                </a:tc>
                <a:extLst>
                  <a:ext uri="{0D108BD9-81ED-4DB2-BD59-A6C34878D82A}">
                    <a16:rowId xmlns:a16="http://schemas.microsoft.com/office/drawing/2014/main" val="10000"/>
                  </a:ext>
                </a:extLst>
              </a:tr>
              <a:tr h="370840">
                <a:tc>
                  <a:txBody>
                    <a:bodyPr/>
                    <a:lstStyle/>
                    <a:p>
                      <a:r>
                        <a:rPr lang="es-CR" sz="1400" dirty="0"/>
                        <a:t>Informática</a:t>
                      </a:r>
                    </a:p>
                  </a:txBody>
                  <a:tcPr/>
                </a:tc>
                <a:tc>
                  <a:txBody>
                    <a:bodyPr/>
                    <a:lstStyle/>
                    <a:p>
                      <a:r>
                        <a:rPr lang="es-CR" sz="1400" dirty="0"/>
                        <a:t>A1</a:t>
                      </a:r>
                    </a:p>
                  </a:txBody>
                  <a:tcPr/>
                </a:tc>
                <a:tc>
                  <a:txBody>
                    <a:bodyPr/>
                    <a:lstStyle/>
                    <a:p>
                      <a:r>
                        <a:rPr lang="es-CR" sz="1400" dirty="0"/>
                        <a:t>01/03/2002</a:t>
                      </a:r>
                    </a:p>
                  </a:txBody>
                  <a:tcPr/>
                </a:tc>
                <a:tc>
                  <a:txBody>
                    <a:bodyPr/>
                    <a:lstStyle/>
                    <a:p>
                      <a:r>
                        <a:rPr lang="es-CR" sz="1400" dirty="0"/>
                        <a:t>{6354929,6282276,2262875}</a:t>
                      </a:r>
                    </a:p>
                  </a:txBody>
                  <a:tcPr/>
                </a:tc>
                <a:extLst>
                  <a:ext uri="{0D108BD9-81ED-4DB2-BD59-A6C34878D82A}">
                    <a16:rowId xmlns:a16="http://schemas.microsoft.com/office/drawing/2014/main" val="10001"/>
                  </a:ext>
                </a:extLst>
              </a:tr>
              <a:tr h="370840">
                <a:tc>
                  <a:txBody>
                    <a:bodyPr/>
                    <a:lstStyle/>
                    <a:p>
                      <a:r>
                        <a:rPr lang="es-CR" sz="1400" dirty="0"/>
                        <a:t>Mercadeo</a:t>
                      </a:r>
                    </a:p>
                  </a:txBody>
                  <a:tcPr/>
                </a:tc>
                <a:tc>
                  <a:txBody>
                    <a:bodyPr/>
                    <a:lstStyle/>
                    <a:p>
                      <a:r>
                        <a:rPr lang="es-CR" sz="1400" dirty="0"/>
                        <a:t>A2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01/01/2002</a:t>
                      </a:r>
                    </a:p>
                  </a:txBody>
                  <a:tcPr/>
                </a:tc>
                <a:tc>
                  <a:txBody>
                    <a:bodyPr/>
                    <a:lstStyle/>
                    <a:p>
                      <a:r>
                        <a:rPr lang="es-CR" sz="1400" dirty="0"/>
                        <a:t>{6316651,2775331}</a:t>
                      </a:r>
                    </a:p>
                  </a:txBody>
                  <a:tcPr/>
                </a:tc>
                <a:extLst>
                  <a:ext uri="{0D108BD9-81ED-4DB2-BD59-A6C34878D82A}">
                    <a16:rowId xmlns:a16="http://schemas.microsoft.com/office/drawing/2014/main" val="10002"/>
                  </a:ext>
                </a:extLst>
              </a:tr>
              <a:tr h="370840">
                <a:tc>
                  <a:txBody>
                    <a:bodyPr/>
                    <a:lstStyle/>
                    <a:p>
                      <a:r>
                        <a:rPr lang="es-CR" sz="1400" dirty="0"/>
                        <a:t>Ventas</a:t>
                      </a:r>
                    </a:p>
                  </a:txBody>
                  <a:tcPr/>
                </a:tc>
                <a:tc>
                  <a:txBody>
                    <a:bodyPr/>
                    <a:lstStyle/>
                    <a:p>
                      <a:r>
                        <a:rPr lang="es-CR" sz="1400" dirty="0"/>
                        <a:t>A3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01/01/2001</a:t>
                      </a:r>
                    </a:p>
                  </a:txBody>
                  <a:tcPr/>
                </a:tc>
                <a:tc>
                  <a:txBody>
                    <a:bodyPr/>
                    <a:lstStyle/>
                    <a:p>
                      <a:r>
                        <a:rPr lang="es-CR" sz="1400" dirty="0"/>
                        <a:t>{6382276}</a:t>
                      </a:r>
                    </a:p>
                  </a:txBody>
                  <a:tcPr/>
                </a:tc>
                <a:extLst>
                  <a:ext uri="{0D108BD9-81ED-4DB2-BD59-A6C34878D82A}">
                    <a16:rowId xmlns:a16="http://schemas.microsoft.com/office/drawing/2014/main" val="10003"/>
                  </a:ext>
                </a:extLst>
              </a:tr>
              <a:tr h="370840">
                <a:tc>
                  <a:txBody>
                    <a:bodyPr/>
                    <a:lstStyle/>
                    <a:p>
                      <a:r>
                        <a:rPr lang="es-CR" sz="1400" dirty="0"/>
                        <a:t>Recursos humanos</a:t>
                      </a:r>
                    </a:p>
                  </a:txBody>
                  <a:tcPr/>
                </a:tc>
                <a:tc>
                  <a:txBody>
                    <a:bodyPr/>
                    <a:lstStyle/>
                    <a:p>
                      <a:r>
                        <a:rPr lang="es-CR" sz="1400" dirty="0"/>
                        <a:t>A4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01/01/2003</a:t>
                      </a:r>
                    </a:p>
                  </a:txBody>
                  <a:tcPr/>
                </a:tc>
                <a:tc>
                  <a:txBody>
                    <a:bodyPr/>
                    <a:lstStyle/>
                    <a:p>
                      <a:r>
                        <a:rPr lang="es-CR" sz="1400" dirty="0"/>
                        <a:t>{2775331}</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Departamento</a:t>
            </a:r>
          </a:p>
        </p:txBody>
      </p:sp>
      <p:sp>
        <p:nvSpPr>
          <p:cNvPr id="6" name="5 Rectángulo"/>
          <p:cNvSpPr/>
          <p:nvPr/>
        </p:nvSpPr>
        <p:spPr>
          <a:xfrm>
            <a:off x="166976" y="4725144"/>
            <a:ext cx="3888432" cy="1384995"/>
          </a:xfrm>
          <a:prstGeom prst="rect">
            <a:avLst/>
          </a:prstGeom>
        </p:spPr>
        <p:txBody>
          <a:bodyPr wrap="square">
            <a:spAutoFit/>
          </a:bodyPr>
          <a:lstStyle/>
          <a:p>
            <a:pPr marL="228600" lvl="1" indent="-228600">
              <a:buFont typeface="+mj-lt"/>
              <a:buAutoNum type="arabicPeriod"/>
            </a:pPr>
            <a:r>
              <a:rPr lang="es-ES" sz="1200" dirty="0"/>
              <a:t>Crea una nueva relación con el grupo que se repite</a:t>
            </a:r>
          </a:p>
          <a:p>
            <a:pPr marL="228600" lvl="1" indent="-228600">
              <a:buFont typeface="+mj-lt"/>
              <a:buAutoNum type="arabicPeriod"/>
            </a:pPr>
            <a:r>
              <a:rPr lang="es-ES" sz="1200" dirty="0"/>
              <a:t>Añade a esta nueva relación la clave primaria de la relación que </a:t>
            </a:r>
            <a:r>
              <a:rPr lang="es-CR" sz="1200" dirty="0"/>
              <a:t>originalmente la contenía</a:t>
            </a:r>
          </a:p>
          <a:p>
            <a:pPr marL="228600" lvl="1" indent="-228600">
              <a:buFont typeface="+mj-lt"/>
              <a:buAutoNum type="arabicPeriod"/>
            </a:pPr>
            <a:r>
              <a:rPr lang="es-ES" sz="1200" dirty="0"/>
              <a:t>Darle un nombre a la nueva entidad</a:t>
            </a:r>
          </a:p>
          <a:p>
            <a:pPr marL="228600" lvl="1" indent="-228600">
              <a:buFont typeface="+mj-lt"/>
              <a:buAutoNum type="arabicPeriod"/>
            </a:pPr>
            <a:r>
              <a:rPr lang="es-ES" sz="1200" dirty="0"/>
              <a:t>Determina la clave primaria de la nueva entidad</a:t>
            </a:r>
          </a:p>
          <a:p>
            <a:pPr marL="228600" lvl="1" indent="-228600">
              <a:buFont typeface="+mj-lt"/>
              <a:buAutoNum type="arabicPeriod"/>
            </a:pPr>
            <a:r>
              <a:rPr lang="es-ES" sz="1200" dirty="0"/>
              <a:t>Repetir hasta que no queden más atributos no atómicos</a:t>
            </a:r>
            <a:endParaRPr lang="es-CR" sz="1200" b="1" dirty="0"/>
          </a:p>
        </p:txBody>
      </p:sp>
    </p:spTree>
    <p:extLst>
      <p:ext uri="{BB962C8B-B14F-4D97-AF65-F5344CB8AC3E}">
        <p14:creationId xmlns:p14="http://schemas.microsoft.com/office/powerpoint/2010/main" val="3068232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Primera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51520" y="2222872"/>
          <a:ext cx="8681720" cy="1854200"/>
        </p:xfrm>
        <a:graphic>
          <a:graphicData uri="http://schemas.openxmlformats.org/drawingml/2006/table">
            <a:tbl>
              <a:tblPr firstRow="1" bandRow="1">
                <a:tableStyleId>{5C22544A-7EE6-4342-B048-85BDC9FD1C3A}</a:tableStyleId>
              </a:tblPr>
              <a:tblGrid>
                <a:gridCol w="2214880">
                  <a:extLst>
                    <a:ext uri="{9D8B030D-6E8A-4147-A177-3AD203B41FA5}">
                      <a16:colId xmlns:a16="http://schemas.microsoft.com/office/drawing/2014/main" val="20000"/>
                    </a:ext>
                  </a:extLst>
                </a:gridCol>
                <a:gridCol w="1033780">
                  <a:extLst>
                    <a:ext uri="{9D8B030D-6E8A-4147-A177-3AD203B41FA5}">
                      <a16:colId xmlns:a16="http://schemas.microsoft.com/office/drawing/2014/main" val="20001"/>
                    </a:ext>
                  </a:extLst>
                </a:gridCol>
                <a:gridCol w="2240280">
                  <a:extLst>
                    <a:ext uri="{9D8B030D-6E8A-4147-A177-3AD203B41FA5}">
                      <a16:colId xmlns:a16="http://schemas.microsoft.com/office/drawing/2014/main" val="20002"/>
                    </a:ext>
                  </a:extLst>
                </a:gridCol>
                <a:gridCol w="3192780">
                  <a:extLst>
                    <a:ext uri="{9D8B030D-6E8A-4147-A177-3AD203B41FA5}">
                      <a16:colId xmlns:a16="http://schemas.microsoft.com/office/drawing/2014/main" val="20003"/>
                    </a:ext>
                  </a:extLst>
                </a:gridCol>
              </a:tblGrid>
              <a:tr h="370840">
                <a:tc>
                  <a:txBody>
                    <a:bodyPr/>
                    <a:lstStyle/>
                    <a:p>
                      <a:r>
                        <a:rPr lang="es-CR" sz="1400" dirty="0"/>
                        <a:t>Nombre</a:t>
                      </a:r>
                    </a:p>
                  </a:txBody>
                  <a:tcPr/>
                </a:tc>
                <a:tc>
                  <a:txBody>
                    <a:bodyPr/>
                    <a:lstStyle/>
                    <a:p>
                      <a:r>
                        <a:rPr lang="es-CR" sz="1400" dirty="0"/>
                        <a:t>Código</a:t>
                      </a:r>
                    </a:p>
                  </a:txBody>
                  <a:tcPr/>
                </a:tc>
                <a:tc>
                  <a:txBody>
                    <a:bodyPr/>
                    <a:lstStyle/>
                    <a:p>
                      <a:r>
                        <a:rPr lang="es-CR" sz="1400" dirty="0"/>
                        <a:t>Fecha</a:t>
                      </a:r>
                      <a:r>
                        <a:rPr lang="es-CR" sz="1400" baseline="0" dirty="0"/>
                        <a:t> de creación</a:t>
                      </a:r>
                      <a:endParaRPr lang="es-CR" sz="1400" dirty="0"/>
                    </a:p>
                  </a:txBody>
                  <a:tcPr/>
                </a:tc>
                <a:tc>
                  <a:txBody>
                    <a:bodyPr/>
                    <a:lstStyle/>
                    <a:p>
                      <a:r>
                        <a:rPr lang="es-CR" sz="1400" dirty="0"/>
                        <a:t>Teléfonos</a:t>
                      </a:r>
                    </a:p>
                  </a:txBody>
                  <a:tcPr/>
                </a:tc>
                <a:extLst>
                  <a:ext uri="{0D108BD9-81ED-4DB2-BD59-A6C34878D82A}">
                    <a16:rowId xmlns:a16="http://schemas.microsoft.com/office/drawing/2014/main" val="10000"/>
                  </a:ext>
                </a:extLst>
              </a:tr>
              <a:tr h="370840">
                <a:tc>
                  <a:txBody>
                    <a:bodyPr/>
                    <a:lstStyle/>
                    <a:p>
                      <a:r>
                        <a:rPr lang="es-CR" sz="1400" dirty="0"/>
                        <a:t>Informática</a:t>
                      </a:r>
                    </a:p>
                  </a:txBody>
                  <a:tcPr/>
                </a:tc>
                <a:tc>
                  <a:txBody>
                    <a:bodyPr/>
                    <a:lstStyle/>
                    <a:p>
                      <a:r>
                        <a:rPr lang="es-CR" sz="1400" dirty="0"/>
                        <a:t>A1</a:t>
                      </a:r>
                    </a:p>
                  </a:txBody>
                  <a:tcPr/>
                </a:tc>
                <a:tc>
                  <a:txBody>
                    <a:bodyPr/>
                    <a:lstStyle/>
                    <a:p>
                      <a:r>
                        <a:rPr lang="es-CR" sz="1400" dirty="0"/>
                        <a:t>01/03/2002</a:t>
                      </a:r>
                    </a:p>
                  </a:txBody>
                  <a:tcPr/>
                </a:tc>
                <a:tc>
                  <a:txBody>
                    <a:bodyPr/>
                    <a:lstStyle/>
                    <a:p>
                      <a:r>
                        <a:rPr lang="es-CR" sz="1400" dirty="0"/>
                        <a:t>{6354929,6282276,2262875}</a:t>
                      </a:r>
                    </a:p>
                  </a:txBody>
                  <a:tcPr/>
                </a:tc>
                <a:extLst>
                  <a:ext uri="{0D108BD9-81ED-4DB2-BD59-A6C34878D82A}">
                    <a16:rowId xmlns:a16="http://schemas.microsoft.com/office/drawing/2014/main" val="10001"/>
                  </a:ext>
                </a:extLst>
              </a:tr>
              <a:tr h="370840">
                <a:tc>
                  <a:txBody>
                    <a:bodyPr/>
                    <a:lstStyle/>
                    <a:p>
                      <a:r>
                        <a:rPr lang="es-CR" sz="1400" dirty="0"/>
                        <a:t>Mercadeo</a:t>
                      </a:r>
                    </a:p>
                  </a:txBody>
                  <a:tcPr/>
                </a:tc>
                <a:tc>
                  <a:txBody>
                    <a:bodyPr/>
                    <a:lstStyle/>
                    <a:p>
                      <a:r>
                        <a:rPr lang="es-CR" sz="1400" dirty="0"/>
                        <a:t>A2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01/01/2002</a:t>
                      </a:r>
                    </a:p>
                  </a:txBody>
                  <a:tcPr/>
                </a:tc>
                <a:tc>
                  <a:txBody>
                    <a:bodyPr/>
                    <a:lstStyle/>
                    <a:p>
                      <a:r>
                        <a:rPr lang="es-CR" sz="1400" dirty="0"/>
                        <a:t>{6316651,2775331}</a:t>
                      </a:r>
                    </a:p>
                  </a:txBody>
                  <a:tcPr/>
                </a:tc>
                <a:extLst>
                  <a:ext uri="{0D108BD9-81ED-4DB2-BD59-A6C34878D82A}">
                    <a16:rowId xmlns:a16="http://schemas.microsoft.com/office/drawing/2014/main" val="10002"/>
                  </a:ext>
                </a:extLst>
              </a:tr>
              <a:tr h="370840">
                <a:tc>
                  <a:txBody>
                    <a:bodyPr/>
                    <a:lstStyle/>
                    <a:p>
                      <a:r>
                        <a:rPr lang="es-CR" sz="1400" dirty="0"/>
                        <a:t>Ventas</a:t>
                      </a:r>
                    </a:p>
                  </a:txBody>
                  <a:tcPr/>
                </a:tc>
                <a:tc>
                  <a:txBody>
                    <a:bodyPr/>
                    <a:lstStyle/>
                    <a:p>
                      <a:r>
                        <a:rPr lang="es-CR" sz="1400" dirty="0"/>
                        <a:t>A3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01/01/2001</a:t>
                      </a:r>
                    </a:p>
                  </a:txBody>
                  <a:tcPr/>
                </a:tc>
                <a:tc>
                  <a:txBody>
                    <a:bodyPr/>
                    <a:lstStyle/>
                    <a:p>
                      <a:r>
                        <a:rPr lang="es-CR" sz="1400" dirty="0"/>
                        <a:t>{6382276}</a:t>
                      </a:r>
                    </a:p>
                  </a:txBody>
                  <a:tcPr/>
                </a:tc>
                <a:extLst>
                  <a:ext uri="{0D108BD9-81ED-4DB2-BD59-A6C34878D82A}">
                    <a16:rowId xmlns:a16="http://schemas.microsoft.com/office/drawing/2014/main" val="10003"/>
                  </a:ext>
                </a:extLst>
              </a:tr>
              <a:tr h="370840">
                <a:tc>
                  <a:txBody>
                    <a:bodyPr/>
                    <a:lstStyle/>
                    <a:p>
                      <a:r>
                        <a:rPr lang="es-CR" sz="1400" dirty="0"/>
                        <a:t>Recursos humanos</a:t>
                      </a:r>
                    </a:p>
                  </a:txBody>
                  <a:tcPr/>
                </a:tc>
                <a:tc>
                  <a:txBody>
                    <a:bodyPr/>
                    <a:lstStyle/>
                    <a:p>
                      <a:r>
                        <a:rPr lang="es-CR" sz="1400" dirty="0"/>
                        <a:t>A4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01/01/2003</a:t>
                      </a:r>
                    </a:p>
                  </a:txBody>
                  <a:tcPr/>
                </a:tc>
                <a:tc>
                  <a:txBody>
                    <a:bodyPr/>
                    <a:lstStyle/>
                    <a:p>
                      <a:r>
                        <a:rPr lang="es-CR" sz="1400" dirty="0"/>
                        <a:t>{2775331}</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Departamento</a:t>
            </a:r>
          </a:p>
        </p:txBody>
      </p:sp>
      <p:sp>
        <p:nvSpPr>
          <p:cNvPr id="6" name="5 Rectángulo"/>
          <p:cNvSpPr/>
          <p:nvPr/>
        </p:nvSpPr>
        <p:spPr>
          <a:xfrm>
            <a:off x="166976" y="4725144"/>
            <a:ext cx="3888432" cy="1569660"/>
          </a:xfrm>
          <a:prstGeom prst="rect">
            <a:avLst/>
          </a:prstGeom>
        </p:spPr>
        <p:txBody>
          <a:bodyPr wrap="square">
            <a:spAutoFit/>
          </a:bodyPr>
          <a:lstStyle/>
          <a:p>
            <a:pPr marL="228600" lvl="1" indent="-228600">
              <a:buFont typeface="+mj-lt"/>
              <a:buAutoNum type="arabicPeriod"/>
            </a:pPr>
            <a:r>
              <a:rPr lang="es-ES" sz="1200" b="1" dirty="0"/>
              <a:t>Crea una nueva relación con el grupo que se repite</a:t>
            </a:r>
          </a:p>
          <a:p>
            <a:pPr marL="228600" lvl="1" indent="-228600">
              <a:buFont typeface="+mj-lt"/>
              <a:buAutoNum type="arabicPeriod"/>
            </a:pPr>
            <a:r>
              <a:rPr lang="es-ES" sz="1200" dirty="0"/>
              <a:t>Añade a esta nueva relación la clave primaria de la relación que </a:t>
            </a:r>
            <a:r>
              <a:rPr lang="es-CR" sz="1200" dirty="0"/>
              <a:t>originalmente la contenía</a:t>
            </a:r>
          </a:p>
          <a:p>
            <a:pPr marL="228600" lvl="1" indent="-228600">
              <a:buFont typeface="+mj-lt"/>
              <a:buAutoNum type="arabicPeriod"/>
            </a:pPr>
            <a:r>
              <a:rPr lang="es-ES" sz="1200" dirty="0"/>
              <a:t>Darle un nombre a la nueva entidad</a:t>
            </a:r>
          </a:p>
          <a:p>
            <a:pPr marL="228600" lvl="1" indent="-228600">
              <a:buFont typeface="+mj-lt"/>
              <a:buAutoNum type="arabicPeriod"/>
            </a:pPr>
            <a:r>
              <a:rPr lang="es-ES" sz="1200" dirty="0"/>
              <a:t>Determina la clave primaria de la nueva entidad</a:t>
            </a:r>
          </a:p>
          <a:p>
            <a:pPr marL="228600" lvl="1" indent="-228600">
              <a:buFont typeface="+mj-lt"/>
              <a:buAutoNum type="arabicPeriod"/>
            </a:pPr>
            <a:r>
              <a:rPr lang="es-ES" sz="1200" dirty="0"/>
              <a:t>Repetir hasta que no queden más atributos no atómicos</a:t>
            </a:r>
            <a:endParaRPr lang="es-CR" sz="1200" b="1" dirty="0"/>
          </a:p>
        </p:txBody>
      </p:sp>
      <p:graphicFrame>
        <p:nvGraphicFramePr>
          <p:cNvPr id="7" name="6 Tabla"/>
          <p:cNvGraphicFramePr>
            <a:graphicFrameLocks noGrp="1"/>
          </p:cNvGraphicFramePr>
          <p:nvPr>
            <p:extLst/>
          </p:nvPr>
        </p:nvGraphicFramePr>
        <p:xfrm>
          <a:off x="7812360" y="4285838"/>
          <a:ext cx="1053910" cy="2448272"/>
        </p:xfrm>
        <a:graphic>
          <a:graphicData uri="http://schemas.openxmlformats.org/drawingml/2006/table">
            <a:tbl>
              <a:tblPr firstRow="1" bandRow="1">
                <a:tableStyleId>{5C22544A-7EE6-4342-B048-85BDC9FD1C3A}</a:tableStyleId>
              </a:tblPr>
              <a:tblGrid>
                <a:gridCol w="1053910">
                  <a:extLst>
                    <a:ext uri="{9D8B030D-6E8A-4147-A177-3AD203B41FA5}">
                      <a16:colId xmlns:a16="http://schemas.microsoft.com/office/drawing/2014/main" val="20000"/>
                    </a:ext>
                  </a:extLst>
                </a:gridCol>
              </a:tblGrid>
              <a:tr h="306034">
                <a:tc>
                  <a:txBody>
                    <a:bodyPr/>
                    <a:lstStyle/>
                    <a:p>
                      <a:r>
                        <a:rPr lang="es-CR" sz="1400" dirty="0"/>
                        <a:t>Teléfono</a:t>
                      </a:r>
                    </a:p>
                  </a:txBody>
                  <a:tcPr/>
                </a:tc>
                <a:extLst>
                  <a:ext uri="{0D108BD9-81ED-4DB2-BD59-A6C34878D82A}">
                    <a16:rowId xmlns:a16="http://schemas.microsoft.com/office/drawing/2014/main" val="10000"/>
                  </a:ext>
                </a:extLst>
              </a:tr>
              <a:tr h="306034">
                <a:tc>
                  <a:txBody>
                    <a:bodyPr/>
                    <a:lstStyle/>
                    <a:p>
                      <a:r>
                        <a:rPr lang="es-CR" sz="1400" dirty="0"/>
                        <a:t>6354929</a:t>
                      </a:r>
                    </a:p>
                  </a:txBody>
                  <a:tcPr/>
                </a:tc>
                <a:extLst>
                  <a:ext uri="{0D108BD9-81ED-4DB2-BD59-A6C34878D82A}">
                    <a16:rowId xmlns:a16="http://schemas.microsoft.com/office/drawing/2014/main" val="10001"/>
                  </a:ext>
                </a:extLst>
              </a:tr>
              <a:tr h="306034">
                <a:tc>
                  <a:txBody>
                    <a:bodyPr/>
                    <a:lstStyle/>
                    <a:p>
                      <a:r>
                        <a:rPr lang="es-CR" sz="1400" dirty="0"/>
                        <a:t>6282276</a:t>
                      </a:r>
                    </a:p>
                  </a:txBody>
                  <a:tcPr/>
                </a:tc>
                <a:extLst>
                  <a:ext uri="{0D108BD9-81ED-4DB2-BD59-A6C34878D82A}">
                    <a16:rowId xmlns:a16="http://schemas.microsoft.com/office/drawing/2014/main" val="10002"/>
                  </a:ext>
                </a:extLst>
              </a:tr>
              <a:tr h="306034">
                <a:tc>
                  <a:txBody>
                    <a:bodyPr/>
                    <a:lstStyle/>
                    <a:p>
                      <a:r>
                        <a:rPr lang="es-CR" sz="1400" dirty="0"/>
                        <a:t>2262875</a:t>
                      </a:r>
                    </a:p>
                  </a:txBody>
                  <a:tcPr/>
                </a:tc>
                <a:extLst>
                  <a:ext uri="{0D108BD9-81ED-4DB2-BD59-A6C34878D82A}">
                    <a16:rowId xmlns:a16="http://schemas.microsoft.com/office/drawing/2014/main" val="10003"/>
                  </a:ext>
                </a:extLst>
              </a:tr>
              <a:tr h="306034">
                <a:tc>
                  <a:txBody>
                    <a:bodyPr/>
                    <a:lstStyle/>
                    <a:p>
                      <a:r>
                        <a:rPr lang="es-CR" sz="1400" dirty="0"/>
                        <a:t>6316651</a:t>
                      </a:r>
                    </a:p>
                  </a:txBody>
                  <a:tcPr/>
                </a:tc>
                <a:extLst>
                  <a:ext uri="{0D108BD9-81ED-4DB2-BD59-A6C34878D82A}">
                    <a16:rowId xmlns:a16="http://schemas.microsoft.com/office/drawing/2014/main" val="10004"/>
                  </a:ext>
                </a:extLst>
              </a:tr>
              <a:tr h="306034">
                <a:tc>
                  <a:txBody>
                    <a:bodyPr/>
                    <a:lstStyle/>
                    <a:p>
                      <a:r>
                        <a:rPr lang="es-CR" sz="1400" dirty="0"/>
                        <a:t>2775331</a:t>
                      </a:r>
                    </a:p>
                  </a:txBody>
                  <a:tcPr/>
                </a:tc>
                <a:extLst>
                  <a:ext uri="{0D108BD9-81ED-4DB2-BD59-A6C34878D82A}">
                    <a16:rowId xmlns:a16="http://schemas.microsoft.com/office/drawing/2014/main" val="10005"/>
                  </a:ext>
                </a:extLst>
              </a:tr>
              <a:tr h="306034">
                <a:tc>
                  <a:txBody>
                    <a:bodyPr/>
                    <a:lstStyle/>
                    <a:p>
                      <a:r>
                        <a:rPr lang="es-CR" sz="1400" dirty="0"/>
                        <a:t>6382276</a:t>
                      </a:r>
                    </a:p>
                  </a:txBody>
                  <a:tcPr/>
                </a:tc>
                <a:extLst>
                  <a:ext uri="{0D108BD9-81ED-4DB2-BD59-A6C34878D82A}">
                    <a16:rowId xmlns:a16="http://schemas.microsoft.com/office/drawing/2014/main" val="10006"/>
                  </a:ext>
                </a:extLst>
              </a:tr>
              <a:tr h="306034">
                <a:tc>
                  <a:txBody>
                    <a:bodyPr/>
                    <a:lstStyle/>
                    <a:p>
                      <a:r>
                        <a:rPr lang="es-CR" sz="1400" dirty="0"/>
                        <a:t>2775331</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32962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Fundamentos de bases de datos</a:t>
            </a:r>
            <a:br>
              <a:rPr lang="es-CR" dirty="0"/>
            </a:br>
            <a:r>
              <a:rPr lang="es-CR" dirty="0"/>
              <a:t>ISW­-312 </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2017</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Primera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51520" y="2222872"/>
          <a:ext cx="8681720" cy="1854200"/>
        </p:xfrm>
        <a:graphic>
          <a:graphicData uri="http://schemas.openxmlformats.org/drawingml/2006/table">
            <a:tbl>
              <a:tblPr firstRow="1" bandRow="1">
                <a:tableStyleId>{5C22544A-7EE6-4342-B048-85BDC9FD1C3A}</a:tableStyleId>
              </a:tblPr>
              <a:tblGrid>
                <a:gridCol w="2214880">
                  <a:extLst>
                    <a:ext uri="{9D8B030D-6E8A-4147-A177-3AD203B41FA5}">
                      <a16:colId xmlns:a16="http://schemas.microsoft.com/office/drawing/2014/main" val="20000"/>
                    </a:ext>
                  </a:extLst>
                </a:gridCol>
                <a:gridCol w="1033780">
                  <a:extLst>
                    <a:ext uri="{9D8B030D-6E8A-4147-A177-3AD203B41FA5}">
                      <a16:colId xmlns:a16="http://schemas.microsoft.com/office/drawing/2014/main" val="20001"/>
                    </a:ext>
                  </a:extLst>
                </a:gridCol>
                <a:gridCol w="2240280">
                  <a:extLst>
                    <a:ext uri="{9D8B030D-6E8A-4147-A177-3AD203B41FA5}">
                      <a16:colId xmlns:a16="http://schemas.microsoft.com/office/drawing/2014/main" val="20002"/>
                    </a:ext>
                  </a:extLst>
                </a:gridCol>
                <a:gridCol w="3192780">
                  <a:extLst>
                    <a:ext uri="{9D8B030D-6E8A-4147-A177-3AD203B41FA5}">
                      <a16:colId xmlns:a16="http://schemas.microsoft.com/office/drawing/2014/main" val="20003"/>
                    </a:ext>
                  </a:extLst>
                </a:gridCol>
              </a:tblGrid>
              <a:tr h="370840">
                <a:tc>
                  <a:txBody>
                    <a:bodyPr/>
                    <a:lstStyle/>
                    <a:p>
                      <a:r>
                        <a:rPr lang="es-CR" sz="1400" dirty="0"/>
                        <a:t>Nombre</a:t>
                      </a:r>
                    </a:p>
                  </a:txBody>
                  <a:tcPr/>
                </a:tc>
                <a:tc>
                  <a:txBody>
                    <a:bodyPr/>
                    <a:lstStyle/>
                    <a:p>
                      <a:r>
                        <a:rPr lang="es-CR" sz="1400" dirty="0"/>
                        <a:t>Código</a:t>
                      </a:r>
                    </a:p>
                  </a:txBody>
                  <a:tcPr/>
                </a:tc>
                <a:tc>
                  <a:txBody>
                    <a:bodyPr/>
                    <a:lstStyle/>
                    <a:p>
                      <a:r>
                        <a:rPr lang="es-CR" sz="1400" dirty="0"/>
                        <a:t>Fecha</a:t>
                      </a:r>
                      <a:r>
                        <a:rPr lang="es-CR" sz="1400" baseline="0" dirty="0"/>
                        <a:t> de creación</a:t>
                      </a:r>
                      <a:endParaRPr lang="es-CR" sz="1400" dirty="0"/>
                    </a:p>
                  </a:txBody>
                  <a:tcPr/>
                </a:tc>
                <a:tc>
                  <a:txBody>
                    <a:bodyPr/>
                    <a:lstStyle/>
                    <a:p>
                      <a:r>
                        <a:rPr lang="es-CR" sz="1400" dirty="0"/>
                        <a:t>Teléfonos</a:t>
                      </a:r>
                    </a:p>
                  </a:txBody>
                  <a:tcPr/>
                </a:tc>
                <a:extLst>
                  <a:ext uri="{0D108BD9-81ED-4DB2-BD59-A6C34878D82A}">
                    <a16:rowId xmlns:a16="http://schemas.microsoft.com/office/drawing/2014/main" val="10000"/>
                  </a:ext>
                </a:extLst>
              </a:tr>
              <a:tr h="370840">
                <a:tc>
                  <a:txBody>
                    <a:bodyPr/>
                    <a:lstStyle/>
                    <a:p>
                      <a:r>
                        <a:rPr lang="es-CR" sz="1400" dirty="0"/>
                        <a:t>Informática</a:t>
                      </a:r>
                    </a:p>
                  </a:txBody>
                  <a:tcPr/>
                </a:tc>
                <a:tc>
                  <a:txBody>
                    <a:bodyPr/>
                    <a:lstStyle/>
                    <a:p>
                      <a:r>
                        <a:rPr lang="es-CR" sz="1400" dirty="0"/>
                        <a:t>A1</a:t>
                      </a:r>
                    </a:p>
                  </a:txBody>
                  <a:tcPr/>
                </a:tc>
                <a:tc>
                  <a:txBody>
                    <a:bodyPr/>
                    <a:lstStyle/>
                    <a:p>
                      <a:r>
                        <a:rPr lang="es-CR" sz="1400" dirty="0"/>
                        <a:t>01/03/2002</a:t>
                      </a:r>
                    </a:p>
                  </a:txBody>
                  <a:tcPr/>
                </a:tc>
                <a:tc>
                  <a:txBody>
                    <a:bodyPr/>
                    <a:lstStyle/>
                    <a:p>
                      <a:r>
                        <a:rPr lang="es-CR" sz="1400" dirty="0"/>
                        <a:t>{6354929,6282276,2262875}</a:t>
                      </a:r>
                    </a:p>
                  </a:txBody>
                  <a:tcPr/>
                </a:tc>
                <a:extLst>
                  <a:ext uri="{0D108BD9-81ED-4DB2-BD59-A6C34878D82A}">
                    <a16:rowId xmlns:a16="http://schemas.microsoft.com/office/drawing/2014/main" val="10001"/>
                  </a:ext>
                </a:extLst>
              </a:tr>
              <a:tr h="370840">
                <a:tc>
                  <a:txBody>
                    <a:bodyPr/>
                    <a:lstStyle/>
                    <a:p>
                      <a:r>
                        <a:rPr lang="es-CR" sz="1400" dirty="0"/>
                        <a:t>Mercadeo</a:t>
                      </a:r>
                    </a:p>
                  </a:txBody>
                  <a:tcPr/>
                </a:tc>
                <a:tc>
                  <a:txBody>
                    <a:bodyPr/>
                    <a:lstStyle/>
                    <a:p>
                      <a:r>
                        <a:rPr lang="es-CR" sz="1400" dirty="0"/>
                        <a:t>A2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01/01/2002</a:t>
                      </a:r>
                    </a:p>
                  </a:txBody>
                  <a:tcPr/>
                </a:tc>
                <a:tc>
                  <a:txBody>
                    <a:bodyPr/>
                    <a:lstStyle/>
                    <a:p>
                      <a:r>
                        <a:rPr lang="es-CR" sz="1400" dirty="0"/>
                        <a:t>{6316651,2775331}</a:t>
                      </a:r>
                    </a:p>
                  </a:txBody>
                  <a:tcPr/>
                </a:tc>
                <a:extLst>
                  <a:ext uri="{0D108BD9-81ED-4DB2-BD59-A6C34878D82A}">
                    <a16:rowId xmlns:a16="http://schemas.microsoft.com/office/drawing/2014/main" val="10002"/>
                  </a:ext>
                </a:extLst>
              </a:tr>
              <a:tr h="370840">
                <a:tc>
                  <a:txBody>
                    <a:bodyPr/>
                    <a:lstStyle/>
                    <a:p>
                      <a:r>
                        <a:rPr lang="es-CR" sz="1400" dirty="0"/>
                        <a:t>Ventas</a:t>
                      </a:r>
                    </a:p>
                  </a:txBody>
                  <a:tcPr/>
                </a:tc>
                <a:tc>
                  <a:txBody>
                    <a:bodyPr/>
                    <a:lstStyle/>
                    <a:p>
                      <a:r>
                        <a:rPr lang="es-CR" sz="1400" dirty="0"/>
                        <a:t>A3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01/01/2001</a:t>
                      </a:r>
                    </a:p>
                  </a:txBody>
                  <a:tcPr/>
                </a:tc>
                <a:tc>
                  <a:txBody>
                    <a:bodyPr/>
                    <a:lstStyle/>
                    <a:p>
                      <a:r>
                        <a:rPr lang="es-CR" sz="1400" dirty="0"/>
                        <a:t>{6382276}</a:t>
                      </a:r>
                    </a:p>
                  </a:txBody>
                  <a:tcPr/>
                </a:tc>
                <a:extLst>
                  <a:ext uri="{0D108BD9-81ED-4DB2-BD59-A6C34878D82A}">
                    <a16:rowId xmlns:a16="http://schemas.microsoft.com/office/drawing/2014/main" val="10003"/>
                  </a:ext>
                </a:extLst>
              </a:tr>
              <a:tr h="370840">
                <a:tc>
                  <a:txBody>
                    <a:bodyPr/>
                    <a:lstStyle/>
                    <a:p>
                      <a:r>
                        <a:rPr lang="es-CR" sz="1400" dirty="0"/>
                        <a:t>Recursos humanos</a:t>
                      </a:r>
                    </a:p>
                  </a:txBody>
                  <a:tcPr/>
                </a:tc>
                <a:tc>
                  <a:txBody>
                    <a:bodyPr/>
                    <a:lstStyle/>
                    <a:p>
                      <a:r>
                        <a:rPr lang="es-CR" sz="1400" dirty="0"/>
                        <a:t>A4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01/01/2003</a:t>
                      </a:r>
                    </a:p>
                  </a:txBody>
                  <a:tcPr/>
                </a:tc>
                <a:tc>
                  <a:txBody>
                    <a:bodyPr/>
                    <a:lstStyle/>
                    <a:p>
                      <a:r>
                        <a:rPr lang="es-CR" sz="1400" dirty="0"/>
                        <a:t>{2775331}</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Departamento</a:t>
            </a:r>
          </a:p>
        </p:txBody>
      </p:sp>
      <p:sp>
        <p:nvSpPr>
          <p:cNvPr id="6" name="5 Rectángulo"/>
          <p:cNvSpPr/>
          <p:nvPr/>
        </p:nvSpPr>
        <p:spPr>
          <a:xfrm>
            <a:off x="166976" y="4725144"/>
            <a:ext cx="3888432" cy="1569660"/>
          </a:xfrm>
          <a:prstGeom prst="rect">
            <a:avLst/>
          </a:prstGeom>
        </p:spPr>
        <p:txBody>
          <a:bodyPr wrap="square">
            <a:spAutoFit/>
          </a:bodyPr>
          <a:lstStyle/>
          <a:p>
            <a:pPr marL="228600" lvl="1" indent="-228600">
              <a:buFont typeface="+mj-lt"/>
              <a:buAutoNum type="arabicPeriod"/>
            </a:pPr>
            <a:r>
              <a:rPr lang="es-ES" sz="1200" b="1" dirty="0"/>
              <a:t>Crea una nueva relación con el grupo que se repite</a:t>
            </a:r>
          </a:p>
          <a:p>
            <a:pPr marL="228600" lvl="1" indent="-228600">
              <a:buFont typeface="+mj-lt"/>
              <a:buAutoNum type="arabicPeriod"/>
            </a:pPr>
            <a:r>
              <a:rPr lang="es-ES" sz="1200" b="1" dirty="0"/>
              <a:t>Añade a esta nueva relación la clave primaria de la relación que </a:t>
            </a:r>
            <a:r>
              <a:rPr lang="es-CR" sz="1200" b="1" dirty="0"/>
              <a:t>originalmente la contenía</a:t>
            </a:r>
          </a:p>
          <a:p>
            <a:pPr marL="228600" lvl="1" indent="-228600">
              <a:buFont typeface="+mj-lt"/>
              <a:buAutoNum type="arabicPeriod"/>
            </a:pPr>
            <a:r>
              <a:rPr lang="es-ES" sz="1200" dirty="0"/>
              <a:t>Darle un nombre a la nueva entidad</a:t>
            </a:r>
          </a:p>
          <a:p>
            <a:pPr marL="228600" lvl="1" indent="-228600">
              <a:buFont typeface="+mj-lt"/>
              <a:buAutoNum type="arabicPeriod"/>
            </a:pPr>
            <a:r>
              <a:rPr lang="es-ES" sz="1200" dirty="0"/>
              <a:t>Determina la clave primaria de la nueva entidad</a:t>
            </a:r>
          </a:p>
          <a:p>
            <a:pPr marL="228600" lvl="1" indent="-228600">
              <a:buFont typeface="+mj-lt"/>
              <a:buAutoNum type="arabicPeriod"/>
            </a:pPr>
            <a:r>
              <a:rPr lang="es-ES" sz="1200" dirty="0"/>
              <a:t>Repetir hasta que no queden más atributos no atómicos</a:t>
            </a:r>
            <a:endParaRPr lang="es-CR" sz="1200" b="1" dirty="0"/>
          </a:p>
        </p:txBody>
      </p:sp>
      <p:graphicFrame>
        <p:nvGraphicFramePr>
          <p:cNvPr id="7" name="6 Tabla"/>
          <p:cNvGraphicFramePr>
            <a:graphicFrameLocks noGrp="1"/>
          </p:cNvGraphicFramePr>
          <p:nvPr>
            <p:extLst/>
          </p:nvPr>
        </p:nvGraphicFramePr>
        <p:xfrm>
          <a:off x="7020272" y="4285838"/>
          <a:ext cx="1895603" cy="2448272"/>
        </p:xfrm>
        <a:graphic>
          <a:graphicData uri="http://schemas.openxmlformats.org/drawingml/2006/table">
            <a:tbl>
              <a:tblPr firstRow="1" bandRow="1">
                <a:tableStyleId>{5C22544A-7EE6-4342-B048-85BDC9FD1C3A}</a:tableStyleId>
              </a:tblPr>
              <a:tblGrid>
                <a:gridCol w="841693">
                  <a:extLst>
                    <a:ext uri="{9D8B030D-6E8A-4147-A177-3AD203B41FA5}">
                      <a16:colId xmlns:a16="http://schemas.microsoft.com/office/drawing/2014/main" val="20000"/>
                    </a:ext>
                  </a:extLst>
                </a:gridCol>
                <a:gridCol w="1053910">
                  <a:extLst>
                    <a:ext uri="{9D8B030D-6E8A-4147-A177-3AD203B41FA5}">
                      <a16:colId xmlns:a16="http://schemas.microsoft.com/office/drawing/2014/main" val="20001"/>
                    </a:ext>
                  </a:extLst>
                </a:gridCol>
              </a:tblGrid>
              <a:tr h="306034">
                <a:tc>
                  <a:txBody>
                    <a:bodyPr/>
                    <a:lstStyle/>
                    <a:p>
                      <a:r>
                        <a:rPr lang="es-CR" sz="1400" dirty="0"/>
                        <a:t>Código</a:t>
                      </a:r>
                    </a:p>
                  </a:txBody>
                  <a:tcPr/>
                </a:tc>
                <a:tc>
                  <a:txBody>
                    <a:bodyPr/>
                    <a:lstStyle/>
                    <a:p>
                      <a:r>
                        <a:rPr lang="es-CR" sz="1400" dirty="0"/>
                        <a:t>Teléfono</a:t>
                      </a:r>
                    </a:p>
                  </a:txBody>
                  <a:tcPr/>
                </a:tc>
                <a:extLst>
                  <a:ext uri="{0D108BD9-81ED-4DB2-BD59-A6C34878D82A}">
                    <a16:rowId xmlns:a16="http://schemas.microsoft.com/office/drawing/2014/main" val="10000"/>
                  </a:ext>
                </a:extLst>
              </a:tr>
              <a:tr h="306034">
                <a:tc>
                  <a:txBody>
                    <a:bodyPr/>
                    <a:lstStyle/>
                    <a:p>
                      <a:r>
                        <a:rPr lang="es-CR" sz="1400" dirty="0"/>
                        <a:t>A1</a:t>
                      </a:r>
                    </a:p>
                  </a:txBody>
                  <a:tcPr/>
                </a:tc>
                <a:tc>
                  <a:txBody>
                    <a:bodyPr/>
                    <a:lstStyle/>
                    <a:p>
                      <a:r>
                        <a:rPr lang="es-CR" sz="1400" dirty="0"/>
                        <a:t>6354929</a:t>
                      </a:r>
                    </a:p>
                  </a:txBody>
                  <a:tcPr/>
                </a:tc>
                <a:extLst>
                  <a:ext uri="{0D108BD9-81ED-4DB2-BD59-A6C34878D82A}">
                    <a16:rowId xmlns:a16="http://schemas.microsoft.com/office/drawing/2014/main" val="10001"/>
                  </a:ext>
                </a:extLst>
              </a:tr>
              <a:tr h="306034">
                <a:tc>
                  <a:txBody>
                    <a:bodyPr/>
                    <a:lstStyle/>
                    <a:p>
                      <a:r>
                        <a:rPr lang="es-CR" sz="1400" dirty="0"/>
                        <a:t>A1</a:t>
                      </a:r>
                    </a:p>
                  </a:txBody>
                  <a:tcPr/>
                </a:tc>
                <a:tc>
                  <a:txBody>
                    <a:bodyPr/>
                    <a:lstStyle/>
                    <a:p>
                      <a:r>
                        <a:rPr lang="es-CR" sz="1400" dirty="0"/>
                        <a:t>6282276</a:t>
                      </a:r>
                    </a:p>
                  </a:txBody>
                  <a:tcPr/>
                </a:tc>
                <a:extLst>
                  <a:ext uri="{0D108BD9-81ED-4DB2-BD59-A6C34878D82A}">
                    <a16:rowId xmlns:a16="http://schemas.microsoft.com/office/drawing/2014/main" val="10002"/>
                  </a:ext>
                </a:extLst>
              </a:tr>
              <a:tr h="306034">
                <a:tc>
                  <a:txBody>
                    <a:bodyPr/>
                    <a:lstStyle/>
                    <a:p>
                      <a:r>
                        <a:rPr lang="es-CR" sz="1400" dirty="0"/>
                        <a:t>A1</a:t>
                      </a:r>
                    </a:p>
                  </a:txBody>
                  <a:tcPr/>
                </a:tc>
                <a:tc>
                  <a:txBody>
                    <a:bodyPr/>
                    <a:lstStyle/>
                    <a:p>
                      <a:r>
                        <a:rPr lang="es-CR" sz="1400" dirty="0"/>
                        <a:t>2262875</a:t>
                      </a:r>
                    </a:p>
                  </a:txBody>
                  <a:tcPr/>
                </a:tc>
                <a:extLst>
                  <a:ext uri="{0D108BD9-81ED-4DB2-BD59-A6C34878D82A}">
                    <a16:rowId xmlns:a16="http://schemas.microsoft.com/office/drawing/2014/main" val="10003"/>
                  </a:ext>
                </a:extLst>
              </a:tr>
              <a:tr h="306034">
                <a:tc>
                  <a:txBody>
                    <a:bodyPr/>
                    <a:lstStyle/>
                    <a:p>
                      <a:r>
                        <a:rPr lang="es-CR" sz="1400" dirty="0"/>
                        <a:t>A2</a:t>
                      </a:r>
                    </a:p>
                  </a:txBody>
                  <a:tcPr/>
                </a:tc>
                <a:tc>
                  <a:txBody>
                    <a:bodyPr/>
                    <a:lstStyle/>
                    <a:p>
                      <a:r>
                        <a:rPr lang="es-CR" sz="1400" dirty="0"/>
                        <a:t>6316651</a:t>
                      </a:r>
                    </a:p>
                  </a:txBody>
                  <a:tcPr/>
                </a:tc>
                <a:extLst>
                  <a:ext uri="{0D108BD9-81ED-4DB2-BD59-A6C34878D82A}">
                    <a16:rowId xmlns:a16="http://schemas.microsoft.com/office/drawing/2014/main" val="10004"/>
                  </a:ext>
                </a:extLst>
              </a:tr>
              <a:tr h="306034">
                <a:tc>
                  <a:txBody>
                    <a:bodyPr/>
                    <a:lstStyle/>
                    <a:p>
                      <a:r>
                        <a:rPr lang="es-CR" sz="1400" dirty="0"/>
                        <a:t>A2</a:t>
                      </a:r>
                    </a:p>
                  </a:txBody>
                  <a:tcPr/>
                </a:tc>
                <a:tc>
                  <a:txBody>
                    <a:bodyPr/>
                    <a:lstStyle/>
                    <a:p>
                      <a:r>
                        <a:rPr lang="es-CR" sz="1400" dirty="0"/>
                        <a:t>2775331</a:t>
                      </a:r>
                    </a:p>
                  </a:txBody>
                  <a:tcPr/>
                </a:tc>
                <a:extLst>
                  <a:ext uri="{0D108BD9-81ED-4DB2-BD59-A6C34878D82A}">
                    <a16:rowId xmlns:a16="http://schemas.microsoft.com/office/drawing/2014/main" val="10005"/>
                  </a:ext>
                </a:extLst>
              </a:tr>
              <a:tr h="306034">
                <a:tc>
                  <a:txBody>
                    <a:bodyPr/>
                    <a:lstStyle/>
                    <a:p>
                      <a:r>
                        <a:rPr lang="es-CR" sz="1400" dirty="0"/>
                        <a:t>A3</a:t>
                      </a:r>
                    </a:p>
                  </a:txBody>
                  <a:tcPr/>
                </a:tc>
                <a:tc>
                  <a:txBody>
                    <a:bodyPr/>
                    <a:lstStyle/>
                    <a:p>
                      <a:r>
                        <a:rPr lang="es-CR" sz="1400" dirty="0"/>
                        <a:t>6382276</a:t>
                      </a:r>
                    </a:p>
                  </a:txBody>
                  <a:tcPr/>
                </a:tc>
                <a:extLst>
                  <a:ext uri="{0D108BD9-81ED-4DB2-BD59-A6C34878D82A}">
                    <a16:rowId xmlns:a16="http://schemas.microsoft.com/office/drawing/2014/main" val="10006"/>
                  </a:ext>
                </a:extLst>
              </a:tr>
              <a:tr h="306034">
                <a:tc>
                  <a:txBody>
                    <a:bodyPr/>
                    <a:lstStyle/>
                    <a:p>
                      <a:r>
                        <a:rPr lang="es-CR" sz="1400" dirty="0"/>
                        <a:t>A4</a:t>
                      </a:r>
                    </a:p>
                  </a:txBody>
                  <a:tcPr/>
                </a:tc>
                <a:tc>
                  <a:txBody>
                    <a:bodyPr/>
                    <a:lstStyle/>
                    <a:p>
                      <a:r>
                        <a:rPr lang="es-CR" sz="1400" dirty="0"/>
                        <a:t>2775331</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60701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Primera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51520" y="2222872"/>
          <a:ext cx="8681720" cy="1854200"/>
        </p:xfrm>
        <a:graphic>
          <a:graphicData uri="http://schemas.openxmlformats.org/drawingml/2006/table">
            <a:tbl>
              <a:tblPr firstRow="1" bandRow="1">
                <a:tableStyleId>{5C22544A-7EE6-4342-B048-85BDC9FD1C3A}</a:tableStyleId>
              </a:tblPr>
              <a:tblGrid>
                <a:gridCol w="2214880">
                  <a:extLst>
                    <a:ext uri="{9D8B030D-6E8A-4147-A177-3AD203B41FA5}">
                      <a16:colId xmlns:a16="http://schemas.microsoft.com/office/drawing/2014/main" val="20000"/>
                    </a:ext>
                  </a:extLst>
                </a:gridCol>
                <a:gridCol w="1033780">
                  <a:extLst>
                    <a:ext uri="{9D8B030D-6E8A-4147-A177-3AD203B41FA5}">
                      <a16:colId xmlns:a16="http://schemas.microsoft.com/office/drawing/2014/main" val="20001"/>
                    </a:ext>
                  </a:extLst>
                </a:gridCol>
                <a:gridCol w="2240280">
                  <a:extLst>
                    <a:ext uri="{9D8B030D-6E8A-4147-A177-3AD203B41FA5}">
                      <a16:colId xmlns:a16="http://schemas.microsoft.com/office/drawing/2014/main" val="20002"/>
                    </a:ext>
                  </a:extLst>
                </a:gridCol>
                <a:gridCol w="3192780">
                  <a:extLst>
                    <a:ext uri="{9D8B030D-6E8A-4147-A177-3AD203B41FA5}">
                      <a16:colId xmlns:a16="http://schemas.microsoft.com/office/drawing/2014/main" val="20003"/>
                    </a:ext>
                  </a:extLst>
                </a:gridCol>
              </a:tblGrid>
              <a:tr h="370840">
                <a:tc>
                  <a:txBody>
                    <a:bodyPr/>
                    <a:lstStyle/>
                    <a:p>
                      <a:r>
                        <a:rPr lang="es-CR" sz="1400" dirty="0"/>
                        <a:t>Nombre</a:t>
                      </a:r>
                    </a:p>
                  </a:txBody>
                  <a:tcPr/>
                </a:tc>
                <a:tc>
                  <a:txBody>
                    <a:bodyPr/>
                    <a:lstStyle/>
                    <a:p>
                      <a:r>
                        <a:rPr lang="es-CR" sz="1400" dirty="0"/>
                        <a:t>Código</a:t>
                      </a:r>
                    </a:p>
                  </a:txBody>
                  <a:tcPr/>
                </a:tc>
                <a:tc>
                  <a:txBody>
                    <a:bodyPr/>
                    <a:lstStyle/>
                    <a:p>
                      <a:r>
                        <a:rPr lang="es-CR" sz="1400" dirty="0"/>
                        <a:t>Fecha</a:t>
                      </a:r>
                      <a:r>
                        <a:rPr lang="es-CR" sz="1400" baseline="0" dirty="0"/>
                        <a:t> de creación</a:t>
                      </a:r>
                      <a:endParaRPr lang="es-CR" sz="1400" dirty="0"/>
                    </a:p>
                  </a:txBody>
                  <a:tcPr/>
                </a:tc>
                <a:tc>
                  <a:txBody>
                    <a:bodyPr/>
                    <a:lstStyle/>
                    <a:p>
                      <a:r>
                        <a:rPr lang="es-CR" sz="1400" dirty="0"/>
                        <a:t>Teléfonos</a:t>
                      </a:r>
                    </a:p>
                  </a:txBody>
                  <a:tcPr/>
                </a:tc>
                <a:extLst>
                  <a:ext uri="{0D108BD9-81ED-4DB2-BD59-A6C34878D82A}">
                    <a16:rowId xmlns:a16="http://schemas.microsoft.com/office/drawing/2014/main" val="10000"/>
                  </a:ext>
                </a:extLst>
              </a:tr>
              <a:tr h="370840">
                <a:tc>
                  <a:txBody>
                    <a:bodyPr/>
                    <a:lstStyle/>
                    <a:p>
                      <a:r>
                        <a:rPr lang="es-CR" sz="1400" dirty="0"/>
                        <a:t>Informática</a:t>
                      </a:r>
                    </a:p>
                  </a:txBody>
                  <a:tcPr/>
                </a:tc>
                <a:tc>
                  <a:txBody>
                    <a:bodyPr/>
                    <a:lstStyle/>
                    <a:p>
                      <a:r>
                        <a:rPr lang="es-CR" sz="1400" dirty="0"/>
                        <a:t>A1</a:t>
                      </a:r>
                    </a:p>
                  </a:txBody>
                  <a:tcPr/>
                </a:tc>
                <a:tc>
                  <a:txBody>
                    <a:bodyPr/>
                    <a:lstStyle/>
                    <a:p>
                      <a:r>
                        <a:rPr lang="es-CR" sz="1400" dirty="0"/>
                        <a:t>01/03/2002</a:t>
                      </a:r>
                    </a:p>
                  </a:txBody>
                  <a:tcPr/>
                </a:tc>
                <a:tc>
                  <a:txBody>
                    <a:bodyPr/>
                    <a:lstStyle/>
                    <a:p>
                      <a:r>
                        <a:rPr lang="es-CR" sz="1400" dirty="0"/>
                        <a:t>{6354929,6282276,2262875}</a:t>
                      </a:r>
                    </a:p>
                  </a:txBody>
                  <a:tcPr/>
                </a:tc>
                <a:extLst>
                  <a:ext uri="{0D108BD9-81ED-4DB2-BD59-A6C34878D82A}">
                    <a16:rowId xmlns:a16="http://schemas.microsoft.com/office/drawing/2014/main" val="10001"/>
                  </a:ext>
                </a:extLst>
              </a:tr>
              <a:tr h="370840">
                <a:tc>
                  <a:txBody>
                    <a:bodyPr/>
                    <a:lstStyle/>
                    <a:p>
                      <a:r>
                        <a:rPr lang="es-CR" sz="1400" dirty="0"/>
                        <a:t>Mercadeo</a:t>
                      </a:r>
                    </a:p>
                  </a:txBody>
                  <a:tcPr/>
                </a:tc>
                <a:tc>
                  <a:txBody>
                    <a:bodyPr/>
                    <a:lstStyle/>
                    <a:p>
                      <a:r>
                        <a:rPr lang="es-CR" sz="1400" dirty="0"/>
                        <a:t>A2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01/01/2002</a:t>
                      </a:r>
                    </a:p>
                  </a:txBody>
                  <a:tcPr/>
                </a:tc>
                <a:tc>
                  <a:txBody>
                    <a:bodyPr/>
                    <a:lstStyle/>
                    <a:p>
                      <a:r>
                        <a:rPr lang="es-CR" sz="1400" dirty="0"/>
                        <a:t>{6316651,2775331}</a:t>
                      </a:r>
                    </a:p>
                  </a:txBody>
                  <a:tcPr/>
                </a:tc>
                <a:extLst>
                  <a:ext uri="{0D108BD9-81ED-4DB2-BD59-A6C34878D82A}">
                    <a16:rowId xmlns:a16="http://schemas.microsoft.com/office/drawing/2014/main" val="10002"/>
                  </a:ext>
                </a:extLst>
              </a:tr>
              <a:tr h="370840">
                <a:tc>
                  <a:txBody>
                    <a:bodyPr/>
                    <a:lstStyle/>
                    <a:p>
                      <a:r>
                        <a:rPr lang="es-CR" sz="1400" dirty="0"/>
                        <a:t>Ventas</a:t>
                      </a:r>
                    </a:p>
                  </a:txBody>
                  <a:tcPr/>
                </a:tc>
                <a:tc>
                  <a:txBody>
                    <a:bodyPr/>
                    <a:lstStyle/>
                    <a:p>
                      <a:r>
                        <a:rPr lang="es-CR" sz="1400" dirty="0"/>
                        <a:t>A3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01/01/2001</a:t>
                      </a:r>
                    </a:p>
                  </a:txBody>
                  <a:tcPr/>
                </a:tc>
                <a:tc>
                  <a:txBody>
                    <a:bodyPr/>
                    <a:lstStyle/>
                    <a:p>
                      <a:r>
                        <a:rPr lang="es-CR" sz="1400" dirty="0"/>
                        <a:t>{6382276}</a:t>
                      </a:r>
                    </a:p>
                  </a:txBody>
                  <a:tcPr/>
                </a:tc>
                <a:extLst>
                  <a:ext uri="{0D108BD9-81ED-4DB2-BD59-A6C34878D82A}">
                    <a16:rowId xmlns:a16="http://schemas.microsoft.com/office/drawing/2014/main" val="10003"/>
                  </a:ext>
                </a:extLst>
              </a:tr>
              <a:tr h="370840">
                <a:tc>
                  <a:txBody>
                    <a:bodyPr/>
                    <a:lstStyle/>
                    <a:p>
                      <a:r>
                        <a:rPr lang="es-CR" sz="1400" dirty="0"/>
                        <a:t>Recursos humanos</a:t>
                      </a:r>
                    </a:p>
                  </a:txBody>
                  <a:tcPr/>
                </a:tc>
                <a:tc>
                  <a:txBody>
                    <a:bodyPr/>
                    <a:lstStyle/>
                    <a:p>
                      <a:r>
                        <a:rPr lang="es-CR" sz="1400" dirty="0"/>
                        <a:t>A4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01/01/2003</a:t>
                      </a:r>
                    </a:p>
                  </a:txBody>
                  <a:tcPr/>
                </a:tc>
                <a:tc>
                  <a:txBody>
                    <a:bodyPr/>
                    <a:lstStyle/>
                    <a:p>
                      <a:r>
                        <a:rPr lang="es-CR" sz="1400" dirty="0"/>
                        <a:t>{2775331}</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Departamento</a:t>
            </a:r>
          </a:p>
        </p:txBody>
      </p:sp>
      <p:sp>
        <p:nvSpPr>
          <p:cNvPr id="6" name="5 Rectángulo"/>
          <p:cNvSpPr/>
          <p:nvPr/>
        </p:nvSpPr>
        <p:spPr>
          <a:xfrm>
            <a:off x="166976" y="4725144"/>
            <a:ext cx="3888432" cy="1569660"/>
          </a:xfrm>
          <a:prstGeom prst="rect">
            <a:avLst/>
          </a:prstGeom>
        </p:spPr>
        <p:txBody>
          <a:bodyPr wrap="square">
            <a:spAutoFit/>
          </a:bodyPr>
          <a:lstStyle/>
          <a:p>
            <a:pPr marL="228600" lvl="1" indent="-228600">
              <a:buFont typeface="+mj-lt"/>
              <a:buAutoNum type="arabicPeriod"/>
            </a:pPr>
            <a:r>
              <a:rPr lang="es-ES" sz="1200" b="1" dirty="0"/>
              <a:t>Crea una nueva relación con el grupo que se repite</a:t>
            </a:r>
          </a:p>
          <a:p>
            <a:pPr marL="228600" lvl="1" indent="-228600">
              <a:buFont typeface="+mj-lt"/>
              <a:buAutoNum type="arabicPeriod"/>
            </a:pPr>
            <a:r>
              <a:rPr lang="es-ES" sz="1200" b="1" dirty="0"/>
              <a:t>Añade a esta nueva relación la clave primaria de la relación que </a:t>
            </a:r>
            <a:r>
              <a:rPr lang="es-CR" sz="1200" b="1" dirty="0"/>
              <a:t>originalmente la contenía</a:t>
            </a:r>
          </a:p>
          <a:p>
            <a:pPr marL="228600" lvl="1" indent="-228600">
              <a:buFont typeface="+mj-lt"/>
              <a:buAutoNum type="arabicPeriod"/>
            </a:pPr>
            <a:r>
              <a:rPr lang="es-ES" sz="1200" b="1" dirty="0"/>
              <a:t>Darle un nombre a la nueva entidad</a:t>
            </a:r>
          </a:p>
          <a:p>
            <a:pPr marL="228600" lvl="1" indent="-228600">
              <a:buFont typeface="+mj-lt"/>
              <a:buAutoNum type="arabicPeriod"/>
            </a:pPr>
            <a:r>
              <a:rPr lang="es-ES" sz="1200" dirty="0"/>
              <a:t>Determina la clave primaria de la nueva entidad</a:t>
            </a:r>
          </a:p>
          <a:p>
            <a:pPr marL="228600" lvl="1" indent="-228600">
              <a:buFont typeface="+mj-lt"/>
              <a:buAutoNum type="arabicPeriod"/>
            </a:pPr>
            <a:r>
              <a:rPr lang="es-ES" sz="1200" dirty="0"/>
              <a:t>Repetir hasta que no queden más atributos no atómicos</a:t>
            </a:r>
            <a:endParaRPr lang="es-CR" sz="1200" b="1" dirty="0"/>
          </a:p>
        </p:txBody>
      </p:sp>
      <p:graphicFrame>
        <p:nvGraphicFramePr>
          <p:cNvPr id="7" name="6 Tabla"/>
          <p:cNvGraphicFramePr>
            <a:graphicFrameLocks noGrp="1"/>
          </p:cNvGraphicFramePr>
          <p:nvPr>
            <p:extLst/>
          </p:nvPr>
        </p:nvGraphicFramePr>
        <p:xfrm>
          <a:off x="7020272" y="4285838"/>
          <a:ext cx="1895603" cy="2448272"/>
        </p:xfrm>
        <a:graphic>
          <a:graphicData uri="http://schemas.openxmlformats.org/drawingml/2006/table">
            <a:tbl>
              <a:tblPr firstRow="1" bandRow="1">
                <a:tableStyleId>{5C22544A-7EE6-4342-B048-85BDC9FD1C3A}</a:tableStyleId>
              </a:tblPr>
              <a:tblGrid>
                <a:gridCol w="841693">
                  <a:extLst>
                    <a:ext uri="{9D8B030D-6E8A-4147-A177-3AD203B41FA5}">
                      <a16:colId xmlns:a16="http://schemas.microsoft.com/office/drawing/2014/main" val="20000"/>
                    </a:ext>
                  </a:extLst>
                </a:gridCol>
                <a:gridCol w="1053910">
                  <a:extLst>
                    <a:ext uri="{9D8B030D-6E8A-4147-A177-3AD203B41FA5}">
                      <a16:colId xmlns:a16="http://schemas.microsoft.com/office/drawing/2014/main" val="20001"/>
                    </a:ext>
                  </a:extLst>
                </a:gridCol>
              </a:tblGrid>
              <a:tr h="306034">
                <a:tc>
                  <a:txBody>
                    <a:bodyPr/>
                    <a:lstStyle/>
                    <a:p>
                      <a:r>
                        <a:rPr lang="es-CR" sz="1400" dirty="0"/>
                        <a:t>Código</a:t>
                      </a:r>
                    </a:p>
                  </a:txBody>
                  <a:tcPr/>
                </a:tc>
                <a:tc>
                  <a:txBody>
                    <a:bodyPr/>
                    <a:lstStyle/>
                    <a:p>
                      <a:r>
                        <a:rPr lang="es-CR" sz="1400" dirty="0"/>
                        <a:t>Teléfono</a:t>
                      </a:r>
                    </a:p>
                  </a:txBody>
                  <a:tcPr/>
                </a:tc>
                <a:extLst>
                  <a:ext uri="{0D108BD9-81ED-4DB2-BD59-A6C34878D82A}">
                    <a16:rowId xmlns:a16="http://schemas.microsoft.com/office/drawing/2014/main" val="10000"/>
                  </a:ext>
                </a:extLst>
              </a:tr>
              <a:tr h="306034">
                <a:tc>
                  <a:txBody>
                    <a:bodyPr/>
                    <a:lstStyle/>
                    <a:p>
                      <a:r>
                        <a:rPr lang="es-CR" sz="1400" dirty="0"/>
                        <a:t>A1</a:t>
                      </a:r>
                    </a:p>
                  </a:txBody>
                  <a:tcPr/>
                </a:tc>
                <a:tc>
                  <a:txBody>
                    <a:bodyPr/>
                    <a:lstStyle/>
                    <a:p>
                      <a:r>
                        <a:rPr lang="es-CR" sz="1400" dirty="0"/>
                        <a:t>6354929</a:t>
                      </a:r>
                    </a:p>
                  </a:txBody>
                  <a:tcPr/>
                </a:tc>
                <a:extLst>
                  <a:ext uri="{0D108BD9-81ED-4DB2-BD59-A6C34878D82A}">
                    <a16:rowId xmlns:a16="http://schemas.microsoft.com/office/drawing/2014/main" val="10001"/>
                  </a:ext>
                </a:extLst>
              </a:tr>
              <a:tr h="306034">
                <a:tc>
                  <a:txBody>
                    <a:bodyPr/>
                    <a:lstStyle/>
                    <a:p>
                      <a:r>
                        <a:rPr lang="es-CR" sz="1400" dirty="0"/>
                        <a:t>A1</a:t>
                      </a:r>
                    </a:p>
                  </a:txBody>
                  <a:tcPr/>
                </a:tc>
                <a:tc>
                  <a:txBody>
                    <a:bodyPr/>
                    <a:lstStyle/>
                    <a:p>
                      <a:r>
                        <a:rPr lang="es-CR" sz="1400" dirty="0"/>
                        <a:t>6282276</a:t>
                      </a:r>
                    </a:p>
                  </a:txBody>
                  <a:tcPr/>
                </a:tc>
                <a:extLst>
                  <a:ext uri="{0D108BD9-81ED-4DB2-BD59-A6C34878D82A}">
                    <a16:rowId xmlns:a16="http://schemas.microsoft.com/office/drawing/2014/main" val="10002"/>
                  </a:ext>
                </a:extLst>
              </a:tr>
              <a:tr h="306034">
                <a:tc>
                  <a:txBody>
                    <a:bodyPr/>
                    <a:lstStyle/>
                    <a:p>
                      <a:r>
                        <a:rPr lang="es-CR" sz="1400" dirty="0"/>
                        <a:t>A1</a:t>
                      </a:r>
                    </a:p>
                  </a:txBody>
                  <a:tcPr/>
                </a:tc>
                <a:tc>
                  <a:txBody>
                    <a:bodyPr/>
                    <a:lstStyle/>
                    <a:p>
                      <a:r>
                        <a:rPr lang="es-CR" sz="1400" dirty="0"/>
                        <a:t>2262875</a:t>
                      </a:r>
                    </a:p>
                  </a:txBody>
                  <a:tcPr/>
                </a:tc>
                <a:extLst>
                  <a:ext uri="{0D108BD9-81ED-4DB2-BD59-A6C34878D82A}">
                    <a16:rowId xmlns:a16="http://schemas.microsoft.com/office/drawing/2014/main" val="10003"/>
                  </a:ext>
                </a:extLst>
              </a:tr>
              <a:tr h="306034">
                <a:tc>
                  <a:txBody>
                    <a:bodyPr/>
                    <a:lstStyle/>
                    <a:p>
                      <a:r>
                        <a:rPr lang="es-CR" sz="1400" dirty="0"/>
                        <a:t>A2</a:t>
                      </a:r>
                    </a:p>
                  </a:txBody>
                  <a:tcPr/>
                </a:tc>
                <a:tc>
                  <a:txBody>
                    <a:bodyPr/>
                    <a:lstStyle/>
                    <a:p>
                      <a:r>
                        <a:rPr lang="es-CR" sz="1400" dirty="0"/>
                        <a:t>6316651</a:t>
                      </a:r>
                    </a:p>
                  </a:txBody>
                  <a:tcPr/>
                </a:tc>
                <a:extLst>
                  <a:ext uri="{0D108BD9-81ED-4DB2-BD59-A6C34878D82A}">
                    <a16:rowId xmlns:a16="http://schemas.microsoft.com/office/drawing/2014/main" val="10004"/>
                  </a:ext>
                </a:extLst>
              </a:tr>
              <a:tr h="306034">
                <a:tc>
                  <a:txBody>
                    <a:bodyPr/>
                    <a:lstStyle/>
                    <a:p>
                      <a:r>
                        <a:rPr lang="es-CR" sz="1400" dirty="0"/>
                        <a:t>A2</a:t>
                      </a:r>
                    </a:p>
                  </a:txBody>
                  <a:tcPr/>
                </a:tc>
                <a:tc>
                  <a:txBody>
                    <a:bodyPr/>
                    <a:lstStyle/>
                    <a:p>
                      <a:r>
                        <a:rPr lang="es-CR" sz="1400" dirty="0"/>
                        <a:t>2775331</a:t>
                      </a:r>
                    </a:p>
                  </a:txBody>
                  <a:tcPr/>
                </a:tc>
                <a:extLst>
                  <a:ext uri="{0D108BD9-81ED-4DB2-BD59-A6C34878D82A}">
                    <a16:rowId xmlns:a16="http://schemas.microsoft.com/office/drawing/2014/main" val="10005"/>
                  </a:ext>
                </a:extLst>
              </a:tr>
              <a:tr h="306034">
                <a:tc>
                  <a:txBody>
                    <a:bodyPr/>
                    <a:lstStyle/>
                    <a:p>
                      <a:r>
                        <a:rPr lang="es-CR" sz="1400" dirty="0"/>
                        <a:t>A3</a:t>
                      </a:r>
                    </a:p>
                  </a:txBody>
                  <a:tcPr/>
                </a:tc>
                <a:tc>
                  <a:txBody>
                    <a:bodyPr/>
                    <a:lstStyle/>
                    <a:p>
                      <a:r>
                        <a:rPr lang="es-CR" sz="1400" dirty="0"/>
                        <a:t>6382276</a:t>
                      </a:r>
                    </a:p>
                  </a:txBody>
                  <a:tcPr/>
                </a:tc>
                <a:extLst>
                  <a:ext uri="{0D108BD9-81ED-4DB2-BD59-A6C34878D82A}">
                    <a16:rowId xmlns:a16="http://schemas.microsoft.com/office/drawing/2014/main" val="10006"/>
                  </a:ext>
                </a:extLst>
              </a:tr>
              <a:tr h="306034">
                <a:tc>
                  <a:txBody>
                    <a:bodyPr/>
                    <a:lstStyle/>
                    <a:p>
                      <a:r>
                        <a:rPr lang="es-CR" sz="1400" dirty="0"/>
                        <a:t>A4</a:t>
                      </a:r>
                    </a:p>
                  </a:txBody>
                  <a:tcPr/>
                </a:tc>
                <a:tc>
                  <a:txBody>
                    <a:bodyPr/>
                    <a:lstStyle/>
                    <a:p>
                      <a:r>
                        <a:rPr lang="es-CR" sz="1400" dirty="0"/>
                        <a:t>2775331</a:t>
                      </a:r>
                    </a:p>
                  </a:txBody>
                  <a:tcPr/>
                </a:tc>
                <a:extLst>
                  <a:ext uri="{0D108BD9-81ED-4DB2-BD59-A6C34878D82A}">
                    <a16:rowId xmlns:a16="http://schemas.microsoft.com/office/drawing/2014/main" val="10007"/>
                  </a:ext>
                </a:extLst>
              </a:tr>
            </a:tbl>
          </a:graphicData>
        </a:graphic>
      </p:graphicFrame>
      <p:sp>
        <p:nvSpPr>
          <p:cNvPr id="8" name="7 CuadroTexto"/>
          <p:cNvSpPr txBox="1"/>
          <p:nvPr/>
        </p:nvSpPr>
        <p:spPr>
          <a:xfrm>
            <a:off x="7020272" y="4005064"/>
            <a:ext cx="1872208" cy="369332"/>
          </a:xfrm>
          <a:prstGeom prst="rect">
            <a:avLst/>
          </a:prstGeom>
          <a:noFill/>
        </p:spPr>
        <p:txBody>
          <a:bodyPr wrap="square" rtlCol="0">
            <a:spAutoFit/>
          </a:bodyPr>
          <a:lstStyle/>
          <a:p>
            <a:pPr algn="ctr"/>
            <a:r>
              <a:rPr lang="es-CR" dirty="0"/>
              <a:t>Teléfono</a:t>
            </a:r>
          </a:p>
        </p:txBody>
      </p:sp>
    </p:spTree>
    <p:extLst>
      <p:ext uri="{BB962C8B-B14F-4D97-AF65-F5344CB8AC3E}">
        <p14:creationId xmlns:p14="http://schemas.microsoft.com/office/powerpoint/2010/main" val="3400322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Primera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51520" y="2222872"/>
          <a:ext cx="8681720" cy="1854200"/>
        </p:xfrm>
        <a:graphic>
          <a:graphicData uri="http://schemas.openxmlformats.org/drawingml/2006/table">
            <a:tbl>
              <a:tblPr firstRow="1" bandRow="1">
                <a:tableStyleId>{5C22544A-7EE6-4342-B048-85BDC9FD1C3A}</a:tableStyleId>
              </a:tblPr>
              <a:tblGrid>
                <a:gridCol w="2214880">
                  <a:extLst>
                    <a:ext uri="{9D8B030D-6E8A-4147-A177-3AD203B41FA5}">
                      <a16:colId xmlns:a16="http://schemas.microsoft.com/office/drawing/2014/main" val="20000"/>
                    </a:ext>
                  </a:extLst>
                </a:gridCol>
                <a:gridCol w="1033780">
                  <a:extLst>
                    <a:ext uri="{9D8B030D-6E8A-4147-A177-3AD203B41FA5}">
                      <a16:colId xmlns:a16="http://schemas.microsoft.com/office/drawing/2014/main" val="20001"/>
                    </a:ext>
                  </a:extLst>
                </a:gridCol>
                <a:gridCol w="2240280">
                  <a:extLst>
                    <a:ext uri="{9D8B030D-6E8A-4147-A177-3AD203B41FA5}">
                      <a16:colId xmlns:a16="http://schemas.microsoft.com/office/drawing/2014/main" val="20002"/>
                    </a:ext>
                  </a:extLst>
                </a:gridCol>
                <a:gridCol w="3192780">
                  <a:extLst>
                    <a:ext uri="{9D8B030D-6E8A-4147-A177-3AD203B41FA5}">
                      <a16:colId xmlns:a16="http://schemas.microsoft.com/office/drawing/2014/main" val="20003"/>
                    </a:ext>
                  </a:extLst>
                </a:gridCol>
              </a:tblGrid>
              <a:tr h="370840">
                <a:tc>
                  <a:txBody>
                    <a:bodyPr/>
                    <a:lstStyle/>
                    <a:p>
                      <a:r>
                        <a:rPr lang="es-CR" sz="1400" dirty="0"/>
                        <a:t>Nombre</a:t>
                      </a:r>
                    </a:p>
                  </a:txBody>
                  <a:tcPr/>
                </a:tc>
                <a:tc>
                  <a:txBody>
                    <a:bodyPr/>
                    <a:lstStyle/>
                    <a:p>
                      <a:r>
                        <a:rPr lang="es-CR" sz="1400" dirty="0"/>
                        <a:t>Código</a:t>
                      </a:r>
                    </a:p>
                  </a:txBody>
                  <a:tcPr/>
                </a:tc>
                <a:tc>
                  <a:txBody>
                    <a:bodyPr/>
                    <a:lstStyle/>
                    <a:p>
                      <a:r>
                        <a:rPr lang="es-CR" sz="1400" dirty="0"/>
                        <a:t>Fecha</a:t>
                      </a:r>
                      <a:r>
                        <a:rPr lang="es-CR" sz="1400" baseline="0" dirty="0"/>
                        <a:t> de creación</a:t>
                      </a:r>
                      <a:endParaRPr lang="es-CR" sz="1400" dirty="0"/>
                    </a:p>
                  </a:txBody>
                  <a:tcPr/>
                </a:tc>
                <a:tc>
                  <a:txBody>
                    <a:bodyPr/>
                    <a:lstStyle/>
                    <a:p>
                      <a:r>
                        <a:rPr lang="es-CR" sz="1400" dirty="0"/>
                        <a:t>Teléfonos</a:t>
                      </a:r>
                    </a:p>
                  </a:txBody>
                  <a:tcPr/>
                </a:tc>
                <a:extLst>
                  <a:ext uri="{0D108BD9-81ED-4DB2-BD59-A6C34878D82A}">
                    <a16:rowId xmlns:a16="http://schemas.microsoft.com/office/drawing/2014/main" val="10000"/>
                  </a:ext>
                </a:extLst>
              </a:tr>
              <a:tr h="370840">
                <a:tc>
                  <a:txBody>
                    <a:bodyPr/>
                    <a:lstStyle/>
                    <a:p>
                      <a:r>
                        <a:rPr lang="es-CR" sz="1400" dirty="0"/>
                        <a:t>Informática</a:t>
                      </a:r>
                    </a:p>
                  </a:txBody>
                  <a:tcPr/>
                </a:tc>
                <a:tc>
                  <a:txBody>
                    <a:bodyPr/>
                    <a:lstStyle/>
                    <a:p>
                      <a:r>
                        <a:rPr lang="es-CR" sz="1400" dirty="0"/>
                        <a:t>A1</a:t>
                      </a:r>
                    </a:p>
                  </a:txBody>
                  <a:tcPr/>
                </a:tc>
                <a:tc>
                  <a:txBody>
                    <a:bodyPr/>
                    <a:lstStyle/>
                    <a:p>
                      <a:r>
                        <a:rPr lang="es-CR" sz="1400" dirty="0"/>
                        <a:t>01/03/2002</a:t>
                      </a:r>
                    </a:p>
                  </a:txBody>
                  <a:tcPr/>
                </a:tc>
                <a:tc>
                  <a:txBody>
                    <a:bodyPr/>
                    <a:lstStyle/>
                    <a:p>
                      <a:r>
                        <a:rPr lang="es-CR" sz="1400" dirty="0"/>
                        <a:t>{6354929,6282276,2262875}</a:t>
                      </a:r>
                    </a:p>
                  </a:txBody>
                  <a:tcPr/>
                </a:tc>
                <a:extLst>
                  <a:ext uri="{0D108BD9-81ED-4DB2-BD59-A6C34878D82A}">
                    <a16:rowId xmlns:a16="http://schemas.microsoft.com/office/drawing/2014/main" val="10001"/>
                  </a:ext>
                </a:extLst>
              </a:tr>
              <a:tr h="370840">
                <a:tc>
                  <a:txBody>
                    <a:bodyPr/>
                    <a:lstStyle/>
                    <a:p>
                      <a:r>
                        <a:rPr lang="es-CR" sz="1400" dirty="0"/>
                        <a:t>Mercadeo</a:t>
                      </a:r>
                    </a:p>
                  </a:txBody>
                  <a:tcPr/>
                </a:tc>
                <a:tc>
                  <a:txBody>
                    <a:bodyPr/>
                    <a:lstStyle/>
                    <a:p>
                      <a:r>
                        <a:rPr lang="es-CR" sz="1400" dirty="0"/>
                        <a:t>A2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01/01/2002</a:t>
                      </a:r>
                    </a:p>
                  </a:txBody>
                  <a:tcPr/>
                </a:tc>
                <a:tc>
                  <a:txBody>
                    <a:bodyPr/>
                    <a:lstStyle/>
                    <a:p>
                      <a:r>
                        <a:rPr lang="es-CR" sz="1400" dirty="0"/>
                        <a:t>{6316651,2775331}</a:t>
                      </a:r>
                    </a:p>
                  </a:txBody>
                  <a:tcPr/>
                </a:tc>
                <a:extLst>
                  <a:ext uri="{0D108BD9-81ED-4DB2-BD59-A6C34878D82A}">
                    <a16:rowId xmlns:a16="http://schemas.microsoft.com/office/drawing/2014/main" val="10002"/>
                  </a:ext>
                </a:extLst>
              </a:tr>
              <a:tr h="370840">
                <a:tc>
                  <a:txBody>
                    <a:bodyPr/>
                    <a:lstStyle/>
                    <a:p>
                      <a:r>
                        <a:rPr lang="es-CR" sz="1400" dirty="0"/>
                        <a:t>Ventas</a:t>
                      </a:r>
                    </a:p>
                  </a:txBody>
                  <a:tcPr/>
                </a:tc>
                <a:tc>
                  <a:txBody>
                    <a:bodyPr/>
                    <a:lstStyle/>
                    <a:p>
                      <a:r>
                        <a:rPr lang="es-CR" sz="1400" dirty="0"/>
                        <a:t>A3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01/01/2001</a:t>
                      </a:r>
                    </a:p>
                  </a:txBody>
                  <a:tcPr/>
                </a:tc>
                <a:tc>
                  <a:txBody>
                    <a:bodyPr/>
                    <a:lstStyle/>
                    <a:p>
                      <a:r>
                        <a:rPr lang="es-CR" sz="1400" dirty="0"/>
                        <a:t>{6382276}</a:t>
                      </a:r>
                    </a:p>
                  </a:txBody>
                  <a:tcPr/>
                </a:tc>
                <a:extLst>
                  <a:ext uri="{0D108BD9-81ED-4DB2-BD59-A6C34878D82A}">
                    <a16:rowId xmlns:a16="http://schemas.microsoft.com/office/drawing/2014/main" val="10003"/>
                  </a:ext>
                </a:extLst>
              </a:tr>
              <a:tr h="370840">
                <a:tc>
                  <a:txBody>
                    <a:bodyPr/>
                    <a:lstStyle/>
                    <a:p>
                      <a:r>
                        <a:rPr lang="es-CR" sz="1400" dirty="0"/>
                        <a:t>Recursos humanos</a:t>
                      </a:r>
                    </a:p>
                  </a:txBody>
                  <a:tcPr/>
                </a:tc>
                <a:tc>
                  <a:txBody>
                    <a:bodyPr/>
                    <a:lstStyle/>
                    <a:p>
                      <a:r>
                        <a:rPr lang="es-CR" sz="1400" dirty="0"/>
                        <a:t>A4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01/01/2003</a:t>
                      </a:r>
                    </a:p>
                  </a:txBody>
                  <a:tcPr/>
                </a:tc>
                <a:tc>
                  <a:txBody>
                    <a:bodyPr/>
                    <a:lstStyle/>
                    <a:p>
                      <a:r>
                        <a:rPr lang="es-CR" sz="1400" dirty="0"/>
                        <a:t>{2775331}</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Departamento</a:t>
            </a:r>
          </a:p>
        </p:txBody>
      </p:sp>
      <p:sp>
        <p:nvSpPr>
          <p:cNvPr id="6" name="5 Rectángulo"/>
          <p:cNvSpPr/>
          <p:nvPr/>
        </p:nvSpPr>
        <p:spPr>
          <a:xfrm>
            <a:off x="166976" y="4725144"/>
            <a:ext cx="3888432" cy="1569660"/>
          </a:xfrm>
          <a:prstGeom prst="rect">
            <a:avLst/>
          </a:prstGeom>
        </p:spPr>
        <p:txBody>
          <a:bodyPr wrap="square">
            <a:spAutoFit/>
          </a:bodyPr>
          <a:lstStyle/>
          <a:p>
            <a:pPr marL="228600" lvl="1" indent="-228600">
              <a:buFont typeface="+mj-lt"/>
              <a:buAutoNum type="arabicPeriod"/>
            </a:pPr>
            <a:r>
              <a:rPr lang="es-ES" sz="1200" b="1" dirty="0"/>
              <a:t>Crea una nueva relación con el grupo que se repite</a:t>
            </a:r>
          </a:p>
          <a:p>
            <a:pPr marL="228600" lvl="1" indent="-228600">
              <a:buFont typeface="+mj-lt"/>
              <a:buAutoNum type="arabicPeriod"/>
            </a:pPr>
            <a:r>
              <a:rPr lang="es-ES" sz="1200" b="1" dirty="0"/>
              <a:t>Añade a esta nueva relación la clave primaria de la relación que </a:t>
            </a:r>
            <a:r>
              <a:rPr lang="es-CR" sz="1200" b="1" dirty="0"/>
              <a:t>originalmente la contenía</a:t>
            </a:r>
          </a:p>
          <a:p>
            <a:pPr marL="228600" lvl="1" indent="-228600">
              <a:buFont typeface="+mj-lt"/>
              <a:buAutoNum type="arabicPeriod"/>
            </a:pPr>
            <a:r>
              <a:rPr lang="es-ES" sz="1200" b="1" dirty="0"/>
              <a:t>Darle un nombre a la nueva entidad</a:t>
            </a:r>
          </a:p>
          <a:p>
            <a:pPr marL="228600" lvl="1" indent="-228600">
              <a:buFont typeface="+mj-lt"/>
              <a:buAutoNum type="arabicPeriod"/>
            </a:pPr>
            <a:r>
              <a:rPr lang="es-ES" sz="1200" b="1" dirty="0"/>
              <a:t>Determina la clave primaria de la nueva entidad</a:t>
            </a:r>
          </a:p>
          <a:p>
            <a:pPr marL="228600" lvl="1" indent="-228600">
              <a:buFont typeface="+mj-lt"/>
              <a:buAutoNum type="arabicPeriod"/>
            </a:pPr>
            <a:r>
              <a:rPr lang="es-ES" sz="1200" dirty="0"/>
              <a:t>Repetir hasta que no queden más atributos no atómicos</a:t>
            </a:r>
            <a:endParaRPr lang="es-CR" sz="1200" b="1" dirty="0"/>
          </a:p>
        </p:txBody>
      </p:sp>
      <p:graphicFrame>
        <p:nvGraphicFramePr>
          <p:cNvPr id="7" name="6 Tabla"/>
          <p:cNvGraphicFramePr>
            <a:graphicFrameLocks noGrp="1"/>
          </p:cNvGraphicFramePr>
          <p:nvPr>
            <p:extLst/>
          </p:nvPr>
        </p:nvGraphicFramePr>
        <p:xfrm>
          <a:off x="6516216" y="4285838"/>
          <a:ext cx="2380058" cy="2448272"/>
        </p:xfrm>
        <a:graphic>
          <a:graphicData uri="http://schemas.openxmlformats.org/drawingml/2006/table">
            <a:tbl>
              <a:tblPr firstRow="1" bandRow="1">
                <a:tableStyleId>{5C22544A-7EE6-4342-B048-85BDC9FD1C3A}</a:tableStyleId>
              </a:tblPr>
              <a:tblGrid>
                <a:gridCol w="582880">
                  <a:extLst>
                    <a:ext uri="{9D8B030D-6E8A-4147-A177-3AD203B41FA5}">
                      <a16:colId xmlns:a16="http://schemas.microsoft.com/office/drawing/2014/main" val="20000"/>
                    </a:ext>
                  </a:extLst>
                </a:gridCol>
                <a:gridCol w="841693">
                  <a:extLst>
                    <a:ext uri="{9D8B030D-6E8A-4147-A177-3AD203B41FA5}">
                      <a16:colId xmlns:a16="http://schemas.microsoft.com/office/drawing/2014/main" val="20001"/>
                    </a:ext>
                  </a:extLst>
                </a:gridCol>
                <a:gridCol w="955485">
                  <a:extLst>
                    <a:ext uri="{9D8B030D-6E8A-4147-A177-3AD203B41FA5}">
                      <a16:colId xmlns:a16="http://schemas.microsoft.com/office/drawing/2014/main" val="20002"/>
                    </a:ext>
                  </a:extLst>
                </a:gridCol>
              </a:tblGrid>
              <a:tr h="306034">
                <a:tc>
                  <a:txBody>
                    <a:bodyPr/>
                    <a:lstStyle/>
                    <a:p>
                      <a:r>
                        <a:rPr lang="es-CR" sz="1400" dirty="0"/>
                        <a:t>ID</a:t>
                      </a:r>
                    </a:p>
                  </a:txBody>
                  <a:tcPr/>
                </a:tc>
                <a:tc>
                  <a:txBody>
                    <a:bodyPr/>
                    <a:lstStyle/>
                    <a:p>
                      <a:r>
                        <a:rPr lang="es-CR" sz="1400" dirty="0"/>
                        <a:t>Código</a:t>
                      </a:r>
                    </a:p>
                  </a:txBody>
                  <a:tcPr/>
                </a:tc>
                <a:tc>
                  <a:txBody>
                    <a:bodyPr/>
                    <a:lstStyle/>
                    <a:p>
                      <a:r>
                        <a:rPr lang="es-CR" sz="1400" dirty="0"/>
                        <a:t>Teléfono</a:t>
                      </a:r>
                    </a:p>
                  </a:txBody>
                  <a:tcPr/>
                </a:tc>
                <a:extLst>
                  <a:ext uri="{0D108BD9-81ED-4DB2-BD59-A6C34878D82A}">
                    <a16:rowId xmlns:a16="http://schemas.microsoft.com/office/drawing/2014/main" val="10000"/>
                  </a:ext>
                </a:extLst>
              </a:tr>
              <a:tr h="306034">
                <a:tc>
                  <a:txBody>
                    <a:bodyPr/>
                    <a:lstStyle/>
                    <a:p>
                      <a:r>
                        <a:rPr lang="es-CR" sz="1400" dirty="0"/>
                        <a:t>1</a:t>
                      </a:r>
                    </a:p>
                  </a:txBody>
                  <a:tcPr/>
                </a:tc>
                <a:tc>
                  <a:txBody>
                    <a:bodyPr/>
                    <a:lstStyle/>
                    <a:p>
                      <a:r>
                        <a:rPr lang="es-CR" sz="1400" dirty="0"/>
                        <a:t>A1</a:t>
                      </a:r>
                    </a:p>
                  </a:txBody>
                  <a:tcPr/>
                </a:tc>
                <a:tc>
                  <a:txBody>
                    <a:bodyPr/>
                    <a:lstStyle/>
                    <a:p>
                      <a:r>
                        <a:rPr lang="es-CR" sz="1400" dirty="0"/>
                        <a:t>6354929</a:t>
                      </a:r>
                    </a:p>
                  </a:txBody>
                  <a:tcPr/>
                </a:tc>
                <a:extLst>
                  <a:ext uri="{0D108BD9-81ED-4DB2-BD59-A6C34878D82A}">
                    <a16:rowId xmlns:a16="http://schemas.microsoft.com/office/drawing/2014/main" val="10001"/>
                  </a:ext>
                </a:extLst>
              </a:tr>
              <a:tr h="306034">
                <a:tc>
                  <a:txBody>
                    <a:bodyPr/>
                    <a:lstStyle/>
                    <a:p>
                      <a:r>
                        <a:rPr lang="es-CR" sz="1400" dirty="0"/>
                        <a:t>2</a:t>
                      </a:r>
                    </a:p>
                  </a:txBody>
                  <a:tcPr/>
                </a:tc>
                <a:tc>
                  <a:txBody>
                    <a:bodyPr/>
                    <a:lstStyle/>
                    <a:p>
                      <a:r>
                        <a:rPr lang="es-CR" sz="1400" dirty="0"/>
                        <a:t>A1</a:t>
                      </a:r>
                    </a:p>
                  </a:txBody>
                  <a:tcPr/>
                </a:tc>
                <a:tc>
                  <a:txBody>
                    <a:bodyPr/>
                    <a:lstStyle/>
                    <a:p>
                      <a:r>
                        <a:rPr lang="es-CR" sz="1400" dirty="0"/>
                        <a:t>6282276</a:t>
                      </a:r>
                    </a:p>
                  </a:txBody>
                  <a:tcPr/>
                </a:tc>
                <a:extLst>
                  <a:ext uri="{0D108BD9-81ED-4DB2-BD59-A6C34878D82A}">
                    <a16:rowId xmlns:a16="http://schemas.microsoft.com/office/drawing/2014/main" val="10002"/>
                  </a:ext>
                </a:extLst>
              </a:tr>
              <a:tr h="306034">
                <a:tc>
                  <a:txBody>
                    <a:bodyPr/>
                    <a:lstStyle/>
                    <a:p>
                      <a:r>
                        <a:rPr lang="es-CR" sz="1400" dirty="0"/>
                        <a:t>3</a:t>
                      </a:r>
                    </a:p>
                  </a:txBody>
                  <a:tcPr/>
                </a:tc>
                <a:tc>
                  <a:txBody>
                    <a:bodyPr/>
                    <a:lstStyle/>
                    <a:p>
                      <a:r>
                        <a:rPr lang="es-CR" sz="1400" dirty="0"/>
                        <a:t>A1</a:t>
                      </a:r>
                    </a:p>
                  </a:txBody>
                  <a:tcPr/>
                </a:tc>
                <a:tc>
                  <a:txBody>
                    <a:bodyPr/>
                    <a:lstStyle/>
                    <a:p>
                      <a:r>
                        <a:rPr lang="es-CR" sz="1400" dirty="0"/>
                        <a:t>2262875</a:t>
                      </a:r>
                    </a:p>
                  </a:txBody>
                  <a:tcPr/>
                </a:tc>
                <a:extLst>
                  <a:ext uri="{0D108BD9-81ED-4DB2-BD59-A6C34878D82A}">
                    <a16:rowId xmlns:a16="http://schemas.microsoft.com/office/drawing/2014/main" val="10003"/>
                  </a:ext>
                </a:extLst>
              </a:tr>
              <a:tr h="306034">
                <a:tc>
                  <a:txBody>
                    <a:bodyPr/>
                    <a:lstStyle/>
                    <a:p>
                      <a:r>
                        <a:rPr lang="es-CR" sz="1400" dirty="0"/>
                        <a:t>4</a:t>
                      </a:r>
                    </a:p>
                  </a:txBody>
                  <a:tcPr/>
                </a:tc>
                <a:tc>
                  <a:txBody>
                    <a:bodyPr/>
                    <a:lstStyle/>
                    <a:p>
                      <a:r>
                        <a:rPr lang="es-CR" sz="1400" dirty="0"/>
                        <a:t>A2</a:t>
                      </a:r>
                    </a:p>
                  </a:txBody>
                  <a:tcPr/>
                </a:tc>
                <a:tc>
                  <a:txBody>
                    <a:bodyPr/>
                    <a:lstStyle/>
                    <a:p>
                      <a:r>
                        <a:rPr lang="es-CR" sz="1400" dirty="0"/>
                        <a:t>6316651</a:t>
                      </a:r>
                    </a:p>
                  </a:txBody>
                  <a:tcPr/>
                </a:tc>
                <a:extLst>
                  <a:ext uri="{0D108BD9-81ED-4DB2-BD59-A6C34878D82A}">
                    <a16:rowId xmlns:a16="http://schemas.microsoft.com/office/drawing/2014/main" val="10004"/>
                  </a:ext>
                </a:extLst>
              </a:tr>
              <a:tr h="306034">
                <a:tc>
                  <a:txBody>
                    <a:bodyPr/>
                    <a:lstStyle/>
                    <a:p>
                      <a:r>
                        <a:rPr lang="es-CR" sz="1400" dirty="0"/>
                        <a:t>5</a:t>
                      </a:r>
                    </a:p>
                  </a:txBody>
                  <a:tcPr/>
                </a:tc>
                <a:tc>
                  <a:txBody>
                    <a:bodyPr/>
                    <a:lstStyle/>
                    <a:p>
                      <a:r>
                        <a:rPr lang="es-CR" sz="1400" dirty="0"/>
                        <a:t>A2</a:t>
                      </a:r>
                    </a:p>
                  </a:txBody>
                  <a:tcPr/>
                </a:tc>
                <a:tc>
                  <a:txBody>
                    <a:bodyPr/>
                    <a:lstStyle/>
                    <a:p>
                      <a:r>
                        <a:rPr lang="es-CR" sz="1400" dirty="0"/>
                        <a:t>2775331</a:t>
                      </a:r>
                    </a:p>
                  </a:txBody>
                  <a:tcPr/>
                </a:tc>
                <a:extLst>
                  <a:ext uri="{0D108BD9-81ED-4DB2-BD59-A6C34878D82A}">
                    <a16:rowId xmlns:a16="http://schemas.microsoft.com/office/drawing/2014/main" val="10005"/>
                  </a:ext>
                </a:extLst>
              </a:tr>
              <a:tr h="306034">
                <a:tc>
                  <a:txBody>
                    <a:bodyPr/>
                    <a:lstStyle/>
                    <a:p>
                      <a:r>
                        <a:rPr lang="es-CR" sz="1400" dirty="0"/>
                        <a:t>6</a:t>
                      </a:r>
                    </a:p>
                  </a:txBody>
                  <a:tcPr/>
                </a:tc>
                <a:tc>
                  <a:txBody>
                    <a:bodyPr/>
                    <a:lstStyle/>
                    <a:p>
                      <a:r>
                        <a:rPr lang="es-CR" sz="1400" dirty="0"/>
                        <a:t>A3</a:t>
                      </a:r>
                    </a:p>
                  </a:txBody>
                  <a:tcPr/>
                </a:tc>
                <a:tc>
                  <a:txBody>
                    <a:bodyPr/>
                    <a:lstStyle/>
                    <a:p>
                      <a:r>
                        <a:rPr lang="es-CR" sz="1400" dirty="0"/>
                        <a:t>6382276</a:t>
                      </a:r>
                    </a:p>
                  </a:txBody>
                  <a:tcPr/>
                </a:tc>
                <a:extLst>
                  <a:ext uri="{0D108BD9-81ED-4DB2-BD59-A6C34878D82A}">
                    <a16:rowId xmlns:a16="http://schemas.microsoft.com/office/drawing/2014/main" val="10006"/>
                  </a:ext>
                </a:extLst>
              </a:tr>
              <a:tr h="306034">
                <a:tc>
                  <a:txBody>
                    <a:bodyPr/>
                    <a:lstStyle/>
                    <a:p>
                      <a:r>
                        <a:rPr lang="es-CR" sz="1400" dirty="0"/>
                        <a:t>7</a:t>
                      </a:r>
                    </a:p>
                  </a:txBody>
                  <a:tcPr/>
                </a:tc>
                <a:tc>
                  <a:txBody>
                    <a:bodyPr/>
                    <a:lstStyle/>
                    <a:p>
                      <a:r>
                        <a:rPr lang="es-CR" sz="1400" dirty="0"/>
                        <a:t>A4</a:t>
                      </a:r>
                    </a:p>
                  </a:txBody>
                  <a:tcPr/>
                </a:tc>
                <a:tc>
                  <a:txBody>
                    <a:bodyPr/>
                    <a:lstStyle/>
                    <a:p>
                      <a:r>
                        <a:rPr lang="es-CR" sz="1400" dirty="0"/>
                        <a:t>2775331</a:t>
                      </a:r>
                    </a:p>
                  </a:txBody>
                  <a:tcPr/>
                </a:tc>
                <a:extLst>
                  <a:ext uri="{0D108BD9-81ED-4DB2-BD59-A6C34878D82A}">
                    <a16:rowId xmlns:a16="http://schemas.microsoft.com/office/drawing/2014/main" val="10007"/>
                  </a:ext>
                </a:extLst>
              </a:tr>
            </a:tbl>
          </a:graphicData>
        </a:graphic>
      </p:graphicFrame>
      <p:sp>
        <p:nvSpPr>
          <p:cNvPr id="8" name="7 CuadroTexto"/>
          <p:cNvSpPr txBox="1"/>
          <p:nvPr/>
        </p:nvSpPr>
        <p:spPr>
          <a:xfrm>
            <a:off x="7020272" y="4005064"/>
            <a:ext cx="1872208" cy="369332"/>
          </a:xfrm>
          <a:prstGeom prst="rect">
            <a:avLst/>
          </a:prstGeom>
          <a:noFill/>
        </p:spPr>
        <p:txBody>
          <a:bodyPr wrap="square" rtlCol="0">
            <a:spAutoFit/>
          </a:bodyPr>
          <a:lstStyle/>
          <a:p>
            <a:pPr algn="ctr"/>
            <a:r>
              <a:rPr lang="es-CR" dirty="0"/>
              <a:t>Teléfono</a:t>
            </a:r>
          </a:p>
        </p:txBody>
      </p:sp>
    </p:spTree>
    <p:extLst>
      <p:ext uri="{BB962C8B-B14F-4D97-AF65-F5344CB8AC3E}">
        <p14:creationId xmlns:p14="http://schemas.microsoft.com/office/powerpoint/2010/main" val="702893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Formas Normales </a:t>
            </a:r>
          </a:p>
        </p:txBody>
      </p:sp>
      <p:sp>
        <p:nvSpPr>
          <p:cNvPr id="3" name="2 Marcador de contenido"/>
          <p:cNvSpPr>
            <a:spLocks noGrp="1"/>
          </p:cNvSpPr>
          <p:nvPr>
            <p:ph idx="1"/>
          </p:nvPr>
        </p:nvSpPr>
        <p:spPr/>
        <p:txBody>
          <a:bodyPr/>
          <a:lstStyle/>
          <a:p>
            <a:r>
              <a:rPr lang="es-ES" dirty="0"/>
              <a:t>Un esquema de relación está en una determinada </a:t>
            </a:r>
            <a:r>
              <a:rPr lang="es-ES" b="1" dirty="0"/>
              <a:t>forma normal </a:t>
            </a:r>
            <a:r>
              <a:rPr lang="es-ES" dirty="0"/>
              <a:t>si </a:t>
            </a:r>
            <a:r>
              <a:rPr lang="es-ES" b="1" dirty="0"/>
              <a:t>satisface un cierto conjunto de restricciones</a:t>
            </a:r>
            <a:endParaRPr lang="es-CR" dirty="0"/>
          </a:p>
        </p:txBody>
      </p:sp>
      <p:graphicFrame>
        <p:nvGraphicFramePr>
          <p:cNvPr id="4" name="3 Diagrama"/>
          <p:cNvGraphicFramePr/>
          <p:nvPr>
            <p:extLst/>
          </p:nvPr>
        </p:nvGraphicFramePr>
        <p:xfrm>
          <a:off x="683568" y="2636912"/>
          <a:ext cx="7920880"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6761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ES" dirty="0"/>
              <a:t>Un esquema de relación está en segunda forma normal (2FN) si, y sólo si, está en </a:t>
            </a:r>
            <a:r>
              <a:rPr lang="es-ES" b="1" dirty="0"/>
              <a:t>primera forma normal (1FN)</a:t>
            </a:r>
            <a:r>
              <a:rPr lang="es-ES" dirty="0"/>
              <a:t> y, además </a:t>
            </a:r>
            <a:r>
              <a:rPr lang="es-ES" b="1" dirty="0"/>
              <a:t>cada atributo del esquema de relación que no está en la clave primaria </a:t>
            </a:r>
            <a:r>
              <a:rPr lang="es-ES" b="1" dirty="0">
                <a:solidFill>
                  <a:srgbClr val="FF0000"/>
                </a:solidFill>
              </a:rPr>
              <a:t>depende funcionalmente </a:t>
            </a:r>
            <a:r>
              <a:rPr lang="es-ES" b="1" dirty="0"/>
              <a:t>de la clave primaria completa</a:t>
            </a:r>
            <a:r>
              <a:rPr lang="es-ES" dirty="0"/>
              <a:t> y no sólo de una parte de esta.</a:t>
            </a:r>
          </a:p>
          <a:p>
            <a:r>
              <a:rPr lang="es-ES" dirty="0"/>
              <a:t>La segunda forma normal (2FN) </a:t>
            </a:r>
            <a:r>
              <a:rPr lang="es-ES" b="1" dirty="0"/>
              <a:t>sólo se aplica a los esquemas de relación que tienen claves </a:t>
            </a:r>
            <a:r>
              <a:rPr lang="es-CR" b="1" dirty="0"/>
              <a:t>primarias compuestas </a:t>
            </a:r>
            <a:r>
              <a:rPr lang="es-CR" dirty="0"/>
              <a:t>por dos o más atributos.</a:t>
            </a:r>
          </a:p>
          <a:p>
            <a:r>
              <a:rPr lang="es-ES" dirty="0"/>
              <a:t>Si un esquema de relación está en primera forma normal (1FN) y su clave primaria es simple (un solo </a:t>
            </a:r>
            <a:r>
              <a:rPr lang="es-CR" dirty="0"/>
              <a:t>atributo) entonces está en segunda forma normal (2FN).</a:t>
            </a:r>
          </a:p>
        </p:txBody>
      </p:sp>
    </p:spTree>
    <p:extLst>
      <p:ext uri="{BB962C8B-B14F-4D97-AF65-F5344CB8AC3E}">
        <p14:creationId xmlns:p14="http://schemas.microsoft.com/office/powerpoint/2010/main" val="916186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endParaRPr lang="es-ES" b="1" dirty="0"/>
          </a:p>
          <a:p>
            <a:endParaRPr lang="es-ES" b="1" dirty="0"/>
          </a:p>
          <a:p>
            <a:r>
              <a:rPr lang="es-ES" b="1" dirty="0"/>
              <a:t>Pasos para convertir una relación 1NF a 2NF</a:t>
            </a:r>
            <a:r>
              <a:rPr lang="es-ES" dirty="0"/>
              <a:t>:</a:t>
            </a:r>
          </a:p>
          <a:p>
            <a:pPr lvl="1"/>
            <a:r>
              <a:rPr lang="es-ES" dirty="0"/>
              <a:t>Elimina los atributos que dependen parcialmente de la clave primaria y crea con ellos </a:t>
            </a:r>
            <a:r>
              <a:rPr lang="es-CR" dirty="0"/>
              <a:t>una nueva relación.</a:t>
            </a:r>
          </a:p>
          <a:p>
            <a:pPr lvl="1"/>
            <a:r>
              <a:rPr lang="es-ES" dirty="0"/>
              <a:t>Añade a esta relación una copia del atributo/s del cual dependen (será la clave primaria de la nueva relación)</a:t>
            </a:r>
          </a:p>
          <a:p>
            <a:pPr lvl="1"/>
            <a:r>
              <a:rPr lang="es-ES" dirty="0"/>
              <a:t>Nombra a la nueva entidad </a:t>
            </a:r>
            <a:r>
              <a:rPr lang="es-ES" i="1" dirty="0"/>
              <a:t>(añade un 2 para indicar 2NF)</a:t>
            </a:r>
          </a:p>
          <a:p>
            <a:pPr lvl="1"/>
            <a:r>
              <a:rPr lang="es-ES" dirty="0"/>
              <a:t>Renombra a la entidad original </a:t>
            </a:r>
            <a:r>
              <a:rPr lang="es-ES" i="1" dirty="0"/>
              <a:t>(añade un 2 para indicar2NF)</a:t>
            </a:r>
            <a:endParaRPr lang="es-CR" dirty="0"/>
          </a:p>
        </p:txBody>
      </p:sp>
    </p:spTree>
    <p:extLst>
      <p:ext uri="{BB962C8B-B14F-4D97-AF65-F5344CB8AC3E}">
        <p14:creationId xmlns:p14="http://schemas.microsoft.com/office/powerpoint/2010/main" val="4204771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77688" y="2204864"/>
          <a:ext cx="8686800" cy="185420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val="20000"/>
                    </a:ext>
                  </a:extLst>
                </a:gridCol>
                <a:gridCol w="249428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744980">
                  <a:extLst>
                    <a:ext uri="{9D8B030D-6E8A-4147-A177-3AD203B41FA5}">
                      <a16:colId xmlns:a16="http://schemas.microsoft.com/office/drawing/2014/main" val="20003"/>
                    </a:ext>
                  </a:extLst>
                </a:gridCol>
                <a:gridCol w="1160780">
                  <a:extLst>
                    <a:ext uri="{9D8B030D-6E8A-4147-A177-3AD203B41FA5}">
                      <a16:colId xmlns:a16="http://schemas.microsoft.com/office/drawing/2014/main" val="20004"/>
                    </a:ext>
                  </a:extLst>
                </a:gridCol>
              </a:tblGrid>
              <a:tr h="370840">
                <a:tc>
                  <a:txBody>
                    <a:bodyPr/>
                    <a:lstStyle/>
                    <a:p>
                      <a:r>
                        <a:rPr lang="es-CR" b="1" u="sng" dirty="0"/>
                        <a:t>Número Orden</a:t>
                      </a:r>
                    </a:p>
                  </a:txBody>
                  <a:tcPr/>
                </a:tc>
                <a:tc>
                  <a:txBody>
                    <a:bodyPr/>
                    <a:lstStyle/>
                    <a:p>
                      <a:r>
                        <a:rPr lang="es-CR" b="1" u="sng" dirty="0"/>
                        <a:t>Número de producto</a:t>
                      </a:r>
                    </a:p>
                  </a:txBody>
                  <a:tcPr/>
                </a:tc>
                <a:tc>
                  <a:txBody>
                    <a:bodyPr/>
                    <a:lstStyle/>
                    <a:p>
                      <a:r>
                        <a:rPr lang="es-CR" b="0" dirty="0"/>
                        <a:t>Descripción</a:t>
                      </a:r>
                    </a:p>
                  </a:txBody>
                  <a:tcPr/>
                </a:tc>
                <a:tc>
                  <a:txBody>
                    <a:bodyPr/>
                    <a:lstStyle/>
                    <a:p>
                      <a:r>
                        <a:rPr lang="es-CR" b="0" dirty="0"/>
                        <a:t>Precio Unitario</a:t>
                      </a:r>
                    </a:p>
                  </a:txBody>
                  <a:tcPr/>
                </a:tc>
                <a:tc>
                  <a:txBody>
                    <a:bodyPr/>
                    <a:lstStyle/>
                    <a:p>
                      <a:r>
                        <a:rPr lang="es-CR" b="0" dirty="0"/>
                        <a:t>Cantidad</a:t>
                      </a:r>
                    </a:p>
                  </a:txBody>
                  <a:tcPr/>
                </a:tc>
                <a:extLst>
                  <a:ext uri="{0D108BD9-81ED-4DB2-BD59-A6C34878D82A}">
                    <a16:rowId xmlns:a16="http://schemas.microsoft.com/office/drawing/2014/main" val="10000"/>
                  </a:ext>
                </a:extLst>
              </a:tr>
              <a:tr h="370840">
                <a:tc>
                  <a:txBody>
                    <a:bodyPr/>
                    <a:lstStyle/>
                    <a:p>
                      <a:r>
                        <a:rPr lang="es-CR" b="0" dirty="0"/>
                        <a:t>1</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3</a:t>
                      </a:r>
                    </a:p>
                  </a:txBody>
                  <a:tcPr/>
                </a:tc>
                <a:extLst>
                  <a:ext uri="{0D108BD9-81ED-4DB2-BD59-A6C34878D82A}">
                    <a16:rowId xmlns:a16="http://schemas.microsoft.com/office/drawing/2014/main" val="10001"/>
                  </a:ext>
                </a:extLst>
              </a:tr>
              <a:tr h="370840">
                <a:tc>
                  <a:txBody>
                    <a:bodyPr/>
                    <a:lstStyle/>
                    <a:p>
                      <a:r>
                        <a:rPr lang="es-CR" b="0" dirty="0"/>
                        <a:t>1</a:t>
                      </a:r>
                    </a:p>
                  </a:txBody>
                  <a:tcPr/>
                </a:tc>
                <a:tc>
                  <a:txBody>
                    <a:bodyPr/>
                    <a:lstStyle/>
                    <a:p>
                      <a:r>
                        <a:rPr lang="es-CR" b="0" dirty="0"/>
                        <a:t>2</a:t>
                      </a:r>
                    </a:p>
                  </a:txBody>
                  <a:tcPr/>
                </a:tc>
                <a:tc>
                  <a:txBody>
                    <a:bodyPr/>
                    <a:lstStyle/>
                    <a:p>
                      <a:r>
                        <a:rPr lang="es-CR" b="0" dirty="0"/>
                        <a:t>Manzana</a:t>
                      </a:r>
                    </a:p>
                  </a:txBody>
                  <a:tcPr/>
                </a:tc>
                <a:tc>
                  <a:txBody>
                    <a:bodyPr/>
                    <a:lstStyle/>
                    <a:p>
                      <a:r>
                        <a:rPr lang="es-CR" b="0" dirty="0"/>
                        <a:t>500</a:t>
                      </a:r>
                    </a:p>
                  </a:txBody>
                  <a:tcPr/>
                </a:tc>
                <a:tc>
                  <a:txBody>
                    <a:bodyPr/>
                    <a:lstStyle/>
                    <a:p>
                      <a:r>
                        <a:rPr lang="es-CR" b="0" dirty="0"/>
                        <a:t>1</a:t>
                      </a:r>
                    </a:p>
                  </a:txBody>
                  <a:tcPr/>
                </a:tc>
                <a:extLst>
                  <a:ext uri="{0D108BD9-81ED-4DB2-BD59-A6C34878D82A}">
                    <a16:rowId xmlns:a16="http://schemas.microsoft.com/office/drawing/2014/main" val="10002"/>
                  </a:ext>
                </a:extLst>
              </a:tr>
              <a:tr h="370840">
                <a:tc>
                  <a:txBody>
                    <a:bodyPr/>
                    <a:lstStyle/>
                    <a:p>
                      <a:r>
                        <a:rPr lang="es-CR" b="0" dirty="0"/>
                        <a:t>1</a:t>
                      </a:r>
                    </a:p>
                  </a:txBody>
                  <a:tcPr/>
                </a:tc>
                <a:tc>
                  <a:txBody>
                    <a:bodyPr/>
                    <a:lstStyle/>
                    <a:p>
                      <a:r>
                        <a:rPr lang="es-CR" b="0" dirty="0"/>
                        <a:t>3</a:t>
                      </a:r>
                    </a:p>
                  </a:txBody>
                  <a:tcPr/>
                </a:tc>
                <a:tc>
                  <a:txBody>
                    <a:bodyPr/>
                    <a:lstStyle/>
                    <a:p>
                      <a:r>
                        <a:rPr lang="es-CR" b="0" dirty="0"/>
                        <a:t>Pera</a:t>
                      </a:r>
                    </a:p>
                  </a:txBody>
                  <a:tcPr/>
                </a:tc>
                <a:tc>
                  <a:txBody>
                    <a:bodyPr/>
                    <a:lstStyle/>
                    <a:p>
                      <a:r>
                        <a:rPr lang="es-CR" b="0" dirty="0"/>
                        <a:t>600</a:t>
                      </a:r>
                    </a:p>
                  </a:txBody>
                  <a:tcPr/>
                </a:tc>
                <a:tc>
                  <a:txBody>
                    <a:bodyPr/>
                    <a:lstStyle/>
                    <a:p>
                      <a:r>
                        <a:rPr lang="es-CR" b="0" dirty="0"/>
                        <a:t>1</a:t>
                      </a:r>
                    </a:p>
                  </a:txBody>
                  <a:tcPr/>
                </a:tc>
                <a:extLst>
                  <a:ext uri="{0D108BD9-81ED-4DB2-BD59-A6C34878D82A}">
                    <a16:rowId xmlns:a16="http://schemas.microsoft.com/office/drawing/2014/main" val="10003"/>
                  </a:ext>
                </a:extLst>
              </a:tr>
              <a:tr h="370840">
                <a:tc>
                  <a:txBody>
                    <a:bodyPr/>
                    <a:lstStyle/>
                    <a:p>
                      <a:r>
                        <a:rPr lang="es-CR" b="0" dirty="0"/>
                        <a:t>2</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5</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Orden Detalle</a:t>
            </a:r>
          </a:p>
        </p:txBody>
      </p:sp>
    </p:spTree>
    <p:extLst>
      <p:ext uri="{BB962C8B-B14F-4D97-AF65-F5344CB8AC3E}">
        <p14:creationId xmlns:p14="http://schemas.microsoft.com/office/powerpoint/2010/main" val="1847802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77688" y="2204864"/>
          <a:ext cx="8686800" cy="185420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val="20000"/>
                    </a:ext>
                  </a:extLst>
                </a:gridCol>
                <a:gridCol w="249428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744980">
                  <a:extLst>
                    <a:ext uri="{9D8B030D-6E8A-4147-A177-3AD203B41FA5}">
                      <a16:colId xmlns:a16="http://schemas.microsoft.com/office/drawing/2014/main" val="20003"/>
                    </a:ext>
                  </a:extLst>
                </a:gridCol>
                <a:gridCol w="1160780">
                  <a:extLst>
                    <a:ext uri="{9D8B030D-6E8A-4147-A177-3AD203B41FA5}">
                      <a16:colId xmlns:a16="http://schemas.microsoft.com/office/drawing/2014/main" val="20004"/>
                    </a:ext>
                  </a:extLst>
                </a:gridCol>
              </a:tblGrid>
              <a:tr h="370840">
                <a:tc>
                  <a:txBody>
                    <a:bodyPr/>
                    <a:lstStyle/>
                    <a:p>
                      <a:r>
                        <a:rPr lang="es-CR" b="1" dirty="0"/>
                        <a:t>Número Orden</a:t>
                      </a:r>
                    </a:p>
                  </a:txBody>
                  <a:tcPr/>
                </a:tc>
                <a:tc>
                  <a:txBody>
                    <a:bodyPr/>
                    <a:lstStyle/>
                    <a:p>
                      <a:r>
                        <a:rPr lang="es-CR" b="1" dirty="0"/>
                        <a:t>Número de producto</a:t>
                      </a:r>
                    </a:p>
                  </a:txBody>
                  <a:tcPr/>
                </a:tc>
                <a:tc>
                  <a:txBody>
                    <a:bodyPr/>
                    <a:lstStyle/>
                    <a:p>
                      <a:r>
                        <a:rPr lang="es-CR" b="0" dirty="0"/>
                        <a:t>Descripción</a:t>
                      </a:r>
                    </a:p>
                  </a:txBody>
                  <a:tcPr/>
                </a:tc>
                <a:tc>
                  <a:txBody>
                    <a:bodyPr/>
                    <a:lstStyle/>
                    <a:p>
                      <a:r>
                        <a:rPr lang="es-CR" b="0" dirty="0"/>
                        <a:t>Precio Unitario</a:t>
                      </a:r>
                    </a:p>
                  </a:txBody>
                  <a:tcPr/>
                </a:tc>
                <a:tc>
                  <a:txBody>
                    <a:bodyPr/>
                    <a:lstStyle/>
                    <a:p>
                      <a:r>
                        <a:rPr lang="es-CR" b="0" dirty="0"/>
                        <a:t>Cantidad</a:t>
                      </a:r>
                    </a:p>
                  </a:txBody>
                  <a:tcPr/>
                </a:tc>
                <a:extLst>
                  <a:ext uri="{0D108BD9-81ED-4DB2-BD59-A6C34878D82A}">
                    <a16:rowId xmlns:a16="http://schemas.microsoft.com/office/drawing/2014/main" val="10000"/>
                  </a:ext>
                </a:extLst>
              </a:tr>
              <a:tr h="370840">
                <a:tc>
                  <a:txBody>
                    <a:bodyPr/>
                    <a:lstStyle/>
                    <a:p>
                      <a:r>
                        <a:rPr lang="es-CR" b="0" dirty="0"/>
                        <a:t>1</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3</a:t>
                      </a:r>
                    </a:p>
                  </a:txBody>
                  <a:tcPr/>
                </a:tc>
                <a:extLst>
                  <a:ext uri="{0D108BD9-81ED-4DB2-BD59-A6C34878D82A}">
                    <a16:rowId xmlns:a16="http://schemas.microsoft.com/office/drawing/2014/main" val="10001"/>
                  </a:ext>
                </a:extLst>
              </a:tr>
              <a:tr h="370840">
                <a:tc>
                  <a:txBody>
                    <a:bodyPr/>
                    <a:lstStyle/>
                    <a:p>
                      <a:r>
                        <a:rPr lang="es-CR" b="0" dirty="0"/>
                        <a:t>1</a:t>
                      </a:r>
                    </a:p>
                  </a:txBody>
                  <a:tcPr/>
                </a:tc>
                <a:tc>
                  <a:txBody>
                    <a:bodyPr/>
                    <a:lstStyle/>
                    <a:p>
                      <a:r>
                        <a:rPr lang="es-CR" b="0" dirty="0"/>
                        <a:t>2</a:t>
                      </a:r>
                    </a:p>
                  </a:txBody>
                  <a:tcPr/>
                </a:tc>
                <a:tc>
                  <a:txBody>
                    <a:bodyPr/>
                    <a:lstStyle/>
                    <a:p>
                      <a:r>
                        <a:rPr lang="es-CR" b="0" dirty="0"/>
                        <a:t>Manzana</a:t>
                      </a:r>
                    </a:p>
                  </a:txBody>
                  <a:tcPr/>
                </a:tc>
                <a:tc>
                  <a:txBody>
                    <a:bodyPr/>
                    <a:lstStyle/>
                    <a:p>
                      <a:r>
                        <a:rPr lang="es-CR" b="0" dirty="0"/>
                        <a:t>500</a:t>
                      </a:r>
                    </a:p>
                  </a:txBody>
                  <a:tcPr/>
                </a:tc>
                <a:tc>
                  <a:txBody>
                    <a:bodyPr/>
                    <a:lstStyle/>
                    <a:p>
                      <a:r>
                        <a:rPr lang="es-CR" b="0" dirty="0"/>
                        <a:t>1</a:t>
                      </a:r>
                    </a:p>
                  </a:txBody>
                  <a:tcPr/>
                </a:tc>
                <a:extLst>
                  <a:ext uri="{0D108BD9-81ED-4DB2-BD59-A6C34878D82A}">
                    <a16:rowId xmlns:a16="http://schemas.microsoft.com/office/drawing/2014/main" val="10002"/>
                  </a:ext>
                </a:extLst>
              </a:tr>
              <a:tr h="370840">
                <a:tc>
                  <a:txBody>
                    <a:bodyPr/>
                    <a:lstStyle/>
                    <a:p>
                      <a:r>
                        <a:rPr lang="es-CR" b="0" dirty="0"/>
                        <a:t>1</a:t>
                      </a:r>
                    </a:p>
                  </a:txBody>
                  <a:tcPr/>
                </a:tc>
                <a:tc>
                  <a:txBody>
                    <a:bodyPr/>
                    <a:lstStyle/>
                    <a:p>
                      <a:r>
                        <a:rPr lang="es-CR" b="0" dirty="0"/>
                        <a:t>3</a:t>
                      </a:r>
                    </a:p>
                  </a:txBody>
                  <a:tcPr/>
                </a:tc>
                <a:tc>
                  <a:txBody>
                    <a:bodyPr/>
                    <a:lstStyle/>
                    <a:p>
                      <a:r>
                        <a:rPr lang="es-CR" b="0" dirty="0"/>
                        <a:t>Pera</a:t>
                      </a:r>
                    </a:p>
                  </a:txBody>
                  <a:tcPr/>
                </a:tc>
                <a:tc>
                  <a:txBody>
                    <a:bodyPr/>
                    <a:lstStyle/>
                    <a:p>
                      <a:r>
                        <a:rPr lang="es-CR" b="0" dirty="0"/>
                        <a:t>600</a:t>
                      </a:r>
                    </a:p>
                  </a:txBody>
                  <a:tcPr/>
                </a:tc>
                <a:tc>
                  <a:txBody>
                    <a:bodyPr/>
                    <a:lstStyle/>
                    <a:p>
                      <a:r>
                        <a:rPr lang="es-CR" b="0" dirty="0"/>
                        <a:t>1</a:t>
                      </a:r>
                    </a:p>
                  </a:txBody>
                  <a:tcPr/>
                </a:tc>
                <a:extLst>
                  <a:ext uri="{0D108BD9-81ED-4DB2-BD59-A6C34878D82A}">
                    <a16:rowId xmlns:a16="http://schemas.microsoft.com/office/drawing/2014/main" val="10003"/>
                  </a:ext>
                </a:extLst>
              </a:tr>
              <a:tr h="370840">
                <a:tc>
                  <a:txBody>
                    <a:bodyPr/>
                    <a:lstStyle/>
                    <a:p>
                      <a:r>
                        <a:rPr lang="es-CR" b="0" dirty="0"/>
                        <a:t>2</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5</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Orden Detalle</a:t>
            </a:r>
          </a:p>
        </p:txBody>
      </p:sp>
      <p:sp>
        <p:nvSpPr>
          <p:cNvPr id="6" name="5 Abrir llave"/>
          <p:cNvSpPr/>
          <p:nvPr/>
        </p:nvSpPr>
        <p:spPr>
          <a:xfrm rot="16200000">
            <a:off x="2267744" y="548680"/>
            <a:ext cx="360040" cy="4248472"/>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sp>
        <p:nvSpPr>
          <p:cNvPr id="7" name="6 Rectángulo"/>
          <p:cNvSpPr/>
          <p:nvPr/>
        </p:nvSpPr>
        <p:spPr>
          <a:xfrm>
            <a:off x="64488" y="2924944"/>
            <a:ext cx="4795544" cy="461665"/>
          </a:xfrm>
          <a:prstGeom prst="rect">
            <a:avLst/>
          </a:prstGeom>
          <a:noFill/>
        </p:spPr>
        <p:txBody>
          <a:bodyPr wrap="none" lIns="91440" tIns="45720" rIns="91440" bIns="45720">
            <a:spAutoFit/>
          </a:bodyPr>
          <a:lstStyle/>
          <a:p>
            <a:pPr algn="ctr"/>
            <a:r>
              <a:rPr lang="es-ES" sz="2400"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rPr>
              <a:t>Llave primaria compuesta</a:t>
            </a:r>
          </a:p>
        </p:txBody>
      </p:sp>
    </p:spTree>
    <p:extLst>
      <p:ext uri="{BB962C8B-B14F-4D97-AF65-F5344CB8AC3E}">
        <p14:creationId xmlns:p14="http://schemas.microsoft.com/office/powerpoint/2010/main" val="409489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77688" y="2204864"/>
          <a:ext cx="8686800" cy="185420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val="20000"/>
                    </a:ext>
                  </a:extLst>
                </a:gridCol>
                <a:gridCol w="249428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744980">
                  <a:extLst>
                    <a:ext uri="{9D8B030D-6E8A-4147-A177-3AD203B41FA5}">
                      <a16:colId xmlns:a16="http://schemas.microsoft.com/office/drawing/2014/main" val="20003"/>
                    </a:ext>
                  </a:extLst>
                </a:gridCol>
                <a:gridCol w="1160780">
                  <a:extLst>
                    <a:ext uri="{9D8B030D-6E8A-4147-A177-3AD203B41FA5}">
                      <a16:colId xmlns:a16="http://schemas.microsoft.com/office/drawing/2014/main" val="20004"/>
                    </a:ext>
                  </a:extLst>
                </a:gridCol>
              </a:tblGrid>
              <a:tr h="370840">
                <a:tc>
                  <a:txBody>
                    <a:bodyPr/>
                    <a:lstStyle/>
                    <a:p>
                      <a:r>
                        <a:rPr lang="es-CR" b="1" dirty="0"/>
                        <a:t>Número Orden</a:t>
                      </a:r>
                    </a:p>
                  </a:txBody>
                  <a:tcPr/>
                </a:tc>
                <a:tc>
                  <a:txBody>
                    <a:bodyPr/>
                    <a:lstStyle/>
                    <a:p>
                      <a:r>
                        <a:rPr lang="es-CR" b="1" dirty="0"/>
                        <a:t>Número de producto</a:t>
                      </a:r>
                    </a:p>
                  </a:txBody>
                  <a:tcPr/>
                </a:tc>
                <a:tc>
                  <a:txBody>
                    <a:bodyPr/>
                    <a:lstStyle/>
                    <a:p>
                      <a:r>
                        <a:rPr lang="es-CR" b="0" dirty="0"/>
                        <a:t>Descripción</a:t>
                      </a:r>
                    </a:p>
                  </a:txBody>
                  <a:tcPr/>
                </a:tc>
                <a:tc>
                  <a:txBody>
                    <a:bodyPr/>
                    <a:lstStyle/>
                    <a:p>
                      <a:r>
                        <a:rPr lang="es-CR" b="0" dirty="0"/>
                        <a:t>Precio Unitario</a:t>
                      </a:r>
                    </a:p>
                  </a:txBody>
                  <a:tcPr/>
                </a:tc>
                <a:tc>
                  <a:txBody>
                    <a:bodyPr/>
                    <a:lstStyle/>
                    <a:p>
                      <a:r>
                        <a:rPr lang="es-CR" b="0" dirty="0"/>
                        <a:t>Cantidad</a:t>
                      </a:r>
                    </a:p>
                  </a:txBody>
                  <a:tcPr/>
                </a:tc>
                <a:extLst>
                  <a:ext uri="{0D108BD9-81ED-4DB2-BD59-A6C34878D82A}">
                    <a16:rowId xmlns:a16="http://schemas.microsoft.com/office/drawing/2014/main" val="10000"/>
                  </a:ext>
                </a:extLst>
              </a:tr>
              <a:tr h="370840">
                <a:tc>
                  <a:txBody>
                    <a:bodyPr/>
                    <a:lstStyle/>
                    <a:p>
                      <a:r>
                        <a:rPr lang="es-CR" b="0" dirty="0"/>
                        <a:t>1</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3</a:t>
                      </a:r>
                    </a:p>
                  </a:txBody>
                  <a:tcPr/>
                </a:tc>
                <a:extLst>
                  <a:ext uri="{0D108BD9-81ED-4DB2-BD59-A6C34878D82A}">
                    <a16:rowId xmlns:a16="http://schemas.microsoft.com/office/drawing/2014/main" val="10001"/>
                  </a:ext>
                </a:extLst>
              </a:tr>
              <a:tr h="370840">
                <a:tc>
                  <a:txBody>
                    <a:bodyPr/>
                    <a:lstStyle/>
                    <a:p>
                      <a:r>
                        <a:rPr lang="es-CR" b="0" dirty="0"/>
                        <a:t>1</a:t>
                      </a:r>
                    </a:p>
                  </a:txBody>
                  <a:tcPr/>
                </a:tc>
                <a:tc>
                  <a:txBody>
                    <a:bodyPr/>
                    <a:lstStyle/>
                    <a:p>
                      <a:r>
                        <a:rPr lang="es-CR" b="0" dirty="0"/>
                        <a:t>2</a:t>
                      </a:r>
                    </a:p>
                  </a:txBody>
                  <a:tcPr/>
                </a:tc>
                <a:tc>
                  <a:txBody>
                    <a:bodyPr/>
                    <a:lstStyle/>
                    <a:p>
                      <a:r>
                        <a:rPr lang="es-CR" b="0" dirty="0"/>
                        <a:t>Manzana</a:t>
                      </a:r>
                    </a:p>
                  </a:txBody>
                  <a:tcPr/>
                </a:tc>
                <a:tc>
                  <a:txBody>
                    <a:bodyPr/>
                    <a:lstStyle/>
                    <a:p>
                      <a:r>
                        <a:rPr lang="es-CR" b="0" dirty="0"/>
                        <a:t>500</a:t>
                      </a:r>
                    </a:p>
                  </a:txBody>
                  <a:tcPr/>
                </a:tc>
                <a:tc>
                  <a:txBody>
                    <a:bodyPr/>
                    <a:lstStyle/>
                    <a:p>
                      <a:r>
                        <a:rPr lang="es-CR" b="0" dirty="0"/>
                        <a:t>1</a:t>
                      </a:r>
                    </a:p>
                  </a:txBody>
                  <a:tcPr/>
                </a:tc>
                <a:extLst>
                  <a:ext uri="{0D108BD9-81ED-4DB2-BD59-A6C34878D82A}">
                    <a16:rowId xmlns:a16="http://schemas.microsoft.com/office/drawing/2014/main" val="10002"/>
                  </a:ext>
                </a:extLst>
              </a:tr>
              <a:tr h="370840">
                <a:tc>
                  <a:txBody>
                    <a:bodyPr/>
                    <a:lstStyle/>
                    <a:p>
                      <a:r>
                        <a:rPr lang="es-CR" b="0" dirty="0"/>
                        <a:t>1</a:t>
                      </a:r>
                    </a:p>
                  </a:txBody>
                  <a:tcPr/>
                </a:tc>
                <a:tc>
                  <a:txBody>
                    <a:bodyPr/>
                    <a:lstStyle/>
                    <a:p>
                      <a:r>
                        <a:rPr lang="es-CR" b="0" dirty="0"/>
                        <a:t>3</a:t>
                      </a:r>
                    </a:p>
                  </a:txBody>
                  <a:tcPr/>
                </a:tc>
                <a:tc>
                  <a:txBody>
                    <a:bodyPr/>
                    <a:lstStyle/>
                    <a:p>
                      <a:r>
                        <a:rPr lang="es-CR" b="0" dirty="0"/>
                        <a:t>Pera</a:t>
                      </a:r>
                    </a:p>
                  </a:txBody>
                  <a:tcPr/>
                </a:tc>
                <a:tc>
                  <a:txBody>
                    <a:bodyPr/>
                    <a:lstStyle/>
                    <a:p>
                      <a:r>
                        <a:rPr lang="es-CR" b="0" dirty="0"/>
                        <a:t>600</a:t>
                      </a:r>
                    </a:p>
                  </a:txBody>
                  <a:tcPr/>
                </a:tc>
                <a:tc>
                  <a:txBody>
                    <a:bodyPr/>
                    <a:lstStyle/>
                    <a:p>
                      <a:r>
                        <a:rPr lang="es-CR" b="0" dirty="0"/>
                        <a:t>1</a:t>
                      </a:r>
                    </a:p>
                  </a:txBody>
                  <a:tcPr/>
                </a:tc>
                <a:extLst>
                  <a:ext uri="{0D108BD9-81ED-4DB2-BD59-A6C34878D82A}">
                    <a16:rowId xmlns:a16="http://schemas.microsoft.com/office/drawing/2014/main" val="10003"/>
                  </a:ext>
                </a:extLst>
              </a:tr>
              <a:tr h="370840">
                <a:tc>
                  <a:txBody>
                    <a:bodyPr/>
                    <a:lstStyle/>
                    <a:p>
                      <a:r>
                        <a:rPr lang="es-CR" b="0" dirty="0"/>
                        <a:t>2</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5</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Orden Detalle</a:t>
            </a:r>
          </a:p>
        </p:txBody>
      </p:sp>
      <p:sp>
        <p:nvSpPr>
          <p:cNvPr id="6" name="5 Rectángulo"/>
          <p:cNvSpPr/>
          <p:nvPr/>
        </p:nvSpPr>
        <p:spPr>
          <a:xfrm>
            <a:off x="166976" y="4725144"/>
            <a:ext cx="3888432" cy="1938992"/>
          </a:xfrm>
          <a:prstGeom prst="rect">
            <a:avLst/>
          </a:prstGeom>
        </p:spPr>
        <p:txBody>
          <a:bodyPr wrap="square">
            <a:spAutoFit/>
          </a:bodyPr>
          <a:lstStyle/>
          <a:p>
            <a:pPr marL="228600" lvl="1" indent="-228600" algn="just">
              <a:buFont typeface="+mj-lt"/>
              <a:buAutoNum type="arabicPeriod"/>
            </a:pPr>
            <a:r>
              <a:rPr lang="es-ES" sz="1200" dirty="0"/>
              <a:t>Elimina los atributos que dependen parcialmente de la clave primaria y crea con ellos </a:t>
            </a:r>
            <a:r>
              <a:rPr lang="es-CR" sz="1200" dirty="0"/>
              <a:t>una nueva relación.</a:t>
            </a:r>
          </a:p>
          <a:p>
            <a:pPr marL="228600" lvl="1" indent="-228600" algn="just">
              <a:buFont typeface="+mj-lt"/>
              <a:buAutoNum type="arabicPeriod"/>
            </a:pPr>
            <a:r>
              <a:rPr lang="es-ES" sz="1200" dirty="0"/>
              <a:t>Añade a esta relación una copia del atributo/s del cual dependen (será la clave primaria de la nueva relación)</a:t>
            </a:r>
          </a:p>
          <a:p>
            <a:pPr marL="228600" lvl="1" indent="-228600" algn="just">
              <a:buFont typeface="+mj-lt"/>
              <a:buAutoNum type="arabicPeriod"/>
            </a:pPr>
            <a:r>
              <a:rPr lang="es-ES" sz="1200" dirty="0"/>
              <a:t>Nombra a la nueva entidad (añade un 2 para indicar 2NF)</a:t>
            </a:r>
          </a:p>
          <a:p>
            <a:pPr marL="228600" lvl="1" indent="-228600" algn="just">
              <a:buFont typeface="+mj-lt"/>
              <a:buAutoNum type="arabicPeriod"/>
            </a:pPr>
            <a:r>
              <a:rPr lang="es-ES" sz="1200" dirty="0"/>
              <a:t>Renombra a la entidad original (añade un 2 para indicar2NF)</a:t>
            </a:r>
            <a:endParaRPr lang="es-CR" sz="1200" dirty="0"/>
          </a:p>
        </p:txBody>
      </p:sp>
    </p:spTree>
    <p:extLst>
      <p:ext uri="{BB962C8B-B14F-4D97-AF65-F5344CB8AC3E}">
        <p14:creationId xmlns:p14="http://schemas.microsoft.com/office/powerpoint/2010/main" val="1211200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77688" y="2204864"/>
          <a:ext cx="8686800" cy="185420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val="20000"/>
                    </a:ext>
                  </a:extLst>
                </a:gridCol>
                <a:gridCol w="249428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744980">
                  <a:extLst>
                    <a:ext uri="{9D8B030D-6E8A-4147-A177-3AD203B41FA5}">
                      <a16:colId xmlns:a16="http://schemas.microsoft.com/office/drawing/2014/main" val="20003"/>
                    </a:ext>
                  </a:extLst>
                </a:gridCol>
                <a:gridCol w="1160780">
                  <a:extLst>
                    <a:ext uri="{9D8B030D-6E8A-4147-A177-3AD203B41FA5}">
                      <a16:colId xmlns:a16="http://schemas.microsoft.com/office/drawing/2014/main" val="20004"/>
                    </a:ext>
                  </a:extLst>
                </a:gridCol>
              </a:tblGrid>
              <a:tr h="370840">
                <a:tc>
                  <a:txBody>
                    <a:bodyPr/>
                    <a:lstStyle/>
                    <a:p>
                      <a:r>
                        <a:rPr lang="es-CR" b="1" dirty="0"/>
                        <a:t>Número Orden</a:t>
                      </a:r>
                    </a:p>
                  </a:txBody>
                  <a:tcPr/>
                </a:tc>
                <a:tc>
                  <a:txBody>
                    <a:bodyPr/>
                    <a:lstStyle/>
                    <a:p>
                      <a:r>
                        <a:rPr lang="es-CR" b="1" dirty="0"/>
                        <a:t>Número de producto</a:t>
                      </a:r>
                    </a:p>
                  </a:txBody>
                  <a:tcPr/>
                </a:tc>
                <a:tc>
                  <a:txBody>
                    <a:bodyPr/>
                    <a:lstStyle/>
                    <a:p>
                      <a:r>
                        <a:rPr lang="es-CR" b="0" dirty="0"/>
                        <a:t>Descripción</a:t>
                      </a:r>
                    </a:p>
                  </a:txBody>
                  <a:tcPr/>
                </a:tc>
                <a:tc>
                  <a:txBody>
                    <a:bodyPr/>
                    <a:lstStyle/>
                    <a:p>
                      <a:r>
                        <a:rPr lang="es-CR" b="0" dirty="0"/>
                        <a:t>Precio Unitario</a:t>
                      </a:r>
                    </a:p>
                  </a:txBody>
                  <a:tcPr/>
                </a:tc>
                <a:tc>
                  <a:txBody>
                    <a:bodyPr/>
                    <a:lstStyle/>
                    <a:p>
                      <a:r>
                        <a:rPr lang="es-CR" b="0" dirty="0"/>
                        <a:t>Cantidad</a:t>
                      </a:r>
                    </a:p>
                  </a:txBody>
                  <a:tcPr/>
                </a:tc>
                <a:extLst>
                  <a:ext uri="{0D108BD9-81ED-4DB2-BD59-A6C34878D82A}">
                    <a16:rowId xmlns:a16="http://schemas.microsoft.com/office/drawing/2014/main" val="10000"/>
                  </a:ext>
                </a:extLst>
              </a:tr>
              <a:tr h="370840">
                <a:tc>
                  <a:txBody>
                    <a:bodyPr/>
                    <a:lstStyle/>
                    <a:p>
                      <a:r>
                        <a:rPr lang="es-CR" b="0" dirty="0"/>
                        <a:t>1</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3</a:t>
                      </a:r>
                    </a:p>
                  </a:txBody>
                  <a:tcPr/>
                </a:tc>
                <a:extLst>
                  <a:ext uri="{0D108BD9-81ED-4DB2-BD59-A6C34878D82A}">
                    <a16:rowId xmlns:a16="http://schemas.microsoft.com/office/drawing/2014/main" val="10001"/>
                  </a:ext>
                </a:extLst>
              </a:tr>
              <a:tr h="370840">
                <a:tc>
                  <a:txBody>
                    <a:bodyPr/>
                    <a:lstStyle/>
                    <a:p>
                      <a:r>
                        <a:rPr lang="es-CR" b="0" dirty="0"/>
                        <a:t>1</a:t>
                      </a:r>
                    </a:p>
                  </a:txBody>
                  <a:tcPr/>
                </a:tc>
                <a:tc>
                  <a:txBody>
                    <a:bodyPr/>
                    <a:lstStyle/>
                    <a:p>
                      <a:r>
                        <a:rPr lang="es-CR" b="0" dirty="0"/>
                        <a:t>2</a:t>
                      </a:r>
                    </a:p>
                  </a:txBody>
                  <a:tcPr/>
                </a:tc>
                <a:tc>
                  <a:txBody>
                    <a:bodyPr/>
                    <a:lstStyle/>
                    <a:p>
                      <a:r>
                        <a:rPr lang="es-CR" b="0" dirty="0"/>
                        <a:t>Manzana</a:t>
                      </a:r>
                    </a:p>
                  </a:txBody>
                  <a:tcPr/>
                </a:tc>
                <a:tc>
                  <a:txBody>
                    <a:bodyPr/>
                    <a:lstStyle/>
                    <a:p>
                      <a:r>
                        <a:rPr lang="es-CR" b="0" dirty="0"/>
                        <a:t>500</a:t>
                      </a:r>
                    </a:p>
                  </a:txBody>
                  <a:tcPr/>
                </a:tc>
                <a:tc>
                  <a:txBody>
                    <a:bodyPr/>
                    <a:lstStyle/>
                    <a:p>
                      <a:r>
                        <a:rPr lang="es-CR" b="0" dirty="0"/>
                        <a:t>1</a:t>
                      </a:r>
                    </a:p>
                  </a:txBody>
                  <a:tcPr/>
                </a:tc>
                <a:extLst>
                  <a:ext uri="{0D108BD9-81ED-4DB2-BD59-A6C34878D82A}">
                    <a16:rowId xmlns:a16="http://schemas.microsoft.com/office/drawing/2014/main" val="10002"/>
                  </a:ext>
                </a:extLst>
              </a:tr>
              <a:tr h="370840">
                <a:tc>
                  <a:txBody>
                    <a:bodyPr/>
                    <a:lstStyle/>
                    <a:p>
                      <a:r>
                        <a:rPr lang="es-CR" b="0" dirty="0"/>
                        <a:t>1</a:t>
                      </a:r>
                    </a:p>
                  </a:txBody>
                  <a:tcPr/>
                </a:tc>
                <a:tc>
                  <a:txBody>
                    <a:bodyPr/>
                    <a:lstStyle/>
                    <a:p>
                      <a:r>
                        <a:rPr lang="es-CR" b="0" dirty="0"/>
                        <a:t>3</a:t>
                      </a:r>
                    </a:p>
                  </a:txBody>
                  <a:tcPr/>
                </a:tc>
                <a:tc>
                  <a:txBody>
                    <a:bodyPr/>
                    <a:lstStyle/>
                    <a:p>
                      <a:r>
                        <a:rPr lang="es-CR" b="0" dirty="0"/>
                        <a:t>Pera</a:t>
                      </a:r>
                    </a:p>
                  </a:txBody>
                  <a:tcPr/>
                </a:tc>
                <a:tc>
                  <a:txBody>
                    <a:bodyPr/>
                    <a:lstStyle/>
                    <a:p>
                      <a:r>
                        <a:rPr lang="es-CR" b="0" dirty="0"/>
                        <a:t>600</a:t>
                      </a:r>
                    </a:p>
                  </a:txBody>
                  <a:tcPr/>
                </a:tc>
                <a:tc>
                  <a:txBody>
                    <a:bodyPr/>
                    <a:lstStyle/>
                    <a:p>
                      <a:r>
                        <a:rPr lang="es-CR" b="0" dirty="0"/>
                        <a:t>1</a:t>
                      </a:r>
                    </a:p>
                  </a:txBody>
                  <a:tcPr/>
                </a:tc>
                <a:extLst>
                  <a:ext uri="{0D108BD9-81ED-4DB2-BD59-A6C34878D82A}">
                    <a16:rowId xmlns:a16="http://schemas.microsoft.com/office/drawing/2014/main" val="10003"/>
                  </a:ext>
                </a:extLst>
              </a:tr>
              <a:tr h="370840">
                <a:tc>
                  <a:txBody>
                    <a:bodyPr/>
                    <a:lstStyle/>
                    <a:p>
                      <a:r>
                        <a:rPr lang="es-CR" b="0" dirty="0"/>
                        <a:t>2</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5</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Orden Detalle</a:t>
            </a:r>
          </a:p>
        </p:txBody>
      </p:sp>
      <p:sp>
        <p:nvSpPr>
          <p:cNvPr id="6" name="5 Rectángulo"/>
          <p:cNvSpPr/>
          <p:nvPr/>
        </p:nvSpPr>
        <p:spPr>
          <a:xfrm>
            <a:off x="166976" y="4725144"/>
            <a:ext cx="3888432" cy="1938992"/>
          </a:xfrm>
          <a:prstGeom prst="rect">
            <a:avLst/>
          </a:prstGeom>
        </p:spPr>
        <p:txBody>
          <a:bodyPr wrap="square">
            <a:spAutoFit/>
          </a:bodyPr>
          <a:lstStyle/>
          <a:p>
            <a:pPr marL="228600" lvl="1" indent="-228600" algn="just">
              <a:buFont typeface="+mj-lt"/>
              <a:buAutoNum type="arabicPeriod"/>
            </a:pPr>
            <a:r>
              <a:rPr lang="es-ES" sz="1200" b="1" dirty="0"/>
              <a:t>Elimina los atributos que dependen parcialmente de la clave primaria y crea con ellos </a:t>
            </a:r>
            <a:r>
              <a:rPr lang="es-CR" sz="1200" b="1" dirty="0"/>
              <a:t>una nueva relación.</a:t>
            </a:r>
          </a:p>
          <a:p>
            <a:pPr marL="228600" lvl="1" indent="-228600" algn="just">
              <a:buFont typeface="+mj-lt"/>
              <a:buAutoNum type="arabicPeriod"/>
            </a:pPr>
            <a:r>
              <a:rPr lang="es-ES" sz="1200" dirty="0"/>
              <a:t>Añade a esta relación una copia del atributo/s del cual dependen (será la clave primaria de la nueva relación)</a:t>
            </a:r>
          </a:p>
          <a:p>
            <a:pPr marL="228600" lvl="1" indent="-228600" algn="just">
              <a:buFont typeface="+mj-lt"/>
              <a:buAutoNum type="arabicPeriod"/>
            </a:pPr>
            <a:r>
              <a:rPr lang="es-ES" sz="1200" dirty="0"/>
              <a:t>Nombra a la nueva entidad (añade un 2 para indicar 2NF)</a:t>
            </a:r>
          </a:p>
          <a:p>
            <a:pPr marL="228600" lvl="1" indent="-228600" algn="just">
              <a:buFont typeface="+mj-lt"/>
              <a:buAutoNum type="arabicPeriod"/>
            </a:pPr>
            <a:r>
              <a:rPr lang="es-ES" sz="1200" dirty="0"/>
              <a:t>Renombra a la entidad original (añade un 2 para indicar2NF)</a:t>
            </a:r>
            <a:endParaRPr lang="es-CR" sz="1200" dirty="0"/>
          </a:p>
        </p:txBody>
      </p:sp>
    </p:spTree>
    <p:extLst>
      <p:ext uri="{BB962C8B-B14F-4D97-AF65-F5344CB8AC3E}">
        <p14:creationId xmlns:p14="http://schemas.microsoft.com/office/powerpoint/2010/main" val="652232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n 19"/>
          <p:cNvPicPr>
            <a:picLocks noChangeAspect="1"/>
          </p:cNvPicPr>
          <p:nvPr/>
        </p:nvPicPr>
        <p:blipFill rotWithShape="1">
          <a:blip r:embed="rId2"/>
          <a:srcRect t="48800" b="37247"/>
          <a:stretch/>
        </p:blipFill>
        <p:spPr>
          <a:xfrm>
            <a:off x="1" y="-27644"/>
            <a:ext cx="9144000" cy="966355"/>
          </a:xfrm>
          <a:prstGeom prst="rect">
            <a:avLst/>
          </a:prstGeom>
        </p:spPr>
      </p:pic>
      <p:sp>
        <p:nvSpPr>
          <p:cNvPr id="19" name="Marcador de contenido 18"/>
          <p:cNvSpPr>
            <a:spLocks noGrp="1"/>
          </p:cNvSpPr>
          <p:nvPr>
            <p:ph idx="1"/>
          </p:nvPr>
        </p:nvSpPr>
        <p:spPr/>
        <p:txBody>
          <a:bodyPr>
            <a:normAutofit/>
          </a:bodyPr>
          <a:lstStyle/>
          <a:p>
            <a:r>
              <a:rPr lang="es-CR" sz="2800" dirty="0"/>
              <a:t>Dependencia funcional</a:t>
            </a:r>
          </a:p>
          <a:p>
            <a:r>
              <a:rPr lang="es-CR" sz="2800" dirty="0"/>
              <a:t>Normalización</a:t>
            </a:r>
          </a:p>
          <a:p>
            <a:pPr marL="0" indent="0">
              <a:buNone/>
            </a:pPr>
            <a:endParaRPr lang="es-CR" sz="2800" dirty="0"/>
          </a:p>
        </p:txBody>
      </p:sp>
      <p:sp>
        <p:nvSpPr>
          <p:cNvPr id="2" name="Título 1"/>
          <p:cNvSpPr>
            <a:spLocks noGrp="1"/>
          </p:cNvSpPr>
          <p:nvPr>
            <p:ph type="title"/>
          </p:nvPr>
        </p:nvSpPr>
        <p:spPr>
          <a:xfrm>
            <a:off x="1" y="-1"/>
            <a:ext cx="9143996" cy="938711"/>
          </a:xfrm>
          <a:noFill/>
        </p:spPr>
        <p:txBody>
          <a:bodyPr>
            <a:normAutofit/>
          </a:bodyPr>
          <a:lstStyle/>
          <a:p>
            <a:pPr algn="ctr"/>
            <a:r>
              <a:rPr lang="es-CR" b="1" dirty="0">
                <a:solidFill>
                  <a:schemeClr val="bg1"/>
                </a:solidFill>
                <a:latin typeface="Century Gothic" panose="020B0502020202020204" pitchFamily="34" charset="0"/>
              </a:rPr>
              <a:t>Agenda</a:t>
            </a:r>
            <a:endParaRPr lang="es-CR" b="1" dirty="0">
              <a:solidFill>
                <a:schemeClr val="bg1"/>
              </a:solidFill>
              <a:latin typeface="Century Gothic" panose="020B0502020202020204" pitchFamily="34" charset="0"/>
            </a:endParaRPr>
          </a:p>
        </p:txBody>
      </p:sp>
      <p:sp>
        <p:nvSpPr>
          <p:cNvPr id="17" name="CuadroTexto 1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18" name="CuadroTexto 1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7204200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77688" y="2204864"/>
          <a:ext cx="8686800" cy="185420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val="20000"/>
                    </a:ext>
                  </a:extLst>
                </a:gridCol>
                <a:gridCol w="249428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744980">
                  <a:extLst>
                    <a:ext uri="{9D8B030D-6E8A-4147-A177-3AD203B41FA5}">
                      <a16:colId xmlns:a16="http://schemas.microsoft.com/office/drawing/2014/main" val="20003"/>
                    </a:ext>
                  </a:extLst>
                </a:gridCol>
                <a:gridCol w="1160780">
                  <a:extLst>
                    <a:ext uri="{9D8B030D-6E8A-4147-A177-3AD203B41FA5}">
                      <a16:colId xmlns:a16="http://schemas.microsoft.com/office/drawing/2014/main" val="20004"/>
                    </a:ext>
                  </a:extLst>
                </a:gridCol>
              </a:tblGrid>
              <a:tr h="370840">
                <a:tc>
                  <a:txBody>
                    <a:bodyPr/>
                    <a:lstStyle/>
                    <a:p>
                      <a:r>
                        <a:rPr lang="es-CR" b="1" dirty="0"/>
                        <a:t>Número Orden</a:t>
                      </a:r>
                    </a:p>
                  </a:txBody>
                  <a:tcPr/>
                </a:tc>
                <a:tc>
                  <a:txBody>
                    <a:bodyPr/>
                    <a:lstStyle/>
                    <a:p>
                      <a:r>
                        <a:rPr lang="es-CR" b="1" dirty="0"/>
                        <a:t>Número de producto</a:t>
                      </a:r>
                    </a:p>
                  </a:txBody>
                  <a:tcPr/>
                </a:tc>
                <a:tc>
                  <a:txBody>
                    <a:bodyPr/>
                    <a:lstStyle/>
                    <a:p>
                      <a:r>
                        <a:rPr lang="es-CR" b="0" dirty="0"/>
                        <a:t>Descripción</a:t>
                      </a:r>
                    </a:p>
                  </a:txBody>
                  <a:tcPr/>
                </a:tc>
                <a:tc>
                  <a:txBody>
                    <a:bodyPr/>
                    <a:lstStyle/>
                    <a:p>
                      <a:r>
                        <a:rPr lang="es-CR" b="0" dirty="0"/>
                        <a:t>Precio Unitario</a:t>
                      </a:r>
                    </a:p>
                  </a:txBody>
                  <a:tcPr/>
                </a:tc>
                <a:tc>
                  <a:txBody>
                    <a:bodyPr/>
                    <a:lstStyle/>
                    <a:p>
                      <a:r>
                        <a:rPr lang="es-CR" b="0" dirty="0"/>
                        <a:t>Cantidad</a:t>
                      </a:r>
                    </a:p>
                  </a:txBody>
                  <a:tcPr/>
                </a:tc>
                <a:extLst>
                  <a:ext uri="{0D108BD9-81ED-4DB2-BD59-A6C34878D82A}">
                    <a16:rowId xmlns:a16="http://schemas.microsoft.com/office/drawing/2014/main" val="10000"/>
                  </a:ext>
                </a:extLst>
              </a:tr>
              <a:tr h="370840">
                <a:tc>
                  <a:txBody>
                    <a:bodyPr/>
                    <a:lstStyle/>
                    <a:p>
                      <a:r>
                        <a:rPr lang="es-CR" b="0" dirty="0"/>
                        <a:t>1</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3</a:t>
                      </a:r>
                    </a:p>
                  </a:txBody>
                  <a:tcPr/>
                </a:tc>
                <a:extLst>
                  <a:ext uri="{0D108BD9-81ED-4DB2-BD59-A6C34878D82A}">
                    <a16:rowId xmlns:a16="http://schemas.microsoft.com/office/drawing/2014/main" val="10001"/>
                  </a:ext>
                </a:extLst>
              </a:tr>
              <a:tr h="370840">
                <a:tc>
                  <a:txBody>
                    <a:bodyPr/>
                    <a:lstStyle/>
                    <a:p>
                      <a:r>
                        <a:rPr lang="es-CR" b="0" dirty="0"/>
                        <a:t>1</a:t>
                      </a:r>
                    </a:p>
                  </a:txBody>
                  <a:tcPr/>
                </a:tc>
                <a:tc>
                  <a:txBody>
                    <a:bodyPr/>
                    <a:lstStyle/>
                    <a:p>
                      <a:r>
                        <a:rPr lang="es-CR" b="0" dirty="0"/>
                        <a:t>2</a:t>
                      </a:r>
                    </a:p>
                  </a:txBody>
                  <a:tcPr/>
                </a:tc>
                <a:tc>
                  <a:txBody>
                    <a:bodyPr/>
                    <a:lstStyle/>
                    <a:p>
                      <a:r>
                        <a:rPr lang="es-CR" b="0" dirty="0"/>
                        <a:t>Manzana</a:t>
                      </a:r>
                    </a:p>
                  </a:txBody>
                  <a:tcPr/>
                </a:tc>
                <a:tc>
                  <a:txBody>
                    <a:bodyPr/>
                    <a:lstStyle/>
                    <a:p>
                      <a:r>
                        <a:rPr lang="es-CR" b="0" dirty="0"/>
                        <a:t>500</a:t>
                      </a:r>
                    </a:p>
                  </a:txBody>
                  <a:tcPr/>
                </a:tc>
                <a:tc>
                  <a:txBody>
                    <a:bodyPr/>
                    <a:lstStyle/>
                    <a:p>
                      <a:r>
                        <a:rPr lang="es-CR" b="0" dirty="0"/>
                        <a:t>1</a:t>
                      </a:r>
                    </a:p>
                  </a:txBody>
                  <a:tcPr/>
                </a:tc>
                <a:extLst>
                  <a:ext uri="{0D108BD9-81ED-4DB2-BD59-A6C34878D82A}">
                    <a16:rowId xmlns:a16="http://schemas.microsoft.com/office/drawing/2014/main" val="10002"/>
                  </a:ext>
                </a:extLst>
              </a:tr>
              <a:tr h="370840">
                <a:tc>
                  <a:txBody>
                    <a:bodyPr/>
                    <a:lstStyle/>
                    <a:p>
                      <a:r>
                        <a:rPr lang="es-CR" b="0" dirty="0"/>
                        <a:t>1</a:t>
                      </a:r>
                    </a:p>
                  </a:txBody>
                  <a:tcPr/>
                </a:tc>
                <a:tc>
                  <a:txBody>
                    <a:bodyPr/>
                    <a:lstStyle/>
                    <a:p>
                      <a:r>
                        <a:rPr lang="es-CR" b="0" dirty="0"/>
                        <a:t>3</a:t>
                      </a:r>
                    </a:p>
                  </a:txBody>
                  <a:tcPr/>
                </a:tc>
                <a:tc>
                  <a:txBody>
                    <a:bodyPr/>
                    <a:lstStyle/>
                    <a:p>
                      <a:r>
                        <a:rPr lang="es-CR" b="0" dirty="0"/>
                        <a:t>Pera</a:t>
                      </a:r>
                    </a:p>
                  </a:txBody>
                  <a:tcPr/>
                </a:tc>
                <a:tc>
                  <a:txBody>
                    <a:bodyPr/>
                    <a:lstStyle/>
                    <a:p>
                      <a:r>
                        <a:rPr lang="es-CR" b="0" dirty="0"/>
                        <a:t>600</a:t>
                      </a:r>
                    </a:p>
                  </a:txBody>
                  <a:tcPr/>
                </a:tc>
                <a:tc>
                  <a:txBody>
                    <a:bodyPr/>
                    <a:lstStyle/>
                    <a:p>
                      <a:r>
                        <a:rPr lang="es-CR" b="0" dirty="0"/>
                        <a:t>1</a:t>
                      </a:r>
                    </a:p>
                  </a:txBody>
                  <a:tcPr/>
                </a:tc>
                <a:extLst>
                  <a:ext uri="{0D108BD9-81ED-4DB2-BD59-A6C34878D82A}">
                    <a16:rowId xmlns:a16="http://schemas.microsoft.com/office/drawing/2014/main" val="10003"/>
                  </a:ext>
                </a:extLst>
              </a:tr>
              <a:tr h="370840">
                <a:tc>
                  <a:txBody>
                    <a:bodyPr/>
                    <a:lstStyle/>
                    <a:p>
                      <a:r>
                        <a:rPr lang="es-CR" b="0" dirty="0"/>
                        <a:t>2</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5</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Orden Detalle</a:t>
            </a:r>
          </a:p>
        </p:txBody>
      </p:sp>
      <p:sp>
        <p:nvSpPr>
          <p:cNvPr id="6" name="5 Rectángulo"/>
          <p:cNvSpPr/>
          <p:nvPr/>
        </p:nvSpPr>
        <p:spPr>
          <a:xfrm>
            <a:off x="166976" y="4725144"/>
            <a:ext cx="3888432" cy="1938992"/>
          </a:xfrm>
          <a:prstGeom prst="rect">
            <a:avLst/>
          </a:prstGeom>
        </p:spPr>
        <p:txBody>
          <a:bodyPr wrap="square">
            <a:spAutoFit/>
          </a:bodyPr>
          <a:lstStyle/>
          <a:p>
            <a:pPr marL="228600" lvl="1" indent="-228600" algn="just">
              <a:buFont typeface="+mj-lt"/>
              <a:buAutoNum type="arabicPeriod"/>
            </a:pPr>
            <a:r>
              <a:rPr lang="es-ES" sz="1200" b="1" dirty="0"/>
              <a:t>Elimina los atributos que dependen parcialmente de la clave primaria y crea con ellos </a:t>
            </a:r>
            <a:r>
              <a:rPr lang="es-CR" sz="1200" b="1" dirty="0"/>
              <a:t>una nueva relación.</a:t>
            </a:r>
          </a:p>
          <a:p>
            <a:pPr marL="228600" lvl="1" indent="-228600" algn="just">
              <a:buFont typeface="+mj-lt"/>
              <a:buAutoNum type="arabicPeriod"/>
            </a:pPr>
            <a:r>
              <a:rPr lang="es-ES" sz="1200" dirty="0"/>
              <a:t>Añade a esta relación una copia del atributo/s del cual dependen (será la clave primaria de la nueva relación)</a:t>
            </a:r>
          </a:p>
          <a:p>
            <a:pPr marL="228600" lvl="1" indent="-228600" algn="just">
              <a:buFont typeface="+mj-lt"/>
              <a:buAutoNum type="arabicPeriod"/>
            </a:pPr>
            <a:r>
              <a:rPr lang="es-ES" sz="1200" dirty="0"/>
              <a:t>Nombra a la nueva entidad (añade un 2 para indicar 2NF)</a:t>
            </a:r>
          </a:p>
          <a:p>
            <a:pPr marL="228600" lvl="1" indent="-228600" algn="just">
              <a:buFont typeface="+mj-lt"/>
              <a:buAutoNum type="arabicPeriod"/>
            </a:pPr>
            <a:r>
              <a:rPr lang="es-ES" sz="1200" dirty="0"/>
              <a:t>Renombra a la entidad original (añade un 2 para indicar2NF)</a:t>
            </a:r>
            <a:endParaRPr lang="es-CR" sz="1200" dirty="0"/>
          </a:p>
        </p:txBody>
      </p:sp>
      <p:sp>
        <p:nvSpPr>
          <p:cNvPr id="9" name="8 Rectángulo"/>
          <p:cNvSpPr/>
          <p:nvPr/>
        </p:nvSpPr>
        <p:spPr>
          <a:xfrm>
            <a:off x="5004048" y="5013176"/>
            <a:ext cx="3312368" cy="584775"/>
          </a:xfrm>
          <a:prstGeom prst="rect">
            <a:avLst/>
          </a:prstGeom>
        </p:spPr>
        <p:txBody>
          <a:bodyPr wrap="square">
            <a:spAutoFit/>
          </a:bodyPr>
          <a:lstStyle/>
          <a:p>
            <a:r>
              <a:rPr lang="es-ES" sz="1600" b="1" i="1" dirty="0"/>
              <a:t>¿Cuáles atributos tienen una dependencia parcial?</a:t>
            </a:r>
            <a:endParaRPr lang="es-ES" sz="1600" b="1" i="1" dirty="0">
              <a:cs typeface="Arial"/>
            </a:endParaRPr>
          </a:p>
        </p:txBody>
      </p:sp>
    </p:spTree>
    <p:extLst>
      <p:ext uri="{BB962C8B-B14F-4D97-AF65-F5344CB8AC3E}">
        <p14:creationId xmlns:p14="http://schemas.microsoft.com/office/powerpoint/2010/main" val="1245632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77688" y="2204864"/>
          <a:ext cx="8686800" cy="185420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val="20000"/>
                    </a:ext>
                  </a:extLst>
                </a:gridCol>
                <a:gridCol w="249428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744980">
                  <a:extLst>
                    <a:ext uri="{9D8B030D-6E8A-4147-A177-3AD203B41FA5}">
                      <a16:colId xmlns:a16="http://schemas.microsoft.com/office/drawing/2014/main" val="20003"/>
                    </a:ext>
                  </a:extLst>
                </a:gridCol>
                <a:gridCol w="1160780">
                  <a:extLst>
                    <a:ext uri="{9D8B030D-6E8A-4147-A177-3AD203B41FA5}">
                      <a16:colId xmlns:a16="http://schemas.microsoft.com/office/drawing/2014/main" val="20004"/>
                    </a:ext>
                  </a:extLst>
                </a:gridCol>
              </a:tblGrid>
              <a:tr h="370840">
                <a:tc>
                  <a:txBody>
                    <a:bodyPr/>
                    <a:lstStyle/>
                    <a:p>
                      <a:r>
                        <a:rPr lang="es-CR" b="1" u="sng" dirty="0"/>
                        <a:t>Número Orden</a:t>
                      </a:r>
                    </a:p>
                  </a:txBody>
                  <a:tcPr/>
                </a:tc>
                <a:tc>
                  <a:txBody>
                    <a:bodyPr/>
                    <a:lstStyle/>
                    <a:p>
                      <a:r>
                        <a:rPr lang="es-CR" b="1" u="sng" dirty="0"/>
                        <a:t>Número de producto</a:t>
                      </a:r>
                    </a:p>
                  </a:txBody>
                  <a:tcPr/>
                </a:tc>
                <a:tc>
                  <a:txBody>
                    <a:bodyPr/>
                    <a:lstStyle/>
                    <a:p>
                      <a:r>
                        <a:rPr lang="es-CR" b="0" dirty="0"/>
                        <a:t>Descripción</a:t>
                      </a:r>
                    </a:p>
                  </a:txBody>
                  <a:tcPr/>
                </a:tc>
                <a:tc>
                  <a:txBody>
                    <a:bodyPr/>
                    <a:lstStyle/>
                    <a:p>
                      <a:r>
                        <a:rPr lang="es-CR" b="0" dirty="0"/>
                        <a:t>Precio Unitario</a:t>
                      </a:r>
                    </a:p>
                  </a:txBody>
                  <a:tcPr/>
                </a:tc>
                <a:tc>
                  <a:txBody>
                    <a:bodyPr/>
                    <a:lstStyle/>
                    <a:p>
                      <a:r>
                        <a:rPr lang="es-CR" b="0" dirty="0"/>
                        <a:t>Cantidad</a:t>
                      </a:r>
                    </a:p>
                  </a:txBody>
                  <a:tcPr/>
                </a:tc>
                <a:extLst>
                  <a:ext uri="{0D108BD9-81ED-4DB2-BD59-A6C34878D82A}">
                    <a16:rowId xmlns:a16="http://schemas.microsoft.com/office/drawing/2014/main" val="10000"/>
                  </a:ext>
                </a:extLst>
              </a:tr>
              <a:tr h="370840">
                <a:tc>
                  <a:txBody>
                    <a:bodyPr/>
                    <a:lstStyle/>
                    <a:p>
                      <a:r>
                        <a:rPr lang="es-CR" b="0" dirty="0"/>
                        <a:t>1</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3</a:t>
                      </a:r>
                    </a:p>
                  </a:txBody>
                  <a:tcPr/>
                </a:tc>
                <a:extLst>
                  <a:ext uri="{0D108BD9-81ED-4DB2-BD59-A6C34878D82A}">
                    <a16:rowId xmlns:a16="http://schemas.microsoft.com/office/drawing/2014/main" val="10001"/>
                  </a:ext>
                </a:extLst>
              </a:tr>
              <a:tr h="370840">
                <a:tc>
                  <a:txBody>
                    <a:bodyPr/>
                    <a:lstStyle/>
                    <a:p>
                      <a:r>
                        <a:rPr lang="es-CR" b="0" dirty="0"/>
                        <a:t>1</a:t>
                      </a:r>
                    </a:p>
                  </a:txBody>
                  <a:tcPr/>
                </a:tc>
                <a:tc>
                  <a:txBody>
                    <a:bodyPr/>
                    <a:lstStyle/>
                    <a:p>
                      <a:r>
                        <a:rPr lang="es-CR" b="0" dirty="0"/>
                        <a:t>2</a:t>
                      </a:r>
                    </a:p>
                  </a:txBody>
                  <a:tcPr/>
                </a:tc>
                <a:tc>
                  <a:txBody>
                    <a:bodyPr/>
                    <a:lstStyle/>
                    <a:p>
                      <a:r>
                        <a:rPr lang="es-CR" b="0" dirty="0"/>
                        <a:t>Manzana</a:t>
                      </a:r>
                    </a:p>
                  </a:txBody>
                  <a:tcPr/>
                </a:tc>
                <a:tc>
                  <a:txBody>
                    <a:bodyPr/>
                    <a:lstStyle/>
                    <a:p>
                      <a:r>
                        <a:rPr lang="es-CR" b="0" dirty="0"/>
                        <a:t>500</a:t>
                      </a:r>
                    </a:p>
                  </a:txBody>
                  <a:tcPr/>
                </a:tc>
                <a:tc>
                  <a:txBody>
                    <a:bodyPr/>
                    <a:lstStyle/>
                    <a:p>
                      <a:r>
                        <a:rPr lang="es-CR" b="0" dirty="0"/>
                        <a:t>1</a:t>
                      </a:r>
                    </a:p>
                  </a:txBody>
                  <a:tcPr/>
                </a:tc>
                <a:extLst>
                  <a:ext uri="{0D108BD9-81ED-4DB2-BD59-A6C34878D82A}">
                    <a16:rowId xmlns:a16="http://schemas.microsoft.com/office/drawing/2014/main" val="10002"/>
                  </a:ext>
                </a:extLst>
              </a:tr>
              <a:tr h="370840">
                <a:tc>
                  <a:txBody>
                    <a:bodyPr/>
                    <a:lstStyle/>
                    <a:p>
                      <a:r>
                        <a:rPr lang="es-CR" b="0" dirty="0"/>
                        <a:t>1</a:t>
                      </a:r>
                    </a:p>
                  </a:txBody>
                  <a:tcPr/>
                </a:tc>
                <a:tc>
                  <a:txBody>
                    <a:bodyPr/>
                    <a:lstStyle/>
                    <a:p>
                      <a:r>
                        <a:rPr lang="es-CR" b="0" dirty="0"/>
                        <a:t>3</a:t>
                      </a:r>
                    </a:p>
                  </a:txBody>
                  <a:tcPr/>
                </a:tc>
                <a:tc>
                  <a:txBody>
                    <a:bodyPr/>
                    <a:lstStyle/>
                    <a:p>
                      <a:r>
                        <a:rPr lang="es-CR" b="0" dirty="0"/>
                        <a:t>Pera</a:t>
                      </a:r>
                    </a:p>
                  </a:txBody>
                  <a:tcPr/>
                </a:tc>
                <a:tc>
                  <a:txBody>
                    <a:bodyPr/>
                    <a:lstStyle/>
                    <a:p>
                      <a:r>
                        <a:rPr lang="es-CR" b="0" dirty="0"/>
                        <a:t>600</a:t>
                      </a:r>
                    </a:p>
                  </a:txBody>
                  <a:tcPr/>
                </a:tc>
                <a:tc>
                  <a:txBody>
                    <a:bodyPr/>
                    <a:lstStyle/>
                    <a:p>
                      <a:r>
                        <a:rPr lang="es-CR" b="0" dirty="0"/>
                        <a:t>1</a:t>
                      </a:r>
                    </a:p>
                  </a:txBody>
                  <a:tcPr/>
                </a:tc>
                <a:extLst>
                  <a:ext uri="{0D108BD9-81ED-4DB2-BD59-A6C34878D82A}">
                    <a16:rowId xmlns:a16="http://schemas.microsoft.com/office/drawing/2014/main" val="10003"/>
                  </a:ext>
                </a:extLst>
              </a:tr>
              <a:tr h="370840">
                <a:tc>
                  <a:txBody>
                    <a:bodyPr/>
                    <a:lstStyle/>
                    <a:p>
                      <a:r>
                        <a:rPr lang="es-CR" b="0" dirty="0"/>
                        <a:t>2</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5</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Orden Detalle</a:t>
            </a:r>
          </a:p>
        </p:txBody>
      </p:sp>
      <p:sp>
        <p:nvSpPr>
          <p:cNvPr id="6" name="5 Rectángulo"/>
          <p:cNvSpPr/>
          <p:nvPr/>
        </p:nvSpPr>
        <p:spPr>
          <a:xfrm>
            <a:off x="166976" y="4725144"/>
            <a:ext cx="3888432" cy="1938992"/>
          </a:xfrm>
          <a:prstGeom prst="rect">
            <a:avLst/>
          </a:prstGeom>
        </p:spPr>
        <p:txBody>
          <a:bodyPr wrap="square">
            <a:spAutoFit/>
          </a:bodyPr>
          <a:lstStyle/>
          <a:p>
            <a:pPr marL="228600" lvl="1" indent="-228600" algn="just">
              <a:buFont typeface="+mj-lt"/>
              <a:buAutoNum type="arabicPeriod"/>
            </a:pPr>
            <a:r>
              <a:rPr lang="es-ES" sz="1200" b="1" dirty="0"/>
              <a:t>Elimina los atributos que dependen parcialmente de la clave primaria y crea con ellos </a:t>
            </a:r>
            <a:r>
              <a:rPr lang="es-CR" sz="1200" b="1" dirty="0"/>
              <a:t>una nueva relación.</a:t>
            </a:r>
          </a:p>
          <a:p>
            <a:pPr marL="228600" lvl="1" indent="-228600" algn="just">
              <a:buFont typeface="+mj-lt"/>
              <a:buAutoNum type="arabicPeriod"/>
            </a:pPr>
            <a:r>
              <a:rPr lang="es-ES" sz="1200" dirty="0"/>
              <a:t>Añade a esta relación una copia del atributo/s del cual dependen (será la clave primaria de la nueva relación)</a:t>
            </a:r>
          </a:p>
          <a:p>
            <a:pPr marL="228600" lvl="1" indent="-228600" algn="just">
              <a:buFont typeface="+mj-lt"/>
              <a:buAutoNum type="arabicPeriod"/>
            </a:pPr>
            <a:r>
              <a:rPr lang="es-ES" sz="1200" dirty="0"/>
              <a:t>Nombra a la nueva entidad (añade un 2 para indicar 2NF)</a:t>
            </a:r>
          </a:p>
          <a:p>
            <a:pPr marL="228600" lvl="1" indent="-228600" algn="just">
              <a:buFont typeface="+mj-lt"/>
              <a:buAutoNum type="arabicPeriod"/>
            </a:pPr>
            <a:r>
              <a:rPr lang="es-ES" sz="1200" dirty="0"/>
              <a:t>Renombra a la entidad original (añade un 2 para indicar2NF)</a:t>
            </a:r>
            <a:endParaRPr lang="es-CR" sz="1200" dirty="0"/>
          </a:p>
        </p:txBody>
      </p:sp>
      <p:sp>
        <p:nvSpPr>
          <p:cNvPr id="9" name="8 Rectángulo"/>
          <p:cNvSpPr/>
          <p:nvPr/>
        </p:nvSpPr>
        <p:spPr>
          <a:xfrm>
            <a:off x="4716016" y="5013176"/>
            <a:ext cx="3960440" cy="584775"/>
          </a:xfrm>
          <a:prstGeom prst="rect">
            <a:avLst/>
          </a:prstGeom>
        </p:spPr>
        <p:txBody>
          <a:bodyPr wrap="square">
            <a:spAutoFit/>
          </a:bodyPr>
          <a:lstStyle/>
          <a:p>
            <a:r>
              <a:rPr lang="es-ES" sz="1600" b="1" i="1" dirty="0"/>
              <a:t>Número de producto </a:t>
            </a:r>
            <a:r>
              <a:rPr lang="es-ES" sz="1600" b="1" i="1" dirty="0">
                <a:cs typeface="Arial"/>
              </a:rPr>
              <a:t>→ Descripción</a:t>
            </a:r>
          </a:p>
          <a:p>
            <a:r>
              <a:rPr lang="es-ES" sz="1600" b="1" i="1" dirty="0"/>
              <a:t>Número de producto </a:t>
            </a:r>
            <a:r>
              <a:rPr lang="es-ES" sz="1600" b="1" i="1" dirty="0">
                <a:cs typeface="Arial"/>
              </a:rPr>
              <a:t>→ Precio Unitario</a:t>
            </a:r>
          </a:p>
        </p:txBody>
      </p:sp>
    </p:spTree>
    <p:extLst>
      <p:ext uri="{BB962C8B-B14F-4D97-AF65-F5344CB8AC3E}">
        <p14:creationId xmlns:p14="http://schemas.microsoft.com/office/powerpoint/2010/main" val="2569885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77688" y="2204864"/>
          <a:ext cx="8686800" cy="185420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val="20000"/>
                    </a:ext>
                  </a:extLst>
                </a:gridCol>
                <a:gridCol w="249428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744980">
                  <a:extLst>
                    <a:ext uri="{9D8B030D-6E8A-4147-A177-3AD203B41FA5}">
                      <a16:colId xmlns:a16="http://schemas.microsoft.com/office/drawing/2014/main" val="20003"/>
                    </a:ext>
                  </a:extLst>
                </a:gridCol>
                <a:gridCol w="1160780">
                  <a:extLst>
                    <a:ext uri="{9D8B030D-6E8A-4147-A177-3AD203B41FA5}">
                      <a16:colId xmlns:a16="http://schemas.microsoft.com/office/drawing/2014/main" val="20004"/>
                    </a:ext>
                  </a:extLst>
                </a:gridCol>
              </a:tblGrid>
              <a:tr h="370840">
                <a:tc>
                  <a:txBody>
                    <a:bodyPr/>
                    <a:lstStyle/>
                    <a:p>
                      <a:r>
                        <a:rPr lang="es-CR" b="1" dirty="0"/>
                        <a:t>Número Orden</a:t>
                      </a:r>
                    </a:p>
                  </a:txBody>
                  <a:tcPr/>
                </a:tc>
                <a:tc>
                  <a:txBody>
                    <a:bodyPr/>
                    <a:lstStyle/>
                    <a:p>
                      <a:r>
                        <a:rPr lang="es-CR" b="1" dirty="0"/>
                        <a:t>Número de producto</a:t>
                      </a:r>
                    </a:p>
                  </a:txBody>
                  <a:tcPr/>
                </a:tc>
                <a:tc>
                  <a:txBody>
                    <a:bodyPr/>
                    <a:lstStyle/>
                    <a:p>
                      <a:r>
                        <a:rPr lang="es-CR" b="0" dirty="0"/>
                        <a:t>Descripción</a:t>
                      </a:r>
                    </a:p>
                  </a:txBody>
                  <a:tcPr/>
                </a:tc>
                <a:tc>
                  <a:txBody>
                    <a:bodyPr/>
                    <a:lstStyle/>
                    <a:p>
                      <a:r>
                        <a:rPr lang="es-CR" b="0" dirty="0"/>
                        <a:t>Precio Unitario</a:t>
                      </a:r>
                    </a:p>
                  </a:txBody>
                  <a:tcPr/>
                </a:tc>
                <a:tc>
                  <a:txBody>
                    <a:bodyPr/>
                    <a:lstStyle/>
                    <a:p>
                      <a:r>
                        <a:rPr lang="es-CR" b="0" dirty="0"/>
                        <a:t>Cantidad</a:t>
                      </a:r>
                    </a:p>
                  </a:txBody>
                  <a:tcPr/>
                </a:tc>
                <a:extLst>
                  <a:ext uri="{0D108BD9-81ED-4DB2-BD59-A6C34878D82A}">
                    <a16:rowId xmlns:a16="http://schemas.microsoft.com/office/drawing/2014/main" val="10000"/>
                  </a:ext>
                </a:extLst>
              </a:tr>
              <a:tr h="370840">
                <a:tc>
                  <a:txBody>
                    <a:bodyPr/>
                    <a:lstStyle/>
                    <a:p>
                      <a:r>
                        <a:rPr lang="es-CR" b="0" dirty="0"/>
                        <a:t>1</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3</a:t>
                      </a:r>
                    </a:p>
                  </a:txBody>
                  <a:tcPr/>
                </a:tc>
                <a:extLst>
                  <a:ext uri="{0D108BD9-81ED-4DB2-BD59-A6C34878D82A}">
                    <a16:rowId xmlns:a16="http://schemas.microsoft.com/office/drawing/2014/main" val="10001"/>
                  </a:ext>
                </a:extLst>
              </a:tr>
              <a:tr h="370840">
                <a:tc>
                  <a:txBody>
                    <a:bodyPr/>
                    <a:lstStyle/>
                    <a:p>
                      <a:r>
                        <a:rPr lang="es-CR" b="0" dirty="0"/>
                        <a:t>1</a:t>
                      </a:r>
                    </a:p>
                  </a:txBody>
                  <a:tcPr/>
                </a:tc>
                <a:tc>
                  <a:txBody>
                    <a:bodyPr/>
                    <a:lstStyle/>
                    <a:p>
                      <a:r>
                        <a:rPr lang="es-CR" b="0" dirty="0"/>
                        <a:t>2</a:t>
                      </a:r>
                    </a:p>
                  </a:txBody>
                  <a:tcPr/>
                </a:tc>
                <a:tc>
                  <a:txBody>
                    <a:bodyPr/>
                    <a:lstStyle/>
                    <a:p>
                      <a:r>
                        <a:rPr lang="es-CR" b="0" dirty="0"/>
                        <a:t>Manzana</a:t>
                      </a:r>
                    </a:p>
                  </a:txBody>
                  <a:tcPr/>
                </a:tc>
                <a:tc>
                  <a:txBody>
                    <a:bodyPr/>
                    <a:lstStyle/>
                    <a:p>
                      <a:r>
                        <a:rPr lang="es-CR" b="0" dirty="0"/>
                        <a:t>500</a:t>
                      </a:r>
                    </a:p>
                  </a:txBody>
                  <a:tcPr/>
                </a:tc>
                <a:tc>
                  <a:txBody>
                    <a:bodyPr/>
                    <a:lstStyle/>
                    <a:p>
                      <a:r>
                        <a:rPr lang="es-CR" b="0" dirty="0"/>
                        <a:t>1</a:t>
                      </a:r>
                    </a:p>
                  </a:txBody>
                  <a:tcPr/>
                </a:tc>
                <a:extLst>
                  <a:ext uri="{0D108BD9-81ED-4DB2-BD59-A6C34878D82A}">
                    <a16:rowId xmlns:a16="http://schemas.microsoft.com/office/drawing/2014/main" val="10002"/>
                  </a:ext>
                </a:extLst>
              </a:tr>
              <a:tr h="370840">
                <a:tc>
                  <a:txBody>
                    <a:bodyPr/>
                    <a:lstStyle/>
                    <a:p>
                      <a:r>
                        <a:rPr lang="es-CR" b="0" dirty="0"/>
                        <a:t>1</a:t>
                      </a:r>
                    </a:p>
                  </a:txBody>
                  <a:tcPr/>
                </a:tc>
                <a:tc>
                  <a:txBody>
                    <a:bodyPr/>
                    <a:lstStyle/>
                    <a:p>
                      <a:r>
                        <a:rPr lang="es-CR" b="0" dirty="0"/>
                        <a:t>3</a:t>
                      </a:r>
                    </a:p>
                  </a:txBody>
                  <a:tcPr/>
                </a:tc>
                <a:tc>
                  <a:txBody>
                    <a:bodyPr/>
                    <a:lstStyle/>
                    <a:p>
                      <a:r>
                        <a:rPr lang="es-CR" b="0" dirty="0"/>
                        <a:t>Pera</a:t>
                      </a:r>
                    </a:p>
                  </a:txBody>
                  <a:tcPr/>
                </a:tc>
                <a:tc>
                  <a:txBody>
                    <a:bodyPr/>
                    <a:lstStyle/>
                    <a:p>
                      <a:r>
                        <a:rPr lang="es-CR" b="0" dirty="0"/>
                        <a:t>600</a:t>
                      </a:r>
                    </a:p>
                  </a:txBody>
                  <a:tcPr/>
                </a:tc>
                <a:tc>
                  <a:txBody>
                    <a:bodyPr/>
                    <a:lstStyle/>
                    <a:p>
                      <a:r>
                        <a:rPr lang="es-CR" b="0" dirty="0"/>
                        <a:t>1</a:t>
                      </a:r>
                    </a:p>
                  </a:txBody>
                  <a:tcPr/>
                </a:tc>
                <a:extLst>
                  <a:ext uri="{0D108BD9-81ED-4DB2-BD59-A6C34878D82A}">
                    <a16:rowId xmlns:a16="http://schemas.microsoft.com/office/drawing/2014/main" val="10003"/>
                  </a:ext>
                </a:extLst>
              </a:tr>
              <a:tr h="370840">
                <a:tc>
                  <a:txBody>
                    <a:bodyPr/>
                    <a:lstStyle/>
                    <a:p>
                      <a:r>
                        <a:rPr lang="es-CR" b="0" dirty="0"/>
                        <a:t>2</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5</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Orden Detalle</a:t>
            </a:r>
          </a:p>
        </p:txBody>
      </p:sp>
      <p:sp>
        <p:nvSpPr>
          <p:cNvPr id="6" name="5 Rectángulo"/>
          <p:cNvSpPr/>
          <p:nvPr/>
        </p:nvSpPr>
        <p:spPr>
          <a:xfrm>
            <a:off x="166976" y="4725144"/>
            <a:ext cx="3888432" cy="1938992"/>
          </a:xfrm>
          <a:prstGeom prst="rect">
            <a:avLst/>
          </a:prstGeom>
        </p:spPr>
        <p:txBody>
          <a:bodyPr wrap="square">
            <a:spAutoFit/>
          </a:bodyPr>
          <a:lstStyle/>
          <a:p>
            <a:pPr marL="228600" lvl="1" indent="-228600" algn="just">
              <a:buFont typeface="+mj-lt"/>
              <a:buAutoNum type="arabicPeriod"/>
            </a:pPr>
            <a:r>
              <a:rPr lang="es-ES" sz="1200" b="1" dirty="0"/>
              <a:t>Elimina los atributos que dependen parcialmente de la clave primaria y crea con ellos </a:t>
            </a:r>
            <a:r>
              <a:rPr lang="es-CR" sz="1200" b="1" dirty="0"/>
              <a:t>una nueva relación.</a:t>
            </a:r>
          </a:p>
          <a:p>
            <a:pPr marL="228600" lvl="1" indent="-228600" algn="just">
              <a:buFont typeface="+mj-lt"/>
              <a:buAutoNum type="arabicPeriod"/>
            </a:pPr>
            <a:r>
              <a:rPr lang="es-ES" sz="1200" dirty="0"/>
              <a:t>Añade a esta relación una copia del atributo/s del cual dependen (será la clave primaria de la nueva relación)</a:t>
            </a:r>
          </a:p>
          <a:p>
            <a:pPr marL="228600" lvl="1" indent="-228600" algn="just">
              <a:buFont typeface="+mj-lt"/>
              <a:buAutoNum type="arabicPeriod"/>
            </a:pPr>
            <a:r>
              <a:rPr lang="es-ES" sz="1200" dirty="0"/>
              <a:t>Nombra a la nueva entidad (añade un 2 para indicar 2NF)</a:t>
            </a:r>
          </a:p>
          <a:p>
            <a:pPr marL="228600" lvl="1" indent="-228600" algn="just">
              <a:buFont typeface="+mj-lt"/>
              <a:buAutoNum type="arabicPeriod"/>
            </a:pPr>
            <a:r>
              <a:rPr lang="es-ES" sz="1200" dirty="0"/>
              <a:t>Renombra a la entidad original (añade un 2 para indicar2NF)</a:t>
            </a:r>
            <a:endParaRPr lang="es-CR" sz="1200" dirty="0"/>
          </a:p>
        </p:txBody>
      </p:sp>
      <p:graphicFrame>
        <p:nvGraphicFramePr>
          <p:cNvPr id="8" name="7 Tabla"/>
          <p:cNvGraphicFramePr>
            <a:graphicFrameLocks noGrp="1"/>
          </p:cNvGraphicFramePr>
          <p:nvPr>
            <p:extLst/>
          </p:nvPr>
        </p:nvGraphicFramePr>
        <p:xfrm>
          <a:off x="4499992" y="4437112"/>
          <a:ext cx="4391978" cy="370840"/>
        </p:xfrm>
        <a:graphic>
          <a:graphicData uri="http://schemas.openxmlformats.org/drawingml/2006/table">
            <a:tbl>
              <a:tblPr firstRow="1" bandRow="1">
                <a:tableStyleId>{5C22544A-7EE6-4342-B048-85BDC9FD1C3A}</a:tableStyleId>
              </a:tblPr>
              <a:tblGrid>
                <a:gridCol w="1475105">
                  <a:extLst>
                    <a:ext uri="{9D8B030D-6E8A-4147-A177-3AD203B41FA5}">
                      <a16:colId xmlns:a16="http://schemas.microsoft.com/office/drawing/2014/main" val="20000"/>
                    </a:ext>
                  </a:extLst>
                </a:gridCol>
                <a:gridCol w="1975168">
                  <a:extLst>
                    <a:ext uri="{9D8B030D-6E8A-4147-A177-3AD203B41FA5}">
                      <a16:colId xmlns:a16="http://schemas.microsoft.com/office/drawing/2014/main" val="20001"/>
                    </a:ext>
                  </a:extLst>
                </a:gridCol>
                <a:gridCol w="941705">
                  <a:extLst>
                    <a:ext uri="{9D8B030D-6E8A-4147-A177-3AD203B41FA5}">
                      <a16:colId xmlns:a16="http://schemas.microsoft.com/office/drawing/2014/main" val="20002"/>
                    </a:ext>
                  </a:extLst>
                </a:gridCol>
              </a:tblGrid>
              <a:tr h="370840">
                <a:tc>
                  <a:txBody>
                    <a:bodyPr/>
                    <a:lstStyle/>
                    <a:p>
                      <a:r>
                        <a:rPr lang="es-CR" sz="1400" b="1" dirty="0"/>
                        <a:t>Número Orden</a:t>
                      </a:r>
                    </a:p>
                  </a:txBody>
                  <a:tcPr/>
                </a:tc>
                <a:tc>
                  <a:txBody>
                    <a:bodyPr/>
                    <a:lstStyle/>
                    <a:p>
                      <a:r>
                        <a:rPr lang="es-CR" sz="1400" b="1" dirty="0"/>
                        <a:t>Número de producto</a:t>
                      </a:r>
                    </a:p>
                  </a:txBody>
                  <a:tcPr/>
                </a:tc>
                <a:tc>
                  <a:txBody>
                    <a:bodyPr/>
                    <a:lstStyle/>
                    <a:p>
                      <a:r>
                        <a:rPr lang="es-CR" sz="1400" b="0" dirty="0"/>
                        <a:t>Cantidad</a:t>
                      </a:r>
                    </a:p>
                  </a:txBody>
                  <a:tcPr/>
                </a:tc>
                <a:extLst>
                  <a:ext uri="{0D108BD9-81ED-4DB2-BD59-A6C34878D82A}">
                    <a16:rowId xmlns:a16="http://schemas.microsoft.com/office/drawing/2014/main" val="10000"/>
                  </a:ext>
                </a:extLst>
              </a:tr>
            </a:tbl>
          </a:graphicData>
        </a:graphic>
      </p:graphicFrame>
      <p:graphicFrame>
        <p:nvGraphicFramePr>
          <p:cNvPr id="9" name="8 Tabla"/>
          <p:cNvGraphicFramePr>
            <a:graphicFrameLocks noGrp="1"/>
          </p:cNvGraphicFramePr>
          <p:nvPr>
            <p:extLst/>
          </p:nvPr>
        </p:nvGraphicFramePr>
        <p:xfrm>
          <a:off x="4499992" y="5157192"/>
          <a:ext cx="3450273" cy="370840"/>
        </p:xfrm>
        <a:graphic>
          <a:graphicData uri="http://schemas.openxmlformats.org/drawingml/2006/table">
            <a:tbl>
              <a:tblPr firstRow="1" bandRow="1">
                <a:tableStyleId>{5C22544A-7EE6-4342-B048-85BDC9FD1C3A}</a:tableStyleId>
              </a:tblPr>
              <a:tblGrid>
                <a:gridCol w="1475105">
                  <a:extLst>
                    <a:ext uri="{9D8B030D-6E8A-4147-A177-3AD203B41FA5}">
                      <a16:colId xmlns:a16="http://schemas.microsoft.com/office/drawing/2014/main" val="20000"/>
                    </a:ext>
                  </a:extLst>
                </a:gridCol>
                <a:gridCol w="1975168">
                  <a:extLst>
                    <a:ext uri="{9D8B030D-6E8A-4147-A177-3AD203B41FA5}">
                      <a16:colId xmlns:a16="http://schemas.microsoft.com/office/drawing/2014/main" val="20001"/>
                    </a:ext>
                  </a:extLst>
                </a:gridCol>
              </a:tblGrid>
              <a:tr h="370840">
                <a:tc>
                  <a:txBody>
                    <a:bodyPr/>
                    <a:lstStyle/>
                    <a:p>
                      <a:r>
                        <a:rPr lang="es-CR" sz="1400" b="0" dirty="0"/>
                        <a:t>Descripción</a:t>
                      </a:r>
                    </a:p>
                  </a:txBody>
                  <a:tcPr/>
                </a:tc>
                <a:tc>
                  <a:txBody>
                    <a:bodyPr/>
                    <a:lstStyle/>
                    <a:p>
                      <a:r>
                        <a:rPr lang="es-CR" sz="1400" b="0" dirty="0"/>
                        <a:t>Precio Unitario</a:t>
                      </a:r>
                    </a:p>
                  </a:txBody>
                  <a:tcPr/>
                </a:tc>
                <a:extLst>
                  <a:ext uri="{0D108BD9-81ED-4DB2-BD59-A6C34878D82A}">
                    <a16:rowId xmlns:a16="http://schemas.microsoft.com/office/drawing/2014/main" val="10000"/>
                  </a:ext>
                </a:extLst>
              </a:tr>
            </a:tbl>
          </a:graphicData>
        </a:graphic>
      </p:graphicFrame>
      <p:sp>
        <p:nvSpPr>
          <p:cNvPr id="10" name="9 CuadroTexto"/>
          <p:cNvSpPr txBox="1"/>
          <p:nvPr/>
        </p:nvSpPr>
        <p:spPr>
          <a:xfrm>
            <a:off x="5436096" y="4077072"/>
            <a:ext cx="2376264" cy="338554"/>
          </a:xfrm>
          <a:prstGeom prst="rect">
            <a:avLst/>
          </a:prstGeom>
          <a:noFill/>
        </p:spPr>
        <p:txBody>
          <a:bodyPr wrap="square" rtlCol="0">
            <a:spAutoFit/>
          </a:bodyPr>
          <a:lstStyle/>
          <a:p>
            <a:pPr algn="ctr"/>
            <a:r>
              <a:rPr lang="es-CR" sz="1600" dirty="0"/>
              <a:t>Orden Detalle</a:t>
            </a:r>
          </a:p>
        </p:txBody>
      </p:sp>
    </p:spTree>
    <p:extLst>
      <p:ext uri="{BB962C8B-B14F-4D97-AF65-F5344CB8AC3E}">
        <p14:creationId xmlns:p14="http://schemas.microsoft.com/office/powerpoint/2010/main" val="317160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77688" y="2204864"/>
          <a:ext cx="8686800" cy="185420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val="20000"/>
                    </a:ext>
                  </a:extLst>
                </a:gridCol>
                <a:gridCol w="249428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744980">
                  <a:extLst>
                    <a:ext uri="{9D8B030D-6E8A-4147-A177-3AD203B41FA5}">
                      <a16:colId xmlns:a16="http://schemas.microsoft.com/office/drawing/2014/main" val="20003"/>
                    </a:ext>
                  </a:extLst>
                </a:gridCol>
                <a:gridCol w="1160780">
                  <a:extLst>
                    <a:ext uri="{9D8B030D-6E8A-4147-A177-3AD203B41FA5}">
                      <a16:colId xmlns:a16="http://schemas.microsoft.com/office/drawing/2014/main" val="20004"/>
                    </a:ext>
                  </a:extLst>
                </a:gridCol>
              </a:tblGrid>
              <a:tr h="370840">
                <a:tc>
                  <a:txBody>
                    <a:bodyPr/>
                    <a:lstStyle/>
                    <a:p>
                      <a:r>
                        <a:rPr lang="es-CR" b="1" dirty="0"/>
                        <a:t>Número Orden</a:t>
                      </a:r>
                    </a:p>
                  </a:txBody>
                  <a:tcPr/>
                </a:tc>
                <a:tc>
                  <a:txBody>
                    <a:bodyPr/>
                    <a:lstStyle/>
                    <a:p>
                      <a:r>
                        <a:rPr lang="es-CR" b="1" dirty="0"/>
                        <a:t>Número de producto</a:t>
                      </a:r>
                    </a:p>
                  </a:txBody>
                  <a:tcPr/>
                </a:tc>
                <a:tc>
                  <a:txBody>
                    <a:bodyPr/>
                    <a:lstStyle/>
                    <a:p>
                      <a:r>
                        <a:rPr lang="es-CR" b="0" dirty="0"/>
                        <a:t>Descripción</a:t>
                      </a:r>
                    </a:p>
                  </a:txBody>
                  <a:tcPr/>
                </a:tc>
                <a:tc>
                  <a:txBody>
                    <a:bodyPr/>
                    <a:lstStyle/>
                    <a:p>
                      <a:r>
                        <a:rPr lang="es-CR" b="0" dirty="0"/>
                        <a:t>Precio Unitario</a:t>
                      </a:r>
                    </a:p>
                  </a:txBody>
                  <a:tcPr/>
                </a:tc>
                <a:tc>
                  <a:txBody>
                    <a:bodyPr/>
                    <a:lstStyle/>
                    <a:p>
                      <a:r>
                        <a:rPr lang="es-CR" b="0" dirty="0"/>
                        <a:t>Cantidad</a:t>
                      </a:r>
                    </a:p>
                  </a:txBody>
                  <a:tcPr/>
                </a:tc>
                <a:extLst>
                  <a:ext uri="{0D108BD9-81ED-4DB2-BD59-A6C34878D82A}">
                    <a16:rowId xmlns:a16="http://schemas.microsoft.com/office/drawing/2014/main" val="10000"/>
                  </a:ext>
                </a:extLst>
              </a:tr>
              <a:tr h="370840">
                <a:tc>
                  <a:txBody>
                    <a:bodyPr/>
                    <a:lstStyle/>
                    <a:p>
                      <a:r>
                        <a:rPr lang="es-CR" b="0" dirty="0"/>
                        <a:t>1</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3</a:t>
                      </a:r>
                    </a:p>
                  </a:txBody>
                  <a:tcPr/>
                </a:tc>
                <a:extLst>
                  <a:ext uri="{0D108BD9-81ED-4DB2-BD59-A6C34878D82A}">
                    <a16:rowId xmlns:a16="http://schemas.microsoft.com/office/drawing/2014/main" val="10001"/>
                  </a:ext>
                </a:extLst>
              </a:tr>
              <a:tr h="370840">
                <a:tc>
                  <a:txBody>
                    <a:bodyPr/>
                    <a:lstStyle/>
                    <a:p>
                      <a:r>
                        <a:rPr lang="es-CR" b="0" dirty="0"/>
                        <a:t>1</a:t>
                      </a:r>
                    </a:p>
                  </a:txBody>
                  <a:tcPr/>
                </a:tc>
                <a:tc>
                  <a:txBody>
                    <a:bodyPr/>
                    <a:lstStyle/>
                    <a:p>
                      <a:r>
                        <a:rPr lang="es-CR" b="0" dirty="0"/>
                        <a:t>2</a:t>
                      </a:r>
                    </a:p>
                  </a:txBody>
                  <a:tcPr/>
                </a:tc>
                <a:tc>
                  <a:txBody>
                    <a:bodyPr/>
                    <a:lstStyle/>
                    <a:p>
                      <a:r>
                        <a:rPr lang="es-CR" b="0" dirty="0"/>
                        <a:t>Manzana</a:t>
                      </a:r>
                    </a:p>
                  </a:txBody>
                  <a:tcPr/>
                </a:tc>
                <a:tc>
                  <a:txBody>
                    <a:bodyPr/>
                    <a:lstStyle/>
                    <a:p>
                      <a:r>
                        <a:rPr lang="es-CR" b="0" dirty="0"/>
                        <a:t>500</a:t>
                      </a:r>
                    </a:p>
                  </a:txBody>
                  <a:tcPr/>
                </a:tc>
                <a:tc>
                  <a:txBody>
                    <a:bodyPr/>
                    <a:lstStyle/>
                    <a:p>
                      <a:r>
                        <a:rPr lang="es-CR" b="0" dirty="0"/>
                        <a:t>1</a:t>
                      </a:r>
                    </a:p>
                  </a:txBody>
                  <a:tcPr/>
                </a:tc>
                <a:extLst>
                  <a:ext uri="{0D108BD9-81ED-4DB2-BD59-A6C34878D82A}">
                    <a16:rowId xmlns:a16="http://schemas.microsoft.com/office/drawing/2014/main" val="10002"/>
                  </a:ext>
                </a:extLst>
              </a:tr>
              <a:tr h="370840">
                <a:tc>
                  <a:txBody>
                    <a:bodyPr/>
                    <a:lstStyle/>
                    <a:p>
                      <a:r>
                        <a:rPr lang="es-CR" b="0" dirty="0"/>
                        <a:t>1</a:t>
                      </a:r>
                    </a:p>
                  </a:txBody>
                  <a:tcPr/>
                </a:tc>
                <a:tc>
                  <a:txBody>
                    <a:bodyPr/>
                    <a:lstStyle/>
                    <a:p>
                      <a:r>
                        <a:rPr lang="es-CR" b="0" dirty="0"/>
                        <a:t>3</a:t>
                      </a:r>
                    </a:p>
                  </a:txBody>
                  <a:tcPr/>
                </a:tc>
                <a:tc>
                  <a:txBody>
                    <a:bodyPr/>
                    <a:lstStyle/>
                    <a:p>
                      <a:r>
                        <a:rPr lang="es-CR" b="0" dirty="0"/>
                        <a:t>Pera</a:t>
                      </a:r>
                    </a:p>
                  </a:txBody>
                  <a:tcPr/>
                </a:tc>
                <a:tc>
                  <a:txBody>
                    <a:bodyPr/>
                    <a:lstStyle/>
                    <a:p>
                      <a:r>
                        <a:rPr lang="es-CR" b="0" dirty="0"/>
                        <a:t>600</a:t>
                      </a:r>
                    </a:p>
                  </a:txBody>
                  <a:tcPr/>
                </a:tc>
                <a:tc>
                  <a:txBody>
                    <a:bodyPr/>
                    <a:lstStyle/>
                    <a:p>
                      <a:r>
                        <a:rPr lang="es-CR" b="0" dirty="0"/>
                        <a:t>1</a:t>
                      </a:r>
                    </a:p>
                  </a:txBody>
                  <a:tcPr/>
                </a:tc>
                <a:extLst>
                  <a:ext uri="{0D108BD9-81ED-4DB2-BD59-A6C34878D82A}">
                    <a16:rowId xmlns:a16="http://schemas.microsoft.com/office/drawing/2014/main" val="10003"/>
                  </a:ext>
                </a:extLst>
              </a:tr>
              <a:tr h="370840">
                <a:tc>
                  <a:txBody>
                    <a:bodyPr/>
                    <a:lstStyle/>
                    <a:p>
                      <a:r>
                        <a:rPr lang="es-CR" b="0" dirty="0"/>
                        <a:t>2</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5</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Orden Detalle</a:t>
            </a:r>
          </a:p>
        </p:txBody>
      </p:sp>
      <p:sp>
        <p:nvSpPr>
          <p:cNvPr id="6" name="5 Rectángulo"/>
          <p:cNvSpPr/>
          <p:nvPr/>
        </p:nvSpPr>
        <p:spPr>
          <a:xfrm>
            <a:off x="166976" y="4725144"/>
            <a:ext cx="3888432" cy="1938992"/>
          </a:xfrm>
          <a:prstGeom prst="rect">
            <a:avLst/>
          </a:prstGeom>
        </p:spPr>
        <p:txBody>
          <a:bodyPr wrap="square">
            <a:spAutoFit/>
          </a:bodyPr>
          <a:lstStyle/>
          <a:p>
            <a:pPr marL="228600" lvl="1" indent="-228600" algn="just">
              <a:buFont typeface="+mj-lt"/>
              <a:buAutoNum type="arabicPeriod"/>
            </a:pPr>
            <a:r>
              <a:rPr lang="es-ES" sz="1200" b="1" dirty="0"/>
              <a:t>Elimina los atributos que dependen parcialmente de la clave primaria y crea con ellos </a:t>
            </a:r>
            <a:r>
              <a:rPr lang="es-CR" sz="1200" b="1" dirty="0"/>
              <a:t>una nueva relación.</a:t>
            </a:r>
          </a:p>
          <a:p>
            <a:pPr marL="228600" lvl="1" indent="-228600" algn="just">
              <a:buFont typeface="+mj-lt"/>
              <a:buAutoNum type="arabicPeriod"/>
            </a:pPr>
            <a:r>
              <a:rPr lang="es-ES" sz="1200" b="1" dirty="0"/>
              <a:t>Añade a esta relación una copia del atributo/s del cual dependen (será la clave primaria de la nueva relación)</a:t>
            </a:r>
          </a:p>
          <a:p>
            <a:pPr marL="228600" lvl="1" indent="-228600" algn="just">
              <a:buFont typeface="+mj-lt"/>
              <a:buAutoNum type="arabicPeriod"/>
            </a:pPr>
            <a:r>
              <a:rPr lang="es-ES" sz="1200" dirty="0"/>
              <a:t>Nombra a la nueva entidad (añade un 2 para indicar 2NF)</a:t>
            </a:r>
          </a:p>
          <a:p>
            <a:pPr marL="228600" lvl="1" indent="-228600" algn="just">
              <a:buFont typeface="+mj-lt"/>
              <a:buAutoNum type="arabicPeriod"/>
            </a:pPr>
            <a:r>
              <a:rPr lang="es-ES" sz="1200" dirty="0"/>
              <a:t>Renombra a la entidad original (añade un 2 para indicar2NF)</a:t>
            </a:r>
            <a:endParaRPr lang="es-CR" sz="1200" dirty="0"/>
          </a:p>
        </p:txBody>
      </p:sp>
      <p:graphicFrame>
        <p:nvGraphicFramePr>
          <p:cNvPr id="8" name="7 Tabla"/>
          <p:cNvGraphicFramePr>
            <a:graphicFrameLocks noGrp="1"/>
          </p:cNvGraphicFramePr>
          <p:nvPr>
            <p:extLst/>
          </p:nvPr>
        </p:nvGraphicFramePr>
        <p:xfrm>
          <a:off x="4499992" y="4437112"/>
          <a:ext cx="4391978" cy="370840"/>
        </p:xfrm>
        <a:graphic>
          <a:graphicData uri="http://schemas.openxmlformats.org/drawingml/2006/table">
            <a:tbl>
              <a:tblPr firstRow="1" bandRow="1">
                <a:tableStyleId>{5C22544A-7EE6-4342-B048-85BDC9FD1C3A}</a:tableStyleId>
              </a:tblPr>
              <a:tblGrid>
                <a:gridCol w="1475105">
                  <a:extLst>
                    <a:ext uri="{9D8B030D-6E8A-4147-A177-3AD203B41FA5}">
                      <a16:colId xmlns:a16="http://schemas.microsoft.com/office/drawing/2014/main" val="20000"/>
                    </a:ext>
                  </a:extLst>
                </a:gridCol>
                <a:gridCol w="1975168">
                  <a:extLst>
                    <a:ext uri="{9D8B030D-6E8A-4147-A177-3AD203B41FA5}">
                      <a16:colId xmlns:a16="http://schemas.microsoft.com/office/drawing/2014/main" val="20001"/>
                    </a:ext>
                  </a:extLst>
                </a:gridCol>
                <a:gridCol w="941705">
                  <a:extLst>
                    <a:ext uri="{9D8B030D-6E8A-4147-A177-3AD203B41FA5}">
                      <a16:colId xmlns:a16="http://schemas.microsoft.com/office/drawing/2014/main" val="20002"/>
                    </a:ext>
                  </a:extLst>
                </a:gridCol>
              </a:tblGrid>
              <a:tr h="370840">
                <a:tc>
                  <a:txBody>
                    <a:bodyPr/>
                    <a:lstStyle/>
                    <a:p>
                      <a:r>
                        <a:rPr lang="es-CR" sz="1400" b="1" dirty="0"/>
                        <a:t>Número Orden</a:t>
                      </a:r>
                    </a:p>
                  </a:txBody>
                  <a:tcPr/>
                </a:tc>
                <a:tc>
                  <a:txBody>
                    <a:bodyPr/>
                    <a:lstStyle/>
                    <a:p>
                      <a:r>
                        <a:rPr lang="es-CR" sz="1400" b="1" dirty="0"/>
                        <a:t>Número de producto</a:t>
                      </a:r>
                    </a:p>
                  </a:txBody>
                  <a:tcPr/>
                </a:tc>
                <a:tc>
                  <a:txBody>
                    <a:bodyPr/>
                    <a:lstStyle/>
                    <a:p>
                      <a:r>
                        <a:rPr lang="es-CR" sz="1400" b="0" dirty="0"/>
                        <a:t>Cantidad</a:t>
                      </a:r>
                    </a:p>
                  </a:txBody>
                  <a:tcPr/>
                </a:tc>
                <a:extLst>
                  <a:ext uri="{0D108BD9-81ED-4DB2-BD59-A6C34878D82A}">
                    <a16:rowId xmlns:a16="http://schemas.microsoft.com/office/drawing/2014/main" val="10000"/>
                  </a:ext>
                </a:extLst>
              </a:tr>
            </a:tbl>
          </a:graphicData>
        </a:graphic>
      </p:graphicFrame>
      <p:graphicFrame>
        <p:nvGraphicFramePr>
          <p:cNvPr id="9" name="8 Tabla"/>
          <p:cNvGraphicFramePr>
            <a:graphicFrameLocks noGrp="1"/>
          </p:cNvGraphicFramePr>
          <p:nvPr>
            <p:extLst/>
          </p:nvPr>
        </p:nvGraphicFramePr>
        <p:xfrm>
          <a:off x="4499992" y="5157192"/>
          <a:ext cx="4517985" cy="370840"/>
        </p:xfrm>
        <a:graphic>
          <a:graphicData uri="http://schemas.openxmlformats.org/drawingml/2006/table">
            <a:tbl>
              <a:tblPr firstRow="1" bandRow="1">
                <a:tableStyleId>{5C22544A-7EE6-4342-B048-85BDC9FD1C3A}</a:tableStyleId>
              </a:tblPr>
              <a:tblGrid>
                <a:gridCol w="1975168">
                  <a:extLst>
                    <a:ext uri="{9D8B030D-6E8A-4147-A177-3AD203B41FA5}">
                      <a16:colId xmlns:a16="http://schemas.microsoft.com/office/drawing/2014/main" val="20000"/>
                    </a:ext>
                  </a:extLst>
                </a:gridCol>
                <a:gridCol w="1159193">
                  <a:extLst>
                    <a:ext uri="{9D8B030D-6E8A-4147-A177-3AD203B41FA5}">
                      <a16:colId xmlns:a16="http://schemas.microsoft.com/office/drawing/2014/main" val="20001"/>
                    </a:ext>
                  </a:extLst>
                </a:gridCol>
                <a:gridCol w="1383624">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b="1" dirty="0"/>
                        <a:t>Número de producto</a:t>
                      </a:r>
                      <a:endParaRPr lang="es-CR" sz="1400" b="0" dirty="0"/>
                    </a:p>
                  </a:txBody>
                  <a:tcPr/>
                </a:tc>
                <a:tc>
                  <a:txBody>
                    <a:bodyPr/>
                    <a:lstStyle/>
                    <a:p>
                      <a:r>
                        <a:rPr lang="es-CR" sz="1400" b="0" dirty="0"/>
                        <a:t>Descripción</a:t>
                      </a:r>
                    </a:p>
                  </a:txBody>
                  <a:tcPr/>
                </a:tc>
                <a:tc>
                  <a:txBody>
                    <a:bodyPr/>
                    <a:lstStyle/>
                    <a:p>
                      <a:r>
                        <a:rPr lang="es-CR" sz="1400" b="0" dirty="0"/>
                        <a:t>Precio Unitario</a:t>
                      </a:r>
                    </a:p>
                  </a:txBody>
                  <a:tcPr/>
                </a:tc>
                <a:extLst>
                  <a:ext uri="{0D108BD9-81ED-4DB2-BD59-A6C34878D82A}">
                    <a16:rowId xmlns:a16="http://schemas.microsoft.com/office/drawing/2014/main" val="10000"/>
                  </a:ext>
                </a:extLst>
              </a:tr>
            </a:tbl>
          </a:graphicData>
        </a:graphic>
      </p:graphicFrame>
      <p:sp>
        <p:nvSpPr>
          <p:cNvPr id="10" name="9 CuadroTexto"/>
          <p:cNvSpPr txBox="1"/>
          <p:nvPr/>
        </p:nvSpPr>
        <p:spPr>
          <a:xfrm>
            <a:off x="5436096" y="4077072"/>
            <a:ext cx="2376264" cy="338554"/>
          </a:xfrm>
          <a:prstGeom prst="rect">
            <a:avLst/>
          </a:prstGeom>
          <a:noFill/>
        </p:spPr>
        <p:txBody>
          <a:bodyPr wrap="square" rtlCol="0">
            <a:spAutoFit/>
          </a:bodyPr>
          <a:lstStyle/>
          <a:p>
            <a:pPr algn="ctr"/>
            <a:r>
              <a:rPr lang="es-CR" sz="1600" dirty="0"/>
              <a:t>Orden Detalle</a:t>
            </a:r>
          </a:p>
        </p:txBody>
      </p:sp>
    </p:spTree>
    <p:extLst>
      <p:ext uri="{BB962C8B-B14F-4D97-AF65-F5344CB8AC3E}">
        <p14:creationId xmlns:p14="http://schemas.microsoft.com/office/powerpoint/2010/main" val="1656023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77688" y="2204864"/>
          <a:ext cx="8686800" cy="185420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val="20000"/>
                    </a:ext>
                  </a:extLst>
                </a:gridCol>
                <a:gridCol w="249428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744980">
                  <a:extLst>
                    <a:ext uri="{9D8B030D-6E8A-4147-A177-3AD203B41FA5}">
                      <a16:colId xmlns:a16="http://schemas.microsoft.com/office/drawing/2014/main" val="20003"/>
                    </a:ext>
                  </a:extLst>
                </a:gridCol>
                <a:gridCol w="1160780">
                  <a:extLst>
                    <a:ext uri="{9D8B030D-6E8A-4147-A177-3AD203B41FA5}">
                      <a16:colId xmlns:a16="http://schemas.microsoft.com/office/drawing/2014/main" val="20004"/>
                    </a:ext>
                  </a:extLst>
                </a:gridCol>
              </a:tblGrid>
              <a:tr h="370840">
                <a:tc>
                  <a:txBody>
                    <a:bodyPr/>
                    <a:lstStyle/>
                    <a:p>
                      <a:r>
                        <a:rPr lang="es-CR" b="1" dirty="0"/>
                        <a:t>Número Orden</a:t>
                      </a:r>
                    </a:p>
                  </a:txBody>
                  <a:tcPr/>
                </a:tc>
                <a:tc>
                  <a:txBody>
                    <a:bodyPr/>
                    <a:lstStyle/>
                    <a:p>
                      <a:r>
                        <a:rPr lang="es-CR" b="1" dirty="0"/>
                        <a:t>Número de producto</a:t>
                      </a:r>
                    </a:p>
                  </a:txBody>
                  <a:tcPr/>
                </a:tc>
                <a:tc>
                  <a:txBody>
                    <a:bodyPr/>
                    <a:lstStyle/>
                    <a:p>
                      <a:r>
                        <a:rPr lang="es-CR" b="0" dirty="0"/>
                        <a:t>Descripción</a:t>
                      </a:r>
                    </a:p>
                  </a:txBody>
                  <a:tcPr/>
                </a:tc>
                <a:tc>
                  <a:txBody>
                    <a:bodyPr/>
                    <a:lstStyle/>
                    <a:p>
                      <a:r>
                        <a:rPr lang="es-CR" b="0" dirty="0"/>
                        <a:t>Precio Unitario</a:t>
                      </a:r>
                    </a:p>
                  </a:txBody>
                  <a:tcPr/>
                </a:tc>
                <a:tc>
                  <a:txBody>
                    <a:bodyPr/>
                    <a:lstStyle/>
                    <a:p>
                      <a:r>
                        <a:rPr lang="es-CR" b="0" dirty="0"/>
                        <a:t>Cantidad</a:t>
                      </a:r>
                    </a:p>
                  </a:txBody>
                  <a:tcPr/>
                </a:tc>
                <a:extLst>
                  <a:ext uri="{0D108BD9-81ED-4DB2-BD59-A6C34878D82A}">
                    <a16:rowId xmlns:a16="http://schemas.microsoft.com/office/drawing/2014/main" val="10000"/>
                  </a:ext>
                </a:extLst>
              </a:tr>
              <a:tr h="370840">
                <a:tc>
                  <a:txBody>
                    <a:bodyPr/>
                    <a:lstStyle/>
                    <a:p>
                      <a:r>
                        <a:rPr lang="es-CR" b="0" dirty="0"/>
                        <a:t>1</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3</a:t>
                      </a:r>
                    </a:p>
                  </a:txBody>
                  <a:tcPr/>
                </a:tc>
                <a:extLst>
                  <a:ext uri="{0D108BD9-81ED-4DB2-BD59-A6C34878D82A}">
                    <a16:rowId xmlns:a16="http://schemas.microsoft.com/office/drawing/2014/main" val="10001"/>
                  </a:ext>
                </a:extLst>
              </a:tr>
              <a:tr h="370840">
                <a:tc>
                  <a:txBody>
                    <a:bodyPr/>
                    <a:lstStyle/>
                    <a:p>
                      <a:r>
                        <a:rPr lang="es-CR" b="0" dirty="0"/>
                        <a:t>1</a:t>
                      </a:r>
                    </a:p>
                  </a:txBody>
                  <a:tcPr/>
                </a:tc>
                <a:tc>
                  <a:txBody>
                    <a:bodyPr/>
                    <a:lstStyle/>
                    <a:p>
                      <a:r>
                        <a:rPr lang="es-CR" b="0" dirty="0"/>
                        <a:t>2</a:t>
                      </a:r>
                    </a:p>
                  </a:txBody>
                  <a:tcPr/>
                </a:tc>
                <a:tc>
                  <a:txBody>
                    <a:bodyPr/>
                    <a:lstStyle/>
                    <a:p>
                      <a:r>
                        <a:rPr lang="es-CR" b="0" dirty="0"/>
                        <a:t>Manzana</a:t>
                      </a:r>
                    </a:p>
                  </a:txBody>
                  <a:tcPr/>
                </a:tc>
                <a:tc>
                  <a:txBody>
                    <a:bodyPr/>
                    <a:lstStyle/>
                    <a:p>
                      <a:r>
                        <a:rPr lang="es-CR" b="0" dirty="0"/>
                        <a:t>500</a:t>
                      </a:r>
                    </a:p>
                  </a:txBody>
                  <a:tcPr/>
                </a:tc>
                <a:tc>
                  <a:txBody>
                    <a:bodyPr/>
                    <a:lstStyle/>
                    <a:p>
                      <a:r>
                        <a:rPr lang="es-CR" b="0" dirty="0"/>
                        <a:t>1</a:t>
                      </a:r>
                    </a:p>
                  </a:txBody>
                  <a:tcPr/>
                </a:tc>
                <a:extLst>
                  <a:ext uri="{0D108BD9-81ED-4DB2-BD59-A6C34878D82A}">
                    <a16:rowId xmlns:a16="http://schemas.microsoft.com/office/drawing/2014/main" val="10002"/>
                  </a:ext>
                </a:extLst>
              </a:tr>
              <a:tr h="370840">
                <a:tc>
                  <a:txBody>
                    <a:bodyPr/>
                    <a:lstStyle/>
                    <a:p>
                      <a:r>
                        <a:rPr lang="es-CR" b="0" dirty="0"/>
                        <a:t>1</a:t>
                      </a:r>
                    </a:p>
                  </a:txBody>
                  <a:tcPr/>
                </a:tc>
                <a:tc>
                  <a:txBody>
                    <a:bodyPr/>
                    <a:lstStyle/>
                    <a:p>
                      <a:r>
                        <a:rPr lang="es-CR" b="0" dirty="0"/>
                        <a:t>3</a:t>
                      </a:r>
                    </a:p>
                  </a:txBody>
                  <a:tcPr/>
                </a:tc>
                <a:tc>
                  <a:txBody>
                    <a:bodyPr/>
                    <a:lstStyle/>
                    <a:p>
                      <a:r>
                        <a:rPr lang="es-CR" b="0" dirty="0"/>
                        <a:t>Pera</a:t>
                      </a:r>
                    </a:p>
                  </a:txBody>
                  <a:tcPr/>
                </a:tc>
                <a:tc>
                  <a:txBody>
                    <a:bodyPr/>
                    <a:lstStyle/>
                    <a:p>
                      <a:r>
                        <a:rPr lang="es-CR" b="0" dirty="0"/>
                        <a:t>600</a:t>
                      </a:r>
                    </a:p>
                  </a:txBody>
                  <a:tcPr/>
                </a:tc>
                <a:tc>
                  <a:txBody>
                    <a:bodyPr/>
                    <a:lstStyle/>
                    <a:p>
                      <a:r>
                        <a:rPr lang="es-CR" b="0" dirty="0"/>
                        <a:t>1</a:t>
                      </a:r>
                    </a:p>
                  </a:txBody>
                  <a:tcPr/>
                </a:tc>
                <a:extLst>
                  <a:ext uri="{0D108BD9-81ED-4DB2-BD59-A6C34878D82A}">
                    <a16:rowId xmlns:a16="http://schemas.microsoft.com/office/drawing/2014/main" val="10003"/>
                  </a:ext>
                </a:extLst>
              </a:tr>
              <a:tr h="370840">
                <a:tc>
                  <a:txBody>
                    <a:bodyPr/>
                    <a:lstStyle/>
                    <a:p>
                      <a:r>
                        <a:rPr lang="es-CR" b="0" dirty="0"/>
                        <a:t>2</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5</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Orden Detalle</a:t>
            </a:r>
          </a:p>
        </p:txBody>
      </p:sp>
      <p:sp>
        <p:nvSpPr>
          <p:cNvPr id="6" name="5 Rectángulo"/>
          <p:cNvSpPr/>
          <p:nvPr/>
        </p:nvSpPr>
        <p:spPr>
          <a:xfrm>
            <a:off x="166976" y="4725144"/>
            <a:ext cx="3888432" cy="1938992"/>
          </a:xfrm>
          <a:prstGeom prst="rect">
            <a:avLst/>
          </a:prstGeom>
        </p:spPr>
        <p:txBody>
          <a:bodyPr wrap="square">
            <a:spAutoFit/>
          </a:bodyPr>
          <a:lstStyle/>
          <a:p>
            <a:pPr marL="228600" lvl="1" indent="-228600" algn="just">
              <a:buFont typeface="+mj-lt"/>
              <a:buAutoNum type="arabicPeriod"/>
            </a:pPr>
            <a:r>
              <a:rPr lang="es-ES" sz="1200" b="1" dirty="0"/>
              <a:t>Elimina los atributos que dependen parcialmente de la clave primaria y crea con ellos </a:t>
            </a:r>
            <a:r>
              <a:rPr lang="es-CR" sz="1200" b="1" dirty="0"/>
              <a:t>una nueva relación.</a:t>
            </a:r>
          </a:p>
          <a:p>
            <a:pPr marL="228600" lvl="1" indent="-228600" algn="just">
              <a:buFont typeface="+mj-lt"/>
              <a:buAutoNum type="arabicPeriod"/>
            </a:pPr>
            <a:r>
              <a:rPr lang="es-ES" sz="1200" b="1" dirty="0"/>
              <a:t>Añade a esta relación una copia del atributo/s del cual dependen (será la clave primaria de la nueva relación)</a:t>
            </a:r>
          </a:p>
          <a:p>
            <a:pPr marL="228600" lvl="1" indent="-228600" algn="just">
              <a:buFont typeface="+mj-lt"/>
              <a:buAutoNum type="arabicPeriod"/>
            </a:pPr>
            <a:r>
              <a:rPr lang="es-ES" sz="1200" b="1" dirty="0"/>
              <a:t>Nombra a la nueva entidad (añade un 2 para indicar 2NF)</a:t>
            </a:r>
          </a:p>
          <a:p>
            <a:pPr marL="228600" lvl="1" indent="-228600" algn="just">
              <a:buFont typeface="+mj-lt"/>
              <a:buAutoNum type="arabicPeriod"/>
            </a:pPr>
            <a:r>
              <a:rPr lang="es-ES" sz="1200" dirty="0"/>
              <a:t>Renombra a la entidad original (añade un 2 para indicar2NF)</a:t>
            </a:r>
            <a:endParaRPr lang="es-CR" sz="1200" dirty="0"/>
          </a:p>
        </p:txBody>
      </p:sp>
      <p:graphicFrame>
        <p:nvGraphicFramePr>
          <p:cNvPr id="8" name="7 Tabla"/>
          <p:cNvGraphicFramePr>
            <a:graphicFrameLocks noGrp="1"/>
          </p:cNvGraphicFramePr>
          <p:nvPr>
            <p:extLst/>
          </p:nvPr>
        </p:nvGraphicFramePr>
        <p:xfrm>
          <a:off x="4499992" y="4437112"/>
          <a:ext cx="4391978" cy="370840"/>
        </p:xfrm>
        <a:graphic>
          <a:graphicData uri="http://schemas.openxmlformats.org/drawingml/2006/table">
            <a:tbl>
              <a:tblPr firstRow="1" bandRow="1">
                <a:tableStyleId>{5C22544A-7EE6-4342-B048-85BDC9FD1C3A}</a:tableStyleId>
              </a:tblPr>
              <a:tblGrid>
                <a:gridCol w="1475105">
                  <a:extLst>
                    <a:ext uri="{9D8B030D-6E8A-4147-A177-3AD203B41FA5}">
                      <a16:colId xmlns:a16="http://schemas.microsoft.com/office/drawing/2014/main" val="20000"/>
                    </a:ext>
                  </a:extLst>
                </a:gridCol>
                <a:gridCol w="1975168">
                  <a:extLst>
                    <a:ext uri="{9D8B030D-6E8A-4147-A177-3AD203B41FA5}">
                      <a16:colId xmlns:a16="http://schemas.microsoft.com/office/drawing/2014/main" val="20001"/>
                    </a:ext>
                  </a:extLst>
                </a:gridCol>
                <a:gridCol w="941705">
                  <a:extLst>
                    <a:ext uri="{9D8B030D-6E8A-4147-A177-3AD203B41FA5}">
                      <a16:colId xmlns:a16="http://schemas.microsoft.com/office/drawing/2014/main" val="20002"/>
                    </a:ext>
                  </a:extLst>
                </a:gridCol>
              </a:tblGrid>
              <a:tr h="370840">
                <a:tc>
                  <a:txBody>
                    <a:bodyPr/>
                    <a:lstStyle/>
                    <a:p>
                      <a:r>
                        <a:rPr lang="es-CR" sz="1400" b="1" dirty="0"/>
                        <a:t>Número Orden</a:t>
                      </a:r>
                    </a:p>
                  </a:txBody>
                  <a:tcPr/>
                </a:tc>
                <a:tc>
                  <a:txBody>
                    <a:bodyPr/>
                    <a:lstStyle/>
                    <a:p>
                      <a:r>
                        <a:rPr lang="es-CR" sz="1400" b="1" dirty="0"/>
                        <a:t>Número de producto</a:t>
                      </a:r>
                    </a:p>
                  </a:txBody>
                  <a:tcPr/>
                </a:tc>
                <a:tc>
                  <a:txBody>
                    <a:bodyPr/>
                    <a:lstStyle/>
                    <a:p>
                      <a:r>
                        <a:rPr lang="es-CR" sz="1400" b="0" dirty="0"/>
                        <a:t>Cantidad</a:t>
                      </a:r>
                    </a:p>
                  </a:txBody>
                  <a:tcPr/>
                </a:tc>
                <a:extLst>
                  <a:ext uri="{0D108BD9-81ED-4DB2-BD59-A6C34878D82A}">
                    <a16:rowId xmlns:a16="http://schemas.microsoft.com/office/drawing/2014/main" val="10000"/>
                  </a:ext>
                </a:extLst>
              </a:tr>
            </a:tbl>
          </a:graphicData>
        </a:graphic>
      </p:graphicFrame>
      <p:graphicFrame>
        <p:nvGraphicFramePr>
          <p:cNvPr id="9" name="8 Tabla"/>
          <p:cNvGraphicFramePr>
            <a:graphicFrameLocks noGrp="1"/>
          </p:cNvGraphicFramePr>
          <p:nvPr>
            <p:extLst/>
          </p:nvPr>
        </p:nvGraphicFramePr>
        <p:xfrm>
          <a:off x="4499992" y="5157192"/>
          <a:ext cx="4517985" cy="370840"/>
        </p:xfrm>
        <a:graphic>
          <a:graphicData uri="http://schemas.openxmlformats.org/drawingml/2006/table">
            <a:tbl>
              <a:tblPr firstRow="1" bandRow="1">
                <a:tableStyleId>{5C22544A-7EE6-4342-B048-85BDC9FD1C3A}</a:tableStyleId>
              </a:tblPr>
              <a:tblGrid>
                <a:gridCol w="1975168">
                  <a:extLst>
                    <a:ext uri="{9D8B030D-6E8A-4147-A177-3AD203B41FA5}">
                      <a16:colId xmlns:a16="http://schemas.microsoft.com/office/drawing/2014/main" val="20000"/>
                    </a:ext>
                  </a:extLst>
                </a:gridCol>
                <a:gridCol w="1159193">
                  <a:extLst>
                    <a:ext uri="{9D8B030D-6E8A-4147-A177-3AD203B41FA5}">
                      <a16:colId xmlns:a16="http://schemas.microsoft.com/office/drawing/2014/main" val="20001"/>
                    </a:ext>
                  </a:extLst>
                </a:gridCol>
                <a:gridCol w="1383624">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b="1" dirty="0"/>
                        <a:t>Número de producto</a:t>
                      </a:r>
                      <a:endParaRPr lang="es-CR" sz="1400" b="0" dirty="0"/>
                    </a:p>
                  </a:txBody>
                  <a:tcPr/>
                </a:tc>
                <a:tc>
                  <a:txBody>
                    <a:bodyPr/>
                    <a:lstStyle/>
                    <a:p>
                      <a:r>
                        <a:rPr lang="es-CR" sz="1400" b="0" dirty="0"/>
                        <a:t>Descripción</a:t>
                      </a:r>
                    </a:p>
                  </a:txBody>
                  <a:tcPr/>
                </a:tc>
                <a:tc>
                  <a:txBody>
                    <a:bodyPr/>
                    <a:lstStyle/>
                    <a:p>
                      <a:r>
                        <a:rPr lang="es-CR" sz="1400" b="0" dirty="0"/>
                        <a:t>Precio Unitario</a:t>
                      </a:r>
                    </a:p>
                  </a:txBody>
                  <a:tcPr/>
                </a:tc>
                <a:extLst>
                  <a:ext uri="{0D108BD9-81ED-4DB2-BD59-A6C34878D82A}">
                    <a16:rowId xmlns:a16="http://schemas.microsoft.com/office/drawing/2014/main" val="10000"/>
                  </a:ext>
                </a:extLst>
              </a:tr>
            </a:tbl>
          </a:graphicData>
        </a:graphic>
      </p:graphicFrame>
      <p:sp>
        <p:nvSpPr>
          <p:cNvPr id="10" name="9 CuadroTexto"/>
          <p:cNvSpPr txBox="1"/>
          <p:nvPr/>
        </p:nvSpPr>
        <p:spPr>
          <a:xfrm>
            <a:off x="5436096" y="4869160"/>
            <a:ext cx="2376264" cy="338554"/>
          </a:xfrm>
          <a:prstGeom prst="rect">
            <a:avLst/>
          </a:prstGeom>
          <a:noFill/>
        </p:spPr>
        <p:txBody>
          <a:bodyPr wrap="square" rtlCol="0">
            <a:spAutoFit/>
          </a:bodyPr>
          <a:lstStyle/>
          <a:p>
            <a:pPr algn="ctr"/>
            <a:r>
              <a:rPr lang="es-CR" sz="1600" dirty="0"/>
              <a:t>Producto Detalle2</a:t>
            </a:r>
          </a:p>
        </p:txBody>
      </p:sp>
      <p:sp>
        <p:nvSpPr>
          <p:cNvPr id="11" name="10 CuadroTexto"/>
          <p:cNvSpPr txBox="1"/>
          <p:nvPr/>
        </p:nvSpPr>
        <p:spPr>
          <a:xfrm>
            <a:off x="5436096" y="4077072"/>
            <a:ext cx="2376264" cy="338554"/>
          </a:xfrm>
          <a:prstGeom prst="rect">
            <a:avLst/>
          </a:prstGeom>
          <a:noFill/>
        </p:spPr>
        <p:txBody>
          <a:bodyPr wrap="square" rtlCol="0">
            <a:spAutoFit/>
          </a:bodyPr>
          <a:lstStyle/>
          <a:p>
            <a:pPr algn="ctr"/>
            <a:r>
              <a:rPr lang="es-CR" sz="1600" dirty="0"/>
              <a:t>Orden Detalle</a:t>
            </a:r>
          </a:p>
        </p:txBody>
      </p:sp>
    </p:spTree>
    <p:extLst>
      <p:ext uri="{BB962C8B-B14F-4D97-AF65-F5344CB8AC3E}">
        <p14:creationId xmlns:p14="http://schemas.microsoft.com/office/powerpoint/2010/main" val="2757398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77688" y="2204864"/>
          <a:ext cx="8686800" cy="185420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val="20000"/>
                    </a:ext>
                  </a:extLst>
                </a:gridCol>
                <a:gridCol w="249428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744980">
                  <a:extLst>
                    <a:ext uri="{9D8B030D-6E8A-4147-A177-3AD203B41FA5}">
                      <a16:colId xmlns:a16="http://schemas.microsoft.com/office/drawing/2014/main" val="20003"/>
                    </a:ext>
                  </a:extLst>
                </a:gridCol>
                <a:gridCol w="1160780">
                  <a:extLst>
                    <a:ext uri="{9D8B030D-6E8A-4147-A177-3AD203B41FA5}">
                      <a16:colId xmlns:a16="http://schemas.microsoft.com/office/drawing/2014/main" val="20004"/>
                    </a:ext>
                  </a:extLst>
                </a:gridCol>
              </a:tblGrid>
              <a:tr h="370840">
                <a:tc>
                  <a:txBody>
                    <a:bodyPr/>
                    <a:lstStyle/>
                    <a:p>
                      <a:r>
                        <a:rPr lang="es-CR" b="1" dirty="0"/>
                        <a:t>Número Orden</a:t>
                      </a:r>
                    </a:p>
                  </a:txBody>
                  <a:tcPr/>
                </a:tc>
                <a:tc>
                  <a:txBody>
                    <a:bodyPr/>
                    <a:lstStyle/>
                    <a:p>
                      <a:r>
                        <a:rPr lang="es-CR" b="1" dirty="0"/>
                        <a:t>Número de producto</a:t>
                      </a:r>
                    </a:p>
                  </a:txBody>
                  <a:tcPr/>
                </a:tc>
                <a:tc>
                  <a:txBody>
                    <a:bodyPr/>
                    <a:lstStyle/>
                    <a:p>
                      <a:r>
                        <a:rPr lang="es-CR" b="0" dirty="0"/>
                        <a:t>Descripción</a:t>
                      </a:r>
                    </a:p>
                  </a:txBody>
                  <a:tcPr/>
                </a:tc>
                <a:tc>
                  <a:txBody>
                    <a:bodyPr/>
                    <a:lstStyle/>
                    <a:p>
                      <a:r>
                        <a:rPr lang="es-CR" b="0" dirty="0"/>
                        <a:t>Precio Unitario</a:t>
                      </a:r>
                    </a:p>
                  </a:txBody>
                  <a:tcPr/>
                </a:tc>
                <a:tc>
                  <a:txBody>
                    <a:bodyPr/>
                    <a:lstStyle/>
                    <a:p>
                      <a:r>
                        <a:rPr lang="es-CR" b="0" dirty="0"/>
                        <a:t>Cantidad</a:t>
                      </a:r>
                    </a:p>
                  </a:txBody>
                  <a:tcPr/>
                </a:tc>
                <a:extLst>
                  <a:ext uri="{0D108BD9-81ED-4DB2-BD59-A6C34878D82A}">
                    <a16:rowId xmlns:a16="http://schemas.microsoft.com/office/drawing/2014/main" val="10000"/>
                  </a:ext>
                </a:extLst>
              </a:tr>
              <a:tr h="370840">
                <a:tc>
                  <a:txBody>
                    <a:bodyPr/>
                    <a:lstStyle/>
                    <a:p>
                      <a:r>
                        <a:rPr lang="es-CR" b="0" dirty="0"/>
                        <a:t>1</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3</a:t>
                      </a:r>
                    </a:p>
                  </a:txBody>
                  <a:tcPr/>
                </a:tc>
                <a:extLst>
                  <a:ext uri="{0D108BD9-81ED-4DB2-BD59-A6C34878D82A}">
                    <a16:rowId xmlns:a16="http://schemas.microsoft.com/office/drawing/2014/main" val="10001"/>
                  </a:ext>
                </a:extLst>
              </a:tr>
              <a:tr h="370840">
                <a:tc>
                  <a:txBody>
                    <a:bodyPr/>
                    <a:lstStyle/>
                    <a:p>
                      <a:r>
                        <a:rPr lang="es-CR" b="0" dirty="0"/>
                        <a:t>1</a:t>
                      </a:r>
                    </a:p>
                  </a:txBody>
                  <a:tcPr/>
                </a:tc>
                <a:tc>
                  <a:txBody>
                    <a:bodyPr/>
                    <a:lstStyle/>
                    <a:p>
                      <a:r>
                        <a:rPr lang="es-CR" b="0" dirty="0"/>
                        <a:t>2</a:t>
                      </a:r>
                    </a:p>
                  </a:txBody>
                  <a:tcPr/>
                </a:tc>
                <a:tc>
                  <a:txBody>
                    <a:bodyPr/>
                    <a:lstStyle/>
                    <a:p>
                      <a:r>
                        <a:rPr lang="es-CR" b="0" dirty="0"/>
                        <a:t>Manzana</a:t>
                      </a:r>
                    </a:p>
                  </a:txBody>
                  <a:tcPr/>
                </a:tc>
                <a:tc>
                  <a:txBody>
                    <a:bodyPr/>
                    <a:lstStyle/>
                    <a:p>
                      <a:r>
                        <a:rPr lang="es-CR" b="0" dirty="0"/>
                        <a:t>500</a:t>
                      </a:r>
                    </a:p>
                  </a:txBody>
                  <a:tcPr/>
                </a:tc>
                <a:tc>
                  <a:txBody>
                    <a:bodyPr/>
                    <a:lstStyle/>
                    <a:p>
                      <a:r>
                        <a:rPr lang="es-CR" b="0" dirty="0"/>
                        <a:t>1</a:t>
                      </a:r>
                    </a:p>
                  </a:txBody>
                  <a:tcPr/>
                </a:tc>
                <a:extLst>
                  <a:ext uri="{0D108BD9-81ED-4DB2-BD59-A6C34878D82A}">
                    <a16:rowId xmlns:a16="http://schemas.microsoft.com/office/drawing/2014/main" val="10002"/>
                  </a:ext>
                </a:extLst>
              </a:tr>
              <a:tr h="370840">
                <a:tc>
                  <a:txBody>
                    <a:bodyPr/>
                    <a:lstStyle/>
                    <a:p>
                      <a:r>
                        <a:rPr lang="es-CR" b="0" dirty="0"/>
                        <a:t>1</a:t>
                      </a:r>
                    </a:p>
                  </a:txBody>
                  <a:tcPr/>
                </a:tc>
                <a:tc>
                  <a:txBody>
                    <a:bodyPr/>
                    <a:lstStyle/>
                    <a:p>
                      <a:r>
                        <a:rPr lang="es-CR" b="0" dirty="0"/>
                        <a:t>3</a:t>
                      </a:r>
                    </a:p>
                  </a:txBody>
                  <a:tcPr/>
                </a:tc>
                <a:tc>
                  <a:txBody>
                    <a:bodyPr/>
                    <a:lstStyle/>
                    <a:p>
                      <a:r>
                        <a:rPr lang="es-CR" b="0" dirty="0"/>
                        <a:t>Pera</a:t>
                      </a:r>
                    </a:p>
                  </a:txBody>
                  <a:tcPr/>
                </a:tc>
                <a:tc>
                  <a:txBody>
                    <a:bodyPr/>
                    <a:lstStyle/>
                    <a:p>
                      <a:r>
                        <a:rPr lang="es-CR" b="0" dirty="0"/>
                        <a:t>600</a:t>
                      </a:r>
                    </a:p>
                  </a:txBody>
                  <a:tcPr/>
                </a:tc>
                <a:tc>
                  <a:txBody>
                    <a:bodyPr/>
                    <a:lstStyle/>
                    <a:p>
                      <a:r>
                        <a:rPr lang="es-CR" b="0" dirty="0"/>
                        <a:t>1</a:t>
                      </a:r>
                    </a:p>
                  </a:txBody>
                  <a:tcPr/>
                </a:tc>
                <a:extLst>
                  <a:ext uri="{0D108BD9-81ED-4DB2-BD59-A6C34878D82A}">
                    <a16:rowId xmlns:a16="http://schemas.microsoft.com/office/drawing/2014/main" val="10003"/>
                  </a:ext>
                </a:extLst>
              </a:tr>
              <a:tr h="370840">
                <a:tc>
                  <a:txBody>
                    <a:bodyPr/>
                    <a:lstStyle/>
                    <a:p>
                      <a:r>
                        <a:rPr lang="es-CR" b="0" dirty="0"/>
                        <a:t>2</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5</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Orden Detalle</a:t>
            </a:r>
          </a:p>
        </p:txBody>
      </p:sp>
      <p:sp>
        <p:nvSpPr>
          <p:cNvPr id="6" name="5 Rectángulo"/>
          <p:cNvSpPr/>
          <p:nvPr/>
        </p:nvSpPr>
        <p:spPr>
          <a:xfrm>
            <a:off x="166976" y="4725144"/>
            <a:ext cx="3888432" cy="1938992"/>
          </a:xfrm>
          <a:prstGeom prst="rect">
            <a:avLst/>
          </a:prstGeom>
        </p:spPr>
        <p:txBody>
          <a:bodyPr wrap="square">
            <a:spAutoFit/>
          </a:bodyPr>
          <a:lstStyle/>
          <a:p>
            <a:pPr marL="228600" lvl="1" indent="-228600" algn="just">
              <a:buFont typeface="+mj-lt"/>
              <a:buAutoNum type="arabicPeriod"/>
            </a:pPr>
            <a:r>
              <a:rPr lang="es-ES" sz="1200" b="1" dirty="0"/>
              <a:t>Elimina los atributos que dependen parcialmente de la clave primaria y crea con ellos </a:t>
            </a:r>
            <a:r>
              <a:rPr lang="es-CR" sz="1200" b="1" dirty="0"/>
              <a:t>una nueva relación.</a:t>
            </a:r>
          </a:p>
          <a:p>
            <a:pPr marL="228600" lvl="1" indent="-228600" algn="just">
              <a:buFont typeface="+mj-lt"/>
              <a:buAutoNum type="arabicPeriod"/>
            </a:pPr>
            <a:r>
              <a:rPr lang="es-ES" sz="1200" b="1" dirty="0"/>
              <a:t>Añade a esta relación una copia del atributo/s del cual dependen (será la clave primaria de la nueva relación)</a:t>
            </a:r>
          </a:p>
          <a:p>
            <a:pPr marL="228600" lvl="1" indent="-228600" algn="just">
              <a:buFont typeface="+mj-lt"/>
              <a:buAutoNum type="arabicPeriod"/>
            </a:pPr>
            <a:r>
              <a:rPr lang="es-ES" sz="1200" b="1" dirty="0"/>
              <a:t>Nombra a la nueva entidad (añade un 2 para indicar 2NF)</a:t>
            </a:r>
          </a:p>
          <a:p>
            <a:pPr marL="228600" lvl="1" indent="-228600" algn="just">
              <a:buFont typeface="+mj-lt"/>
              <a:buAutoNum type="arabicPeriod"/>
            </a:pPr>
            <a:r>
              <a:rPr lang="es-ES" sz="1200" b="1" dirty="0"/>
              <a:t>Renombra a la entidad original (añade un 2 para indicar2NF)</a:t>
            </a:r>
            <a:endParaRPr lang="es-CR" sz="1200" b="1" dirty="0"/>
          </a:p>
        </p:txBody>
      </p:sp>
      <p:graphicFrame>
        <p:nvGraphicFramePr>
          <p:cNvPr id="8" name="7 Tabla"/>
          <p:cNvGraphicFramePr>
            <a:graphicFrameLocks noGrp="1"/>
          </p:cNvGraphicFramePr>
          <p:nvPr>
            <p:extLst/>
          </p:nvPr>
        </p:nvGraphicFramePr>
        <p:xfrm>
          <a:off x="4499992" y="4437112"/>
          <a:ext cx="4391978" cy="370840"/>
        </p:xfrm>
        <a:graphic>
          <a:graphicData uri="http://schemas.openxmlformats.org/drawingml/2006/table">
            <a:tbl>
              <a:tblPr firstRow="1" bandRow="1">
                <a:tableStyleId>{5C22544A-7EE6-4342-B048-85BDC9FD1C3A}</a:tableStyleId>
              </a:tblPr>
              <a:tblGrid>
                <a:gridCol w="1475105">
                  <a:extLst>
                    <a:ext uri="{9D8B030D-6E8A-4147-A177-3AD203B41FA5}">
                      <a16:colId xmlns:a16="http://schemas.microsoft.com/office/drawing/2014/main" val="20000"/>
                    </a:ext>
                  </a:extLst>
                </a:gridCol>
                <a:gridCol w="1975168">
                  <a:extLst>
                    <a:ext uri="{9D8B030D-6E8A-4147-A177-3AD203B41FA5}">
                      <a16:colId xmlns:a16="http://schemas.microsoft.com/office/drawing/2014/main" val="20001"/>
                    </a:ext>
                  </a:extLst>
                </a:gridCol>
                <a:gridCol w="941705">
                  <a:extLst>
                    <a:ext uri="{9D8B030D-6E8A-4147-A177-3AD203B41FA5}">
                      <a16:colId xmlns:a16="http://schemas.microsoft.com/office/drawing/2014/main" val="20002"/>
                    </a:ext>
                  </a:extLst>
                </a:gridCol>
              </a:tblGrid>
              <a:tr h="370840">
                <a:tc>
                  <a:txBody>
                    <a:bodyPr/>
                    <a:lstStyle/>
                    <a:p>
                      <a:r>
                        <a:rPr lang="es-CR" sz="1400" b="1" dirty="0"/>
                        <a:t>Número Orden</a:t>
                      </a:r>
                    </a:p>
                  </a:txBody>
                  <a:tcPr/>
                </a:tc>
                <a:tc>
                  <a:txBody>
                    <a:bodyPr/>
                    <a:lstStyle/>
                    <a:p>
                      <a:r>
                        <a:rPr lang="es-CR" sz="1400" b="1" dirty="0"/>
                        <a:t>Número de producto</a:t>
                      </a:r>
                    </a:p>
                  </a:txBody>
                  <a:tcPr/>
                </a:tc>
                <a:tc>
                  <a:txBody>
                    <a:bodyPr/>
                    <a:lstStyle/>
                    <a:p>
                      <a:r>
                        <a:rPr lang="es-CR" sz="1400" b="0" dirty="0"/>
                        <a:t>Cantidad</a:t>
                      </a:r>
                    </a:p>
                  </a:txBody>
                  <a:tcPr/>
                </a:tc>
                <a:extLst>
                  <a:ext uri="{0D108BD9-81ED-4DB2-BD59-A6C34878D82A}">
                    <a16:rowId xmlns:a16="http://schemas.microsoft.com/office/drawing/2014/main" val="10000"/>
                  </a:ext>
                </a:extLst>
              </a:tr>
            </a:tbl>
          </a:graphicData>
        </a:graphic>
      </p:graphicFrame>
      <p:graphicFrame>
        <p:nvGraphicFramePr>
          <p:cNvPr id="9" name="8 Tabla"/>
          <p:cNvGraphicFramePr>
            <a:graphicFrameLocks noGrp="1"/>
          </p:cNvGraphicFramePr>
          <p:nvPr>
            <p:extLst/>
          </p:nvPr>
        </p:nvGraphicFramePr>
        <p:xfrm>
          <a:off x="4499992" y="5157192"/>
          <a:ext cx="4517985" cy="370840"/>
        </p:xfrm>
        <a:graphic>
          <a:graphicData uri="http://schemas.openxmlformats.org/drawingml/2006/table">
            <a:tbl>
              <a:tblPr firstRow="1" bandRow="1">
                <a:tableStyleId>{5C22544A-7EE6-4342-B048-85BDC9FD1C3A}</a:tableStyleId>
              </a:tblPr>
              <a:tblGrid>
                <a:gridCol w="1975168">
                  <a:extLst>
                    <a:ext uri="{9D8B030D-6E8A-4147-A177-3AD203B41FA5}">
                      <a16:colId xmlns:a16="http://schemas.microsoft.com/office/drawing/2014/main" val="20000"/>
                    </a:ext>
                  </a:extLst>
                </a:gridCol>
                <a:gridCol w="1159193">
                  <a:extLst>
                    <a:ext uri="{9D8B030D-6E8A-4147-A177-3AD203B41FA5}">
                      <a16:colId xmlns:a16="http://schemas.microsoft.com/office/drawing/2014/main" val="20001"/>
                    </a:ext>
                  </a:extLst>
                </a:gridCol>
                <a:gridCol w="1383624">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b="1" dirty="0"/>
                        <a:t>Número de producto</a:t>
                      </a:r>
                      <a:endParaRPr lang="es-CR" sz="1400" b="0" dirty="0"/>
                    </a:p>
                  </a:txBody>
                  <a:tcPr/>
                </a:tc>
                <a:tc>
                  <a:txBody>
                    <a:bodyPr/>
                    <a:lstStyle/>
                    <a:p>
                      <a:r>
                        <a:rPr lang="es-CR" sz="1400" b="0" dirty="0"/>
                        <a:t>Descripción</a:t>
                      </a:r>
                    </a:p>
                  </a:txBody>
                  <a:tcPr/>
                </a:tc>
                <a:tc>
                  <a:txBody>
                    <a:bodyPr/>
                    <a:lstStyle/>
                    <a:p>
                      <a:r>
                        <a:rPr lang="es-CR" sz="1400" b="0" dirty="0"/>
                        <a:t>Precio Unitario</a:t>
                      </a:r>
                    </a:p>
                  </a:txBody>
                  <a:tcPr/>
                </a:tc>
                <a:extLst>
                  <a:ext uri="{0D108BD9-81ED-4DB2-BD59-A6C34878D82A}">
                    <a16:rowId xmlns:a16="http://schemas.microsoft.com/office/drawing/2014/main" val="10000"/>
                  </a:ext>
                </a:extLst>
              </a:tr>
            </a:tbl>
          </a:graphicData>
        </a:graphic>
      </p:graphicFrame>
      <p:sp>
        <p:nvSpPr>
          <p:cNvPr id="10" name="9 CuadroTexto"/>
          <p:cNvSpPr txBox="1"/>
          <p:nvPr/>
        </p:nvSpPr>
        <p:spPr>
          <a:xfrm>
            <a:off x="5436096" y="4869160"/>
            <a:ext cx="2376264" cy="338554"/>
          </a:xfrm>
          <a:prstGeom prst="rect">
            <a:avLst/>
          </a:prstGeom>
          <a:noFill/>
        </p:spPr>
        <p:txBody>
          <a:bodyPr wrap="square" rtlCol="0">
            <a:spAutoFit/>
          </a:bodyPr>
          <a:lstStyle/>
          <a:p>
            <a:pPr algn="ctr"/>
            <a:r>
              <a:rPr lang="es-CR" sz="1600" dirty="0"/>
              <a:t>Producto Detalle2</a:t>
            </a:r>
          </a:p>
        </p:txBody>
      </p:sp>
      <p:sp>
        <p:nvSpPr>
          <p:cNvPr id="11" name="10 CuadroTexto"/>
          <p:cNvSpPr txBox="1"/>
          <p:nvPr/>
        </p:nvSpPr>
        <p:spPr>
          <a:xfrm>
            <a:off x="5436096" y="4077072"/>
            <a:ext cx="2376264" cy="338554"/>
          </a:xfrm>
          <a:prstGeom prst="rect">
            <a:avLst/>
          </a:prstGeom>
          <a:noFill/>
        </p:spPr>
        <p:txBody>
          <a:bodyPr wrap="square" rtlCol="0">
            <a:spAutoFit/>
          </a:bodyPr>
          <a:lstStyle/>
          <a:p>
            <a:pPr algn="ctr"/>
            <a:r>
              <a:rPr lang="es-CR" sz="1600" dirty="0"/>
              <a:t>Orden Detalle2</a:t>
            </a:r>
          </a:p>
        </p:txBody>
      </p:sp>
    </p:spTree>
    <p:extLst>
      <p:ext uri="{BB962C8B-B14F-4D97-AF65-F5344CB8AC3E}">
        <p14:creationId xmlns:p14="http://schemas.microsoft.com/office/powerpoint/2010/main" val="2418753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Formas Normales </a:t>
            </a:r>
          </a:p>
        </p:txBody>
      </p:sp>
      <p:sp>
        <p:nvSpPr>
          <p:cNvPr id="3" name="2 Marcador de contenido"/>
          <p:cNvSpPr>
            <a:spLocks noGrp="1"/>
          </p:cNvSpPr>
          <p:nvPr>
            <p:ph idx="1"/>
          </p:nvPr>
        </p:nvSpPr>
        <p:spPr/>
        <p:txBody>
          <a:bodyPr/>
          <a:lstStyle/>
          <a:p>
            <a:r>
              <a:rPr lang="es-ES" dirty="0"/>
              <a:t>Un esquema de relación está en una determinada </a:t>
            </a:r>
            <a:r>
              <a:rPr lang="es-ES" b="1" dirty="0"/>
              <a:t>forma normal </a:t>
            </a:r>
            <a:r>
              <a:rPr lang="es-ES" dirty="0"/>
              <a:t>si </a:t>
            </a:r>
            <a:r>
              <a:rPr lang="es-ES" b="1" dirty="0"/>
              <a:t>satisface un cierto conjunto de restricciones</a:t>
            </a:r>
            <a:endParaRPr lang="es-CR" dirty="0"/>
          </a:p>
        </p:txBody>
      </p:sp>
      <p:graphicFrame>
        <p:nvGraphicFramePr>
          <p:cNvPr id="4" name="3 Diagrama"/>
          <p:cNvGraphicFramePr/>
          <p:nvPr>
            <p:extLst/>
          </p:nvPr>
        </p:nvGraphicFramePr>
        <p:xfrm>
          <a:off x="683568" y="2636912"/>
          <a:ext cx="7920880"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31842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lstStyle/>
          <a:p>
            <a:endParaRPr lang="es-ES" dirty="0"/>
          </a:p>
          <a:p>
            <a:endParaRPr lang="es-ES" dirty="0"/>
          </a:p>
          <a:p>
            <a:endParaRPr lang="es-ES" dirty="0"/>
          </a:p>
          <a:p>
            <a:r>
              <a:rPr lang="es-ES" dirty="0"/>
              <a:t>Un esquema de relación está en tercera forma normal (3FN) si, y sólo si, está en </a:t>
            </a:r>
            <a:r>
              <a:rPr lang="es-ES" b="1" dirty="0"/>
              <a:t>segunda forma normal (2FN)</a:t>
            </a:r>
            <a:r>
              <a:rPr lang="es-ES" dirty="0"/>
              <a:t> y, además </a:t>
            </a:r>
            <a:r>
              <a:rPr lang="es-ES" b="1" dirty="0"/>
              <a:t>cada atributo del esquema de relación que no está en la clave primaria sólo depende funcionalmente de la clave primaria, y no de ningún otro atributo</a:t>
            </a:r>
            <a:endParaRPr lang="es-CR" b="1" dirty="0"/>
          </a:p>
        </p:txBody>
      </p:sp>
    </p:spTree>
    <p:extLst>
      <p:ext uri="{BB962C8B-B14F-4D97-AF65-F5344CB8AC3E}">
        <p14:creationId xmlns:p14="http://schemas.microsoft.com/office/powerpoint/2010/main" val="3185866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normAutofit/>
          </a:bodyPr>
          <a:lstStyle/>
          <a:p>
            <a:r>
              <a:rPr lang="es-ES" dirty="0"/>
              <a:t>Se basa en el concepto de dependencia transitiva. </a:t>
            </a:r>
          </a:p>
          <a:p>
            <a:pPr lvl="1"/>
            <a:r>
              <a:rPr lang="es-ES" dirty="0"/>
              <a:t>Una dependencia funcional es transitiva si al tener tres atributos en una relación A, B y C, si B depende funcionalmente de A, C depende funcionalmente de B, pero A no depende funcionalmente de B, entonces se dice que C depende transitivamente de A.</a:t>
            </a:r>
          </a:p>
          <a:p>
            <a:pPr lvl="1"/>
            <a:endParaRPr lang="es-ES" dirty="0"/>
          </a:p>
          <a:p>
            <a:pPr marL="274320" lvl="1" indent="0">
              <a:buNone/>
            </a:pPr>
            <a:r>
              <a:rPr lang="es-ES" dirty="0"/>
              <a:t>                                     A        B      C</a:t>
            </a:r>
          </a:p>
          <a:p>
            <a:pPr lvl="1"/>
            <a:r>
              <a:rPr lang="es-CR" dirty="0"/>
              <a:t>Ejemplo 1: LIBRO(ID, autor, país)</a:t>
            </a:r>
          </a:p>
          <a:p>
            <a:pPr lvl="1"/>
            <a:r>
              <a:rPr lang="es-CR" dirty="0"/>
              <a:t>país depende transitivamente de ID a través de autor, pues:</a:t>
            </a:r>
          </a:p>
          <a:p>
            <a:pPr lvl="1"/>
            <a:r>
              <a:rPr lang="es-CR" dirty="0"/>
              <a:t>ID </a:t>
            </a:r>
            <a:r>
              <a:rPr lang="es-CR" dirty="0">
                <a:latin typeface="Arial"/>
                <a:cs typeface="Arial"/>
              </a:rPr>
              <a:t>→</a:t>
            </a:r>
            <a:r>
              <a:rPr lang="es-CR" dirty="0"/>
              <a:t> autor, </a:t>
            </a:r>
          </a:p>
          <a:p>
            <a:pPr lvl="1"/>
            <a:r>
              <a:rPr lang="es-CR" dirty="0"/>
              <a:t>autor </a:t>
            </a:r>
            <a:r>
              <a:rPr lang="es-CR" dirty="0">
                <a:cs typeface="Arial"/>
              </a:rPr>
              <a:t>→</a:t>
            </a:r>
            <a:r>
              <a:rPr lang="es-CR" dirty="0"/>
              <a:t> país, y</a:t>
            </a:r>
          </a:p>
          <a:p>
            <a:pPr lvl="1"/>
            <a:r>
              <a:rPr lang="es-CR" dirty="0"/>
              <a:t>País </a:t>
            </a:r>
            <a:r>
              <a:rPr lang="es-CR" dirty="0">
                <a:cs typeface="Arial"/>
              </a:rPr>
              <a:t>→</a:t>
            </a:r>
            <a:r>
              <a:rPr lang="es-CR" dirty="0"/>
              <a:t> ID</a:t>
            </a:r>
          </a:p>
          <a:p>
            <a:pPr lvl="1"/>
            <a:endParaRPr lang="es-CR" dirty="0"/>
          </a:p>
        </p:txBody>
      </p:sp>
      <p:cxnSp>
        <p:nvCxnSpPr>
          <p:cNvPr id="7" name="6 Conector recto"/>
          <p:cNvCxnSpPr>
            <a:cxnSpLocks/>
          </p:cNvCxnSpPr>
          <p:nvPr/>
        </p:nvCxnSpPr>
        <p:spPr>
          <a:xfrm flipV="1">
            <a:off x="1652812" y="4997282"/>
            <a:ext cx="72008"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8 Conector recto"/>
          <p:cNvCxnSpPr/>
          <p:nvPr/>
        </p:nvCxnSpPr>
        <p:spPr>
          <a:xfrm flipV="1">
            <a:off x="1795425" y="5724868"/>
            <a:ext cx="72008"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0061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normAutofit/>
          </a:bodyPr>
          <a:lstStyle/>
          <a:p>
            <a:endParaRPr lang="es-ES" dirty="0"/>
          </a:p>
          <a:p>
            <a:endParaRPr lang="es-ES" dirty="0"/>
          </a:p>
          <a:p>
            <a:r>
              <a:rPr lang="es-ES" dirty="0"/>
              <a:t>Pasos para convertir 2NF en 3NF:</a:t>
            </a:r>
          </a:p>
          <a:p>
            <a:pPr lvl="1"/>
            <a:r>
              <a:rPr lang="es-ES" dirty="0"/>
              <a:t>Elimina los atributos que presentan dependencias transitivas y crea una nueva relación </a:t>
            </a:r>
            <a:r>
              <a:rPr lang="es-CR" dirty="0"/>
              <a:t>con ellos</a:t>
            </a:r>
          </a:p>
          <a:p>
            <a:pPr lvl="1"/>
            <a:r>
              <a:rPr lang="es-ES" dirty="0"/>
              <a:t>Añade a esta nueva relación una copia de los atributos con los que están relacionados (son determinantes) los atributos eliminados. Estos atributos serán la clave primaria de </a:t>
            </a:r>
            <a:r>
              <a:rPr lang="es-CR" dirty="0"/>
              <a:t>a nueva relación.</a:t>
            </a:r>
          </a:p>
          <a:p>
            <a:pPr lvl="1"/>
            <a:r>
              <a:rPr lang="es-ES" dirty="0"/>
              <a:t>Nombra a la nueva entidad </a:t>
            </a:r>
            <a:r>
              <a:rPr lang="es-ES" i="1" dirty="0"/>
              <a:t>(añade un 3 para indicar 3NF)</a:t>
            </a:r>
          </a:p>
          <a:p>
            <a:pPr lvl="1"/>
            <a:r>
              <a:rPr lang="es-ES" dirty="0"/>
              <a:t>Renombra a la entidad original </a:t>
            </a:r>
            <a:r>
              <a:rPr lang="es-ES" i="1" dirty="0"/>
              <a:t>(añade un 3 para indicar 3NF)</a:t>
            </a:r>
            <a:endParaRPr lang="es-CR" dirty="0"/>
          </a:p>
        </p:txBody>
      </p:sp>
    </p:spTree>
    <p:extLst>
      <p:ext uri="{BB962C8B-B14F-4D97-AF65-F5344CB8AC3E}">
        <p14:creationId xmlns:p14="http://schemas.microsoft.com/office/powerpoint/2010/main" val="647326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Dependencia Funcional</a:t>
            </a:r>
          </a:p>
        </p:txBody>
      </p:sp>
      <p:sp>
        <p:nvSpPr>
          <p:cNvPr id="3" name="2 Marcador de contenido"/>
          <p:cNvSpPr>
            <a:spLocks noGrp="1"/>
          </p:cNvSpPr>
          <p:nvPr>
            <p:ph idx="1"/>
          </p:nvPr>
        </p:nvSpPr>
        <p:spPr/>
        <p:txBody>
          <a:bodyPr>
            <a:normAutofit lnSpcReduction="10000"/>
          </a:bodyPr>
          <a:lstStyle/>
          <a:p>
            <a:r>
              <a:rPr lang="es-CR" sz="2200" dirty="0"/>
              <a:t>Dependencia funcional</a:t>
            </a:r>
          </a:p>
          <a:p>
            <a:pPr lvl="1"/>
            <a:r>
              <a:rPr lang="es-ES" sz="2200" dirty="0"/>
              <a:t>Son </a:t>
            </a:r>
            <a:r>
              <a:rPr lang="es-ES" sz="2200" b="1" dirty="0"/>
              <a:t>restricciones</a:t>
            </a:r>
            <a:r>
              <a:rPr lang="es-ES" sz="2200" dirty="0"/>
              <a:t> que se aplican sobre el conjunto de relaciones legales de un modelo relacional (una relación es legal si satisface las </a:t>
            </a:r>
            <a:r>
              <a:rPr lang="es-CR" sz="2200" dirty="0"/>
              <a:t>restricciones impuestas)</a:t>
            </a:r>
          </a:p>
          <a:p>
            <a:pPr lvl="1">
              <a:buNone/>
            </a:pPr>
            <a:endParaRPr lang="es-CR" sz="2200" dirty="0"/>
          </a:p>
          <a:p>
            <a:r>
              <a:rPr lang="es-ES" sz="2200" dirty="0"/>
              <a:t>Una dependencia funcional es una conexión entre uno o más atributos. Por ejemplo si se conoce el valor de </a:t>
            </a:r>
            <a:r>
              <a:rPr lang="es-ES" sz="2200" i="1" dirty="0"/>
              <a:t>DNI</a:t>
            </a:r>
            <a:r>
              <a:rPr lang="es-ES" sz="2200" dirty="0"/>
              <a:t> tiene una conexión con </a:t>
            </a:r>
            <a:r>
              <a:rPr lang="es-ES" sz="2200" i="1" dirty="0"/>
              <a:t>Apellido</a:t>
            </a:r>
            <a:r>
              <a:rPr lang="es-ES" sz="2200" dirty="0"/>
              <a:t> o </a:t>
            </a:r>
            <a:r>
              <a:rPr lang="es-ES" sz="2200" i="1" dirty="0"/>
              <a:t>Nombre</a:t>
            </a:r>
            <a:r>
              <a:rPr lang="es-ES" sz="2200" dirty="0"/>
              <a:t> .</a:t>
            </a:r>
          </a:p>
          <a:p>
            <a:endParaRPr lang="es-ES" sz="2200" dirty="0"/>
          </a:p>
          <a:p>
            <a:pPr lvl="1"/>
            <a:r>
              <a:rPr lang="es-ES" sz="1800" dirty="0"/>
              <a:t>Las dependencias funcionales del sistema se escriben:</a:t>
            </a:r>
          </a:p>
          <a:p>
            <a:pPr lvl="3"/>
            <a:r>
              <a:rPr lang="es-ES" sz="1400" i="1" dirty="0" err="1"/>
              <a:t>FechaDeNacimiento</a:t>
            </a:r>
            <a:r>
              <a:rPr lang="es-ES" sz="1400" i="1" dirty="0"/>
              <a:t>       </a:t>
            </a:r>
            <a:r>
              <a:rPr lang="es-ES" sz="1400" dirty="0"/>
              <a:t>  </a:t>
            </a:r>
            <a:r>
              <a:rPr lang="es-ES" sz="1400" i="1" dirty="0"/>
              <a:t>Edad</a:t>
            </a:r>
          </a:p>
          <a:p>
            <a:pPr lvl="3">
              <a:buNone/>
            </a:pPr>
            <a:endParaRPr lang="es-ES" sz="1400" dirty="0"/>
          </a:p>
          <a:p>
            <a:r>
              <a:rPr lang="es-ES" sz="2200" dirty="0"/>
              <a:t>De la normalización (lógica) a la implementación (física o real) puede ser </a:t>
            </a:r>
            <a:r>
              <a:rPr lang="es-ES" sz="2200" dirty="0" err="1"/>
              <a:t>sugerible</a:t>
            </a:r>
            <a:r>
              <a:rPr lang="es-ES" sz="2200" dirty="0"/>
              <a:t> tener éstas dependencias funcionales para lograr la eficiencia en las tablas.</a:t>
            </a:r>
          </a:p>
          <a:p>
            <a:pPr lvl="1"/>
            <a:endParaRPr lang="es-CR" sz="2800" dirty="0"/>
          </a:p>
        </p:txBody>
      </p:sp>
      <p:cxnSp>
        <p:nvCxnSpPr>
          <p:cNvPr id="5" name="4 Conector recto de flecha"/>
          <p:cNvCxnSpPr/>
          <p:nvPr/>
        </p:nvCxnSpPr>
        <p:spPr>
          <a:xfrm>
            <a:off x="3276600" y="504561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3968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lstStyle/>
          <a:p>
            <a:r>
              <a:rPr lang="es-CR" dirty="0"/>
              <a:t>Ejemplo</a:t>
            </a:r>
          </a:p>
        </p:txBody>
      </p:sp>
      <p:sp>
        <p:nvSpPr>
          <p:cNvPr id="6" name="5 CuadroTexto"/>
          <p:cNvSpPr txBox="1"/>
          <p:nvPr/>
        </p:nvSpPr>
        <p:spPr>
          <a:xfrm>
            <a:off x="3203848" y="1772816"/>
            <a:ext cx="2808312" cy="369332"/>
          </a:xfrm>
          <a:prstGeom prst="rect">
            <a:avLst/>
          </a:prstGeom>
          <a:noFill/>
        </p:spPr>
        <p:txBody>
          <a:bodyPr wrap="square" rtlCol="0">
            <a:spAutoFit/>
          </a:bodyPr>
          <a:lstStyle/>
          <a:p>
            <a:pPr algn="ctr"/>
            <a:r>
              <a:rPr lang="es-CR" dirty="0"/>
              <a:t>Empleado Departamento</a:t>
            </a:r>
          </a:p>
        </p:txBody>
      </p:sp>
      <p:graphicFrame>
        <p:nvGraphicFramePr>
          <p:cNvPr id="8" name="7 Tabla"/>
          <p:cNvGraphicFramePr>
            <a:graphicFrameLocks noGrp="1"/>
          </p:cNvGraphicFramePr>
          <p:nvPr>
            <p:extLst/>
          </p:nvPr>
        </p:nvGraphicFramePr>
        <p:xfrm>
          <a:off x="323528" y="2204864"/>
          <a:ext cx="8443985" cy="579120"/>
        </p:xfrm>
        <a:graphic>
          <a:graphicData uri="http://schemas.openxmlformats.org/drawingml/2006/table">
            <a:tbl>
              <a:tblPr firstRow="1" bandRow="1">
                <a:tableStyleId>{5C22544A-7EE6-4342-B048-85BDC9FD1C3A}</a:tableStyleId>
              </a:tblPr>
              <a:tblGrid>
                <a:gridCol w="916305">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378604">
                  <a:extLst>
                    <a:ext uri="{9D8B030D-6E8A-4147-A177-3AD203B41FA5}">
                      <a16:colId xmlns:a16="http://schemas.microsoft.com/office/drawing/2014/main" val="20002"/>
                    </a:ext>
                  </a:extLst>
                </a:gridCol>
                <a:gridCol w="1084580">
                  <a:extLst>
                    <a:ext uri="{9D8B030D-6E8A-4147-A177-3AD203B41FA5}">
                      <a16:colId xmlns:a16="http://schemas.microsoft.com/office/drawing/2014/main" val="20003"/>
                    </a:ext>
                  </a:extLst>
                </a:gridCol>
                <a:gridCol w="1100520">
                  <a:extLst>
                    <a:ext uri="{9D8B030D-6E8A-4147-A177-3AD203B41FA5}">
                      <a16:colId xmlns:a16="http://schemas.microsoft.com/office/drawing/2014/main" val="20004"/>
                    </a:ext>
                  </a:extLst>
                </a:gridCol>
                <a:gridCol w="1405924">
                  <a:extLst>
                    <a:ext uri="{9D8B030D-6E8A-4147-A177-3AD203B41FA5}">
                      <a16:colId xmlns:a16="http://schemas.microsoft.com/office/drawing/2014/main" val="20005"/>
                    </a:ext>
                  </a:extLst>
                </a:gridCol>
                <a:gridCol w="1405924">
                  <a:extLst>
                    <a:ext uri="{9D8B030D-6E8A-4147-A177-3AD203B41FA5}">
                      <a16:colId xmlns:a16="http://schemas.microsoft.com/office/drawing/2014/main" val="20006"/>
                    </a:ext>
                  </a:extLst>
                </a:gridCol>
              </a:tblGrid>
              <a:tr h="370840">
                <a:tc>
                  <a:txBody>
                    <a:bodyPr/>
                    <a:lstStyle/>
                    <a:p>
                      <a:r>
                        <a:rPr lang="es-CR" sz="1600" b="1" dirty="0"/>
                        <a:t>Cédula</a:t>
                      </a:r>
                    </a:p>
                  </a:txBody>
                  <a:tcPr/>
                </a:tc>
                <a:tc>
                  <a:txBody>
                    <a:bodyPr/>
                    <a:lstStyle/>
                    <a:p>
                      <a:r>
                        <a:rPr lang="es-CR" sz="1600" b="0" dirty="0"/>
                        <a:t>Nombre Empleado</a:t>
                      </a:r>
                    </a:p>
                  </a:txBody>
                  <a:tcPr/>
                </a:tc>
                <a:tc>
                  <a:txBody>
                    <a:bodyPr/>
                    <a:lstStyle/>
                    <a:p>
                      <a:r>
                        <a:rPr lang="es-CR" sz="1600" b="0" dirty="0"/>
                        <a:t>Fecha Nacimiento</a:t>
                      </a:r>
                    </a:p>
                  </a:txBody>
                  <a:tcPr/>
                </a:tc>
                <a:tc>
                  <a:txBody>
                    <a:bodyPr/>
                    <a:lstStyle/>
                    <a:p>
                      <a:r>
                        <a:rPr lang="es-CR" sz="1600" b="0" dirty="0"/>
                        <a:t>Dirección</a:t>
                      </a:r>
                    </a:p>
                  </a:txBody>
                  <a:tcPr/>
                </a:tc>
                <a:tc>
                  <a:txBody>
                    <a:bodyPr/>
                    <a:lstStyle/>
                    <a:p>
                      <a:r>
                        <a:rPr lang="es-CR" sz="1600" b="0" dirty="0"/>
                        <a:t>Código </a:t>
                      </a:r>
                      <a:r>
                        <a:rPr lang="es-CR" sz="1600" b="0" dirty="0" err="1"/>
                        <a:t>Dep</a:t>
                      </a:r>
                      <a:endParaRPr lang="es-CR" sz="1600" b="0" dirty="0"/>
                    </a:p>
                  </a:txBody>
                  <a:tcPr/>
                </a:tc>
                <a:tc>
                  <a:txBody>
                    <a:bodyPr/>
                    <a:lstStyle/>
                    <a:p>
                      <a:r>
                        <a:rPr lang="es-CR" sz="1600" b="0" dirty="0"/>
                        <a:t>Cédula Gerente</a:t>
                      </a:r>
                    </a:p>
                  </a:txBody>
                  <a:tcPr/>
                </a:tc>
                <a:tc>
                  <a:txBody>
                    <a:bodyPr/>
                    <a:lstStyle/>
                    <a:p>
                      <a:r>
                        <a:rPr lang="es-CR" sz="1600" b="0" dirty="0"/>
                        <a:t>Nombre </a:t>
                      </a:r>
                      <a:r>
                        <a:rPr lang="es-CR" sz="1600" b="0" dirty="0" err="1"/>
                        <a:t>Dep</a:t>
                      </a:r>
                      <a:endParaRPr lang="es-CR" sz="1600" b="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17786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lstStyle/>
          <a:p>
            <a:r>
              <a:rPr lang="es-CR" dirty="0"/>
              <a:t>Ejemplo</a:t>
            </a:r>
          </a:p>
        </p:txBody>
      </p:sp>
      <p:sp>
        <p:nvSpPr>
          <p:cNvPr id="6" name="5 CuadroTexto"/>
          <p:cNvSpPr txBox="1"/>
          <p:nvPr/>
        </p:nvSpPr>
        <p:spPr>
          <a:xfrm>
            <a:off x="3203848" y="1772816"/>
            <a:ext cx="2808312" cy="369332"/>
          </a:xfrm>
          <a:prstGeom prst="rect">
            <a:avLst/>
          </a:prstGeom>
          <a:noFill/>
        </p:spPr>
        <p:txBody>
          <a:bodyPr wrap="square" rtlCol="0">
            <a:spAutoFit/>
          </a:bodyPr>
          <a:lstStyle/>
          <a:p>
            <a:pPr algn="ctr"/>
            <a:r>
              <a:rPr lang="es-CR" dirty="0"/>
              <a:t>Empleado Departamento</a:t>
            </a:r>
          </a:p>
        </p:txBody>
      </p:sp>
      <p:sp>
        <p:nvSpPr>
          <p:cNvPr id="7" name="6 Rectángulo"/>
          <p:cNvSpPr/>
          <p:nvPr/>
        </p:nvSpPr>
        <p:spPr>
          <a:xfrm>
            <a:off x="166976" y="4365104"/>
            <a:ext cx="3888432" cy="2308324"/>
          </a:xfrm>
          <a:prstGeom prst="rect">
            <a:avLst/>
          </a:prstGeom>
        </p:spPr>
        <p:txBody>
          <a:bodyPr wrap="square">
            <a:spAutoFit/>
          </a:bodyPr>
          <a:lstStyle/>
          <a:p>
            <a:pPr marL="228600" lvl="1" indent="-228600" algn="just">
              <a:buFont typeface="+mj-lt"/>
              <a:buAutoNum type="arabicPeriod"/>
            </a:pPr>
            <a:r>
              <a:rPr lang="es-ES" sz="1200" dirty="0"/>
              <a:t>Elimina los atributos que presentan dependencias transitivas y crea una nueva relación </a:t>
            </a:r>
            <a:r>
              <a:rPr lang="es-CR" sz="1200" dirty="0"/>
              <a:t>con ellos</a:t>
            </a:r>
          </a:p>
          <a:p>
            <a:pPr marL="228600" lvl="1" indent="-228600" algn="just">
              <a:buFont typeface="+mj-lt"/>
              <a:buAutoNum type="arabicPeriod"/>
            </a:pPr>
            <a:r>
              <a:rPr lang="es-ES" sz="1200" dirty="0"/>
              <a:t>Añade a esta nueva relación una copia de los atributos con los que están relacionados (son determinantes) los atributos eliminados. Estos atributos serán la clave primaria de </a:t>
            </a:r>
            <a:r>
              <a:rPr lang="es-CR" sz="1200" dirty="0"/>
              <a:t>a nueva relación.</a:t>
            </a:r>
          </a:p>
          <a:p>
            <a:pPr marL="228600" lvl="1" indent="-228600" algn="just">
              <a:buFont typeface="+mj-lt"/>
              <a:buAutoNum type="arabicPeriod"/>
            </a:pPr>
            <a:r>
              <a:rPr lang="es-ES" sz="1200" dirty="0"/>
              <a:t>Nombra a la nueva entidad (añade un 3 para indicar 3NF)</a:t>
            </a:r>
          </a:p>
          <a:p>
            <a:pPr marL="228600" lvl="1" indent="-228600" algn="just">
              <a:buFont typeface="+mj-lt"/>
              <a:buAutoNum type="arabicPeriod"/>
            </a:pPr>
            <a:r>
              <a:rPr lang="es-ES" sz="1200" dirty="0"/>
              <a:t>Renombra a la entidad original (añade un 3 para indicar 3NF)</a:t>
            </a:r>
            <a:endParaRPr lang="es-CR" sz="1200" dirty="0"/>
          </a:p>
          <a:p>
            <a:pPr marL="228600" lvl="1" indent="-228600" algn="just">
              <a:buFont typeface="+mj-lt"/>
              <a:buAutoNum type="arabicPeriod"/>
            </a:pPr>
            <a:endParaRPr lang="es-CR" sz="1200" dirty="0"/>
          </a:p>
        </p:txBody>
      </p:sp>
      <p:graphicFrame>
        <p:nvGraphicFramePr>
          <p:cNvPr id="8" name="7 Tabla"/>
          <p:cNvGraphicFramePr>
            <a:graphicFrameLocks noGrp="1"/>
          </p:cNvGraphicFramePr>
          <p:nvPr>
            <p:extLst/>
          </p:nvPr>
        </p:nvGraphicFramePr>
        <p:xfrm>
          <a:off x="323528" y="2204864"/>
          <a:ext cx="8443985" cy="579120"/>
        </p:xfrm>
        <a:graphic>
          <a:graphicData uri="http://schemas.openxmlformats.org/drawingml/2006/table">
            <a:tbl>
              <a:tblPr firstRow="1" bandRow="1">
                <a:tableStyleId>{5C22544A-7EE6-4342-B048-85BDC9FD1C3A}</a:tableStyleId>
              </a:tblPr>
              <a:tblGrid>
                <a:gridCol w="916305">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378604">
                  <a:extLst>
                    <a:ext uri="{9D8B030D-6E8A-4147-A177-3AD203B41FA5}">
                      <a16:colId xmlns:a16="http://schemas.microsoft.com/office/drawing/2014/main" val="20002"/>
                    </a:ext>
                  </a:extLst>
                </a:gridCol>
                <a:gridCol w="1084580">
                  <a:extLst>
                    <a:ext uri="{9D8B030D-6E8A-4147-A177-3AD203B41FA5}">
                      <a16:colId xmlns:a16="http://schemas.microsoft.com/office/drawing/2014/main" val="20003"/>
                    </a:ext>
                  </a:extLst>
                </a:gridCol>
                <a:gridCol w="1100520">
                  <a:extLst>
                    <a:ext uri="{9D8B030D-6E8A-4147-A177-3AD203B41FA5}">
                      <a16:colId xmlns:a16="http://schemas.microsoft.com/office/drawing/2014/main" val="20004"/>
                    </a:ext>
                  </a:extLst>
                </a:gridCol>
                <a:gridCol w="1405924">
                  <a:extLst>
                    <a:ext uri="{9D8B030D-6E8A-4147-A177-3AD203B41FA5}">
                      <a16:colId xmlns:a16="http://schemas.microsoft.com/office/drawing/2014/main" val="20005"/>
                    </a:ext>
                  </a:extLst>
                </a:gridCol>
                <a:gridCol w="1405924">
                  <a:extLst>
                    <a:ext uri="{9D8B030D-6E8A-4147-A177-3AD203B41FA5}">
                      <a16:colId xmlns:a16="http://schemas.microsoft.com/office/drawing/2014/main" val="20006"/>
                    </a:ext>
                  </a:extLst>
                </a:gridCol>
              </a:tblGrid>
              <a:tr h="370840">
                <a:tc>
                  <a:txBody>
                    <a:bodyPr/>
                    <a:lstStyle/>
                    <a:p>
                      <a:r>
                        <a:rPr lang="es-CR" sz="1600" b="1" dirty="0"/>
                        <a:t>Cédula</a:t>
                      </a:r>
                    </a:p>
                  </a:txBody>
                  <a:tcPr/>
                </a:tc>
                <a:tc>
                  <a:txBody>
                    <a:bodyPr/>
                    <a:lstStyle/>
                    <a:p>
                      <a:r>
                        <a:rPr lang="es-CR" sz="1600" b="0" dirty="0"/>
                        <a:t>Nombre Empleado</a:t>
                      </a:r>
                    </a:p>
                  </a:txBody>
                  <a:tcPr/>
                </a:tc>
                <a:tc>
                  <a:txBody>
                    <a:bodyPr/>
                    <a:lstStyle/>
                    <a:p>
                      <a:r>
                        <a:rPr lang="es-CR" sz="1600" b="0" dirty="0"/>
                        <a:t>Fecha Nacimiento</a:t>
                      </a:r>
                    </a:p>
                  </a:txBody>
                  <a:tcPr/>
                </a:tc>
                <a:tc>
                  <a:txBody>
                    <a:bodyPr/>
                    <a:lstStyle/>
                    <a:p>
                      <a:r>
                        <a:rPr lang="es-CR" sz="1600" b="0" dirty="0"/>
                        <a:t>Dirección</a:t>
                      </a:r>
                    </a:p>
                  </a:txBody>
                  <a:tcPr/>
                </a:tc>
                <a:tc>
                  <a:txBody>
                    <a:bodyPr/>
                    <a:lstStyle/>
                    <a:p>
                      <a:r>
                        <a:rPr lang="es-CR" sz="1600" b="0" dirty="0"/>
                        <a:t>Código </a:t>
                      </a:r>
                      <a:r>
                        <a:rPr lang="es-CR" sz="1600" b="0" dirty="0" err="1"/>
                        <a:t>Dep</a:t>
                      </a:r>
                      <a:endParaRPr lang="es-CR" sz="1600" b="0" dirty="0"/>
                    </a:p>
                  </a:txBody>
                  <a:tcPr/>
                </a:tc>
                <a:tc>
                  <a:txBody>
                    <a:bodyPr/>
                    <a:lstStyle/>
                    <a:p>
                      <a:r>
                        <a:rPr lang="es-CR" sz="1600" b="0" dirty="0"/>
                        <a:t>Cédula Gerente</a:t>
                      </a:r>
                    </a:p>
                  </a:txBody>
                  <a:tcPr/>
                </a:tc>
                <a:tc>
                  <a:txBody>
                    <a:bodyPr/>
                    <a:lstStyle/>
                    <a:p>
                      <a:r>
                        <a:rPr lang="es-CR" sz="1600" b="0" dirty="0"/>
                        <a:t>Nombre </a:t>
                      </a:r>
                      <a:r>
                        <a:rPr lang="es-CR" sz="1600" b="0" dirty="0" err="1"/>
                        <a:t>Dep</a:t>
                      </a:r>
                      <a:endParaRPr lang="es-CR" sz="1600" b="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576993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lstStyle/>
          <a:p>
            <a:r>
              <a:rPr lang="es-CR" dirty="0"/>
              <a:t>Ejemplo</a:t>
            </a:r>
          </a:p>
        </p:txBody>
      </p:sp>
      <p:sp>
        <p:nvSpPr>
          <p:cNvPr id="6" name="5 CuadroTexto"/>
          <p:cNvSpPr txBox="1"/>
          <p:nvPr/>
        </p:nvSpPr>
        <p:spPr>
          <a:xfrm>
            <a:off x="3203848" y="1772816"/>
            <a:ext cx="2808312" cy="369332"/>
          </a:xfrm>
          <a:prstGeom prst="rect">
            <a:avLst/>
          </a:prstGeom>
          <a:noFill/>
        </p:spPr>
        <p:txBody>
          <a:bodyPr wrap="square" rtlCol="0">
            <a:spAutoFit/>
          </a:bodyPr>
          <a:lstStyle/>
          <a:p>
            <a:pPr algn="ctr"/>
            <a:r>
              <a:rPr lang="es-CR" dirty="0"/>
              <a:t>Empleado Departamento</a:t>
            </a:r>
          </a:p>
        </p:txBody>
      </p:sp>
      <p:sp>
        <p:nvSpPr>
          <p:cNvPr id="7" name="6 Rectángulo"/>
          <p:cNvSpPr/>
          <p:nvPr/>
        </p:nvSpPr>
        <p:spPr>
          <a:xfrm>
            <a:off x="166976" y="4365104"/>
            <a:ext cx="3888432" cy="2308324"/>
          </a:xfrm>
          <a:prstGeom prst="rect">
            <a:avLst/>
          </a:prstGeom>
        </p:spPr>
        <p:txBody>
          <a:bodyPr wrap="square">
            <a:spAutoFit/>
          </a:bodyPr>
          <a:lstStyle/>
          <a:p>
            <a:pPr marL="228600" lvl="1" indent="-228600" algn="just">
              <a:buFont typeface="+mj-lt"/>
              <a:buAutoNum type="arabicPeriod"/>
            </a:pPr>
            <a:r>
              <a:rPr lang="es-ES" sz="1200" dirty="0"/>
              <a:t>Elimina los atributos que presentan dependencias transitivas y crea una nueva relación </a:t>
            </a:r>
            <a:r>
              <a:rPr lang="es-CR" sz="1200" dirty="0"/>
              <a:t>con ellos</a:t>
            </a:r>
          </a:p>
          <a:p>
            <a:pPr marL="228600" lvl="1" indent="-228600" algn="just">
              <a:buFont typeface="+mj-lt"/>
              <a:buAutoNum type="arabicPeriod"/>
            </a:pPr>
            <a:r>
              <a:rPr lang="es-ES" sz="1200" dirty="0"/>
              <a:t>Añade a esta nueva relación una copia de los atributos con los que están relacionados (son determinantes) los atributos eliminados. Estos atributos serán la clave primaria de </a:t>
            </a:r>
            <a:r>
              <a:rPr lang="es-CR" sz="1200" dirty="0"/>
              <a:t>a nueva relación.</a:t>
            </a:r>
          </a:p>
          <a:p>
            <a:pPr marL="228600" lvl="1" indent="-228600" algn="just">
              <a:buFont typeface="+mj-lt"/>
              <a:buAutoNum type="arabicPeriod"/>
            </a:pPr>
            <a:r>
              <a:rPr lang="es-ES" sz="1200" dirty="0"/>
              <a:t>Nombra a la nueva entidad (añade un 3 para indicar 3NF)</a:t>
            </a:r>
          </a:p>
          <a:p>
            <a:pPr marL="228600" lvl="1" indent="-228600" algn="just">
              <a:buFont typeface="+mj-lt"/>
              <a:buAutoNum type="arabicPeriod"/>
            </a:pPr>
            <a:r>
              <a:rPr lang="es-ES" sz="1200" dirty="0"/>
              <a:t>Renombra a la entidad original (añade un 3 para indicar 3NF)</a:t>
            </a:r>
            <a:endParaRPr lang="es-CR" sz="1200" dirty="0"/>
          </a:p>
          <a:p>
            <a:pPr marL="228600" lvl="1" indent="-228600" algn="just">
              <a:buFont typeface="+mj-lt"/>
              <a:buAutoNum type="arabicPeriod"/>
            </a:pPr>
            <a:endParaRPr lang="es-CR" sz="1200" dirty="0"/>
          </a:p>
        </p:txBody>
      </p:sp>
      <p:sp>
        <p:nvSpPr>
          <p:cNvPr id="8" name="7 Rectángulo"/>
          <p:cNvSpPr/>
          <p:nvPr/>
        </p:nvSpPr>
        <p:spPr>
          <a:xfrm>
            <a:off x="5004048" y="5013176"/>
            <a:ext cx="3312368" cy="584775"/>
          </a:xfrm>
          <a:prstGeom prst="rect">
            <a:avLst/>
          </a:prstGeom>
        </p:spPr>
        <p:txBody>
          <a:bodyPr wrap="square">
            <a:spAutoFit/>
          </a:bodyPr>
          <a:lstStyle/>
          <a:p>
            <a:r>
              <a:rPr lang="es-ES" sz="1600" b="1" i="1" dirty="0"/>
              <a:t>¿Cuáles atributos tienen una dependencia transitiva?</a:t>
            </a:r>
            <a:endParaRPr lang="es-ES" sz="1600" b="1" i="1" dirty="0">
              <a:cs typeface="Arial"/>
            </a:endParaRPr>
          </a:p>
        </p:txBody>
      </p:sp>
      <p:graphicFrame>
        <p:nvGraphicFramePr>
          <p:cNvPr id="9" name="8 Tabla"/>
          <p:cNvGraphicFramePr>
            <a:graphicFrameLocks noGrp="1"/>
          </p:cNvGraphicFramePr>
          <p:nvPr>
            <p:extLst/>
          </p:nvPr>
        </p:nvGraphicFramePr>
        <p:xfrm>
          <a:off x="323528" y="2204864"/>
          <a:ext cx="8443985" cy="579120"/>
        </p:xfrm>
        <a:graphic>
          <a:graphicData uri="http://schemas.openxmlformats.org/drawingml/2006/table">
            <a:tbl>
              <a:tblPr firstRow="1" bandRow="1">
                <a:tableStyleId>{5C22544A-7EE6-4342-B048-85BDC9FD1C3A}</a:tableStyleId>
              </a:tblPr>
              <a:tblGrid>
                <a:gridCol w="916305">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378604">
                  <a:extLst>
                    <a:ext uri="{9D8B030D-6E8A-4147-A177-3AD203B41FA5}">
                      <a16:colId xmlns:a16="http://schemas.microsoft.com/office/drawing/2014/main" val="20002"/>
                    </a:ext>
                  </a:extLst>
                </a:gridCol>
                <a:gridCol w="1084580">
                  <a:extLst>
                    <a:ext uri="{9D8B030D-6E8A-4147-A177-3AD203B41FA5}">
                      <a16:colId xmlns:a16="http://schemas.microsoft.com/office/drawing/2014/main" val="20003"/>
                    </a:ext>
                  </a:extLst>
                </a:gridCol>
                <a:gridCol w="1100520">
                  <a:extLst>
                    <a:ext uri="{9D8B030D-6E8A-4147-A177-3AD203B41FA5}">
                      <a16:colId xmlns:a16="http://schemas.microsoft.com/office/drawing/2014/main" val="20004"/>
                    </a:ext>
                  </a:extLst>
                </a:gridCol>
                <a:gridCol w="1405924">
                  <a:extLst>
                    <a:ext uri="{9D8B030D-6E8A-4147-A177-3AD203B41FA5}">
                      <a16:colId xmlns:a16="http://schemas.microsoft.com/office/drawing/2014/main" val="20005"/>
                    </a:ext>
                  </a:extLst>
                </a:gridCol>
                <a:gridCol w="1405924">
                  <a:extLst>
                    <a:ext uri="{9D8B030D-6E8A-4147-A177-3AD203B41FA5}">
                      <a16:colId xmlns:a16="http://schemas.microsoft.com/office/drawing/2014/main" val="20006"/>
                    </a:ext>
                  </a:extLst>
                </a:gridCol>
              </a:tblGrid>
              <a:tr h="370840">
                <a:tc>
                  <a:txBody>
                    <a:bodyPr/>
                    <a:lstStyle/>
                    <a:p>
                      <a:r>
                        <a:rPr lang="es-CR" sz="1600" b="1" dirty="0"/>
                        <a:t>Cédula</a:t>
                      </a:r>
                    </a:p>
                  </a:txBody>
                  <a:tcPr/>
                </a:tc>
                <a:tc>
                  <a:txBody>
                    <a:bodyPr/>
                    <a:lstStyle/>
                    <a:p>
                      <a:r>
                        <a:rPr lang="es-CR" sz="1600" b="0" dirty="0"/>
                        <a:t>Nombre Empleado</a:t>
                      </a:r>
                    </a:p>
                  </a:txBody>
                  <a:tcPr/>
                </a:tc>
                <a:tc>
                  <a:txBody>
                    <a:bodyPr/>
                    <a:lstStyle/>
                    <a:p>
                      <a:r>
                        <a:rPr lang="es-CR" sz="1600" b="0" dirty="0"/>
                        <a:t>Fecha Nacimiento</a:t>
                      </a:r>
                    </a:p>
                  </a:txBody>
                  <a:tcPr/>
                </a:tc>
                <a:tc>
                  <a:txBody>
                    <a:bodyPr/>
                    <a:lstStyle/>
                    <a:p>
                      <a:r>
                        <a:rPr lang="es-CR" sz="1600" b="0" dirty="0"/>
                        <a:t>Dirección</a:t>
                      </a:r>
                    </a:p>
                  </a:txBody>
                  <a:tcPr/>
                </a:tc>
                <a:tc>
                  <a:txBody>
                    <a:bodyPr/>
                    <a:lstStyle/>
                    <a:p>
                      <a:r>
                        <a:rPr lang="es-CR" sz="1600" b="0" dirty="0"/>
                        <a:t>Código </a:t>
                      </a:r>
                      <a:r>
                        <a:rPr lang="es-CR" sz="1600" b="0" dirty="0" err="1"/>
                        <a:t>Dep</a:t>
                      </a:r>
                      <a:endParaRPr lang="es-CR" sz="1600" b="0" dirty="0"/>
                    </a:p>
                  </a:txBody>
                  <a:tcPr/>
                </a:tc>
                <a:tc>
                  <a:txBody>
                    <a:bodyPr/>
                    <a:lstStyle/>
                    <a:p>
                      <a:r>
                        <a:rPr lang="es-CR" sz="1600" b="0" dirty="0"/>
                        <a:t>Cédula Gerente</a:t>
                      </a:r>
                    </a:p>
                  </a:txBody>
                  <a:tcPr/>
                </a:tc>
                <a:tc>
                  <a:txBody>
                    <a:bodyPr/>
                    <a:lstStyle/>
                    <a:p>
                      <a:r>
                        <a:rPr lang="es-CR" sz="1600" b="0" dirty="0"/>
                        <a:t>Nombre </a:t>
                      </a:r>
                      <a:r>
                        <a:rPr lang="es-CR" sz="1600" b="0" dirty="0" err="1"/>
                        <a:t>Dep</a:t>
                      </a:r>
                      <a:endParaRPr lang="es-CR" sz="1600" b="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939776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5" name="4 Tabla"/>
          <p:cNvGraphicFramePr>
            <a:graphicFrameLocks noGrp="1"/>
          </p:cNvGraphicFramePr>
          <p:nvPr>
            <p:extLst/>
          </p:nvPr>
        </p:nvGraphicFramePr>
        <p:xfrm>
          <a:off x="323528" y="2204864"/>
          <a:ext cx="8443985" cy="579120"/>
        </p:xfrm>
        <a:graphic>
          <a:graphicData uri="http://schemas.openxmlformats.org/drawingml/2006/table">
            <a:tbl>
              <a:tblPr firstRow="1" bandRow="1">
                <a:tableStyleId>{5C22544A-7EE6-4342-B048-85BDC9FD1C3A}</a:tableStyleId>
              </a:tblPr>
              <a:tblGrid>
                <a:gridCol w="916305">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378604">
                  <a:extLst>
                    <a:ext uri="{9D8B030D-6E8A-4147-A177-3AD203B41FA5}">
                      <a16:colId xmlns:a16="http://schemas.microsoft.com/office/drawing/2014/main" val="20002"/>
                    </a:ext>
                  </a:extLst>
                </a:gridCol>
                <a:gridCol w="1084580">
                  <a:extLst>
                    <a:ext uri="{9D8B030D-6E8A-4147-A177-3AD203B41FA5}">
                      <a16:colId xmlns:a16="http://schemas.microsoft.com/office/drawing/2014/main" val="20003"/>
                    </a:ext>
                  </a:extLst>
                </a:gridCol>
                <a:gridCol w="1100520">
                  <a:extLst>
                    <a:ext uri="{9D8B030D-6E8A-4147-A177-3AD203B41FA5}">
                      <a16:colId xmlns:a16="http://schemas.microsoft.com/office/drawing/2014/main" val="20004"/>
                    </a:ext>
                  </a:extLst>
                </a:gridCol>
                <a:gridCol w="1405924">
                  <a:extLst>
                    <a:ext uri="{9D8B030D-6E8A-4147-A177-3AD203B41FA5}">
                      <a16:colId xmlns:a16="http://schemas.microsoft.com/office/drawing/2014/main" val="20005"/>
                    </a:ext>
                  </a:extLst>
                </a:gridCol>
                <a:gridCol w="1405924">
                  <a:extLst>
                    <a:ext uri="{9D8B030D-6E8A-4147-A177-3AD203B41FA5}">
                      <a16:colId xmlns:a16="http://schemas.microsoft.com/office/drawing/2014/main" val="20006"/>
                    </a:ext>
                  </a:extLst>
                </a:gridCol>
              </a:tblGrid>
              <a:tr h="370840">
                <a:tc>
                  <a:txBody>
                    <a:bodyPr/>
                    <a:lstStyle/>
                    <a:p>
                      <a:r>
                        <a:rPr lang="es-CR" sz="1600" b="1" dirty="0"/>
                        <a:t>Cédula</a:t>
                      </a:r>
                    </a:p>
                  </a:txBody>
                  <a:tcPr/>
                </a:tc>
                <a:tc>
                  <a:txBody>
                    <a:bodyPr/>
                    <a:lstStyle/>
                    <a:p>
                      <a:r>
                        <a:rPr lang="es-CR" sz="1600" b="0" dirty="0"/>
                        <a:t>Nombre Empleado</a:t>
                      </a:r>
                    </a:p>
                  </a:txBody>
                  <a:tcPr/>
                </a:tc>
                <a:tc>
                  <a:txBody>
                    <a:bodyPr/>
                    <a:lstStyle/>
                    <a:p>
                      <a:r>
                        <a:rPr lang="es-CR" sz="1600" b="0" dirty="0"/>
                        <a:t>Fecha Nacimiento</a:t>
                      </a:r>
                    </a:p>
                  </a:txBody>
                  <a:tcPr/>
                </a:tc>
                <a:tc>
                  <a:txBody>
                    <a:bodyPr/>
                    <a:lstStyle/>
                    <a:p>
                      <a:r>
                        <a:rPr lang="es-CR" sz="1600" b="0" dirty="0"/>
                        <a:t>Dirección</a:t>
                      </a:r>
                    </a:p>
                  </a:txBody>
                  <a:tcPr/>
                </a:tc>
                <a:tc>
                  <a:txBody>
                    <a:bodyPr/>
                    <a:lstStyle/>
                    <a:p>
                      <a:r>
                        <a:rPr lang="es-CR" sz="1600" b="0" dirty="0"/>
                        <a:t>Código </a:t>
                      </a:r>
                      <a:r>
                        <a:rPr lang="es-CR" sz="1600" b="0" dirty="0" err="1"/>
                        <a:t>Dep</a:t>
                      </a:r>
                      <a:endParaRPr lang="es-CR" sz="1600" b="0" dirty="0"/>
                    </a:p>
                  </a:txBody>
                  <a:tcPr/>
                </a:tc>
                <a:tc>
                  <a:txBody>
                    <a:bodyPr/>
                    <a:lstStyle/>
                    <a:p>
                      <a:r>
                        <a:rPr lang="es-CR" sz="1600" b="0" dirty="0"/>
                        <a:t>Cédula Gerente</a:t>
                      </a:r>
                    </a:p>
                  </a:txBody>
                  <a:tcPr/>
                </a:tc>
                <a:tc>
                  <a:txBody>
                    <a:bodyPr/>
                    <a:lstStyle/>
                    <a:p>
                      <a:r>
                        <a:rPr lang="es-CR" sz="1600" b="0" dirty="0"/>
                        <a:t>Nombre </a:t>
                      </a:r>
                      <a:r>
                        <a:rPr lang="es-CR" sz="1600" b="0" dirty="0" err="1"/>
                        <a:t>Dep</a:t>
                      </a:r>
                      <a:endParaRPr lang="es-CR" sz="1600" b="0" dirty="0"/>
                    </a:p>
                  </a:txBody>
                  <a:tcPr/>
                </a:tc>
                <a:extLst>
                  <a:ext uri="{0D108BD9-81ED-4DB2-BD59-A6C34878D82A}">
                    <a16:rowId xmlns:a16="http://schemas.microsoft.com/office/drawing/2014/main" val="10000"/>
                  </a:ext>
                </a:extLst>
              </a:tr>
            </a:tbl>
          </a:graphicData>
        </a:graphic>
      </p:graphicFrame>
      <p:sp>
        <p:nvSpPr>
          <p:cNvPr id="6" name="5 CuadroTexto"/>
          <p:cNvSpPr txBox="1"/>
          <p:nvPr/>
        </p:nvSpPr>
        <p:spPr>
          <a:xfrm>
            <a:off x="3203848" y="1772816"/>
            <a:ext cx="2808312" cy="369332"/>
          </a:xfrm>
          <a:prstGeom prst="rect">
            <a:avLst/>
          </a:prstGeom>
          <a:noFill/>
        </p:spPr>
        <p:txBody>
          <a:bodyPr wrap="square" rtlCol="0">
            <a:spAutoFit/>
          </a:bodyPr>
          <a:lstStyle/>
          <a:p>
            <a:pPr algn="ctr"/>
            <a:r>
              <a:rPr lang="es-CR" dirty="0"/>
              <a:t>Empleado Departamento</a:t>
            </a:r>
          </a:p>
        </p:txBody>
      </p:sp>
      <p:sp>
        <p:nvSpPr>
          <p:cNvPr id="7" name="6 Rectángulo"/>
          <p:cNvSpPr/>
          <p:nvPr/>
        </p:nvSpPr>
        <p:spPr>
          <a:xfrm>
            <a:off x="166976" y="4365104"/>
            <a:ext cx="3888432" cy="2308324"/>
          </a:xfrm>
          <a:prstGeom prst="rect">
            <a:avLst/>
          </a:prstGeom>
        </p:spPr>
        <p:txBody>
          <a:bodyPr wrap="square">
            <a:spAutoFit/>
          </a:bodyPr>
          <a:lstStyle/>
          <a:p>
            <a:pPr marL="228600" lvl="1" indent="-228600" algn="just">
              <a:buFont typeface="+mj-lt"/>
              <a:buAutoNum type="arabicPeriod"/>
            </a:pPr>
            <a:r>
              <a:rPr lang="es-ES" sz="1200" dirty="0"/>
              <a:t>Elimina los atributos que presentan dependencias transitivas y crea una nueva relación </a:t>
            </a:r>
            <a:r>
              <a:rPr lang="es-CR" sz="1200" dirty="0"/>
              <a:t>con ellos</a:t>
            </a:r>
          </a:p>
          <a:p>
            <a:pPr marL="228600" lvl="1" indent="-228600" algn="just">
              <a:buFont typeface="+mj-lt"/>
              <a:buAutoNum type="arabicPeriod"/>
            </a:pPr>
            <a:r>
              <a:rPr lang="es-ES" sz="1200" dirty="0"/>
              <a:t>Añade a esta nueva relación una copia de los atributos con los que están relacionados (son determinantes) los atributos eliminados. Estos atributos serán la clave primaria de </a:t>
            </a:r>
            <a:r>
              <a:rPr lang="es-CR" sz="1200" dirty="0"/>
              <a:t>a nueva relación.</a:t>
            </a:r>
          </a:p>
          <a:p>
            <a:pPr marL="228600" lvl="1" indent="-228600" algn="just">
              <a:buFont typeface="+mj-lt"/>
              <a:buAutoNum type="arabicPeriod"/>
            </a:pPr>
            <a:r>
              <a:rPr lang="es-ES" sz="1200" dirty="0"/>
              <a:t>Nombra a la nueva entidad (añade un 3 para indicar 3NF)</a:t>
            </a:r>
          </a:p>
          <a:p>
            <a:pPr marL="228600" lvl="1" indent="-228600" algn="just">
              <a:buFont typeface="+mj-lt"/>
              <a:buAutoNum type="arabicPeriod"/>
            </a:pPr>
            <a:r>
              <a:rPr lang="es-ES" sz="1200" dirty="0"/>
              <a:t>Renombra a la entidad original (añade un 3 para indicar 3NF)</a:t>
            </a:r>
            <a:endParaRPr lang="es-CR" sz="1200" dirty="0"/>
          </a:p>
          <a:p>
            <a:pPr marL="228600" lvl="1" indent="-228600" algn="just">
              <a:buFont typeface="+mj-lt"/>
              <a:buAutoNum type="arabicPeriod"/>
            </a:pPr>
            <a:endParaRPr lang="es-CR" sz="1200" dirty="0"/>
          </a:p>
        </p:txBody>
      </p:sp>
      <p:sp>
        <p:nvSpPr>
          <p:cNvPr id="9" name="8 Rectángulo"/>
          <p:cNvSpPr/>
          <p:nvPr/>
        </p:nvSpPr>
        <p:spPr>
          <a:xfrm>
            <a:off x="4499992" y="5013176"/>
            <a:ext cx="4608512" cy="1077218"/>
          </a:xfrm>
          <a:prstGeom prst="rect">
            <a:avLst/>
          </a:prstGeom>
        </p:spPr>
        <p:txBody>
          <a:bodyPr wrap="square">
            <a:spAutoFit/>
          </a:bodyPr>
          <a:lstStyle/>
          <a:p>
            <a:r>
              <a:rPr lang="es-ES" sz="1600" b="1" i="1" dirty="0"/>
              <a:t>Cédula </a:t>
            </a:r>
            <a:r>
              <a:rPr lang="es-ES" sz="1600" b="1" i="1" dirty="0">
                <a:cs typeface="Arial"/>
              </a:rPr>
              <a:t>→ Código </a:t>
            </a:r>
            <a:r>
              <a:rPr lang="es-ES" sz="1600" b="1" i="1" dirty="0" err="1">
                <a:cs typeface="Arial"/>
              </a:rPr>
              <a:t>Dep</a:t>
            </a:r>
            <a:endParaRPr lang="es-ES" sz="1600" b="1" i="1" dirty="0">
              <a:cs typeface="Arial"/>
            </a:endParaRPr>
          </a:p>
          <a:p>
            <a:r>
              <a:rPr lang="es-ES" sz="1600" b="1" i="1" dirty="0">
                <a:cs typeface="Arial"/>
              </a:rPr>
              <a:t>Código </a:t>
            </a:r>
            <a:r>
              <a:rPr lang="es-ES" sz="1600" b="1" i="1" dirty="0" err="1">
                <a:cs typeface="Arial"/>
              </a:rPr>
              <a:t>Dep</a:t>
            </a:r>
            <a:r>
              <a:rPr lang="es-ES" sz="1600" b="1" i="1" dirty="0">
                <a:cs typeface="Arial"/>
              </a:rPr>
              <a:t> → Cédula Gerente, Nombre </a:t>
            </a:r>
            <a:r>
              <a:rPr lang="es-ES" sz="1600" b="1" i="1" dirty="0" err="1">
                <a:cs typeface="Arial"/>
              </a:rPr>
              <a:t>Dep</a:t>
            </a:r>
            <a:endParaRPr lang="es-ES" sz="1600" b="1" i="1" dirty="0">
              <a:cs typeface="Arial"/>
            </a:endParaRPr>
          </a:p>
          <a:p>
            <a:r>
              <a:rPr lang="es-ES" sz="1600" b="1" i="1" dirty="0">
                <a:cs typeface="Arial"/>
              </a:rPr>
              <a:t>Código </a:t>
            </a:r>
            <a:r>
              <a:rPr lang="es-ES" sz="1600" b="1" i="1" dirty="0" err="1">
                <a:cs typeface="Arial"/>
              </a:rPr>
              <a:t>Dep</a:t>
            </a:r>
            <a:r>
              <a:rPr lang="es-ES" sz="1600" b="1" i="1" dirty="0">
                <a:cs typeface="Arial"/>
              </a:rPr>
              <a:t>  → Cédula</a:t>
            </a:r>
          </a:p>
          <a:p>
            <a:endParaRPr lang="es-ES" sz="1600" b="1" i="1" dirty="0">
              <a:cs typeface="Arial"/>
            </a:endParaRPr>
          </a:p>
        </p:txBody>
      </p:sp>
      <p:cxnSp>
        <p:nvCxnSpPr>
          <p:cNvPr id="10" name="9 Conector recto"/>
          <p:cNvCxnSpPr/>
          <p:nvPr/>
        </p:nvCxnSpPr>
        <p:spPr>
          <a:xfrm flipV="1">
            <a:off x="5904148" y="5605000"/>
            <a:ext cx="72008"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0825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5" name="4 Tabla"/>
          <p:cNvGraphicFramePr>
            <a:graphicFrameLocks noGrp="1"/>
          </p:cNvGraphicFramePr>
          <p:nvPr>
            <p:extLst/>
          </p:nvPr>
        </p:nvGraphicFramePr>
        <p:xfrm>
          <a:off x="323528" y="2204864"/>
          <a:ext cx="8443985" cy="579120"/>
        </p:xfrm>
        <a:graphic>
          <a:graphicData uri="http://schemas.openxmlformats.org/drawingml/2006/table">
            <a:tbl>
              <a:tblPr firstRow="1" bandRow="1">
                <a:tableStyleId>{5C22544A-7EE6-4342-B048-85BDC9FD1C3A}</a:tableStyleId>
              </a:tblPr>
              <a:tblGrid>
                <a:gridCol w="916305">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378604">
                  <a:extLst>
                    <a:ext uri="{9D8B030D-6E8A-4147-A177-3AD203B41FA5}">
                      <a16:colId xmlns:a16="http://schemas.microsoft.com/office/drawing/2014/main" val="20002"/>
                    </a:ext>
                  </a:extLst>
                </a:gridCol>
                <a:gridCol w="1084580">
                  <a:extLst>
                    <a:ext uri="{9D8B030D-6E8A-4147-A177-3AD203B41FA5}">
                      <a16:colId xmlns:a16="http://schemas.microsoft.com/office/drawing/2014/main" val="20003"/>
                    </a:ext>
                  </a:extLst>
                </a:gridCol>
                <a:gridCol w="1100520">
                  <a:extLst>
                    <a:ext uri="{9D8B030D-6E8A-4147-A177-3AD203B41FA5}">
                      <a16:colId xmlns:a16="http://schemas.microsoft.com/office/drawing/2014/main" val="20004"/>
                    </a:ext>
                  </a:extLst>
                </a:gridCol>
                <a:gridCol w="1405924">
                  <a:extLst>
                    <a:ext uri="{9D8B030D-6E8A-4147-A177-3AD203B41FA5}">
                      <a16:colId xmlns:a16="http://schemas.microsoft.com/office/drawing/2014/main" val="20005"/>
                    </a:ext>
                  </a:extLst>
                </a:gridCol>
                <a:gridCol w="1405924">
                  <a:extLst>
                    <a:ext uri="{9D8B030D-6E8A-4147-A177-3AD203B41FA5}">
                      <a16:colId xmlns:a16="http://schemas.microsoft.com/office/drawing/2014/main" val="20006"/>
                    </a:ext>
                  </a:extLst>
                </a:gridCol>
              </a:tblGrid>
              <a:tr h="370840">
                <a:tc>
                  <a:txBody>
                    <a:bodyPr/>
                    <a:lstStyle/>
                    <a:p>
                      <a:r>
                        <a:rPr lang="es-CR" sz="1600" b="1" dirty="0"/>
                        <a:t>Cédula</a:t>
                      </a:r>
                    </a:p>
                  </a:txBody>
                  <a:tcPr/>
                </a:tc>
                <a:tc>
                  <a:txBody>
                    <a:bodyPr/>
                    <a:lstStyle/>
                    <a:p>
                      <a:r>
                        <a:rPr lang="es-CR" sz="1600" b="0" dirty="0"/>
                        <a:t>Nombre Empleado</a:t>
                      </a:r>
                    </a:p>
                  </a:txBody>
                  <a:tcPr/>
                </a:tc>
                <a:tc>
                  <a:txBody>
                    <a:bodyPr/>
                    <a:lstStyle/>
                    <a:p>
                      <a:r>
                        <a:rPr lang="es-CR" sz="1600" b="0" dirty="0"/>
                        <a:t>Fecha Nacimiento</a:t>
                      </a:r>
                    </a:p>
                  </a:txBody>
                  <a:tcPr/>
                </a:tc>
                <a:tc>
                  <a:txBody>
                    <a:bodyPr/>
                    <a:lstStyle/>
                    <a:p>
                      <a:r>
                        <a:rPr lang="es-CR" sz="1600" b="0" dirty="0"/>
                        <a:t>Dirección</a:t>
                      </a:r>
                    </a:p>
                  </a:txBody>
                  <a:tcPr/>
                </a:tc>
                <a:tc>
                  <a:txBody>
                    <a:bodyPr/>
                    <a:lstStyle/>
                    <a:p>
                      <a:r>
                        <a:rPr lang="es-CR" sz="1600" b="0" dirty="0"/>
                        <a:t>Código </a:t>
                      </a:r>
                      <a:r>
                        <a:rPr lang="es-CR" sz="1600" b="0" dirty="0" err="1"/>
                        <a:t>Dep</a:t>
                      </a:r>
                      <a:endParaRPr lang="es-CR" sz="1600" b="0" dirty="0"/>
                    </a:p>
                  </a:txBody>
                  <a:tcPr/>
                </a:tc>
                <a:tc>
                  <a:txBody>
                    <a:bodyPr/>
                    <a:lstStyle/>
                    <a:p>
                      <a:r>
                        <a:rPr lang="es-CR" sz="1600" b="0" dirty="0"/>
                        <a:t>Cédula Gerente</a:t>
                      </a:r>
                    </a:p>
                  </a:txBody>
                  <a:tcPr/>
                </a:tc>
                <a:tc>
                  <a:txBody>
                    <a:bodyPr/>
                    <a:lstStyle/>
                    <a:p>
                      <a:r>
                        <a:rPr lang="es-CR" sz="1600" b="0" dirty="0"/>
                        <a:t>Nombre </a:t>
                      </a:r>
                      <a:r>
                        <a:rPr lang="es-CR" sz="1600" b="0" dirty="0" err="1"/>
                        <a:t>Dep</a:t>
                      </a:r>
                      <a:endParaRPr lang="es-CR" sz="1600" b="0" dirty="0"/>
                    </a:p>
                  </a:txBody>
                  <a:tcPr/>
                </a:tc>
                <a:extLst>
                  <a:ext uri="{0D108BD9-81ED-4DB2-BD59-A6C34878D82A}">
                    <a16:rowId xmlns:a16="http://schemas.microsoft.com/office/drawing/2014/main" val="10000"/>
                  </a:ext>
                </a:extLst>
              </a:tr>
            </a:tbl>
          </a:graphicData>
        </a:graphic>
      </p:graphicFrame>
      <p:sp>
        <p:nvSpPr>
          <p:cNvPr id="6" name="5 CuadroTexto"/>
          <p:cNvSpPr txBox="1"/>
          <p:nvPr/>
        </p:nvSpPr>
        <p:spPr>
          <a:xfrm>
            <a:off x="3203848" y="1772816"/>
            <a:ext cx="2808312" cy="369332"/>
          </a:xfrm>
          <a:prstGeom prst="rect">
            <a:avLst/>
          </a:prstGeom>
          <a:noFill/>
        </p:spPr>
        <p:txBody>
          <a:bodyPr wrap="square" rtlCol="0">
            <a:spAutoFit/>
          </a:bodyPr>
          <a:lstStyle/>
          <a:p>
            <a:pPr algn="ctr"/>
            <a:r>
              <a:rPr lang="es-CR" dirty="0"/>
              <a:t>Empleado Departamento</a:t>
            </a:r>
          </a:p>
        </p:txBody>
      </p:sp>
      <p:sp>
        <p:nvSpPr>
          <p:cNvPr id="7" name="6 Rectángulo"/>
          <p:cNvSpPr/>
          <p:nvPr/>
        </p:nvSpPr>
        <p:spPr>
          <a:xfrm>
            <a:off x="166976" y="4365104"/>
            <a:ext cx="3888432" cy="2492990"/>
          </a:xfrm>
          <a:prstGeom prst="rect">
            <a:avLst/>
          </a:prstGeom>
        </p:spPr>
        <p:txBody>
          <a:bodyPr wrap="square">
            <a:spAutoFit/>
          </a:bodyPr>
          <a:lstStyle/>
          <a:p>
            <a:pPr marL="228600" lvl="1" indent="-228600" algn="just">
              <a:buFont typeface="+mj-lt"/>
              <a:buAutoNum type="arabicPeriod"/>
            </a:pPr>
            <a:r>
              <a:rPr lang="es-ES" sz="1200" b="1" dirty="0"/>
              <a:t>Elimina los atributos que presentan dependencias transitivas y crea una nueva relación </a:t>
            </a:r>
            <a:r>
              <a:rPr lang="es-CR" sz="1200" b="1" dirty="0"/>
              <a:t>con ellos</a:t>
            </a:r>
          </a:p>
          <a:p>
            <a:pPr marL="228600" lvl="1" indent="-228600" algn="just">
              <a:buFont typeface="+mj-lt"/>
              <a:buAutoNum type="arabicPeriod"/>
            </a:pPr>
            <a:r>
              <a:rPr lang="es-ES" sz="1200" dirty="0"/>
              <a:t>Añade a esta nueva relación una copia de los atributos con los que están relacionados (son determinantes) los atributos eliminados. Estos atributos serán la clave primaria de </a:t>
            </a:r>
            <a:r>
              <a:rPr lang="es-CR" sz="1200" dirty="0"/>
              <a:t>a nueva relación.</a:t>
            </a:r>
          </a:p>
          <a:p>
            <a:pPr marL="228600" lvl="1" indent="-228600" algn="just">
              <a:buFont typeface="+mj-lt"/>
              <a:buAutoNum type="arabicPeriod"/>
            </a:pPr>
            <a:r>
              <a:rPr lang="es-ES" sz="1200" dirty="0"/>
              <a:t>Nombra a la nueva entidad (añade un 3 para indicar 3NF)</a:t>
            </a:r>
          </a:p>
          <a:p>
            <a:pPr marL="228600" lvl="1" indent="-228600" algn="just">
              <a:buFont typeface="+mj-lt"/>
              <a:buAutoNum type="arabicPeriod"/>
            </a:pPr>
            <a:r>
              <a:rPr lang="es-ES" sz="1200" dirty="0"/>
              <a:t>Renombra a la entidad original (añade un 3 para indicar 3NF)</a:t>
            </a:r>
            <a:endParaRPr lang="es-CR" sz="1200" dirty="0"/>
          </a:p>
          <a:p>
            <a:pPr marL="228600" lvl="1" indent="-228600" algn="just">
              <a:buFont typeface="+mj-lt"/>
              <a:buAutoNum type="arabicPeriod"/>
            </a:pPr>
            <a:endParaRPr lang="es-CR" sz="1200" dirty="0"/>
          </a:p>
        </p:txBody>
      </p:sp>
    </p:spTree>
    <p:extLst>
      <p:ext uri="{BB962C8B-B14F-4D97-AF65-F5344CB8AC3E}">
        <p14:creationId xmlns:p14="http://schemas.microsoft.com/office/powerpoint/2010/main" val="3825159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5" name="4 Tabla"/>
          <p:cNvGraphicFramePr>
            <a:graphicFrameLocks noGrp="1"/>
          </p:cNvGraphicFramePr>
          <p:nvPr>
            <p:extLst/>
          </p:nvPr>
        </p:nvGraphicFramePr>
        <p:xfrm>
          <a:off x="323528" y="2204864"/>
          <a:ext cx="8443985" cy="579120"/>
        </p:xfrm>
        <a:graphic>
          <a:graphicData uri="http://schemas.openxmlformats.org/drawingml/2006/table">
            <a:tbl>
              <a:tblPr firstRow="1" bandRow="1">
                <a:tableStyleId>{5C22544A-7EE6-4342-B048-85BDC9FD1C3A}</a:tableStyleId>
              </a:tblPr>
              <a:tblGrid>
                <a:gridCol w="916305">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378604">
                  <a:extLst>
                    <a:ext uri="{9D8B030D-6E8A-4147-A177-3AD203B41FA5}">
                      <a16:colId xmlns:a16="http://schemas.microsoft.com/office/drawing/2014/main" val="20002"/>
                    </a:ext>
                  </a:extLst>
                </a:gridCol>
                <a:gridCol w="1084580">
                  <a:extLst>
                    <a:ext uri="{9D8B030D-6E8A-4147-A177-3AD203B41FA5}">
                      <a16:colId xmlns:a16="http://schemas.microsoft.com/office/drawing/2014/main" val="20003"/>
                    </a:ext>
                  </a:extLst>
                </a:gridCol>
                <a:gridCol w="1100520">
                  <a:extLst>
                    <a:ext uri="{9D8B030D-6E8A-4147-A177-3AD203B41FA5}">
                      <a16:colId xmlns:a16="http://schemas.microsoft.com/office/drawing/2014/main" val="20004"/>
                    </a:ext>
                  </a:extLst>
                </a:gridCol>
                <a:gridCol w="1405924">
                  <a:extLst>
                    <a:ext uri="{9D8B030D-6E8A-4147-A177-3AD203B41FA5}">
                      <a16:colId xmlns:a16="http://schemas.microsoft.com/office/drawing/2014/main" val="20005"/>
                    </a:ext>
                  </a:extLst>
                </a:gridCol>
                <a:gridCol w="1405924">
                  <a:extLst>
                    <a:ext uri="{9D8B030D-6E8A-4147-A177-3AD203B41FA5}">
                      <a16:colId xmlns:a16="http://schemas.microsoft.com/office/drawing/2014/main" val="20006"/>
                    </a:ext>
                  </a:extLst>
                </a:gridCol>
              </a:tblGrid>
              <a:tr h="370840">
                <a:tc>
                  <a:txBody>
                    <a:bodyPr/>
                    <a:lstStyle/>
                    <a:p>
                      <a:r>
                        <a:rPr lang="es-CR" sz="1600" b="1" dirty="0"/>
                        <a:t>Cédula</a:t>
                      </a:r>
                    </a:p>
                  </a:txBody>
                  <a:tcPr/>
                </a:tc>
                <a:tc>
                  <a:txBody>
                    <a:bodyPr/>
                    <a:lstStyle/>
                    <a:p>
                      <a:r>
                        <a:rPr lang="es-CR" sz="1600" b="0" dirty="0"/>
                        <a:t>Nombre Empleado</a:t>
                      </a:r>
                    </a:p>
                  </a:txBody>
                  <a:tcPr/>
                </a:tc>
                <a:tc>
                  <a:txBody>
                    <a:bodyPr/>
                    <a:lstStyle/>
                    <a:p>
                      <a:r>
                        <a:rPr lang="es-CR" sz="1600" b="0" dirty="0"/>
                        <a:t>Fecha Nacimiento</a:t>
                      </a:r>
                    </a:p>
                  </a:txBody>
                  <a:tcPr/>
                </a:tc>
                <a:tc>
                  <a:txBody>
                    <a:bodyPr/>
                    <a:lstStyle/>
                    <a:p>
                      <a:r>
                        <a:rPr lang="es-CR" sz="1600" b="0" dirty="0"/>
                        <a:t>Dirección</a:t>
                      </a:r>
                    </a:p>
                  </a:txBody>
                  <a:tcPr/>
                </a:tc>
                <a:tc>
                  <a:txBody>
                    <a:bodyPr/>
                    <a:lstStyle/>
                    <a:p>
                      <a:r>
                        <a:rPr lang="es-CR" sz="1600" b="0" dirty="0"/>
                        <a:t>Código </a:t>
                      </a:r>
                      <a:r>
                        <a:rPr lang="es-CR" sz="1600" b="0" dirty="0" err="1"/>
                        <a:t>Dep</a:t>
                      </a:r>
                      <a:endParaRPr lang="es-CR" sz="1600" b="0" dirty="0"/>
                    </a:p>
                  </a:txBody>
                  <a:tcPr/>
                </a:tc>
                <a:tc>
                  <a:txBody>
                    <a:bodyPr/>
                    <a:lstStyle/>
                    <a:p>
                      <a:r>
                        <a:rPr lang="es-CR" sz="1600" b="0" dirty="0"/>
                        <a:t>Cédula Gerente</a:t>
                      </a:r>
                    </a:p>
                  </a:txBody>
                  <a:tcPr/>
                </a:tc>
                <a:tc>
                  <a:txBody>
                    <a:bodyPr/>
                    <a:lstStyle/>
                    <a:p>
                      <a:r>
                        <a:rPr lang="es-CR" sz="1600" b="0" dirty="0"/>
                        <a:t>Nombre </a:t>
                      </a:r>
                      <a:r>
                        <a:rPr lang="es-CR" sz="1600" b="0" dirty="0" err="1"/>
                        <a:t>Dep</a:t>
                      </a:r>
                      <a:endParaRPr lang="es-CR" sz="1600" b="0" dirty="0"/>
                    </a:p>
                  </a:txBody>
                  <a:tcPr/>
                </a:tc>
                <a:extLst>
                  <a:ext uri="{0D108BD9-81ED-4DB2-BD59-A6C34878D82A}">
                    <a16:rowId xmlns:a16="http://schemas.microsoft.com/office/drawing/2014/main" val="10000"/>
                  </a:ext>
                </a:extLst>
              </a:tr>
            </a:tbl>
          </a:graphicData>
        </a:graphic>
      </p:graphicFrame>
      <p:sp>
        <p:nvSpPr>
          <p:cNvPr id="6" name="5 CuadroTexto"/>
          <p:cNvSpPr txBox="1"/>
          <p:nvPr/>
        </p:nvSpPr>
        <p:spPr>
          <a:xfrm>
            <a:off x="3203848" y="1772816"/>
            <a:ext cx="2808312" cy="369332"/>
          </a:xfrm>
          <a:prstGeom prst="rect">
            <a:avLst/>
          </a:prstGeom>
          <a:noFill/>
        </p:spPr>
        <p:txBody>
          <a:bodyPr wrap="square" rtlCol="0">
            <a:spAutoFit/>
          </a:bodyPr>
          <a:lstStyle/>
          <a:p>
            <a:pPr algn="ctr"/>
            <a:r>
              <a:rPr lang="es-CR" dirty="0"/>
              <a:t>Empleado Departamento</a:t>
            </a:r>
          </a:p>
        </p:txBody>
      </p:sp>
      <p:sp>
        <p:nvSpPr>
          <p:cNvPr id="7" name="6 Rectángulo"/>
          <p:cNvSpPr/>
          <p:nvPr/>
        </p:nvSpPr>
        <p:spPr>
          <a:xfrm>
            <a:off x="166976" y="4365104"/>
            <a:ext cx="3888432" cy="2492990"/>
          </a:xfrm>
          <a:prstGeom prst="rect">
            <a:avLst/>
          </a:prstGeom>
        </p:spPr>
        <p:txBody>
          <a:bodyPr wrap="square">
            <a:spAutoFit/>
          </a:bodyPr>
          <a:lstStyle/>
          <a:p>
            <a:pPr marL="228600" lvl="1" indent="-228600" algn="just">
              <a:buFont typeface="+mj-lt"/>
              <a:buAutoNum type="arabicPeriod"/>
            </a:pPr>
            <a:r>
              <a:rPr lang="es-ES" sz="1200" b="1" dirty="0"/>
              <a:t>Elimina los atributos que presentan dependencias transitivas y crea una nueva relación </a:t>
            </a:r>
            <a:r>
              <a:rPr lang="es-CR" sz="1200" b="1" dirty="0"/>
              <a:t>con ellos</a:t>
            </a:r>
          </a:p>
          <a:p>
            <a:pPr marL="228600" lvl="1" indent="-228600" algn="just">
              <a:buFont typeface="+mj-lt"/>
              <a:buAutoNum type="arabicPeriod"/>
            </a:pPr>
            <a:r>
              <a:rPr lang="es-ES" sz="1200" dirty="0"/>
              <a:t>Añade a esta nueva relación una copia de los atributos con los que están relacionados (son determinantes) los atributos eliminados. Estos atributos serán la clave primaria de </a:t>
            </a:r>
            <a:r>
              <a:rPr lang="es-CR" sz="1200" dirty="0"/>
              <a:t>a nueva relación.</a:t>
            </a:r>
          </a:p>
          <a:p>
            <a:pPr marL="228600" lvl="1" indent="-228600" algn="just">
              <a:buFont typeface="+mj-lt"/>
              <a:buAutoNum type="arabicPeriod"/>
            </a:pPr>
            <a:r>
              <a:rPr lang="es-ES" sz="1200" dirty="0"/>
              <a:t>Nombra a la nueva entidad (añade un 3 para indicar 3NF)</a:t>
            </a:r>
          </a:p>
          <a:p>
            <a:pPr marL="228600" lvl="1" indent="-228600" algn="just">
              <a:buFont typeface="+mj-lt"/>
              <a:buAutoNum type="arabicPeriod"/>
            </a:pPr>
            <a:r>
              <a:rPr lang="es-ES" sz="1200" dirty="0"/>
              <a:t>Renombra a la entidad original (añade un 3 para indicar 3NF)</a:t>
            </a:r>
            <a:endParaRPr lang="es-CR" sz="1200" dirty="0"/>
          </a:p>
          <a:p>
            <a:pPr marL="228600" lvl="1" indent="-228600" algn="just">
              <a:buFont typeface="+mj-lt"/>
              <a:buAutoNum type="arabicPeriod"/>
            </a:pPr>
            <a:endParaRPr lang="es-CR" sz="1200" dirty="0"/>
          </a:p>
        </p:txBody>
      </p:sp>
      <p:graphicFrame>
        <p:nvGraphicFramePr>
          <p:cNvPr id="8" name="7 Tabla"/>
          <p:cNvGraphicFramePr>
            <a:graphicFrameLocks noGrp="1"/>
          </p:cNvGraphicFramePr>
          <p:nvPr>
            <p:extLst/>
          </p:nvPr>
        </p:nvGraphicFramePr>
        <p:xfrm>
          <a:off x="4222109" y="3429000"/>
          <a:ext cx="4742379" cy="518160"/>
        </p:xfrm>
        <a:graphic>
          <a:graphicData uri="http://schemas.openxmlformats.org/drawingml/2006/table">
            <a:tbl>
              <a:tblPr firstRow="1" bandRow="1">
                <a:tableStyleId>{5C22544A-7EE6-4342-B048-85BDC9FD1C3A}</a:tableStyleId>
              </a:tblPr>
              <a:tblGrid>
                <a:gridCol w="822643">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70773">
                  <a:extLst>
                    <a:ext uri="{9D8B030D-6E8A-4147-A177-3AD203B41FA5}">
                      <a16:colId xmlns:a16="http://schemas.microsoft.com/office/drawing/2014/main" val="20002"/>
                    </a:ext>
                  </a:extLst>
                </a:gridCol>
                <a:gridCol w="971868">
                  <a:extLst>
                    <a:ext uri="{9D8B030D-6E8A-4147-A177-3AD203B41FA5}">
                      <a16:colId xmlns:a16="http://schemas.microsoft.com/office/drawing/2014/main" val="20003"/>
                    </a:ext>
                  </a:extLst>
                </a:gridCol>
                <a:gridCol w="796975">
                  <a:extLst>
                    <a:ext uri="{9D8B030D-6E8A-4147-A177-3AD203B41FA5}">
                      <a16:colId xmlns:a16="http://schemas.microsoft.com/office/drawing/2014/main" val="20004"/>
                    </a:ext>
                  </a:extLst>
                </a:gridCol>
              </a:tblGrid>
              <a:tr h="370840">
                <a:tc>
                  <a:txBody>
                    <a:bodyPr/>
                    <a:lstStyle/>
                    <a:p>
                      <a:r>
                        <a:rPr lang="es-CR" sz="1400" b="1" dirty="0"/>
                        <a:t>Cédula</a:t>
                      </a:r>
                    </a:p>
                  </a:txBody>
                  <a:tcPr/>
                </a:tc>
                <a:tc>
                  <a:txBody>
                    <a:bodyPr/>
                    <a:lstStyle/>
                    <a:p>
                      <a:r>
                        <a:rPr lang="es-CR" sz="1400" b="0" dirty="0"/>
                        <a:t>Nombre Empleado</a:t>
                      </a:r>
                    </a:p>
                  </a:txBody>
                  <a:tcPr/>
                </a:tc>
                <a:tc>
                  <a:txBody>
                    <a:bodyPr/>
                    <a:lstStyle/>
                    <a:p>
                      <a:r>
                        <a:rPr lang="es-CR" sz="1400" b="0" dirty="0"/>
                        <a:t>Fecha Nacimiento</a:t>
                      </a:r>
                    </a:p>
                  </a:txBody>
                  <a:tcPr/>
                </a:tc>
                <a:tc>
                  <a:txBody>
                    <a:bodyPr/>
                    <a:lstStyle/>
                    <a:p>
                      <a:r>
                        <a:rPr lang="es-CR" sz="1400" b="0" dirty="0"/>
                        <a:t>Dirección</a:t>
                      </a:r>
                    </a:p>
                  </a:txBody>
                  <a:tcPr/>
                </a:tc>
                <a:tc>
                  <a:txBody>
                    <a:bodyPr/>
                    <a:lstStyle/>
                    <a:p>
                      <a:r>
                        <a:rPr lang="es-CR" sz="1400" b="0" dirty="0"/>
                        <a:t>Código </a:t>
                      </a:r>
                      <a:r>
                        <a:rPr lang="es-CR" sz="1400" b="0" dirty="0" err="1"/>
                        <a:t>Dep</a:t>
                      </a:r>
                      <a:endParaRPr lang="es-CR" sz="1400" b="0" dirty="0"/>
                    </a:p>
                  </a:txBody>
                  <a:tcPr/>
                </a:tc>
                <a:extLst>
                  <a:ext uri="{0D108BD9-81ED-4DB2-BD59-A6C34878D82A}">
                    <a16:rowId xmlns:a16="http://schemas.microsoft.com/office/drawing/2014/main" val="10000"/>
                  </a:ext>
                </a:extLst>
              </a:tr>
            </a:tbl>
          </a:graphicData>
        </a:graphic>
      </p:graphicFrame>
      <p:graphicFrame>
        <p:nvGraphicFramePr>
          <p:cNvPr id="9" name="8 Tabla"/>
          <p:cNvGraphicFramePr>
            <a:graphicFrameLocks noGrp="1"/>
          </p:cNvGraphicFramePr>
          <p:nvPr>
            <p:extLst/>
          </p:nvPr>
        </p:nvGraphicFramePr>
        <p:xfrm>
          <a:off x="6863412" y="4221088"/>
          <a:ext cx="2101076" cy="51816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1236980">
                  <a:extLst>
                    <a:ext uri="{9D8B030D-6E8A-4147-A177-3AD203B41FA5}">
                      <a16:colId xmlns:a16="http://schemas.microsoft.com/office/drawing/2014/main" val="20001"/>
                    </a:ext>
                  </a:extLst>
                </a:gridCol>
              </a:tblGrid>
              <a:tr h="370840">
                <a:tc>
                  <a:txBody>
                    <a:bodyPr/>
                    <a:lstStyle/>
                    <a:p>
                      <a:r>
                        <a:rPr lang="es-CR" sz="1400" b="0" dirty="0"/>
                        <a:t>Cédula Gerente</a:t>
                      </a:r>
                    </a:p>
                  </a:txBody>
                  <a:tcPr/>
                </a:tc>
                <a:tc>
                  <a:txBody>
                    <a:bodyPr/>
                    <a:lstStyle/>
                    <a:p>
                      <a:r>
                        <a:rPr lang="es-CR" sz="1400" b="0" dirty="0"/>
                        <a:t>Nombre </a:t>
                      </a:r>
                      <a:r>
                        <a:rPr lang="es-CR" sz="1400" b="0" dirty="0" err="1"/>
                        <a:t>Dep</a:t>
                      </a:r>
                      <a:endParaRPr lang="es-CR" sz="1400" b="0" dirty="0"/>
                    </a:p>
                  </a:txBody>
                  <a:tcPr/>
                </a:tc>
                <a:extLst>
                  <a:ext uri="{0D108BD9-81ED-4DB2-BD59-A6C34878D82A}">
                    <a16:rowId xmlns:a16="http://schemas.microsoft.com/office/drawing/2014/main" val="10000"/>
                  </a:ext>
                </a:extLst>
              </a:tr>
            </a:tbl>
          </a:graphicData>
        </a:graphic>
      </p:graphicFrame>
      <p:sp>
        <p:nvSpPr>
          <p:cNvPr id="11" name="10 CuadroTexto"/>
          <p:cNvSpPr txBox="1"/>
          <p:nvPr/>
        </p:nvSpPr>
        <p:spPr>
          <a:xfrm>
            <a:off x="5076056" y="3018438"/>
            <a:ext cx="3024336" cy="338554"/>
          </a:xfrm>
          <a:prstGeom prst="rect">
            <a:avLst/>
          </a:prstGeom>
          <a:noFill/>
        </p:spPr>
        <p:txBody>
          <a:bodyPr wrap="square" rtlCol="0">
            <a:spAutoFit/>
          </a:bodyPr>
          <a:lstStyle/>
          <a:p>
            <a:pPr algn="ctr"/>
            <a:r>
              <a:rPr lang="es-CR" sz="1600" dirty="0"/>
              <a:t>Empleado Departamento</a:t>
            </a:r>
          </a:p>
        </p:txBody>
      </p:sp>
    </p:spTree>
    <p:extLst>
      <p:ext uri="{BB962C8B-B14F-4D97-AF65-F5344CB8AC3E}">
        <p14:creationId xmlns:p14="http://schemas.microsoft.com/office/powerpoint/2010/main" val="39775512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5" name="4 Tabla"/>
          <p:cNvGraphicFramePr>
            <a:graphicFrameLocks noGrp="1"/>
          </p:cNvGraphicFramePr>
          <p:nvPr>
            <p:extLst/>
          </p:nvPr>
        </p:nvGraphicFramePr>
        <p:xfrm>
          <a:off x="323528" y="2204864"/>
          <a:ext cx="8443985" cy="579120"/>
        </p:xfrm>
        <a:graphic>
          <a:graphicData uri="http://schemas.openxmlformats.org/drawingml/2006/table">
            <a:tbl>
              <a:tblPr firstRow="1" bandRow="1">
                <a:tableStyleId>{5C22544A-7EE6-4342-B048-85BDC9FD1C3A}</a:tableStyleId>
              </a:tblPr>
              <a:tblGrid>
                <a:gridCol w="916305">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378604">
                  <a:extLst>
                    <a:ext uri="{9D8B030D-6E8A-4147-A177-3AD203B41FA5}">
                      <a16:colId xmlns:a16="http://schemas.microsoft.com/office/drawing/2014/main" val="20002"/>
                    </a:ext>
                  </a:extLst>
                </a:gridCol>
                <a:gridCol w="1084580">
                  <a:extLst>
                    <a:ext uri="{9D8B030D-6E8A-4147-A177-3AD203B41FA5}">
                      <a16:colId xmlns:a16="http://schemas.microsoft.com/office/drawing/2014/main" val="20003"/>
                    </a:ext>
                  </a:extLst>
                </a:gridCol>
                <a:gridCol w="1100520">
                  <a:extLst>
                    <a:ext uri="{9D8B030D-6E8A-4147-A177-3AD203B41FA5}">
                      <a16:colId xmlns:a16="http://schemas.microsoft.com/office/drawing/2014/main" val="20004"/>
                    </a:ext>
                  </a:extLst>
                </a:gridCol>
                <a:gridCol w="1405924">
                  <a:extLst>
                    <a:ext uri="{9D8B030D-6E8A-4147-A177-3AD203B41FA5}">
                      <a16:colId xmlns:a16="http://schemas.microsoft.com/office/drawing/2014/main" val="20005"/>
                    </a:ext>
                  </a:extLst>
                </a:gridCol>
                <a:gridCol w="1405924">
                  <a:extLst>
                    <a:ext uri="{9D8B030D-6E8A-4147-A177-3AD203B41FA5}">
                      <a16:colId xmlns:a16="http://schemas.microsoft.com/office/drawing/2014/main" val="20006"/>
                    </a:ext>
                  </a:extLst>
                </a:gridCol>
              </a:tblGrid>
              <a:tr h="370840">
                <a:tc>
                  <a:txBody>
                    <a:bodyPr/>
                    <a:lstStyle/>
                    <a:p>
                      <a:r>
                        <a:rPr lang="es-CR" sz="1600" b="1" dirty="0"/>
                        <a:t>Cédula</a:t>
                      </a:r>
                    </a:p>
                  </a:txBody>
                  <a:tcPr/>
                </a:tc>
                <a:tc>
                  <a:txBody>
                    <a:bodyPr/>
                    <a:lstStyle/>
                    <a:p>
                      <a:r>
                        <a:rPr lang="es-CR" sz="1600" b="0" dirty="0"/>
                        <a:t>Nombre Empleado</a:t>
                      </a:r>
                    </a:p>
                  </a:txBody>
                  <a:tcPr/>
                </a:tc>
                <a:tc>
                  <a:txBody>
                    <a:bodyPr/>
                    <a:lstStyle/>
                    <a:p>
                      <a:r>
                        <a:rPr lang="es-CR" sz="1600" b="0" dirty="0"/>
                        <a:t>Fecha Nacimiento</a:t>
                      </a:r>
                    </a:p>
                  </a:txBody>
                  <a:tcPr/>
                </a:tc>
                <a:tc>
                  <a:txBody>
                    <a:bodyPr/>
                    <a:lstStyle/>
                    <a:p>
                      <a:r>
                        <a:rPr lang="es-CR" sz="1600" b="0" dirty="0"/>
                        <a:t>Dirección</a:t>
                      </a:r>
                    </a:p>
                  </a:txBody>
                  <a:tcPr/>
                </a:tc>
                <a:tc>
                  <a:txBody>
                    <a:bodyPr/>
                    <a:lstStyle/>
                    <a:p>
                      <a:r>
                        <a:rPr lang="es-CR" sz="1600" b="0" dirty="0"/>
                        <a:t>Código </a:t>
                      </a:r>
                      <a:r>
                        <a:rPr lang="es-CR" sz="1600" b="0" dirty="0" err="1"/>
                        <a:t>Dep</a:t>
                      </a:r>
                      <a:endParaRPr lang="es-CR" sz="1600" b="0" dirty="0"/>
                    </a:p>
                  </a:txBody>
                  <a:tcPr/>
                </a:tc>
                <a:tc>
                  <a:txBody>
                    <a:bodyPr/>
                    <a:lstStyle/>
                    <a:p>
                      <a:r>
                        <a:rPr lang="es-CR" sz="1600" b="0" dirty="0"/>
                        <a:t>Cédula Gerente</a:t>
                      </a:r>
                    </a:p>
                  </a:txBody>
                  <a:tcPr/>
                </a:tc>
                <a:tc>
                  <a:txBody>
                    <a:bodyPr/>
                    <a:lstStyle/>
                    <a:p>
                      <a:r>
                        <a:rPr lang="es-CR" sz="1600" b="0" dirty="0"/>
                        <a:t>Nombre </a:t>
                      </a:r>
                      <a:r>
                        <a:rPr lang="es-CR" sz="1600" b="0" dirty="0" err="1"/>
                        <a:t>Dep</a:t>
                      </a:r>
                      <a:endParaRPr lang="es-CR" sz="1600" b="0" dirty="0"/>
                    </a:p>
                  </a:txBody>
                  <a:tcPr/>
                </a:tc>
                <a:extLst>
                  <a:ext uri="{0D108BD9-81ED-4DB2-BD59-A6C34878D82A}">
                    <a16:rowId xmlns:a16="http://schemas.microsoft.com/office/drawing/2014/main" val="10000"/>
                  </a:ext>
                </a:extLst>
              </a:tr>
            </a:tbl>
          </a:graphicData>
        </a:graphic>
      </p:graphicFrame>
      <p:sp>
        <p:nvSpPr>
          <p:cNvPr id="6" name="5 CuadroTexto"/>
          <p:cNvSpPr txBox="1"/>
          <p:nvPr/>
        </p:nvSpPr>
        <p:spPr>
          <a:xfrm>
            <a:off x="3203848" y="1772816"/>
            <a:ext cx="2808312" cy="369332"/>
          </a:xfrm>
          <a:prstGeom prst="rect">
            <a:avLst/>
          </a:prstGeom>
          <a:noFill/>
        </p:spPr>
        <p:txBody>
          <a:bodyPr wrap="square" rtlCol="0">
            <a:spAutoFit/>
          </a:bodyPr>
          <a:lstStyle/>
          <a:p>
            <a:pPr algn="ctr"/>
            <a:r>
              <a:rPr lang="es-CR" dirty="0"/>
              <a:t>Empleado Departamento</a:t>
            </a:r>
          </a:p>
        </p:txBody>
      </p:sp>
      <p:sp>
        <p:nvSpPr>
          <p:cNvPr id="7" name="6 Rectángulo"/>
          <p:cNvSpPr/>
          <p:nvPr/>
        </p:nvSpPr>
        <p:spPr>
          <a:xfrm>
            <a:off x="166976" y="4365104"/>
            <a:ext cx="3888432" cy="2492990"/>
          </a:xfrm>
          <a:prstGeom prst="rect">
            <a:avLst/>
          </a:prstGeom>
        </p:spPr>
        <p:txBody>
          <a:bodyPr wrap="square">
            <a:spAutoFit/>
          </a:bodyPr>
          <a:lstStyle/>
          <a:p>
            <a:pPr marL="228600" lvl="1" indent="-228600" algn="just">
              <a:buFont typeface="+mj-lt"/>
              <a:buAutoNum type="arabicPeriod"/>
            </a:pPr>
            <a:r>
              <a:rPr lang="es-ES" sz="1200" b="1" dirty="0"/>
              <a:t>Elimina los atributos que presentan dependencias transitivas y crea una nueva relación </a:t>
            </a:r>
            <a:r>
              <a:rPr lang="es-CR" sz="1200" b="1" dirty="0"/>
              <a:t>con ellos</a:t>
            </a:r>
          </a:p>
          <a:p>
            <a:pPr marL="228600" lvl="1" indent="-228600" algn="just">
              <a:buFont typeface="+mj-lt"/>
              <a:buAutoNum type="arabicPeriod"/>
            </a:pPr>
            <a:r>
              <a:rPr lang="es-ES" sz="1200" b="1" dirty="0"/>
              <a:t>Añade a esta nueva relación una copia de los atributos con los que están relacionados (son determinantes) los atributos eliminados. Estos atributos serán la clave primaria de </a:t>
            </a:r>
            <a:r>
              <a:rPr lang="es-CR" sz="1200" b="1" dirty="0"/>
              <a:t>a nueva relación.</a:t>
            </a:r>
          </a:p>
          <a:p>
            <a:pPr marL="228600" lvl="1" indent="-228600" algn="just">
              <a:buFont typeface="+mj-lt"/>
              <a:buAutoNum type="arabicPeriod"/>
            </a:pPr>
            <a:r>
              <a:rPr lang="es-ES" sz="1200" dirty="0"/>
              <a:t>Nombra a la nueva entidad (añade un 3 para indicar 3NF)</a:t>
            </a:r>
          </a:p>
          <a:p>
            <a:pPr marL="228600" lvl="1" indent="-228600" algn="just">
              <a:buFont typeface="+mj-lt"/>
              <a:buAutoNum type="arabicPeriod"/>
            </a:pPr>
            <a:r>
              <a:rPr lang="es-ES" sz="1200" dirty="0"/>
              <a:t>Renombra a la entidad original (añade un 3 para indicar 3NF)</a:t>
            </a:r>
            <a:endParaRPr lang="es-CR" sz="1200" dirty="0"/>
          </a:p>
          <a:p>
            <a:pPr marL="228600" lvl="1" indent="-228600" algn="just">
              <a:buFont typeface="+mj-lt"/>
              <a:buAutoNum type="arabicPeriod"/>
            </a:pPr>
            <a:endParaRPr lang="es-CR" sz="1200" dirty="0"/>
          </a:p>
        </p:txBody>
      </p:sp>
      <p:graphicFrame>
        <p:nvGraphicFramePr>
          <p:cNvPr id="8" name="7 Tabla"/>
          <p:cNvGraphicFramePr>
            <a:graphicFrameLocks noGrp="1"/>
          </p:cNvGraphicFramePr>
          <p:nvPr>
            <p:extLst/>
          </p:nvPr>
        </p:nvGraphicFramePr>
        <p:xfrm>
          <a:off x="4222109" y="3429000"/>
          <a:ext cx="4742379" cy="518160"/>
        </p:xfrm>
        <a:graphic>
          <a:graphicData uri="http://schemas.openxmlformats.org/drawingml/2006/table">
            <a:tbl>
              <a:tblPr firstRow="1" bandRow="1">
                <a:tableStyleId>{5C22544A-7EE6-4342-B048-85BDC9FD1C3A}</a:tableStyleId>
              </a:tblPr>
              <a:tblGrid>
                <a:gridCol w="822643">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70773">
                  <a:extLst>
                    <a:ext uri="{9D8B030D-6E8A-4147-A177-3AD203B41FA5}">
                      <a16:colId xmlns:a16="http://schemas.microsoft.com/office/drawing/2014/main" val="20002"/>
                    </a:ext>
                  </a:extLst>
                </a:gridCol>
                <a:gridCol w="971868">
                  <a:extLst>
                    <a:ext uri="{9D8B030D-6E8A-4147-A177-3AD203B41FA5}">
                      <a16:colId xmlns:a16="http://schemas.microsoft.com/office/drawing/2014/main" val="20003"/>
                    </a:ext>
                  </a:extLst>
                </a:gridCol>
                <a:gridCol w="796975">
                  <a:extLst>
                    <a:ext uri="{9D8B030D-6E8A-4147-A177-3AD203B41FA5}">
                      <a16:colId xmlns:a16="http://schemas.microsoft.com/office/drawing/2014/main" val="20004"/>
                    </a:ext>
                  </a:extLst>
                </a:gridCol>
              </a:tblGrid>
              <a:tr h="370840">
                <a:tc>
                  <a:txBody>
                    <a:bodyPr/>
                    <a:lstStyle/>
                    <a:p>
                      <a:r>
                        <a:rPr lang="es-CR" sz="1400" b="1" dirty="0"/>
                        <a:t>Cédula</a:t>
                      </a:r>
                    </a:p>
                  </a:txBody>
                  <a:tcPr/>
                </a:tc>
                <a:tc>
                  <a:txBody>
                    <a:bodyPr/>
                    <a:lstStyle/>
                    <a:p>
                      <a:r>
                        <a:rPr lang="es-CR" sz="1400" b="0" dirty="0"/>
                        <a:t>Nombre Empleado</a:t>
                      </a:r>
                    </a:p>
                  </a:txBody>
                  <a:tcPr/>
                </a:tc>
                <a:tc>
                  <a:txBody>
                    <a:bodyPr/>
                    <a:lstStyle/>
                    <a:p>
                      <a:r>
                        <a:rPr lang="es-CR" sz="1400" b="0" dirty="0"/>
                        <a:t>Fecha Nacimiento</a:t>
                      </a:r>
                    </a:p>
                  </a:txBody>
                  <a:tcPr/>
                </a:tc>
                <a:tc>
                  <a:txBody>
                    <a:bodyPr/>
                    <a:lstStyle/>
                    <a:p>
                      <a:r>
                        <a:rPr lang="es-CR" sz="1400" b="0" dirty="0"/>
                        <a:t>Dirección</a:t>
                      </a:r>
                    </a:p>
                  </a:txBody>
                  <a:tcPr/>
                </a:tc>
                <a:tc>
                  <a:txBody>
                    <a:bodyPr/>
                    <a:lstStyle/>
                    <a:p>
                      <a:r>
                        <a:rPr lang="es-CR" sz="1400" b="0" dirty="0"/>
                        <a:t>Código </a:t>
                      </a:r>
                      <a:r>
                        <a:rPr lang="es-CR" sz="1400" b="0" dirty="0" err="1"/>
                        <a:t>Dep</a:t>
                      </a:r>
                      <a:endParaRPr lang="es-CR" sz="1400" b="0" dirty="0"/>
                    </a:p>
                  </a:txBody>
                  <a:tcPr/>
                </a:tc>
                <a:extLst>
                  <a:ext uri="{0D108BD9-81ED-4DB2-BD59-A6C34878D82A}">
                    <a16:rowId xmlns:a16="http://schemas.microsoft.com/office/drawing/2014/main" val="10000"/>
                  </a:ext>
                </a:extLst>
              </a:tr>
            </a:tbl>
          </a:graphicData>
        </a:graphic>
      </p:graphicFrame>
      <p:graphicFrame>
        <p:nvGraphicFramePr>
          <p:cNvPr id="9" name="8 Tabla"/>
          <p:cNvGraphicFramePr>
            <a:graphicFrameLocks noGrp="1"/>
          </p:cNvGraphicFramePr>
          <p:nvPr>
            <p:extLst/>
          </p:nvPr>
        </p:nvGraphicFramePr>
        <p:xfrm>
          <a:off x="6084168" y="4221088"/>
          <a:ext cx="2877278" cy="518160"/>
        </p:xfrm>
        <a:graphic>
          <a:graphicData uri="http://schemas.openxmlformats.org/drawingml/2006/table">
            <a:tbl>
              <a:tblPr firstRow="1" bandRow="1">
                <a:tableStyleId>{5C22544A-7EE6-4342-B048-85BDC9FD1C3A}</a:tableStyleId>
              </a:tblPr>
              <a:tblGrid>
                <a:gridCol w="1168718">
                  <a:extLst>
                    <a:ext uri="{9D8B030D-6E8A-4147-A177-3AD203B41FA5}">
                      <a16:colId xmlns:a16="http://schemas.microsoft.com/office/drawing/2014/main" val="20000"/>
                    </a:ext>
                  </a:extLst>
                </a:gridCol>
                <a:gridCol w="832055">
                  <a:extLst>
                    <a:ext uri="{9D8B030D-6E8A-4147-A177-3AD203B41FA5}">
                      <a16:colId xmlns:a16="http://schemas.microsoft.com/office/drawing/2014/main" val="20001"/>
                    </a:ext>
                  </a:extLst>
                </a:gridCol>
                <a:gridCol w="876505">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b="0" dirty="0"/>
                        <a:t>Código </a:t>
                      </a:r>
                      <a:r>
                        <a:rPr lang="es-CR" sz="1400" b="0" dirty="0" err="1"/>
                        <a:t>Dep</a:t>
                      </a:r>
                      <a:endParaRPr lang="es-CR" sz="1400" b="0" dirty="0"/>
                    </a:p>
                  </a:txBody>
                  <a:tcPr/>
                </a:tc>
                <a:tc>
                  <a:txBody>
                    <a:bodyPr/>
                    <a:lstStyle/>
                    <a:p>
                      <a:r>
                        <a:rPr lang="es-CR" sz="1400" b="0" dirty="0"/>
                        <a:t>Cédula Gerente</a:t>
                      </a:r>
                    </a:p>
                  </a:txBody>
                  <a:tcPr/>
                </a:tc>
                <a:tc>
                  <a:txBody>
                    <a:bodyPr/>
                    <a:lstStyle/>
                    <a:p>
                      <a:r>
                        <a:rPr lang="es-CR" sz="1400" b="0" dirty="0"/>
                        <a:t>Nombre </a:t>
                      </a:r>
                      <a:r>
                        <a:rPr lang="es-CR" sz="1400" b="0" dirty="0" err="1"/>
                        <a:t>Dep</a:t>
                      </a:r>
                      <a:endParaRPr lang="es-CR" sz="1400" b="0" dirty="0"/>
                    </a:p>
                  </a:txBody>
                  <a:tcPr/>
                </a:tc>
                <a:extLst>
                  <a:ext uri="{0D108BD9-81ED-4DB2-BD59-A6C34878D82A}">
                    <a16:rowId xmlns:a16="http://schemas.microsoft.com/office/drawing/2014/main" val="10000"/>
                  </a:ext>
                </a:extLst>
              </a:tr>
            </a:tbl>
          </a:graphicData>
        </a:graphic>
      </p:graphicFrame>
      <p:sp>
        <p:nvSpPr>
          <p:cNvPr id="11" name="10 CuadroTexto"/>
          <p:cNvSpPr txBox="1"/>
          <p:nvPr/>
        </p:nvSpPr>
        <p:spPr>
          <a:xfrm>
            <a:off x="5076056" y="3018438"/>
            <a:ext cx="3024336" cy="338554"/>
          </a:xfrm>
          <a:prstGeom prst="rect">
            <a:avLst/>
          </a:prstGeom>
          <a:noFill/>
        </p:spPr>
        <p:txBody>
          <a:bodyPr wrap="square" rtlCol="0">
            <a:spAutoFit/>
          </a:bodyPr>
          <a:lstStyle/>
          <a:p>
            <a:pPr algn="ctr"/>
            <a:r>
              <a:rPr lang="es-CR" sz="1600" dirty="0"/>
              <a:t>Empleado Departamento</a:t>
            </a:r>
          </a:p>
        </p:txBody>
      </p:sp>
    </p:spTree>
    <p:extLst>
      <p:ext uri="{BB962C8B-B14F-4D97-AF65-F5344CB8AC3E}">
        <p14:creationId xmlns:p14="http://schemas.microsoft.com/office/powerpoint/2010/main" val="7605770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5" name="4 Tabla"/>
          <p:cNvGraphicFramePr>
            <a:graphicFrameLocks noGrp="1"/>
          </p:cNvGraphicFramePr>
          <p:nvPr>
            <p:extLst/>
          </p:nvPr>
        </p:nvGraphicFramePr>
        <p:xfrm>
          <a:off x="323528" y="2204864"/>
          <a:ext cx="8443985" cy="579120"/>
        </p:xfrm>
        <a:graphic>
          <a:graphicData uri="http://schemas.openxmlformats.org/drawingml/2006/table">
            <a:tbl>
              <a:tblPr firstRow="1" bandRow="1">
                <a:tableStyleId>{5C22544A-7EE6-4342-B048-85BDC9FD1C3A}</a:tableStyleId>
              </a:tblPr>
              <a:tblGrid>
                <a:gridCol w="916305">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378604">
                  <a:extLst>
                    <a:ext uri="{9D8B030D-6E8A-4147-A177-3AD203B41FA5}">
                      <a16:colId xmlns:a16="http://schemas.microsoft.com/office/drawing/2014/main" val="20002"/>
                    </a:ext>
                  </a:extLst>
                </a:gridCol>
                <a:gridCol w="1084580">
                  <a:extLst>
                    <a:ext uri="{9D8B030D-6E8A-4147-A177-3AD203B41FA5}">
                      <a16:colId xmlns:a16="http://schemas.microsoft.com/office/drawing/2014/main" val="20003"/>
                    </a:ext>
                  </a:extLst>
                </a:gridCol>
                <a:gridCol w="1100520">
                  <a:extLst>
                    <a:ext uri="{9D8B030D-6E8A-4147-A177-3AD203B41FA5}">
                      <a16:colId xmlns:a16="http://schemas.microsoft.com/office/drawing/2014/main" val="20004"/>
                    </a:ext>
                  </a:extLst>
                </a:gridCol>
                <a:gridCol w="1405924">
                  <a:extLst>
                    <a:ext uri="{9D8B030D-6E8A-4147-A177-3AD203B41FA5}">
                      <a16:colId xmlns:a16="http://schemas.microsoft.com/office/drawing/2014/main" val="20005"/>
                    </a:ext>
                  </a:extLst>
                </a:gridCol>
                <a:gridCol w="1405924">
                  <a:extLst>
                    <a:ext uri="{9D8B030D-6E8A-4147-A177-3AD203B41FA5}">
                      <a16:colId xmlns:a16="http://schemas.microsoft.com/office/drawing/2014/main" val="20006"/>
                    </a:ext>
                  </a:extLst>
                </a:gridCol>
              </a:tblGrid>
              <a:tr h="370840">
                <a:tc>
                  <a:txBody>
                    <a:bodyPr/>
                    <a:lstStyle/>
                    <a:p>
                      <a:r>
                        <a:rPr lang="es-CR" sz="1600" b="1" dirty="0"/>
                        <a:t>Cédula</a:t>
                      </a:r>
                    </a:p>
                  </a:txBody>
                  <a:tcPr/>
                </a:tc>
                <a:tc>
                  <a:txBody>
                    <a:bodyPr/>
                    <a:lstStyle/>
                    <a:p>
                      <a:r>
                        <a:rPr lang="es-CR" sz="1600" b="0" dirty="0"/>
                        <a:t>Nombre Empleado</a:t>
                      </a:r>
                    </a:p>
                  </a:txBody>
                  <a:tcPr/>
                </a:tc>
                <a:tc>
                  <a:txBody>
                    <a:bodyPr/>
                    <a:lstStyle/>
                    <a:p>
                      <a:r>
                        <a:rPr lang="es-CR" sz="1600" b="0" dirty="0"/>
                        <a:t>Fecha Nacimiento</a:t>
                      </a:r>
                    </a:p>
                  </a:txBody>
                  <a:tcPr/>
                </a:tc>
                <a:tc>
                  <a:txBody>
                    <a:bodyPr/>
                    <a:lstStyle/>
                    <a:p>
                      <a:r>
                        <a:rPr lang="es-CR" sz="1600" b="0" dirty="0"/>
                        <a:t>Dirección</a:t>
                      </a:r>
                    </a:p>
                  </a:txBody>
                  <a:tcPr/>
                </a:tc>
                <a:tc>
                  <a:txBody>
                    <a:bodyPr/>
                    <a:lstStyle/>
                    <a:p>
                      <a:r>
                        <a:rPr lang="es-CR" sz="1600" b="0" dirty="0"/>
                        <a:t>Código </a:t>
                      </a:r>
                      <a:r>
                        <a:rPr lang="es-CR" sz="1600" b="0" dirty="0" err="1"/>
                        <a:t>Dep</a:t>
                      </a:r>
                      <a:endParaRPr lang="es-CR" sz="1600" b="0" dirty="0"/>
                    </a:p>
                  </a:txBody>
                  <a:tcPr/>
                </a:tc>
                <a:tc>
                  <a:txBody>
                    <a:bodyPr/>
                    <a:lstStyle/>
                    <a:p>
                      <a:r>
                        <a:rPr lang="es-CR" sz="1600" b="0" dirty="0"/>
                        <a:t>Cédula Gerente</a:t>
                      </a:r>
                    </a:p>
                  </a:txBody>
                  <a:tcPr/>
                </a:tc>
                <a:tc>
                  <a:txBody>
                    <a:bodyPr/>
                    <a:lstStyle/>
                    <a:p>
                      <a:r>
                        <a:rPr lang="es-CR" sz="1600" b="0" dirty="0"/>
                        <a:t>Nombre </a:t>
                      </a:r>
                      <a:r>
                        <a:rPr lang="es-CR" sz="1600" b="0" dirty="0" err="1"/>
                        <a:t>Dep</a:t>
                      </a:r>
                      <a:endParaRPr lang="es-CR" sz="1600" b="0" dirty="0"/>
                    </a:p>
                  </a:txBody>
                  <a:tcPr/>
                </a:tc>
                <a:extLst>
                  <a:ext uri="{0D108BD9-81ED-4DB2-BD59-A6C34878D82A}">
                    <a16:rowId xmlns:a16="http://schemas.microsoft.com/office/drawing/2014/main" val="10000"/>
                  </a:ext>
                </a:extLst>
              </a:tr>
            </a:tbl>
          </a:graphicData>
        </a:graphic>
      </p:graphicFrame>
      <p:sp>
        <p:nvSpPr>
          <p:cNvPr id="6" name="5 CuadroTexto"/>
          <p:cNvSpPr txBox="1"/>
          <p:nvPr/>
        </p:nvSpPr>
        <p:spPr>
          <a:xfrm>
            <a:off x="3203848" y="1772816"/>
            <a:ext cx="2808312" cy="369332"/>
          </a:xfrm>
          <a:prstGeom prst="rect">
            <a:avLst/>
          </a:prstGeom>
          <a:noFill/>
        </p:spPr>
        <p:txBody>
          <a:bodyPr wrap="square" rtlCol="0">
            <a:spAutoFit/>
          </a:bodyPr>
          <a:lstStyle/>
          <a:p>
            <a:pPr algn="ctr"/>
            <a:r>
              <a:rPr lang="es-CR" dirty="0"/>
              <a:t>Empleado Departamento</a:t>
            </a:r>
          </a:p>
        </p:txBody>
      </p:sp>
      <p:sp>
        <p:nvSpPr>
          <p:cNvPr id="7" name="6 Rectángulo"/>
          <p:cNvSpPr/>
          <p:nvPr/>
        </p:nvSpPr>
        <p:spPr>
          <a:xfrm>
            <a:off x="166976" y="4365104"/>
            <a:ext cx="3888432" cy="2492990"/>
          </a:xfrm>
          <a:prstGeom prst="rect">
            <a:avLst/>
          </a:prstGeom>
        </p:spPr>
        <p:txBody>
          <a:bodyPr wrap="square">
            <a:spAutoFit/>
          </a:bodyPr>
          <a:lstStyle/>
          <a:p>
            <a:pPr marL="228600" lvl="1" indent="-228600" algn="just">
              <a:buFont typeface="+mj-lt"/>
              <a:buAutoNum type="arabicPeriod"/>
            </a:pPr>
            <a:r>
              <a:rPr lang="es-ES" sz="1200" b="1" dirty="0"/>
              <a:t>Elimina los atributos que presentan dependencias transitivas y crea una nueva relación </a:t>
            </a:r>
            <a:r>
              <a:rPr lang="es-CR" sz="1200" b="1" dirty="0"/>
              <a:t>con ellos</a:t>
            </a:r>
          </a:p>
          <a:p>
            <a:pPr marL="228600" lvl="1" indent="-228600" algn="just">
              <a:buFont typeface="+mj-lt"/>
              <a:buAutoNum type="arabicPeriod"/>
            </a:pPr>
            <a:r>
              <a:rPr lang="es-ES" sz="1200" b="1" dirty="0"/>
              <a:t>Añade a esta nueva relación una copia de los atributos con los que están relacionados (son determinantes) los atributos eliminados. Estos atributos serán la clave primaria de </a:t>
            </a:r>
            <a:r>
              <a:rPr lang="es-CR" sz="1200" b="1" dirty="0"/>
              <a:t>a nueva relación.</a:t>
            </a:r>
          </a:p>
          <a:p>
            <a:pPr marL="228600" lvl="1" indent="-228600" algn="just">
              <a:buFont typeface="+mj-lt"/>
              <a:buAutoNum type="arabicPeriod"/>
            </a:pPr>
            <a:r>
              <a:rPr lang="es-ES" sz="1200" b="1" dirty="0"/>
              <a:t>Nombra a la nueva entidad (añade un 3 para indicar 3NF)</a:t>
            </a:r>
          </a:p>
          <a:p>
            <a:pPr marL="228600" lvl="1" indent="-228600" algn="just">
              <a:buFont typeface="+mj-lt"/>
              <a:buAutoNum type="arabicPeriod"/>
            </a:pPr>
            <a:r>
              <a:rPr lang="es-ES" sz="1200" dirty="0"/>
              <a:t>Renombra a la entidad original (añade un 3 para indicar 3NF)</a:t>
            </a:r>
            <a:endParaRPr lang="es-CR" sz="1200" dirty="0"/>
          </a:p>
          <a:p>
            <a:pPr marL="228600" lvl="1" indent="-228600" algn="just">
              <a:buFont typeface="+mj-lt"/>
              <a:buAutoNum type="arabicPeriod"/>
            </a:pPr>
            <a:endParaRPr lang="es-CR" sz="1200" dirty="0"/>
          </a:p>
        </p:txBody>
      </p:sp>
      <p:graphicFrame>
        <p:nvGraphicFramePr>
          <p:cNvPr id="8" name="7 Tabla"/>
          <p:cNvGraphicFramePr>
            <a:graphicFrameLocks noGrp="1"/>
          </p:cNvGraphicFramePr>
          <p:nvPr>
            <p:extLst/>
          </p:nvPr>
        </p:nvGraphicFramePr>
        <p:xfrm>
          <a:off x="4222109" y="3429000"/>
          <a:ext cx="4742379" cy="518160"/>
        </p:xfrm>
        <a:graphic>
          <a:graphicData uri="http://schemas.openxmlformats.org/drawingml/2006/table">
            <a:tbl>
              <a:tblPr firstRow="1" bandRow="1">
                <a:tableStyleId>{5C22544A-7EE6-4342-B048-85BDC9FD1C3A}</a:tableStyleId>
              </a:tblPr>
              <a:tblGrid>
                <a:gridCol w="822643">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70773">
                  <a:extLst>
                    <a:ext uri="{9D8B030D-6E8A-4147-A177-3AD203B41FA5}">
                      <a16:colId xmlns:a16="http://schemas.microsoft.com/office/drawing/2014/main" val="20002"/>
                    </a:ext>
                  </a:extLst>
                </a:gridCol>
                <a:gridCol w="971868">
                  <a:extLst>
                    <a:ext uri="{9D8B030D-6E8A-4147-A177-3AD203B41FA5}">
                      <a16:colId xmlns:a16="http://schemas.microsoft.com/office/drawing/2014/main" val="20003"/>
                    </a:ext>
                  </a:extLst>
                </a:gridCol>
                <a:gridCol w="796975">
                  <a:extLst>
                    <a:ext uri="{9D8B030D-6E8A-4147-A177-3AD203B41FA5}">
                      <a16:colId xmlns:a16="http://schemas.microsoft.com/office/drawing/2014/main" val="20004"/>
                    </a:ext>
                  </a:extLst>
                </a:gridCol>
              </a:tblGrid>
              <a:tr h="370840">
                <a:tc>
                  <a:txBody>
                    <a:bodyPr/>
                    <a:lstStyle/>
                    <a:p>
                      <a:r>
                        <a:rPr lang="es-CR" sz="1400" b="1" dirty="0"/>
                        <a:t>Cédula</a:t>
                      </a:r>
                    </a:p>
                  </a:txBody>
                  <a:tcPr/>
                </a:tc>
                <a:tc>
                  <a:txBody>
                    <a:bodyPr/>
                    <a:lstStyle/>
                    <a:p>
                      <a:r>
                        <a:rPr lang="es-CR" sz="1400" b="0" dirty="0"/>
                        <a:t>Nombre Empleado</a:t>
                      </a:r>
                    </a:p>
                  </a:txBody>
                  <a:tcPr/>
                </a:tc>
                <a:tc>
                  <a:txBody>
                    <a:bodyPr/>
                    <a:lstStyle/>
                    <a:p>
                      <a:r>
                        <a:rPr lang="es-CR" sz="1400" b="0" dirty="0"/>
                        <a:t>Fecha Nacimiento</a:t>
                      </a:r>
                    </a:p>
                  </a:txBody>
                  <a:tcPr/>
                </a:tc>
                <a:tc>
                  <a:txBody>
                    <a:bodyPr/>
                    <a:lstStyle/>
                    <a:p>
                      <a:r>
                        <a:rPr lang="es-CR" sz="1400" b="0" dirty="0"/>
                        <a:t>Dirección</a:t>
                      </a:r>
                    </a:p>
                  </a:txBody>
                  <a:tcPr/>
                </a:tc>
                <a:tc>
                  <a:txBody>
                    <a:bodyPr/>
                    <a:lstStyle/>
                    <a:p>
                      <a:r>
                        <a:rPr lang="es-CR" sz="1400" b="0" dirty="0"/>
                        <a:t>Código </a:t>
                      </a:r>
                      <a:r>
                        <a:rPr lang="es-CR" sz="1400" b="0" dirty="0" err="1"/>
                        <a:t>Dep</a:t>
                      </a:r>
                      <a:endParaRPr lang="es-CR" sz="1400" b="0" dirty="0"/>
                    </a:p>
                  </a:txBody>
                  <a:tcPr/>
                </a:tc>
                <a:extLst>
                  <a:ext uri="{0D108BD9-81ED-4DB2-BD59-A6C34878D82A}">
                    <a16:rowId xmlns:a16="http://schemas.microsoft.com/office/drawing/2014/main" val="10000"/>
                  </a:ext>
                </a:extLst>
              </a:tr>
            </a:tbl>
          </a:graphicData>
        </a:graphic>
      </p:graphicFrame>
      <p:graphicFrame>
        <p:nvGraphicFramePr>
          <p:cNvPr id="9" name="8 Tabla"/>
          <p:cNvGraphicFramePr>
            <a:graphicFrameLocks noGrp="1"/>
          </p:cNvGraphicFramePr>
          <p:nvPr>
            <p:extLst/>
          </p:nvPr>
        </p:nvGraphicFramePr>
        <p:xfrm>
          <a:off x="6084168" y="4221088"/>
          <a:ext cx="2877278" cy="518160"/>
        </p:xfrm>
        <a:graphic>
          <a:graphicData uri="http://schemas.openxmlformats.org/drawingml/2006/table">
            <a:tbl>
              <a:tblPr firstRow="1" bandRow="1">
                <a:tableStyleId>{5C22544A-7EE6-4342-B048-85BDC9FD1C3A}</a:tableStyleId>
              </a:tblPr>
              <a:tblGrid>
                <a:gridCol w="1168718">
                  <a:extLst>
                    <a:ext uri="{9D8B030D-6E8A-4147-A177-3AD203B41FA5}">
                      <a16:colId xmlns:a16="http://schemas.microsoft.com/office/drawing/2014/main" val="20000"/>
                    </a:ext>
                  </a:extLst>
                </a:gridCol>
                <a:gridCol w="832055">
                  <a:extLst>
                    <a:ext uri="{9D8B030D-6E8A-4147-A177-3AD203B41FA5}">
                      <a16:colId xmlns:a16="http://schemas.microsoft.com/office/drawing/2014/main" val="20001"/>
                    </a:ext>
                  </a:extLst>
                </a:gridCol>
                <a:gridCol w="876505">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b="0" dirty="0"/>
                        <a:t>Código </a:t>
                      </a:r>
                      <a:r>
                        <a:rPr lang="es-CR" sz="1400" b="0" dirty="0" err="1"/>
                        <a:t>Dep</a:t>
                      </a:r>
                      <a:endParaRPr lang="es-CR" sz="1400" b="0" dirty="0"/>
                    </a:p>
                  </a:txBody>
                  <a:tcPr/>
                </a:tc>
                <a:tc>
                  <a:txBody>
                    <a:bodyPr/>
                    <a:lstStyle/>
                    <a:p>
                      <a:r>
                        <a:rPr lang="es-CR" sz="1400" b="0" dirty="0"/>
                        <a:t>Cédula Gerente</a:t>
                      </a:r>
                    </a:p>
                  </a:txBody>
                  <a:tcPr/>
                </a:tc>
                <a:tc>
                  <a:txBody>
                    <a:bodyPr/>
                    <a:lstStyle/>
                    <a:p>
                      <a:r>
                        <a:rPr lang="es-CR" sz="1400" b="0" dirty="0"/>
                        <a:t>Nombre </a:t>
                      </a:r>
                      <a:r>
                        <a:rPr lang="es-CR" sz="1400" b="0" dirty="0" err="1"/>
                        <a:t>Dep</a:t>
                      </a:r>
                      <a:endParaRPr lang="es-CR" sz="1400" b="0" dirty="0"/>
                    </a:p>
                  </a:txBody>
                  <a:tcPr/>
                </a:tc>
                <a:extLst>
                  <a:ext uri="{0D108BD9-81ED-4DB2-BD59-A6C34878D82A}">
                    <a16:rowId xmlns:a16="http://schemas.microsoft.com/office/drawing/2014/main" val="10000"/>
                  </a:ext>
                </a:extLst>
              </a:tr>
            </a:tbl>
          </a:graphicData>
        </a:graphic>
      </p:graphicFrame>
      <p:sp>
        <p:nvSpPr>
          <p:cNvPr id="10" name="9 CuadroTexto"/>
          <p:cNvSpPr txBox="1"/>
          <p:nvPr/>
        </p:nvSpPr>
        <p:spPr>
          <a:xfrm>
            <a:off x="5228456" y="3933056"/>
            <a:ext cx="3024336" cy="338554"/>
          </a:xfrm>
          <a:prstGeom prst="rect">
            <a:avLst/>
          </a:prstGeom>
          <a:noFill/>
        </p:spPr>
        <p:txBody>
          <a:bodyPr wrap="square" rtlCol="0">
            <a:spAutoFit/>
          </a:bodyPr>
          <a:lstStyle/>
          <a:p>
            <a:pPr algn="ctr"/>
            <a:r>
              <a:rPr lang="es-CR" sz="1600" dirty="0"/>
              <a:t>Departamento3</a:t>
            </a:r>
          </a:p>
        </p:txBody>
      </p:sp>
      <p:sp>
        <p:nvSpPr>
          <p:cNvPr id="11" name="10 CuadroTexto"/>
          <p:cNvSpPr txBox="1"/>
          <p:nvPr/>
        </p:nvSpPr>
        <p:spPr>
          <a:xfrm>
            <a:off x="5076056" y="3018438"/>
            <a:ext cx="3024336" cy="338554"/>
          </a:xfrm>
          <a:prstGeom prst="rect">
            <a:avLst/>
          </a:prstGeom>
          <a:noFill/>
        </p:spPr>
        <p:txBody>
          <a:bodyPr wrap="square" rtlCol="0">
            <a:spAutoFit/>
          </a:bodyPr>
          <a:lstStyle/>
          <a:p>
            <a:pPr algn="ctr"/>
            <a:r>
              <a:rPr lang="es-CR" sz="1600" dirty="0"/>
              <a:t>Empleado Departamento</a:t>
            </a:r>
          </a:p>
        </p:txBody>
      </p:sp>
    </p:spTree>
    <p:extLst>
      <p:ext uri="{BB962C8B-B14F-4D97-AF65-F5344CB8AC3E}">
        <p14:creationId xmlns:p14="http://schemas.microsoft.com/office/powerpoint/2010/main" val="1014440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5" name="4 Tabla"/>
          <p:cNvGraphicFramePr>
            <a:graphicFrameLocks noGrp="1"/>
          </p:cNvGraphicFramePr>
          <p:nvPr>
            <p:extLst/>
          </p:nvPr>
        </p:nvGraphicFramePr>
        <p:xfrm>
          <a:off x="323528" y="2204864"/>
          <a:ext cx="8443985" cy="579120"/>
        </p:xfrm>
        <a:graphic>
          <a:graphicData uri="http://schemas.openxmlformats.org/drawingml/2006/table">
            <a:tbl>
              <a:tblPr firstRow="1" bandRow="1">
                <a:tableStyleId>{5C22544A-7EE6-4342-B048-85BDC9FD1C3A}</a:tableStyleId>
              </a:tblPr>
              <a:tblGrid>
                <a:gridCol w="916305">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378604">
                  <a:extLst>
                    <a:ext uri="{9D8B030D-6E8A-4147-A177-3AD203B41FA5}">
                      <a16:colId xmlns:a16="http://schemas.microsoft.com/office/drawing/2014/main" val="20002"/>
                    </a:ext>
                  </a:extLst>
                </a:gridCol>
                <a:gridCol w="1084580">
                  <a:extLst>
                    <a:ext uri="{9D8B030D-6E8A-4147-A177-3AD203B41FA5}">
                      <a16:colId xmlns:a16="http://schemas.microsoft.com/office/drawing/2014/main" val="20003"/>
                    </a:ext>
                  </a:extLst>
                </a:gridCol>
                <a:gridCol w="1100520">
                  <a:extLst>
                    <a:ext uri="{9D8B030D-6E8A-4147-A177-3AD203B41FA5}">
                      <a16:colId xmlns:a16="http://schemas.microsoft.com/office/drawing/2014/main" val="20004"/>
                    </a:ext>
                  </a:extLst>
                </a:gridCol>
                <a:gridCol w="1405924">
                  <a:extLst>
                    <a:ext uri="{9D8B030D-6E8A-4147-A177-3AD203B41FA5}">
                      <a16:colId xmlns:a16="http://schemas.microsoft.com/office/drawing/2014/main" val="20005"/>
                    </a:ext>
                  </a:extLst>
                </a:gridCol>
                <a:gridCol w="1405924">
                  <a:extLst>
                    <a:ext uri="{9D8B030D-6E8A-4147-A177-3AD203B41FA5}">
                      <a16:colId xmlns:a16="http://schemas.microsoft.com/office/drawing/2014/main" val="20006"/>
                    </a:ext>
                  </a:extLst>
                </a:gridCol>
              </a:tblGrid>
              <a:tr h="370840">
                <a:tc>
                  <a:txBody>
                    <a:bodyPr/>
                    <a:lstStyle/>
                    <a:p>
                      <a:r>
                        <a:rPr lang="es-CR" sz="1600" b="1" dirty="0"/>
                        <a:t>Cédula</a:t>
                      </a:r>
                    </a:p>
                  </a:txBody>
                  <a:tcPr/>
                </a:tc>
                <a:tc>
                  <a:txBody>
                    <a:bodyPr/>
                    <a:lstStyle/>
                    <a:p>
                      <a:r>
                        <a:rPr lang="es-CR" sz="1600" b="0" dirty="0"/>
                        <a:t>Nombre Empleado</a:t>
                      </a:r>
                    </a:p>
                  </a:txBody>
                  <a:tcPr/>
                </a:tc>
                <a:tc>
                  <a:txBody>
                    <a:bodyPr/>
                    <a:lstStyle/>
                    <a:p>
                      <a:r>
                        <a:rPr lang="es-CR" sz="1600" b="0" dirty="0"/>
                        <a:t>Fecha Nacimiento</a:t>
                      </a:r>
                    </a:p>
                  </a:txBody>
                  <a:tcPr/>
                </a:tc>
                <a:tc>
                  <a:txBody>
                    <a:bodyPr/>
                    <a:lstStyle/>
                    <a:p>
                      <a:r>
                        <a:rPr lang="es-CR" sz="1600" b="0" dirty="0"/>
                        <a:t>Dirección</a:t>
                      </a:r>
                    </a:p>
                  </a:txBody>
                  <a:tcPr/>
                </a:tc>
                <a:tc>
                  <a:txBody>
                    <a:bodyPr/>
                    <a:lstStyle/>
                    <a:p>
                      <a:r>
                        <a:rPr lang="es-CR" sz="1600" b="0" dirty="0"/>
                        <a:t>Código </a:t>
                      </a:r>
                      <a:r>
                        <a:rPr lang="es-CR" sz="1600" b="0" dirty="0" err="1"/>
                        <a:t>Dep</a:t>
                      </a:r>
                      <a:endParaRPr lang="es-CR" sz="1600" b="0" dirty="0"/>
                    </a:p>
                  </a:txBody>
                  <a:tcPr/>
                </a:tc>
                <a:tc>
                  <a:txBody>
                    <a:bodyPr/>
                    <a:lstStyle/>
                    <a:p>
                      <a:r>
                        <a:rPr lang="es-CR" sz="1600" b="0" dirty="0"/>
                        <a:t>Cédula Gerente</a:t>
                      </a:r>
                    </a:p>
                  </a:txBody>
                  <a:tcPr/>
                </a:tc>
                <a:tc>
                  <a:txBody>
                    <a:bodyPr/>
                    <a:lstStyle/>
                    <a:p>
                      <a:r>
                        <a:rPr lang="es-CR" sz="1600" b="0" dirty="0"/>
                        <a:t>Nombre </a:t>
                      </a:r>
                      <a:r>
                        <a:rPr lang="es-CR" sz="1600" b="0" dirty="0" err="1"/>
                        <a:t>Dep</a:t>
                      </a:r>
                      <a:endParaRPr lang="es-CR" sz="1600" b="0" dirty="0"/>
                    </a:p>
                  </a:txBody>
                  <a:tcPr/>
                </a:tc>
                <a:extLst>
                  <a:ext uri="{0D108BD9-81ED-4DB2-BD59-A6C34878D82A}">
                    <a16:rowId xmlns:a16="http://schemas.microsoft.com/office/drawing/2014/main" val="10000"/>
                  </a:ext>
                </a:extLst>
              </a:tr>
            </a:tbl>
          </a:graphicData>
        </a:graphic>
      </p:graphicFrame>
      <p:sp>
        <p:nvSpPr>
          <p:cNvPr id="6" name="5 CuadroTexto"/>
          <p:cNvSpPr txBox="1"/>
          <p:nvPr/>
        </p:nvSpPr>
        <p:spPr>
          <a:xfrm>
            <a:off x="3203848" y="1772816"/>
            <a:ext cx="2808312" cy="369332"/>
          </a:xfrm>
          <a:prstGeom prst="rect">
            <a:avLst/>
          </a:prstGeom>
          <a:noFill/>
        </p:spPr>
        <p:txBody>
          <a:bodyPr wrap="square" rtlCol="0">
            <a:spAutoFit/>
          </a:bodyPr>
          <a:lstStyle/>
          <a:p>
            <a:pPr algn="ctr"/>
            <a:r>
              <a:rPr lang="es-CR" dirty="0"/>
              <a:t>Empleado Departamento</a:t>
            </a:r>
          </a:p>
        </p:txBody>
      </p:sp>
      <p:sp>
        <p:nvSpPr>
          <p:cNvPr id="7" name="6 Rectángulo"/>
          <p:cNvSpPr/>
          <p:nvPr/>
        </p:nvSpPr>
        <p:spPr>
          <a:xfrm>
            <a:off x="166976" y="4365104"/>
            <a:ext cx="3888432" cy="2492990"/>
          </a:xfrm>
          <a:prstGeom prst="rect">
            <a:avLst/>
          </a:prstGeom>
        </p:spPr>
        <p:txBody>
          <a:bodyPr wrap="square">
            <a:spAutoFit/>
          </a:bodyPr>
          <a:lstStyle/>
          <a:p>
            <a:pPr marL="228600" lvl="1" indent="-228600" algn="just">
              <a:buFont typeface="+mj-lt"/>
              <a:buAutoNum type="arabicPeriod"/>
            </a:pPr>
            <a:r>
              <a:rPr lang="es-ES" sz="1200" b="1" dirty="0"/>
              <a:t>Elimina los atributos que presentan dependencias transitivas y crea una nueva relación </a:t>
            </a:r>
            <a:r>
              <a:rPr lang="es-CR" sz="1200" b="1" dirty="0"/>
              <a:t>con ellos</a:t>
            </a:r>
          </a:p>
          <a:p>
            <a:pPr marL="228600" lvl="1" indent="-228600" algn="just">
              <a:buFont typeface="+mj-lt"/>
              <a:buAutoNum type="arabicPeriod"/>
            </a:pPr>
            <a:r>
              <a:rPr lang="es-ES" sz="1200" b="1" dirty="0"/>
              <a:t>Añade a esta nueva relación una copia de los atributos con los que están relacionados (son determinantes) los atributos eliminados. Estos atributos serán la clave primaria de </a:t>
            </a:r>
            <a:r>
              <a:rPr lang="es-CR" sz="1200" b="1" dirty="0"/>
              <a:t>a nueva relación.</a:t>
            </a:r>
          </a:p>
          <a:p>
            <a:pPr marL="228600" lvl="1" indent="-228600" algn="just">
              <a:buFont typeface="+mj-lt"/>
              <a:buAutoNum type="arabicPeriod"/>
            </a:pPr>
            <a:r>
              <a:rPr lang="es-ES" sz="1200" b="1" dirty="0"/>
              <a:t>Nombra a la nueva entidad (añade un 3 para indicar 3NF)</a:t>
            </a:r>
          </a:p>
          <a:p>
            <a:pPr marL="228600" lvl="1" indent="-228600" algn="just">
              <a:buFont typeface="+mj-lt"/>
              <a:buAutoNum type="arabicPeriod"/>
            </a:pPr>
            <a:r>
              <a:rPr lang="es-ES" sz="1200" b="1" dirty="0"/>
              <a:t>Renombra a la entidad original (añade un 3 para indicar 3NF)</a:t>
            </a:r>
            <a:endParaRPr lang="es-CR" sz="1200" b="1" dirty="0"/>
          </a:p>
          <a:p>
            <a:pPr marL="228600" lvl="1" indent="-228600" algn="just">
              <a:buFont typeface="+mj-lt"/>
              <a:buAutoNum type="arabicPeriod"/>
            </a:pPr>
            <a:endParaRPr lang="es-CR" sz="1200" dirty="0"/>
          </a:p>
        </p:txBody>
      </p:sp>
      <p:graphicFrame>
        <p:nvGraphicFramePr>
          <p:cNvPr id="8" name="7 Tabla"/>
          <p:cNvGraphicFramePr>
            <a:graphicFrameLocks noGrp="1"/>
          </p:cNvGraphicFramePr>
          <p:nvPr>
            <p:extLst/>
          </p:nvPr>
        </p:nvGraphicFramePr>
        <p:xfrm>
          <a:off x="4222109" y="3429000"/>
          <a:ext cx="4742379" cy="518160"/>
        </p:xfrm>
        <a:graphic>
          <a:graphicData uri="http://schemas.openxmlformats.org/drawingml/2006/table">
            <a:tbl>
              <a:tblPr firstRow="1" bandRow="1">
                <a:tableStyleId>{5C22544A-7EE6-4342-B048-85BDC9FD1C3A}</a:tableStyleId>
              </a:tblPr>
              <a:tblGrid>
                <a:gridCol w="822643">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70773">
                  <a:extLst>
                    <a:ext uri="{9D8B030D-6E8A-4147-A177-3AD203B41FA5}">
                      <a16:colId xmlns:a16="http://schemas.microsoft.com/office/drawing/2014/main" val="20002"/>
                    </a:ext>
                  </a:extLst>
                </a:gridCol>
                <a:gridCol w="971868">
                  <a:extLst>
                    <a:ext uri="{9D8B030D-6E8A-4147-A177-3AD203B41FA5}">
                      <a16:colId xmlns:a16="http://schemas.microsoft.com/office/drawing/2014/main" val="20003"/>
                    </a:ext>
                  </a:extLst>
                </a:gridCol>
                <a:gridCol w="796975">
                  <a:extLst>
                    <a:ext uri="{9D8B030D-6E8A-4147-A177-3AD203B41FA5}">
                      <a16:colId xmlns:a16="http://schemas.microsoft.com/office/drawing/2014/main" val="20004"/>
                    </a:ext>
                  </a:extLst>
                </a:gridCol>
              </a:tblGrid>
              <a:tr h="370840">
                <a:tc>
                  <a:txBody>
                    <a:bodyPr/>
                    <a:lstStyle/>
                    <a:p>
                      <a:r>
                        <a:rPr lang="es-CR" sz="1400" b="1" dirty="0"/>
                        <a:t>Cédula</a:t>
                      </a:r>
                    </a:p>
                  </a:txBody>
                  <a:tcPr/>
                </a:tc>
                <a:tc>
                  <a:txBody>
                    <a:bodyPr/>
                    <a:lstStyle/>
                    <a:p>
                      <a:r>
                        <a:rPr lang="es-CR" sz="1400" b="0" dirty="0"/>
                        <a:t>Nombre Empleado</a:t>
                      </a:r>
                    </a:p>
                  </a:txBody>
                  <a:tcPr/>
                </a:tc>
                <a:tc>
                  <a:txBody>
                    <a:bodyPr/>
                    <a:lstStyle/>
                    <a:p>
                      <a:r>
                        <a:rPr lang="es-CR" sz="1400" b="0" dirty="0"/>
                        <a:t>Fecha Nacimiento</a:t>
                      </a:r>
                    </a:p>
                  </a:txBody>
                  <a:tcPr/>
                </a:tc>
                <a:tc>
                  <a:txBody>
                    <a:bodyPr/>
                    <a:lstStyle/>
                    <a:p>
                      <a:r>
                        <a:rPr lang="es-CR" sz="1400" b="0" dirty="0"/>
                        <a:t>Dirección</a:t>
                      </a:r>
                    </a:p>
                  </a:txBody>
                  <a:tcPr/>
                </a:tc>
                <a:tc>
                  <a:txBody>
                    <a:bodyPr/>
                    <a:lstStyle/>
                    <a:p>
                      <a:r>
                        <a:rPr lang="es-CR" sz="1400" b="0" dirty="0"/>
                        <a:t>Código </a:t>
                      </a:r>
                      <a:r>
                        <a:rPr lang="es-CR" sz="1400" b="0" dirty="0" err="1"/>
                        <a:t>Dep</a:t>
                      </a:r>
                      <a:endParaRPr lang="es-CR" sz="1400" b="0" dirty="0"/>
                    </a:p>
                  </a:txBody>
                  <a:tcPr/>
                </a:tc>
                <a:extLst>
                  <a:ext uri="{0D108BD9-81ED-4DB2-BD59-A6C34878D82A}">
                    <a16:rowId xmlns:a16="http://schemas.microsoft.com/office/drawing/2014/main" val="10000"/>
                  </a:ext>
                </a:extLst>
              </a:tr>
            </a:tbl>
          </a:graphicData>
        </a:graphic>
      </p:graphicFrame>
      <p:graphicFrame>
        <p:nvGraphicFramePr>
          <p:cNvPr id="9" name="8 Tabla"/>
          <p:cNvGraphicFramePr>
            <a:graphicFrameLocks noGrp="1"/>
          </p:cNvGraphicFramePr>
          <p:nvPr>
            <p:extLst/>
          </p:nvPr>
        </p:nvGraphicFramePr>
        <p:xfrm>
          <a:off x="6084168" y="4221088"/>
          <a:ext cx="2877278" cy="518160"/>
        </p:xfrm>
        <a:graphic>
          <a:graphicData uri="http://schemas.openxmlformats.org/drawingml/2006/table">
            <a:tbl>
              <a:tblPr firstRow="1" bandRow="1">
                <a:tableStyleId>{5C22544A-7EE6-4342-B048-85BDC9FD1C3A}</a:tableStyleId>
              </a:tblPr>
              <a:tblGrid>
                <a:gridCol w="1168718">
                  <a:extLst>
                    <a:ext uri="{9D8B030D-6E8A-4147-A177-3AD203B41FA5}">
                      <a16:colId xmlns:a16="http://schemas.microsoft.com/office/drawing/2014/main" val="20000"/>
                    </a:ext>
                  </a:extLst>
                </a:gridCol>
                <a:gridCol w="832055">
                  <a:extLst>
                    <a:ext uri="{9D8B030D-6E8A-4147-A177-3AD203B41FA5}">
                      <a16:colId xmlns:a16="http://schemas.microsoft.com/office/drawing/2014/main" val="20001"/>
                    </a:ext>
                  </a:extLst>
                </a:gridCol>
                <a:gridCol w="876505">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b="0" dirty="0"/>
                        <a:t>Código </a:t>
                      </a:r>
                      <a:r>
                        <a:rPr lang="es-CR" sz="1400" b="0" dirty="0" err="1"/>
                        <a:t>Dep</a:t>
                      </a:r>
                      <a:endParaRPr lang="es-CR" sz="1400" b="0" dirty="0"/>
                    </a:p>
                  </a:txBody>
                  <a:tcPr/>
                </a:tc>
                <a:tc>
                  <a:txBody>
                    <a:bodyPr/>
                    <a:lstStyle/>
                    <a:p>
                      <a:r>
                        <a:rPr lang="es-CR" sz="1400" b="0" dirty="0"/>
                        <a:t>Cédula Gerente</a:t>
                      </a:r>
                    </a:p>
                  </a:txBody>
                  <a:tcPr/>
                </a:tc>
                <a:tc>
                  <a:txBody>
                    <a:bodyPr/>
                    <a:lstStyle/>
                    <a:p>
                      <a:r>
                        <a:rPr lang="es-CR" sz="1400" b="0" dirty="0"/>
                        <a:t>Nombre </a:t>
                      </a:r>
                      <a:r>
                        <a:rPr lang="es-CR" sz="1400" b="0" dirty="0" err="1"/>
                        <a:t>Dep</a:t>
                      </a:r>
                      <a:endParaRPr lang="es-CR" sz="1400" b="0" dirty="0"/>
                    </a:p>
                  </a:txBody>
                  <a:tcPr/>
                </a:tc>
                <a:extLst>
                  <a:ext uri="{0D108BD9-81ED-4DB2-BD59-A6C34878D82A}">
                    <a16:rowId xmlns:a16="http://schemas.microsoft.com/office/drawing/2014/main" val="10000"/>
                  </a:ext>
                </a:extLst>
              </a:tr>
            </a:tbl>
          </a:graphicData>
        </a:graphic>
      </p:graphicFrame>
      <p:sp>
        <p:nvSpPr>
          <p:cNvPr id="10" name="9 CuadroTexto"/>
          <p:cNvSpPr txBox="1"/>
          <p:nvPr/>
        </p:nvSpPr>
        <p:spPr>
          <a:xfrm>
            <a:off x="5228456" y="3933056"/>
            <a:ext cx="3024336" cy="338554"/>
          </a:xfrm>
          <a:prstGeom prst="rect">
            <a:avLst/>
          </a:prstGeom>
          <a:noFill/>
        </p:spPr>
        <p:txBody>
          <a:bodyPr wrap="square" rtlCol="0">
            <a:spAutoFit/>
          </a:bodyPr>
          <a:lstStyle/>
          <a:p>
            <a:pPr algn="ctr"/>
            <a:r>
              <a:rPr lang="es-CR" sz="1600" dirty="0"/>
              <a:t>Departamento3</a:t>
            </a:r>
          </a:p>
        </p:txBody>
      </p:sp>
      <p:sp>
        <p:nvSpPr>
          <p:cNvPr id="11" name="10 CuadroTexto"/>
          <p:cNvSpPr txBox="1"/>
          <p:nvPr/>
        </p:nvSpPr>
        <p:spPr>
          <a:xfrm>
            <a:off x="5076056" y="3018438"/>
            <a:ext cx="3024336" cy="338554"/>
          </a:xfrm>
          <a:prstGeom prst="rect">
            <a:avLst/>
          </a:prstGeom>
          <a:noFill/>
        </p:spPr>
        <p:txBody>
          <a:bodyPr wrap="square" rtlCol="0">
            <a:spAutoFit/>
          </a:bodyPr>
          <a:lstStyle/>
          <a:p>
            <a:pPr algn="ctr"/>
            <a:r>
              <a:rPr lang="es-CR" sz="1600" dirty="0"/>
              <a:t>Empleado Departamento3</a:t>
            </a:r>
          </a:p>
        </p:txBody>
      </p:sp>
    </p:spTree>
    <p:extLst>
      <p:ext uri="{BB962C8B-B14F-4D97-AF65-F5344CB8AC3E}">
        <p14:creationId xmlns:p14="http://schemas.microsoft.com/office/powerpoint/2010/main" val="2936539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Formas Normales </a:t>
            </a:r>
          </a:p>
        </p:txBody>
      </p:sp>
      <p:sp>
        <p:nvSpPr>
          <p:cNvPr id="3" name="2 Marcador de contenido"/>
          <p:cNvSpPr>
            <a:spLocks noGrp="1"/>
          </p:cNvSpPr>
          <p:nvPr>
            <p:ph idx="1"/>
          </p:nvPr>
        </p:nvSpPr>
        <p:spPr/>
        <p:txBody>
          <a:bodyPr/>
          <a:lstStyle/>
          <a:p>
            <a:r>
              <a:rPr lang="es-ES" dirty="0"/>
              <a:t>Un esquema de relación está en una determinada </a:t>
            </a:r>
            <a:r>
              <a:rPr lang="es-ES" b="1" dirty="0"/>
              <a:t>forma normal </a:t>
            </a:r>
            <a:r>
              <a:rPr lang="es-ES" dirty="0"/>
              <a:t>si </a:t>
            </a:r>
            <a:r>
              <a:rPr lang="es-ES" b="1" dirty="0"/>
              <a:t>satisface un cierto conjunto de restricciones</a:t>
            </a:r>
            <a:endParaRPr lang="es-CR" dirty="0"/>
          </a:p>
        </p:txBody>
      </p:sp>
      <p:graphicFrame>
        <p:nvGraphicFramePr>
          <p:cNvPr id="4" name="3 Diagrama"/>
          <p:cNvGraphicFramePr/>
          <p:nvPr>
            <p:extLst/>
          </p:nvPr>
        </p:nvGraphicFramePr>
        <p:xfrm>
          <a:off x="683568" y="2636912"/>
          <a:ext cx="7920880"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4497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Dependencia Funcional</a:t>
            </a:r>
          </a:p>
        </p:txBody>
      </p:sp>
      <p:graphicFrame>
        <p:nvGraphicFramePr>
          <p:cNvPr id="4" name="3 Marcador de contenido"/>
          <p:cNvGraphicFramePr>
            <a:graphicFrameLocks noGrp="1"/>
          </p:cNvGraphicFramePr>
          <p:nvPr>
            <p:ph idx="1"/>
            <p:extLst/>
          </p:nvPr>
        </p:nvGraphicFramePr>
        <p:xfrm>
          <a:off x="1105995" y="2060848"/>
          <a:ext cx="6666404" cy="3657600"/>
        </p:xfrm>
        <a:graphic>
          <a:graphicData uri="http://schemas.openxmlformats.org/drawingml/2006/table">
            <a:tbl>
              <a:tblPr firstRow="1" bandRow="1">
                <a:tableStyleId>{5C22544A-7EE6-4342-B048-85BDC9FD1C3A}</a:tableStyleId>
              </a:tblPr>
              <a:tblGrid>
                <a:gridCol w="1601716">
                  <a:extLst>
                    <a:ext uri="{9D8B030D-6E8A-4147-A177-3AD203B41FA5}">
                      <a16:colId xmlns:a16="http://schemas.microsoft.com/office/drawing/2014/main" val="20000"/>
                    </a:ext>
                  </a:extLst>
                </a:gridCol>
                <a:gridCol w="1925212">
                  <a:extLst>
                    <a:ext uri="{9D8B030D-6E8A-4147-A177-3AD203B41FA5}">
                      <a16:colId xmlns:a16="http://schemas.microsoft.com/office/drawing/2014/main" val="20001"/>
                    </a:ext>
                  </a:extLst>
                </a:gridCol>
                <a:gridCol w="672326">
                  <a:extLst>
                    <a:ext uri="{9D8B030D-6E8A-4147-A177-3AD203B41FA5}">
                      <a16:colId xmlns:a16="http://schemas.microsoft.com/office/drawing/2014/main" val="20002"/>
                    </a:ext>
                  </a:extLst>
                </a:gridCol>
                <a:gridCol w="865434">
                  <a:extLst>
                    <a:ext uri="{9D8B030D-6E8A-4147-A177-3AD203B41FA5}">
                      <a16:colId xmlns:a16="http://schemas.microsoft.com/office/drawing/2014/main" val="20003"/>
                    </a:ext>
                  </a:extLst>
                </a:gridCol>
                <a:gridCol w="1601716">
                  <a:extLst>
                    <a:ext uri="{9D8B030D-6E8A-4147-A177-3AD203B41FA5}">
                      <a16:colId xmlns:a16="http://schemas.microsoft.com/office/drawing/2014/main" val="20004"/>
                    </a:ext>
                  </a:extLst>
                </a:gridCol>
              </a:tblGrid>
              <a:tr h="253713">
                <a:tc>
                  <a:txBody>
                    <a:bodyPr/>
                    <a:lstStyle/>
                    <a:p>
                      <a:r>
                        <a:rPr lang="es-CR" sz="1400" dirty="0"/>
                        <a:t>Cédula</a:t>
                      </a:r>
                    </a:p>
                  </a:txBody>
                  <a:tcPr/>
                </a:tc>
                <a:tc>
                  <a:txBody>
                    <a:bodyPr/>
                    <a:lstStyle/>
                    <a:p>
                      <a:r>
                        <a:rPr lang="es-CR" sz="1400" dirty="0"/>
                        <a:t>Fecha Nacimiento</a:t>
                      </a:r>
                    </a:p>
                  </a:txBody>
                  <a:tcPr/>
                </a:tc>
                <a:tc>
                  <a:txBody>
                    <a:bodyPr/>
                    <a:lstStyle/>
                    <a:p>
                      <a:r>
                        <a:rPr lang="es-CR" sz="1400" dirty="0"/>
                        <a:t>Sexo</a:t>
                      </a:r>
                    </a:p>
                  </a:txBody>
                  <a:tcPr/>
                </a:tc>
                <a:tc>
                  <a:txBody>
                    <a:bodyPr/>
                    <a:lstStyle/>
                    <a:p>
                      <a:r>
                        <a:rPr lang="es-CR" sz="1400" dirty="0"/>
                        <a:t>Código</a:t>
                      </a:r>
                    </a:p>
                  </a:txBody>
                  <a:tcPr/>
                </a:tc>
                <a:tc>
                  <a:txBody>
                    <a:bodyPr/>
                    <a:lstStyle/>
                    <a:p>
                      <a:r>
                        <a:rPr lang="es-CR" sz="1400" dirty="0"/>
                        <a:t>Departamento</a:t>
                      </a:r>
                    </a:p>
                  </a:txBody>
                  <a:tcPr/>
                </a:tc>
                <a:extLst>
                  <a:ext uri="{0D108BD9-81ED-4DB2-BD59-A6C34878D82A}">
                    <a16:rowId xmlns:a16="http://schemas.microsoft.com/office/drawing/2014/main" val="10000"/>
                  </a:ext>
                </a:extLst>
              </a:tr>
              <a:tr h="253713">
                <a:tc>
                  <a:txBody>
                    <a:bodyPr/>
                    <a:lstStyle/>
                    <a:p>
                      <a:r>
                        <a:rPr lang="es-CR" sz="1400" dirty="0"/>
                        <a:t>9.980.623</a:t>
                      </a:r>
                    </a:p>
                  </a:txBody>
                  <a:tcPr/>
                </a:tc>
                <a:tc>
                  <a:txBody>
                    <a:bodyPr/>
                    <a:lstStyle/>
                    <a:p>
                      <a:r>
                        <a:rPr lang="es-CR" sz="1400" dirty="0"/>
                        <a:t>06/01/73</a:t>
                      </a:r>
                    </a:p>
                  </a:txBody>
                  <a:tcPr/>
                </a:tc>
                <a:tc>
                  <a:txBody>
                    <a:bodyPr/>
                    <a:lstStyle/>
                    <a:p>
                      <a:r>
                        <a:rPr lang="es-CR" sz="1400" dirty="0"/>
                        <a:t>M</a:t>
                      </a:r>
                    </a:p>
                  </a:txBody>
                  <a:tcPr/>
                </a:tc>
                <a:tc>
                  <a:txBody>
                    <a:bodyPr/>
                    <a:lstStyle/>
                    <a:p>
                      <a:r>
                        <a:rPr lang="es-CR" sz="1400" dirty="0"/>
                        <a:t>01</a:t>
                      </a:r>
                    </a:p>
                  </a:txBody>
                  <a:tcPr/>
                </a:tc>
                <a:tc>
                  <a:txBody>
                    <a:bodyPr/>
                    <a:lstStyle/>
                    <a:p>
                      <a:r>
                        <a:rPr lang="es-CR" sz="1400" dirty="0"/>
                        <a:t>Computación</a:t>
                      </a:r>
                    </a:p>
                  </a:txBody>
                  <a:tcPr/>
                </a:tc>
                <a:extLst>
                  <a:ext uri="{0D108BD9-81ED-4DB2-BD59-A6C34878D82A}">
                    <a16:rowId xmlns:a16="http://schemas.microsoft.com/office/drawing/2014/main" val="10001"/>
                  </a:ext>
                </a:extLst>
              </a:tr>
              <a:tr h="253713">
                <a:tc>
                  <a:txBody>
                    <a:bodyPr/>
                    <a:lstStyle/>
                    <a:p>
                      <a:r>
                        <a:rPr lang="es-CR" sz="1400" dirty="0">
                          <a:solidFill>
                            <a:srgbClr val="FF0000"/>
                          </a:solidFill>
                        </a:rPr>
                        <a:t>10.334.890</a:t>
                      </a:r>
                    </a:p>
                  </a:txBody>
                  <a:tcPr/>
                </a:tc>
                <a:tc>
                  <a:txBody>
                    <a:bodyPr/>
                    <a:lstStyle/>
                    <a:p>
                      <a:r>
                        <a:rPr lang="es-CR" sz="1400" dirty="0">
                          <a:solidFill>
                            <a:srgbClr val="FF0000"/>
                          </a:solidFill>
                        </a:rPr>
                        <a:t>06/01/76</a:t>
                      </a:r>
                    </a:p>
                  </a:txBody>
                  <a:tcPr/>
                </a:tc>
                <a:tc>
                  <a:txBody>
                    <a:bodyPr/>
                    <a:lstStyle/>
                    <a:p>
                      <a:r>
                        <a:rPr lang="es-CR" sz="1400" dirty="0">
                          <a:solidFill>
                            <a:srgbClr val="FF0000"/>
                          </a:solidFill>
                        </a:rPr>
                        <a:t>F</a:t>
                      </a:r>
                    </a:p>
                  </a:txBody>
                  <a:tcPr/>
                </a:tc>
                <a:tc>
                  <a:txBody>
                    <a:bodyPr/>
                    <a:lstStyle/>
                    <a:p>
                      <a:r>
                        <a:rPr lang="es-CR" sz="1400" dirty="0"/>
                        <a:t>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Computación</a:t>
                      </a:r>
                    </a:p>
                  </a:txBody>
                  <a:tcPr/>
                </a:tc>
                <a:extLst>
                  <a:ext uri="{0D108BD9-81ED-4DB2-BD59-A6C34878D82A}">
                    <a16:rowId xmlns:a16="http://schemas.microsoft.com/office/drawing/2014/main" val="10002"/>
                  </a:ext>
                </a:extLst>
              </a:tr>
              <a:tr h="253713">
                <a:tc>
                  <a:txBody>
                    <a:bodyPr/>
                    <a:lstStyle/>
                    <a:p>
                      <a:r>
                        <a:rPr lang="es-CR" sz="1400" dirty="0">
                          <a:solidFill>
                            <a:srgbClr val="0070C0"/>
                          </a:solidFill>
                        </a:rPr>
                        <a:t>17.544.672</a:t>
                      </a:r>
                    </a:p>
                  </a:txBody>
                  <a:tcPr/>
                </a:tc>
                <a:tc>
                  <a:txBody>
                    <a:bodyPr/>
                    <a:lstStyle/>
                    <a:p>
                      <a:r>
                        <a:rPr lang="es-CR" sz="1400" dirty="0">
                          <a:solidFill>
                            <a:srgbClr val="0070C0"/>
                          </a:solidFill>
                        </a:rPr>
                        <a:t>06/01/84</a:t>
                      </a:r>
                    </a:p>
                  </a:txBody>
                  <a:tcPr/>
                </a:tc>
                <a:tc>
                  <a:txBody>
                    <a:bodyPr/>
                    <a:lstStyle/>
                    <a:p>
                      <a:r>
                        <a:rPr lang="es-CR" sz="1400" dirty="0">
                          <a:solidFill>
                            <a:srgbClr val="0070C0"/>
                          </a:solidFill>
                        </a:rPr>
                        <a:t>M</a:t>
                      </a:r>
                    </a:p>
                  </a:txBody>
                  <a:tcPr/>
                </a:tc>
                <a:tc>
                  <a:txBody>
                    <a:bodyPr/>
                    <a:lstStyle/>
                    <a:p>
                      <a:r>
                        <a:rPr lang="es-CR" sz="1400" dirty="0"/>
                        <a:t>03</a:t>
                      </a:r>
                    </a:p>
                  </a:txBody>
                  <a:tcPr/>
                </a:tc>
                <a:tc>
                  <a:txBody>
                    <a:bodyPr/>
                    <a:lstStyle/>
                    <a:p>
                      <a:r>
                        <a:rPr lang="es-CR" sz="1400" dirty="0"/>
                        <a:t>Investigación</a:t>
                      </a:r>
                    </a:p>
                  </a:txBody>
                  <a:tcPr/>
                </a:tc>
                <a:extLst>
                  <a:ext uri="{0D108BD9-81ED-4DB2-BD59-A6C34878D82A}">
                    <a16:rowId xmlns:a16="http://schemas.microsoft.com/office/drawing/2014/main" val="10003"/>
                  </a:ext>
                </a:extLst>
              </a:tr>
              <a:tr h="253713">
                <a:tc>
                  <a:txBody>
                    <a:bodyPr/>
                    <a:lstStyle/>
                    <a:p>
                      <a:r>
                        <a:rPr lang="es-CR" sz="1400" dirty="0">
                          <a:solidFill>
                            <a:srgbClr val="FFC000"/>
                          </a:solidFill>
                        </a:rPr>
                        <a:t>12.334.222</a:t>
                      </a:r>
                    </a:p>
                  </a:txBody>
                  <a:tcPr/>
                </a:tc>
                <a:tc>
                  <a:txBody>
                    <a:bodyPr/>
                    <a:lstStyle/>
                    <a:p>
                      <a:r>
                        <a:rPr lang="es-CR" sz="1400" dirty="0">
                          <a:solidFill>
                            <a:srgbClr val="FFC000"/>
                          </a:solidFill>
                        </a:rPr>
                        <a:t>06/01/77</a:t>
                      </a:r>
                    </a:p>
                  </a:txBody>
                  <a:tcPr/>
                </a:tc>
                <a:tc>
                  <a:txBody>
                    <a:bodyPr/>
                    <a:lstStyle/>
                    <a:p>
                      <a:r>
                        <a:rPr lang="es-CR" sz="1400" dirty="0">
                          <a:solidFill>
                            <a:srgbClr val="FFC000"/>
                          </a:solidFill>
                        </a:rPr>
                        <a:t>M</a:t>
                      </a:r>
                    </a:p>
                  </a:txBody>
                  <a:tcPr/>
                </a:tc>
                <a:tc>
                  <a:txBody>
                    <a:bodyPr/>
                    <a:lstStyle/>
                    <a:p>
                      <a:r>
                        <a:rPr lang="es-CR" sz="1400" dirty="0"/>
                        <a:t>02</a:t>
                      </a:r>
                    </a:p>
                  </a:txBody>
                  <a:tcPr/>
                </a:tc>
                <a:tc>
                  <a:txBody>
                    <a:bodyPr/>
                    <a:lstStyle/>
                    <a:p>
                      <a:r>
                        <a:rPr lang="es-CR" sz="1400" dirty="0"/>
                        <a:t>Control</a:t>
                      </a:r>
                    </a:p>
                  </a:txBody>
                  <a:tcPr/>
                </a:tc>
                <a:extLst>
                  <a:ext uri="{0D108BD9-81ED-4DB2-BD59-A6C34878D82A}">
                    <a16:rowId xmlns:a16="http://schemas.microsoft.com/office/drawing/2014/main" val="10004"/>
                  </a:ext>
                </a:extLst>
              </a:tr>
              <a:tr h="253713">
                <a:tc>
                  <a:txBody>
                    <a:bodyPr/>
                    <a:lstStyle/>
                    <a:p>
                      <a:r>
                        <a:rPr lang="es-CR" sz="1400" dirty="0">
                          <a:solidFill>
                            <a:srgbClr val="00B050"/>
                          </a:solidFill>
                        </a:rPr>
                        <a:t>13.566.002</a:t>
                      </a:r>
                    </a:p>
                  </a:txBody>
                  <a:tcPr/>
                </a:tc>
                <a:tc>
                  <a:txBody>
                    <a:bodyPr/>
                    <a:lstStyle/>
                    <a:p>
                      <a:r>
                        <a:rPr lang="es-CR" sz="1400" dirty="0">
                          <a:solidFill>
                            <a:srgbClr val="00B050"/>
                          </a:solidFill>
                        </a:rPr>
                        <a:t>12/01/78</a:t>
                      </a:r>
                    </a:p>
                  </a:txBody>
                  <a:tcPr/>
                </a:tc>
                <a:tc>
                  <a:txBody>
                    <a:bodyPr/>
                    <a:lstStyle/>
                    <a:p>
                      <a:r>
                        <a:rPr lang="es-CR" sz="1400" dirty="0">
                          <a:solidFill>
                            <a:srgbClr val="00B050"/>
                          </a:solidFill>
                        </a:rPr>
                        <a:t>F</a:t>
                      </a:r>
                    </a:p>
                  </a:txBody>
                  <a:tcPr/>
                </a:tc>
                <a:tc>
                  <a:txBody>
                    <a:bodyPr/>
                    <a:lstStyle/>
                    <a:p>
                      <a:r>
                        <a:rPr lang="es-CR" sz="1400" dirty="0"/>
                        <a:t>02</a:t>
                      </a:r>
                    </a:p>
                  </a:txBody>
                  <a:tcPr/>
                </a:tc>
                <a:tc>
                  <a:txBody>
                    <a:bodyPr/>
                    <a:lstStyle/>
                    <a:p>
                      <a:r>
                        <a:rPr lang="es-CR" sz="1400" dirty="0"/>
                        <a:t>Control</a:t>
                      </a:r>
                    </a:p>
                  </a:txBody>
                  <a:tcPr/>
                </a:tc>
                <a:extLst>
                  <a:ext uri="{0D108BD9-81ED-4DB2-BD59-A6C34878D82A}">
                    <a16:rowId xmlns:a16="http://schemas.microsoft.com/office/drawing/2014/main" val="10005"/>
                  </a:ext>
                </a:extLst>
              </a:tr>
              <a:tr h="253713">
                <a:tc>
                  <a:txBody>
                    <a:bodyPr/>
                    <a:lstStyle/>
                    <a:p>
                      <a:r>
                        <a:rPr lang="es-CR" sz="1400" dirty="0">
                          <a:solidFill>
                            <a:srgbClr val="FF0000"/>
                          </a:solidFill>
                        </a:rPr>
                        <a:t>10.334.890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rgbClr val="FF0000"/>
                          </a:solidFill>
                        </a:rPr>
                        <a:t>06/01/76</a:t>
                      </a:r>
                    </a:p>
                  </a:txBody>
                  <a:tcPr/>
                </a:tc>
                <a:tc>
                  <a:txBody>
                    <a:bodyPr/>
                    <a:lstStyle/>
                    <a:p>
                      <a:r>
                        <a:rPr lang="es-CR" sz="1400" dirty="0">
                          <a:solidFill>
                            <a:srgbClr val="FF0000"/>
                          </a:solidFill>
                        </a:rPr>
                        <a:t>F</a:t>
                      </a:r>
                    </a:p>
                  </a:txBody>
                  <a:tcPr/>
                </a:tc>
                <a:tc>
                  <a:txBody>
                    <a:bodyPr/>
                    <a:lstStyle/>
                    <a:p>
                      <a:r>
                        <a:rPr lang="es-CR" sz="1400" dirty="0"/>
                        <a:t>02</a:t>
                      </a:r>
                    </a:p>
                  </a:txBody>
                  <a:tcPr/>
                </a:tc>
                <a:tc>
                  <a:txBody>
                    <a:bodyPr/>
                    <a:lstStyle/>
                    <a:p>
                      <a:r>
                        <a:rPr lang="es-CR" sz="1400" dirty="0"/>
                        <a:t>Control</a:t>
                      </a:r>
                    </a:p>
                  </a:txBody>
                  <a:tcPr/>
                </a:tc>
                <a:extLst>
                  <a:ext uri="{0D108BD9-81ED-4DB2-BD59-A6C34878D82A}">
                    <a16:rowId xmlns:a16="http://schemas.microsoft.com/office/drawing/2014/main" val="10006"/>
                  </a:ext>
                </a:extLst>
              </a:tr>
              <a:tr h="253713">
                <a:tc>
                  <a:txBody>
                    <a:bodyPr/>
                    <a:lstStyle/>
                    <a:p>
                      <a:r>
                        <a:rPr lang="es-CR" sz="1400" dirty="0">
                          <a:solidFill>
                            <a:srgbClr val="FFC000"/>
                          </a:solidFill>
                        </a:rPr>
                        <a:t>12.334.222</a:t>
                      </a:r>
                    </a:p>
                  </a:txBody>
                  <a:tcPr/>
                </a:tc>
                <a:tc>
                  <a:txBody>
                    <a:bodyPr/>
                    <a:lstStyle/>
                    <a:p>
                      <a:r>
                        <a:rPr lang="es-CR" sz="1400" dirty="0">
                          <a:solidFill>
                            <a:srgbClr val="FFC000"/>
                          </a:solidFill>
                        </a:rPr>
                        <a:t>06/01/77</a:t>
                      </a:r>
                    </a:p>
                  </a:txBody>
                  <a:tcPr/>
                </a:tc>
                <a:tc>
                  <a:txBody>
                    <a:bodyPr/>
                    <a:lstStyle/>
                    <a:p>
                      <a:r>
                        <a:rPr lang="es-CR" sz="1400" dirty="0">
                          <a:solidFill>
                            <a:srgbClr val="FFC000"/>
                          </a:solidFill>
                        </a:rPr>
                        <a:t>M</a:t>
                      </a:r>
                    </a:p>
                  </a:txBody>
                  <a:tcPr/>
                </a:tc>
                <a:tc>
                  <a:txBody>
                    <a:bodyPr/>
                    <a:lstStyle/>
                    <a:p>
                      <a:r>
                        <a:rPr lang="es-CR" sz="1400" dirty="0"/>
                        <a:t>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Computación</a:t>
                      </a:r>
                    </a:p>
                  </a:txBody>
                  <a:tcPr/>
                </a:tc>
                <a:extLst>
                  <a:ext uri="{0D108BD9-81ED-4DB2-BD59-A6C34878D82A}">
                    <a16:rowId xmlns:a16="http://schemas.microsoft.com/office/drawing/2014/main" val="10007"/>
                  </a:ext>
                </a:extLst>
              </a:tr>
              <a:tr h="253713">
                <a:tc>
                  <a:txBody>
                    <a:bodyPr/>
                    <a:lstStyle/>
                    <a:p>
                      <a:r>
                        <a:rPr lang="es-CR" sz="1400" dirty="0"/>
                        <a:t>13.434.122</a:t>
                      </a:r>
                    </a:p>
                  </a:txBody>
                  <a:tcPr/>
                </a:tc>
                <a:tc>
                  <a:txBody>
                    <a:bodyPr/>
                    <a:lstStyle/>
                    <a:p>
                      <a:r>
                        <a:rPr lang="es-CR" sz="1400" dirty="0"/>
                        <a:t>06/01/78</a:t>
                      </a:r>
                    </a:p>
                  </a:txBody>
                  <a:tcPr/>
                </a:tc>
                <a:tc>
                  <a:txBody>
                    <a:bodyPr/>
                    <a:lstStyle/>
                    <a:p>
                      <a:r>
                        <a:rPr lang="es-CR" sz="1400" dirty="0"/>
                        <a:t>F</a:t>
                      </a:r>
                    </a:p>
                  </a:txBody>
                  <a:tcPr/>
                </a:tc>
                <a:tc>
                  <a:txBody>
                    <a:bodyPr/>
                    <a:lstStyle/>
                    <a:p>
                      <a:r>
                        <a:rPr lang="es-CR" sz="1400" dirty="0"/>
                        <a:t>03</a:t>
                      </a:r>
                    </a:p>
                  </a:txBody>
                  <a:tcPr/>
                </a:tc>
                <a:tc>
                  <a:txBody>
                    <a:bodyPr/>
                    <a:lstStyle/>
                    <a:p>
                      <a:r>
                        <a:rPr lang="es-CR" sz="1400" dirty="0"/>
                        <a:t>Investigación</a:t>
                      </a:r>
                    </a:p>
                  </a:txBody>
                  <a:tcPr/>
                </a:tc>
                <a:extLst>
                  <a:ext uri="{0D108BD9-81ED-4DB2-BD59-A6C34878D82A}">
                    <a16:rowId xmlns:a16="http://schemas.microsoft.com/office/drawing/2014/main" val="10008"/>
                  </a:ext>
                </a:extLst>
              </a:tr>
              <a:tr h="253713">
                <a:tc>
                  <a:txBody>
                    <a:bodyPr/>
                    <a:lstStyle/>
                    <a:p>
                      <a:r>
                        <a:rPr lang="es-CR" sz="1400" dirty="0">
                          <a:solidFill>
                            <a:srgbClr val="00B050"/>
                          </a:solidFill>
                        </a:rPr>
                        <a:t>13.566.002</a:t>
                      </a:r>
                    </a:p>
                  </a:txBody>
                  <a:tcPr/>
                </a:tc>
                <a:tc>
                  <a:txBody>
                    <a:bodyPr/>
                    <a:lstStyle/>
                    <a:p>
                      <a:r>
                        <a:rPr lang="es-CR" sz="1400" dirty="0">
                          <a:solidFill>
                            <a:srgbClr val="00B050"/>
                          </a:solidFill>
                        </a:rPr>
                        <a:t>12/01/78</a:t>
                      </a:r>
                    </a:p>
                  </a:txBody>
                  <a:tcPr/>
                </a:tc>
                <a:tc>
                  <a:txBody>
                    <a:bodyPr/>
                    <a:lstStyle/>
                    <a:p>
                      <a:r>
                        <a:rPr lang="es-CR" sz="1400" dirty="0">
                          <a:solidFill>
                            <a:srgbClr val="00B050"/>
                          </a:solidFill>
                        </a:rPr>
                        <a:t>F</a:t>
                      </a:r>
                    </a:p>
                  </a:txBody>
                  <a:tcPr/>
                </a:tc>
                <a:tc>
                  <a:txBody>
                    <a:bodyPr/>
                    <a:lstStyle/>
                    <a:p>
                      <a:r>
                        <a:rPr lang="es-CR" sz="1400" dirty="0"/>
                        <a:t>03</a:t>
                      </a:r>
                    </a:p>
                  </a:txBody>
                  <a:tcPr/>
                </a:tc>
                <a:tc>
                  <a:txBody>
                    <a:bodyPr/>
                    <a:lstStyle/>
                    <a:p>
                      <a:r>
                        <a:rPr lang="es-CR" sz="1400" dirty="0"/>
                        <a:t>Investigación</a:t>
                      </a:r>
                    </a:p>
                  </a:txBody>
                  <a:tcPr/>
                </a:tc>
                <a:extLst>
                  <a:ext uri="{0D108BD9-81ED-4DB2-BD59-A6C34878D82A}">
                    <a16:rowId xmlns:a16="http://schemas.microsoft.com/office/drawing/2014/main" val="10009"/>
                  </a:ext>
                </a:extLst>
              </a:tr>
              <a:tr h="253713">
                <a:tc>
                  <a:txBody>
                    <a:bodyPr/>
                    <a:lstStyle/>
                    <a:p>
                      <a:r>
                        <a:rPr lang="es-CR" sz="1400" dirty="0">
                          <a:solidFill>
                            <a:srgbClr val="0070C0"/>
                          </a:solidFill>
                        </a:rPr>
                        <a:t>17.544.672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rgbClr val="0070C0"/>
                          </a:solidFill>
                        </a:rPr>
                        <a:t>06/01/84</a:t>
                      </a:r>
                    </a:p>
                  </a:txBody>
                  <a:tcPr/>
                </a:tc>
                <a:tc>
                  <a:txBody>
                    <a:bodyPr/>
                    <a:lstStyle/>
                    <a:p>
                      <a:r>
                        <a:rPr lang="es-CR" sz="1400" dirty="0">
                          <a:solidFill>
                            <a:srgbClr val="0070C0"/>
                          </a:solidFill>
                        </a:rPr>
                        <a:t>M</a:t>
                      </a:r>
                    </a:p>
                  </a:txBody>
                  <a:tcPr/>
                </a:tc>
                <a:tc>
                  <a:txBody>
                    <a:bodyPr/>
                    <a:lstStyle/>
                    <a:p>
                      <a:r>
                        <a:rPr lang="es-CR" sz="1400" dirty="0"/>
                        <a:t>02</a:t>
                      </a:r>
                    </a:p>
                  </a:txBody>
                  <a:tcPr/>
                </a:tc>
                <a:tc>
                  <a:txBody>
                    <a:bodyPr/>
                    <a:lstStyle/>
                    <a:p>
                      <a:r>
                        <a:rPr lang="es-CR" sz="1400" dirty="0"/>
                        <a:t>Control</a:t>
                      </a:r>
                    </a:p>
                  </a:txBody>
                  <a:tcPr/>
                </a:tc>
                <a:extLst>
                  <a:ext uri="{0D108BD9-81ED-4DB2-BD59-A6C34878D82A}">
                    <a16:rowId xmlns:a16="http://schemas.microsoft.com/office/drawing/2014/main" val="10010"/>
                  </a:ext>
                </a:extLst>
              </a:tr>
              <a:tr h="253713">
                <a:tc>
                  <a:txBody>
                    <a:bodyPr/>
                    <a:lstStyle/>
                    <a:p>
                      <a:r>
                        <a:rPr lang="es-CR" sz="1400" dirty="0"/>
                        <a:t>18.244.670</a:t>
                      </a:r>
                    </a:p>
                  </a:txBody>
                  <a:tcPr/>
                </a:tc>
                <a:tc>
                  <a:txBody>
                    <a:bodyPr/>
                    <a:lstStyle/>
                    <a:p>
                      <a:r>
                        <a:rPr lang="es-CR" sz="1400" dirty="0"/>
                        <a:t>06/01/85</a:t>
                      </a:r>
                    </a:p>
                  </a:txBody>
                  <a:tcPr/>
                </a:tc>
                <a:tc>
                  <a:txBody>
                    <a:bodyPr/>
                    <a:lstStyle/>
                    <a:p>
                      <a:r>
                        <a:rPr lang="es-CR" sz="1400" dirty="0"/>
                        <a:t>M</a:t>
                      </a:r>
                    </a:p>
                  </a:txBody>
                  <a:tcPr/>
                </a:tc>
                <a:tc>
                  <a:txBody>
                    <a:bodyPr/>
                    <a:lstStyle/>
                    <a:p>
                      <a:r>
                        <a:rPr lang="es-CR" sz="1400" dirty="0"/>
                        <a:t>01</a:t>
                      </a:r>
                    </a:p>
                  </a:txBody>
                  <a:tcPr/>
                </a:tc>
                <a:tc>
                  <a:txBody>
                    <a:bodyPr/>
                    <a:lstStyle/>
                    <a:p>
                      <a:r>
                        <a:rPr lang="es-CR" sz="1400" dirty="0"/>
                        <a:t>Computación</a:t>
                      </a:r>
                    </a:p>
                  </a:txBody>
                  <a:tcPr/>
                </a:tc>
                <a:extLst>
                  <a:ext uri="{0D108BD9-81ED-4DB2-BD59-A6C34878D82A}">
                    <a16:rowId xmlns:a16="http://schemas.microsoft.com/office/drawing/2014/main" val="10011"/>
                  </a:ext>
                </a:extLst>
              </a:tr>
            </a:tbl>
          </a:graphicData>
        </a:graphic>
      </p:graphicFrame>
      <p:sp>
        <p:nvSpPr>
          <p:cNvPr id="6" name="5 Rectángulo"/>
          <p:cNvSpPr/>
          <p:nvPr/>
        </p:nvSpPr>
        <p:spPr>
          <a:xfrm>
            <a:off x="467544" y="1412776"/>
            <a:ext cx="8208912" cy="646331"/>
          </a:xfrm>
          <a:prstGeom prst="rect">
            <a:avLst/>
          </a:prstGeom>
        </p:spPr>
        <p:txBody>
          <a:bodyPr wrap="square">
            <a:spAutoFit/>
          </a:bodyPr>
          <a:lstStyle/>
          <a:p>
            <a:r>
              <a:rPr lang="es-ES" dirty="0"/>
              <a:t>El resultado de una consulta cualquiera (por ejemplo, de un producto entre la tabla profesor y departamento):</a:t>
            </a:r>
            <a:endParaRPr lang="es-C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2" y="5756101"/>
            <a:ext cx="7686675"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94653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Cuarta Forma Normal</a:t>
            </a:r>
          </a:p>
        </p:txBody>
      </p:sp>
      <p:sp>
        <p:nvSpPr>
          <p:cNvPr id="3" name="2 Marcador de contenido"/>
          <p:cNvSpPr>
            <a:spLocks noGrp="1"/>
          </p:cNvSpPr>
          <p:nvPr>
            <p:ph idx="1"/>
          </p:nvPr>
        </p:nvSpPr>
        <p:spPr/>
        <p:txBody>
          <a:bodyPr/>
          <a:lstStyle/>
          <a:p>
            <a:endParaRPr lang="es-ES" dirty="0"/>
          </a:p>
          <a:p>
            <a:endParaRPr lang="es-ES" dirty="0"/>
          </a:p>
          <a:p>
            <a:r>
              <a:rPr lang="es-ES" dirty="0"/>
              <a:t>Un esquema de relación está en cuarto forma normal de </a:t>
            </a:r>
            <a:r>
              <a:rPr lang="es-ES" dirty="0" err="1"/>
              <a:t>Boyce-Codd</a:t>
            </a:r>
            <a:r>
              <a:rPr lang="es-ES" dirty="0"/>
              <a:t> (FNBC) si, y sólo si, </a:t>
            </a:r>
            <a:r>
              <a:rPr lang="es-ES" b="1" dirty="0"/>
              <a:t>está en tercera forma normal (3FN) </a:t>
            </a:r>
            <a:r>
              <a:rPr lang="es-ES" dirty="0"/>
              <a:t>y, además </a:t>
            </a:r>
            <a:r>
              <a:rPr lang="es-ES" b="1" dirty="0"/>
              <a:t>cada atributo del esquema de relación que determine otros atributos está en una </a:t>
            </a:r>
            <a:r>
              <a:rPr lang="es-ES" b="1" dirty="0" err="1"/>
              <a:t>superclave</a:t>
            </a:r>
            <a:endParaRPr lang="es-ES" b="1" dirty="0"/>
          </a:p>
          <a:p>
            <a:endParaRPr lang="es-ES" b="1" dirty="0"/>
          </a:p>
          <a:p>
            <a:pPr lvl="1"/>
            <a:r>
              <a:rPr lang="es-ES" dirty="0"/>
              <a:t>Si X → Y entonces X es llave</a:t>
            </a:r>
            <a:endParaRPr lang="es-CR" b="1" dirty="0"/>
          </a:p>
        </p:txBody>
      </p:sp>
    </p:spTree>
    <p:extLst>
      <p:ext uri="{BB962C8B-B14F-4D97-AF65-F5344CB8AC3E}">
        <p14:creationId xmlns:p14="http://schemas.microsoft.com/office/powerpoint/2010/main" val="2294362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Cuarta Forma Normal</a:t>
            </a:r>
          </a:p>
        </p:txBody>
      </p:sp>
      <p:sp>
        <p:nvSpPr>
          <p:cNvPr id="3" name="2 Marcador de contenido"/>
          <p:cNvSpPr>
            <a:spLocks noGrp="1"/>
          </p:cNvSpPr>
          <p:nvPr>
            <p:ph idx="1"/>
          </p:nvPr>
        </p:nvSpPr>
        <p:spPr/>
        <p:txBody>
          <a:bodyPr/>
          <a:lstStyle/>
          <a:p>
            <a:r>
              <a:rPr lang="es-CR" dirty="0"/>
              <a:t>Ejemplo</a:t>
            </a:r>
          </a:p>
          <a:p>
            <a:pPr lvl="1"/>
            <a:endParaRPr lang="es-CR" dirty="0"/>
          </a:p>
        </p:txBody>
      </p:sp>
      <p:sp>
        <p:nvSpPr>
          <p:cNvPr id="4" name="3 CuadroTexto"/>
          <p:cNvSpPr txBox="1"/>
          <p:nvPr/>
        </p:nvSpPr>
        <p:spPr>
          <a:xfrm>
            <a:off x="3131840" y="1772816"/>
            <a:ext cx="2808312" cy="369332"/>
          </a:xfrm>
          <a:prstGeom prst="rect">
            <a:avLst/>
          </a:prstGeom>
          <a:noFill/>
        </p:spPr>
        <p:txBody>
          <a:bodyPr wrap="square" rtlCol="0">
            <a:spAutoFit/>
          </a:bodyPr>
          <a:lstStyle/>
          <a:p>
            <a:pPr algn="ctr"/>
            <a:r>
              <a:rPr lang="es-CR" dirty="0"/>
              <a:t>Examen</a:t>
            </a:r>
          </a:p>
        </p:txBody>
      </p:sp>
      <p:graphicFrame>
        <p:nvGraphicFramePr>
          <p:cNvPr id="5" name="4 Tabla"/>
          <p:cNvGraphicFramePr>
            <a:graphicFrameLocks noGrp="1"/>
          </p:cNvGraphicFramePr>
          <p:nvPr>
            <p:extLst/>
          </p:nvPr>
        </p:nvGraphicFramePr>
        <p:xfrm>
          <a:off x="1403648" y="2204864"/>
          <a:ext cx="6322760"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684655">
                  <a:extLst>
                    <a:ext uri="{9D8B030D-6E8A-4147-A177-3AD203B41FA5}">
                      <a16:colId xmlns:a16="http://schemas.microsoft.com/office/drawing/2014/main" val="20002"/>
                    </a:ext>
                  </a:extLst>
                </a:gridCol>
                <a:gridCol w="1100520">
                  <a:extLst>
                    <a:ext uri="{9D8B030D-6E8A-4147-A177-3AD203B41FA5}">
                      <a16:colId xmlns:a16="http://schemas.microsoft.com/office/drawing/2014/main" val="20003"/>
                    </a:ext>
                  </a:extLst>
                </a:gridCol>
              </a:tblGrid>
              <a:tr h="370840">
                <a:tc>
                  <a:txBody>
                    <a:bodyPr/>
                    <a:lstStyle/>
                    <a:p>
                      <a:r>
                        <a:rPr lang="es-CR" sz="1600" b="1" u="sng" dirty="0"/>
                        <a:t>Cédula estudiante</a:t>
                      </a:r>
                    </a:p>
                  </a:txBody>
                  <a:tcPr/>
                </a:tc>
                <a:tc>
                  <a:txBody>
                    <a:bodyPr/>
                    <a:lstStyle/>
                    <a:p>
                      <a:r>
                        <a:rPr lang="es-CR" sz="1600" b="1" u="sng" dirty="0"/>
                        <a:t>Código curso</a:t>
                      </a:r>
                    </a:p>
                  </a:txBody>
                  <a:tcPr/>
                </a:tc>
                <a:tc>
                  <a:txBody>
                    <a:bodyPr/>
                    <a:lstStyle/>
                    <a:p>
                      <a:r>
                        <a:rPr lang="es-CR" sz="1600" b="0" u="sng" dirty="0"/>
                        <a:t>Cédula profesor</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353606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Cuarta Forma Normal</a:t>
            </a:r>
          </a:p>
        </p:txBody>
      </p:sp>
      <p:sp>
        <p:nvSpPr>
          <p:cNvPr id="3" name="2 Marcador de contenido"/>
          <p:cNvSpPr>
            <a:spLocks noGrp="1"/>
          </p:cNvSpPr>
          <p:nvPr>
            <p:ph idx="1"/>
          </p:nvPr>
        </p:nvSpPr>
        <p:spPr/>
        <p:txBody>
          <a:bodyPr/>
          <a:lstStyle/>
          <a:p>
            <a:r>
              <a:rPr lang="es-CR" dirty="0"/>
              <a:t>Ejemplo</a:t>
            </a:r>
          </a:p>
          <a:p>
            <a:pPr lvl="1"/>
            <a:endParaRPr lang="es-CR" dirty="0"/>
          </a:p>
        </p:txBody>
      </p:sp>
      <p:sp>
        <p:nvSpPr>
          <p:cNvPr id="4" name="3 CuadroTexto"/>
          <p:cNvSpPr txBox="1"/>
          <p:nvPr/>
        </p:nvSpPr>
        <p:spPr>
          <a:xfrm>
            <a:off x="3131840" y="1772816"/>
            <a:ext cx="2808312" cy="369332"/>
          </a:xfrm>
          <a:prstGeom prst="rect">
            <a:avLst/>
          </a:prstGeom>
          <a:noFill/>
        </p:spPr>
        <p:txBody>
          <a:bodyPr wrap="square" rtlCol="0">
            <a:spAutoFit/>
          </a:bodyPr>
          <a:lstStyle/>
          <a:p>
            <a:pPr algn="ctr"/>
            <a:r>
              <a:rPr lang="es-CR" dirty="0"/>
              <a:t>Examen</a:t>
            </a:r>
          </a:p>
        </p:txBody>
      </p:sp>
      <p:sp>
        <p:nvSpPr>
          <p:cNvPr id="6" name="5 Rectángulo"/>
          <p:cNvSpPr/>
          <p:nvPr/>
        </p:nvSpPr>
        <p:spPr>
          <a:xfrm>
            <a:off x="1403648" y="2992884"/>
            <a:ext cx="6624736" cy="2031325"/>
          </a:xfrm>
          <a:prstGeom prst="rect">
            <a:avLst/>
          </a:prstGeom>
        </p:spPr>
        <p:txBody>
          <a:bodyPr wrap="square">
            <a:spAutoFit/>
          </a:bodyPr>
          <a:lstStyle/>
          <a:p>
            <a:r>
              <a:rPr lang="es-ES" dirty="0"/>
              <a:t>Si cada profesor dicta una única materia, entonces se cumple:</a:t>
            </a:r>
          </a:p>
          <a:p>
            <a:endParaRPr lang="es-ES" dirty="0"/>
          </a:p>
          <a:p>
            <a:r>
              <a:rPr lang="es-ES" dirty="0"/>
              <a:t>cédula estudiante, código curso </a:t>
            </a:r>
            <a:r>
              <a:rPr lang="es-ES" dirty="0">
                <a:cs typeface="Arial"/>
              </a:rPr>
              <a:t>→</a:t>
            </a:r>
            <a:r>
              <a:rPr lang="es-ES" dirty="0"/>
              <a:t> cédula profesor</a:t>
            </a:r>
          </a:p>
          <a:p>
            <a:r>
              <a:rPr lang="es-ES" dirty="0"/>
              <a:t>cédula estudiante, código curso </a:t>
            </a:r>
            <a:r>
              <a:rPr lang="es-ES" dirty="0">
                <a:cs typeface="Arial"/>
              </a:rPr>
              <a:t>→ </a:t>
            </a:r>
            <a:r>
              <a:rPr lang="es-ES" dirty="0"/>
              <a:t>nota</a:t>
            </a:r>
          </a:p>
          <a:p>
            <a:r>
              <a:rPr lang="es-ES" dirty="0"/>
              <a:t>cédula profesor </a:t>
            </a:r>
            <a:r>
              <a:rPr lang="es-ES" dirty="0">
                <a:latin typeface="Arial"/>
                <a:cs typeface="Arial"/>
              </a:rPr>
              <a:t>→ </a:t>
            </a:r>
            <a:r>
              <a:rPr lang="es-ES" dirty="0"/>
              <a:t>código curso</a:t>
            </a:r>
          </a:p>
          <a:p>
            <a:endParaRPr lang="es-ES" dirty="0"/>
          </a:p>
          <a:p>
            <a:r>
              <a:rPr lang="es-ES" dirty="0"/>
              <a:t>Entonces la relación está en 3FN pero no en FNBC</a:t>
            </a:r>
            <a:endParaRPr lang="es-CR" dirty="0"/>
          </a:p>
        </p:txBody>
      </p:sp>
      <p:graphicFrame>
        <p:nvGraphicFramePr>
          <p:cNvPr id="7" name="6 Tabla"/>
          <p:cNvGraphicFramePr>
            <a:graphicFrameLocks noGrp="1"/>
          </p:cNvGraphicFramePr>
          <p:nvPr>
            <p:extLst/>
          </p:nvPr>
        </p:nvGraphicFramePr>
        <p:xfrm>
          <a:off x="1403648" y="2204864"/>
          <a:ext cx="6322760"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684655">
                  <a:extLst>
                    <a:ext uri="{9D8B030D-6E8A-4147-A177-3AD203B41FA5}">
                      <a16:colId xmlns:a16="http://schemas.microsoft.com/office/drawing/2014/main" val="20002"/>
                    </a:ext>
                  </a:extLst>
                </a:gridCol>
                <a:gridCol w="1100520">
                  <a:extLst>
                    <a:ext uri="{9D8B030D-6E8A-4147-A177-3AD203B41FA5}">
                      <a16:colId xmlns:a16="http://schemas.microsoft.com/office/drawing/2014/main" val="20003"/>
                    </a:ext>
                  </a:extLst>
                </a:gridCol>
              </a:tblGrid>
              <a:tr h="370840">
                <a:tc>
                  <a:txBody>
                    <a:bodyPr/>
                    <a:lstStyle/>
                    <a:p>
                      <a:r>
                        <a:rPr lang="es-CR" sz="1600" b="1" u="sng" dirty="0"/>
                        <a:t>Cédula estudiante</a:t>
                      </a:r>
                    </a:p>
                  </a:txBody>
                  <a:tcPr/>
                </a:tc>
                <a:tc>
                  <a:txBody>
                    <a:bodyPr/>
                    <a:lstStyle/>
                    <a:p>
                      <a:r>
                        <a:rPr lang="es-CR" sz="1600" b="1" u="sng" dirty="0"/>
                        <a:t>Código curso</a:t>
                      </a:r>
                    </a:p>
                  </a:txBody>
                  <a:tcPr/>
                </a:tc>
                <a:tc>
                  <a:txBody>
                    <a:bodyPr/>
                    <a:lstStyle/>
                    <a:p>
                      <a:r>
                        <a:rPr lang="es-CR" sz="1600" b="0" u="sng" dirty="0"/>
                        <a:t>Cédula profesor</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894967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Cuarta Forma Normal</a:t>
            </a:r>
          </a:p>
        </p:txBody>
      </p:sp>
      <p:sp>
        <p:nvSpPr>
          <p:cNvPr id="3" name="2 Marcador de contenido"/>
          <p:cNvSpPr>
            <a:spLocks noGrp="1"/>
          </p:cNvSpPr>
          <p:nvPr>
            <p:ph idx="1"/>
          </p:nvPr>
        </p:nvSpPr>
        <p:spPr/>
        <p:txBody>
          <a:bodyPr/>
          <a:lstStyle/>
          <a:p>
            <a:r>
              <a:rPr lang="es-CR" dirty="0"/>
              <a:t>Ejemplo</a:t>
            </a:r>
          </a:p>
          <a:p>
            <a:pPr lvl="1"/>
            <a:endParaRPr lang="es-CR" dirty="0"/>
          </a:p>
        </p:txBody>
      </p:sp>
      <p:sp>
        <p:nvSpPr>
          <p:cNvPr id="4" name="3 CuadroTexto"/>
          <p:cNvSpPr txBox="1"/>
          <p:nvPr/>
        </p:nvSpPr>
        <p:spPr>
          <a:xfrm>
            <a:off x="3131840" y="1772816"/>
            <a:ext cx="2808312" cy="369332"/>
          </a:xfrm>
          <a:prstGeom prst="rect">
            <a:avLst/>
          </a:prstGeom>
          <a:noFill/>
        </p:spPr>
        <p:txBody>
          <a:bodyPr wrap="square" rtlCol="0">
            <a:spAutoFit/>
          </a:bodyPr>
          <a:lstStyle/>
          <a:p>
            <a:pPr algn="ctr"/>
            <a:r>
              <a:rPr lang="es-CR" dirty="0"/>
              <a:t>Examen</a:t>
            </a:r>
          </a:p>
        </p:txBody>
      </p:sp>
      <p:graphicFrame>
        <p:nvGraphicFramePr>
          <p:cNvPr id="7" name="6 Tabla"/>
          <p:cNvGraphicFramePr>
            <a:graphicFrameLocks noGrp="1"/>
          </p:cNvGraphicFramePr>
          <p:nvPr>
            <p:extLst/>
          </p:nvPr>
        </p:nvGraphicFramePr>
        <p:xfrm>
          <a:off x="1403648" y="2204864"/>
          <a:ext cx="6322760"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684655">
                  <a:extLst>
                    <a:ext uri="{9D8B030D-6E8A-4147-A177-3AD203B41FA5}">
                      <a16:colId xmlns:a16="http://schemas.microsoft.com/office/drawing/2014/main" val="20002"/>
                    </a:ext>
                  </a:extLst>
                </a:gridCol>
                <a:gridCol w="1100520">
                  <a:extLst>
                    <a:ext uri="{9D8B030D-6E8A-4147-A177-3AD203B41FA5}">
                      <a16:colId xmlns:a16="http://schemas.microsoft.com/office/drawing/2014/main" val="20003"/>
                    </a:ext>
                  </a:extLst>
                </a:gridCol>
              </a:tblGrid>
              <a:tr h="370840">
                <a:tc>
                  <a:txBody>
                    <a:bodyPr/>
                    <a:lstStyle/>
                    <a:p>
                      <a:r>
                        <a:rPr lang="es-CR" sz="1600" b="1" u="sng" dirty="0"/>
                        <a:t>Cédula estudiante</a:t>
                      </a:r>
                    </a:p>
                  </a:txBody>
                  <a:tcPr/>
                </a:tc>
                <a:tc>
                  <a:txBody>
                    <a:bodyPr/>
                    <a:lstStyle/>
                    <a:p>
                      <a:r>
                        <a:rPr lang="es-CR" sz="1600" b="1" u="sng" dirty="0"/>
                        <a:t>Código curso</a:t>
                      </a:r>
                    </a:p>
                  </a:txBody>
                  <a:tcPr/>
                </a:tc>
                <a:tc>
                  <a:txBody>
                    <a:bodyPr/>
                    <a:lstStyle/>
                    <a:p>
                      <a:r>
                        <a:rPr lang="es-CR" sz="1600" b="0" u="sng" dirty="0"/>
                        <a:t>Cédula profesor</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sp>
        <p:nvSpPr>
          <p:cNvPr id="11" name="10 Rectángulo"/>
          <p:cNvSpPr/>
          <p:nvPr/>
        </p:nvSpPr>
        <p:spPr>
          <a:xfrm>
            <a:off x="166976" y="4365104"/>
            <a:ext cx="3888432" cy="2308324"/>
          </a:xfrm>
          <a:prstGeom prst="rect">
            <a:avLst/>
          </a:prstGeom>
        </p:spPr>
        <p:txBody>
          <a:bodyPr wrap="square">
            <a:spAutoFit/>
          </a:bodyPr>
          <a:lstStyle/>
          <a:p>
            <a:pPr marL="228600" lvl="1" indent="-228600" algn="just">
              <a:buFont typeface="+mj-lt"/>
              <a:buAutoNum type="arabicPeriod"/>
            </a:pPr>
            <a:r>
              <a:rPr lang="es-ES" sz="1200" dirty="0"/>
              <a:t>Elimina los atributos que presentan problemas y crea una nueva relación </a:t>
            </a:r>
            <a:r>
              <a:rPr lang="es-CR" sz="1200" dirty="0"/>
              <a:t>con ellos</a:t>
            </a:r>
          </a:p>
          <a:p>
            <a:pPr marL="228600" lvl="1" indent="-228600" algn="just">
              <a:buFont typeface="+mj-lt"/>
              <a:buAutoNum type="arabicPeriod"/>
            </a:pPr>
            <a:r>
              <a:rPr lang="es-ES" sz="1200" dirty="0"/>
              <a:t>Añade a esta nueva relación una copia de los atributos con los que están relacionados (son determinantes) los atributos eliminados. Estos atributos serán la clave primaria de </a:t>
            </a:r>
            <a:r>
              <a:rPr lang="es-CR" sz="1200" dirty="0"/>
              <a:t>a nueva relación.</a:t>
            </a:r>
          </a:p>
          <a:p>
            <a:pPr marL="228600" lvl="1" indent="-228600" algn="just">
              <a:buFont typeface="+mj-lt"/>
              <a:buAutoNum type="arabicPeriod"/>
            </a:pPr>
            <a:r>
              <a:rPr lang="es-ES" sz="1200" dirty="0"/>
              <a:t>Nombra a la nueva entidad (añade un 4 para indicar 4NF)</a:t>
            </a:r>
          </a:p>
          <a:p>
            <a:pPr marL="228600" lvl="1" indent="-228600" algn="just">
              <a:buFont typeface="+mj-lt"/>
              <a:buAutoNum type="arabicPeriod"/>
            </a:pPr>
            <a:r>
              <a:rPr lang="es-ES" sz="1200" dirty="0"/>
              <a:t>Renombra a la entidad original (añade un 4 para indicar 4NF)</a:t>
            </a:r>
            <a:endParaRPr lang="es-CR" sz="1200" dirty="0"/>
          </a:p>
          <a:p>
            <a:pPr marL="228600" lvl="1" indent="-228600" algn="just">
              <a:buFont typeface="+mj-lt"/>
              <a:buAutoNum type="arabicPeriod"/>
            </a:pPr>
            <a:endParaRPr lang="es-CR" sz="1200" dirty="0"/>
          </a:p>
        </p:txBody>
      </p:sp>
    </p:spTree>
    <p:extLst>
      <p:ext uri="{BB962C8B-B14F-4D97-AF65-F5344CB8AC3E}">
        <p14:creationId xmlns:p14="http://schemas.microsoft.com/office/powerpoint/2010/main" val="6307872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Cuarta Forma Normal</a:t>
            </a:r>
          </a:p>
        </p:txBody>
      </p:sp>
      <p:sp>
        <p:nvSpPr>
          <p:cNvPr id="3" name="2 Marcador de contenido"/>
          <p:cNvSpPr>
            <a:spLocks noGrp="1"/>
          </p:cNvSpPr>
          <p:nvPr>
            <p:ph idx="1"/>
          </p:nvPr>
        </p:nvSpPr>
        <p:spPr/>
        <p:txBody>
          <a:bodyPr/>
          <a:lstStyle/>
          <a:p>
            <a:r>
              <a:rPr lang="es-CR" dirty="0"/>
              <a:t>Ejemplo</a:t>
            </a:r>
          </a:p>
          <a:p>
            <a:pPr lvl="1"/>
            <a:endParaRPr lang="es-CR" dirty="0"/>
          </a:p>
        </p:txBody>
      </p:sp>
      <p:sp>
        <p:nvSpPr>
          <p:cNvPr id="4" name="3 CuadroTexto"/>
          <p:cNvSpPr txBox="1"/>
          <p:nvPr/>
        </p:nvSpPr>
        <p:spPr>
          <a:xfrm>
            <a:off x="3131840" y="1772816"/>
            <a:ext cx="2808312" cy="369332"/>
          </a:xfrm>
          <a:prstGeom prst="rect">
            <a:avLst/>
          </a:prstGeom>
          <a:noFill/>
        </p:spPr>
        <p:txBody>
          <a:bodyPr wrap="square" rtlCol="0">
            <a:spAutoFit/>
          </a:bodyPr>
          <a:lstStyle/>
          <a:p>
            <a:pPr algn="ctr"/>
            <a:r>
              <a:rPr lang="es-CR" dirty="0"/>
              <a:t>Examen</a:t>
            </a:r>
          </a:p>
        </p:txBody>
      </p:sp>
      <p:graphicFrame>
        <p:nvGraphicFramePr>
          <p:cNvPr id="7" name="6 Tabla"/>
          <p:cNvGraphicFramePr>
            <a:graphicFrameLocks noGrp="1"/>
          </p:cNvGraphicFramePr>
          <p:nvPr>
            <p:extLst/>
          </p:nvPr>
        </p:nvGraphicFramePr>
        <p:xfrm>
          <a:off x="1403648" y="2204864"/>
          <a:ext cx="6322760"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684655">
                  <a:extLst>
                    <a:ext uri="{9D8B030D-6E8A-4147-A177-3AD203B41FA5}">
                      <a16:colId xmlns:a16="http://schemas.microsoft.com/office/drawing/2014/main" val="20002"/>
                    </a:ext>
                  </a:extLst>
                </a:gridCol>
                <a:gridCol w="1100520">
                  <a:extLst>
                    <a:ext uri="{9D8B030D-6E8A-4147-A177-3AD203B41FA5}">
                      <a16:colId xmlns:a16="http://schemas.microsoft.com/office/drawing/2014/main" val="20003"/>
                    </a:ext>
                  </a:extLst>
                </a:gridCol>
              </a:tblGrid>
              <a:tr h="370840">
                <a:tc>
                  <a:txBody>
                    <a:bodyPr/>
                    <a:lstStyle/>
                    <a:p>
                      <a:r>
                        <a:rPr lang="es-CR" sz="1600" b="1" dirty="0"/>
                        <a:t>Cédula estudiante</a:t>
                      </a:r>
                    </a:p>
                  </a:txBody>
                  <a:tcPr/>
                </a:tc>
                <a:tc>
                  <a:txBody>
                    <a:bodyPr/>
                    <a:lstStyle/>
                    <a:p>
                      <a:r>
                        <a:rPr lang="es-CR" sz="1600" b="1" dirty="0"/>
                        <a:t>Código curso</a:t>
                      </a:r>
                    </a:p>
                  </a:txBody>
                  <a:tcPr/>
                </a:tc>
                <a:tc>
                  <a:txBody>
                    <a:bodyPr/>
                    <a:lstStyle/>
                    <a:p>
                      <a:r>
                        <a:rPr lang="es-CR" sz="1600" b="0" dirty="0"/>
                        <a:t>Cédula profesor</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graphicFrame>
        <p:nvGraphicFramePr>
          <p:cNvPr id="9" name="8 Tabla"/>
          <p:cNvGraphicFramePr>
            <a:graphicFrameLocks noGrp="1"/>
          </p:cNvGraphicFramePr>
          <p:nvPr>
            <p:extLst/>
          </p:nvPr>
        </p:nvGraphicFramePr>
        <p:xfrm>
          <a:off x="4182367" y="3418200"/>
          <a:ext cx="4638105"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100520">
                  <a:extLst>
                    <a:ext uri="{9D8B030D-6E8A-4147-A177-3AD203B41FA5}">
                      <a16:colId xmlns:a16="http://schemas.microsoft.com/office/drawing/2014/main" val="20002"/>
                    </a:ext>
                  </a:extLst>
                </a:gridCol>
              </a:tblGrid>
              <a:tr h="370840">
                <a:tc>
                  <a:txBody>
                    <a:bodyPr/>
                    <a:lstStyle/>
                    <a:p>
                      <a:r>
                        <a:rPr lang="es-CR" sz="1600" b="1" dirty="0"/>
                        <a:t>Cédula estudiante</a:t>
                      </a:r>
                    </a:p>
                  </a:txBody>
                  <a:tcPr/>
                </a:tc>
                <a:tc>
                  <a:txBody>
                    <a:bodyPr/>
                    <a:lstStyle/>
                    <a:p>
                      <a:r>
                        <a:rPr lang="es-CR" sz="1600" b="1" dirty="0"/>
                        <a:t>Código curso</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graphicFrame>
        <p:nvGraphicFramePr>
          <p:cNvPr id="12" name="11 Tabla"/>
          <p:cNvGraphicFramePr>
            <a:graphicFrameLocks noGrp="1"/>
          </p:cNvGraphicFramePr>
          <p:nvPr>
            <p:extLst/>
          </p:nvPr>
        </p:nvGraphicFramePr>
        <p:xfrm>
          <a:off x="7063809" y="4498320"/>
          <a:ext cx="1684655" cy="370840"/>
        </p:xfrm>
        <a:graphic>
          <a:graphicData uri="http://schemas.openxmlformats.org/drawingml/2006/table">
            <a:tbl>
              <a:tblPr firstRow="1" bandRow="1">
                <a:tableStyleId>{5C22544A-7EE6-4342-B048-85BDC9FD1C3A}</a:tableStyleId>
              </a:tblPr>
              <a:tblGrid>
                <a:gridCol w="1684655">
                  <a:extLst>
                    <a:ext uri="{9D8B030D-6E8A-4147-A177-3AD203B41FA5}">
                      <a16:colId xmlns:a16="http://schemas.microsoft.com/office/drawing/2014/main" val="20000"/>
                    </a:ext>
                  </a:extLst>
                </a:gridCol>
              </a:tblGrid>
              <a:tr h="370840">
                <a:tc>
                  <a:txBody>
                    <a:bodyPr/>
                    <a:lstStyle/>
                    <a:p>
                      <a:r>
                        <a:rPr lang="es-CR" sz="1600" b="0" dirty="0"/>
                        <a:t>Cédula profesor</a:t>
                      </a:r>
                    </a:p>
                  </a:txBody>
                  <a:tcPr/>
                </a:tc>
                <a:extLst>
                  <a:ext uri="{0D108BD9-81ED-4DB2-BD59-A6C34878D82A}">
                    <a16:rowId xmlns:a16="http://schemas.microsoft.com/office/drawing/2014/main" val="10000"/>
                  </a:ext>
                </a:extLst>
              </a:tr>
            </a:tbl>
          </a:graphicData>
        </a:graphic>
      </p:graphicFrame>
      <p:sp>
        <p:nvSpPr>
          <p:cNvPr id="13" name="12 CuadroTexto"/>
          <p:cNvSpPr txBox="1"/>
          <p:nvPr/>
        </p:nvSpPr>
        <p:spPr>
          <a:xfrm>
            <a:off x="5076056" y="3053214"/>
            <a:ext cx="2808312" cy="369332"/>
          </a:xfrm>
          <a:prstGeom prst="rect">
            <a:avLst/>
          </a:prstGeom>
          <a:noFill/>
        </p:spPr>
        <p:txBody>
          <a:bodyPr wrap="square" rtlCol="0">
            <a:spAutoFit/>
          </a:bodyPr>
          <a:lstStyle/>
          <a:p>
            <a:pPr algn="ctr"/>
            <a:r>
              <a:rPr lang="es-CR" dirty="0"/>
              <a:t>Examen</a:t>
            </a:r>
          </a:p>
        </p:txBody>
      </p:sp>
      <p:sp>
        <p:nvSpPr>
          <p:cNvPr id="14" name="13 Rectángulo"/>
          <p:cNvSpPr/>
          <p:nvPr/>
        </p:nvSpPr>
        <p:spPr>
          <a:xfrm>
            <a:off x="166976" y="4365104"/>
            <a:ext cx="3888432" cy="2308324"/>
          </a:xfrm>
          <a:prstGeom prst="rect">
            <a:avLst/>
          </a:prstGeom>
        </p:spPr>
        <p:txBody>
          <a:bodyPr wrap="square">
            <a:spAutoFit/>
          </a:bodyPr>
          <a:lstStyle/>
          <a:p>
            <a:pPr marL="228600" lvl="1" indent="-228600" algn="just">
              <a:buFont typeface="+mj-lt"/>
              <a:buAutoNum type="arabicPeriod"/>
            </a:pPr>
            <a:r>
              <a:rPr lang="es-ES" sz="1200" b="1" dirty="0"/>
              <a:t>Elimina los atributos que presentan problemas y crea una nueva relación </a:t>
            </a:r>
            <a:r>
              <a:rPr lang="es-CR" sz="1200" b="1" dirty="0"/>
              <a:t>con ellos</a:t>
            </a:r>
          </a:p>
          <a:p>
            <a:pPr marL="228600" lvl="1" indent="-228600" algn="just">
              <a:buFont typeface="+mj-lt"/>
              <a:buAutoNum type="arabicPeriod"/>
            </a:pPr>
            <a:r>
              <a:rPr lang="es-ES" sz="1200" dirty="0"/>
              <a:t>Añade a esta nueva relación una copia de los atributos con los que están relacionados (son determinantes) los atributos eliminados. Estos atributos serán la clave primaria de </a:t>
            </a:r>
            <a:r>
              <a:rPr lang="es-CR" sz="1200" dirty="0"/>
              <a:t>a nueva relación.</a:t>
            </a:r>
          </a:p>
          <a:p>
            <a:pPr marL="228600" lvl="1" indent="-228600" algn="just">
              <a:buFont typeface="+mj-lt"/>
              <a:buAutoNum type="arabicPeriod"/>
            </a:pPr>
            <a:r>
              <a:rPr lang="es-ES" sz="1200" dirty="0"/>
              <a:t>Nombra a la nueva entidad (añade un 4 para indicar 4NF)</a:t>
            </a:r>
          </a:p>
          <a:p>
            <a:pPr marL="228600" lvl="1" indent="-228600" algn="just">
              <a:buFont typeface="+mj-lt"/>
              <a:buAutoNum type="arabicPeriod"/>
            </a:pPr>
            <a:r>
              <a:rPr lang="es-ES" sz="1200" dirty="0"/>
              <a:t>Renombra a la entidad original (añade un 4 para indicar 4NF)</a:t>
            </a:r>
            <a:endParaRPr lang="es-CR" sz="1200" dirty="0"/>
          </a:p>
          <a:p>
            <a:pPr marL="228600" lvl="1" indent="-228600" algn="just">
              <a:buFont typeface="+mj-lt"/>
              <a:buAutoNum type="arabicPeriod"/>
            </a:pPr>
            <a:endParaRPr lang="es-CR" sz="1200" dirty="0"/>
          </a:p>
        </p:txBody>
      </p:sp>
    </p:spTree>
    <p:extLst>
      <p:ext uri="{BB962C8B-B14F-4D97-AF65-F5344CB8AC3E}">
        <p14:creationId xmlns:p14="http://schemas.microsoft.com/office/powerpoint/2010/main" val="1136147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Cuarta Forma Normal</a:t>
            </a:r>
          </a:p>
        </p:txBody>
      </p:sp>
      <p:sp>
        <p:nvSpPr>
          <p:cNvPr id="3" name="2 Marcador de contenido"/>
          <p:cNvSpPr>
            <a:spLocks noGrp="1"/>
          </p:cNvSpPr>
          <p:nvPr>
            <p:ph idx="1"/>
          </p:nvPr>
        </p:nvSpPr>
        <p:spPr/>
        <p:txBody>
          <a:bodyPr/>
          <a:lstStyle/>
          <a:p>
            <a:r>
              <a:rPr lang="es-CR" dirty="0"/>
              <a:t>Ejemplo</a:t>
            </a:r>
          </a:p>
          <a:p>
            <a:pPr lvl="1"/>
            <a:endParaRPr lang="es-CR" dirty="0"/>
          </a:p>
        </p:txBody>
      </p:sp>
      <p:sp>
        <p:nvSpPr>
          <p:cNvPr id="4" name="3 CuadroTexto"/>
          <p:cNvSpPr txBox="1"/>
          <p:nvPr/>
        </p:nvSpPr>
        <p:spPr>
          <a:xfrm>
            <a:off x="3131840" y="1772816"/>
            <a:ext cx="2808312" cy="369332"/>
          </a:xfrm>
          <a:prstGeom prst="rect">
            <a:avLst/>
          </a:prstGeom>
          <a:noFill/>
        </p:spPr>
        <p:txBody>
          <a:bodyPr wrap="square" rtlCol="0">
            <a:spAutoFit/>
          </a:bodyPr>
          <a:lstStyle/>
          <a:p>
            <a:pPr algn="ctr"/>
            <a:r>
              <a:rPr lang="es-CR" dirty="0"/>
              <a:t>Examen</a:t>
            </a:r>
          </a:p>
        </p:txBody>
      </p:sp>
      <p:graphicFrame>
        <p:nvGraphicFramePr>
          <p:cNvPr id="7" name="6 Tabla"/>
          <p:cNvGraphicFramePr>
            <a:graphicFrameLocks noGrp="1"/>
          </p:cNvGraphicFramePr>
          <p:nvPr>
            <p:extLst/>
          </p:nvPr>
        </p:nvGraphicFramePr>
        <p:xfrm>
          <a:off x="1403648" y="2204864"/>
          <a:ext cx="6322760"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684655">
                  <a:extLst>
                    <a:ext uri="{9D8B030D-6E8A-4147-A177-3AD203B41FA5}">
                      <a16:colId xmlns:a16="http://schemas.microsoft.com/office/drawing/2014/main" val="20002"/>
                    </a:ext>
                  </a:extLst>
                </a:gridCol>
                <a:gridCol w="1100520">
                  <a:extLst>
                    <a:ext uri="{9D8B030D-6E8A-4147-A177-3AD203B41FA5}">
                      <a16:colId xmlns:a16="http://schemas.microsoft.com/office/drawing/2014/main" val="20003"/>
                    </a:ext>
                  </a:extLst>
                </a:gridCol>
              </a:tblGrid>
              <a:tr h="370840">
                <a:tc>
                  <a:txBody>
                    <a:bodyPr/>
                    <a:lstStyle/>
                    <a:p>
                      <a:r>
                        <a:rPr lang="es-CR" sz="1600" b="1" dirty="0"/>
                        <a:t>Cédula estudiante</a:t>
                      </a:r>
                    </a:p>
                  </a:txBody>
                  <a:tcPr/>
                </a:tc>
                <a:tc>
                  <a:txBody>
                    <a:bodyPr/>
                    <a:lstStyle/>
                    <a:p>
                      <a:r>
                        <a:rPr lang="es-CR" sz="1600" b="1" dirty="0"/>
                        <a:t>Código curso</a:t>
                      </a:r>
                    </a:p>
                  </a:txBody>
                  <a:tcPr/>
                </a:tc>
                <a:tc>
                  <a:txBody>
                    <a:bodyPr/>
                    <a:lstStyle/>
                    <a:p>
                      <a:r>
                        <a:rPr lang="es-CR" sz="1600" b="0" dirty="0"/>
                        <a:t>Cédula profesor</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graphicFrame>
        <p:nvGraphicFramePr>
          <p:cNvPr id="8" name="7 Tabla"/>
          <p:cNvGraphicFramePr>
            <a:graphicFrameLocks noGrp="1"/>
          </p:cNvGraphicFramePr>
          <p:nvPr>
            <p:extLst/>
          </p:nvPr>
        </p:nvGraphicFramePr>
        <p:xfrm>
          <a:off x="4182367" y="3418200"/>
          <a:ext cx="4638105"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100520">
                  <a:extLst>
                    <a:ext uri="{9D8B030D-6E8A-4147-A177-3AD203B41FA5}">
                      <a16:colId xmlns:a16="http://schemas.microsoft.com/office/drawing/2014/main" val="20002"/>
                    </a:ext>
                  </a:extLst>
                </a:gridCol>
              </a:tblGrid>
              <a:tr h="370840">
                <a:tc>
                  <a:txBody>
                    <a:bodyPr/>
                    <a:lstStyle/>
                    <a:p>
                      <a:r>
                        <a:rPr lang="es-CR" sz="1600" b="1" dirty="0"/>
                        <a:t>Cédula estudiante</a:t>
                      </a:r>
                    </a:p>
                  </a:txBody>
                  <a:tcPr/>
                </a:tc>
                <a:tc>
                  <a:txBody>
                    <a:bodyPr/>
                    <a:lstStyle/>
                    <a:p>
                      <a:r>
                        <a:rPr lang="es-CR" sz="1600" b="1" dirty="0"/>
                        <a:t>Código curso</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graphicFrame>
        <p:nvGraphicFramePr>
          <p:cNvPr id="10" name="9 Tabla"/>
          <p:cNvGraphicFramePr>
            <a:graphicFrameLocks noGrp="1"/>
          </p:cNvGraphicFramePr>
          <p:nvPr>
            <p:extLst/>
          </p:nvPr>
        </p:nvGraphicFramePr>
        <p:xfrm>
          <a:off x="5587687" y="4498320"/>
          <a:ext cx="3232785" cy="370840"/>
        </p:xfrm>
        <a:graphic>
          <a:graphicData uri="http://schemas.openxmlformats.org/drawingml/2006/table">
            <a:tbl>
              <a:tblPr firstRow="1" bandRow="1">
                <a:tableStyleId>{5C22544A-7EE6-4342-B048-85BDC9FD1C3A}</a:tableStyleId>
              </a:tblPr>
              <a:tblGrid>
                <a:gridCol w="1548130">
                  <a:extLst>
                    <a:ext uri="{9D8B030D-6E8A-4147-A177-3AD203B41FA5}">
                      <a16:colId xmlns:a16="http://schemas.microsoft.com/office/drawing/2014/main" val="20000"/>
                    </a:ext>
                  </a:extLst>
                </a:gridCol>
                <a:gridCol w="1684655">
                  <a:extLst>
                    <a:ext uri="{9D8B030D-6E8A-4147-A177-3AD203B41FA5}">
                      <a16:colId xmlns:a16="http://schemas.microsoft.com/office/drawing/2014/main" val="20001"/>
                    </a:ext>
                  </a:extLst>
                </a:gridCol>
              </a:tblGrid>
              <a:tr h="370840">
                <a:tc>
                  <a:txBody>
                    <a:bodyPr/>
                    <a:lstStyle/>
                    <a:p>
                      <a:r>
                        <a:rPr lang="es-CR" sz="1600" b="1" dirty="0"/>
                        <a:t>Código curso</a:t>
                      </a:r>
                    </a:p>
                  </a:txBody>
                  <a:tcPr/>
                </a:tc>
                <a:tc>
                  <a:txBody>
                    <a:bodyPr/>
                    <a:lstStyle/>
                    <a:p>
                      <a:r>
                        <a:rPr lang="es-CR" sz="1600" b="0" dirty="0"/>
                        <a:t>Cédula profesor</a:t>
                      </a:r>
                    </a:p>
                  </a:txBody>
                  <a:tcPr/>
                </a:tc>
                <a:extLst>
                  <a:ext uri="{0D108BD9-81ED-4DB2-BD59-A6C34878D82A}">
                    <a16:rowId xmlns:a16="http://schemas.microsoft.com/office/drawing/2014/main" val="10000"/>
                  </a:ext>
                </a:extLst>
              </a:tr>
            </a:tbl>
          </a:graphicData>
        </a:graphic>
      </p:graphicFrame>
      <p:sp>
        <p:nvSpPr>
          <p:cNvPr id="13" name="12 CuadroTexto"/>
          <p:cNvSpPr txBox="1"/>
          <p:nvPr/>
        </p:nvSpPr>
        <p:spPr>
          <a:xfrm>
            <a:off x="5076056" y="3053214"/>
            <a:ext cx="2808312" cy="369332"/>
          </a:xfrm>
          <a:prstGeom prst="rect">
            <a:avLst/>
          </a:prstGeom>
          <a:noFill/>
        </p:spPr>
        <p:txBody>
          <a:bodyPr wrap="square" rtlCol="0">
            <a:spAutoFit/>
          </a:bodyPr>
          <a:lstStyle/>
          <a:p>
            <a:pPr algn="ctr"/>
            <a:r>
              <a:rPr lang="es-CR" dirty="0"/>
              <a:t>Examen</a:t>
            </a:r>
          </a:p>
        </p:txBody>
      </p:sp>
      <p:sp>
        <p:nvSpPr>
          <p:cNvPr id="14" name="13 Rectángulo"/>
          <p:cNvSpPr/>
          <p:nvPr/>
        </p:nvSpPr>
        <p:spPr>
          <a:xfrm>
            <a:off x="166976" y="4365104"/>
            <a:ext cx="3888432" cy="2308324"/>
          </a:xfrm>
          <a:prstGeom prst="rect">
            <a:avLst/>
          </a:prstGeom>
        </p:spPr>
        <p:txBody>
          <a:bodyPr wrap="square">
            <a:spAutoFit/>
          </a:bodyPr>
          <a:lstStyle/>
          <a:p>
            <a:pPr marL="228600" lvl="1" indent="-228600" algn="just">
              <a:buFont typeface="+mj-lt"/>
              <a:buAutoNum type="arabicPeriod"/>
            </a:pPr>
            <a:r>
              <a:rPr lang="es-ES" sz="1200" b="1" dirty="0"/>
              <a:t>Elimina los atributos que presentan problemas y crea una nueva relación </a:t>
            </a:r>
            <a:r>
              <a:rPr lang="es-CR" sz="1200" b="1" dirty="0"/>
              <a:t>con ellos</a:t>
            </a:r>
          </a:p>
          <a:p>
            <a:pPr marL="228600" lvl="1" indent="-228600" algn="just">
              <a:buFont typeface="+mj-lt"/>
              <a:buAutoNum type="arabicPeriod"/>
            </a:pPr>
            <a:r>
              <a:rPr lang="es-ES" sz="1200" b="1" dirty="0"/>
              <a:t>Añade a esta nueva relación una copia de los atributos con los que están relacionados (son determinantes) los atributos eliminados. Estos atributos serán la clave primaria de </a:t>
            </a:r>
            <a:r>
              <a:rPr lang="es-CR" sz="1200" b="1" dirty="0"/>
              <a:t>a nueva relación.</a:t>
            </a:r>
          </a:p>
          <a:p>
            <a:pPr marL="228600" lvl="1" indent="-228600" algn="just">
              <a:buFont typeface="+mj-lt"/>
              <a:buAutoNum type="arabicPeriod"/>
            </a:pPr>
            <a:r>
              <a:rPr lang="es-ES" sz="1200" dirty="0"/>
              <a:t>Nombra a la nueva entidad (añade un 4 para indicar 4NF)</a:t>
            </a:r>
          </a:p>
          <a:p>
            <a:pPr marL="228600" lvl="1" indent="-228600" algn="just">
              <a:buFont typeface="+mj-lt"/>
              <a:buAutoNum type="arabicPeriod"/>
            </a:pPr>
            <a:r>
              <a:rPr lang="es-ES" sz="1200" dirty="0"/>
              <a:t>Renombra a la entidad original (añade un 4 para indicar 4NF)</a:t>
            </a:r>
            <a:endParaRPr lang="es-CR" sz="1200" dirty="0"/>
          </a:p>
          <a:p>
            <a:pPr marL="228600" lvl="1" indent="-228600" algn="just">
              <a:buFont typeface="+mj-lt"/>
              <a:buAutoNum type="arabicPeriod"/>
            </a:pPr>
            <a:endParaRPr lang="es-CR" sz="1200" dirty="0"/>
          </a:p>
        </p:txBody>
      </p:sp>
    </p:spTree>
    <p:extLst>
      <p:ext uri="{BB962C8B-B14F-4D97-AF65-F5344CB8AC3E}">
        <p14:creationId xmlns:p14="http://schemas.microsoft.com/office/powerpoint/2010/main" val="19192500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Cuarta Forma Normal</a:t>
            </a:r>
          </a:p>
        </p:txBody>
      </p:sp>
      <p:sp>
        <p:nvSpPr>
          <p:cNvPr id="3" name="2 Marcador de contenido"/>
          <p:cNvSpPr>
            <a:spLocks noGrp="1"/>
          </p:cNvSpPr>
          <p:nvPr>
            <p:ph idx="1"/>
          </p:nvPr>
        </p:nvSpPr>
        <p:spPr/>
        <p:txBody>
          <a:bodyPr/>
          <a:lstStyle/>
          <a:p>
            <a:r>
              <a:rPr lang="es-CR" dirty="0"/>
              <a:t>Ejemplo</a:t>
            </a:r>
          </a:p>
          <a:p>
            <a:pPr lvl="1"/>
            <a:endParaRPr lang="es-CR" dirty="0"/>
          </a:p>
        </p:txBody>
      </p:sp>
      <p:sp>
        <p:nvSpPr>
          <p:cNvPr id="4" name="3 CuadroTexto"/>
          <p:cNvSpPr txBox="1"/>
          <p:nvPr/>
        </p:nvSpPr>
        <p:spPr>
          <a:xfrm>
            <a:off x="3131840" y="1772816"/>
            <a:ext cx="2808312" cy="369332"/>
          </a:xfrm>
          <a:prstGeom prst="rect">
            <a:avLst/>
          </a:prstGeom>
          <a:noFill/>
        </p:spPr>
        <p:txBody>
          <a:bodyPr wrap="square" rtlCol="0">
            <a:spAutoFit/>
          </a:bodyPr>
          <a:lstStyle/>
          <a:p>
            <a:pPr algn="ctr"/>
            <a:r>
              <a:rPr lang="es-CR" dirty="0"/>
              <a:t>Examen</a:t>
            </a:r>
          </a:p>
        </p:txBody>
      </p:sp>
      <p:graphicFrame>
        <p:nvGraphicFramePr>
          <p:cNvPr id="7" name="6 Tabla"/>
          <p:cNvGraphicFramePr>
            <a:graphicFrameLocks noGrp="1"/>
          </p:cNvGraphicFramePr>
          <p:nvPr>
            <p:extLst/>
          </p:nvPr>
        </p:nvGraphicFramePr>
        <p:xfrm>
          <a:off x="1403648" y="2204864"/>
          <a:ext cx="6322760"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684655">
                  <a:extLst>
                    <a:ext uri="{9D8B030D-6E8A-4147-A177-3AD203B41FA5}">
                      <a16:colId xmlns:a16="http://schemas.microsoft.com/office/drawing/2014/main" val="20002"/>
                    </a:ext>
                  </a:extLst>
                </a:gridCol>
                <a:gridCol w="1100520">
                  <a:extLst>
                    <a:ext uri="{9D8B030D-6E8A-4147-A177-3AD203B41FA5}">
                      <a16:colId xmlns:a16="http://schemas.microsoft.com/office/drawing/2014/main" val="20003"/>
                    </a:ext>
                  </a:extLst>
                </a:gridCol>
              </a:tblGrid>
              <a:tr h="370840">
                <a:tc>
                  <a:txBody>
                    <a:bodyPr/>
                    <a:lstStyle/>
                    <a:p>
                      <a:r>
                        <a:rPr lang="es-CR" sz="1600" b="1" dirty="0"/>
                        <a:t>Cédula estudiante</a:t>
                      </a:r>
                    </a:p>
                  </a:txBody>
                  <a:tcPr/>
                </a:tc>
                <a:tc>
                  <a:txBody>
                    <a:bodyPr/>
                    <a:lstStyle/>
                    <a:p>
                      <a:r>
                        <a:rPr lang="es-CR" sz="1600" b="1" dirty="0"/>
                        <a:t>Código curso</a:t>
                      </a:r>
                    </a:p>
                  </a:txBody>
                  <a:tcPr/>
                </a:tc>
                <a:tc>
                  <a:txBody>
                    <a:bodyPr/>
                    <a:lstStyle/>
                    <a:p>
                      <a:r>
                        <a:rPr lang="es-CR" sz="1600" b="0" dirty="0"/>
                        <a:t>Cédula profesor</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graphicFrame>
        <p:nvGraphicFramePr>
          <p:cNvPr id="8" name="7 Tabla"/>
          <p:cNvGraphicFramePr>
            <a:graphicFrameLocks noGrp="1"/>
          </p:cNvGraphicFramePr>
          <p:nvPr>
            <p:extLst/>
          </p:nvPr>
        </p:nvGraphicFramePr>
        <p:xfrm>
          <a:off x="4182367" y="3418200"/>
          <a:ext cx="4638105"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100520">
                  <a:extLst>
                    <a:ext uri="{9D8B030D-6E8A-4147-A177-3AD203B41FA5}">
                      <a16:colId xmlns:a16="http://schemas.microsoft.com/office/drawing/2014/main" val="20002"/>
                    </a:ext>
                  </a:extLst>
                </a:gridCol>
              </a:tblGrid>
              <a:tr h="370840">
                <a:tc>
                  <a:txBody>
                    <a:bodyPr/>
                    <a:lstStyle/>
                    <a:p>
                      <a:r>
                        <a:rPr lang="es-CR" sz="1600" b="1" dirty="0"/>
                        <a:t>Cédula estudiante</a:t>
                      </a:r>
                    </a:p>
                  </a:txBody>
                  <a:tcPr/>
                </a:tc>
                <a:tc>
                  <a:txBody>
                    <a:bodyPr/>
                    <a:lstStyle/>
                    <a:p>
                      <a:r>
                        <a:rPr lang="es-CR" sz="1600" b="1" dirty="0"/>
                        <a:t>Código curso</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graphicFrame>
        <p:nvGraphicFramePr>
          <p:cNvPr id="10" name="9 Tabla"/>
          <p:cNvGraphicFramePr>
            <a:graphicFrameLocks noGrp="1"/>
          </p:cNvGraphicFramePr>
          <p:nvPr>
            <p:extLst/>
          </p:nvPr>
        </p:nvGraphicFramePr>
        <p:xfrm>
          <a:off x="5587687" y="4498320"/>
          <a:ext cx="3232785" cy="370840"/>
        </p:xfrm>
        <a:graphic>
          <a:graphicData uri="http://schemas.openxmlformats.org/drawingml/2006/table">
            <a:tbl>
              <a:tblPr firstRow="1" bandRow="1">
                <a:tableStyleId>{5C22544A-7EE6-4342-B048-85BDC9FD1C3A}</a:tableStyleId>
              </a:tblPr>
              <a:tblGrid>
                <a:gridCol w="1548130">
                  <a:extLst>
                    <a:ext uri="{9D8B030D-6E8A-4147-A177-3AD203B41FA5}">
                      <a16:colId xmlns:a16="http://schemas.microsoft.com/office/drawing/2014/main" val="20000"/>
                    </a:ext>
                  </a:extLst>
                </a:gridCol>
                <a:gridCol w="1684655">
                  <a:extLst>
                    <a:ext uri="{9D8B030D-6E8A-4147-A177-3AD203B41FA5}">
                      <a16:colId xmlns:a16="http://schemas.microsoft.com/office/drawing/2014/main" val="20001"/>
                    </a:ext>
                  </a:extLst>
                </a:gridCol>
              </a:tblGrid>
              <a:tr h="370840">
                <a:tc>
                  <a:txBody>
                    <a:bodyPr/>
                    <a:lstStyle/>
                    <a:p>
                      <a:r>
                        <a:rPr lang="es-CR" sz="1600" b="1" dirty="0"/>
                        <a:t>Código curso</a:t>
                      </a:r>
                    </a:p>
                  </a:txBody>
                  <a:tcPr/>
                </a:tc>
                <a:tc>
                  <a:txBody>
                    <a:bodyPr/>
                    <a:lstStyle/>
                    <a:p>
                      <a:r>
                        <a:rPr lang="es-CR" sz="1600" b="0" dirty="0"/>
                        <a:t>Cédula profesor</a:t>
                      </a:r>
                    </a:p>
                  </a:txBody>
                  <a:tcPr/>
                </a:tc>
                <a:extLst>
                  <a:ext uri="{0D108BD9-81ED-4DB2-BD59-A6C34878D82A}">
                    <a16:rowId xmlns:a16="http://schemas.microsoft.com/office/drawing/2014/main" val="10000"/>
                  </a:ext>
                </a:extLst>
              </a:tr>
            </a:tbl>
          </a:graphicData>
        </a:graphic>
      </p:graphicFrame>
      <p:sp>
        <p:nvSpPr>
          <p:cNvPr id="13" name="12 CuadroTexto"/>
          <p:cNvSpPr txBox="1"/>
          <p:nvPr/>
        </p:nvSpPr>
        <p:spPr>
          <a:xfrm>
            <a:off x="5076056" y="3053214"/>
            <a:ext cx="2808312" cy="369332"/>
          </a:xfrm>
          <a:prstGeom prst="rect">
            <a:avLst/>
          </a:prstGeom>
          <a:noFill/>
        </p:spPr>
        <p:txBody>
          <a:bodyPr wrap="square" rtlCol="0">
            <a:spAutoFit/>
          </a:bodyPr>
          <a:lstStyle/>
          <a:p>
            <a:pPr algn="ctr"/>
            <a:r>
              <a:rPr lang="es-CR" dirty="0"/>
              <a:t>Examen</a:t>
            </a:r>
          </a:p>
        </p:txBody>
      </p:sp>
      <p:sp>
        <p:nvSpPr>
          <p:cNvPr id="11" name="10 Rectángulo"/>
          <p:cNvSpPr/>
          <p:nvPr/>
        </p:nvSpPr>
        <p:spPr>
          <a:xfrm>
            <a:off x="166976" y="4365104"/>
            <a:ext cx="3888432" cy="2308324"/>
          </a:xfrm>
          <a:prstGeom prst="rect">
            <a:avLst/>
          </a:prstGeom>
        </p:spPr>
        <p:txBody>
          <a:bodyPr wrap="square">
            <a:spAutoFit/>
          </a:bodyPr>
          <a:lstStyle/>
          <a:p>
            <a:pPr marL="228600" lvl="1" indent="-228600" algn="just">
              <a:buFont typeface="+mj-lt"/>
              <a:buAutoNum type="arabicPeriod"/>
            </a:pPr>
            <a:r>
              <a:rPr lang="es-ES" sz="1200" b="1" dirty="0"/>
              <a:t>Elimina los atributos que presentan problemas y crea una nueva relación </a:t>
            </a:r>
            <a:r>
              <a:rPr lang="es-CR" sz="1200" b="1" dirty="0"/>
              <a:t>con ellos</a:t>
            </a:r>
          </a:p>
          <a:p>
            <a:pPr marL="228600" lvl="1" indent="-228600" algn="just">
              <a:buFont typeface="+mj-lt"/>
              <a:buAutoNum type="arabicPeriod"/>
            </a:pPr>
            <a:r>
              <a:rPr lang="es-ES" sz="1200" b="1" dirty="0"/>
              <a:t>Añade a esta nueva relación una copia de los atributos con los que están relacionados (son determinantes) los atributos eliminados. Estos atributos serán la clave primaria de </a:t>
            </a:r>
            <a:r>
              <a:rPr lang="es-CR" sz="1200" b="1" dirty="0"/>
              <a:t>a nueva relación.</a:t>
            </a:r>
          </a:p>
          <a:p>
            <a:pPr marL="228600" lvl="1" indent="-228600" algn="just">
              <a:buFont typeface="+mj-lt"/>
              <a:buAutoNum type="arabicPeriod"/>
            </a:pPr>
            <a:r>
              <a:rPr lang="es-ES" sz="1200" b="1" dirty="0"/>
              <a:t>Nombra a la nueva entidad (añade un 4 para indicar 4NF)</a:t>
            </a:r>
          </a:p>
          <a:p>
            <a:pPr marL="228600" lvl="1" indent="-228600" algn="just">
              <a:buFont typeface="+mj-lt"/>
              <a:buAutoNum type="arabicPeriod"/>
            </a:pPr>
            <a:r>
              <a:rPr lang="es-ES" sz="1200" dirty="0"/>
              <a:t>Renombra a la entidad original (añade un 4 para indicar 4NF)</a:t>
            </a:r>
            <a:endParaRPr lang="es-CR" sz="1200" dirty="0"/>
          </a:p>
          <a:p>
            <a:pPr marL="228600" lvl="1" indent="-228600" algn="just">
              <a:buFont typeface="+mj-lt"/>
              <a:buAutoNum type="arabicPeriod"/>
            </a:pPr>
            <a:endParaRPr lang="es-CR" sz="1200" dirty="0"/>
          </a:p>
        </p:txBody>
      </p:sp>
      <p:sp>
        <p:nvSpPr>
          <p:cNvPr id="14" name="13 CuadroTexto"/>
          <p:cNvSpPr txBox="1"/>
          <p:nvPr/>
        </p:nvSpPr>
        <p:spPr>
          <a:xfrm>
            <a:off x="5796136" y="4139788"/>
            <a:ext cx="2808312" cy="369332"/>
          </a:xfrm>
          <a:prstGeom prst="rect">
            <a:avLst/>
          </a:prstGeom>
          <a:noFill/>
        </p:spPr>
        <p:txBody>
          <a:bodyPr wrap="square" rtlCol="0">
            <a:spAutoFit/>
          </a:bodyPr>
          <a:lstStyle/>
          <a:p>
            <a:pPr algn="ctr"/>
            <a:r>
              <a:rPr lang="es-CR" dirty="0"/>
              <a:t>Imparte4</a:t>
            </a:r>
          </a:p>
        </p:txBody>
      </p:sp>
    </p:spTree>
    <p:extLst>
      <p:ext uri="{BB962C8B-B14F-4D97-AF65-F5344CB8AC3E}">
        <p14:creationId xmlns:p14="http://schemas.microsoft.com/office/powerpoint/2010/main" val="25726427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Cuarta Forma Normal</a:t>
            </a:r>
          </a:p>
        </p:txBody>
      </p:sp>
      <p:sp>
        <p:nvSpPr>
          <p:cNvPr id="3" name="2 Marcador de contenido"/>
          <p:cNvSpPr>
            <a:spLocks noGrp="1"/>
          </p:cNvSpPr>
          <p:nvPr>
            <p:ph idx="1"/>
          </p:nvPr>
        </p:nvSpPr>
        <p:spPr/>
        <p:txBody>
          <a:bodyPr/>
          <a:lstStyle/>
          <a:p>
            <a:r>
              <a:rPr lang="es-CR" dirty="0"/>
              <a:t>Ejemplo</a:t>
            </a:r>
          </a:p>
          <a:p>
            <a:pPr lvl="1"/>
            <a:endParaRPr lang="es-CR" dirty="0"/>
          </a:p>
        </p:txBody>
      </p:sp>
      <p:sp>
        <p:nvSpPr>
          <p:cNvPr id="4" name="3 CuadroTexto"/>
          <p:cNvSpPr txBox="1"/>
          <p:nvPr/>
        </p:nvSpPr>
        <p:spPr>
          <a:xfrm>
            <a:off x="3131840" y="1772816"/>
            <a:ext cx="2808312" cy="369332"/>
          </a:xfrm>
          <a:prstGeom prst="rect">
            <a:avLst/>
          </a:prstGeom>
          <a:noFill/>
        </p:spPr>
        <p:txBody>
          <a:bodyPr wrap="square" rtlCol="0">
            <a:spAutoFit/>
          </a:bodyPr>
          <a:lstStyle/>
          <a:p>
            <a:pPr algn="ctr"/>
            <a:r>
              <a:rPr lang="es-CR" dirty="0"/>
              <a:t>Examen</a:t>
            </a:r>
          </a:p>
        </p:txBody>
      </p:sp>
      <p:graphicFrame>
        <p:nvGraphicFramePr>
          <p:cNvPr id="7" name="6 Tabla"/>
          <p:cNvGraphicFramePr>
            <a:graphicFrameLocks noGrp="1"/>
          </p:cNvGraphicFramePr>
          <p:nvPr>
            <p:extLst/>
          </p:nvPr>
        </p:nvGraphicFramePr>
        <p:xfrm>
          <a:off x="1403648" y="2204864"/>
          <a:ext cx="6322760"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684655">
                  <a:extLst>
                    <a:ext uri="{9D8B030D-6E8A-4147-A177-3AD203B41FA5}">
                      <a16:colId xmlns:a16="http://schemas.microsoft.com/office/drawing/2014/main" val="20002"/>
                    </a:ext>
                  </a:extLst>
                </a:gridCol>
                <a:gridCol w="1100520">
                  <a:extLst>
                    <a:ext uri="{9D8B030D-6E8A-4147-A177-3AD203B41FA5}">
                      <a16:colId xmlns:a16="http://schemas.microsoft.com/office/drawing/2014/main" val="20003"/>
                    </a:ext>
                  </a:extLst>
                </a:gridCol>
              </a:tblGrid>
              <a:tr h="370840">
                <a:tc>
                  <a:txBody>
                    <a:bodyPr/>
                    <a:lstStyle/>
                    <a:p>
                      <a:r>
                        <a:rPr lang="es-CR" sz="1600" b="1" dirty="0"/>
                        <a:t>Cédula estudiante</a:t>
                      </a:r>
                    </a:p>
                  </a:txBody>
                  <a:tcPr/>
                </a:tc>
                <a:tc>
                  <a:txBody>
                    <a:bodyPr/>
                    <a:lstStyle/>
                    <a:p>
                      <a:r>
                        <a:rPr lang="es-CR" sz="1600" b="1" dirty="0"/>
                        <a:t>Código curso</a:t>
                      </a:r>
                    </a:p>
                  </a:txBody>
                  <a:tcPr/>
                </a:tc>
                <a:tc>
                  <a:txBody>
                    <a:bodyPr/>
                    <a:lstStyle/>
                    <a:p>
                      <a:r>
                        <a:rPr lang="es-CR" sz="1600" b="0" dirty="0"/>
                        <a:t>Cédula profesor</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graphicFrame>
        <p:nvGraphicFramePr>
          <p:cNvPr id="8" name="7 Tabla"/>
          <p:cNvGraphicFramePr>
            <a:graphicFrameLocks noGrp="1"/>
          </p:cNvGraphicFramePr>
          <p:nvPr>
            <p:extLst/>
          </p:nvPr>
        </p:nvGraphicFramePr>
        <p:xfrm>
          <a:off x="4182367" y="3418200"/>
          <a:ext cx="4638105"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100520">
                  <a:extLst>
                    <a:ext uri="{9D8B030D-6E8A-4147-A177-3AD203B41FA5}">
                      <a16:colId xmlns:a16="http://schemas.microsoft.com/office/drawing/2014/main" val="20002"/>
                    </a:ext>
                  </a:extLst>
                </a:gridCol>
              </a:tblGrid>
              <a:tr h="370840">
                <a:tc>
                  <a:txBody>
                    <a:bodyPr/>
                    <a:lstStyle/>
                    <a:p>
                      <a:r>
                        <a:rPr lang="es-CR" sz="1600" b="1" dirty="0"/>
                        <a:t>Cédula estudiante</a:t>
                      </a:r>
                    </a:p>
                  </a:txBody>
                  <a:tcPr/>
                </a:tc>
                <a:tc>
                  <a:txBody>
                    <a:bodyPr/>
                    <a:lstStyle/>
                    <a:p>
                      <a:r>
                        <a:rPr lang="es-CR" sz="1600" b="1" dirty="0"/>
                        <a:t>Código curso</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graphicFrame>
        <p:nvGraphicFramePr>
          <p:cNvPr id="10" name="9 Tabla"/>
          <p:cNvGraphicFramePr>
            <a:graphicFrameLocks noGrp="1"/>
          </p:cNvGraphicFramePr>
          <p:nvPr>
            <p:extLst/>
          </p:nvPr>
        </p:nvGraphicFramePr>
        <p:xfrm>
          <a:off x="5587687" y="4498320"/>
          <a:ext cx="3232785" cy="370840"/>
        </p:xfrm>
        <a:graphic>
          <a:graphicData uri="http://schemas.openxmlformats.org/drawingml/2006/table">
            <a:tbl>
              <a:tblPr firstRow="1" bandRow="1">
                <a:tableStyleId>{5C22544A-7EE6-4342-B048-85BDC9FD1C3A}</a:tableStyleId>
              </a:tblPr>
              <a:tblGrid>
                <a:gridCol w="1548130">
                  <a:extLst>
                    <a:ext uri="{9D8B030D-6E8A-4147-A177-3AD203B41FA5}">
                      <a16:colId xmlns:a16="http://schemas.microsoft.com/office/drawing/2014/main" val="20000"/>
                    </a:ext>
                  </a:extLst>
                </a:gridCol>
                <a:gridCol w="1684655">
                  <a:extLst>
                    <a:ext uri="{9D8B030D-6E8A-4147-A177-3AD203B41FA5}">
                      <a16:colId xmlns:a16="http://schemas.microsoft.com/office/drawing/2014/main" val="20001"/>
                    </a:ext>
                  </a:extLst>
                </a:gridCol>
              </a:tblGrid>
              <a:tr h="370840">
                <a:tc>
                  <a:txBody>
                    <a:bodyPr/>
                    <a:lstStyle/>
                    <a:p>
                      <a:r>
                        <a:rPr lang="es-CR" sz="1600" b="1" dirty="0"/>
                        <a:t>Código curso</a:t>
                      </a:r>
                    </a:p>
                  </a:txBody>
                  <a:tcPr/>
                </a:tc>
                <a:tc>
                  <a:txBody>
                    <a:bodyPr/>
                    <a:lstStyle/>
                    <a:p>
                      <a:r>
                        <a:rPr lang="es-CR" sz="1600" b="0" dirty="0"/>
                        <a:t>Cédula profesor</a:t>
                      </a:r>
                    </a:p>
                  </a:txBody>
                  <a:tcPr/>
                </a:tc>
                <a:extLst>
                  <a:ext uri="{0D108BD9-81ED-4DB2-BD59-A6C34878D82A}">
                    <a16:rowId xmlns:a16="http://schemas.microsoft.com/office/drawing/2014/main" val="10000"/>
                  </a:ext>
                </a:extLst>
              </a:tr>
            </a:tbl>
          </a:graphicData>
        </a:graphic>
      </p:graphicFrame>
      <p:sp>
        <p:nvSpPr>
          <p:cNvPr id="13" name="12 CuadroTexto"/>
          <p:cNvSpPr txBox="1"/>
          <p:nvPr/>
        </p:nvSpPr>
        <p:spPr>
          <a:xfrm>
            <a:off x="5076056" y="3053214"/>
            <a:ext cx="2808312" cy="369332"/>
          </a:xfrm>
          <a:prstGeom prst="rect">
            <a:avLst/>
          </a:prstGeom>
          <a:noFill/>
        </p:spPr>
        <p:txBody>
          <a:bodyPr wrap="square" rtlCol="0">
            <a:spAutoFit/>
          </a:bodyPr>
          <a:lstStyle/>
          <a:p>
            <a:pPr algn="ctr"/>
            <a:r>
              <a:rPr lang="es-CR" dirty="0"/>
              <a:t>Examen4</a:t>
            </a:r>
          </a:p>
        </p:txBody>
      </p:sp>
      <p:sp>
        <p:nvSpPr>
          <p:cNvPr id="11" name="10 Rectángulo"/>
          <p:cNvSpPr/>
          <p:nvPr/>
        </p:nvSpPr>
        <p:spPr>
          <a:xfrm>
            <a:off x="166976" y="4365104"/>
            <a:ext cx="3888432" cy="2308324"/>
          </a:xfrm>
          <a:prstGeom prst="rect">
            <a:avLst/>
          </a:prstGeom>
        </p:spPr>
        <p:txBody>
          <a:bodyPr wrap="square">
            <a:spAutoFit/>
          </a:bodyPr>
          <a:lstStyle/>
          <a:p>
            <a:pPr marL="228600" lvl="1" indent="-228600" algn="just">
              <a:buFont typeface="+mj-lt"/>
              <a:buAutoNum type="arabicPeriod"/>
            </a:pPr>
            <a:r>
              <a:rPr lang="es-ES" sz="1200" b="1" dirty="0"/>
              <a:t>Elimina los atributos que presentan problemas y crea una nueva relación </a:t>
            </a:r>
            <a:r>
              <a:rPr lang="es-CR" sz="1200" b="1" dirty="0"/>
              <a:t>con ellos</a:t>
            </a:r>
          </a:p>
          <a:p>
            <a:pPr marL="228600" lvl="1" indent="-228600" algn="just">
              <a:buFont typeface="+mj-lt"/>
              <a:buAutoNum type="arabicPeriod"/>
            </a:pPr>
            <a:r>
              <a:rPr lang="es-ES" sz="1200" b="1" dirty="0"/>
              <a:t>Añade a esta nueva relación una copia de los atributos con los que están relacionados (son determinantes) los atributos eliminados. Estos </a:t>
            </a:r>
            <a:r>
              <a:rPr lang="es-ES" sz="1200" dirty="0"/>
              <a:t>atributos serán la clave primaria de </a:t>
            </a:r>
            <a:r>
              <a:rPr lang="es-CR" sz="1200" dirty="0"/>
              <a:t>a nueva relación.</a:t>
            </a:r>
          </a:p>
          <a:p>
            <a:pPr marL="228600" lvl="1" indent="-228600" algn="just">
              <a:buFont typeface="+mj-lt"/>
              <a:buAutoNum type="arabicPeriod"/>
            </a:pPr>
            <a:r>
              <a:rPr lang="es-ES" sz="1200" dirty="0"/>
              <a:t>Nombra a la nueva entidad (añade un 4 para indicar 4NF)</a:t>
            </a:r>
          </a:p>
          <a:p>
            <a:pPr marL="228600" lvl="1" indent="-228600" algn="just">
              <a:buFont typeface="+mj-lt"/>
              <a:buAutoNum type="arabicPeriod"/>
            </a:pPr>
            <a:r>
              <a:rPr lang="es-ES" sz="1200" dirty="0"/>
              <a:t>Renombra a la entidad original (añade un 4 para indicar 4NF)</a:t>
            </a:r>
            <a:endParaRPr lang="es-CR" sz="1200" dirty="0"/>
          </a:p>
          <a:p>
            <a:pPr marL="228600" lvl="1" indent="-228600" algn="just">
              <a:buFont typeface="+mj-lt"/>
              <a:buAutoNum type="arabicPeriod"/>
            </a:pPr>
            <a:endParaRPr lang="es-CR" sz="1200" dirty="0"/>
          </a:p>
        </p:txBody>
      </p:sp>
      <p:sp>
        <p:nvSpPr>
          <p:cNvPr id="14" name="13 CuadroTexto"/>
          <p:cNvSpPr txBox="1"/>
          <p:nvPr/>
        </p:nvSpPr>
        <p:spPr>
          <a:xfrm>
            <a:off x="5796136" y="4139788"/>
            <a:ext cx="2808312" cy="369332"/>
          </a:xfrm>
          <a:prstGeom prst="rect">
            <a:avLst/>
          </a:prstGeom>
          <a:noFill/>
        </p:spPr>
        <p:txBody>
          <a:bodyPr wrap="square" rtlCol="0">
            <a:spAutoFit/>
          </a:bodyPr>
          <a:lstStyle/>
          <a:p>
            <a:pPr algn="ctr"/>
            <a:r>
              <a:rPr lang="es-CR" dirty="0"/>
              <a:t>Imparte4</a:t>
            </a:r>
          </a:p>
        </p:txBody>
      </p:sp>
    </p:spTree>
    <p:extLst>
      <p:ext uri="{BB962C8B-B14F-4D97-AF65-F5344CB8AC3E}">
        <p14:creationId xmlns:p14="http://schemas.microsoft.com/office/powerpoint/2010/main" val="32639946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Formas Normales </a:t>
            </a:r>
          </a:p>
        </p:txBody>
      </p:sp>
      <p:sp>
        <p:nvSpPr>
          <p:cNvPr id="3" name="2 Marcador de contenido"/>
          <p:cNvSpPr>
            <a:spLocks noGrp="1"/>
          </p:cNvSpPr>
          <p:nvPr>
            <p:ph idx="1"/>
          </p:nvPr>
        </p:nvSpPr>
        <p:spPr/>
        <p:txBody>
          <a:bodyPr/>
          <a:lstStyle/>
          <a:p>
            <a:r>
              <a:rPr lang="es-ES" dirty="0"/>
              <a:t>Un esquema de relación está en una determinada </a:t>
            </a:r>
            <a:r>
              <a:rPr lang="es-ES" b="1" dirty="0"/>
              <a:t>forma normal </a:t>
            </a:r>
            <a:r>
              <a:rPr lang="es-ES" dirty="0"/>
              <a:t>si </a:t>
            </a:r>
            <a:r>
              <a:rPr lang="es-ES" b="1" dirty="0"/>
              <a:t>satisface un cierto conjunto de restricciones</a:t>
            </a:r>
            <a:endParaRPr lang="es-CR" dirty="0"/>
          </a:p>
        </p:txBody>
      </p:sp>
      <p:graphicFrame>
        <p:nvGraphicFramePr>
          <p:cNvPr id="4" name="3 Diagrama"/>
          <p:cNvGraphicFramePr/>
          <p:nvPr>
            <p:extLst/>
          </p:nvPr>
        </p:nvGraphicFramePr>
        <p:xfrm>
          <a:off x="683568" y="2636912"/>
          <a:ext cx="7920880"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15238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Quinta Forma Normal</a:t>
            </a:r>
          </a:p>
        </p:txBody>
      </p:sp>
      <p:sp>
        <p:nvSpPr>
          <p:cNvPr id="3" name="2 Marcador de contenido"/>
          <p:cNvSpPr>
            <a:spLocks noGrp="1"/>
          </p:cNvSpPr>
          <p:nvPr>
            <p:ph idx="1"/>
          </p:nvPr>
        </p:nvSpPr>
        <p:spPr/>
        <p:txBody>
          <a:bodyPr/>
          <a:lstStyle/>
          <a:p>
            <a:endParaRPr lang="es-ES" dirty="0"/>
          </a:p>
          <a:p>
            <a:endParaRPr lang="es-ES" dirty="0"/>
          </a:p>
          <a:p>
            <a:r>
              <a:rPr lang="es-ES" dirty="0"/>
              <a:t>Una relación está en quinta forma normal (5FN) </a:t>
            </a:r>
            <a:r>
              <a:rPr lang="es-ES" b="1" dirty="0"/>
              <a:t>si y sólo si está en 4FN</a:t>
            </a:r>
            <a:r>
              <a:rPr lang="es-ES" dirty="0"/>
              <a:t> y el </a:t>
            </a:r>
            <a:r>
              <a:rPr lang="es-ES" b="1" dirty="0"/>
              <a:t>contenido de su información no puede ser reconstruido con varias relaciones menores</a:t>
            </a:r>
            <a:r>
              <a:rPr lang="es-ES" dirty="0"/>
              <a:t>.</a:t>
            </a:r>
          </a:p>
          <a:p>
            <a:endParaRPr lang="es-ES" dirty="0"/>
          </a:p>
          <a:p>
            <a:r>
              <a:rPr lang="es-ES" dirty="0"/>
              <a:t>Si una relación sólo puede ser descompuesta en relaciones menores, todas ellas con la misma clave, entonces ya está en quinta forma normal.</a:t>
            </a:r>
            <a:endParaRPr lang="es-CR" dirty="0"/>
          </a:p>
        </p:txBody>
      </p:sp>
    </p:spTree>
    <p:extLst>
      <p:ext uri="{BB962C8B-B14F-4D97-AF65-F5344CB8AC3E}">
        <p14:creationId xmlns:p14="http://schemas.microsoft.com/office/powerpoint/2010/main" val="2266646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Dependencia Funcional</a:t>
            </a:r>
          </a:p>
        </p:txBody>
      </p:sp>
      <p:graphicFrame>
        <p:nvGraphicFramePr>
          <p:cNvPr id="4" name="3 Marcador de contenido"/>
          <p:cNvGraphicFramePr>
            <a:graphicFrameLocks noGrp="1"/>
          </p:cNvGraphicFramePr>
          <p:nvPr>
            <p:ph idx="1"/>
            <p:extLst/>
          </p:nvPr>
        </p:nvGraphicFramePr>
        <p:xfrm>
          <a:off x="1105995" y="2060848"/>
          <a:ext cx="6850381" cy="365760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978343">
                  <a:extLst>
                    <a:ext uri="{9D8B030D-6E8A-4147-A177-3AD203B41FA5}">
                      <a16:colId xmlns:a16="http://schemas.microsoft.com/office/drawing/2014/main" val="20001"/>
                    </a:ext>
                  </a:extLst>
                </a:gridCol>
                <a:gridCol w="690880">
                  <a:extLst>
                    <a:ext uri="{9D8B030D-6E8A-4147-A177-3AD203B41FA5}">
                      <a16:colId xmlns:a16="http://schemas.microsoft.com/office/drawing/2014/main" val="20002"/>
                    </a:ext>
                  </a:extLst>
                </a:gridCol>
                <a:gridCol w="889318">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264029">
                <a:tc>
                  <a:txBody>
                    <a:bodyPr/>
                    <a:lstStyle/>
                    <a:p>
                      <a:r>
                        <a:rPr lang="es-CR" sz="1400" dirty="0"/>
                        <a:t>Cédula</a:t>
                      </a:r>
                    </a:p>
                  </a:txBody>
                  <a:tcPr/>
                </a:tc>
                <a:tc>
                  <a:txBody>
                    <a:bodyPr/>
                    <a:lstStyle/>
                    <a:p>
                      <a:r>
                        <a:rPr lang="es-CR" sz="1400" dirty="0"/>
                        <a:t>Fecha Nacimiento</a:t>
                      </a:r>
                    </a:p>
                  </a:txBody>
                  <a:tcPr/>
                </a:tc>
                <a:tc>
                  <a:txBody>
                    <a:bodyPr/>
                    <a:lstStyle/>
                    <a:p>
                      <a:r>
                        <a:rPr lang="es-CR" sz="1400" dirty="0"/>
                        <a:t>Sexo</a:t>
                      </a:r>
                    </a:p>
                  </a:txBody>
                  <a:tcPr/>
                </a:tc>
                <a:tc>
                  <a:txBody>
                    <a:bodyPr/>
                    <a:lstStyle/>
                    <a:p>
                      <a:r>
                        <a:rPr lang="es-CR" sz="1400" dirty="0"/>
                        <a:t>Código</a:t>
                      </a:r>
                    </a:p>
                  </a:txBody>
                  <a:tcPr/>
                </a:tc>
                <a:tc>
                  <a:txBody>
                    <a:bodyPr/>
                    <a:lstStyle/>
                    <a:p>
                      <a:r>
                        <a:rPr lang="es-CR" sz="1400" dirty="0"/>
                        <a:t>Departamento</a:t>
                      </a:r>
                    </a:p>
                  </a:txBody>
                  <a:tcPr/>
                </a:tc>
                <a:extLst>
                  <a:ext uri="{0D108BD9-81ED-4DB2-BD59-A6C34878D82A}">
                    <a16:rowId xmlns:a16="http://schemas.microsoft.com/office/drawing/2014/main" val="10000"/>
                  </a:ext>
                </a:extLst>
              </a:tr>
              <a:tr h="264029">
                <a:tc>
                  <a:txBody>
                    <a:bodyPr/>
                    <a:lstStyle/>
                    <a:p>
                      <a:r>
                        <a:rPr lang="es-CR" sz="1400" dirty="0"/>
                        <a:t>9.980.623</a:t>
                      </a:r>
                    </a:p>
                  </a:txBody>
                  <a:tcPr/>
                </a:tc>
                <a:tc>
                  <a:txBody>
                    <a:bodyPr/>
                    <a:lstStyle/>
                    <a:p>
                      <a:r>
                        <a:rPr lang="es-CR" sz="1400" dirty="0"/>
                        <a:t>06/01/73</a:t>
                      </a:r>
                    </a:p>
                  </a:txBody>
                  <a:tcPr/>
                </a:tc>
                <a:tc>
                  <a:txBody>
                    <a:bodyPr/>
                    <a:lstStyle/>
                    <a:p>
                      <a:r>
                        <a:rPr lang="es-CR" sz="1400" dirty="0"/>
                        <a:t>M</a:t>
                      </a:r>
                    </a:p>
                  </a:txBody>
                  <a:tcPr/>
                </a:tc>
                <a:tc>
                  <a:txBody>
                    <a:bodyPr/>
                    <a:lstStyle/>
                    <a:p>
                      <a:r>
                        <a:rPr lang="es-CR" sz="1400" dirty="0"/>
                        <a:t>01</a:t>
                      </a:r>
                    </a:p>
                  </a:txBody>
                  <a:tcPr/>
                </a:tc>
                <a:tc>
                  <a:txBody>
                    <a:bodyPr/>
                    <a:lstStyle/>
                    <a:p>
                      <a:r>
                        <a:rPr lang="es-CR" sz="1400" dirty="0"/>
                        <a:t>Computación</a:t>
                      </a:r>
                    </a:p>
                  </a:txBody>
                  <a:tcPr/>
                </a:tc>
                <a:extLst>
                  <a:ext uri="{0D108BD9-81ED-4DB2-BD59-A6C34878D82A}">
                    <a16:rowId xmlns:a16="http://schemas.microsoft.com/office/drawing/2014/main" val="10001"/>
                  </a:ext>
                </a:extLst>
              </a:tr>
              <a:tr h="264029">
                <a:tc>
                  <a:txBody>
                    <a:bodyPr/>
                    <a:lstStyle/>
                    <a:p>
                      <a:r>
                        <a:rPr lang="es-CR" sz="1400" dirty="0">
                          <a:solidFill>
                            <a:srgbClr val="FF0000"/>
                          </a:solidFill>
                        </a:rPr>
                        <a:t>10.334.890</a:t>
                      </a:r>
                    </a:p>
                  </a:txBody>
                  <a:tcPr/>
                </a:tc>
                <a:tc>
                  <a:txBody>
                    <a:bodyPr/>
                    <a:lstStyle/>
                    <a:p>
                      <a:r>
                        <a:rPr lang="es-CR" sz="1400" dirty="0">
                          <a:solidFill>
                            <a:srgbClr val="FF0000"/>
                          </a:solidFill>
                        </a:rPr>
                        <a:t>06/01/76</a:t>
                      </a:r>
                    </a:p>
                  </a:txBody>
                  <a:tcPr/>
                </a:tc>
                <a:tc>
                  <a:txBody>
                    <a:bodyPr/>
                    <a:lstStyle/>
                    <a:p>
                      <a:r>
                        <a:rPr lang="es-CR" sz="1400" dirty="0">
                          <a:solidFill>
                            <a:srgbClr val="FF0000"/>
                          </a:solidFill>
                        </a:rPr>
                        <a:t>F</a:t>
                      </a:r>
                    </a:p>
                  </a:txBody>
                  <a:tcPr/>
                </a:tc>
                <a:tc>
                  <a:txBody>
                    <a:bodyPr/>
                    <a:lstStyle/>
                    <a:p>
                      <a:r>
                        <a:rPr lang="es-CR" sz="1400" dirty="0"/>
                        <a:t>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Computación</a:t>
                      </a:r>
                    </a:p>
                  </a:txBody>
                  <a:tcPr/>
                </a:tc>
                <a:extLst>
                  <a:ext uri="{0D108BD9-81ED-4DB2-BD59-A6C34878D82A}">
                    <a16:rowId xmlns:a16="http://schemas.microsoft.com/office/drawing/2014/main" val="10002"/>
                  </a:ext>
                </a:extLst>
              </a:tr>
              <a:tr h="264029">
                <a:tc>
                  <a:txBody>
                    <a:bodyPr/>
                    <a:lstStyle/>
                    <a:p>
                      <a:r>
                        <a:rPr lang="es-CR" sz="1400" dirty="0">
                          <a:solidFill>
                            <a:srgbClr val="0070C0"/>
                          </a:solidFill>
                        </a:rPr>
                        <a:t>17.544.672</a:t>
                      </a:r>
                    </a:p>
                  </a:txBody>
                  <a:tcPr/>
                </a:tc>
                <a:tc>
                  <a:txBody>
                    <a:bodyPr/>
                    <a:lstStyle/>
                    <a:p>
                      <a:r>
                        <a:rPr lang="es-CR" sz="1400" dirty="0">
                          <a:solidFill>
                            <a:srgbClr val="0070C0"/>
                          </a:solidFill>
                        </a:rPr>
                        <a:t>06/01/84</a:t>
                      </a:r>
                    </a:p>
                  </a:txBody>
                  <a:tcPr/>
                </a:tc>
                <a:tc>
                  <a:txBody>
                    <a:bodyPr/>
                    <a:lstStyle/>
                    <a:p>
                      <a:r>
                        <a:rPr lang="es-CR" sz="1400" dirty="0">
                          <a:solidFill>
                            <a:srgbClr val="0070C0"/>
                          </a:solidFill>
                        </a:rPr>
                        <a:t>M</a:t>
                      </a:r>
                    </a:p>
                  </a:txBody>
                  <a:tcPr/>
                </a:tc>
                <a:tc>
                  <a:txBody>
                    <a:bodyPr/>
                    <a:lstStyle/>
                    <a:p>
                      <a:r>
                        <a:rPr lang="es-CR" sz="1400" dirty="0"/>
                        <a:t>03</a:t>
                      </a:r>
                    </a:p>
                  </a:txBody>
                  <a:tcPr/>
                </a:tc>
                <a:tc>
                  <a:txBody>
                    <a:bodyPr/>
                    <a:lstStyle/>
                    <a:p>
                      <a:r>
                        <a:rPr lang="es-CR" sz="1400" dirty="0"/>
                        <a:t>Investigación</a:t>
                      </a:r>
                    </a:p>
                  </a:txBody>
                  <a:tcPr/>
                </a:tc>
                <a:extLst>
                  <a:ext uri="{0D108BD9-81ED-4DB2-BD59-A6C34878D82A}">
                    <a16:rowId xmlns:a16="http://schemas.microsoft.com/office/drawing/2014/main" val="10003"/>
                  </a:ext>
                </a:extLst>
              </a:tr>
              <a:tr h="264029">
                <a:tc>
                  <a:txBody>
                    <a:bodyPr/>
                    <a:lstStyle/>
                    <a:p>
                      <a:r>
                        <a:rPr lang="es-CR" sz="1400" dirty="0">
                          <a:solidFill>
                            <a:srgbClr val="FFC000"/>
                          </a:solidFill>
                        </a:rPr>
                        <a:t>12.334.222</a:t>
                      </a:r>
                    </a:p>
                  </a:txBody>
                  <a:tcPr/>
                </a:tc>
                <a:tc>
                  <a:txBody>
                    <a:bodyPr/>
                    <a:lstStyle/>
                    <a:p>
                      <a:r>
                        <a:rPr lang="es-CR" sz="1400" dirty="0">
                          <a:solidFill>
                            <a:srgbClr val="FFC000"/>
                          </a:solidFill>
                        </a:rPr>
                        <a:t>06/01/77</a:t>
                      </a:r>
                    </a:p>
                  </a:txBody>
                  <a:tcPr/>
                </a:tc>
                <a:tc>
                  <a:txBody>
                    <a:bodyPr/>
                    <a:lstStyle/>
                    <a:p>
                      <a:r>
                        <a:rPr lang="es-CR" sz="1400" dirty="0">
                          <a:solidFill>
                            <a:srgbClr val="FFC000"/>
                          </a:solidFill>
                        </a:rPr>
                        <a:t>M</a:t>
                      </a:r>
                    </a:p>
                  </a:txBody>
                  <a:tcPr/>
                </a:tc>
                <a:tc>
                  <a:txBody>
                    <a:bodyPr/>
                    <a:lstStyle/>
                    <a:p>
                      <a:r>
                        <a:rPr lang="es-CR" sz="1400" dirty="0"/>
                        <a:t>02</a:t>
                      </a:r>
                    </a:p>
                  </a:txBody>
                  <a:tcPr/>
                </a:tc>
                <a:tc>
                  <a:txBody>
                    <a:bodyPr/>
                    <a:lstStyle/>
                    <a:p>
                      <a:r>
                        <a:rPr lang="es-CR" sz="1400" dirty="0"/>
                        <a:t>Control</a:t>
                      </a:r>
                    </a:p>
                  </a:txBody>
                  <a:tcPr/>
                </a:tc>
                <a:extLst>
                  <a:ext uri="{0D108BD9-81ED-4DB2-BD59-A6C34878D82A}">
                    <a16:rowId xmlns:a16="http://schemas.microsoft.com/office/drawing/2014/main" val="10004"/>
                  </a:ext>
                </a:extLst>
              </a:tr>
              <a:tr h="264029">
                <a:tc>
                  <a:txBody>
                    <a:bodyPr/>
                    <a:lstStyle/>
                    <a:p>
                      <a:r>
                        <a:rPr lang="es-CR" sz="1400" dirty="0">
                          <a:solidFill>
                            <a:srgbClr val="00B050"/>
                          </a:solidFill>
                        </a:rPr>
                        <a:t>13.566.002</a:t>
                      </a:r>
                    </a:p>
                  </a:txBody>
                  <a:tcPr/>
                </a:tc>
                <a:tc>
                  <a:txBody>
                    <a:bodyPr/>
                    <a:lstStyle/>
                    <a:p>
                      <a:r>
                        <a:rPr lang="es-CR" sz="1400" dirty="0">
                          <a:solidFill>
                            <a:srgbClr val="00B050"/>
                          </a:solidFill>
                        </a:rPr>
                        <a:t>12/01/78</a:t>
                      </a:r>
                    </a:p>
                  </a:txBody>
                  <a:tcPr/>
                </a:tc>
                <a:tc>
                  <a:txBody>
                    <a:bodyPr/>
                    <a:lstStyle/>
                    <a:p>
                      <a:r>
                        <a:rPr lang="es-CR" sz="1400" dirty="0">
                          <a:solidFill>
                            <a:srgbClr val="00B050"/>
                          </a:solidFill>
                        </a:rPr>
                        <a:t>F</a:t>
                      </a:r>
                    </a:p>
                  </a:txBody>
                  <a:tcPr/>
                </a:tc>
                <a:tc>
                  <a:txBody>
                    <a:bodyPr/>
                    <a:lstStyle/>
                    <a:p>
                      <a:r>
                        <a:rPr lang="es-CR" sz="1400" dirty="0"/>
                        <a:t>02</a:t>
                      </a:r>
                    </a:p>
                  </a:txBody>
                  <a:tcPr/>
                </a:tc>
                <a:tc>
                  <a:txBody>
                    <a:bodyPr/>
                    <a:lstStyle/>
                    <a:p>
                      <a:r>
                        <a:rPr lang="es-CR" sz="1400" dirty="0"/>
                        <a:t>Control</a:t>
                      </a:r>
                    </a:p>
                  </a:txBody>
                  <a:tcPr/>
                </a:tc>
                <a:extLst>
                  <a:ext uri="{0D108BD9-81ED-4DB2-BD59-A6C34878D82A}">
                    <a16:rowId xmlns:a16="http://schemas.microsoft.com/office/drawing/2014/main" val="10005"/>
                  </a:ext>
                </a:extLst>
              </a:tr>
              <a:tr h="264029">
                <a:tc>
                  <a:txBody>
                    <a:bodyPr/>
                    <a:lstStyle/>
                    <a:p>
                      <a:r>
                        <a:rPr lang="es-CR" sz="1400" dirty="0">
                          <a:solidFill>
                            <a:srgbClr val="FF0000"/>
                          </a:solidFill>
                        </a:rPr>
                        <a:t>10.334.890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rgbClr val="FF0000"/>
                          </a:solidFill>
                        </a:rPr>
                        <a:t>06/01/76</a:t>
                      </a:r>
                    </a:p>
                  </a:txBody>
                  <a:tcPr/>
                </a:tc>
                <a:tc>
                  <a:txBody>
                    <a:bodyPr/>
                    <a:lstStyle/>
                    <a:p>
                      <a:r>
                        <a:rPr lang="es-CR" sz="1400" dirty="0">
                          <a:solidFill>
                            <a:srgbClr val="FF0000"/>
                          </a:solidFill>
                        </a:rPr>
                        <a:t>F</a:t>
                      </a:r>
                    </a:p>
                  </a:txBody>
                  <a:tcPr/>
                </a:tc>
                <a:tc>
                  <a:txBody>
                    <a:bodyPr/>
                    <a:lstStyle/>
                    <a:p>
                      <a:r>
                        <a:rPr lang="es-CR" sz="1400" dirty="0"/>
                        <a:t>02</a:t>
                      </a:r>
                    </a:p>
                  </a:txBody>
                  <a:tcPr/>
                </a:tc>
                <a:tc>
                  <a:txBody>
                    <a:bodyPr/>
                    <a:lstStyle/>
                    <a:p>
                      <a:r>
                        <a:rPr lang="es-CR" sz="1400" dirty="0"/>
                        <a:t>Control</a:t>
                      </a:r>
                    </a:p>
                  </a:txBody>
                  <a:tcPr/>
                </a:tc>
                <a:extLst>
                  <a:ext uri="{0D108BD9-81ED-4DB2-BD59-A6C34878D82A}">
                    <a16:rowId xmlns:a16="http://schemas.microsoft.com/office/drawing/2014/main" val="10006"/>
                  </a:ext>
                </a:extLst>
              </a:tr>
              <a:tr h="264029">
                <a:tc>
                  <a:txBody>
                    <a:bodyPr/>
                    <a:lstStyle/>
                    <a:p>
                      <a:r>
                        <a:rPr lang="es-CR" sz="1400" dirty="0">
                          <a:solidFill>
                            <a:srgbClr val="FFC000"/>
                          </a:solidFill>
                        </a:rPr>
                        <a:t>12.334.222</a:t>
                      </a:r>
                    </a:p>
                  </a:txBody>
                  <a:tcPr/>
                </a:tc>
                <a:tc>
                  <a:txBody>
                    <a:bodyPr/>
                    <a:lstStyle/>
                    <a:p>
                      <a:r>
                        <a:rPr lang="es-CR" sz="1400" dirty="0">
                          <a:solidFill>
                            <a:srgbClr val="FFC000"/>
                          </a:solidFill>
                        </a:rPr>
                        <a:t>06/01/77</a:t>
                      </a:r>
                    </a:p>
                  </a:txBody>
                  <a:tcPr/>
                </a:tc>
                <a:tc>
                  <a:txBody>
                    <a:bodyPr/>
                    <a:lstStyle/>
                    <a:p>
                      <a:r>
                        <a:rPr lang="es-CR" sz="1400" dirty="0">
                          <a:solidFill>
                            <a:srgbClr val="FFC000"/>
                          </a:solidFill>
                        </a:rPr>
                        <a:t>M</a:t>
                      </a:r>
                    </a:p>
                  </a:txBody>
                  <a:tcPr/>
                </a:tc>
                <a:tc>
                  <a:txBody>
                    <a:bodyPr/>
                    <a:lstStyle/>
                    <a:p>
                      <a:r>
                        <a:rPr lang="es-CR" sz="1400" dirty="0"/>
                        <a:t>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Computación</a:t>
                      </a:r>
                    </a:p>
                  </a:txBody>
                  <a:tcPr/>
                </a:tc>
                <a:extLst>
                  <a:ext uri="{0D108BD9-81ED-4DB2-BD59-A6C34878D82A}">
                    <a16:rowId xmlns:a16="http://schemas.microsoft.com/office/drawing/2014/main" val="10007"/>
                  </a:ext>
                </a:extLst>
              </a:tr>
              <a:tr h="264029">
                <a:tc>
                  <a:txBody>
                    <a:bodyPr/>
                    <a:lstStyle/>
                    <a:p>
                      <a:r>
                        <a:rPr lang="es-CR" sz="1400" dirty="0"/>
                        <a:t>13.434.122</a:t>
                      </a:r>
                    </a:p>
                  </a:txBody>
                  <a:tcPr/>
                </a:tc>
                <a:tc>
                  <a:txBody>
                    <a:bodyPr/>
                    <a:lstStyle/>
                    <a:p>
                      <a:r>
                        <a:rPr lang="es-CR" sz="1400" dirty="0"/>
                        <a:t>06/01/78</a:t>
                      </a:r>
                    </a:p>
                  </a:txBody>
                  <a:tcPr/>
                </a:tc>
                <a:tc>
                  <a:txBody>
                    <a:bodyPr/>
                    <a:lstStyle/>
                    <a:p>
                      <a:r>
                        <a:rPr lang="es-CR" sz="1400" dirty="0"/>
                        <a:t>F</a:t>
                      </a:r>
                    </a:p>
                  </a:txBody>
                  <a:tcPr/>
                </a:tc>
                <a:tc>
                  <a:txBody>
                    <a:bodyPr/>
                    <a:lstStyle/>
                    <a:p>
                      <a:r>
                        <a:rPr lang="es-CR" sz="1400" dirty="0"/>
                        <a:t>03</a:t>
                      </a:r>
                    </a:p>
                  </a:txBody>
                  <a:tcPr/>
                </a:tc>
                <a:tc>
                  <a:txBody>
                    <a:bodyPr/>
                    <a:lstStyle/>
                    <a:p>
                      <a:r>
                        <a:rPr lang="es-CR" sz="1400" dirty="0"/>
                        <a:t>Investigación</a:t>
                      </a:r>
                    </a:p>
                  </a:txBody>
                  <a:tcPr/>
                </a:tc>
                <a:extLst>
                  <a:ext uri="{0D108BD9-81ED-4DB2-BD59-A6C34878D82A}">
                    <a16:rowId xmlns:a16="http://schemas.microsoft.com/office/drawing/2014/main" val="10008"/>
                  </a:ext>
                </a:extLst>
              </a:tr>
              <a:tr h="264029">
                <a:tc>
                  <a:txBody>
                    <a:bodyPr/>
                    <a:lstStyle/>
                    <a:p>
                      <a:r>
                        <a:rPr lang="es-CR" sz="1400" dirty="0">
                          <a:solidFill>
                            <a:srgbClr val="00B050"/>
                          </a:solidFill>
                        </a:rPr>
                        <a:t>13.566.002</a:t>
                      </a:r>
                    </a:p>
                  </a:txBody>
                  <a:tcPr/>
                </a:tc>
                <a:tc>
                  <a:txBody>
                    <a:bodyPr/>
                    <a:lstStyle/>
                    <a:p>
                      <a:r>
                        <a:rPr lang="es-CR" sz="1400" dirty="0">
                          <a:solidFill>
                            <a:srgbClr val="00B050"/>
                          </a:solidFill>
                        </a:rPr>
                        <a:t>12/01/78</a:t>
                      </a:r>
                    </a:p>
                  </a:txBody>
                  <a:tcPr/>
                </a:tc>
                <a:tc>
                  <a:txBody>
                    <a:bodyPr/>
                    <a:lstStyle/>
                    <a:p>
                      <a:r>
                        <a:rPr lang="es-CR" sz="1400" dirty="0">
                          <a:solidFill>
                            <a:srgbClr val="00B050"/>
                          </a:solidFill>
                        </a:rPr>
                        <a:t>F</a:t>
                      </a:r>
                    </a:p>
                  </a:txBody>
                  <a:tcPr/>
                </a:tc>
                <a:tc>
                  <a:txBody>
                    <a:bodyPr/>
                    <a:lstStyle/>
                    <a:p>
                      <a:r>
                        <a:rPr lang="es-CR" sz="1400" dirty="0"/>
                        <a:t>03</a:t>
                      </a:r>
                    </a:p>
                  </a:txBody>
                  <a:tcPr/>
                </a:tc>
                <a:tc>
                  <a:txBody>
                    <a:bodyPr/>
                    <a:lstStyle/>
                    <a:p>
                      <a:r>
                        <a:rPr lang="es-CR" sz="1400" dirty="0"/>
                        <a:t>Investigación</a:t>
                      </a:r>
                    </a:p>
                  </a:txBody>
                  <a:tcPr/>
                </a:tc>
                <a:extLst>
                  <a:ext uri="{0D108BD9-81ED-4DB2-BD59-A6C34878D82A}">
                    <a16:rowId xmlns:a16="http://schemas.microsoft.com/office/drawing/2014/main" val="10009"/>
                  </a:ext>
                </a:extLst>
              </a:tr>
              <a:tr h="264029">
                <a:tc>
                  <a:txBody>
                    <a:bodyPr/>
                    <a:lstStyle/>
                    <a:p>
                      <a:r>
                        <a:rPr lang="es-CR" sz="1400" dirty="0">
                          <a:solidFill>
                            <a:srgbClr val="0070C0"/>
                          </a:solidFill>
                        </a:rPr>
                        <a:t>17.544.672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rgbClr val="0070C0"/>
                          </a:solidFill>
                        </a:rPr>
                        <a:t>06/01/84</a:t>
                      </a:r>
                    </a:p>
                  </a:txBody>
                  <a:tcPr/>
                </a:tc>
                <a:tc>
                  <a:txBody>
                    <a:bodyPr/>
                    <a:lstStyle/>
                    <a:p>
                      <a:r>
                        <a:rPr lang="es-CR" sz="1400" dirty="0">
                          <a:solidFill>
                            <a:srgbClr val="0070C0"/>
                          </a:solidFill>
                        </a:rPr>
                        <a:t>M</a:t>
                      </a:r>
                    </a:p>
                  </a:txBody>
                  <a:tcPr/>
                </a:tc>
                <a:tc>
                  <a:txBody>
                    <a:bodyPr/>
                    <a:lstStyle/>
                    <a:p>
                      <a:r>
                        <a:rPr lang="es-CR" sz="1400" dirty="0"/>
                        <a:t>02</a:t>
                      </a:r>
                    </a:p>
                  </a:txBody>
                  <a:tcPr/>
                </a:tc>
                <a:tc>
                  <a:txBody>
                    <a:bodyPr/>
                    <a:lstStyle/>
                    <a:p>
                      <a:r>
                        <a:rPr lang="es-CR" sz="1400" dirty="0"/>
                        <a:t>Control</a:t>
                      </a:r>
                    </a:p>
                  </a:txBody>
                  <a:tcPr/>
                </a:tc>
                <a:extLst>
                  <a:ext uri="{0D108BD9-81ED-4DB2-BD59-A6C34878D82A}">
                    <a16:rowId xmlns:a16="http://schemas.microsoft.com/office/drawing/2014/main" val="10010"/>
                  </a:ext>
                </a:extLst>
              </a:tr>
              <a:tr h="264029">
                <a:tc>
                  <a:txBody>
                    <a:bodyPr/>
                    <a:lstStyle/>
                    <a:p>
                      <a:r>
                        <a:rPr lang="es-CR" sz="1400" dirty="0"/>
                        <a:t>18.244.670</a:t>
                      </a:r>
                    </a:p>
                  </a:txBody>
                  <a:tcPr/>
                </a:tc>
                <a:tc>
                  <a:txBody>
                    <a:bodyPr/>
                    <a:lstStyle/>
                    <a:p>
                      <a:r>
                        <a:rPr lang="es-CR" sz="1400" dirty="0"/>
                        <a:t>06/01/85</a:t>
                      </a:r>
                    </a:p>
                  </a:txBody>
                  <a:tcPr/>
                </a:tc>
                <a:tc>
                  <a:txBody>
                    <a:bodyPr/>
                    <a:lstStyle/>
                    <a:p>
                      <a:r>
                        <a:rPr lang="es-CR" sz="1400" dirty="0"/>
                        <a:t>M</a:t>
                      </a:r>
                    </a:p>
                  </a:txBody>
                  <a:tcPr/>
                </a:tc>
                <a:tc>
                  <a:txBody>
                    <a:bodyPr/>
                    <a:lstStyle/>
                    <a:p>
                      <a:r>
                        <a:rPr lang="es-CR" sz="1400" dirty="0"/>
                        <a:t>01</a:t>
                      </a:r>
                    </a:p>
                  </a:txBody>
                  <a:tcPr/>
                </a:tc>
                <a:tc>
                  <a:txBody>
                    <a:bodyPr/>
                    <a:lstStyle/>
                    <a:p>
                      <a:r>
                        <a:rPr lang="es-CR" sz="1400" dirty="0"/>
                        <a:t>Computación</a:t>
                      </a:r>
                    </a:p>
                  </a:txBody>
                  <a:tcPr/>
                </a:tc>
                <a:extLst>
                  <a:ext uri="{0D108BD9-81ED-4DB2-BD59-A6C34878D82A}">
                    <a16:rowId xmlns:a16="http://schemas.microsoft.com/office/drawing/2014/main" val="10011"/>
                  </a:ext>
                </a:extLst>
              </a:tr>
            </a:tbl>
          </a:graphicData>
        </a:graphic>
      </p:graphicFrame>
      <p:sp>
        <p:nvSpPr>
          <p:cNvPr id="6" name="5 Rectángulo"/>
          <p:cNvSpPr/>
          <p:nvPr/>
        </p:nvSpPr>
        <p:spPr>
          <a:xfrm>
            <a:off x="467544" y="1412776"/>
            <a:ext cx="8208912" cy="646331"/>
          </a:xfrm>
          <a:prstGeom prst="rect">
            <a:avLst/>
          </a:prstGeom>
        </p:spPr>
        <p:txBody>
          <a:bodyPr wrap="square">
            <a:spAutoFit/>
          </a:bodyPr>
          <a:lstStyle/>
          <a:p>
            <a:r>
              <a:rPr lang="es-ES" dirty="0"/>
              <a:t>El resultado de una consulta cualquiera (por ejemplo, de un producto entre la tabla profesor y departamento):</a:t>
            </a:r>
            <a:endParaRPr lang="es-CR" dirty="0"/>
          </a:p>
        </p:txBody>
      </p:sp>
      <p:sp>
        <p:nvSpPr>
          <p:cNvPr id="3" name="2 Rectángulo"/>
          <p:cNvSpPr/>
          <p:nvPr/>
        </p:nvSpPr>
        <p:spPr>
          <a:xfrm>
            <a:off x="1907704" y="6023029"/>
            <a:ext cx="5238328" cy="646331"/>
          </a:xfrm>
          <a:prstGeom prst="rect">
            <a:avLst/>
          </a:prstGeom>
        </p:spPr>
        <p:txBody>
          <a:bodyPr wrap="square">
            <a:spAutoFit/>
          </a:bodyPr>
          <a:lstStyle/>
          <a:p>
            <a:pPr algn="ctr"/>
            <a:r>
              <a:rPr lang="es-ES" b="1" i="1" dirty="0"/>
              <a:t>¿Que sucede con los atributos Fecha Nacimiento y Sexo con  respecto a la cédula?</a:t>
            </a:r>
            <a:endParaRPr lang="es-CR" b="1" i="1" dirty="0"/>
          </a:p>
        </p:txBody>
      </p:sp>
    </p:spTree>
    <p:extLst>
      <p:ext uri="{BB962C8B-B14F-4D97-AF65-F5344CB8AC3E}">
        <p14:creationId xmlns:p14="http://schemas.microsoft.com/office/powerpoint/2010/main" val="40927195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Quinta Forma Normal</a:t>
            </a:r>
          </a:p>
        </p:txBody>
      </p:sp>
      <p:sp>
        <p:nvSpPr>
          <p:cNvPr id="3" name="2 Marcador de contenido"/>
          <p:cNvSpPr>
            <a:spLocks noGrp="1"/>
          </p:cNvSpPr>
          <p:nvPr>
            <p:ph idx="1"/>
          </p:nvPr>
        </p:nvSpPr>
        <p:spPr>
          <a:xfrm>
            <a:off x="457200" y="1600199"/>
            <a:ext cx="8229600" cy="4892879"/>
          </a:xfrm>
        </p:spPr>
        <p:txBody>
          <a:bodyPr>
            <a:normAutofit/>
          </a:bodyPr>
          <a:lstStyle/>
          <a:p>
            <a:r>
              <a:rPr lang="es-CR" dirty="0"/>
              <a:t>Ejemplo</a:t>
            </a:r>
          </a:p>
          <a:p>
            <a:pPr lvl="1"/>
            <a:endParaRPr lang="es-ES" dirty="0"/>
          </a:p>
          <a:p>
            <a:pPr lvl="1"/>
            <a:r>
              <a:rPr lang="es-ES" dirty="0"/>
              <a:t>Considérese el caso de unos vendedores que venden ciertos productos de distintas compañías. Los vendedores representan compañías, las compañías fabrican productos y los vendedores venden productos.</a:t>
            </a:r>
          </a:p>
          <a:p>
            <a:pPr marL="342900" lvl="1" indent="0">
              <a:buNone/>
            </a:pPr>
            <a:endParaRPr lang="es-ES" dirty="0"/>
          </a:p>
          <a:p>
            <a:pPr lvl="1"/>
            <a:r>
              <a:rPr lang="es-ES" dirty="0"/>
              <a:t>Supongamos que existe la siguiente restricción: si un vendedor vende un determinado producto, y el vendedor representa a una compañía que produce dicho producto, entonces el vendedor vende el producto para la compañía.</a:t>
            </a:r>
            <a:endParaRPr lang="es-CR" dirty="0"/>
          </a:p>
        </p:txBody>
      </p:sp>
    </p:spTree>
    <p:extLst>
      <p:ext uri="{BB962C8B-B14F-4D97-AF65-F5344CB8AC3E}">
        <p14:creationId xmlns:p14="http://schemas.microsoft.com/office/powerpoint/2010/main" val="2539671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Quinta Forma Normal</a:t>
            </a:r>
          </a:p>
        </p:txBody>
      </p:sp>
      <p:sp>
        <p:nvSpPr>
          <p:cNvPr id="3" name="2 Marcador de contenido"/>
          <p:cNvSpPr>
            <a:spLocks noGrp="1"/>
          </p:cNvSpPr>
          <p:nvPr>
            <p:ph idx="1"/>
          </p:nvPr>
        </p:nvSpPr>
        <p:spPr>
          <a:xfrm>
            <a:off x="457200" y="1339119"/>
            <a:ext cx="8229600" cy="2260848"/>
          </a:xfrm>
        </p:spPr>
        <p:txBody>
          <a:bodyPr>
            <a:normAutofit fontScale="85000" lnSpcReduction="10000"/>
          </a:bodyPr>
          <a:lstStyle/>
          <a:p>
            <a:r>
              <a:rPr lang="es-CR" dirty="0"/>
              <a:t>Ejemplo</a:t>
            </a:r>
          </a:p>
          <a:p>
            <a:pPr lvl="1"/>
            <a:r>
              <a:rPr lang="es-ES" dirty="0"/>
              <a:t>Considérese el caso de unos vendedores que venden ciertos productos de distintas compañías. Los vendedores representan compañías, las compañías fabrican productos y los vendedores venden productos.</a:t>
            </a:r>
          </a:p>
          <a:p>
            <a:pPr lvl="1"/>
            <a:endParaRPr lang="es-ES" dirty="0"/>
          </a:p>
          <a:p>
            <a:pPr lvl="1"/>
            <a:r>
              <a:rPr lang="es-ES" dirty="0"/>
              <a:t>Supongamos que existe la siguiente restricción: si un vendedor vende un determinado producto, y el vendedor representa a una compañía que produce dicho producto, entonces el vendedor vende el producto para la compañía.</a:t>
            </a:r>
            <a:endParaRPr lang="es-CR" dirty="0"/>
          </a:p>
        </p:txBody>
      </p:sp>
      <p:graphicFrame>
        <p:nvGraphicFramePr>
          <p:cNvPr id="4" name="3 Tabla"/>
          <p:cNvGraphicFramePr>
            <a:graphicFrameLocks noGrp="1"/>
          </p:cNvGraphicFramePr>
          <p:nvPr>
            <p:extLst>
              <p:ext uri="{D42A27DB-BD31-4B8C-83A1-F6EECF244321}">
                <p14:modId xmlns:p14="http://schemas.microsoft.com/office/powerpoint/2010/main" val="2190283705"/>
              </p:ext>
            </p:extLst>
          </p:nvPr>
        </p:nvGraphicFramePr>
        <p:xfrm>
          <a:off x="1524000" y="3937458"/>
          <a:ext cx="6096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s-CR" dirty="0"/>
                        <a:t>Vendedor</a:t>
                      </a:r>
                    </a:p>
                  </a:txBody>
                  <a:tcPr/>
                </a:tc>
                <a:tc>
                  <a:txBody>
                    <a:bodyPr/>
                    <a:lstStyle/>
                    <a:p>
                      <a:r>
                        <a:rPr lang="es-CR" dirty="0"/>
                        <a:t>Compañía</a:t>
                      </a:r>
                    </a:p>
                  </a:txBody>
                  <a:tcPr/>
                </a:tc>
                <a:tc>
                  <a:txBody>
                    <a:bodyPr/>
                    <a:lstStyle/>
                    <a:p>
                      <a:r>
                        <a:rPr lang="es-CR" dirty="0"/>
                        <a:t>Producto</a:t>
                      </a:r>
                    </a:p>
                  </a:txBody>
                  <a:tcPr/>
                </a:tc>
                <a:extLst>
                  <a:ext uri="{0D108BD9-81ED-4DB2-BD59-A6C34878D82A}">
                    <a16:rowId xmlns:a16="http://schemas.microsoft.com/office/drawing/2014/main" val="10000"/>
                  </a:ext>
                </a:extLst>
              </a:tr>
              <a:tr h="370840">
                <a:tc>
                  <a:txBody>
                    <a:bodyPr/>
                    <a:lstStyle/>
                    <a:p>
                      <a:r>
                        <a:rPr lang="es-CR" dirty="0"/>
                        <a:t>V1</a:t>
                      </a:r>
                    </a:p>
                  </a:txBody>
                  <a:tcPr/>
                </a:tc>
                <a:tc>
                  <a:txBody>
                    <a:bodyPr/>
                    <a:lstStyle/>
                    <a:p>
                      <a:r>
                        <a:rPr lang="es-CR" dirty="0"/>
                        <a:t>C1</a:t>
                      </a:r>
                    </a:p>
                  </a:txBody>
                  <a:tcPr/>
                </a:tc>
                <a:tc>
                  <a:txBody>
                    <a:bodyPr/>
                    <a:lstStyle/>
                    <a:p>
                      <a:r>
                        <a:rPr lang="es-CR" dirty="0"/>
                        <a:t>P1</a:t>
                      </a:r>
                    </a:p>
                  </a:txBody>
                  <a:tcPr/>
                </a:tc>
                <a:extLst>
                  <a:ext uri="{0D108BD9-81ED-4DB2-BD59-A6C34878D82A}">
                    <a16:rowId xmlns:a16="http://schemas.microsoft.com/office/drawing/2014/main" val="10001"/>
                  </a:ext>
                </a:extLst>
              </a:tr>
              <a:tr h="370840">
                <a:tc>
                  <a:txBody>
                    <a:bodyPr/>
                    <a:lstStyle/>
                    <a:p>
                      <a:r>
                        <a:rPr lang="es-CR" dirty="0"/>
                        <a:t>V1</a:t>
                      </a:r>
                    </a:p>
                  </a:txBody>
                  <a:tcPr/>
                </a:tc>
                <a:tc>
                  <a:txBody>
                    <a:bodyPr/>
                    <a:lstStyle/>
                    <a:p>
                      <a:r>
                        <a:rPr lang="es-CR" dirty="0"/>
                        <a:t>C2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a:t>P1</a:t>
                      </a:r>
                    </a:p>
                  </a:txBody>
                  <a:tcPr/>
                </a:tc>
                <a:extLst>
                  <a:ext uri="{0D108BD9-81ED-4DB2-BD59-A6C34878D82A}">
                    <a16:rowId xmlns:a16="http://schemas.microsoft.com/office/drawing/2014/main" val="10002"/>
                  </a:ext>
                </a:extLst>
              </a:tr>
              <a:tr h="370840">
                <a:tc>
                  <a:txBody>
                    <a:bodyPr/>
                    <a:lstStyle/>
                    <a:p>
                      <a:r>
                        <a:rPr lang="es-CR" dirty="0"/>
                        <a:t>V2</a:t>
                      </a:r>
                    </a:p>
                  </a:txBody>
                  <a:tcPr/>
                </a:tc>
                <a:tc>
                  <a:txBody>
                    <a:bodyPr/>
                    <a:lstStyle/>
                    <a:p>
                      <a:r>
                        <a:rPr lang="es-CR" dirty="0"/>
                        <a:t>C1</a:t>
                      </a:r>
                    </a:p>
                  </a:txBody>
                  <a:tcPr/>
                </a:tc>
                <a:tc>
                  <a:txBody>
                    <a:bodyPr/>
                    <a:lstStyle/>
                    <a:p>
                      <a:r>
                        <a:rPr lang="es-CR" dirty="0"/>
                        <a:t>P1</a:t>
                      </a:r>
                    </a:p>
                  </a:txBody>
                  <a:tcPr/>
                </a:tc>
                <a:extLst>
                  <a:ext uri="{0D108BD9-81ED-4DB2-BD59-A6C34878D82A}">
                    <a16:rowId xmlns:a16="http://schemas.microsoft.com/office/drawing/2014/main" val="10003"/>
                  </a:ext>
                </a:extLst>
              </a:tr>
              <a:tr h="370840">
                <a:tc>
                  <a:txBody>
                    <a:bodyPr/>
                    <a:lstStyle/>
                    <a:p>
                      <a:r>
                        <a:rPr lang="es-CR" dirty="0"/>
                        <a:t>V2</a:t>
                      </a:r>
                    </a:p>
                  </a:txBody>
                  <a:tcPr/>
                </a:tc>
                <a:tc>
                  <a:txBody>
                    <a:bodyPr/>
                    <a:lstStyle/>
                    <a:p>
                      <a:r>
                        <a:rPr lang="es-CR" dirty="0"/>
                        <a:t>C1</a:t>
                      </a:r>
                    </a:p>
                  </a:txBody>
                  <a:tcPr/>
                </a:tc>
                <a:tc>
                  <a:txBody>
                    <a:bodyPr/>
                    <a:lstStyle/>
                    <a:p>
                      <a:r>
                        <a:rPr lang="es-CR" dirty="0"/>
                        <a:t>P2</a:t>
                      </a:r>
                    </a:p>
                  </a:txBody>
                  <a:tcPr/>
                </a:tc>
                <a:extLst>
                  <a:ext uri="{0D108BD9-81ED-4DB2-BD59-A6C34878D82A}">
                    <a16:rowId xmlns:a16="http://schemas.microsoft.com/office/drawing/2014/main" val="10004"/>
                  </a:ext>
                </a:extLst>
              </a:tr>
              <a:tr h="370840">
                <a:tc>
                  <a:txBody>
                    <a:bodyPr/>
                    <a:lstStyle/>
                    <a:p>
                      <a:r>
                        <a:rPr lang="es-CR" dirty="0"/>
                        <a:t>V2</a:t>
                      </a:r>
                    </a:p>
                  </a:txBody>
                  <a:tcPr/>
                </a:tc>
                <a:tc>
                  <a:txBody>
                    <a:bodyPr/>
                    <a:lstStyle/>
                    <a:p>
                      <a:r>
                        <a:rPr lang="es-CR" dirty="0"/>
                        <a:t>C2</a:t>
                      </a:r>
                    </a:p>
                  </a:txBody>
                  <a:tcPr/>
                </a:tc>
                <a:tc>
                  <a:txBody>
                    <a:bodyPr/>
                    <a:lstStyle/>
                    <a:p>
                      <a:r>
                        <a:rPr lang="es-CR" dirty="0"/>
                        <a:t>P1</a:t>
                      </a:r>
                    </a:p>
                  </a:txBody>
                  <a:tcPr/>
                </a:tc>
                <a:extLst>
                  <a:ext uri="{0D108BD9-81ED-4DB2-BD59-A6C34878D82A}">
                    <a16:rowId xmlns:a16="http://schemas.microsoft.com/office/drawing/2014/main" val="10005"/>
                  </a:ext>
                </a:extLst>
              </a:tr>
              <a:tr h="370840">
                <a:tc>
                  <a:txBody>
                    <a:bodyPr/>
                    <a:lstStyle/>
                    <a:p>
                      <a:r>
                        <a:rPr lang="es-CR" dirty="0"/>
                        <a:t>V2</a:t>
                      </a:r>
                    </a:p>
                  </a:txBody>
                  <a:tcPr/>
                </a:tc>
                <a:tc>
                  <a:txBody>
                    <a:bodyPr/>
                    <a:lstStyle/>
                    <a:p>
                      <a:r>
                        <a:rPr lang="es-CR" dirty="0"/>
                        <a:t>C2</a:t>
                      </a:r>
                    </a:p>
                  </a:txBody>
                  <a:tcPr/>
                </a:tc>
                <a:tc>
                  <a:txBody>
                    <a:bodyPr/>
                    <a:lstStyle/>
                    <a:p>
                      <a:r>
                        <a:rPr lang="es-CR" dirty="0"/>
                        <a:t>P2</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357506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Quinta Forma Normal</a:t>
            </a:r>
          </a:p>
        </p:txBody>
      </p:sp>
      <p:sp>
        <p:nvSpPr>
          <p:cNvPr id="3" name="2 Marcador de contenido"/>
          <p:cNvSpPr>
            <a:spLocks noGrp="1"/>
          </p:cNvSpPr>
          <p:nvPr>
            <p:ph idx="1"/>
          </p:nvPr>
        </p:nvSpPr>
        <p:spPr>
          <a:xfrm>
            <a:off x="457200" y="1600200"/>
            <a:ext cx="8229600" cy="4104314"/>
          </a:xfrm>
        </p:spPr>
        <p:txBody>
          <a:bodyPr>
            <a:normAutofit fontScale="92500"/>
          </a:bodyPr>
          <a:lstStyle/>
          <a:p>
            <a:r>
              <a:rPr lang="es-CR" dirty="0"/>
              <a:t>Ejemplo</a:t>
            </a:r>
          </a:p>
          <a:p>
            <a:pPr lvl="1"/>
            <a:r>
              <a:rPr lang="es-ES" dirty="0"/>
              <a:t>Considérese el caso de unos vendedores que venden ciertos productos de distintas compañías. Los vendedores representan compañías, las compañías fabrican productos y los vendedores venden productos.</a:t>
            </a:r>
          </a:p>
          <a:p>
            <a:pPr lvl="1"/>
            <a:endParaRPr lang="es-ES" dirty="0"/>
          </a:p>
          <a:p>
            <a:pPr lvl="1"/>
            <a:r>
              <a:rPr lang="es-ES" dirty="0"/>
              <a:t>Supongamos que existe la siguiente restricción: si un vendedor vende un determinado producto, y el vendedor representa a una compañía que produce dicho producto, entonces el vendedor vende el producto para la compañía.</a:t>
            </a:r>
          </a:p>
          <a:p>
            <a:pPr lvl="1"/>
            <a:endParaRPr lang="es-ES" dirty="0"/>
          </a:p>
          <a:p>
            <a:pPr lvl="1"/>
            <a:r>
              <a:rPr lang="es-ES" b="1" dirty="0"/>
              <a:t>En este caso, se puede reconstruir toda la información a partir de las siguientes relaciones:</a:t>
            </a:r>
            <a:endParaRPr lang="es-CR" b="1" dirty="0"/>
          </a:p>
        </p:txBody>
      </p:sp>
    </p:spTree>
    <p:extLst>
      <p:ext uri="{BB962C8B-B14F-4D97-AF65-F5344CB8AC3E}">
        <p14:creationId xmlns:p14="http://schemas.microsoft.com/office/powerpoint/2010/main" val="31173122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Quinta Forma Normal</a:t>
            </a:r>
          </a:p>
        </p:txBody>
      </p:sp>
      <p:sp>
        <p:nvSpPr>
          <p:cNvPr id="3" name="2 Marcador de contenido"/>
          <p:cNvSpPr>
            <a:spLocks noGrp="1"/>
          </p:cNvSpPr>
          <p:nvPr>
            <p:ph idx="1"/>
          </p:nvPr>
        </p:nvSpPr>
        <p:spPr>
          <a:xfrm>
            <a:off x="457200" y="1600200"/>
            <a:ext cx="8229600" cy="2260848"/>
          </a:xfrm>
        </p:spPr>
        <p:txBody>
          <a:bodyPr>
            <a:normAutofit fontScale="70000" lnSpcReduction="20000"/>
          </a:bodyPr>
          <a:lstStyle/>
          <a:p>
            <a:r>
              <a:rPr lang="es-CR" dirty="0"/>
              <a:t>Ejemplo</a:t>
            </a:r>
          </a:p>
          <a:p>
            <a:pPr lvl="1"/>
            <a:r>
              <a:rPr lang="es-ES" dirty="0"/>
              <a:t>Considérese el caso de unos vendedores que venden ciertos productos de distintas compañías. Los vendedores representan compañías, las compañías fabrican productos y los vendedores venden productos.</a:t>
            </a:r>
          </a:p>
          <a:p>
            <a:pPr lvl="1"/>
            <a:endParaRPr lang="es-ES" dirty="0"/>
          </a:p>
          <a:p>
            <a:pPr lvl="1"/>
            <a:r>
              <a:rPr lang="es-ES" dirty="0"/>
              <a:t>Supongamos que existe la siguiente restricción: si un vendedor vende un determinado producto, y el vendedor representa a una compañía que produce dicho producto, entonces el vendedor vende el producto para la compañía.</a:t>
            </a:r>
          </a:p>
          <a:p>
            <a:pPr lvl="1"/>
            <a:endParaRPr lang="es-ES" dirty="0"/>
          </a:p>
          <a:p>
            <a:pPr lvl="1"/>
            <a:r>
              <a:rPr lang="es-ES" b="1" dirty="0"/>
              <a:t>En este caso, se puede reconstruir toda la información a partir de las siguientes relaciones:</a:t>
            </a:r>
            <a:endParaRPr lang="es-CR" dirty="0"/>
          </a:p>
        </p:txBody>
      </p:sp>
      <p:graphicFrame>
        <p:nvGraphicFramePr>
          <p:cNvPr id="4" name="3 Tabla"/>
          <p:cNvGraphicFramePr>
            <a:graphicFrameLocks noGrp="1"/>
          </p:cNvGraphicFramePr>
          <p:nvPr>
            <p:extLst/>
          </p:nvPr>
        </p:nvGraphicFramePr>
        <p:xfrm>
          <a:off x="1043608" y="4103712"/>
          <a:ext cx="2129219" cy="1524000"/>
        </p:xfrm>
        <a:graphic>
          <a:graphicData uri="http://schemas.openxmlformats.org/drawingml/2006/table">
            <a:tbl>
              <a:tblPr firstRow="1" bandRow="1">
                <a:tableStyleId>{5C22544A-7EE6-4342-B048-85BDC9FD1C3A}</a:tableStyleId>
              </a:tblPr>
              <a:tblGrid>
                <a:gridCol w="1039876">
                  <a:extLst>
                    <a:ext uri="{9D8B030D-6E8A-4147-A177-3AD203B41FA5}">
                      <a16:colId xmlns:a16="http://schemas.microsoft.com/office/drawing/2014/main" val="20000"/>
                    </a:ext>
                  </a:extLst>
                </a:gridCol>
                <a:gridCol w="1089343">
                  <a:extLst>
                    <a:ext uri="{9D8B030D-6E8A-4147-A177-3AD203B41FA5}">
                      <a16:colId xmlns:a16="http://schemas.microsoft.com/office/drawing/2014/main" val="20001"/>
                    </a:ext>
                  </a:extLst>
                </a:gridCol>
              </a:tblGrid>
              <a:tr h="225281">
                <a:tc>
                  <a:txBody>
                    <a:bodyPr/>
                    <a:lstStyle/>
                    <a:p>
                      <a:r>
                        <a:rPr lang="es-CR" sz="1400" dirty="0"/>
                        <a:t>Vendedor</a:t>
                      </a:r>
                    </a:p>
                  </a:txBody>
                  <a:tcPr/>
                </a:tc>
                <a:tc>
                  <a:txBody>
                    <a:bodyPr/>
                    <a:lstStyle/>
                    <a:p>
                      <a:r>
                        <a:rPr lang="es-CR" sz="1400" dirty="0"/>
                        <a:t>Compañía</a:t>
                      </a:r>
                    </a:p>
                  </a:txBody>
                  <a:tcPr/>
                </a:tc>
                <a:extLst>
                  <a:ext uri="{0D108BD9-81ED-4DB2-BD59-A6C34878D82A}">
                    <a16:rowId xmlns:a16="http://schemas.microsoft.com/office/drawing/2014/main" val="10000"/>
                  </a:ext>
                </a:extLst>
              </a:tr>
              <a:tr h="225281">
                <a:tc>
                  <a:txBody>
                    <a:bodyPr/>
                    <a:lstStyle/>
                    <a:p>
                      <a:r>
                        <a:rPr lang="es-CR" sz="1400" dirty="0"/>
                        <a:t>V1</a:t>
                      </a:r>
                    </a:p>
                  </a:txBody>
                  <a:tcPr/>
                </a:tc>
                <a:tc>
                  <a:txBody>
                    <a:bodyPr/>
                    <a:lstStyle/>
                    <a:p>
                      <a:r>
                        <a:rPr lang="es-CR" sz="1400" dirty="0"/>
                        <a:t>C1</a:t>
                      </a:r>
                    </a:p>
                  </a:txBody>
                  <a:tcPr/>
                </a:tc>
                <a:extLst>
                  <a:ext uri="{0D108BD9-81ED-4DB2-BD59-A6C34878D82A}">
                    <a16:rowId xmlns:a16="http://schemas.microsoft.com/office/drawing/2014/main" val="10001"/>
                  </a:ext>
                </a:extLst>
              </a:tr>
              <a:tr h="225281">
                <a:tc>
                  <a:txBody>
                    <a:bodyPr/>
                    <a:lstStyle/>
                    <a:p>
                      <a:r>
                        <a:rPr lang="es-CR" sz="1400" dirty="0"/>
                        <a:t>V1</a:t>
                      </a:r>
                    </a:p>
                  </a:txBody>
                  <a:tcPr/>
                </a:tc>
                <a:tc>
                  <a:txBody>
                    <a:bodyPr/>
                    <a:lstStyle/>
                    <a:p>
                      <a:r>
                        <a:rPr lang="es-CR" sz="1400" dirty="0"/>
                        <a:t>C2</a:t>
                      </a:r>
                    </a:p>
                  </a:txBody>
                  <a:tcPr/>
                </a:tc>
                <a:extLst>
                  <a:ext uri="{0D108BD9-81ED-4DB2-BD59-A6C34878D82A}">
                    <a16:rowId xmlns:a16="http://schemas.microsoft.com/office/drawing/2014/main" val="10002"/>
                  </a:ext>
                </a:extLst>
              </a:tr>
              <a:tr h="225281">
                <a:tc>
                  <a:txBody>
                    <a:bodyPr/>
                    <a:lstStyle/>
                    <a:p>
                      <a:r>
                        <a:rPr lang="es-CR" sz="1400" dirty="0"/>
                        <a:t>V2</a:t>
                      </a:r>
                    </a:p>
                  </a:txBody>
                  <a:tcPr/>
                </a:tc>
                <a:tc>
                  <a:txBody>
                    <a:bodyPr/>
                    <a:lstStyle/>
                    <a:p>
                      <a:r>
                        <a:rPr lang="es-CR" sz="1400" dirty="0"/>
                        <a:t>C1</a:t>
                      </a:r>
                    </a:p>
                  </a:txBody>
                  <a:tcPr/>
                </a:tc>
                <a:extLst>
                  <a:ext uri="{0D108BD9-81ED-4DB2-BD59-A6C34878D82A}">
                    <a16:rowId xmlns:a16="http://schemas.microsoft.com/office/drawing/2014/main" val="10003"/>
                  </a:ext>
                </a:extLst>
              </a:tr>
              <a:tr h="225281">
                <a:tc>
                  <a:txBody>
                    <a:bodyPr/>
                    <a:lstStyle/>
                    <a:p>
                      <a:r>
                        <a:rPr lang="es-CR" sz="1400" dirty="0"/>
                        <a:t>V2</a:t>
                      </a:r>
                    </a:p>
                  </a:txBody>
                  <a:tcPr/>
                </a:tc>
                <a:tc>
                  <a:txBody>
                    <a:bodyPr/>
                    <a:lstStyle/>
                    <a:p>
                      <a:r>
                        <a:rPr lang="es-CR" sz="1400" dirty="0"/>
                        <a:t>C2</a:t>
                      </a:r>
                    </a:p>
                  </a:txBody>
                  <a:tcPr/>
                </a:tc>
                <a:extLst>
                  <a:ext uri="{0D108BD9-81ED-4DB2-BD59-A6C34878D82A}">
                    <a16:rowId xmlns:a16="http://schemas.microsoft.com/office/drawing/2014/main" val="10004"/>
                  </a:ext>
                </a:extLst>
              </a:tr>
            </a:tbl>
          </a:graphicData>
        </a:graphic>
      </p:graphicFrame>
      <p:graphicFrame>
        <p:nvGraphicFramePr>
          <p:cNvPr id="5" name="4 Tabla"/>
          <p:cNvGraphicFramePr>
            <a:graphicFrameLocks noGrp="1"/>
          </p:cNvGraphicFramePr>
          <p:nvPr>
            <p:extLst/>
          </p:nvPr>
        </p:nvGraphicFramePr>
        <p:xfrm>
          <a:off x="3491880" y="4103712"/>
          <a:ext cx="2099311" cy="1524000"/>
        </p:xfrm>
        <a:graphic>
          <a:graphicData uri="http://schemas.openxmlformats.org/drawingml/2006/table">
            <a:tbl>
              <a:tblPr firstRow="1" bandRow="1">
                <a:tableStyleId>{5C22544A-7EE6-4342-B048-85BDC9FD1C3A}</a:tableStyleId>
              </a:tblPr>
              <a:tblGrid>
                <a:gridCol w="1089343">
                  <a:extLst>
                    <a:ext uri="{9D8B030D-6E8A-4147-A177-3AD203B41FA5}">
                      <a16:colId xmlns:a16="http://schemas.microsoft.com/office/drawing/2014/main" val="20000"/>
                    </a:ext>
                  </a:extLst>
                </a:gridCol>
                <a:gridCol w="1009968">
                  <a:extLst>
                    <a:ext uri="{9D8B030D-6E8A-4147-A177-3AD203B41FA5}">
                      <a16:colId xmlns:a16="http://schemas.microsoft.com/office/drawing/2014/main" val="20001"/>
                    </a:ext>
                  </a:extLst>
                </a:gridCol>
              </a:tblGrid>
              <a:tr h="225281">
                <a:tc>
                  <a:txBody>
                    <a:bodyPr/>
                    <a:lstStyle/>
                    <a:p>
                      <a:r>
                        <a:rPr lang="es-CR" sz="1400" dirty="0"/>
                        <a:t>Compañía</a:t>
                      </a:r>
                    </a:p>
                  </a:txBody>
                  <a:tcPr/>
                </a:tc>
                <a:tc>
                  <a:txBody>
                    <a:bodyPr/>
                    <a:lstStyle/>
                    <a:p>
                      <a:r>
                        <a:rPr lang="es-CR" sz="1400" dirty="0"/>
                        <a:t>Producto</a:t>
                      </a:r>
                    </a:p>
                  </a:txBody>
                  <a:tcPr/>
                </a:tc>
                <a:extLst>
                  <a:ext uri="{0D108BD9-81ED-4DB2-BD59-A6C34878D82A}">
                    <a16:rowId xmlns:a16="http://schemas.microsoft.com/office/drawing/2014/main" val="10000"/>
                  </a:ext>
                </a:extLst>
              </a:tr>
              <a:tr h="225281">
                <a:tc>
                  <a:txBody>
                    <a:bodyPr/>
                    <a:lstStyle/>
                    <a:p>
                      <a:r>
                        <a:rPr lang="es-CR" sz="1400" dirty="0"/>
                        <a:t>C1</a:t>
                      </a:r>
                    </a:p>
                  </a:txBody>
                  <a:tcPr/>
                </a:tc>
                <a:tc>
                  <a:txBody>
                    <a:bodyPr/>
                    <a:lstStyle/>
                    <a:p>
                      <a:r>
                        <a:rPr lang="es-CR" sz="1400" dirty="0"/>
                        <a:t>P1</a:t>
                      </a:r>
                    </a:p>
                  </a:txBody>
                  <a:tcPr/>
                </a:tc>
                <a:extLst>
                  <a:ext uri="{0D108BD9-81ED-4DB2-BD59-A6C34878D82A}">
                    <a16:rowId xmlns:a16="http://schemas.microsoft.com/office/drawing/2014/main" val="10001"/>
                  </a:ext>
                </a:extLst>
              </a:tr>
              <a:tr h="225281">
                <a:tc>
                  <a:txBody>
                    <a:bodyPr/>
                    <a:lstStyle/>
                    <a:p>
                      <a:r>
                        <a:rPr lang="es-CR" sz="1400" dirty="0"/>
                        <a:t>C2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P1</a:t>
                      </a:r>
                    </a:p>
                  </a:txBody>
                  <a:tcPr/>
                </a:tc>
                <a:extLst>
                  <a:ext uri="{0D108BD9-81ED-4DB2-BD59-A6C34878D82A}">
                    <a16:rowId xmlns:a16="http://schemas.microsoft.com/office/drawing/2014/main" val="10002"/>
                  </a:ext>
                </a:extLst>
              </a:tr>
              <a:tr h="225281">
                <a:tc>
                  <a:txBody>
                    <a:bodyPr/>
                    <a:lstStyle/>
                    <a:p>
                      <a:r>
                        <a:rPr lang="es-CR" sz="1400" dirty="0"/>
                        <a:t>C1</a:t>
                      </a:r>
                    </a:p>
                  </a:txBody>
                  <a:tcPr/>
                </a:tc>
                <a:tc>
                  <a:txBody>
                    <a:bodyPr/>
                    <a:lstStyle/>
                    <a:p>
                      <a:r>
                        <a:rPr lang="es-CR" sz="1400" dirty="0"/>
                        <a:t>P2</a:t>
                      </a:r>
                    </a:p>
                  </a:txBody>
                  <a:tcPr/>
                </a:tc>
                <a:extLst>
                  <a:ext uri="{0D108BD9-81ED-4DB2-BD59-A6C34878D82A}">
                    <a16:rowId xmlns:a16="http://schemas.microsoft.com/office/drawing/2014/main" val="10003"/>
                  </a:ext>
                </a:extLst>
              </a:tr>
              <a:tr h="225281">
                <a:tc>
                  <a:txBody>
                    <a:bodyPr/>
                    <a:lstStyle/>
                    <a:p>
                      <a:r>
                        <a:rPr lang="es-CR" sz="1400" dirty="0"/>
                        <a:t>C2</a:t>
                      </a:r>
                    </a:p>
                  </a:txBody>
                  <a:tcPr/>
                </a:tc>
                <a:tc>
                  <a:txBody>
                    <a:bodyPr/>
                    <a:lstStyle/>
                    <a:p>
                      <a:r>
                        <a:rPr lang="es-CR" sz="1400" dirty="0"/>
                        <a:t>P2</a:t>
                      </a:r>
                    </a:p>
                  </a:txBody>
                  <a:tcPr/>
                </a:tc>
                <a:extLst>
                  <a:ext uri="{0D108BD9-81ED-4DB2-BD59-A6C34878D82A}">
                    <a16:rowId xmlns:a16="http://schemas.microsoft.com/office/drawing/2014/main" val="10004"/>
                  </a:ext>
                </a:extLst>
              </a:tr>
            </a:tbl>
          </a:graphicData>
        </a:graphic>
      </p:graphicFrame>
      <p:graphicFrame>
        <p:nvGraphicFramePr>
          <p:cNvPr id="6" name="5 Tabla"/>
          <p:cNvGraphicFramePr>
            <a:graphicFrameLocks noGrp="1"/>
          </p:cNvGraphicFramePr>
          <p:nvPr>
            <p:extLst/>
          </p:nvPr>
        </p:nvGraphicFramePr>
        <p:xfrm>
          <a:off x="5906532" y="4103712"/>
          <a:ext cx="2049844" cy="1524000"/>
        </p:xfrm>
        <a:graphic>
          <a:graphicData uri="http://schemas.openxmlformats.org/drawingml/2006/table">
            <a:tbl>
              <a:tblPr firstRow="1" bandRow="1">
                <a:tableStyleId>{5C22544A-7EE6-4342-B048-85BDC9FD1C3A}</a:tableStyleId>
              </a:tblPr>
              <a:tblGrid>
                <a:gridCol w="1039876">
                  <a:extLst>
                    <a:ext uri="{9D8B030D-6E8A-4147-A177-3AD203B41FA5}">
                      <a16:colId xmlns:a16="http://schemas.microsoft.com/office/drawing/2014/main" val="20000"/>
                    </a:ext>
                  </a:extLst>
                </a:gridCol>
                <a:gridCol w="1009968">
                  <a:extLst>
                    <a:ext uri="{9D8B030D-6E8A-4147-A177-3AD203B41FA5}">
                      <a16:colId xmlns:a16="http://schemas.microsoft.com/office/drawing/2014/main" val="20001"/>
                    </a:ext>
                  </a:extLst>
                </a:gridCol>
              </a:tblGrid>
              <a:tr h="225281">
                <a:tc>
                  <a:txBody>
                    <a:bodyPr/>
                    <a:lstStyle/>
                    <a:p>
                      <a:r>
                        <a:rPr lang="es-CR" sz="1400" dirty="0"/>
                        <a:t>Vendedor</a:t>
                      </a:r>
                    </a:p>
                  </a:txBody>
                  <a:tcPr/>
                </a:tc>
                <a:tc>
                  <a:txBody>
                    <a:bodyPr/>
                    <a:lstStyle/>
                    <a:p>
                      <a:r>
                        <a:rPr lang="es-CR" sz="1400" dirty="0"/>
                        <a:t>Producto</a:t>
                      </a:r>
                    </a:p>
                  </a:txBody>
                  <a:tcPr/>
                </a:tc>
                <a:extLst>
                  <a:ext uri="{0D108BD9-81ED-4DB2-BD59-A6C34878D82A}">
                    <a16:rowId xmlns:a16="http://schemas.microsoft.com/office/drawing/2014/main" val="10000"/>
                  </a:ext>
                </a:extLst>
              </a:tr>
              <a:tr h="225281">
                <a:tc>
                  <a:txBody>
                    <a:bodyPr/>
                    <a:lstStyle/>
                    <a:p>
                      <a:r>
                        <a:rPr lang="es-CR" sz="1400" dirty="0"/>
                        <a:t>V1</a:t>
                      </a:r>
                    </a:p>
                  </a:txBody>
                  <a:tcPr/>
                </a:tc>
                <a:tc>
                  <a:txBody>
                    <a:bodyPr/>
                    <a:lstStyle/>
                    <a:p>
                      <a:r>
                        <a:rPr lang="es-CR" sz="1400" dirty="0"/>
                        <a:t>P1</a:t>
                      </a:r>
                    </a:p>
                  </a:txBody>
                  <a:tcPr/>
                </a:tc>
                <a:extLst>
                  <a:ext uri="{0D108BD9-81ED-4DB2-BD59-A6C34878D82A}">
                    <a16:rowId xmlns:a16="http://schemas.microsoft.com/office/drawing/2014/main" val="10001"/>
                  </a:ext>
                </a:extLst>
              </a:tr>
              <a:tr h="225281">
                <a:tc>
                  <a:txBody>
                    <a:bodyPr/>
                    <a:lstStyle/>
                    <a:p>
                      <a:r>
                        <a:rPr lang="es-CR" sz="1400" dirty="0"/>
                        <a:t>V2</a:t>
                      </a:r>
                    </a:p>
                  </a:txBody>
                  <a:tcPr/>
                </a:tc>
                <a:tc>
                  <a:txBody>
                    <a:bodyPr/>
                    <a:lstStyle/>
                    <a:p>
                      <a:r>
                        <a:rPr lang="es-CR" sz="1400" dirty="0"/>
                        <a:t>P1</a:t>
                      </a:r>
                    </a:p>
                  </a:txBody>
                  <a:tcPr/>
                </a:tc>
                <a:extLst>
                  <a:ext uri="{0D108BD9-81ED-4DB2-BD59-A6C34878D82A}">
                    <a16:rowId xmlns:a16="http://schemas.microsoft.com/office/drawing/2014/main" val="10002"/>
                  </a:ext>
                </a:extLst>
              </a:tr>
              <a:tr h="225281">
                <a:tc>
                  <a:txBody>
                    <a:bodyPr/>
                    <a:lstStyle/>
                    <a:p>
                      <a:r>
                        <a:rPr lang="es-CR" sz="1400" dirty="0"/>
                        <a:t>V2</a:t>
                      </a:r>
                    </a:p>
                  </a:txBody>
                  <a:tcPr/>
                </a:tc>
                <a:tc>
                  <a:txBody>
                    <a:bodyPr/>
                    <a:lstStyle/>
                    <a:p>
                      <a:r>
                        <a:rPr lang="es-CR" sz="1400" dirty="0"/>
                        <a:t>P2</a:t>
                      </a:r>
                    </a:p>
                  </a:txBody>
                  <a:tcPr/>
                </a:tc>
                <a:extLst>
                  <a:ext uri="{0D108BD9-81ED-4DB2-BD59-A6C34878D82A}">
                    <a16:rowId xmlns:a16="http://schemas.microsoft.com/office/drawing/2014/main" val="10003"/>
                  </a:ext>
                </a:extLst>
              </a:tr>
              <a:tr h="225281">
                <a:tc>
                  <a:txBody>
                    <a:bodyPr/>
                    <a:lstStyle/>
                    <a:p>
                      <a:r>
                        <a:rPr lang="es-CR" sz="1400" dirty="0"/>
                        <a:t>V1</a:t>
                      </a:r>
                    </a:p>
                  </a:txBody>
                  <a:tcPr/>
                </a:tc>
                <a:tc>
                  <a:txBody>
                    <a:bodyPr/>
                    <a:lstStyle/>
                    <a:p>
                      <a:r>
                        <a:rPr lang="es-CR" sz="1400" dirty="0"/>
                        <a:t>P2</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767958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Ejemplos</a:t>
            </a:r>
          </a:p>
        </p:txBody>
      </p:sp>
      <p:sp>
        <p:nvSpPr>
          <p:cNvPr id="3" name="2 Marcador de contenido"/>
          <p:cNvSpPr>
            <a:spLocks noGrp="1"/>
          </p:cNvSpPr>
          <p:nvPr>
            <p:ph idx="1"/>
          </p:nvPr>
        </p:nvSpPr>
        <p:spPr/>
        <p:txBody>
          <a:bodyPr>
            <a:normAutofit/>
          </a:bodyPr>
          <a:lstStyle/>
          <a:p>
            <a:endParaRPr lang="es-ES" dirty="0"/>
          </a:p>
          <a:p>
            <a:endParaRPr lang="es-ES" dirty="0"/>
          </a:p>
          <a:p>
            <a:endParaRPr lang="es-ES" dirty="0"/>
          </a:p>
          <a:p>
            <a:r>
              <a:rPr lang="es-ES" sz="3600" dirty="0" err="1"/>
              <a:t>vacacion</a:t>
            </a:r>
            <a:r>
              <a:rPr lang="es-ES" sz="3600" dirty="0"/>
              <a:t>(</a:t>
            </a:r>
            <a:r>
              <a:rPr lang="es-ES" sz="3600" dirty="0" err="1"/>
              <a:t>Lugar_id</a:t>
            </a:r>
            <a:r>
              <a:rPr lang="es-ES" sz="3600" dirty="0"/>
              <a:t>, Lugar_Nombre, cliente_id, cliente_Nombre, fecha)</a:t>
            </a:r>
          </a:p>
        </p:txBody>
      </p:sp>
    </p:spTree>
    <p:extLst>
      <p:ext uri="{BB962C8B-B14F-4D97-AF65-F5344CB8AC3E}">
        <p14:creationId xmlns:p14="http://schemas.microsoft.com/office/powerpoint/2010/main" val="196379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Ejemplos</a:t>
            </a:r>
          </a:p>
        </p:txBody>
      </p:sp>
      <p:sp>
        <p:nvSpPr>
          <p:cNvPr id="3" name="2 Marcador de contenido"/>
          <p:cNvSpPr>
            <a:spLocks noGrp="1"/>
          </p:cNvSpPr>
          <p:nvPr>
            <p:ph idx="1"/>
          </p:nvPr>
        </p:nvSpPr>
        <p:spPr/>
        <p:txBody>
          <a:bodyPr>
            <a:normAutofit/>
          </a:bodyPr>
          <a:lstStyle/>
          <a:p>
            <a:endParaRPr lang="es-ES" dirty="0"/>
          </a:p>
          <a:p>
            <a:endParaRPr lang="es-ES" dirty="0"/>
          </a:p>
          <a:p>
            <a:r>
              <a:rPr lang="es-ES" dirty="0" err="1"/>
              <a:t>vacacion</a:t>
            </a:r>
            <a:r>
              <a:rPr lang="es-ES" dirty="0"/>
              <a:t>(</a:t>
            </a:r>
            <a:r>
              <a:rPr lang="es-ES" dirty="0" err="1"/>
              <a:t>Lugar_id</a:t>
            </a:r>
            <a:r>
              <a:rPr lang="es-ES" dirty="0"/>
              <a:t>, Lugar_Nombre, cliente_id, cliente_Nombre, fecha)</a:t>
            </a:r>
          </a:p>
          <a:p>
            <a:endParaRPr lang="es-ES" dirty="0"/>
          </a:p>
          <a:p>
            <a:r>
              <a:rPr lang="es-CR" dirty="0"/>
              <a:t>¿Atributos atómicos?</a:t>
            </a:r>
          </a:p>
          <a:p>
            <a:pPr lvl="1"/>
            <a:r>
              <a:rPr lang="es-CR" dirty="0"/>
              <a:t>Sí, es 1FN</a:t>
            </a:r>
          </a:p>
        </p:txBody>
      </p:sp>
    </p:spTree>
    <p:extLst>
      <p:ext uri="{BB962C8B-B14F-4D97-AF65-F5344CB8AC3E}">
        <p14:creationId xmlns:p14="http://schemas.microsoft.com/office/powerpoint/2010/main" val="12961297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Ejemplos</a:t>
            </a:r>
          </a:p>
        </p:txBody>
      </p:sp>
      <p:sp>
        <p:nvSpPr>
          <p:cNvPr id="3" name="2 Marcador de contenido"/>
          <p:cNvSpPr>
            <a:spLocks noGrp="1"/>
          </p:cNvSpPr>
          <p:nvPr>
            <p:ph idx="1"/>
          </p:nvPr>
        </p:nvSpPr>
        <p:spPr/>
        <p:txBody>
          <a:bodyPr>
            <a:normAutofit/>
          </a:bodyPr>
          <a:lstStyle/>
          <a:p>
            <a:endParaRPr lang="es-ES" dirty="0"/>
          </a:p>
          <a:p>
            <a:r>
              <a:rPr lang="es-ES" dirty="0" err="1"/>
              <a:t>vacacion</a:t>
            </a:r>
            <a:r>
              <a:rPr lang="es-ES" dirty="0"/>
              <a:t>(</a:t>
            </a:r>
            <a:r>
              <a:rPr lang="es-ES" dirty="0" err="1"/>
              <a:t>Lugar_id</a:t>
            </a:r>
            <a:r>
              <a:rPr lang="es-ES" dirty="0"/>
              <a:t>, Lugar_Nombre, cliente_id, cliente_Nombre, fecha)</a:t>
            </a:r>
          </a:p>
          <a:p>
            <a:endParaRPr lang="es-ES" dirty="0"/>
          </a:p>
          <a:p>
            <a:r>
              <a:rPr lang="es-CR" dirty="0"/>
              <a:t>¿Atributos atómicos?</a:t>
            </a:r>
          </a:p>
          <a:p>
            <a:pPr lvl="1"/>
            <a:r>
              <a:rPr lang="es-CR" dirty="0"/>
              <a:t>Sí, es 1FN</a:t>
            </a:r>
          </a:p>
          <a:p>
            <a:pPr lvl="1"/>
            <a:endParaRPr lang="es-CR" dirty="0"/>
          </a:p>
          <a:p>
            <a:r>
              <a:rPr lang="es-CR" dirty="0"/>
              <a:t>¿</a:t>
            </a:r>
            <a:r>
              <a:rPr lang="es-CR" dirty="0" err="1"/>
              <a:t>Cúal</a:t>
            </a:r>
            <a:r>
              <a:rPr lang="es-CR" dirty="0"/>
              <a:t> es la clave?</a:t>
            </a:r>
          </a:p>
          <a:p>
            <a:pPr lvl="1"/>
            <a:r>
              <a:rPr lang="es-ES" dirty="0"/>
              <a:t>vacacion(</a:t>
            </a:r>
            <a:r>
              <a:rPr lang="es-ES" u="sng" dirty="0" err="1"/>
              <a:t>Lugar_id</a:t>
            </a:r>
            <a:r>
              <a:rPr lang="es-ES" dirty="0"/>
              <a:t>, Lugar_Nombre, </a:t>
            </a:r>
            <a:r>
              <a:rPr lang="es-ES" u="sng" dirty="0"/>
              <a:t>cliente_id</a:t>
            </a:r>
            <a:r>
              <a:rPr lang="es-ES" dirty="0"/>
              <a:t>, cliente_Nombre, </a:t>
            </a:r>
            <a:r>
              <a:rPr lang="es-ES" u="sng" dirty="0"/>
              <a:t>fecha</a:t>
            </a:r>
            <a:r>
              <a:rPr lang="es-ES" dirty="0"/>
              <a:t>)</a:t>
            </a:r>
          </a:p>
        </p:txBody>
      </p:sp>
    </p:spTree>
    <p:extLst>
      <p:ext uri="{BB962C8B-B14F-4D97-AF65-F5344CB8AC3E}">
        <p14:creationId xmlns:p14="http://schemas.microsoft.com/office/powerpoint/2010/main" val="31844479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Ejemplos</a:t>
            </a:r>
          </a:p>
        </p:txBody>
      </p:sp>
      <p:sp>
        <p:nvSpPr>
          <p:cNvPr id="3" name="2 Marcador de contenido"/>
          <p:cNvSpPr>
            <a:spLocks noGrp="1"/>
          </p:cNvSpPr>
          <p:nvPr>
            <p:ph idx="1"/>
          </p:nvPr>
        </p:nvSpPr>
        <p:spPr/>
        <p:txBody>
          <a:bodyPr>
            <a:normAutofit fontScale="85000" lnSpcReduction="10000"/>
          </a:bodyPr>
          <a:lstStyle/>
          <a:p>
            <a:r>
              <a:rPr lang="es-ES" dirty="0"/>
              <a:t>vacacion(</a:t>
            </a:r>
            <a:r>
              <a:rPr lang="es-ES" dirty="0" err="1"/>
              <a:t>Lugar_id</a:t>
            </a:r>
            <a:r>
              <a:rPr lang="es-ES" dirty="0"/>
              <a:t>, Lugar_Nombre, cliente_id, cliente_Nombre, fecha)</a:t>
            </a:r>
          </a:p>
          <a:p>
            <a:endParaRPr lang="es-ES" dirty="0"/>
          </a:p>
          <a:p>
            <a:r>
              <a:rPr lang="es-CR" dirty="0"/>
              <a:t>¿Atributos atómicos?</a:t>
            </a:r>
          </a:p>
          <a:p>
            <a:pPr lvl="1"/>
            <a:r>
              <a:rPr lang="es-CR" dirty="0"/>
              <a:t>Sí, es 1FN</a:t>
            </a:r>
          </a:p>
          <a:p>
            <a:pPr lvl="1"/>
            <a:endParaRPr lang="es-CR" dirty="0"/>
          </a:p>
          <a:p>
            <a:r>
              <a:rPr lang="es-CR" dirty="0"/>
              <a:t>¿</a:t>
            </a:r>
            <a:r>
              <a:rPr lang="es-CR" dirty="0" err="1"/>
              <a:t>Cúal</a:t>
            </a:r>
            <a:r>
              <a:rPr lang="es-CR" dirty="0"/>
              <a:t> es la clave?</a:t>
            </a:r>
          </a:p>
          <a:p>
            <a:pPr lvl="1"/>
            <a:r>
              <a:rPr lang="es-ES" dirty="0"/>
              <a:t>vacacion(</a:t>
            </a:r>
            <a:r>
              <a:rPr lang="es-ES" dirty="0" err="1"/>
              <a:t>Lugar_id</a:t>
            </a:r>
            <a:r>
              <a:rPr lang="es-ES" dirty="0"/>
              <a:t>, Lugar_Nombre, cliente_id, cliente_Nombre, fecha)</a:t>
            </a:r>
          </a:p>
          <a:p>
            <a:pPr lvl="1"/>
            <a:endParaRPr lang="es-ES" dirty="0"/>
          </a:p>
          <a:p>
            <a:r>
              <a:rPr lang="es-ES" dirty="0"/>
              <a:t>2FN – ¿Todos los atributos (que no sean clave primaria) dependen de </a:t>
            </a:r>
            <a:r>
              <a:rPr lang="es-CR" dirty="0"/>
              <a:t>toda la clave?</a:t>
            </a:r>
          </a:p>
          <a:p>
            <a:pPr lvl="1"/>
            <a:r>
              <a:rPr lang="es-CR" dirty="0" err="1"/>
              <a:t>Lugar_Nombre</a:t>
            </a:r>
            <a:r>
              <a:rPr lang="es-CR" dirty="0"/>
              <a:t> depende de </a:t>
            </a:r>
            <a:r>
              <a:rPr lang="es-CR" dirty="0" err="1"/>
              <a:t>Lugar_id</a:t>
            </a:r>
            <a:r>
              <a:rPr lang="es-CR" dirty="0"/>
              <a:t> crea: Lugar_2(</a:t>
            </a:r>
            <a:r>
              <a:rPr lang="es-CR" dirty="0" err="1"/>
              <a:t>Lugar_id</a:t>
            </a:r>
            <a:r>
              <a:rPr lang="es-CR" dirty="0"/>
              <a:t>, </a:t>
            </a:r>
            <a:r>
              <a:rPr lang="es-CR" dirty="0" err="1"/>
              <a:t>Lugar_Nombre</a:t>
            </a:r>
            <a:r>
              <a:rPr lang="es-CR" dirty="0"/>
              <a:t>)</a:t>
            </a:r>
          </a:p>
          <a:p>
            <a:pPr lvl="1"/>
            <a:r>
              <a:rPr lang="es-CR" dirty="0" err="1"/>
              <a:t>cliente_Nombre</a:t>
            </a:r>
            <a:r>
              <a:rPr lang="es-CR" dirty="0"/>
              <a:t> depende de </a:t>
            </a:r>
            <a:r>
              <a:rPr lang="es-CR" dirty="0" err="1"/>
              <a:t>cliente_id</a:t>
            </a:r>
            <a:r>
              <a:rPr lang="es-CR" dirty="0"/>
              <a:t> crea: cliente_2 (</a:t>
            </a:r>
            <a:r>
              <a:rPr lang="es-CR" dirty="0" err="1"/>
              <a:t>cliente_id</a:t>
            </a:r>
            <a:r>
              <a:rPr lang="es-CR" dirty="0"/>
              <a:t>, </a:t>
            </a:r>
            <a:r>
              <a:rPr lang="es-CR" dirty="0" err="1"/>
              <a:t>cliente_Nombre</a:t>
            </a:r>
            <a:r>
              <a:rPr lang="es-CR" dirty="0"/>
              <a:t>)</a:t>
            </a:r>
          </a:p>
          <a:p>
            <a:pPr lvl="1"/>
            <a:r>
              <a:rPr lang="es-ES" dirty="0"/>
              <a:t>y nos queda: vacacion_2 (</a:t>
            </a:r>
            <a:r>
              <a:rPr lang="es-ES" dirty="0" err="1"/>
              <a:t>Lugar_id</a:t>
            </a:r>
            <a:r>
              <a:rPr lang="es-ES" dirty="0"/>
              <a:t>, cliente_id, fecha)</a:t>
            </a:r>
          </a:p>
          <a:p>
            <a:pPr lvl="1"/>
            <a:endParaRPr lang="es-ES" dirty="0"/>
          </a:p>
          <a:p>
            <a:pPr lvl="1"/>
            <a:r>
              <a:rPr lang="es-ES" dirty="0"/>
              <a:t>Ahora ya satisfacemos los requerimientos de la 2FN</a:t>
            </a:r>
          </a:p>
        </p:txBody>
      </p:sp>
    </p:spTree>
    <p:extLst>
      <p:ext uri="{BB962C8B-B14F-4D97-AF65-F5344CB8AC3E}">
        <p14:creationId xmlns:p14="http://schemas.microsoft.com/office/powerpoint/2010/main" val="25333089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Ejemplos</a:t>
            </a:r>
          </a:p>
        </p:txBody>
      </p:sp>
      <p:sp>
        <p:nvSpPr>
          <p:cNvPr id="3" name="2 Marcador de contenido"/>
          <p:cNvSpPr>
            <a:spLocks noGrp="1"/>
          </p:cNvSpPr>
          <p:nvPr>
            <p:ph idx="1"/>
          </p:nvPr>
        </p:nvSpPr>
        <p:spPr/>
        <p:txBody>
          <a:bodyPr>
            <a:normAutofit fontScale="77500" lnSpcReduction="20000"/>
          </a:bodyPr>
          <a:lstStyle/>
          <a:p>
            <a:r>
              <a:rPr lang="es-ES" dirty="0"/>
              <a:t>vacacion(</a:t>
            </a:r>
            <a:r>
              <a:rPr lang="es-ES" dirty="0" err="1"/>
              <a:t>Lugar_id</a:t>
            </a:r>
            <a:r>
              <a:rPr lang="es-ES" dirty="0"/>
              <a:t>, Lugar_Nombre, cliente_id, cliente_Nombre, fecha)</a:t>
            </a:r>
          </a:p>
          <a:p>
            <a:endParaRPr lang="es-ES" dirty="0"/>
          </a:p>
          <a:p>
            <a:r>
              <a:rPr lang="es-CR" dirty="0"/>
              <a:t>¿Atributos atómicos?</a:t>
            </a:r>
          </a:p>
          <a:p>
            <a:pPr lvl="1"/>
            <a:r>
              <a:rPr lang="es-CR" dirty="0"/>
              <a:t>Sí, es 1FN</a:t>
            </a:r>
          </a:p>
          <a:p>
            <a:pPr lvl="1"/>
            <a:endParaRPr lang="es-CR" dirty="0"/>
          </a:p>
          <a:p>
            <a:r>
              <a:rPr lang="es-CR" dirty="0"/>
              <a:t>¿</a:t>
            </a:r>
            <a:r>
              <a:rPr lang="es-CR" dirty="0" err="1"/>
              <a:t>Cúal</a:t>
            </a:r>
            <a:r>
              <a:rPr lang="es-CR" dirty="0"/>
              <a:t> es la clave?</a:t>
            </a:r>
          </a:p>
          <a:p>
            <a:pPr lvl="1"/>
            <a:r>
              <a:rPr lang="es-ES" dirty="0"/>
              <a:t>vacacion(</a:t>
            </a:r>
            <a:r>
              <a:rPr lang="es-ES" dirty="0" err="1"/>
              <a:t>Lugar_id</a:t>
            </a:r>
            <a:r>
              <a:rPr lang="es-ES" dirty="0"/>
              <a:t>, Lugar_Nombre, cliente_id, cliente_Nombre, fecha)</a:t>
            </a:r>
          </a:p>
          <a:p>
            <a:pPr lvl="1"/>
            <a:endParaRPr lang="es-ES" dirty="0"/>
          </a:p>
          <a:p>
            <a:r>
              <a:rPr lang="es-ES" dirty="0"/>
              <a:t>2FN – ¿Todos los atributos (que no sean clave primaria) dependen de </a:t>
            </a:r>
            <a:r>
              <a:rPr lang="es-CR" dirty="0"/>
              <a:t>toda la clave?</a:t>
            </a:r>
          </a:p>
          <a:p>
            <a:pPr lvl="1"/>
            <a:r>
              <a:rPr lang="es-CR" dirty="0" err="1"/>
              <a:t>Lugar_Nombre</a:t>
            </a:r>
            <a:r>
              <a:rPr lang="es-CR" dirty="0"/>
              <a:t> depende de </a:t>
            </a:r>
            <a:r>
              <a:rPr lang="es-CR" dirty="0" err="1"/>
              <a:t>Lugar_id</a:t>
            </a:r>
            <a:r>
              <a:rPr lang="es-CR" dirty="0"/>
              <a:t>    crea: Lugar_2(</a:t>
            </a:r>
            <a:r>
              <a:rPr lang="es-CR" dirty="0" err="1"/>
              <a:t>Lugar_id</a:t>
            </a:r>
            <a:r>
              <a:rPr lang="es-CR" dirty="0"/>
              <a:t>, </a:t>
            </a:r>
            <a:r>
              <a:rPr lang="es-CR" dirty="0" err="1"/>
              <a:t>Lugar_Nombre</a:t>
            </a:r>
            <a:r>
              <a:rPr lang="es-CR" dirty="0"/>
              <a:t>)</a:t>
            </a:r>
          </a:p>
          <a:p>
            <a:pPr lvl="1"/>
            <a:r>
              <a:rPr lang="es-CR" dirty="0" err="1"/>
              <a:t>cliente_Nombre</a:t>
            </a:r>
            <a:r>
              <a:rPr lang="es-CR" dirty="0"/>
              <a:t> depende de </a:t>
            </a:r>
            <a:r>
              <a:rPr lang="es-CR" dirty="0" err="1"/>
              <a:t>cliente_id</a:t>
            </a:r>
            <a:r>
              <a:rPr lang="es-CR" dirty="0"/>
              <a:t> crea: cliente_2 (</a:t>
            </a:r>
            <a:r>
              <a:rPr lang="es-CR" dirty="0" err="1"/>
              <a:t>cliente_id</a:t>
            </a:r>
            <a:r>
              <a:rPr lang="es-CR" dirty="0"/>
              <a:t>, </a:t>
            </a:r>
            <a:r>
              <a:rPr lang="es-CR" dirty="0" err="1"/>
              <a:t>cliente_Nombre</a:t>
            </a:r>
            <a:r>
              <a:rPr lang="es-CR" dirty="0"/>
              <a:t>)</a:t>
            </a:r>
          </a:p>
          <a:p>
            <a:pPr lvl="1"/>
            <a:r>
              <a:rPr lang="es-ES" dirty="0"/>
              <a:t>y nos queda: vacacion_2 (</a:t>
            </a:r>
            <a:r>
              <a:rPr lang="es-ES" dirty="0" err="1"/>
              <a:t>Lugar_id</a:t>
            </a:r>
            <a:r>
              <a:rPr lang="es-ES" dirty="0"/>
              <a:t>, cliente_id, fecha)</a:t>
            </a:r>
          </a:p>
          <a:p>
            <a:pPr lvl="1"/>
            <a:endParaRPr lang="es-ES" dirty="0"/>
          </a:p>
          <a:p>
            <a:pPr lvl="1"/>
            <a:r>
              <a:rPr lang="es-ES" dirty="0"/>
              <a:t>Ahora ya satisfacemos los requerimientos de la 2FN</a:t>
            </a:r>
          </a:p>
          <a:p>
            <a:pPr lvl="1"/>
            <a:endParaRPr lang="es-ES" dirty="0"/>
          </a:p>
          <a:p>
            <a:r>
              <a:rPr lang="es-CR" dirty="0"/>
              <a:t>¿Hay dependencia Transitivas?</a:t>
            </a:r>
          </a:p>
          <a:p>
            <a:pPr lvl="1"/>
            <a:r>
              <a:rPr lang="es-ES" dirty="0"/>
              <a:t>No hay dependencia transitivas así que satisface 3FN</a:t>
            </a:r>
            <a:endParaRPr lang="es-CR" dirty="0"/>
          </a:p>
        </p:txBody>
      </p:sp>
    </p:spTree>
    <p:extLst>
      <p:ext uri="{BB962C8B-B14F-4D97-AF65-F5344CB8AC3E}">
        <p14:creationId xmlns:p14="http://schemas.microsoft.com/office/powerpoint/2010/main" val="32841111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a:t>
            </a:r>
          </a:p>
        </p:txBody>
      </p:sp>
      <p:sp>
        <p:nvSpPr>
          <p:cNvPr id="3" name="2 Marcador de contenido"/>
          <p:cNvSpPr>
            <a:spLocks noGrp="1"/>
          </p:cNvSpPr>
          <p:nvPr>
            <p:ph idx="1"/>
          </p:nvPr>
        </p:nvSpPr>
        <p:spPr/>
        <p:txBody>
          <a:bodyPr/>
          <a:lstStyle/>
          <a:p>
            <a:pPr>
              <a:buNone/>
            </a:pPr>
            <a:r>
              <a:rPr lang="es-CR" dirty="0"/>
              <a:t>Práctica </a:t>
            </a:r>
          </a:p>
          <a:p>
            <a:pPr>
              <a:buNone/>
            </a:pPr>
            <a:endParaRPr lang="es-CR" dirty="0"/>
          </a:p>
          <a:p>
            <a:pPr lvl="1"/>
            <a:r>
              <a:rPr lang="es-CR" dirty="0"/>
              <a:t>reserva(</a:t>
            </a:r>
            <a:r>
              <a:rPr lang="es-CR" u="sng" dirty="0" err="1"/>
              <a:t>habitacion_id</a:t>
            </a:r>
            <a:r>
              <a:rPr lang="es-CR" dirty="0" err="1"/>
              <a:t>,</a:t>
            </a:r>
            <a:r>
              <a:rPr lang="es-CR" u="sng" dirty="0" err="1"/>
              <a:t>fecha</a:t>
            </a:r>
            <a:r>
              <a:rPr lang="es-CR" dirty="0" err="1"/>
              <a:t>,</a:t>
            </a:r>
            <a:r>
              <a:rPr lang="es-CR" u="sng" dirty="0" err="1"/>
              <a:t>cliente_id</a:t>
            </a:r>
            <a:r>
              <a:rPr lang="es-CR" dirty="0" err="1"/>
              <a:t>,cliente_Nombre</a:t>
            </a:r>
            <a:r>
              <a:rPr lang="es-CR" dirty="0"/>
              <a:t>)</a:t>
            </a:r>
          </a:p>
          <a:p>
            <a:pPr lvl="1">
              <a:buNone/>
            </a:pPr>
            <a:endParaRPr lang="es-CR" dirty="0"/>
          </a:p>
          <a:p>
            <a:pPr lvl="1"/>
            <a:r>
              <a:rPr lang="es-CR" dirty="0"/>
              <a:t>receta(</a:t>
            </a:r>
            <a:r>
              <a:rPr lang="es-CR" u="sng" dirty="0" err="1"/>
              <a:t>receta_ID</a:t>
            </a:r>
            <a:r>
              <a:rPr lang="es-CR" dirty="0" err="1"/>
              <a:t>,medicina,cantidad,cliente_id,cliente_Nombre</a:t>
            </a:r>
            <a:r>
              <a:rPr lang="es-CR" dirty="0"/>
              <a:t>)</a:t>
            </a:r>
          </a:p>
          <a:p>
            <a:pPr lvl="1">
              <a:buNone/>
            </a:pPr>
            <a:endParaRPr lang="en-US" dirty="0"/>
          </a:p>
          <a:p>
            <a:pPr lvl="1"/>
            <a:r>
              <a:rPr lang="es-CR" dirty="0" err="1"/>
              <a:t>detallepedido</a:t>
            </a:r>
            <a:r>
              <a:rPr lang="es-CR" dirty="0"/>
              <a:t> (</a:t>
            </a:r>
            <a:r>
              <a:rPr lang="es-CR" u="sng" dirty="0" err="1"/>
              <a:t>pedido_ID</a:t>
            </a:r>
            <a:r>
              <a:rPr lang="es-CR" dirty="0"/>
              <a:t>, </a:t>
            </a:r>
            <a:r>
              <a:rPr lang="es-CR" u="sng" dirty="0" err="1"/>
              <a:t>linea_ID</a:t>
            </a:r>
            <a:r>
              <a:rPr lang="es-CR" dirty="0" err="1"/>
              <a:t>,producto_ID</a:t>
            </a:r>
            <a:r>
              <a:rPr lang="es-CR" dirty="0"/>
              <a:t>, </a:t>
            </a:r>
            <a:r>
              <a:rPr lang="es-CR" dirty="0" err="1"/>
              <a:t>productoNombre</a:t>
            </a:r>
            <a:r>
              <a:rPr lang="es-CR" dirty="0"/>
              <a:t>, </a:t>
            </a:r>
            <a:r>
              <a:rPr lang="es-CR" dirty="0" err="1"/>
              <a:t>cantidad,cliente_id,cliente_Nombre</a:t>
            </a:r>
            <a:r>
              <a:rPr lang="es-CR" dirty="0"/>
              <a:t>)</a:t>
            </a:r>
            <a:endParaRPr lang="en-US" dirty="0"/>
          </a:p>
          <a:p>
            <a:pPr lvl="1"/>
            <a:endParaRPr lang="en-US" dirty="0"/>
          </a:p>
          <a:p>
            <a:endParaRPr lang="es-CR" dirty="0"/>
          </a:p>
        </p:txBody>
      </p:sp>
    </p:spTree>
    <p:extLst>
      <p:ext uri="{BB962C8B-B14F-4D97-AF65-F5344CB8AC3E}">
        <p14:creationId xmlns:p14="http://schemas.microsoft.com/office/powerpoint/2010/main" val="3819823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Dependencia Funcional</a:t>
            </a:r>
          </a:p>
        </p:txBody>
      </p:sp>
      <p:graphicFrame>
        <p:nvGraphicFramePr>
          <p:cNvPr id="4" name="3 Marcador de contenido"/>
          <p:cNvGraphicFramePr>
            <a:graphicFrameLocks noGrp="1"/>
          </p:cNvGraphicFramePr>
          <p:nvPr>
            <p:ph idx="1"/>
            <p:extLst/>
          </p:nvPr>
        </p:nvGraphicFramePr>
        <p:xfrm>
          <a:off x="1105995" y="2060848"/>
          <a:ext cx="6850381" cy="365760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978343">
                  <a:extLst>
                    <a:ext uri="{9D8B030D-6E8A-4147-A177-3AD203B41FA5}">
                      <a16:colId xmlns:a16="http://schemas.microsoft.com/office/drawing/2014/main" val="20001"/>
                    </a:ext>
                  </a:extLst>
                </a:gridCol>
                <a:gridCol w="690880">
                  <a:extLst>
                    <a:ext uri="{9D8B030D-6E8A-4147-A177-3AD203B41FA5}">
                      <a16:colId xmlns:a16="http://schemas.microsoft.com/office/drawing/2014/main" val="20002"/>
                    </a:ext>
                  </a:extLst>
                </a:gridCol>
                <a:gridCol w="889318">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264029">
                <a:tc>
                  <a:txBody>
                    <a:bodyPr/>
                    <a:lstStyle/>
                    <a:p>
                      <a:r>
                        <a:rPr lang="es-CR" sz="1400" dirty="0"/>
                        <a:t>Cédula</a:t>
                      </a:r>
                    </a:p>
                  </a:txBody>
                  <a:tcPr/>
                </a:tc>
                <a:tc>
                  <a:txBody>
                    <a:bodyPr/>
                    <a:lstStyle/>
                    <a:p>
                      <a:r>
                        <a:rPr lang="es-CR" sz="1400" dirty="0"/>
                        <a:t>Fecha Nacimiento</a:t>
                      </a:r>
                    </a:p>
                  </a:txBody>
                  <a:tcPr/>
                </a:tc>
                <a:tc>
                  <a:txBody>
                    <a:bodyPr/>
                    <a:lstStyle/>
                    <a:p>
                      <a:r>
                        <a:rPr lang="es-CR" sz="1400" dirty="0"/>
                        <a:t>Sexo</a:t>
                      </a:r>
                    </a:p>
                  </a:txBody>
                  <a:tcPr/>
                </a:tc>
                <a:tc>
                  <a:txBody>
                    <a:bodyPr/>
                    <a:lstStyle/>
                    <a:p>
                      <a:r>
                        <a:rPr lang="es-CR" sz="1400" dirty="0"/>
                        <a:t>Código</a:t>
                      </a:r>
                    </a:p>
                  </a:txBody>
                  <a:tcPr/>
                </a:tc>
                <a:tc>
                  <a:txBody>
                    <a:bodyPr/>
                    <a:lstStyle/>
                    <a:p>
                      <a:r>
                        <a:rPr lang="es-CR" sz="1400" dirty="0"/>
                        <a:t>Departamento</a:t>
                      </a:r>
                    </a:p>
                  </a:txBody>
                  <a:tcPr/>
                </a:tc>
                <a:extLst>
                  <a:ext uri="{0D108BD9-81ED-4DB2-BD59-A6C34878D82A}">
                    <a16:rowId xmlns:a16="http://schemas.microsoft.com/office/drawing/2014/main" val="10000"/>
                  </a:ext>
                </a:extLst>
              </a:tr>
              <a:tr h="264029">
                <a:tc>
                  <a:txBody>
                    <a:bodyPr/>
                    <a:lstStyle/>
                    <a:p>
                      <a:r>
                        <a:rPr lang="es-CR" sz="1400" dirty="0">
                          <a:solidFill>
                            <a:schemeClr val="tx1"/>
                          </a:solidFill>
                        </a:rPr>
                        <a:t>9.980.623</a:t>
                      </a:r>
                    </a:p>
                  </a:txBody>
                  <a:tcPr/>
                </a:tc>
                <a:tc>
                  <a:txBody>
                    <a:bodyPr/>
                    <a:lstStyle/>
                    <a:p>
                      <a:r>
                        <a:rPr lang="es-CR" sz="1400" dirty="0">
                          <a:solidFill>
                            <a:schemeClr val="tx1"/>
                          </a:solidFill>
                        </a:rPr>
                        <a:t>06/01/73</a:t>
                      </a:r>
                    </a:p>
                  </a:txBody>
                  <a:tcPr/>
                </a:tc>
                <a:tc>
                  <a:txBody>
                    <a:bodyPr/>
                    <a:lstStyle/>
                    <a:p>
                      <a:r>
                        <a:rPr lang="es-CR" sz="1400" dirty="0">
                          <a:solidFill>
                            <a:schemeClr val="tx1"/>
                          </a:solidFill>
                        </a:rPr>
                        <a:t>M</a:t>
                      </a:r>
                    </a:p>
                  </a:txBody>
                  <a:tcPr/>
                </a:tc>
                <a:tc>
                  <a:txBody>
                    <a:bodyPr/>
                    <a:lstStyle/>
                    <a:p>
                      <a:r>
                        <a:rPr lang="es-CR" sz="1400" dirty="0">
                          <a:solidFill>
                            <a:srgbClr val="00B050"/>
                          </a:solidFill>
                        </a:rPr>
                        <a:t>01</a:t>
                      </a:r>
                    </a:p>
                  </a:txBody>
                  <a:tcPr/>
                </a:tc>
                <a:tc>
                  <a:txBody>
                    <a:bodyPr/>
                    <a:lstStyle/>
                    <a:p>
                      <a:r>
                        <a:rPr lang="es-CR" sz="1400" dirty="0">
                          <a:solidFill>
                            <a:srgbClr val="00B050"/>
                          </a:solidFill>
                        </a:rPr>
                        <a:t>Computación</a:t>
                      </a:r>
                    </a:p>
                  </a:txBody>
                  <a:tcPr/>
                </a:tc>
                <a:extLst>
                  <a:ext uri="{0D108BD9-81ED-4DB2-BD59-A6C34878D82A}">
                    <a16:rowId xmlns:a16="http://schemas.microsoft.com/office/drawing/2014/main" val="10001"/>
                  </a:ext>
                </a:extLst>
              </a:tr>
              <a:tr h="264029">
                <a:tc>
                  <a:txBody>
                    <a:bodyPr/>
                    <a:lstStyle/>
                    <a:p>
                      <a:r>
                        <a:rPr lang="es-CR" sz="1400" dirty="0">
                          <a:solidFill>
                            <a:schemeClr val="tx1"/>
                          </a:solidFill>
                        </a:rPr>
                        <a:t>10.334.890</a:t>
                      </a:r>
                    </a:p>
                  </a:txBody>
                  <a:tcPr/>
                </a:tc>
                <a:tc>
                  <a:txBody>
                    <a:bodyPr/>
                    <a:lstStyle/>
                    <a:p>
                      <a:r>
                        <a:rPr lang="es-CR" sz="1400" dirty="0">
                          <a:solidFill>
                            <a:schemeClr val="tx1"/>
                          </a:solidFill>
                        </a:rPr>
                        <a:t>06/01/76</a:t>
                      </a:r>
                    </a:p>
                  </a:txBody>
                  <a:tcPr/>
                </a:tc>
                <a:tc>
                  <a:txBody>
                    <a:bodyPr/>
                    <a:lstStyle/>
                    <a:p>
                      <a:r>
                        <a:rPr lang="es-CR" sz="1400" dirty="0">
                          <a:solidFill>
                            <a:schemeClr val="tx1"/>
                          </a:solidFill>
                        </a:rPr>
                        <a:t>F</a:t>
                      </a:r>
                    </a:p>
                  </a:txBody>
                  <a:tcPr/>
                </a:tc>
                <a:tc>
                  <a:txBody>
                    <a:bodyPr/>
                    <a:lstStyle/>
                    <a:p>
                      <a:r>
                        <a:rPr lang="es-CR" sz="1400" dirty="0">
                          <a:solidFill>
                            <a:srgbClr val="00B050"/>
                          </a:solidFill>
                        </a:rPr>
                        <a:t>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rgbClr val="00B050"/>
                          </a:solidFill>
                        </a:rPr>
                        <a:t>Computación</a:t>
                      </a:r>
                    </a:p>
                  </a:txBody>
                  <a:tcPr/>
                </a:tc>
                <a:extLst>
                  <a:ext uri="{0D108BD9-81ED-4DB2-BD59-A6C34878D82A}">
                    <a16:rowId xmlns:a16="http://schemas.microsoft.com/office/drawing/2014/main" val="10002"/>
                  </a:ext>
                </a:extLst>
              </a:tr>
              <a:tr h="264029">
                <a:tc>
                  <a:txBody>
                    <a:bodyPr/>
                    <a:lstStyle/>
                    <a:p>
                      <a:r>
                        <a:rPr lang="es-CR" sz="1400" dirty="0">
                          <a:solidFill>
                            <a:schemeClr val="tx1"/>
                          </a:solidFill>
                        </a:rPr>
                        <a:t>17.544.672</a:t>
                      </a:r>
                    </a:p>
                  </a:txBody>
                  <a:tcPr/>
                </a:tc>
                <a:tc>
                  <a:txBody>
                    <a:bodyPr/>
                    <a:lstStyle/>
                    <a:p>
                      <a:r>
                        <a:rPr lang="es-CR" sz="1400" dirty="0">
                          <a:solidFill>
                            <a:schemeClr val="tx1"/>
                          </a:solidFill>
                        </a:rPr>
                        <a:t>06/01/84</a:t>
                      </a:r>
                    </a:p>
                  </a:txBody>
                  <a:tcPr/>
                </a:tc>
                <a:tc>
                  <a:txBody>
                    <a:bodyPr/>
                    <a:lstStyle/>
                    <a:p>
                      <a:r>
                        <a:rPr lang="es-CR" sz="1400" dirty="0">
                          <a:solidFill>
                            <a:schemeClr val="tx1"/>
                          </a:solidFill>
                        </a:rPr>
                        <a:t>M</a:t>
                      </a:r>
                    </a:p>
                  </a:txBody>
                  <a:tcPr/>
                </a:tc>
                <a:tc>
                  <a:txBody>
                    <a:bodyPr/>
                    <a:lstStyle/>
                    <a:p>
                      <a:r>
                        <a:rPr lang="es-CR" sz="1400" dirty="0">
                          <a:solidFill>
                            <a:srgbClr val="0070C0"/>
                          </a:solidFill>
                        </a:rPr>
                        <a:t>03</a:t>
                      </a:r>
                    </a:p>
                  </a:txBody>
                  <a:tcPr/>
                </a:tc>
                <a:tc>
                  <a:txBody>
                    <a:bodyPr/>
                    <a:lstStyle/>
                    <a:p>
                      <a:r>
                        <a:rPr lang="es-CR" sz="1400" dirty="0">
                          <a:solidFill>
                            <a:srgbClr val="0070C0"/>
                          </a:solidFill>
                        </a:rPr>
                        <a:t>Investigación</a:t>
                      </a:r>
                    </a:p>
                  </a:txBody>
                  <a:tcPr/>
                </a:tc>
                <a:extLst>
                  <a:ext uri="{0D108BD9-81ED-4DB2-BD59-A6C34878D82A}">
                    <a16:rowId xmlns:a16="http://schemas.microsoft.com/office/drawing/2014/main" val="10003"/>
                  </a:ext>
                </a:extLst>
              </a:tr>
              <a:tr h="264029">
                <a:tc>
                  <a:txBody>
                    <a:bodyPr/>
                    <a:lstStyle/>
                    <a:p>
                      <a:r>
                        <a:rPr lang="es-CR" sz="1400" dirty="0">
                          <a:solidFill>
                            <a:schemeClr val="tx1"/>
                          </a:solidFill>
                        </a:rPr>
                        <a:t>12.334.222</a:t>
                      </a:r>
                    </a:p>
                  </a:txBody>
                  <a:tcPr/>
                </a:tc>
                <a:tc>
                  <a:txBody>
                    <a:bodyPr/>
                    <a:lstStyle/>
                    <a:p>
                      <a:r>
                        <a:rPr lang="es-CR" sz="1400" dirty="0">
                          <a:solidFill>
                            <a:schemeClr val="tx1"/>
                          </a:solidFill>
                        </a:rPr>
                        <a:t>06/01/77</a:t>
                      </a:r>
                    </a:p>
                  </a:txBody>
                  <a:tcPr/>
                </a:tc>
                <a:tc>
                  <a:txBody>
                    <a:bodyPr/>
                    <a:lstStyle/>
                    <a:p>
                      <a:r>
                        <a:rPr lang="es-CR" sz="1400" dirty="0">
                          <a:solidFill>
                            <a:schemeClr val="tx1"/>
                          </a:solidFill>
                        </a:rPr>
                        <a:t>M</a:t>
                      </a:r>
                    </a:p>
                  </a:txBody>
                  <a:tcPr/>
                </a:tc>
                <a:tc>
                  <a:txBody>
                    <a:bodyPr/>
                    <a:lstStyle/>
                    <a:p>
                      <a:r>
                        <a:rPr lang="es-CR" sz="1400" dirty="0">
                          <a:solidFill>
                            <a:srgbClr val="C00000"/>
                          </a:solidFill>
                        </a:rPr>
                        <a:t>02</a:t>
                      </a:r>
                    </a:p>
                  </a:txBody>
                  <a:tcPr/>
                </a:tc>
                <a:tc>
                  <a:txBody>
                    <a:bodyPr/>
                    <a:lstStyle/>
                    <a:p>
                      <a:r>
                        <a:rPr lang="es-CR" sz="1400" dirty="0">
                          <a:solidFill>
                            <a:srgbClr val="C00000"/>
                          </a:solidFill>
                        </a:rPr>
                        <a:t>Control</a:t>
                      </a:r>
                    </a:p>
                  </a:txBody>
                  <a:tcPr/>
                </a:tc>
                <a:extLst>
                  <a:ext uri="{0D108BD9-81ED-4DB2-BD59-A6C34878D82A}">
                    <a16:rowId xmlns:a16="http://schemas.microsoft.com/office/drawing/2014/main" val="10004"/>
                  </a:ext>
                </a:extLst>
              </a:tr>
              <a:tr h="264029">
                <a:tc>
                  <a:txBody>
                    <a:bodyPr/>
                    <a:lstStyle/>
                    <a:p>
                      <a:r>
                        <a:rPr lang="es-CR" sz="1400" dirty="0">
                          <a:solidFill>
                            <a:schemeClr val="tx1"/>
                          </a:solidFill>
                        </a:rPr>
                        <a:t>13.566.002</a:t>
                      </a:r>
                    </a:p>
                  </a:txBody>
                  <a:tcPr/>
                </a:tc>
                <a:tc>
                  <a:txBody>
                    <a:bodyPr/>
                    <a:lstStyle/>
                    <a:p>
                      <a:r>
                        <a:rPr lang="es-CR" sz="1400" dirty="0">
                          <a:solidFill>
                            <a:schemeClr val="tx1"/>
                          </a:solidFill>
                        </a:rPr>
                        <a:t>12/01/78</a:t>
                      </a:r>
                    </a:p>
                  </a:txBody>
                  <a:tcPr/>
                </a:tc>
                <a:tc>
                  <a:txBody>
                    <a:bodyPr/>
                    <a:lstStyle/>
                    <a:p>
                      <a:r>
                        <a:rPr lang="es-CR" sz="1400" dirty="0">
                          <a:solidFill>
                            <a:schemeClr val="tx1"/>
                          </a:solidFill>
                        </a:rPr>
                        <a:t>F</a:t>
                      </a:r>
                    </a:p>
                  </a:txBody>
                  <a:tcPr/>
                </a:tc>
                <a:tc>
                  <a:txBody>
                    <a:bodyPr/>
                    <a:lstStyle/>
                    <a:p>
                      <a:r>
                        <a:rPr lang="es-CR" sz="1400" dirty="0">
                          <a:solidFill>
                            <a:srgbClr val="C00000"/>
                          </a:solidFill>
                        </a:rPr>
                        <a:t>02</a:t>
                      </a:r>
                    </a:p>
                  </a:txBody>
                  <a:tcPr/>
                </a:tc>
                <a:tc>
                  <a:txBody>
                    <a:bodyPr/>
                    <a:lstStyle/>
                    <a:p>
                      <a:r>
                        <a:rPr lang="es-CR" sz="1400" dirty="0">
                          <a:solidFill>
                            <a:srgbClr val="C00000"/>
                          </a:solidFill>
                        </a:rPr>
                        <a:t>Control</a:t>
                      </a:r>
                    </a:p>
                  </a:txBody>
                  <a:tcPr/>
                </a:tc>
                <a:extLst>
                  <a:ext uri="{0D108BD9-81ED-4DB2-BD59-A6C34878D82A}">
                    <a16:rowId xmlns:a16="http://schemas.microsoft.com/office/drawing/2014/main" val="10005"/>
                  </a:ext>
                </a:extLst>
              </a:tr>
              <a:tr h="264029">
                <a:tc>
                  <a:txBody>
                    <a:bodyPr/>
                    <a:lstStyle/>
                    <a:p>
                      <a:r>
                        <a:rPr lang="es-CR" sz="1400" dirty="0">
                          <a:solidFill>
                            <a:schemeClr val="tx1"/>
                          </a:solidFill>
                        </a:rPr>
                        <a:t>10.334.890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chemeClr val="tx1"/>
                          </a:solidFill>
                        </a:rPr>
                        <a:t>06/01/76</a:t>
                      </a:r>
                    </a:p>
                  </a:txBody>
                  <a:tcPr/>
                </a:tc>
                <a:tc>
                  <a:txBody>
                    <a:bodyPr/>
                    <a:lstStyle/>
                    <a:p>
                      <a:r>
                        <a:rPr lang="es-CR" sz="1400" dirty="0">
                          <a:solidFill>
                            <a:schemeClr val="tx1"/>
                          </a:solidFill>
                        </a:rPr>
                        <a:t>F</a:t>
                      </a:r>
                    </a:p>
                  </a:txBody>
                  <a:tcPr/>
                </a:tc>
                <a:tc>
                  <a:txBody>
                    <a:bodyPr/>
                    <a:lstStyle/>
                    <a:p>
                      <a:r>
                        <a:rPr lang="es-CR" sz="1400" dirty="0">
                          <a:solidFill>
                            <a:srgbClr val="C00000"/>
                          </a:solidFill>
                        </a:rPr>
                        <a:t>02</a:t>
                      </a:r>
                    </a:p>
                  </a:txBody>
                  <a:tcPr/>
                </a:tc>
                <a:tc>
                  <a:txBody>
                    <a:bodyPr/>
                    <a:lstStyle/>
                    <a:p>
                      <a:r>
                        <a:rPr lang="es-CR" sz="1400" dirty="0">
                          <a:solidFill>
                            <a:srgbClr val="C00000"/>
                          </a:solidFill>
                        </a:rPr>
                        <a:t>Control</a:t>
                      </a:r>
                    </a:p>
                  </a:txBody>
                  <a:tcPr/>
                </a:tc>
                <a:extLst>
                  <a:ext uri="{0D108BD9-81ED-4DB2-BD59-A6C34878D82A}">
                    <a16:rowId xmlns:a16="http://schemas.microsoft.com/office/drawing/2014/main" val="10006"/>
                  </a:ext>
                </a:extLst>
              </a:tr>
              <a:tr h="264029">
                <a:tc>
                  <a:txBody>
                    <a:bodyPr/>
                    <a:lstStyle/>
                    <a:p>
                      <a:r>
                        <a:rPr lang="es-CR" sz="1400" dirty="0">
                          <a:solidFill>
                            <a:schemeClr val="tx1"/>
                          </a:solidFill>
                        </a:rPr>
                        <a:t>12.334.222</a:t>
                      </a:r>
                    </a:p>
                  </a:txBody>
                  <a:tcPr/>
                </a:tc>
                <a:tc>
                  <a:txBody>
                    <a:bodyPr/>
                    <a:lstStyle/>
                    <a:p>
                      <a:r>
                        <a:rPr lang="es-CR" sz="1400" dirty="0">
                          <a:solidFill>
                            <a:schemeClr val="tx1"/>
                          </a:solidFill>
                        </a:rPr>
                        <a:t>06/01/77</a:t>
                      </a:r>
                    </a:p>
                  </a:txBody>
                  <a:tcPr/>
                </a:tc>
                <a:tc>
                  <a:txBody>
                    <a:bodyPr/>
                    <a:lstStyle/>
                    <a:p>
                      <a:r>
                        <a:rPr lang="es-CR" sz="1400" dirty="0">
                          <a:solidFill>
                            <a:schemeClr val="tx1"/>
                          </a:solidFill>
                        </a:rPr>
                        <a:t>M</a:t>
                      </a:r>
                    </a:p>
                  </a:txBody>
                  <a:tcPr/>
                </a:tc>
                <a:tc>
                  <a:txBody>
                    <a:bodyPr/>
                    <a:lstStyle/>
                    <a:p>
                      <a:r>
                        <a:rPr lang="es-CR" sz="1400" dirty="0">
                          <a:solidFill>
                            <a:srgbClr val="00B050"/>
                          </a:solidFill>
                        </a:rPr>
                        <a:t>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rgbClr val="00B050"/>
                          </a:solidFill>
                        </a:rPr>
                        <a:t>Computación</a:t>
                      </a:r>
                    </a:p>
                  </a:txBody>
                  <a:tcPr/>
                </a:tc>
                <a:extLst>
                  <a:ext uri="{0D108BD9-81ED-4DB2-BD59-A6C34878D82A}">
                    <a16:rowId xmlns:a16="http://schemas.microsoft.com/office/drawing/2014/main" val="10007"/>
                  </a:ext>
                </a:extLst>
              </a:tr>
              <a:tr h="264029">
                <a:tc>
                  <a:txBody>
                    <a:bodyPr/>
                    <a:lstStyle/>
                    <a:p>
                      <a:r>
                        <a:rPr lang="es-CR" sz="1400" dirty="0">
                          <a:solidFill>
                            <a:schemeClr val="tx1"/>
                          </a:solidFill>
                        </a:rPr>
                        <a:t>13.434.122</a:t>
                      </a:r>
                    </a:p>
                  </a:txBody>
                  <a:tcPr/>
                </a:tc>
                <a:tc>
                  <a:txBody>
                    <a:bodyPr/>
                    <a:lstStyle/>
                    <a:p>
                      <a:r>
                        <a:rPr lang="es-CR" sz="1400" dirty="0">
                          <a:solidFill>
                            <a:schemeClr val="tx1"/>
                          </a:solidFill>
                        </a:rPr>
                        <a:t>06/01/78</a:t>
                      </a:r>
                    </a:p>
                  </a:txBody>
                  <a:tcPr/>
                </a:tc>
                <a:tc>
                  <a:txBody>
                    <a:bodyPr/>
                    <a:lstStyle/>
                    <a:p>
                      <a:r>
                        <a:rPr lang="es-CR" sz="1400" dirty="0">
                          <a:solidFill>
                            <a:schemeClr val="tx1"/>
                          </a:solidFill>
                        </a:rPr>
                        <a:t>F</a:t>
                      </a:r>
                    </a:p>
                  </a:txBody>
                  <a:tcPr/>
                </a:tc>
                <a:tc>
                  <a:txBody>
                    <a:bodyPr/>
                    <a:lstStyle/>
                    <a:p>
                      <a:r>
                        <a:rPr lang="es-CR" sz="1400" dirty="0">
                          <a:solidFill>
                            <a:srgbClr val="0070C0"/>
                          </a:solidFill>
                        </a:rPr>
                        <a:t>03</a:t>
                      </a:r>
                    </a:p>
                  </a:txBody>
                  <a:tcPr/>
                </a:tc>
                <a:tc>
                  <a:txBody>
                    <a:bodyPr/>
                    <a:lstStyle/>
                    <a:p>
                      <a:r>
                        <a:rPr lang="es-CR" sz="1400" dirty="0">
                          <a:solidFill>
                            <a:srgbClr val="0070C0"/>
                          </a:solidFill>
                        </a:rPr>
                        <a:t>Investigación</a:t>
                      </a:r>
                    </a:p>
                  </a:txBody>
                  <a:tcPr/>
                </a:tc>
                <a:extLst>
                  <a:ext uri="{0D108BD9-81ED-4DB2-BD59-A6C34878D82A}">
                    <a16:rowId xmlns:a16="http://schemas.microsoft.com/office/drawing/2014/main" val="10008"/>
                  </a:ext>
                </a:extLst>
              </a:tr>
              <a:tr h="264029">
                <a:tc>
                  <a:txBody>
                    <a:bodyPr/>
                    <a:lstStyle/>
                    <a:p>
                      <a:r>
                        <a:rPr lang="es-CR" sz="1400" dirty="0">
                          <a:solidFill>
                            <a:schemeClr val="tx1"/>
                          </a:solidFill>
                        </a:rPr>
                        <a:t>13.566.002</a:t>
                      </a:r>
                    </a:p>
                  </a:txBody>
                  <a:tcPr/>
                </a:tc>
                <a:tc>
                  <a:txBody>
                    <a:bodyPr/>
                    <a:lstStyle/>
                    <a:p>
                      <a:r>
                        <a:rPr lang="es-CR" sz="1400" dirty="0">
                          <a:solidFill>
                            <a:schemeClr val="tx1"/>
                          </a:solidFill>
                        </a:rPr>
                        <a:t>12/01/78</a:t>
                      </a:r>
                    </a:p>
                  </a:txBody>
                  <a:tcPr/>
                </a:tc>
                <a:tc>
                  <a:txBody>
                    <a:bodyPr/>
                    <a:lstStyle/>
                    <a:p>
                      <a:r>
                        <a:rPr lang="es-CR" sz="1400" dirty="0">
                          <a:solidFill>
                            <a:schemeClr val="tx1"/>
                          </a:solidFill>
                        </a:rPr>
                        <a:t>F</a:t>
                      </a:r>
                    </a:p>
                  </a:txBody>
                  <a:tcPr/>
                </a:tc>
                <a:tc>
                  <a:txBody>
                    <a:bodyPr/>
                    <a:lstStyle/>
                    <a:p>
                      <a:r>
                        <a:rPr lang="es-CR" sz="1400" dirty="0">
                          <a:solidFill>
                            <a:srgbClr val="0070C0"/>
                          </a:solidFill>
                        </a:rPr>
                        <a:t>03</a:t>
                      </a:r>
                    </a:p>
                  </a:txBody>
                  <a:tcPr/>
                </a:tc>
                <a:tc>
                  <a:txBody>
                    <a:bodyPr/>
                    <a:lstStyle/>
                    <a:p>
                      <a:r>
                        <a:rPr lang="es-CR" sz="1400" dirty="0">
                          <a:solidFill>
                            <a:srgbClr val="0070C0"/>
                          </a:solidFill>
                        </a:rPr>
                        <a:t>Investigación</a:t>
                      </a:r>
                    </a:p>
                  </a:txBody>
                  <a:tcPr/>
                </a:tc>
                <a:extLst>
                  <a:ext uri="{0D108BD9-81ED-4DB2-BD59-A6C34878D82A}">
                    <a16:rowId xmlns:a16="http://schemas.microsoft.com/office/drawing/2014/main" val="10009"/>
                  </a:ext>
                </a:extLst>
              </a:tr>
              <a:tr h="264029">
                <a:tc>
                  <a:txBody>
                    <a:bodyPr/>
                    <a:lstStyle/>
                    <a:p>
                      <a:r>
                        <a:rPr lang="es-CR" sz="1400" dirty="0">
                          <a:solidFill>
                            <a:schemeClr val="tx1"/>
                          </a:solidFill>
                        </a:rPr>
                        <a:t>17.544.672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chemeClr val="tx1"/>
                          </a:solidFill>
                        </a:rPr>
                        <a:t>06/01/84</a:t>
                      </a:r>
                    </a:p>
                  </a:txBody>
                  <a:tcPr/>
                </a:tc>
                <a:tc>
                  <a:txBody>
                    <a:bodyPr/>
                    <a:lstStyle/>
                    <a:p>
                      <a:r>
                        <a:rPr lang="es-CR" sz="1400" dirty="0">
                          <a:solidFill>
                            <a:schemeClr val="tx1"/>
                          </a:solidFill>
                        </a:rPr>
                        <a:t>M</a:t>
                      </a:r>
                    </a:p>
                  </a:txBody>
                  <a:tcPr/>
                </a:tc>
                <a:tc>
                  <a:txBody>
                    <a:bodyPr/>
                    <a:lstStyle/>
                    <a:p>
                      <a:r>
                        <a:rPr lang="es-CR" sz="1400" dirty="0">
                          <a:solidFill>
                            <a:srgbClr val="C00000"/>
                          </a:solidFill>
                        </a:rPr>
                        <a:t>02</a:t>
                      </a:r>
                    </a:p>
                  </a:txBody>
                  <a:tcPr/>
                </a:tc>
                <a:tc>
                  <a:txBody>
                    <a:bodyPr/>
                    <a:lstStyle/>
                    <a:p>
                      <a:r>
                        <a:rPr lang="es-CR" sz="1400" dirty="0">
                          <a:solidFill>
                            <a:srgbClr val="C00000"/>
                          </a:solidFill>
                        </a:rPr>
                        <a:t>Control</a:t>
                      </a:r>
                    </a:p>
                  </a:txBody>
                  <a:tcPr/>
                </a:tc>
                <a:extLst>
                  <a:ext uri="{0D108BD9-81ED-4DB2-BD59-A6C34878D82A}">
                    <a16:rowId xmlns:a16="http://schemas.microsoft.com/office/drawing/2014/main" val="10010"/>
                  </a:ext>
                </a:extLst>
              </a:tr>
              <a:tr h="264029">
                <a:tc>
                  <a:txBody>
                    <a:bodyPr/>
                    <a:lstStyle/>
                    <a:p>
                      <a:r>
                        <a:rPr lang="es-CR" sz="1400" dirty="0">
                          <a:solidFill>
                            <a:schemeClr val="tx1"/>
                          </a:solidFill>
                        </a:rPr>
                        <a:t>18.244.670</a:t>
                      </a:r>
                    </a:p>
                  </a:txBody>
                  <a:tcPr/>
                </a:tc>
                <a:tc>
                  <a:txBody>
                    <a:bodyPr/>
                    <a:lstStyle/>
                    <a:p>
                      <a:r>
                        <a:rPr lang="es-CR" sz="1400" dirty="0">
                          <a:solidFill>
                            <a:schemeClr val="tx1"/>
                          </a:solidFill>
                        </a:rPr>
                        <a:t>06/01/85</a:t>
                      </a:r>
                    </a:p>
                  </a:txBody>
                  <a:tcPr/>
                </a:tc>
                <a:tc>
                  <a:txBody>
                    <a:bodyPr/>
                    <a:lstStyle/>
                    <a:p>
                      <a:r>
                        <a:rPr lang="es-CR" sz="1400" dirty="0">
                          <a:solidFill>
                            <a:schemeClr val="tx1"/>
                          </a:solidFill>
                        </a:rPr>
                        <a:t>M</a:t>
                      </a:r>
                    </a:p>
                  </a:txBody>
                  <a:tcPr/>
                </a:tc>
                <a:tc>
                  <a:txBody>
                    <a:bodyPr/>
                    <a:lstStyle/>
                    <a:p>
                      <a:r>
                        <a:rPr lang="es-CR" sz="1400" dirty="0">
                          <a:solidFill>
                            <a:srgbClr val="00B050"/>
                          </a:solidFill>
                        </a:rPr>
                        <a:t>01</a:t>
                      </a:r>
                    </a:p>
                  </a:txBody>
                  <a:tcPr/>
                </a:tc>
                <a:tc>
                  <a:txBody>
                    <a:bodyPr/>
                    <a:lstStyle/>
                    <a:p>
                      <a:r>
                        <a:rPr lang="es-CR" sz="1400" dirty="0">
                          <a:solidFill>
                            <a:srgbClr val="00B050"/>
                          </a:solidFill>
                        </a:rPr>
                        <a:t>Computación</a:t>
                      </a:r>
                    </a:p>
                  </a:txBody>
                  <a:tcPr/>
                </a:tc>
                <a:extLst>
                  <a:ext uri="{0D108BD9-81ED-4DB2-BD59-A6C34878D82A}">
                    <a16:rowId xmlns:a16="http://schemas.microsoft.com/office/drawing/2014/main" val="10011"/>
                  </a:ext>
                </a:extLst>
              </a:tr>
            </a:tbl>
          </a:graphicData>
        </a:graphic>
      </p:graphicFrame>
      <p:sp>
        <p:nvSpPr>
          <p:cNvPr id="6" name="5 Rectángulo"/>
          <p:cNvSpPr/>
          <p:nvPr/>
        </p:nvSpPr>
        <p:spPr>
          <a:xfrm>
            <a:off x="467544" y="1412776"/>
            <a:ext cx="8208912" cy="646331"/>
          </a:xfrm>
          <a:prstGeom prst="rect">
            <a:avLst/>
          </a:prstGeom>
        </p:spPr>
        <p:txBody>
          <a:bodyPr wrap="square">
            <a:spAutoFit/>
          </a:bodyPr>
          <a:lstStyle/>
          <a:p>
            <a:r>
              <a:rPr lang="es-ES" dirty="0"/>
              <a:t>El resultado de una consulta cualquiera (por ejemplo, de un producto entre la tabla profesor y departamento):</a:t>
            </a:r>
            <a:endParaRPr lang="es-CR" dirty="0"/>
          </a:p>
        </p:txBody>
      </p:sp>
      <p:sp>
        <p:nvSpPr>
          <p:cNvPr id="3" name="2 Rectángulo"/>
          <p:cNvSpPr/>
          <p:nvPr/>
        </p:nvSpPr>
        <p:spPr>
          <a:xfrm>
            <a:off x="1907704" y="6023029"/>
            <a:ext cx="5238328" cy="646331"/>
          </a:xfrm>
          <a:prstGeom prst="rect">
            <a:avLst/>
          </a:prstGeom>
        </p:spPr>
        <p:txBody>
          <a:bodyPr wrap="square">
            <a:spAutoFit/>
          </a:bodyPr>
          <a:lstStyle/>
          <a:p>
            <a:pPr algn="ctr"/>
            <a:r>
              <a:rPr lang="es-ES" b="1" i="1" dirty="0"/>
              <a:t>¿Que sucede con el atributo Departamento respecto al código?</a:t>
            </a:r>
            <a:endParaRPr lang="es-CR" b="1" i="1" dirty="0"/>
          </a:p>
        </p:txBody>
      </p:sp>
    </p:spTree>
    <p:extLst>
      <p:ext uri="{BB962C8B-B14F-4D97-AF65-F5344CB8AC3E}">
        <p14:creationId xmlns:p14="http://schemas.microsoft.com/office/powerpoint/2010/main" val="11046473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04800" y="1981200"/>
            <a:ext cx="8376718" cy="3438525"/>
          </a:xfrm>
          <a:prstGeom prst="rect">
            <a:avLst/>
          </a:prstGeom>
          <a:noFill/>
          <a:ln w="9525">
            <a:noFill/>
            <a:miter lim="800000"/>
            <a:headEnd/>
            <a:tailEnd/>
          </a:ln>
          <a:effectLst/>
        </p:spPr>
      </p:pic>
    </p:spTree>
    <p:extLst>
      <p:ext uri="{BB962C8B-B14F-4D97-AF65-F5344CB8AC3E}">
        <p14:creationId xmlns:p14="http://schemas.microsoft.com/office/powerpoint/2010/main" val="2078320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Dependencia Funcional</a:t>
            </a:r>
          </a:p>
        </p:txBody>
      </p:sp>
      <p:graphicFrame>
        <p:nvGraphicFramePr>
          <p:cNvPr id="4" name="3 Marcador de contenido"/>
          <p:cNvGraphicFramePr>
            <a:graphicFrameLocks noGrp="1"/>
          </p:cNvGraphicFramePr>
          <p:nvPr>
            <p:ph idx="1"/>
            <p:extLst/>
          </p:nvPr>
        </p:nvGraphicFramePr>
        <p:xfrm>
          <a:off x="1105995" y="2060848"/>
          <a:ext cx="6850381" cy="365760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978343">
                  <a:extLst>
                    <a:ext uri="{9D8B030D-6E8A-4147-A177-3AD203B41FA5}">
                      <a16:colId xmlns:a16="http://schemas.microsoft.com/office/drawing/2014/main" val="20001"/>
                    </a:ext>
                  </a:extLst>
                </a:gridCol>
                <a:gridCol w="690880">
                  <a:extLst>
                    <a:ext uri="{9D8B030D-6E8A-4147-A177-3AD203B41FA5}">
                      <a16:colId xmlns:a16="http://schemas.microsoft.com/office/drawing/2014/main" val="20002"/>
                    </a:ext>
                  </a:extLst>
                </a:gridCol>
                <a:gridCol w="889318">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264029">
                <a:tc>
                  <a:txBody>
                    <a:bodyPr/>
                    <a:lstStyle/>
                    <a:p>
                      <a:r>
                        <a:rPr lang="es-CR" sz="1400" dirty="0"/>
                        <a:t>Cédula</a:t>
                      </a:r>
                    </a:p>
                  </a:txBody>
                  <a:tcPr/>
                </a:tc>
                <a:tc>
                  <a:txBody>
                    <a:bodyPr/>
                    <a:lstStyle/>
                    <a:p>
                      <a:r>
                        <a:rPr lang="es-CR" sz="1400" dirty="0"/>
                        <a:t>Fecha Nacimiento</a:t>
                      </a:r>
                    </a:p>
                  </a:txBody>
                  <a:tcPr/>
                </a:tc>
                <a:tc>
                  <a:txBody>
                    <a:bodyPr/>
                    <a:lstStyle/>
                    <a:p>
                      <a:r>
                        <a:rPr lang="es-CR" sz="1400" dirty="0"/>
                        <a:t>Sexo</a:t>
                      </a:r>
                    </a:p>
                  </a:txBody>
                  <a:tcPr/>
                </a:tc>
                <a:tc>
                  <a:txBody>
                    <a:bodyPr/>
                    <a:lstStyle/>
                    <a:p>
                      <a:r>
                        <a:rPr lang="es-CR" sz="1400" dirty="0"/>
                        <a:t>Código</a:t>
                      </a:r>
                    </a:p>
                  </a:txBody>
                  <a:tcPr/>
                </a:tc>
                <a:tc>
                  <a:txBody>
                    <a:bodyPr/>
                    <a:lstStyle/>
                    <a:p>
                      <a:r>
                        <a:rPr lang="es-CR" sz="1400" dirty="0"/>
                        <a:t>Departamento</a:t>
                      </a:r>
                    </a:p>
                  </a:txBody>
                  <a:tcPr/>
                </a:tc>
                <a:extLst>
                  <a:ext uri="{0D108BD9-81ED-4DB2-BD59-A6C34878D82A}">
                    <a16:rowId xmlns:a16="http://schemas.microsoft.com/office/drawing/2014/main" val="10000"/>
                  </a:ext>
                </a:extLst>
              </a:tr>
              <a:tr h="264029">
                <a:tc>
                  <a:txBody>
                    <a:bodyPr/>
                    <a:lstStyle/>
                    <a:p>
                      <a:r>
                        <a:rPr lang="es-CR" sz="1400" dirty="0"/>
                        <a:t>9.980.623</a:t>
                      </a:r>
                    </a:p>
                  </a:txBody>
                  <a:tcPr/>
                </a:tc>
                <a:tc>
                  <a:txBody>
                    <a:bodyPr/>
                    <a:lstStyle/>
                    <a:p>
                      <a:r>
                        <a:rPr lang="es-CR" sz="1400" dirty="0"/>
                        <a:t>06/01/73</a:t>
                      </a:r>
                    </a:p>
                  </a:txBody>
                  <a:tcPr/>
                </a:tc>
                <a:tc>
                  <a:txBody>
                    <a:bodyPr/>
                    <a:lstStyle/>
                    <a:p>
                      <a:r>
                        <a:rPr lang="es-CR" sz="1400" dirty="0"/>
                        <a:t>M</a:t>
                      </a:r>
                    </a:p>
                  </a:txBody>
                  <a:tcPr/>
                </a:tc>
                <a:tc>
                  <a:txBody>
                    <a:bodyPr/>
                    <a:lstStyle/>
                    <a:p>
                      <a:r>
                        <a:rPr lang="es-CR" sz="1400" dirty="0">
                          <a:solidFill>
                            <a:srgbClr val="00B050"/>
                          </a:solidFill>
                        </a:rPr>
                        <a:t>01</a:t>
                      </a:r>
                    </a:p>
                  </a:txBody>
                  <a:tcPr/>
                </a:tc>
                <a:tc>
                  <a:txBody>
                    <a:bodyPr/>
                    <a:lstStyle/>
                    <a:p>
                      <a:r>
                        <a:rPr lang="es-CR" sz="1400" dirty="0">
                          <a:solidFill>
                            <a:srgbClr val="00B050"/>
                          </a:solidFill>
                        </a:rPr>
                        <a:t>Computación</a:t>
                      </a:r>
                    </a:p>
                  </a:txBody>
                  <a:tcPr/>
                </a:tc>
                <a:extLst>
                  <a:ext uri="{0D108BD9-81ED-4DB2-BD59-A6C34878D82A}">
                    <a16:rowId xmlns:a16="http://schemas.microsoft.com/office/drawing/2014/main" val="10001"/>
                  </a:ext>
                </a:extLst>
              </a:tr>
              <a:tr h="264029">
                <a:tc>
                  <a:txBody>
                    <a:bodyPr/>
                    <a:lstStyle/>
                    <a:p>
                      <a:r>
                        <a:rPr lang="es-CR" sz="1400" dirty="0">
                          <a:solidFill>
                            <a:srgbClr val="FF0000"/>
                          </a:solidFill>
                        </a:rPr>
                        <a:t>10.334.890</a:t>
                      </a:r>
                    </a:p>
                  </a:txBody>
                  <a:tcPr/>
                </a:tc>
                <a:tc>
                  <a:txBody>
                    <a:bodyPr/>
                    <a:lstStyle/>
                    <a:p>
                      <a:r>
                        <a:rPr lang="es-CR" sz="1400" dirty="0">
                          <a:solidFill>
                            <a:srgbClr val="FF0000"/>
                          </a:solidFill>
                        </a:rPr>
                        <a:t>06/01/76</a:t>
                      </a:r>
                    </a:p>
                  </a:txBody>
                  <a:tcPr/>
                </a:tc>
                <a:tc>
                  <a:txBody>
                    <a:bodyPr/>
                    <a:lstStyle/>
                    <a:p>
                      <a:r>
                        <a:rPr lang="es-CR" sz="1400" dirty="0">
                          <a:solidFill>
                            <a:srgbClr val="FF0000"/>
                          </a:solidFill>
                        </a:rPr>
                        <a:t>F</a:t>
                      </a:r>
                    </a:p>
                  </a:txBody>
                  <a:tcPr/>
                </a:tc>
                <a:tc>
                  <a:txBody>
                    <a:bodyPr/>
                    <a:lstStyle/>
                    <a:p>
                      <a:r>
                        <a:rPr lang="es-CR" sz="1400" dirty="0">
                          <a:solidFill>
                            <a:srgbClr val="00B050"/>
                          </a:solidFill>
                        </a:rPr>
                        <a:t>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rgbClr val="00B050"/>
                          </a:solidFill>
                        </a:rPr>
                        <a:t>Computación</a:t>
                      </a:r>
                    </a:p>
                  </a:txBody>
                  <a:tcPr/>
                </a:tc>
                <a:extLst>
                  <a:ext uri="{0D108BD9-81ED-4DB2-BD59-A6C34878D82A}">
                    <a16:rowId xmlns:a16="http://schemas.microsoft.com/office/drawing/2014/main" val="10002"/>
                  </a:ext>
                </a:extLst>
              </a:tr>
              <a:tr h="264029">
                <a:tc>
                  <a:txBody>
                    <a:bodyPr/>
                    <a:lstStyle/>
                    <a:p>
                      <a:r>
                        <a:rPr lang="es-CR" sz="1400" dirty="0">
                          <a:solidFill>
                            <a:srgbClr val="0070C0"/>
                          </a:solidFill>
                        </a:rPr>
                        <a:t>17.544.672</a:t>
                      </a:r>
                    </a:p>
                  </a:txBody>
                  <a:tcPr/>
                </a:tc>
                <a:tc>
                  <a:txBody>
                    <a:bodyPr/>
                    <a:lstStyle/>
                    <a:p>
                      <a:r>
                        <a:rPr lang="es-CR" sz="1400" dirty="0">
                          <a:solidFill>
                            <a:srgbClr val="0070C0"/>
                          </a:solidFill>
                        </a:rPr>
                        <a:t>06/01/84</a:t>
                      </a:r>
                    </a:p>
                  </a:txBody>
                  <a:tcPr/>
                </a:tc>
                <a:tc>
                  <a:txBody>
                    <a:bodyPr/>
                    <a:lstStyle/>
                    <a:p>
                      <a:r>
                        <a:rPr lang="es-CR" sz="1400" dirty="0">
                          <a:solidFill>
                            <a:srgbClr val="0070C0"/>
                          </a:solidFill>
                        </a:rPr>
                        <a:t>M</a:t>
                      </a:r>
                    </a:p>
                  </a:txBody>
                  <a:tcPr/>
                </a:tc>
                <a:tc>
                  <a:txBody>
                    <a:bodyPr/>
                    <a:lstStyle/>
                    <a:p>
                      <a:r>
                        <a:rPr lang="es-CR" sz="1400" dirty="0">
                          <a:solidFill>
                            <a:srgbClr val="0070C0"/>
                          </a:solidFill>
                        </a:rPr>
                        <a:t>03</a:t>
                      </a:r>
                    </a:p>
                  </a:txBody>
                  <a:tcPr/>
                </a:tc>
                <a:tc>
                  <a:txBody>
                    <a:bodyPr/>
                    <a:lstStyle/>
                    <a:p>
                      <a:r>
                        <a:rPr lang="es-CR" sz="1400" dirty="0">
                          <a:solidFill>
                            <a:srgbClr val="0070C0"/>
                          </a:solidFill>
                        </a:rPr>
                        <a:t>Investigación</a:t>
                      </a:r>
                    </a:p>
                  </a:txBody>
                  <a:tcPr/>
                </a:tc>
                <a:extLst>
                  <a:ext uri="{0D108BD9-81ED-4DB2-BD59-A6C34878D82A}">
                    <a16:rowId xmlns:a16="http://schemas.microsoft.com/office/drawing/2014/main" val="10003"/>
                  </a:ext>
                </a:extLst>
              </a:tr>
              <a:tr h="264029">
                <a:tc>
                  <a:txBody>
                    <a:bodyPr/>
                    <a:lstStyle/>
                    <a:p>
                      <a:r>
                        <a:rPr lang="es-CR" sz="1400" dirty="0">
                          <a:solidFill>
                            <a:srgbClr val="FFC000"/>
                          </a:solidFill>
                        </a:rPr>
                        <a:t>12.334.222</a:t>
                      </a:r>
                    </a:p>
                  </a:txBody>
                  <a:tcPr/>
                </a:tc>
                <a:tc>
                  <a:txBody>
                    <a:bodyPr/>
                    <a:lstStyle/>
                    <a:p>
                      <a:r>
                        <a:rPr lang="es-CR" sz="1400" dirty="0">
                          <a:solidFill>
                            <a:srgbClr val="FFC000"/>
                          </a:solidFill>
                        </a:rPr>
                        <a:t>06/01/77</a:t>
                      </a:r>
                    </a:p>
                  </a:txBody>
                  <a:tcPr/>
                </a:tc>
                <a:tc>
                  <a:txBody>
                    <a:bodyPr/>
                    <a:lstStyle/>
                    <a:p>
                      <a:r>
                        <a:rPr lang="es-CR" sz="1400" dirty="0">
                          <a:solidFill>
                            <a:srgbClr val="FFC000"/>
                          </a:solidFill>
                        </a:rPr>
                        <a:t>M</a:t>
                      </a:r>
                    </a:p>
                  </a:txBody>
                  <a:tcPr/>
                </a:tc>
                <a:tc>
                  <a:txBody>
                    <a:bodyPr/>
                    <a:lstStyle/>
                    <a:p>
                      <a:r>
                        <a:rPr lang="es-CR" sz="1400" dirty="0">
                          <a:solidFill>
                            <a:srgbClr val="C00000"/>
                          </a:solidFill>
                        </a:rPr>
                        <a:t>02</a:t>
                      </a:r>
                    </a:p>
                  </a:txBody>
                  <a:tcPr/>
                </a:tc>
                <a:tc>
                  <a:txBody>
                    <a:bodyPr/>
                    <a:lstStyle/>
                    <a:p>
                      <a:r>
                        <a:rPr lang="es-CR" sz="1400" dirty="0">
                          <a:solidFill>
                            <a:srgbClr val="C00000"/>
                          </a:solidFill>
                        </a:rPr>
                        <a:t>Control</a:t>
                      </a:r>
                    </a:p>
                  </a:txBody>
                  <a:tcPr/>
                </a:tc>
                <a:extLst>
                  <a:ext uri="{0D108BD9-81ED-4DB2-BD59-A6C34878D82A}">
                    <a16:rowId xmlns:a16="http://schemas.microsoft.com/office/drawing/2014/main" val="10004"/>
                  </a:ext>
                </a:extLst>
              </a:tr>
              <a:tr h="264029">
                <a:tc>
                  <a:txBody>
                    <a:bodyPr/>
                    <a:lstStyle/>
                    <a:p>
                      <a:r>
                        <a:rPr lang="es-CR" sz="1400" dirty="0">
                          <a:solidFill>
                            <a:srgbClr val="00B050"/>
                          </a:solidFill>
                        </a:rPr>
                        <a:t>13.566.002</a:t>
                      </a:r>
                    </a:p>
                  </a:txBody>
                  <a:tcPr/>
                </a:tc>
                <a:tc>
                  <a:txBody>
                    <a:bodyPr/>
                    <a:lstStyle/>
                    <a:p>
                      <a:r>
                        <a:rPr lang="es-CR" sz="1400" dirty="0">
                          <a:solidFill>
                            <a:srgbClr val="00B050"/>
                          </a:solidFill>
                        </a:rPr>
                        <a:t>12/01/78</a:t>
                      </a:r>
                    </a:p>
                  </a:txBody>
                  <a:tcPr/>
                </a:tc>
                <a:tc>
                  <a:txBody>
                    <a:bodyPr/>
                    <a:lstStyle/>
                    <a:p>
                      <a:r>
                        <a:rPr lang="es-CR" sz="1400" dirty="0">
                          <a:solidFill>
                            <a:srgbClr val="00B050"/>
                          </a:solidFill>
                        </a:rPr>
                        <a:t>F</a:t>
                      </a:r>
                    </a:p>
                  </a:txBody>
                  <a:tcPr/>
                </a:tc>
                <a:tc>
                  <a:txBody>
                    <a:bodyPr/>
                    <a:lstStyle/>
                    <a:p>
                      <a:r>
                        <a:rPr lang="es-CR" sz="1400" dirty="0">
                          <a:solidFill>
                            <a:srgbClr val="C00000"/>
                          </a:solidFill>
                        </a:rPr>
                        <a:t>02</a:t>
                      </a:r>
                    </a:p>
                  </a:txBody>
                  <a:tcPr/>
                </a:tc>
                <a:tc>
                  <a:txBody>
                    <a:bodyPr/>
                    <a:lstStyle/>
                    <a:p>
                      <a:r>
                        <a:rPr lang="es-CR" sz="1400" dirty="0">
                          <a:solidFill>
                            <a:srgbClr val="C00000"/>
                          </a:solidFill>
                        </a:rPr>
                        <a:t>Control</a:t>
                      </a:r>
                    </a:p>
                  </a:txBody>
                  <a:tcPr/>
                </a:tc>
                <a:extLst>
                  <a:ext uri="{0D108BD9-81ED-4DB2-BD59-A6C34878D82A}">
                    <a16:rowId xmlns:a16="http://schemas.microsoft.com/office/drawing/2014/main" val="10005"/>
                  </a:ext>
                </a:extLst>
              </a:tr>
              <a:tr h="264029">
                <a:tc>
                  <a:txBody>
                    <a:bodyPr/>
                    <a:lstStyle/>
                    <a:p>
                      <a:r>
                        <a:rPr lang="es-CR" sz="1400" dirty="0">
                          <a:solidFill>
                            <a:srgbClr val="FF0000"/>
                          </a:solidFill>
                        </a:rPr>
                        <a:t>10.334.890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rgbClr val="FF0000"/>
                          </a:solidFill>
                        </a:rPr>
                        <a:t>06/01/76</a:t>
                      </a:r>
                    </a:p>
                  </a:txBody>
                  <a:tcPr/>
                </a:tc>
                <a:tc>
                  <a:txBody>
                    <a:bodyPr/>
                    <a:lstStyle/>
                    <a:p>
                      <a:r>
                        <a:rPr lang="es-CR" sz="1400" dirty="0">
                          <a:solidFill>
                            <a:srgbClr val="FF0000"/>
                          </a:solidFill>
                        </a:rPr>
                        <a:t>F</a:t>
                      </a:r>
                    </a:p>
                  </a:txBody>
                  <a:tcPr/>
                </a:tc>
                <a:tc>
                  <a:txBody>
                    <a:bodyPr/>
                    <a:lstStyle/>
                    <a:p>
                      <a:r>
                        <a:rPr lang="es-CR" sz="1400" dirty="0">
                          <a:solidFill>
                            <a:srgbClr val="C00000"/>
                          </a:solidFill>
                        </a:rPr>
                        <a:t>02</a:t>
                      </a:r>
                    </a:p>
                  </a:txBody>
                  <a:tcPr/>
                </a:tc>
                <a:tc>
                  <a:txBody>
                    <a:bodyPr/>
                    <a:lstStyle/>
                    <a:p>
                      <a:r>
                        <a:rPr lang="es-CR" sz="1400" dirty="0">
                          <a:solidFill>
                            <a:srgbClr val="C00000"/>
                          </a:solidFill>
                        </a:rPr>
                        <a:t>Control</a:t>
                      </a:r>
                    </a:p>
                  </a:txBody>
                  <a:tcPr/>
                </a:tc>
                <a:extLst>
                  <a:ext uri="{0D108BD9-81ED-4DB2-BD59-A6C34878D82A}">
                    <a16:rowId xmlns:a16="http://schemas.microsoft.com/office/drawing/2014/main" val="10006"/>
                  </a:ext>
                </a:extLst>
              </a:tr>
              <a:tr h="264029">
                <a:tc>
                  <a:txBody>
                    <a:bodyPr/>
                    <a:lstStyle/>
                    <a:p>
                      <a:r>
                        <a:rPr lang="es-CR" sz="1400" dirty="0">
                          <a:solidFill>
                            <a:srgbClr val="FFC000"/>
                          </a:solidFill>
                        </a:rPr>
                        <a:t>12.334.222</a:t>
                      </a:r>
                    </a:p>
                  </a:txBody>
                  <a:tcPr/>
                </a:tc>
                <a:tc>
                  <a:txBody>
                    <a:bodyPr/>
                    <a:lstStyle/>
                    <a:p>
                      <a:r>
                        <a:rPr lang="es-CR" sz="1400" dirty="0">
                          <a:solidFill>
                            <a:srgbClr val="FFC000"/>
                          </a:solidFill>
                        </a:rPr>
                        <a:t>06/01/77</a:t>
                      </a:r>
                    </a:p>
                  </a:txBody>
                  <a:tcPr/>
                </a:tc>
                <a:tc>
                  <a:txBody>
                    <a:bodyPr/>
                    <a:lstStyle/>
                    <a:p>
                      <a:r>
                        <a:rPr lang="es-CR" sz="1400" dirty="0">
                          <a:solidFill>
                            <a:srgbClr val="FFC000"/>
                          </a:solidFill>
                        </a:rPr>
                        <a:t>M</a:t>
                      </a:r>
                    </a:p>
                  </a:txBody>
                  <a:tcPr/>
                </a:tc>
                <a:tc>
                  <a:txBody>
                    <a:bodyPr/>
                    <a:lstStyle/>
                    <a:p>
                      <a:r>
                        <a:rPr lang="es-CR" sz="1400" dirty="0">
                          <a:solidFill>
                            <a:srgbClr val="00B050"/>
                          </a:solidFill>
                        </a:rPr>
                        <a:t>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rgbClr val="00B050"/>
                          </a:solidFill>
                        </a:rPr>
                        <a:t>Computación</a:t>
                      </a:r>
                    </a:p>
                  </a:txBody>
                  <a:tcPr/>
                </a:tc>
                <a:extLst>
                  <a:ext uri="{0D108BD9-81ED-4DB2-BD59-A6C34878D82A}">
                    <a16:rowId xmlns:a16="http://schemas.microsoft.com/office/drawing/2014/main" val="10007"/>
                  </a:ext>
                </a:extLst>
              </a:tr>
              <a:tr h="264029">
                <a:tc>
                  <a:txBody>
                    <a:bodyPr/>
                    <a:lstStyle/>
                    <a:p>
                      <a:r>
                        <a:rPr lang="es-CR" sz="1400" dirty="0"/>
                        <a:t>13.434.122</a:t>
                      </a:r>
                    </a:p>
                  </a:txBody>
                  <a:tcPr/>
                </a:tc>
                <a:tc>
                  <a:txBody>
                    <a:bodyPr/>
                    <a:lstStyle/>
                    <a:p>
                      <a:r>
                        <a:rPr lang="es-CR" sz="1400" dirty="0"/>
                        <a:t>06/01/78</a:t>
                      </a:r>
                    </a:p>
                  </a:txBody>
                  <a:tcPr/>
                </a:tc>
                <a:tc>
                  <a:txBody>
                    <a:bodyPr/>
                    <a:lstStyle/>
                    <a:p>
                      <a:r>
                        <a:rPr lang="es-CR" sz="1400" dirty="0"/>
                        <a:t>F</a:t>
                      </a:r>
                    </a:p>
                  </a:txBody>
                  <a:tcPr/>
                </a:tc>
                <a:tc>
                  <a:txBody>
                    <a:bodyPr/>
                    <a:lstStyle/>
                    <a:p>
                      <a:r>
                        <a:rPr lang="es-CR" sz="1400" dirty="0">
                          <a:solidFill>
                            <a:srgbClr val="0070C0"/>
                          </a:solidFill>
                        </a:rPr>
                        <a:t>03</a:t>
                      </a:r>
                    </a:p>
                  </a:txBody>
                  <a:tcPr/>
                </a:tc>
                <a:tc>
                  <a:txBody>
                    <a:bodyPr/>
                    <a:lstStyle/>
                    <a:p>
                      <a:r>
                        <a:rPr lang="es-CR" sz="1400" dirty="0">
                          <a:solidFill>
                            <a:srgbClr val="0070C0"/>
                          </a:solidFill>
                        </a:rPr>
                        <a:t>Investigación</a:t>
                      </a:r>
                    </a:p>
                  </a:txBody>
                  <a:tcPr/>
                </a:tc>
                <a:extLst>
                  <a:ext uri="{0D108BD9-81ED-4DB2-BD59-A6C34878D82A}">
                    <a16:rowId xmlns:a16="http://schemas.microsoft.com/office/drawing/2014/main" val="10008"/>
                  </a:ext>
                </a:extLst>
              </a:tr>
              <a:tr h="264029">
                <a:tc>
                  <a:txBody>
                    <a:bodyPr/>
                    <a:lstStyle/>
                    <a:p>
                      <a:r>
                        <a:rPr lang="es-CR" sz="1400" dirty="0">
                          <a:solidFill>
                            <a:srgbClr val="00B050"/>
                          </a:solidFill>
                        </a:rPr>
                        <a:t>13.566.002</a:t>
                      </a:r>
                    </a:p>
                  </a:txBody>
                  <a:tcPr/>
                </a:tc>
                <a:tc>
                  <a:txBody>
                    <a:bodyPr/>
                    <a:lstStyle/>
                    <a:p>
                      <a:r>
                        <a:rPr lang="es-CR" sz="1400" dirty="0">
                          <a:solidFill>
                            <a:srgbClr val="00B050"/>
                          </a:solidFill>
                        </a:rPr>
                        <a:t>12/01/78</a:t>
                      </a:r>
                    </a:p>
                  </a:txBody>
                  <a:tcPr/>
                </a:tc>
                <a:tc>
                  <a:txBody>
                    <a:bodyPr/>
                    <a:lstStyle/>
                    <a:p>
                      <a:r>
                        <a:rPr lang="es-CR" sz="1400" dirty="0">
                          <a:solidFill>
                            <a:srgbClr val="00B050"/>
                          </a:solidFill>
                        </a:rPr>
                        <a:t>F</a:t>
                      </a:r>
                    </a:p>
                  </a:txBody>
                  <a:tcPr/>
                </a:tc>
                <a:tc>
                  <a:txBody>
                    <a:bodyPr/>
                    <a:lstStyle/>
                    <a:p>
                      <a:r>
                        <a:rPr lang="es-CR" sz="1400" dirty="0">
                          <a:solidFill>
                            <a:srgbClr val="0070C0"/>
                          </a:solidFill>
                        </a:rPr>
                        <a:t>03</a:t>
                      </a:r>
                    </a:p>
                  </a:txBody>
                  <a:tcPr/>
                </a:tc>
                <a:tc>
                  <a:txBody>
                    <a:bodyPr/>
                    <a:lstStyle/>
                    <a:p>
                      <a:r>
                        <a:rPr lang="es-CR" sz="1400" dirty="0">
                          <a:solidFill>
                            <a:srgbClr val="0070C0"/>
                          </a:solidFill>
                        </a:rPr>
                        <a:t>Investigación</a:t>
                      </a:r>
                    </a:p>
                  </a:txBody>
                  <a:tcPr/>
                </a:tc>
                <a:extLst>
                  <a:ext uri="{0D108BD9-81ED-4DB2-BD59-A6C34878D82A}">
                    <a16:rowId xmlns:a16="http://schemas.microsoft.com/office/drawing/2014/main" val="10009"/>
                  </a:ext>
                </a:extLst>
              </a:tr>
              <a:tr h="264029">
                <a:tc>
                  <a:txBody>
                    <a:bodyPr/>
                    <a:lstStyle/>
                    <a:p>
                      <a:r>
                        <a:rPr lang="es-CR" sz="1400" dirty="0">
                          <a:solidFill>
                            <a:srgbClr val="0070C0"/>
                          </a:solidFill>
                        </a:rPr>
                        <a:t>17.544.672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rgbClr val="0070C0"/>
                          </a:solidFill>
                        </a:rPr>
                        <a:t>06/01/84</a:t>
                      </a:r>
                    </a:p>
                  </a:txBody>
                  <a:tcPr/>
                </a:tc>
                <a:tc>
                  <a:txBody>
                    <a:bodyPr/>
                    <a:lstStyle/>
                    <a:p>
                      <a:r>
                        <a:rPr lang="es-CR" sz="1400" dirty="0">
                          <a:solidFill>
                            <a:srgbClr val="0070C0"/>
                          </a:solidFill>
                        </a:rPr>
                        <a:t>M</a:t>
                      </a:r>
                    </a:p>
                  </a:txBody>
                  <a:tcPr/>
                </a:tc>
                <a:tc>
                  <a:txBody>
                    <a:bodyPr/>
                    <a:lstStyle/>
                    <a:p>
                      <a:r>
                        <a:rPr lang="es-CR" sz="1400" dirty="0">
                          <a:solidFill>
                            <a:srgbClr val="C00000"/>
                          </a:solidFill>
                        </a:rPr>
                        <a:t>02</a:t>
                      </a:r>
                    </a:p>
                  </a:txBody>
                  <a:tcPr/>
                </a:tc>
                <a:tc>
                  <a:txBody>
                    <a:bodyPr/>
                    <a:lstStyle/>
                    <a:p>
                      <a:r>
                        <a:rPr lang="es-CR" sz="1400" dirty="0">
                          <a:solidFill>
                            <a:srgbClr val="C00000"/>
                          </a:solidFill>
                        </a:rPr>
                        <a:t>Control</a:t>
                      </a:r>
                    </a:p>
                  </a:txBody>
                  <a:tcPr/>
                </a:tc>
                <a:extLst>
                  <a:ext uri="{0D108BD9-81ED-4DB2-BD59-A6C34878D82A}">
                    <a16:rowId xmlns:a16="http://schemas.microsoft.com/office/drawing/2014/main" val="10010"/>
                  </a:ext>
                </a:extLst>
              </a:tr>
              <a:tr h="264029">
                <a:tc>
                  <a:txBody>
                    <a:bodyPr/>
                    <a:lstStyle/>
                    <a:p>
                      <a:r>
                        <a:rPr lang="es-CR" sz="1400" dirty="0"/>
                        <a:t>18.244.670</a:t>
                      </a:r>
                    </a:p>
                  </a:txBody>
                  <a:tcPr/>
                </a:tc>
                <a:tc>
                  <a:txBody>
                    <a:bodyPr/>
                    <a:lstStyle/>
                    <a:p>
                      <a:r>
                        <a:rPr lang="es-CR" sz="1400" dirty="0"/>
                        <a:t>06/01/85</a:t>
                      </a:r>
                    </a:p>
                  </a:txBody>
                  <a:tcPr/>
                </a:tc>
                <a:tc>
                  <a:txBody>
                    <a:bodyPr/>
                    <a:lstStyle/>
                    <a:p>
                      <a:r>
                        <a:rPr lang="es-CR" sz="1400" dirty="0"/>
                        <a:t>M</a:t>
                      </a:r>
                    </a:p>
                  </a:txBody>
                  <a:tcPr/>
                </a:tc>
                <a:tc>
                  <a:txBody>
                    <a:bodyPr/>
                    <a:lstStyle/>
                    <a:p>
                      <a:r>
                        <a:rPr lang="es-CR" sz="1400" dirty="0">
                          <a:solidFill>
                            <a:srgbClr val="00B050"/>
                          </a:solidFill>
                        </a:rPr>
                        <a:t>01</a:t>
                      </a:r>
                    </a:p>
                  </a:txBody>
                  <a:tcPr/>
                </a:tc>
                <a:tc>
                  <a:txBody>
                    <a:bodyPr/>
                    <a:lstStyle/>
                    <a:p>
                      <a:r>
                        <a:rPr lang="es-CR" sz="1400" dirty="0">
                          <a:solidFill>
                            <a:srgbClr val="00B050"/>
                          </a:solidFill>
                        </a:rPr>
                        <a:t>Computación</a:t>
                      </a:r>
                    </a:p>
                  </a:txBody>
                  <a:tcPr/>
                </a:tc>
                <a:extLst>
                  <a:ext uri="{0D108BD9-81ED-4DB2-BD59-A6C34878D82A}">
                    <a16:rowId xmlns:a16="http://schemas.microsoft.com/office/drawing/2014/main" val="10011"/>
                  </a:ext>
                </a:extLst>
              </a:tr>
            </a:tbl>
          </a:graphicData>
        </a:graphic>
      </p:graphicFrame>
      <p:sp>
        <p:nvSpPr>
          <p:cNvPr id="6" name="5 Rectángulo"/>
          <p:cNvSpPr/>
          <p:nvPr/>
        </p:nvSpPr>
        <p:spPr>
          <a:xfrm>
            <a:off x="467544" y="1412776"/>
            <a:ext cx="8208912" cy="646331"/>
          </a:xfrm>
          <a:prstGeom prst="rect">
            <a:avLst/>
          </a:prstGeom>
        </p:spPr>
        <p:txBody>
          <a:bodyPr wrap="square">
            <a:spAutoFit/>
          </a:bodyPr>
          <a:lstStyle/>
          <a:p>
            <a:r>
              <a:rPr lang="es-ES" dirty="0"/>
              <a:t>El resultado de una consulta cualquiera (por ejemplo, de un producto entre la tabla profesor y departamento):</a:t>
            </a:r>
            <a:endParaRPr lang="es-CR" dirty="0"/>
          </a:p>
        </p:txBody>
      </p:sp>
      <p:sp>
        <p:nvSpPr>
          <p:cNvPr id="3" name="2 Rectángulo"/>
          <p:cNvSpPr/>
          <p:nvPr/>
        </p:nvSpPr>
        <p:spPr>
          <a:xfrm>
            <a:off x="1907704" y="5818038"/>
            <a:ext cx="5238328" cy="923330"/>
          </a:xfrm>
          <a:prstGeom prst="rect">
            <a:avLst/>
          </a:prstGeom>
        </p:spPr>
        <p:txBody>
          <a:bodyPr wrap="square">
            <a:spAutoFit/>
          </a:bodyPr>
          <a:lstStyle/>
          <a:p>
            <a:r>
              <a:rPr lang="es-ES" b="1" i="1" dirty="0"/>
              <a:t>Cédula </a:t>
            </a:r>
            <a:r>
              <a:rPr lang="es-ES" b="1" i="1" dirty="0">
                <a:latin typeface="Arial"/>
                <a:cs typeface="Arial"/>
              </a:rPr>
              <a:t>→ Fecha Nacimiento</a:t>
            </a:r>
          </a:p>
          <a:p>
            <a:r>
              <a:rPr lang="es-ES" b="1" i="1" dirty="0"/>
              <a:t>Cédula </a:t>
            </a:r>
            <a:r>
              <a:rPr lang="es-ES" b="1" i="1" dirty="0">
                <a:cs typeface="Arial"/>
              </a:rPr>
              <a:t>→ Sexo</a:t>
            </a:r>
          </a:p>
          <a:p>
            <a:r>
              <a:rPr lang="es-CR" b="1" i="1" dirty="0"/>
              <a:t>Código</a:t>
            </a:r>
            <a:r>
              <a:rPr lang="es-ES" b="1" i="1" dirty="0"/>
              <a:t> </a:t>
            </a:r>
            <a:r>
              <a:rPr lang="es-ES" b="1" i="1" dirty="0">
                <a:cs typeface="Arial"/>
              </a:rPr>
              <a:t>→ Departamento</a:t>
            </a:r>
            <a:endParaRPr lang="es-CR" b="1" i="1" dirty="0"/>
          </a:p>
        </p:txBody>
      </p:sp>
    </p:spTree>
    <p:extLst>
      <p:ext uri="{BB962C8B-B14F-4D97-AF65-F5344CB8AC3E}">
        <p14:creationId xmlns:p14="http://schemas.microsoft.com/office/powerpoint/2010/main" val="2054478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Importancia</a:t>
            </a:r>
          </a:p>
        </p:txBody>
      </p:sp>
      <p:sp>
        <p:nvSpPr>
          <p:cNvPr id="3" name="2 Marcador de contenido"/>
          <p:cNvSpPr>
            <a:spLocks noGrp="1"/>
          </p:cNvSpPr>
          <p:nvPr>
            <p:ph idx="1"/>
          </p:nvPr>
        </p:nvSpPr>
        <p:spPr/>
        <p:txBody>
          <a:bodyPr/>
          <a:lstStyle/>
          <a:p>
            <a:r>
              <a:rPr lang="es-ES" dirty="0"/>
              <a:t>Las bases de datos mal diseñadas tienen problemas de:</a:t>
            </a:r>
          </a:p>
          <a:p>
            <a:endParaRPr lang="es-ES" dirty="0"/>
          </a:p>
          <a:p>
            <a:pPr lvl="1"/>
            <a:r>
              <a:rPr lang="es-ES" sz="2800" dirty="0"/>
              <a:t>Almacenamiento redundante (varias copias de la misma </a:t>
            </a:r>
            <a:r>
              <a:rPr lang="es-CR" sz="2800" dirty="0"/>
              <a:t>información)</a:t>
            </a:r>
          </a:p>
          <a:p>
            <a:pPr lvl="1"/>
            <a:r>
              <a:rPr lang="es-ES" sz="2800" dirty="0"/>
              <a:t>Pérdidas no deseadas de información al modificar Registros.</a:t>
            </a:r>
          </a:p>
          <a:p>
            <a:pPr lvl="1"/>
            <a:r>
              <a:rPr lang="es-ES" sz="2800" dirty="0"/>
              <a:t>La base entra en un estado no consistente al borrar un Registro.</a:t>
            </a:r>
          </a:p>
          <a:p>
            <a:pPr lvl="1"/>
            <a:r>
              <a:rPr lang="es-ES" sz="2800" dirty="0"/>
              <a:t>Imposibilidad de almacenar cierta información.</a:t>
            </a:r>
          </a:p>
        </p:txBody>
      </p:sp>
    </p:spTree>
    <p:extLst>
      <p:ext uri="{BB962C8B-B14F-4D97-AF65-F5344CB8AC3E}">
        <p14:creationId xmlns:p14="http://schemas.microsoft.com/office/powerpoint/2010/main" val="115622136"/>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TotalTime>
  <Words>5458</Words>
  <Application>Microsoft Office PowerPoint</Application>
  <PresentationFormat>Presentación en pantalla (4:3)</PresentationFormat>
  <Paragraphs>1382</Paragraphs>
  <Slides>70</Slides>
  <Notes>0</Notes>
  <HiddenSlides>0</HiddenSlides>
  <MMClips>0</MMClips>
  <ScaleCrop>false</ScaleCrop>
  <HeadingPairs>
    <vt:vector size="6" baseType="variant">
      <vt:variant>
        <vt:lpstr>Fuentes usadas</vt:lpstr>
      </vt:variant>
      <vt:variant>
        <vt:i4>5</vt:i4>
      </vt:variant>
      <vt:variant>
        <vt:lpstr>Tema</vt:lpstr>
      </vt:variant>
      <vt:variant>
        <vt:i4>4</vt:i4>
      </vt:variant>
      <vt:variant>
        <vt:lpstr>Títulos de diapositiva</vt:lpstr>
      </vt:variant>
      <vt:variant>
        <vt:i4>70</vt:i4>
      </vt:variant>
    </vt:vector>
  </HeadingPairs>
  <TitlesOfParts>
    <vt:vector size="79" baseType="lpstr">
      <vt:lpstr>Arial</vt:lpstr>
      <vt:lpstr>Calibri</vt:lpstr>
      <vt:lpstr>Calibri Light</vt:lpstr>
      <vt:lpstr>Century Gothic</vt:lpstr>
      <vt:lpstr>Wingdings 2</vt:lpstr>
      <vt:lpstr>HDOfficeLightV0</vt:lpstr>
      <vt:lpstr>1_HDOfficeLightV0</vt:lpstr>
      <vt:lpstr>Blank</vt:lpstr>
      <vt:lpstr>Storyboard Layouts</vt:lpstr>
      <vt:lpstr>Presentación de PowerPoint</vt:lpstr>
      <vt:lpstr>Fundamentos de bases de datos ISW­-312 </vt:lpstr>
      <vt:lpstr>Agenda</vt:lpstr>
      <vt:lpstr>Dependencia Funcional</vt:lpstr>
      <vt:lpstr>Dependencia Funcional</vt:lpstr>
      <vt:lpstr>Dependencia Funcional</vt:lpstr>
      <vt:lpstr>Dependencia Funcional</vt:lpstr>
      <vt:lpstr>Dependencia Funcional</vt:lpstr>
      <vt:lpstr>Normalización: Importancia</vt:lpstr>
      <vt:lpstr>Normalización: Pasos</vt:lpstr>
      <vt:lpstr>Normalización: Definición</vt:lpstr>
      <vt:lpstr>Normalización: Formas Normales </vt:lpstr>
      <vt:lpstr>Normalización: Cumplimiento</vt:lpstr>
      <vt:lpstr>Normalización: Formas Normales </vt:lpstr>
      <vt:lpstr>Normalización: Primera Forma Normal</vt:lpstr>
      <vt:lpstr>Normalización: Primera Forma Normal</vt:lpstr>
      <vt:lpstr>Normalización: Primera Forma Normal</vt:lpstr>
      <vt:lpstr>Normalización: Primera Forma Normal</vt:lpstr>
      <vt:lpstr>Normalización: Primera Forma Normal</vt:lpstr>
      <vt:lpstr>Normalización: Primera Forma Normal</vt:lpstr>
      <vt:lpstr>Normalización: Primera Forma Normal</vt:lpstr>
      <vt:lpstr>Normalización: Primera Forma Normal</vt:lpstr>
      <vt:lpstr>Normalización: Formas Normales </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Formas Normales </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Formas Normales </vt:lpstr>
      <vt:lpstr>Normalización: Cuarta Forma Normal</vt:lpstr>
      <vt:lpstr>Normalización: Cuarta Forma Normal</vt:lpstr>
      <vt:lpstr>Normalización: Cuarta Forma Normal</vt:lpstr>
      <vt:lpstr>Normalización: Cuarta Forma Normal</vt:lpstr>
      <vt:lpstr>Normalización: Cuarta Forma Normal</vt:lpstr>
      <vt:lpstr>Normalización: Cuarta Forma Normal</vt:lpstr>
      <vt:lpstr>Normalización: Cuarta Forma Normal</vt:lpstr>
      <vt:lpstr>Normalización: Cuarta Forma Normal</vt:lpstr>
      <vt:lpstr>Normalización: Formas Normales </vt:lpstr>
      <vt:lpstr>Normalización: Quinta Forma Normal</vt:lpstr>
      <vt:lpstr>Normalización: Quinta Forma Normal</vt:lpstr>
      <vt:lpstr>Normalización: Quinta Forma Normal</vt:lpstr>
      <vt:lpstr>Normalización: Quinta Forma Normal</vt:lpstr>
      <vt:lpstr>Normalización: Quinta Forma Normal</vt:lpstr>
      <vt:lpstr>Normalización: Ejemplos</vt:lpstr>
      <vt:lpstr>Normalización: Ejemplos</vt:lpstr>
      <vt:lpstr>Normalización: Ejemplos</vt:lpstr>
      <vt:lpstr>Normalización: Ejemplos</vt:lpstr>
      <vt:lpstr>Normalización: Ejemplos</vt:lpstr>
      <vt:lpstr>Normalización</vt:lpstr>
      <vt:lpstr>Normalización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cp:lastModifiedBy>
  <cp:revision>16</cp:revision>
  <dcterms:created xsi:type="dcterms:W3CDTF">2016-01-04T17:43:21Z</dcterms:created>
  <dcterms:modified xsi:type="dcterms:W3CDTF">2017-02-14T20:52:50Z</dcterms:modified>
</cp:coreProperties>
</file>