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1"/>
  </p:notesMasterIdLst>
  <p:handoutMasterIdLst>
    <p:handoutMasterId r:id="rId32"/>
  </p:handoutMasterIdLst>
  <p:sldIdLst>
    <p:sldId id="332" r:id="rId5"/>
    <p:sldId id="260" r:id="rId6"/>
    <p:sldId id="257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19/2/2020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19/2/2020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%C3%81lgebra_relacional" TargetMode="External"/><Relationship Id="rId2" Type="http://schemas.openxmlformats.org/officeDocument/2006/relationships/hyperlink" Target="http://ict.udlap.mx/people/carlos/is341/bases04.html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nfo.una.ac.cr/rat/download.html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Diferencia (-)</a:t>
            </a:r>
          </a:p>
          <a:p>
            <a:pPr lvl="1"/>
            <a:r>
              <a:rPr lang="es-ES" sz="2200" dirty="0"/>
              <a:t>Permite buscar </a:t>
            </a:r>
            <a:r>
              <a:rPr lang="es-ES" sz="2200" dirty="0" err="1"/>
              <a:t>tuplas</a:t>
            </a:r>
            <a:r>
              <a:rPr lang="es-ES" sz="2200" dirty="0"/>
              <a:t> que estén en una relación pero no en la otra.</a:t>
            </a:r>
          </a:p>
          <a:p>
            <a:pPr lvl="1"/>
            <a:r>
              <a:rPr lang="es-ES" sz="2200" dirty="0"/>
              <a:t>Equivalente a la sentencia EXCEPT de SQL.</a:t>
            </a:r>
          </a:p>
          <a:p>
            <a:pPr lvl="1"/>
            <a:r>
              <a:rPr lang="es-ES" sz="2200" dirty="0"/>
              <a:t>Toma los desconocidos (nulos) como un valor.</a:t>
            </a:r>
          </a:p>
          <a:p>
            <a:pPr lvl="1"/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88819"/>
            <a:ext cx="2896434" cy="2234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03" y="4469610"/>
            <a:ext cx="5088829" cy="6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6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Producto Cartesiano (×)</a:t>
            </a:r>
          </a:p>
          <a:p>
            <a:pPr lvl="1"/>
            <a:r>
              <a:rPr lang="es-ES" sz="2200" dirty="0"/>
              <a:t>Equivale al cruce de dos relaciones.</a:t>
            </a:r>
          </a:p>
          <a:p>
            <a:pPr lvl="1"/>
            <a:r>
              <a:rPr lang="es-CR" sz="2200" dirty="0"/>
              <a:t>Semejante a la cláusula FROM de SQL. (Nótese que no hay una condición </a:t>
            </a:r>
            <a:r>
              <a:rPr lang="es-ES" sz="2200" dirty="0"/>
              <a:t>para unir las dos relaciones, si hubiera una relación, seria una reunión zeta).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88" y="3382344"/>
            <a:ext cx="3534603" cy="12859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" y="4941155"/>
            <a:ext cx="7786480" cy="5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328" y="1895060"/>
            <a:ext cx="4533900" cy="1905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28" y="3890756"/>
            <a:ext cx="4533900" cy="1885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56" y="2269331"/>
            <a:ext cx="1047750" cy="1419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56" y="4138612"/>
            <a:ext cx="1047750" cy="1419225"/>
          </a:xfrm>
          <a:prstGeom prst="rect">
            <a:avLst/>
          </a:prstGeom>
        </p:spPr>
      </p:pic>
      <p:sp>
        <p:nvSpPr>
          <p:cNvPr id="8" name="Marcador de contenido 1"/>
          <p:cNvSpPr txBox="1">
            <a:spLocks/>
          </p:cNvSpPr>
          <p:nvPr/>
        </p:nvSpPr>
        <p:spPr>
          <a:xfrm>
            <a:off x="953328" y="1333029"/>
            <a:ext cx="3539159" cy="51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b="1" dirty="0"/>
              <a:t>Producto Cartesiano (×)</a:t>
            </a:r>
          </a:p>
        </p:txBody>
      </p:sp>
    </p:spTree>
    <p:extLst>
      <p:ext uri="{BB962C8B-B14F-4D97-AF65-F5344CB8AC3E}">
        <p14:creationId xmlns:p14="http://schemas.microsoft.com/office/powerpoint/2010/main" val="254860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Renombramiento (</a:t>
            </a:r>
            <a:r>
              <a:rPr lang="el-GR" b="1" dirty="0"/>
              <a:t>ρ)</a:t>
            </a:r>
            <a:endParaRPr lang="es-CR" b="1" dirty="0"/>
          </a:p>
          <a:p>
            <a:pPr lvl="1"/>
            <a:r>
              <a:rPr lang="es-ES" sz="2200" dirty="0"/>
              <a:t>Sirve para renombrar una relación.</a:t>
            </a:r>
          </a:p>
          <a:p>
            <a:pPr lvl="1"/>
            <a:r>
              <a:rPr lang="es-CR" sz="2200" dirty="0"/>
              <a:t>Se denota con la letra griega rho minúscula (</a:t>
            </a:r>
            <a:r>
              <a:rPr lang="el-GR" sz="2200" dirty="0"/>
              <a:t>ρ)</a:t>
            </a:r>
            <a:endParaRPr lang="es-CR" sz="2200" dirty="0"/>
          </a:p>
          <a:p>
            <a:pPr lvl="1"/>
            <a:r>
              <a:rPr lang="es-CR" sz="2200" dirty="0"/>
              <a:t>Se utiliza siempre que hay un JOIN a la misma tabla(por requisito tanto en SQL como en algebra relacional no se puede hacer JOIN contra el mismo objeto sin que haya un renombramiento).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179818"/>
            <a:ext cx="2828925" cy="85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5230084"/>
            <a:ext cx="2981325" cy="742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42" y="4303013"/>
            <a:ext cx="3881127" cy="9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Intersección (∩)</a:t>
            </a:r>
          </a:p>
          <a:p>
            <a:pPr lvl="1"/>
            <a:r>
              <a:rPr lang="es-ES" sz="2200" dirty="0"/>
              <a:t>Obtiene todos los elementos de una relación que también en se encuentran otra relación. </a:t>
            </a:r>
          </a:p>
          <a:p>
            <a:pPr lvl="1"/>
            <a:r>
              <a:rPr lang="es-CR" sz="2200" dirty="0"/>
              <a:t>Equivalente a la sentencia INTERSECT de SQL.</a:t>
            </a:r>
          </a:p>
          <a:p>
            <a:pPr lvl="1"/>
            <a:r>
              <a:rPr lang="es-ES" sz="2200" dirty="0"/>
              <a:t>Toma los desconocidos (nulos) como un valor.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52" y="3688819"/>
            <a:ext cx="2819400" cy="1885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45" y="3688819"/>
            <a:ext cx="4214605" cy="1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Reunión natural (∞)</a:t>
            </a:r>
          </a:p>
          <a:p>
            <a:pPr lvl="1"/>
            <a:r>
              <a:rPr lang="es-ES" dirty="0"/>
              <a:t>La reunión natural es un caso especial de selección y producto cartesiano.</a:t>
            </a:r>
          </a:p>
          <a:p>
            <a:pPr lvl="1"/>
            <a:r>
              <a:rPr lang="es-ES" dirty="0"/>
              <a:t>No tiene equivalente en las implementaciones SQL comerciales,</a:t>
            </a:r>
            <a:r>
              <a:rPr lang="es-CR" dirty="0"/>
              <a:t> pero es </a:t>
            </a:r>
            <a:r>
              <a:rPr lang="es-ES" dirty="0"/>
              <a:t>equivalente a un NATURAL JOIN en el estándar SQL ANSI.</a:t>
            </a:r>
          </a:p>
          <a:p>
            <a:pPr lvl="1"/>
            <a:r>
              <a:rPr lang="es-ES" dirty="0"/>
              <a:t>Se procesa de la siguiente manera:</a:t>
            </a:r>
          </a:p>
          <a:p>
            <a:pPr lvl="2"/>
            <a:r>
              <a:rPr lang="es-ES" dirty="0"/>
              <a:t>Se realiza un producto cartesiano de los dos argumentos. </a:t>
            </a:r>
          </a:p>
          <a:p>
            <a:pPr lvl="2"/>
            <a:r>
              <a:rPr lang="es-ES" dirty="0"/>
              <a:t>Se realiza una selección revisando la igualdad de los atributos que aparecen </a:t>
            </a:r>
            <a:r>
              <a:rPr lang="es-ES" b="1" dirty="0"/>
              <a:t>en ambas relaciones a las vez </a:t>
            </a:r>
            <a:r>
              <a:rPr lang="es-ES" b="1" u="sng" dirty="0"/>
              <a:t>con el mismo nombre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Se eliminan los duplicados.</a:t>
            </a:r>
          </a:p>
          <a:p>
            <a:pPr lvl="1"/>
            <a:r>
              <a:rPr lang="es-CR" dirty="0"/>
              <a:t>Como las reuniones implican una selección per se</a:t>
            </a:r>
            <a:r>
              <a:rPr lang="es-CR" u="sng" dirty="0"/>
              <a:t>, todos los tipos de reuniones</a:t>
            </a:r>
            <a:r>
              <a:rPr lang="es-CR" dirty="0"/>
              <a:t> tienen las mismas reglas con respecto a los valores desconocidos (NULL)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</p:spTree>
    <p:extLst>
      <p:ext uri="{BB962C8B-B14F-4D97-AF65-F5344CB8AC3E}">
        <p14:creationId xmlns:p14="http://schemas.microsoft.com/office/powerpoint/2010/main" val="215398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natural (∞)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5220"/>
            <a:ext cx="7953375" cy="466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59" y="3039510"/>
            <a:ext cx="6254354" cy="21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zeta</a:t>
            </a:r>
          </a:p>
          <a:p>
            <a:pPr lvl="1"/>
            <a:r>
              <a:rPr lang="es-ES" sz="2200" dirty="0"/>
              <a:t>Es una extensión de la operación de reunión natural </a:t>
            </a:r>
            <a:r>
              <a:rPr lang="es-CR" sz="2200" dirty="0"/>
              <a:t>que permite </a:t>
            </a:r>
            <a:r>
              <a:rPr lang="es-ES" sz="2200" dirty="0"/>
              <a:t>especificar la condición de la selección interna.</a:t>
            </a:r>
          </a:p>
          <a:p>
            <a:pPr lvl="1"/>
            <a:r>
              <a:rPr lang="es-CR" sz="2200" dirty="0"/>
              <a:t>Semejante a INNER JOIN en SQL.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12594"/>
            <a:ext cx="5029200" cy="552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69" y="4237920"/>
            <a:ext cx="6019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División (÷)</a:t>
            </a:r>
          </a:p>
          <a:p>
            <a:pPr lvl="1"/>
            <a:r>
              <a:rPr lang="es-CR" dirty="0"/>
              <a:t>Obtiene las tuplas que cumplen con un criterio de selección tal que no deja ninguna </a:t>
            </a:r>
            <a:r>
              <a:rPr lang="es-CR" dirty="0" err="1"/>
              <a:t>tupla</a:t>
            </a:r>
            <a:r>
              <a:rPr lang="es-CR" dirty="0"/>
              <a:t> que no corresponda en la otra relación.</a:t>
            </a:r>
          </a:p>
          <a:p>
            <a:pPr lvl="1"/>
            <a:r>
              <a:rPr lang="es-CR" dirty="0"/>
              <a:t>Equivalente a la condición = </a:t>
            </a:r>
            <a:r>
              <a:rPr lang="es-CR" dirty="0" err="1"/>
              <a:t>All</a:t>
            </a:r>
            <a:r>
              <a:rPr lang="es-CR" dirty="0"/>
              <a:t> en SQL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3" y="3463993"/>
            <a:ext cx="6677025" cy="1228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7" y="4869153"/>
            <a:ext cx="7526199" cy="12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Asignación (&lt;-)</a:t>
            </a:r>
          </a:p>
          <a:p>
            <a:pPr lvl="1"/>
            <a:r>
              <a:rPr lang="es-CR" dirty="0"/>
              <a:t>Es una notación que permite asignar el resultado de una expresión de algebra relacional a una variable.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931422"/>
            <a:ext cx="80105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2020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Proyección generalizada</a:t>
            </a:r>
          </a:p>
          <a:p>
            <a:pPr lvl="1"/>
            <a:r>
              <a:rPr lang="es-ES" dirty="0"/>
              <a:t>Amplía la proyección para permitir realizar operaciones aritméticas.</a:t>
            </a:r>
            <a:endParaRPr lang="es-CR" dirty="0"/>
          </a:p>
          <a:p>
            <a:pPr lvl="1"/>
            <a:r>
              <a:rPr lang="es-ES" dirty="0"/>
              <a:t>Podría incluir llamados a funciones aunque esto no es formalmente aceptado.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55" y="3676234"/>
            <a:ext cx="4552950" cy="42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67" y="4104859"/>
            <a:ext cx="3676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0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Operaciones de agregación</a:t>
            </a:r>
          </a:p>
          <a:p>
            <a:pPr lvl="1"/>
            <a:r>
              <a:rPr lang="es-ES" dirty="0"/>
              <a:t>Corresponde a las mismas funciones de agregación de SQL.</a:t>
            </a:r>
          </a:p>
          <a:p>
            <a:pPr lvl="1"/>
            <a:r>
              <a:rPr lang="es-ES" dirty="0"/>
              <a:t>Se denota con una G caligráfica (</a:t>
            </a:r>
            <a:r>
              <a:rPr lang="es-ES" b="1" dirty="0"/>
              <a:t>G</a:t>
            </a:r>
            <a:r>
              <a:rPr lang="es-ES" dirty="0"/>
              <a:t>) y un subíndice que expresa la función de agregación.</a:t>
            </a:r>
          </a:p>
          <a:p>
            <a:pPr lvl="1"/>
            <a:r>
              <a:rPr lang="es-ES" dirty="0"/>
              <a:t>Ignora todo valor desconocido(nulos) para el cálculo de la agregación.</a:t>
            </a:r>
          </a:p>
          <a:p>
            <a:pPr lvl="1"/>
            <a:r>
              <a:rPr lang="es-ES" dirty="0"/>
              <a:t>Así existen:</a:t>
            </a:r>
          </a:p>
          <a:p>
            <a:pPr lvl="2"/>
            <a:r>
              <a:rPr lang="es-CR" dirty="0"/>
              <a:t>MIN</a:t>
            </a:r>
          </a:p>
          <a:p>
            <a:pPr lvl="2"/>
            <a:r>
              <a:rPr lang="es-CR" dirty="0"/>
              <a:t>MAX</a:t>
            </a:r>
          </a:p>
          <a:p>
            <a:pPr lvl="2"/>
            <a:r>
              <a:rPr lang="es-CR" dirty="0"/>
              <a:t>SUM (</a:t>
            </a:r>
            <a:r>
              <a:rPr lang="es-CR" dirty="0" err="1"/>
              <a:t>ó</a:t>
            </a:r>
            <a:r>
              <a:rPr lang="es-CR" dirty="0"/>
              <a:t> SUM-DISTINCT)</a:t>
            </a:r>
          </a:p>
          <a:p>
            <a:pPr lvl="2"/>
            <a:r>
              <a:rPr lang="es-CR" dirty="0"/>
              <a:t>AVG (</a:t>
            </a:r>
            <a:r>
              <a:rPr lang="es-CR" dirty="0" err="1"/>
              <a:t>ó</a:t>
            </a:r>
            <a:r>
              <a:rPr lang="es-CR" dirty="0"/>
              <a:t> AVG-DISTINCT)</a:t>
            </a:r>
          </a:p>
          <a:p>
            <a:pPr lvl="2"/>
            <a:r>
              <a:rPr lang="es-CR" dirty="0"/>
              <a:t>COUNT (</a:t>
            </a:r>
            <a:r>
              <a:rPr lang="es-CR" dirty="0" err="1"/>
              <a:t>ó</a:t>
            </a:r>
            <a:r>
              <a:rPr lang="es-CR" dirty="0"/>
              <a:t> COUNT-DISTINCT)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</p:spTree>
    <p:extLst>
      <p:ext uri="{BB962C8B-B14F-4D97-AF65-F5344CB8AC3E}">
        <p14:creationId xmlns:p14="http://schemas.microsoft.com/office/powerpoint/2010/main" val="387008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Operaciones de agregación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2557858"/>
            <a:ext cx="3714750" cy="135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8" y="2045075"/>
            <a:ext cx="4686300" cy="1847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8" y="4188250"/>
            <a:ext cx="4114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externa</a:t>
            </a:r>
          </a:p>
          <a:p>
            <a:pPr lvl="1"/>
            <a:r>
              <a:rPr lang="es-ES" dirty="0"/>
              <a:t>Soporta el concepto de Nulos en la reunión natural o reunión zeta.</a:t>
            </a:r>
          </a:p>
          <a:p>
            <a:pPr lvl="1"/>
            <a:r>
              <a:rPr lang="fr-FR" dirty="0"/>
              <a:t>Equivalente a un OUTER JOIN</a:t>
            </a:r>
          </a:p>
          <a:p>
            <a:pPr lvl="1"/>
            <a:r>
              <a:rPr lang="es-CR" dirty="0"/>
              <a:t>Existen:</a:t>
            </a:r>
          </a:p>
          <a:p>
            <a:pPr lvl="2"/>
            <a:r>
              <a:rPr lang="es-ES" dirty="0"/>
              <a:t>Reunión externa por la izquierda (Notación: )</a:t>
            </a:r>
          </a:p>
          <a:p>
            <a:pPr lvl="2"/>
            <a:r>
              <a:rPr lang="es-ES" dirty="0"/>
              <a:t>Reunión externa por la derecha (Notación: )</a:t>
            </a:r>
          </a:p>
          <a:p>
            <a:pPr lvl="2"/>
            <a:r>
              <a:rPr lang="es-CR" dirty="0"/>
              <a:t>Reunión externa completa (Notación: )</a:t>
            </a:r>
          </a:p>
          <a:p>
            <a:pPr lvl="1"/>
            <a:r>
              <a:rPr lang="es-ES" dirty="0"/>
              <a:t>Se debe especificar el criterio de unión como en la reunión zeta.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</p:spTree>
    <p:extLst>
      <p:ext uri="{BB962C8B-B14F-4D97-AF65-F5344CB8AC3E}">
        <p14:creationId xmlns:p14="http://schemas.microsoft.com/office/powerpoint/2010/main" val="20705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3903"/>
            <a:ext cx="7886700" cy="32693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operaciones sobre tablas: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24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968" y="1481448"/>
            <a:ext cx="6229350" cy="80962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operaciones sobre tablas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533772"/>
            <a:ext cx="8334375" cy="600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3428999"/>
            <a:ext cx="5876925" cy="542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48679"/>
            <a:ext cx="9144000" cy="1250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5452973"/>
            <a:ext cx="9144000" cy="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Algebra relacional</a:t>
            </a:r>
          </a:p>
          <a:p>
            <a:pPr marL="0" indent="0">
              <a:buNone/>
            </a:pPr>
            <a:r>
              <a:rPr lang="es-CR" dirty="0">
                <a:hlinkClick r:id="rId2"/>
              </a:rPr>
              <a:t>http://ict.udlap.mx/people/carlos/is341/bases04.html</a:t>
            </a:r>
            <a:endParaRPr lang="es-CR" dirty="0"/>
          </a:p>
          <a:p>
            <a:pPr marL="0" indent="0">
              <a:buNone/>
            </a:pPr>
            <a:endParaRPr lang="es-CR" dirty="0"/>
          </a:p>
          <a:p>
            <a:r>
              <a:rPr lang="es-ES" b="1" dirty="0"/>
              <a:t>Álgebra relacional</a:t>
            </a:r>
          </a:p>
          <a:p>
            <a:pPr marL="0" indent="0">
              <a:buNone/>
            </a:pPr>
            <a:r>
              <a:rPr lang="es-CR" dirty="0">
                <a:hlinkClick r:id="rId3"/>
              </a:rPr>
              <a:t>https://es.wikipedia.org/wiki/%C3%81lgebra_relacional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9904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9" name="Marcador de contenido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Algebra relacional</a:t>
            </a:r>
          </a:p>
          <a:p>
            <a:pPr lvl="1"/>
            <a:r>
              <a:rPr lang="es-CR" sz="2800" dirty="0"/>
              <a:t>¿Qué es álgebra relacional?</a:t>
            </a:r>
          </a:p>
          <a:p>
            <a:pPr lvl="1"/>
            <a:r>
              <a:rPr lang="es-CR" sz="2800" dirty="0"/>
              <a:t>Operaciones de álgebra relacional</a:t>
            </a:r>
          </a:p>
          <a:p>
            <a:pPr lvl="2"/>
            <a:r>
              <a:rPr lang="es-CR" sz="2500" dirty="0"/>
              <a:t>Operaciones básicas</a:t>
            </a:r>
          </a:p>
          <a:p>
            <a:pPr lvl="2"/>
            <a:r>
              <a:rPr lang="es-CR" sz="2800" dirty="0"/>
              <a:t>Operaciones derivadas:</a:t>
            </a:r>
          </a:p>
          <a:p>
            <a:pPr lvl="2"/>
            <a:r>
              <a:rPr lang="es-CR" sz="2800" dirty="0"/>
              <a:t>Operaciones extendidas:</a:t>
            </a:r>
          </a:p>
          <a:p>
            <a:pPr lvl="2"/>
            <a:endParaRPr lang="es-CR" sz="2800" dirty="0"/>
          </a:p>
          <a:p>
            <a:pPr lvl="2"/>
            <a:endParaRPr lang="es-CR" sz="2500" dirty="0"/>
          </a:p>
          <a:p>
            <a:pPr lvl="2"/>
            <a:endParaRPr lang="es-CR" sz="2500" dirty="0"/>
          </a:p>
          <a:p>
            <a:pPr lvl="1"/>
            <a:endParaRPr lang="es-CR" sz="2800" dirty="0"/>
          </a:p>
          <a:p>
            <a:pPr lvl="1"/>
            <a:endParaRPr lang="es-C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-1"/>
            <a:ext cx="9143996" cy="938711"/>
          </a:xfrm>
          <a:noFill/>
        </p:spPr>
        <p:txBody>
          <a:bodyPr>
            <a:normAutofit/>
          </a:bodyPr>
          <a:lstStyle/>
          <a:p>
            <a:pPr algn="ctr"/>
            <a:r>
              <a:rPr lang="es-CR" b="1" dirty="0">
                <a:solidFill>
                  <a:schemeClr val="bg1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s-ES" sz="5100" dirty="0"/>
              <a:t>Es un lenguaje de consulta procedimental (teórico).</a:t>
            </a:r>
          </a:p>
          <a:p>
            <a:pPr>
              <a:lnSpc>
                <a:spcPct val="120000"/>
              </a:lnSpc>
            </a:pPr>
            <a:endParaRPr lang="es-ES" sz="5100" dirty="0"/>
          </a:p>
          <a:p>
            <a:pPr>
              <a:lnSpc>
                <a:spcPct val="120000"/>
              </a:lnSpc>
            </a:pPr>
            <a:r>
              <a:rPr lang="es-ES" sz="5100" dirty="0"/>
              <a:t>Contempla el concepto de relación como un término análogo </a:t>
            </a:r>
            <a:r>
              <a:rPr lang="es-CR" sz="5100" dirty="0"/>
              <a:t>a las tablas, y el concepto tuplas como filas.</a:t>
            </a:r>
          </a:p>
          <a:p>
            <a:pPr>
              <a:lnSpc>
                <a:spcPct val="120000"/>
              </a:lnSpc>
            </a:pPr>
            <a:endParaRPr lang="es-CR" sz="5100" dirty="0"/>
          </a:p>
          <a:p>
            <a:pPr>
              <a:lnSpc>
                <a:spcPct val="120000"/>
              </a:lnSpc>
            </a:pPr>
            <a:r>
              <a:rPr lang="es-CR" sz="5100" dirty="0"/>
              <a:t>Consta de operaciones que se aplican sobre una o dos relaciones y dan como resultado una nueva relación.</a:t>
            </a:r>
          </a:p>
          <a:p>
            <a:pPr>
              <a:lnSpc>
                <a:spcPct val="120000"/>
              </a:lnSpc>
            </a:pPr>
            <a:endParaRPr lang="es-CR" sz="5100" dirty="0"/>
          </a:p>
          <a:p>
            <a:pPr>
              <a:lnSpc>
                <a:spcPct val="120000"/>
              </a:lnSpc>
            </a:pPr>
            <a:r>
              <a:rPr lang="es-CR" sz="5100" dirty="0"/>
              <a:t>Se utiliza a lo interno de los SGBD para generar arboles canónicos que pueden ser optimizados por el motor para ejecutar mas eficientemente una consulta.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álgebra relacional?</a:t>
            </a:r>
          </a:p>
        </p:txBody>
      </p:sp>
    </p:spTree>
    <p:extLst>
      <p:ext uri="{BB962C8B-B14F-4D97-AF65-F5344CB8AC3E}">
        <p14:creationId xmlns:p14="http://schemas.microsoft.com/office/powerpoint/2010/main" val="265454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18978" y="1211587"/>
            <a:ext cx="3453019" cy="4954464"/>
          </a:xfrm>
        </p:spPr>
        <p:txBody>
          <a:bodyPr numCol="1"/>
          <a:lstStyle/>
          <a:p>
            <a:r>
              <a:rPr lang="es-CR" dirty="0"/>
              <a:t>Operaciones básicas:</a:t>
            </a:r>
          </a:p>
          <a:p>
            <a:pPr lvl="1"/>
            <a:r>
              <a:rPr lang="es-CR" dirty="0"/>
              <a:t>Selección</a:t>
            </a:r>
          </a:p>
          <a:p>
            <a:pPr lvl="1"/>
            <a:r>
              <a:rPr lang="es-CR" dirty="0"/>
              <a:t>Proyección</a:t>
            </a:r>
          </a:p>
          <a:p>
            <a:pPr lvl="1"/>
            <a:r>
              <a:rPr lang="es-CR" dirty="0"/>
              <a:t>Renombramiento</a:t>
            </a:r>
          </a:p>
          <a:p>
            <a:pPr lvl="1"/>
            <a:r>
              <a:rPr lang="es-CR" dirty="0"/>
              <a:t>Unión</a:t>
            </a:r>
          </a:p>
          <a:p>
            <a:pPr lvl="1"/>
            <a:r>
              <a:rPr lang="es-CR" dirty="0"/>
              <a:t>Diferencia</a:t>
            </a:r>
          </a:p>
          <a:p>
            <a:pPr lvl="1"/>
            <a:r>
              <a:rPr lang="es-CR" dirty="0"/>
              <a:t>Producto cartesiano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álgebra relacional</a:t>
            </a:r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4808674" y="1230478"/>
            <a:ext cx="3453019" cy="495446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Operaciones derivadas:</a:t>
            </a:r>
          </a:p>
          <a:p>
            <a:pPr lvl="1"/>
            <a:r>
              <a:rPr lang="es-CR" dirty="0"/>
              <a:t>Intersección</a:t>
            </a:r>
          </a:p>
          <a:p>
            <a:pPr lvl="1"/>
            <a:r>
              <a:rPr lang="es-CR" dirty="0"/>
              <a:t>Reunión natural</a:t>
            </a:r>
          </a:p>
          <a:p>
            <a:pPr lvl="1"/>
            <a:r>
              <a:rPr lang="es-CR" dirty="0"/>
              <a:t>Reunión zeta</a:t>
            </a:r>
          </a:p>
          <a:p>
            <a:pPr lvl="1"/>
            <a:r>
              <a:rPr lang="es-CR" dirty="0"/>
              <a:t>División</a:t>
            </a:r>
          </a:p>
          <a:p>
            <a:pPr lvl="1"/>
            <a:r>
              <a:rPr lang="es-CR" dirty="0"/>
              <a:t>Asignación.</a:t>
            </a:r>
          </a:p>
          <a:p>
            <a:pPr lvl="1"/>
            <a:endParaRPr lang="es-CR" dirty="0"/>
          </a:p>
        </p:txBody>
      </p:sp>
      <p:sp>
        <p:nvSpPr>
          <p:cNvPr id="5" name="Marcador de contenido 1"/>
          <p:cNvSpPr txBox="1">
            <a:spLocks/>
          </p:cNvSpPr>
          <p:nvPr/>
        </p:nvSpPr>
        <p:spPr>
          <a:xfrm>
            <a:off x="2608811" y="4161182"/>
            <a:ext cx="3926373" cy="251791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Operaciones extendidas:</a:t>
            </a:r>
          </a:p>
          <a:p>
            <a:pPr lvl="1"/>
            <a:r>
              <a:rPr lang="es-CR" dirty="0"/>
              <a:t>Proyección generalizada.</a:t>
            </a:r>
          </a:p>
          <a:p>
            <a:pPr lvl="1"/>
            <a:r>
              <a:rPr lang="es-CR" dirty="0"/>
              <a:t>Operaciones de agregación.</a:t>
            </a:r>
          </a:p>
          <a:p>
            <a:pPr lvl="1"/>
            <a:r>
              <a:rPr lang="es-CR" dirty="0"/>
              <a:t>Reunión externa</a:t>
            </a:r>
          </a:p>
        </p:txBody>
      </p:sp>
    </p:spTree>
    <p:extLst>
      <p:ext uri="{BB962C8B-B14F-4D97-AF65-F5344CB8AC3E}">
        <p14:creationId xmlns:p14="http://schemas.microsoft.com/office/powerpoint/2010/main" val="11475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Puede descarga el software abajo referenciado para probar ejemplos que encontrará en esta presentación y experimentar algunos cambios en la expresiones de algebra relacional como se reflejarían en expresiones de SQL.</a:t>
            </a:r>
          </a:p>
          <a:p>
            <a:endParaRPr lang="es-ES" dirty="0"/>
          </a:p>
          <a:p>
            <a:r>
              <a:rPr lang="es-CR" dirty="0">
                <a:hlinkClick r:id="rId2"/>
              </a:rPr>
              <a:t>http://www.slinfo.una.ac.cr/rat/download.html</a:t>
            </a:r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RAT (</a:t>
            </a:r>
            <a:r>
              <a:rPr lang="es-CR" dirty="0" err="1"/>
              <a:t>Relational</a:t>
            </a:r>
            <a:r>
              <a:rPr lang="es-CR" dirty="0"/>
              <a:t> Algebra </a:t>
            </a:r>
            <a:r>
              <a:rPr lang="es-CR" dirty="0" err="1"/>
              <a:t>Translator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4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Proyección (</a:t>
            </a:r>
            <a:r>
              <a:rPr lang="el-GR" b="1" dirty="0"/>
              <a:t>Π)</a:t>
            </a:r>
            <a:endParaRPr lang="es-CR" b="1" dirty="0"/>
          </a:p>
          <a:p>
            <a:pPr lvl="1"/>
            <a:r>
              <a:rPr lang="es-ES" sz="2200" dirty="0"/>
              <a:t>Permite limitar la relación a solo algunos atributos de cada tupla.</a:t>
            </a:r>
          </a:p>
          <a:p>
            <a:pPr lvl="1"/>
            <a:r>
              <a:rPr lang="es-ES" sz="2200" dirty="0"/>
              <a:t>Es el equivalente a la cláusula SELECT en una sentencia SQL</a:t>
            </a:r>
          </a:p>
          <a:p>
            <a:pPr lvl="1"/>
            <a:r>
              <a:rPr lang="es-ES" sz="2200" dirty="0"/>
              <a:t>Esta operación implica siempre la eliminación </a:t>
            </a:r>
            <a:r>
              <a:rPr lang="es-CR" sz="2200" dirty="0"/>
              <a:t>de duplicados. Los desconocidos o nulos se consideran como un valor.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6" y="3688819"/>
            <a:ext cx="376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Selección (</a:t>
            </a:r>
            <a:r>
              <a:rPr lang="el-GR" b="1" dirty="0"/>
              <a:t>σ)</a:t>
            </a:r>
            <a:endParaRPr lang="es-CR" b="1" dirty="0"/>
          </a:p>
          <a:p>
            <a:pPr lvl="1"/>
            <a:r>
              <a:rPr lang="es-ES" sz="2200" dirty="0"/>
              <a:t>Selecciona </a:t>
            </a:r>
            <a:r>
              <a:rPr lang="es-ES" sz="2200" dirty="0" err="1"/>
              <a:t>tuplas</a:t>
            </a:r>
            <a:r>
              <a:rPr lang="es-ES" sz="2200" dirty="0"/>
              <a:t> que cumplen con una condición.</a:t>
            </a:r>
          </a:p>
          <a:p>
            <a:pPr lvl="1"/>
            <a:r>
              <a:rPr lang="es-CR" sz="2200" dirty="0"/>
              <a:t>Equivalente aproximado a cláusula WHERE de una sentencia SQL.</a:t>
            </a:r>
          </a:p>
          <a:p>
            <a:pPr lvl="1"/>
            <a:r>
              <a:rPr lang="es-ES" sz="2200" dirty="0"/>
              <a:t>Se utiliza la letra griega sigma mayúscula para denotarla (σ).</a:t>
            </a:r>
          </a:p>
          <a:p>
            <a:pPr lvl="1"/>
            <a:r>
              <a:rPr lang="es-ES" sz="2200" dirty="0"/>
              <a:t>Un criterio de selección devuelve </a:t>
            </a:r>
            <a:r>
              <a:rPr lang="es-ES" sz="2200" dirty="0" err="1"/>
              <a:t>tuplas</a:t>
            </a:r>
            <a:r>
              <a:rPr lang="es-ES" sz="2200" dirty="0"/>
              <a:t> sólo si da verdadero, si da falso o desconocido </a:t>
            </a:r>
            <a:r>
              <a:rPr lang="es-CR" sz="2200" dirty="0"/>
              <a:t>(NULL) se ignora la </a:t>
            </a:r>
            <a:r>
              <a:rPr lang="es-CR" sz="2200" dirty="0" err="1"/>
              <a:t>tupla</a:t>
            </a:r>
            <a:r>
              <a:rPr lang="es-CR" sz="2200" dirty="0"/>
              <a:t>.</a:t>
            </a:r>
          </a:p>
          <a:p>
            <a:pPr lvl="1"/>
            <a:r>
              <a:rPr lang="es-CR" sz="2200" dirty="0"/>
              <a:t>El predicado se coloca como subíndice de </a:t>
            </a:r>
            <a:r>
              <a:rPr lang="el-GR" sz="2200" dirty="0"/>
              <a:t>σ</a:t>
            </a:r>
            <a:r>
              <a:rPr lang="es-CR" sz="2200" dirty="0"/>
              <a:t>.</a:t>
            </a:r>
            <a:endParaRPr lang="es-ES" sz="2200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29" y="4431672"/>
            <a:ext cx="5934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1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Unión (U)</a:t>
            </a:r>
          </a:p>
          <a:p>
            <a:pPr lvl="1"/>
            <a:r>
              <a:rPr lang="es-CR" sz="2200" dirty="0"/>
              <a:t>Permite obtener una sola relación a partir de dos relaciones con atributos idénticos.</a:t>
            </a:r>
          </a:p>
          <a:p>
            <a:pPr lvl="1"/>
            <a:r>
              <a:rPr lang="es-ES" sz="2200" dirty="0"/>
              <a:t>Equivalente a la sentencia UNION de SQL.</a:t>
            </a:r>
          </a:p>
          <a:p>
            <a:pPr lvl="1"/>
            <a:r>
              <a:rPr lang="es-ES" sz="2200" dirty="0"/>
              <a:t>Se denota con el operador de unión de teoría de conjuntos.</a:t>
            </a:r>
          </a:p>
          <a:p>
            <a:pPr lvl="1"/>
            <a:r>
              <a:rPr lang="es-ES" sz="2200" dirty="0"/>
              <a:t>Toma los desconocidos (nulos) como un valor.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7" y="4042328"/>
            <a:ext cx="3273702" cy="10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6" y="4187638"/>
            <a:ext cx="3762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88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984</Words>
  <Application>Microsoft Office PowerPoint</Application>
  <PresentationFormat>Presentación en pantalla (4:3)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¿Qué es álgebra relacional?</vt:lpstr>
      <vt:lpstr>Operaciones de álgebra relacional</vt:lpstr>
      <vt:lpstr>RAT (Relational Algebra Translator)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derivadas</vt:lpstr>
      <vt:lpstr>Operaciones derivadas</vt:lpstr>
      <vt:lpstr>Operaciones derivadas</vt:lpstr>
      <vt:lpstr>Operaciones derivadas</vt:lpstr>
      <vt:lpstr>Operaciones derivadas</vt:lpstr>
      <vt:lpstr>Operaciones derivadas</vt:lpstr>
      <vt:lpstr>Operaciones extendidas</vt:lpstr>
      <vt:lpstr>Operaciones extendidas</vt:lpstr>
      <vt:lpstr>Operaciones extendidas</vt:lpstr>
      <vt:lpstr>Operaciones extendidas</vt:lpstr>
      <vt:lpstr>Ejemplos de operaciones sobre tablas:</vt:lpstr>
      <vt:lpstr>Ejemplos de operaciones sobre tablas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29</cp:revision>
  <dcterms:created xsi:type="dcterms:W3CDTF">2016-01-04T17:43:21Z</dcterms:created>
  <dcterms:modified xsi:type="dcterms:W3CDTF">2020-02-19T19:33:40Z</dcterms:modified>
</cp:coreProperties>
</file>