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3"/>
  </p:notesMasterIdLst>
  <p:handoutMasterIdLst>
    <p:handoutMasterId r:id="rId44"/>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66" r:id="rId31"/>
    <p:sldId id="357" r:id="rId32"/>
    <p:sldId id="358" r:id="rId33"/>
    <p:sldId id="359" r:id="rId34"/>
    <p:sldId id="367" r:id="rId35"/>
    <p:sldId id="360" r:id="rId36"/>
    <p:sldId id="361" r:id="rId37"/>
    <p:sldId id="362" r:id="rId38"/>
    <p:sldId id="363" r:id="rId39"/>
    <p:sldId id="368" r:id="rId40"/>
    <p:sldId id="364" r:id="rId41"/>
    <p:sldId id="365" r:id="rId4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9FF"/>
    <a:srgbClr val="65ACDD"/>
    <a:srgbClr val="69BFFF"/>
    <a:srgbClr val="5DBA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6" d="100"/>
          <a:sy n="86" d="100"/>
        </p:scale>
        <p:origin x="1291"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29/1/2020</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29/1/2020</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58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490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208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700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752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232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688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77" name="Shape 3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82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0" name="Shape 4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397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6" name="Shape 4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4676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13" name="Shape 4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275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261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8372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131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9" name="Shape 4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251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65" name="Shape 4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1499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85" name="Shape 4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335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709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04" name="Shape 5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206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786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9769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6" name="Shape 5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75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360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42" name="Shape 5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780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95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293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7" name="Shape 1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a:solidFill>
                  <a:schemeClr val="dk1"/>
                </a:solidFill>
                <a:latin typeface="Calibri"/>
                <a:ea typeface="Calibri"/>
                <a:cs typeface="Calibri"/>
                <a:sym typeface="Calibri"/>
              </a:rPr>
              <a:t>11</a:t>
            </a:fld>
            <a:endParaRPr lang="es-C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378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535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128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856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29/01/2020</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1/29/2020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1/29/2020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1/29/2020</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Shape 183"/>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4855"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Especialización</a:t>
            </a:r>
          </a:p>
          <a:p>
            <a:pPr marL="320040" marR="0" lvl="0" indent="-344855"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Es el proceso de definir un conjunto de subclases de un tipo de entidad denominada superclase de la especialización</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conjunto de subclases  que forman una especialización se define a partir de una característica distintiva de las entidades de la superclase.</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Por ejemplo, el conjunto de subclases </a:t>
            </a:r>
            <a:r>
              <a:rPr lang="es-CR" sz="2000" b="0" i="0" u="none" strike="noStrike" cap="none" dirty="0">
                <a:solidFill>
                  <a:schemeClr val="accent2"/>
                </a:solidFill>
                <a:latin typeface="Arial"/>
                <a:ea typeface="Arial"/>
                <a:cs typeface="Arial"/>
                <a:sym typeface="Arial"/>
              </a:rPr>
              <a:t>{Secretaria, Ingeniero, Técnico}</a:t>
            </a:r>
            <a:r>
              <a:rPr lang="es-CR" sz="2000" b="0" i="0" u="none" strike="noStrike" cap="none" dirty="0">
                <a:solidFill>
                  <a:schemeClr val="dk1"/>
                </a:solidFill>
                <a:latin typeface="Arial"/>
                <a:ea typeface="Arial"/>
                <a:cs typeface="Arial"/>
                <a:sym typeface="Arial"/>
              </a:rPr>
              <a:t> es una especialización de la superclase Empleado que las distingue entre las entidades Empleado según el </a:t>
            </a:r>
            <a:r>
              <a:rPr lang="es-CR" sz="2000" b="0" i="0" u="none" strike="noStrike" cap="none" dirty="0">
                <a:solidFill>
                  <a:srgbClr val="00B0F0"/>
                </a:solidFill>
                <a:latin typeface="Arial"/>
                <a:ea typeface="Arial"/>
                <a:cs typeface="Arial"/>
                <a:sym typeface="Arial"/>
              </a:rPr>
              <a:t>tipo de trabajo</a:t>
            </a:r>
            <a:r>
              <a:rPr lang="es-CR" sz="2000" b="0" i="0" u="none" strike="noStrike" cap="none" dirty="0">
                <a:solidFill>
                  <a:schemeClr val="dk1"/>
                </a:solidFill>
                <a:latin typeface="Arial"/>
                <a:ea typeface="Arial"/>
                <a:cs typeface="Arial"/>
                <a:sym typeface="Arial"/>
              </a:rPr>
              <a:t>.</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Otra especialización del tipo entidad Empleado puede originar </a:t>
            </a:r>
            <a:r>
              <a:rPr lang="es-CR" sz="2000" b="0" i="0" u="none" strike="noStrike" cap="none" dirty="0">
                <a:solidFill>
                  <a:schemeClr val="accent2"/>
                </a:solidFill>
                <a:latin typeface="Arial"/>
                <a:ea typeface="Arial"/>
                <a:cs typeface="Arial"/>
                <a:sym typeface="Arial"/>
              </a:rPr>
              <a:t>{Empleado asalariado, Empleado por horas}</a:t>
            </a:r>
            <a:r>
              <a:rPr lang="es-CR" sz="2000" b="0" i="0" u="none" strike="noStrike" cap="none" dirty="0">
                <a:solidFill>
                  <a:schemeClr val="dk1"/>
                </a:solidFill>
                <a:latin typeface="Arial"/>
                <a:ea typeface="Arial"/>
                <a:cs typeface="Arial"/>
                <a:sym typeface="Arial"/>
              </a:rPr>
              <a:t>; la distinción en este caso es por el </a:t>
            </a:r>
            <a:r>
              <a:rPr lang="es-CR" sz="2000" b="0" i="0" u="none" strike="noStrike" cap="none" dirty="0">
                <a:solidFill>
                  <a:srgbClr val="00B0F0"/>
                </a:solidFill>
                <a:latin typeface="Arial"/>
                <a:ea typeface="Arial"/>
                <a:cs typeface="Arial"/>
                <a:sym typeface="Arial"/>
              </a:rPr>
              <a:t>método de pago</a:t>
            </a:r>
            <a:r>
              <a:rPr lang="es-CR" sz="2000" b="0" i="0" u="none" strike="noStrike" cap="none" dirty="0">
                <a:solidFill>
                  <a:schemeClr val="dk1"/>
                </a:solidFill>
                <a:latin typeface="Arial"/>
                <a:ea typeface="Arial"/>
                <a:cs typeface="Arial"/>
                <a:sym typeface="Arial"/>
              </a:rPr>
              <a:t>.</a:t>
            </a:r>
          </a:p>
        </p:txBody>
      </p:sp>
      <p:sp>
        <p:nvSpPr>
          <p:cNvPr id="182" name="Shape 18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219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1" name="Shape 201"/>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a:solidFill>
                  <a:schemeClr val="dk1"/>
                </a:solidFill>
                <a:latin typeface="Arial"/>
                <a:ea typeface="Arial"/>
                <a:cs typeface="Arial"/>
                <a:sym typeface="Arial"/>
              </a:rPr>
              <a:t>Especialización</a:t>
            </a:r>
          </a:p>
        </p:txBody>
      </p:sp>
      <p:sp>
        <p:nvSpPr>
          <p:cNvPr id="189" name="Shape 18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190" name="Shape 190"/>
          <p:cNvGrpSpPr/>
          <p:nvPr/>
        </p:nvGrpSpPr>
        <p:grpSpPr>
          <a:xfrm>
            <a:off x="7236417" y="6235811"/>
            <a:ext cx="1600509" cy="504825"/>
            <a:chOff x="2396" y="2057"/>
            <a:chExt cx="915" cy="288"/>
          </a:xfrm>
        </p:grpSpPr>
        <p:sp>
          <p:nvSpPr>
            <p:cNvPr id="191" name="Shape 19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Sindicato</a:t>
              </a:r>
            </a:p>
          </p:txBody>
        </p:sp>
        <p:sp>
          <p:nvSpPr>
            <p:cNvPr id="192" name="Shape 192"/>
            <p:cNvSpPr/>
            <p:nvPr/>
          </p:nvSpPr>
          <p:spPr>
            <a:xfrm>
              <a:off x="2396" y="2057"/>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3" name="Shape 193"/>
          <p:cNvGrpSpPr/>
          <p:nvPr/>
        </p:nvGrpSpPr>
        <p:grpSpPr>
          <a:xfrm>
            <a:off x="302610" y="4195165"/>
            <a:ext cx="1595437" cy="778163"/>
            <a:chOff x="3600" y="2831"/>
            <a:chExt cx="911" cy="290"/>
          </a:xfrm>
        </p:grpSpPr>
        <p:sp>
          <p:nvSpPr>
            <p:cNvPr id="194" name="Shape 19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95" name="Shape 19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6" name="Shape 196"/>
          <p:cNvGrpSpPr/>
          <p:nvPr/>
        </p:nvGrpSpPr>
        <p:grpSpPr>
          <a:xfrm>
            <a:off x="2066324" y="4195165"/>
            <a:ext cx="1595437" cy="778163"/>
            <a:chOff x="3600" y="2831"/>
            <a:chExt cx="911" cy="290"/>
          </a:xfrm>
        </p:grpSpPr>
        <p:sp>
          <p:nvSpPr>
            <p:cNvPr id="197" name="Shape 1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98" name="Shape 1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99" name="Shape 199"/>
          <p:cNvCxnSpPr/>
          <p:nvPr/>
        </p:nvCxnSpPr>
        <p:spPr>
          <a:xfrm flipH="1">
            <a:off x="1058341" y="2966006"/>
            <a:ext cx="1474261" cy="1204183"/>
          </a:xfrm>
          <a:prstGeom prst="straightConnector1">
            <a:avLst/>
          </a:prstGeom>
          <a:noFill/>
          <a:ln w="9525" cap="flat" cmpd="sng">
            <a:solidFill>
              <a:schemeClr val="dk1"/>
            </a:solidFill>
            <a:prstDash val="solid"/>
            <a:round/>
            <a:headEnd type="none" w="med" len="med"/>
            <a:tailEnd type="none" w="med" len="med"/>
          </a:ln>
        </p:spPr>
      </p:cxnSp>
      <p:cxnSp>
        <p:nvCxnSpPr>
          <p:cNvPr id="200" name="Shape 200"/>
          <p:cNvCxnSpPr/>
          <p:nvPr/>
        </p:nvCxnSpPr>
        <p:spPr>
          <a:xfrm>
            <a:off x="2698323" y="3235274"/>
            <a:ext cx="123650" cy="959892"/>
          </a:xfrm>
          <a:prstGeom prst="straightConnector1">
            <a:avLst/>
          </a:prstGeom>
          <a:noFill/>
          <a:ln w="9525" cap="flat" cmpd="sng">
            <a:solidFill>
              <a:schemeClr val="dk1"/>
            </a:solidFill>
            <a:prstDash val="solid"/>
            <a:round/>
            <a:headEnd type="none" w="med" len="med"/>
            <a:tailEnd type="none" w="med" len="med"/>
          </a:ln>
        </p:spPr>
      </p:cxnSp>
      <p:grpSp>
        <p:nvGrpSpPr>
          <p:cNvPr id="202" name="Shape 202"/>
          <p:cNvGrpSpPr/>
          <p:nvPr/>
        </p:nvGrpSpPr>
        <p:grpSpPr>
          <a:xfrm>
            <a:off x="3770257" y="4170188"/>
            <a:ext cx="1595437" cy="778163"/>
            <a:chOff x="3600" y="2831"/>
            <a:chExt cx="911" cy="290"/>
          </a:xfrm>
        </p:grpSpPr>
        <p:sp>
          <p:nvSpPr>
            <p:cNvPr id="203" name="Shape 20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Técnico</a:t>
              </a:r>
            </a:p>
          </p:txBody>
        </p:sp>
        <p:sp>
          <p:nvSpPr>
            <p:cNvPr id="204" name="Shape 20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5" name="Shape 205"/>
          <p:cNvCxnSpPr/>
          <p:nvPr/>
        </p:nvCxnSpPr>
        <p:spPr>
          <a:xfrm>
            <a:off x="2864043" y="2966005"/>
            <a:ext cx="1661948" cy="1176337"/>
          </a:xfrm>
          <a:prstGeom prst="straightConnector1">
            <a:avLst/>
          </a:prstGeom>
          <a:noFill/>
          <a:ln w="9525" cap="flat" cmpd="sng">
            <a:solidFill>
              <a:schemeClr val="dk1"/>
            </a:solidFill>
            <a:prstDash val="solid"/>
            <a:round/>
            <a:headEnd type="none" w="med" len="med"/>
            <a:tailEnd type="none" w="med" len="med"/>
          </a:ln>
        </p:spPr>
      </p:cxnSp>
      <p:grpSp>
        <p:nvGrpSpPr>
          <p:cNvPr id="206" name="Shape 206"/>
          <p:cNvGrpSpPr/>
          <p:nvPr/>
        </p:nvGrpSpPr>
        <p:grpSpPr>
          <a:xfrm>
            <a:off x="5523120" y="4155563"/>
            <a:ext cx="1595437" cy="1165908"/>
            <a:chOff x="3600" y="2831"/>
            <a:chExt cx="911" cy="435"/>
          </a:xfrm>
        </p:grpSpPr>
        <p:sp>
          <p:nvSpPr>
            <p:cNvPr id="207" name="Shape 207"/>
            <p:cNvSpPr txBox="1"/>
            <p:nvPr/>
          </p:nvSpPr>
          <p:spPr>
            <a:xfrm>
              <a:off x="3600" y="2856"/>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asalariado</a:t>
              </a:r>
            </a:p>
          </p:txBody>
        </p:sp>
        <p:sp>
          <p:nvSpPr>
            <p:cNvPr id="208" name="Shape 20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9" name="Shape 209"/>
          <p:cNvCxnSpPr/>
          <p:nvPr/>
        </p:nvCxnSpPr>
        <p:spPr>
          <a:xfrm flipH="1">
            <a:off x="6278768" y="2966005"/>
            <a:ext cx="590098" cy="1189563"/>
          </a:xfrm>
          <a:prstGeom prst="straightConnector1">
            <a:avLst/>
          </a:prstGeom>
          <a:noFill/>
          <a:ln w="9525" cap="flat" cmpd="sng">
            <a:solidFill>
              <a:schemeClr val="dk1"/>
            </a:solidFill>
            <a:prstDash val="solid"/>
            <a:round/>
            <a:headEnd type="none" w="med" len="med"/>
            <a:tailEnd type="none" w="med" len="med"/>
          </a:ln>
        </p:spPr>
      </p:cxnSp>
      <p:grpSp>
        <p:nvGrpSpPr>
          <p:cNvPr id="210" name="Shape 210"/>
          <p:cNvGrpSpPr/>
          <p:nvPr/>
        </p:nvGrpSpPr>
        <p:grpSpPr>
          <a:xfrm>
            <a:off x="7227053" y="4130591"/>
            <a:ext cx="1595437" cy="1117775"/>
            <a:chOff x="3600" y="2831"/>
            <a:chExt cx="911" cy="417"/>
          </a:xfrm>
        </p:grpSpPr>
        <p:sp>
          <p:nvSpPr>
            <p:cNvPr id="211" name="Shape 211"/>
            <p:cNvSpPr txBox="1"/>
            <p:nvPr/>
          </p:nvSpPr>
          <p:spPr>
            <a:xfrm>
              <a:off x="3600" y="2838"/>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por hora</a:t>
              </a:r>
            </a:p>
          </p:txBody>
        </p:sp>
        <p:sp>
          <p:nvSpPr>
            <p:cNvPr id="212" name="Shape 212"/>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13" name="Shape 213"/>
          <p:cNvCxnSpPr/>
          <p:nvPr/>
        </p:nvCxnSpPr>
        <p:spPr>
          <a:xfrm>
            <a:off x="7151814" y="3018828"/>
            <a:ext cx="830974" cy="1083913"/>
          </a:xfrm>
          <a:prstGeom prst="straightConnector1">
            <a:avLst/>
          </a:prstGeom>
          <a:noFill/>
          <a:ln w="9525" cap="flat" cmpd="sng">
            <a:solidFill>
              <a:schemeClr val="dk1"/>
            </a:solidFill>
            <a:prstDash val="solid"/>
            <a:round/>
            <a:headEnd type="none" w="med" len="med"/>
            <a:tailEnd type="none" w="med" len="med"/>
          </a:ln>
        </p:spPr>
      </p:cxnSp>
      <p:cxnSp>
        <p:nvCxnSpPr>
          <p:cNvPr id="214" name="Shape 214"/>
          <p:cNvCxnSpPr/>
          <p:nvPr/>
        </p:nvCxnSpPr>
        <p:spPr>
          <a:xfrm flipH="1">
            <a:off x="2698323" y="2410369"/>
            <a:ext cx="1827667" cy="319656"/>
          </a:xfrm>
          <a:prstGeom prst="straightConnector1">
            <a:avLst/>
          </a:prstGeom>
          <a:noFill/>
          <a:ln w="9525" cap="flat" cmpd="sng">
            <a:solidFill>
              <a:schemeClr val="dk1"/>
            </a:solidFill>
            <a:prstDash val="solid"/>
            <a:round/>
            <a:headEnd type="none" w="med" len="med"/>
            <a:tailEnd type="none" w="med" len="med"/>
          </a:ln>
        </p:spPr>
      </p:cxnSp>
      <p:cxnSp>
        <p:nvCxnSpPr>
          <p:cNvPr id="215" name="Shape 215"/>
          <p:cNvCxnSpPr/>
          <p:nvPr/>
        </p:nvCxnSpPr>
        <p:spPr>
          <a:xfrm>
            <a:off x="4572000" y="2420888"/>
            <a:ext cx="2376263" cy="361115"/>
          </a:xfrm>
          <a:prstGeom prst="straightConnector1">
            <a:avLst/>
          </a:prstGeom>
          <a:noFill/>
          <a:ln w="9525" cap="flat" cmpd="sng">
            <a:solidFill>
              <a:schemeClr val="dk1"/>
            </a:solidFill>
            <a:prstDash val="solid"/>
            <a:round/>
            <a:headEnd type="none" w="med" len="med"/>
            <a:tailEnd type="none" w="med" len="med"/>
          </a:ln>
        </p:spPr>
      </p:cxnSp>
      <p:sp>
        <p:nvSpPr>
          <p:cNvPr id="216" name="Shape 216"/>
          <p:cNvSpPr/>
          <p:nvPr/>
        </p:nvSpPr>
        <p:spPr>
          <a:xfrm>
            <a:off x="7236296" y="5157192"/>
            <a:ext cx="1512166" cy="843832"/>
          </a:xfrm>
          <a:prstGeom prst="flowChartDecision">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000" b="0" i="0" u="none" strike="noStrike" cap="none">
                <a:solidFill>
                  <a:schemeClr val="dk1"/>
                </a:solidFill>
                <a:latin typeface="Arial"/>
                <a:ea typeface="Arial"/>
                <a:cs typeface="Arial"/>
                <a:sym typeface="Arial"/>
              </a:rPr>
              <a:t>Afiliado a</a:t>
            </a:r>
          </a:p>
        </p:txBody>
      </p:sp>
      <p:grpSp>
        <p:nvGrpSpPr>
          <p:cNvPr id="217" name="Shape 217"/>
          <p:cNvGrpSpPr/>
          <p:nvPr/>
        </p:nvGrpSpPr>
        <p:grpSpPr>
          <a:xfrm>
            <a:off x="3851919" y="1916063"/>
            <a:ext cx="1511300" cy="504825"/>
            <a:chOff x="2447" y="2015"/>
            <a:chExt cx="864" cy="288"/>
          </a:xfrm>
        </p:grpSpPr>
        <p:sp>
          <p:nvSpPr>
            <p:cNvPr id="218" name="Shape 218"/>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19" name="Shape 219"/>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20" name="Shape 220"/>
          <p:cNvCxnSpPr/>
          <p:nvPr/>
        </p:nvCxnSpPr>
        <p:spPr>
          <a:xfrm>
            <a:off x="8008199" y="4900735"/>
            <a:ext cx="0" cy="256458"/>
          </a:xfrm>
          <a:prstGeom prst="straightConnector1">
            <a:avLst/>
          </a:prstGeom>
          <a:noFill/>
          <a:ln w="9525" cap="flat" cmpd="sng">
            <a:solidFill>
              <a:schemeClr val="dk1"/>
            </a:solidFill>
            <a:prstDash val="solid"/>
            <a:round/>
            <a:headEnd type="none" w="med" len="med"/>
            <a:tailEnd type="none" w="med" len="med"/>
          </a:ln>
        </p:spPr>
      </p:cxnSp>
      <p:cxnSp>
        <p:nvCxnSpPr>
          <p:cNvPr id="221" name="Shape 221"/>
          <p:cNvCxnSpPr/>
          <p:nvPr/>
        </p:nvCxnSpPr>
        <p:spPr>
          <a:xfrm>
            <a:off x="7980528" y="5989871"/>
            <a:ext cx="0" cy="256458"/>
          </a:xfrm>
          <a:prstGeom prst="straightConnector1">
            <a:avLst/>
          </a:prstGeom>
          <a:noFill/>
          <a:ln w="9525" cap="flat" cmpd="sng">
            <a:solidFill>
              <a:schemeClr val="dk1"/>
            </a:solidFill>
            <a:prstDash val="solid"/>
            <a:round/>
            <a:headEnd type="none" w="med" len="med"/>
            <a:tailEnd type="none" w="med" len="med"/>
          </a:ln>
        </p:spPr>
      </p:cxnSp>
      <p:sp>
        <p:nvSpPr>
          <p:cNvPr id="222" name="Shape 222"/>
          <p:cNvSpPr/>
          <p:nvPr/>
        </p:nvSpPr>
        <p:spPr>
          <a:xfrm rot="10800000">
            <a:off x="2374287" y="273002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23" name="Shape 223"/>
          <p:cNvSpPr/>
          <p:nvPr/>
        </p:nvSpPr>
        <p:spPr>
          <a:xfrm rot="10800000">
            <a:off x="6682395" y="2782004"/>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4761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Shape 22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Se puede concebir el proceso inverso de abstracción en el que se suprimen las diferencias entre varios tipos de entidad, se identifican sus rasgos comunes y se generalizan para formar una sola superclase.</a:t>
            </a:r>
          </a:p>
          <a:p>
            <a:pPr marL="640080" marR="0" lvl="1" indent="-284480" algn="just" rtl="0">
              <a:lnSpc>
                <a:spcPct val="90000"/>
              </a:lnSpc>
              <a:spcBef>
                <a:spcPts val="550"/>
              </a:spcBef>
              <a:buClr>
                <a:schemeClr val="accent1"/>
              </a:buClr>
              <a:buSzPct val="70145"/>
              <a:buFont typeface="Noto Symbol"/>
              <a:buChar char="⬜"/>
            </a:pPr>
            <a:endParaRPr lang="es-CR" sz="2405" b="0" i="0" u="none" strike="noStrike" cap="none" dirty="0">
              <a:solidFill>
                <a:schemeClr val="dk1"/>
              </a:solidFill>
              <a:latin typeface="Arial"/>
              <a:ea typeface="Arial"/>
              <a:cs typeface="Arial"/>
              <a:sym typeface="Arial"/>
            </a:endParaRP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Por ejemplo, considere los tipos de entidad Coche y Camión.</a:t>
            </a:r>
          </a:p>
          <a:p>
            <a:pPr marL="640080" marR="0" lvl="1" indent="-284480" algn="just" rtl="0">
              <a:lnSpc>
                <a:spcPct val="90000"/>
              </a:lnSpc>
              <a:spcBef>
                <a:spcPts val="550"/>
              </a:spcBef>
              <a:buClr>
                <a:schemeClr val="accent1"/>
              </a:buClr>
              <a:buSzPct val="70145"/>
              <a:buFont typeface="Noto Symbol"/>
              <a:buNone/>
            </a:pPr>
            <a:endParaRPr sz="2405" b="0" i="0" u="none" strike="noStrike" cap="none" dirty="0">
              <a:solidFill>
                <a:schemeClr val="dk1"/>
              </a:solidFill>
              <a:latin typeface="Arial"/>
              <a:ea typeface="Arial"/>
              <a:cs typeface="Arial"/>
              <a:sym typeface="Arial"/>
            </a:endParaRPr>
          </a:p>
        </p:txBody>
      </p:sp>
      <p:sp>
        <p:nvSpPr>
          <p:cNvPr id="228" name="Shape 22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pic>
        <p:nvPicPr>
          <p:cNvPr id="230" name="Shape 230"/>
          <p:cNvPicPr preferRelativeResize="0"/>
          <p:nvPr/>
        </p:nvPicPr>
        <p:blipFill rotWithShape="1">
          <a:blip r:embed="rId3">
            <a:alphaModFix/>
          </a:blip>
          <a:srcRect/>
          <a:stretch/>
        </p:blipFill>
        <p:spPr>
          <a:xfrm>
            <a:off x="679322" y="4595922"/>
            <a:ext cx="8086724" cy="2143125"/>
          </a:xfrm>
          <a:prstGeom prst="rect">
            <a:avLst/>
          </a:prstGeom>
          <a:noFill/>
          <a:ln>
            <a:noFill/>
          </a:ln>
        </p:spPr>
      </p:pic>
    </p:spTree>
    <p:extLst>
      <p:ext uri="{BB962C8B-B14F-4D97-AF65-F5344CB8AC3E}">
        <p14:creationId xmlns:p14="http://schemas.microsoft.com/office/powerpoint/2010/main" val="47578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87159F9-28CC-4AD8-9FD3-BC5F6CD7D424}"/>
              </a:ext>
            </a:extLst>
          </p:cNvPr>
          <p:cNvSpPr>
            <a:spLocks noGrp="1"/>
          </p:cNvSpPr>
          <p:nvPr>
            <p:ph idx="1"/>
          </p:nvPr>
        </p:nvSpPr>
        <p:spPr/>
        <p:txBody>
          <a:bodyPr/>
          <a:lstStyle/>
          <a:p>
            <a:endParaRPr lang="es-CR"/>
          </a:p>
        </p:txBody>
      </p:sp>
      <p:sp>
        <p:nvSpPr>
          <p:cNvPr id="235" name="Shape 23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pic>
        <p:nvPicPr>
          <p:cNvPr id="236" name="Shape 236"/>
          <p:cNvPicPr preferRelativeResize="0"/>
          <p:nvPr/>
        </p:nvPicPr>
        <p:blipFill rotWithShape="1">
          <a:blip r:embed="rId3">
            <a:alphaModFix/>
          </a:blip>
          <a:srcRect/>
          <a:stretch/>
        </p:blipFill>
        <p:spPr>
          <a:xfrm>
            <a:off x="1264383" y="1600200"/>
            <a:ext cx="6975600" cy="5133900"/>
          </a:xfrm>
          <a:prstGeom prst="rect">
            <a:avLst/>
          </a:prstGeom>
          <a:noFill/>
          <a:ln>
            <a:noFill/>
          </a:ln>
        </p:spPr>
      </p:pic>
    </p:spTree>
    <p:extLst>
      <p:ext uri="{BB962C8B-B14F-4D97-AF65-F5344CB8AC3E}">
        <p14:creationId xmlns:p14="http://schemas.microsoft.com/office/powerpoint/2010/main" val="407109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Shape 24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similitudes.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Cada instancia de la superclase es también una instancia de alguno de los subtipos. </a:t>
            </a:r>
          </a:p>
          <a:p>
            <a:pPr marL="320040" marR="0" lvl="0" indent="-320040" algn="just" rtl="0">
              <a:spcBef>
                <a:spcPts val="70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Especialización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diferencias.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Alguna instancia de la superclase puede no ser instancia de ninguna subclase. </a:t>
            </a: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
        <p:nvSpPr>
          <p:cNvPr id="241" name="Shape 24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44171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Shape 248"/>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800" b="1" dirty="0">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0" dirty="0">
                <a:sym typeface="Arial"/>
              </a:rPr>
              <a:t>Restricciones </a:t>
            </a:r>
          </a:p>
          <a:p>
            <a:pPr marL="914400" marR="0" lvl="2" indent="-228600" algn="just" rtl="0">
              <a:lnSpc>
                <a:spcPct val="90000"/>
              </a:lnSpc>
              <a:spcBef>
                <a:spcPts val="500"/>
              </a:spcBef>
              <a:buClr>
                <a:schemeClr val="accent2"/>
              </a:buClr>
              <a:buSzPct val="75964"/>
              <a:buFont typeface="Noto Symbol"/>
              <a:buChar char="■"/>
            </a:pPr>
            <a:r>
              <a:rPr lang="es-CR" sz="2400" dirty="0">
                <a:sym typeface="Arial"/>
              </a:rPr>
              <a:t>Definido por predicado o condición</a:t>
            </a:r>
          </a:p>
          <a:p>
            <a:pPr marL="1371600" marR="0" lvl="3" indent="-228600" algn="just" rtl="0">
              <a:lnSpc>
                <a:spcPct val="90000"/>
              </a:lnSpc>
              <a:spcBef>
                <a:spcPts val="400"/>
              </a:spcBef>
              <a:buClr>
                <a:schemeClr val="accent3"/>
              </a:buClr>
              <a:buSzPct val="73026"/>
              <a:buFont typeface="Noto Symbol"/>
              <a:buChar char="■"/>
            </a:pPr>
            <a:r>
              <a:rPr lang="es-CR" sz="2000" dirty="0">
                <a:sym typeface="Arial"/>
              </a:rPr>
              <a:t>Condición de pertenencia a cada subtipo con base en el valor de algún atributo del </a:t>
            </a:r>
            <a:r>
              <a:rPr lang="es-CR" sz="2000" dirty="0" err="1">
                <a:sym typeface="Arial"/>
              </a:rPr>
              <a:t>supertipo</a:t>
            </a:r>
            <a:r>
              <a:rPr lang="es-CR" sz="2000" dirty="0">
                <a:sym typeface="Arial"/>
              </a:rPr>
              <a:t>. </a:t>
            </a:r>
          </a:p>
          <a:p>
            <a:pPr marL="1371600" marR="0" lvl="3" indent="-228600" algn="just" rtl="0">
              <a:lnSpc>
                <a:spcPct val="90000"/>
              </a:lnSpc>
              <a:spcBef>
                <a:spcPts val="400"/>
              </a:spcBef>
              <a:buClr>
                <a:schemeClr val="accent3"/>
              </a:buClr>
              <a:buSzPct val="73026"/>
              <a:buFont typeface="Noto Symbol"/>
              <a:buChar char="■"/>
            </a:pPr>
            <a:r>
              <a:rPr lang="es-CR" sz="2000" dirty="0">
                <a:sym typeface="Arial"/>
              </a:rPr>
              <a:t>Restricción que especifica que: </a:t>
            </a:r>
          </a:p>
          <a:p>
            <a:pPr marL="1828800" marR="0" lvl="4" indent="-228600" algn="just" rtl="0">
              <a:lnSpc>
                <a:spcPct val="90000"/>
              </a:lnSpc>
              <a:spcBef>
                <a:spcPts val="400"/>
              </a:spcBef>
              <a:buClr>
                <a:schemeClr val="accent4"/>
              </a:buClr>
              <a:buSzPct val="63289"/>
              <a:buFont typeface="Noto Symbol"/>
              <a:buChar char="■"/>
            </a:pPr>
            <a:r>
              <a:rPr lang="es-CR" sz="2000" dirty="0">
                <a:sym typeface="Arial"/>
              </a:rPr>
              <a:t>Las instancias del subtipo deben satisfacer la condición </a:t>
            </a:r>
          </a:p>
          <a:p>
            <a:pPr marL="1828800" marR="0" lvl="4" indent="-228600" algn="just" rtl="0">
              <a:lnSpc>
                <a:spcPct val="90000"/>
              </a:lnSpc>
              <a:spcBef>
                <a:spcPts val="400"/>
              </a:spcBef>
              <a:buClr>
                <a:schemeClr val="accent4"/>
              </a:buClr>
              <a:buSzPct val="63289"/>
              <a:buFont typeface="Noto Symbol"/>
              <a:buChar char="■"/>
            </a:pPr>
            <a:r>
              <a:rPr lang="es-CR" sz="2000" dirty="0">
                <a:sym typeface="Arial"/>
              </a:rPr>
              <a:t>Todas las instancias del </a:t>
            </a:r>
            <a:r>
              <a:rPr lang="es-CR" sz="2000" dirty="0" err="1">
                <a:sym typeface="Arial"/>
              </a:rPr>
              <a:t>supertipo</a:t>
            </a:r>
            <a:r>
              <a:rPr lang="es-CR" sz="2000" dirty="0">
                <a:sym typeface="Arial"/>
              </a:rPr>
              <a:t> que cumplen la condición, deben pertenecer al subtipo. </a:t>
            </a:r>
          </a:p>
        </p:txBody>
      </p:sp>
      <p:sp>
        <p:nvSpPr>
          <p:cNvPr id="247" name="Shape 24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49" name="Shape 249"/>
          <p:cNvGrpSpPr/>
          <p:nvPr/>
        </p:nvGrpSpPr>
        <p:grpSpPr>
          <a:xfrm>
            <a:off x="4004693" y="4796383"/>
            <a:ext cx="1511300" cy="504825"/>
            <a:chOff x="2447" y="2015"/>
            <a:chExt cx="864" cy="288"/>
          </a:xfrm>
        </p:grpSpPr>
        <p:sp>
          <p:nvSpPr>
            <p:cNvPr id="250" name="Shape 250"/>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51" name="Shape 251"/>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2" name="Shape 252"/>
          <p:cNvGrpSpPr/>
          <p:nvPr/>
        </p:nvGrpSpPr>
        <p:grpSpPr>
          <a:xfrm>
            <a:off x="2912494" y="6262289"/>
            <a:ext cx="1595437" cy="508479"/>
            <a:chOff x="3600" y="2831"/>
            <a:chExt cx="911" cy="290"/>
          </a:xfrm>
        </p:grpSpPr>
        <p:sp>
          <p:nvSpPr>
            <p:cNvPr id="253" name="Shape 25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54" name="Shape 25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5" name="Shape 255"/>
          <p:cNvGrpSpPr/>
          <p:nvPr/>
        </p:nvGrpSpPr>
        <p:grpSpPr>
          <a:xfrm>
            <a:off x="4928619" y="6262289"/>
            <a:ext cx="1595437" cy="508479"/>
            <a:chOff x="3600" y="2831"/>
            <a:chExt cx="911" cy="290"/>
          </a:xfrm>
        </p:grpSpPr>
        <p:sp>
          <p:nvSpPr>
            <p:cNvPr id="256" name="Shape 25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257" name="Shape 25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258" name="Shape 258"/>
          <p:cNvSpPr txBox="1"/>
          <p:nvPr/>
        </p:nvSpPr>
        <p:spPr>
          <a:xfrm>
            <a:off x="5796122" y="5877275"/>
            <a:ext cx="23451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Matriculado=True</a:t>
            </a:r>
          </a:p>
        </p:txBody>
      </p:sp>
      <p:sp>
        <p:nvSpPr>
          <p:cNvPr id="259" name="Shape 259"/>
          <p:cNvSpPr txBox="1"/>
          <p:nvPr/>
        </p:nvSpPr>
        <p:spPr>
          <a:xfrm>
            <a:off x="303232" y="5877255"/>
            <a:ext cx="2946503"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err="1">
                <a:solidFill>
                  <a:srgbClr val="0070C0"/>
                </a:solidFill>
                <a:latin typeface="Arial"/>
                <a:ea typeface="Arial"/>
                <a:cs typeface="Arial"/>
                <a:sym typeface="Arial"/>
              </a:rPr>
              <a:t>EstadoLaboral</a:t>
            </a:r>
            <a:r>
              <a:rPr lang="es-CR" sz="1800" b="0" i="0" u="none" strike="noStrike" cap="none" dirty="0">
                <a:solidFill>
                  <a:srgbClr val="0070C0"/>
                </a:solidFill>
                <a:latin typeface="Arial"/>
                <a:ea typeface="Arial"/>
                <a:cs typeface="Arial"/>
                <a:sym typeface="Arial"/>
              </a:rPr>
              <a:t> = en Activo</a:t>
            </a:r>
          </a:p>
        </p:txBody>
      </p:sp>
      <p:cxnSp>
        <p:nvCxnSpPr>
          <p:cNvPr id="260" name="Shape 260"/>
          <p:cNvCxnSpPr/>
          <p:nvPr/>
        </p:nvCxnSpPr>
        <p:spPr>
          <a:xfrm flipH="1">
            <a:off x="3623864" y="5993085"/>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61" name="Shape 261"/>
          <p:cNvCxnSpPr>
            <a:cxnSpLocks/>
          </p:cNvCxnSpPr>
          <p:nvPr/>
        </p:nvCxnSpPr>
        <p:spPr>
          <a:xfrm>
            <a:off x="4787530" y="5993085"/>
            <a:ext cx="936597" cy="244226"/>
          </a:xfrm>
          <a:prstGeom prst="straightConnector1">
            <a:avLst/>
          </a:prstGeom>
          <a:noFill/>
          <a:ln w="9525" cap="flat" cmpd="sng">
            <a:solidFill>
              <a:schemeClr val="dk1"/>
            </a:solidFill>
            <a:prstDash val="solid"/>
            <a:round/>
            <a:headEnd type="none" w="med" len="med"/>
            <a:tailEnd type="none" w="med" len="med"/>
          </a:ln>
        </p:spPr>
      </p:cxnSp>
      <p:cxnSp>
        <p:nvCxnSpPr>
          <p:cNvPr id="263" name="Shape 263"/>
          <p:cNvCxnSpPr>
            <a:cxnSpLocks/>
          </p:cNvCxnSpPr>
          <p:nvPr/>
        </p:nvCxnSpPr>
        <p:spPr>
          <a:xfrm>
            <a:off x="4787530" y="5265714"/>
            <a:ext cx="0" cy="711133"/>
          </a:xfrm>
          <a:prstGeom prst="straightConnector1">
            <a:avLst/>
          </a:prstGeom>
          <a:noFill/>
          <a:ln w="9525" cap="flat" cmpd="sng">
            <a:solidFill>
              <a:schemeClr val="dk1"/>
            </a:solidFill>
            <a:prstDash val="solid"/>
            <a:round/>
            <a:headEnd type="none" w="med" len="med"/>
            <a:tailEnd type="none" w="med" len="med"/>
          </a:ln>
        </p:spPr>
      </p:cxnSp>
      <p:sp>
        <p:nvSpPr>
          <p:cNvPr id="19" name="Shape 329">
            <a:extLst>
              <a:ext uri="{FF2B5EF4-FFF2-40B4-BE49-F238E27FC236}">
                <a16:creationId xmlns:a16="http://schemas.microsoft.com/office/drawing/2014/main" id="{5C53E35F-4FC9-4093-892F-5F6C024563B5}"/>
              </a:ext>
            </a:extLst>
          </p:cNvPr>
          <p:cNvSpPr/>
          <p:nvPr/>
        </p:nvSpPr>
        <p:spPr>
          <a:xfrm rot="8405148">
            <a:off x="4046426" y="4217324"/>
            <a:ext cx="1626198" cy="1422815"/>
          </a:xfrm>
          <a:prstGeom prst="arc">
            <a:avLst>
              <a:gd name="adj1" fmla="val 17119367"/>
              <a:gd name="adj2" fmla="val 20652034"/>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294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Shape 26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atributo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Todas las subclases definen la condición de pertenencia en términos del </a:t>
            </a:r>
            <a:r>
              <a:rPr lang="es-CR" sz="2000" b="1" i="0" u="none" strike="noStrike" cap="none" dirty="0">
                <a:solidFill>
                  <a:schemeClr val="dk1"/>
                </a:solidFill>
                <a:latin typeface="Arial"/>
                <a:ea typeface="Arial"/>
                <a:cs typeface="Arial"/>
                <a:sym typeface="Arial"/>
              </a:rPr>
              <a:t>mismo atributo </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Es el discriminante de la especialización </a:t>
            </a:r>
          </a:p>
        </p:txBody>
      </p:sp>
      <p:sp>
        <p:nvSpPr>
          <p:cNvPr id="268" name="Shape 26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70" name="Shape 270"/>
          <p:cNvGrpSpPr/>
          <p:nvPr/>
        </p:nvGrpSpPr>
        <p:grpSpPr>
          <a:xfrm>
            <a:off x="3788669" y="4581128"/>
            <a:ext cx="1511300" cy="504825"/>
            <a:chOff x="2447" y="2015"/>
            <a:chExt cx="864" cy="288"/>
          </a:xfrm>
        </p:grpSpPr>
        <p:sp>
          <p:nvSpPr>
            <p:cNvPr id="271" name="Shape 27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Profesor</a:t>
              </a:r>
            </a:p>
          </p:txBody>
        </p:sp>
        <p:sp>
          <p:nvSpPr>
            <p:cNvPr id="272" name="Shape 272"/>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3" name="Shape 273"/>
          <p:cNvGrpSpPr/>
          <p:nvPr/>
        </p:nvGrpSpPr>
        <p:grpSpPr>
          <a:xfrm>
            <a:off x="2696469" y="6047034"/>
            <a:ext cx="1595437" cy="508479"/>
            <a:chOff x="3600" y="2831"/>
            <a:chExt cx="911" cy="290"/>
          </a:xfrm>
        </p:grpSpPr>
        <p:sp>
          <p:nvSpPr>
            <p:cNvPr id="274" name="Shape 27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Fijo</a:t>
              </a:r>
            </a:p>
          </p:txBody>
        </p:sp>
        <p:sp>
          <p:nvSpPr>
            <p:cNvPr id="275" name="Shape 27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6" name="Shape 276"/>
          <p:cNvGrpSpPr/>
          <p:nvPr/>
        </p:nvGrpSpPr>
        <p:grpSpPr>
          <a:xfrm>
            <a:off x="4712595" y="6047034"/>
            <a:ext cx="1595437" cy="508479"/>
            <a:chOff x="3600" y="2831"/>
            <a:chExt cx="911" cy="290"/>
          </a:xfrm>
        </p:grpSpPr>
        <p:sp>
          <p:nvSpPr>
            <p:cNvPr id="277" name="Shape 27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Ocasional</a:t>
              </a:r>
            </a:p>
          </p:txBody>
        </p:sp>
        <p:sp>
          <p:nvSpPr>
            <p:cNvPr id="278" name="Shape 27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79" name="Shape 279"/>
          <p:cNvCxnSpPr>
            <a:cxnSpLocks/>
          </p:cNvCxnSpPr>
          <p:nvPr/>
        </p:nvCxnSpPr>
        <p:spPr>
          <a:xfrm flipH="1">
            <a:off x="3367981" y="5662017"/>
            <a:ext cx="1134003" cy="385016"/>
          </a:xfrm>
          <a:prstGeom prst="straightConnector1">
            <a:avLst/>
          </a:prstGeom>
          <a:noFill/>
          <a:ln w="9525" cap="flat" cmpd="sng">
            <a:solidFill>
              <a:schemeClr val="dk1"/>
            </a:solidFill>
            <a:prstDash val="solid"/>
            <a:round/>
            <a:headEnd type="none" w="med" len="med"/>
            <a:tailEnd type="none" w="med" len="med"/>
          </a:ln>
        </p:spPr>
      </p:cxnSp>
      <p:cxnSp>
        <p:nvCxnSpPr>
          <p:cNvPr id="280" name="Shape 280"/>
          <p:cNvCxnSpPr>
            <a:cxnSpLocks/>
          </p:cNvCxnSpPr>
          <p:nvPr/>
        </p:nvCxnSpPr>
        <p:spPr>
          <a:xfrm>
            <a:off x="4557525" y="5687527"/>
            <a:ext cx="910720" cy="359506"/>
          </a:xfrm>
          <a:prstGeom prst="straightConnector1">
            <a:avLst/>
          </a:prstGeom>
          <a:noFill/>
          <a:ln w="9525" cap="flat" cmpd="sng">
            <a:solidFill>
              <a:schemeClr val="dk1"/>
            </a:solidFill>
            <a:prstDash val="solid"/>
            <a:round/>
            <a:headEnd type="none" w="med" len="med"/>
            <a:tailEnd type="none" w="med" len="med"/>
          </a:ln>
        </p:spPr>
      </p:cxnSp>
      <p:sp>
        <p:nvSpPr>
          <p:cNvPr id="281" name="Shape 281"/>
          <p:cNvSpPr txBox="1"/>
          <p:nvPr/>
        </p:nvSpPr>
        <p:spPr>
          <a:xfrm>
            <a:off x="5580112" y="5662017"/>
            <a:ext cx="187220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contrato</a:t>
            </a:r>
          </a:p>
        </p:txBody>
      </p:sp>
      <p:sp>
        <p:nvSpPr>
          <p:cNvPr id="282" name="Shape 282"/>
          <p:cNvSpPr txBox="1"/>
          <p:nvPr/>
        </p:nvSpPr>
        <p:spPr>
          <a:xfrm>
            <a:off x="1835696" y="5629751"/>
            <a:ext cx="171728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0070C0"/>
                </a:solidFill>
                <a:latin typeface="Arial"/>
                <a:ea typeface="Arial"/>
                <a:cs typeface="Arial"/>
                <a:sym typeface="Arial"/>
              </a:rPr>
              <a:t>nombramiento</a:t>
            </a:r>
          </a:p>
        </p:txBody>
      </p:sp>
      <p:cxnSp>
        <p:nvCxnSpPr>
          <p:cNvPr id="284" name="Shape 284"/>
          <p:cNvCxnSpPr>
            <a:cxnSpLocks/>
          </p:cNvCxnSpPr>
          <p:nvPr/>
        </p:nvCxnSpPr>
        <p:spPr>
          <a:xfrm flipH="1">
            <a:off x="4517081" y="5075437"/>
            <a:ext cx="14567" cy="586580"/>
          </a:xfrm>
          <a:prstGeom prst="straightConnector1">
            <a:avLst/>
          </a:prstGeom>
          <a:noFill/>
          <a:ln w="9525" cap="flat" cmpd="sng">
            <a:solidFill>
              <a:schemeClr val="dk1"/>
            </a:solidFill>
            <a:prstDash val="solid"/>
            <a:round/>
            <a:headEnd type="none" w="med" len="med"/>
            <a:tailEnd type="none" w="med" len="med"/>
          </a:ln>
        </p:spPr>
      </p:cxnSp>
      <p:sp>
        <p:nvSpPr>
          <p:cNvPr id="285" name="Shape 285"/>
          <p:cNvSpPr/>
          <p:nvPr/>
        </p:nvSpPr>
        <p:spPr>
          <a:xfrm>
            <a:off x="5468244" y="5131462"/>
            <a:ext cx="1936326" cy="332191"/>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500" b="0" i="0" u="none" strike="noStrike" cap="none">
                <a:solidFill>
                  <a:srgbClr val="000000"/>
                </a:solidFill>
                <a:latin typeface="Times New Roman"/>
                <a:ea typeface="Times New Roman"/>
                <a:cs typeface="Times New Roman"/>
                <a:sym typeface="Times New Roman"/>
              </a:rPr>
              <a:t>TipoRelacion</a:t>
            </a:r>
          </a:p>
        </p:txBody>
      </p:sp>
      <p:cxnSp>
        <p:nvCxnSpPr>
          <p:cNvPr id="286" name="Shape 286"/>
          <p:cNvCxnSpPr>
            <a:cxnSpLocks/>
          </p:cNvCxnSpPr>
          <p:nvPr/>
        </p:nvCxnSpPr>
        <p:spPr>
          <a:xfrm flipH="1">
            <a:off x="4571998" y="5297557"/>
            <a:ext cx="938317" cy="364460"/>
          </a:xfrm>
          <a:prstGeom prst="straightConnector1">
            <a:avLst/>
          </a:prstGeom>
          <a:noFill/>
          <a:ln w="9525" cap="flat" cmpd="sng">
            <a:solidFill>
              <a:schemeClr val="dk1"/>
            </a:solidFill>
            <a:prstDash val="solid"/>
            <a:round/>
            <a:headEnd type="none" w="med" len="med"/>
            <a:tailEnd type="none" w="med" len="med"/>
          </a:ln>
        </p:spPr>
      </p:cxnSp>
      <p:sp>
        <p:nvSpPr>
          <p:cNvPr id="21" name="Shape 329">
            <a:extLst>
              <a:ext uri="{FF2B5EF4-FFF2-40B4-BE49-F238E27FC236}">
                <a16:creationId xmlns:a16="http://schemas.microsoft.com/office/drawing/2014/main" id="{9F94DAB2-DB1C-4270-A56A-231C8138EC4B}"/>
              </a:ext>
            </a:extLst>
          </p:cNvPr>
          <p:cNvSpPr/>
          <p:nvPr/>
        </p:nvSpPr>
        <p:spPr>
          <a:xfrm rot="8405148">
            <a:off x="3799258" y="4217323"/>
            <a:ext cx="1626198" cy="1422815"/>
          </a:xfrm>
          <a:prstGeom prst="arc">
            <a:avLst>
              <a:gd name="adj1" fmla="val 17119367"/>
              <a:gd name="adj2" fmla="val 20652034"/>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95695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Shape 29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el usuario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No existe (o no interesa definir) ninguna condición de pertenencia a los subtipos </a:t>
            </a:r>
          </a:p>
          <a:p>
            <a:pPr marL="1371600" marR="0" lvl="3" indent="-228600" algn="just" rtl="0">
              <a:spcBef>
                <a:spcPts val="400"/>
              </a:spcBef>
              <a:buClr>
                <a:schemeClr val="accent3"/>
              </a:buClr>
              <a:buSzPct val="75000"/>
              <a:buFont typeface="Noto Symbol"/>
              <a:buChar char="■"/>
            </a:pPr>
            <a:r>
              <a:rPr lang="es-CR" sz="2000" b="1" i="0" u="none" strike="noStrike" cap="none" dirty="0">
                <a:solidFill>
                  <a:schemeClr val="dk1"/>
                </a:solidFill>
                <a:latin typeface="Arial"/>
                <a:ea typeface="Arial"/>
                <a:cs typeface="Arial"/>
                <a:sym typeface="Arial"/>
              </a:rPr>
              <a:t>El usuario</a:t>
            </a:r>
            <a:r>
              <a:rPr lang="es-CR" sz="2000" b="0" i="0" u="none" strike="noStrike" cap="none" dirty="0">
                <a:solidFill>
                  <a:schemeClr val="dk1"/>
                </a:solidFill>
                <a:latin typeface="Arial"/>
                <a:ea typeface="Arial"/>
                <a:cs typeface="Arial"/>
                <a:sym typeface="Arial"/>
              </a:rPr>
              <a:t>, al insertar una instancia, </a:t>
            </a:r>
            <a:r>
              <a:rPr lang="es-CR" sz="2000" b="1" i="0" u="none" strike="noStrike" cap="none" dirty="0">
                <a:solidFill>
                  <a:schemeClr val="dk1"/>
                </a:solidFill>
                <a:latin typeface="Arial"/>
                <a:ea typeface="Arial"/>
                <a:cs typeface="Arial"/>
                <a:sym typeface="Arial"/>
              </a:rPr>
              <a:t>elige </a:t>
            </a:r>
            <a:r>
              <a:rPr lang="es-CR" sz="2000" b="0" i="0" u="none" strike="noStrike" cap="none" dirty="0">
                <a:solidFill>
                  <a:schemeClr val="dk1"/>
                </a:solidFill>
                <a:latin typeface="Arial"/>
                <a:ea typeface="Arial"/>
                <a:cs typeface="Arial"/>
                <a:sym typeface="Arial"/>
              </a:rPr>
              <a:t>a qué subtipo pertenece </a:t>
            </a:r>
          </a:p>
        </p:txBody>
      </p:sp>
      <p:sp>
        <p:nvSpPr>
          <p:cNvPr id="291" name="Shape 29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93" name="Shape 293"/>
          <p:cNvGrpSpPr/>
          <p:nvPr/>
        </p:nvGrpSpPr>
        <p:grpSpPr>
          <a:xfrm>
            <a:off x="3791991" y="4653136"/>
            <a:ext cx="1511300" cy="504825"/>
            <a:chOff x="2447" y="2015"/>
            <a:chExt cx="864" cy="288"/>
          </a:xfrm>
        </p:grpSpPr>
        <p:sp>
          <p:nvSpPr>
            <p:cNvPr id="294" name="Shape 294"/>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95" name="Shape 29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6" name="Shape 296"/>
          <p:cNvGrpSpPr/>
          <p:nvPr/>
        </p:nvGrpSpPr>
        <p:grpSpPr>
          <a:xfrm>
            <a:off x="1691680" y="6119042"/>
            <a:ext cx="1595437" cy="508479"/>
            <a:chOff x="3600" y="2831"/>
            <a:chExt cx="911" cy="290"/>
          </a:xfrm>
        </p:grpSpPr>
        <p:sp>
          <p:nvSpPr>
            <p:cNvPr id="297" name="Shape 2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Titular</a:t>
              </a:r>
            </a:p>
          </p:txBody>
        </p:sp>
        <p:sp>
          <p:nvSpPr>
            <p:cNvPr id="298" name="Shape 2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9" name="Shape 299"/>
          <p:cNvGrpSpPr/>
          <p:nvPr/>
        </p:nvGrpSpPr>
        <p:grpSpPr>
          <a:xfrm>
            <a:off x="3707805" y="6119042"/>
            <a:ext cx="1595437" cy="508479"/>
            <a:chOff x="3600" y="2831"/>
            <a:chExt cx="911" cy="290"/>
          </a:xfrm>
        </p:grpSpPr>
        <p:sp>
          <p:nvSpPr>
            <p:cNvPr id="300" name="Shape 30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Ayudante</a:t>
              </a:r>
            </a:p>
          </p:txBody>
        </p:sp>
        <p:sp>
          <p:nvSpPr>
            <p:cNvPr id="301" name="Shape 30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02" name="Shape 302"/>
          <p:cNvCxnSpPr>
            <a:cxnSpLocks/>
          </p:cNvCxnSpPr>
          <p:nvPr/>
        </p:nvCxnSpPr>
        <p:spPr>
          <a:xfrm flipH="1">
            <a:off x="2447415" y="5729784"/>
            <a:ext cx="2058108" cy="389256"/>
          </a:xfrm>
          <a:prstGeom prst="straightConnector1">
            <a:avLst/>
          </a:prstGeom>
          <a:noFill/>
          <a:ln w="9525" cap="flat" cmpd="sng">
            <a:solidFill>
              <a:schemeClr val="dk1"/>
            </a:solidFill>
            <a:prstDash val="solid"/>
            <a:round/>
            <a:headEnd type="none" w="med" len="med"/>
            <a:tailEnd type="none" w="med" len="med"/>
          </a:ln>
        </p:spPr>
      </p:cxnSp>
      <p:cxnSp>
        <p:nvCxnSpPr>
          <p:cNvPr id="303" name="Shape 303"/>
          <p:cNvCxnSpPr>
            <a:cxnSpLocks/>
          </p:cNvCxnSpPr>
          <p:nvPr/>
        </p:nvCxnSpPr>
        <p:spPr>
          <a:xfrm>
            <a:off x="4615180" y="5729784"/>
            <a:ext cx="2117058" cy="389256"/>
          </a:xfrm>
          <a:prstGeom prst="straightConnector1">
            <a:avLst/>
          </a:prstGeom>
          <a:noFill/>
          <a:ln w="9525" cap="flat" cmpd="sng">
            <a:solidFill>
              <a:schemeClr val="dk1"/>
            </a:solidFill>
            <a:prstDash val="solid"/>
            <a:round/>
            <a:headEnd type="none" w="med" len="med"/>
            <a:tailEnd type="none" w="med" len="med"/>
          </a:ln>
        </p:spPr>
      </p:cxnSp>
      <p:cxnSp>
        <p:nvCxnSpPr>
          <p:cNvPr id="305" name="Shape 305"/>
          <p:cNvCxnSpPr>
            <a:cxnSpLocks/>
          </p:cNvCxnSpPr>
          <p:nvPr/>
        </p:nvCxnSpPr>
        <p:spPr>
          <a:xfrm flipH="1">
            <a:off x="4572000" y="5122467"/>
            <a:ext cx="2828" cy="607317"/>
          </a:xfrm>
          <a:prstGeom prst="straightConnector1">
            <a:avLst/>
          </a:prstGeom>
          <a:noFill/>
          <a:ln w="9525" cap="flat" cmpd="sng">
            <a:solidFill>
              <a:schemeClr val="dk1"/>
            </a:solidFill>
            <a:prstDash val="solid"/>
            <a:round/>
            <a:headEnd type="none" w="med" len="med"/>
            <a:tailEnd type="none" w="med" len="med"/>
          </a:ln>
        </p:spPr>
      </p:cxnSp>
      <p:cxnSp>
        <p:nvCxnSpPr>
          <p:cNvPr id="306" name="Shape 306"/>
          <p:cNvCxnSpPr>
            <a:cxnSpLocks/>
          </p:cNvCxnSpPr>
          <p:nvPr/>
        </p:nvCxnSpPr>
        <p:spPr>
          <a:xfrm>
            <a:off x="4571998" y="5729784"/>
            <a:ext cx="2" cy="364281"/>
          </a:xfrm>
          <a:prstGeom prst="straightConnector1">
            <a:avLst/>
          </a:prstGeom>
          <a:noFill/>
          <a:ln w="9525" cap="flat" cmpd="sng">
            <a:solidFill>
              <a:schemeClr val="dk1"/>
            </a:solidFill>
            <a:prstDash val="solid"/>
            <a:round/>
            <a:headEnd type="none" w="med" len="med"/>
            <a:tailEnd type="none" w="med" len="med"/>
          </a:ln>
        </p:spPr>
      </p:cxnSp>
      <p:grpSp>
        <p:nvGrpSpPr>
          <p:cNvPr id="307" name="Shape 307"/>
          <p:cNvGrpSpPr/>
          <p:nvPr/>
        </p:nvGrpSpPr>
        <p:grpSpPr>
          <a:xfrm>
            <a:off x="5856882" y="6093296"/>
            <a:ext cx="1595437" cy="508479"/>
            <a:chOff x="3600" y="2831"/>
            <a:chExt cx="911" cy="290"/>
          </a:xfrm>
        </p:grpSpPr>
        <p:sp>
          <p:nvSpPr>
            <p:cNvPr id="308" name="Shape 30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Asociado</a:t>
              </a:r>
            </a:p>
          </p:txBody>
        </p:sp>
        <p:sp>
          <p:nvSpPr>
            <p:cNvPr id="309" name="Shape 30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21" name="Shape 329">
            <a:extLst>
              <a:ext uri="{FF2B5EF4-FFF2-40B4-BE49-F238E27FC236}">
                <a16:creationId xmlns:a16="http://schemas.microsoft.com/office/drawing/2014/main" id="{F133C737-C574-42EC-BE18-6C15F8037ECC}"/>
              </a:ext>
            </a:extLst>
          </p:cNvPr>
          <p:cNvSpPr/>
          <p:nvPr/>
        </p:nvSpPr>
        <p:spPr>
          <a:xfrm rot="8405148">
            <a:off x="3888035" y="4287330"/>
            <a:ext cx="1626198" cy="1422815"/>
          </a:xfrm>
          <a:prstGeom prst="arc">
            <a:avLst>
              <a:gd name="adj1" fmla="val 17119367"/>
              <a:gd name="adj2" fmla="val 20652034"/>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85635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5" name="Shape 315"/>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Disjunto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Requiere que una entidad no pertenezca a más de un conjunto de entidades de nivel más bajo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Ejemplo: Cuenta de ahorro, Cuenta corriente</a:t>
            </a:r>
          </a:p>
        </p:txBody>
      </p:sp>
      <p:sp>
        <p:nvSpPr>
          <p:cNvPr id="314" name="Shape 31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16" name="Shape 316"/>
          <p:cNvGrpSpPr/>
          <p:nvPr/>
        </p:nvGrpSpPr>
        <p:grpSpPr>
          <a:xfrm>
            <a:off x="3788669" y="4581128"/>
            <a:ext cx="1511300" cy="504825"/>
            <a:chOff x="2447" y="2015"/>
            <a:chExt cx="864" cy="288"/>
          </a:xfrm>
        </p:grpSpPr>
        <p:sp>
          <p:nvSpPr>
            <p:cNvPr id="317" name="Shape 31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Cuenta</a:t>
              </a:r>
            </a:p>
          </p:txBody>
        </p:sp>
        <p:sp>
          <p:nvSpPr>
            <p:cNvPr id="318" name="Shape 31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19" name="Shape 319"/>
          <p:cNvGrpSpPr/>
          <p:nvPr/>
        </p:nvGrpSpPr>
        <p:grpSpPr>
          <a:xfrm>
            <a:off x="2696469" y="6047034"/>
            <a:ext cx="1595437" cy="508479"/>
            <a:chOff x="3600" y="2831"/>
            <a:chExt cx="911" cy="290"/>
          </a:xfrm>
        </p:grpSpPr>
        <p:sp>
          <p:nvSpPr>
            <p:cNvPr id="320" name="Shape 32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Ahorros</a:t>
              </a:r>
            </a:p>
          </p:txBody>
        </p:sp>
        <p:sp>
          <p:nvSpPr>
            <p:cNvPr id="321" name="Shape 32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22" name="Shape 322"/>
          <p:cNvGrpSpPr/>
          <p:nvPr/>
        </p:nvGrpSpPr>
        <p:grpSpPr>
          <a:xfrm>
            <a:off x="4712595" y="6047034"/>
            <a:ext cx="1595437" cy="508479"/>
            <a:chOff x="3600" y="2831"/>
            <a:chExt cx="911" cy="290"/>
          </a:xfrm>
        </p:grpSpPr>
        <p:sp>
          <p:nvSpPr>
            <p:cNvPr id="323" name="Shape 32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Corriente</a:t>
              </a:r>
            </a:p>
          </p:txBody>
        </p:sp>
        <p:sp>
          <p:nvSpPr>
            <p:cNvPr id="324" name="Shape 32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25" name="Shape 325"/>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26" name="Shape 326"/>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cxnSp>
        <p:nvCxnSpPr>
          <p:cNvPr id="328" name="Shape 328"/>
          <p:cNvCxnSpPr>
            <a:cxnSpLocks/>
          </p:cNvCxnSpPr>
          <p:nvPr/>
        </p:nvCxnSpPr>
        <p:spPr>
          <a:xfrm>
            <a:off x="4531648" y="5075437"/>
            <a:ext cx="0" cy="727370"/>
          </a:xfrm>
          <a:prstGeom prst="straightConnector1">
            <a:avLst/>
          </a:prstGeom>
          <a:noFill/>
          <a:ln w="9525" cap="flat" cmpd="sng">
            <a:solidFill>
              <a:schemeClr val="dk1"/>
            </a:solidFill>
            <a:prstDash val="solid"/>
            <a:round/>
            <a:headEnd type="none" w="med" len="med"/>
            <a:tailEnd type="none" w="med" len="med"/>
          </a:ln>
        </p:spPr>
      </p:cxnSp>
      <p:sp>
        <p:nvSpPr>
          <p:cNvPr id="329" name="Shape 329"/>
          <p:cNvSpPr/>
          <p:nvPr/>
        </p:nvSpPr>
        <p:spPr>
          <a:xfrm rot="8405148">
            <a:off x="3781666" y="4149927"/>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52613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Shape 335"/>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Solapado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La misma entidad puede pertenecer a más de un conjunto de entidades de nivel más bajo en una generalización simple</a:t>
            </a:r>
          </a:p>
        </p:txBody>
      </p:sp>
      <p:sp>
        <p:nvSpPr>
          <p:cNvPr id="334" name="Shape 33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36" name="Shape 336"/>
          <p:cNvGrpSpPr/>
          <p:nvPr/>
        </p:nvGrpSpPr>
        <p:grpSpPr>
          <a:xfrm>
            <a:off x="3833057" y="4121615"/>
            <a:ext cx="1511300" cy="504825"/>
            <a:chOff x="2447" y="2015"/>
            <a:chExt cx="864" cy="288"/>
          </a:xfrm>
        </p:grpSpPr>
        <p:sp>
          <p:nvSpPr>
            <p:cNvPr id="337" name="Shape 33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338" name="Shape 33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39" name="Shape 339"/>
          <p:cNvGrpSpPr/>
          <p:nvPr/>
        </p:nvGrpSpPr>
        <p:grpSpPr>
          <a:xfrm>
            <a:off x="2740857" y="5587521"/>
            <a:ext cx="1595437" cy="508479"/>
            <a:chOff x="3600" y="2831"/>
            <a:chExt cx="911" cy="290"/>
          </a:xfrm>
        </p:grpSpPr>
        <p:sp>
          <p:nvSpPr>
            <p:cNvPr id="340" name="Shape 34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341" name="Shape 34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42" name="Shape 342"/>
          <p:cNvGrpSpPr/>
          <p:nvPr/>
        </p:nvGrpSpPr>
        <p:grpSpPr>
          <a:xfrm>
            <a:off x="4756983" y="5587521"/>
            <a:ext cx="1595437" cy="508479"/>
            <a:chOff x="3600" y="2831"/>
            <a:chExt cx="911" cy="290"/>
          </a:xfrm>
        </p:grpSpPr>
        <p:sp>
          <p:nvSpPr>
            <p:cNvPr id="343" name="Shape 34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344" name="Shape 34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45" name="Shape 345"/>
          <p:cNvCxnSpPr/>
          <p:nvPr/>
        </p:nvCxnSpPr>
        <p:spPr>
          <a:xfrm flipH="1">
            <a:off x="3412368" y="5343294"/>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46" name="Shape 346"/>
          <p:cNvCxnSpPr/>
          <p:nvPr/>
        </p:nvCxnSpPr>
        <p:spPr>
          <a:xfrm>
            <a:off x="4616388" y="5343294"/>
            <a:ext cx="896245" cy="244226"/>
          </a:xfrm>
          <a:prstGeom prst="straightConnector1">
            <a:avLst/>
          </a:prstGeom>
          <a:noFill/>
          <a:ln w="9525" cap="flat" cmpd="sng">
            <a:solidFill>
              <a:schemeClr val="dk1"/>
            </a:solidFill>
            <a:prstDash val="solid"/>
            <a:round/>
            <a:headEnd type="none" w="med" len="med"/>
            <a:tailEnd type="none" w="med" len="med"/>
          </a:ln>
        </p:spPr>
      </p:cxnSp>
      <p:cxnSp>
        <p:nvCxnSpPr>
          <p:cNvPr id="348" name="Shape 348"/>
          <p:cNvCxnSpPr>
            <a:cxnSpLocks/>
          </p:cNvCxnSpPr>
          <p:nvPr/>
        </p:nvCxnSpPr>
        <p:spPr>
          <a:xfrm>
            <a:off x="4576036" y="4615924"/>
            <a:ext cx="12671" cy="727370"/>
          </a:xfrm>
          <a:prstGeom prst="straightConnector1">
            <a:avLst/>
          </a:prstGeom>
          <a:noFill/>
          <a:ln w="9525" cap="flat" cmpd="sng">
            <a:solidFill>
              <a:schemeClr val="dk1"/>
            </a:solidFill>
            <a:prstDash val="solid"/>
            <a:round/>
            <a:headEnd type="none" w="med" len="med"/>
            <a:tailEnd type="none" w="med" len="med"/>
          </a:ln>
        </p:spPr>
      </p:cxnSp>
      <p:sp>
        <p:nvSpPr>
          <p:cNvPr id="17" name="Shape 329">
            <a:extLst>
              <a:ext uri="{FF2B5EF4-FFF2-40B4-BE49-F238E27FC236}">
                <a16:creationId xmlns:a16="http://schemas.microsoft.com/office/drawing/2014/main" id="{3F5EB086-E6C6-401A-80A1-6932FD9F1548}"/>
              </a:ext>
            </a:extLst>
          </p:cNvPr>
          <p:cNvSpPr/>
          <p:nvPr/>
        </p:nvSpPr>
        <p:spPr>
          <a:xfrm rot="8405148">
            <a:off x="3799257" y="3686629"/>
            <a:ext cx="1626198" cy="1422815"/>
          </a:xfrm>
          <a:prstGeom prst="arc">
            <a:avLst>
              <a:gd name="adj1" fmla="val 17119367"/>
              <a:gd name="adj2" fmla="val 20652034"/>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4550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2020</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Shape 354"/>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a al menos a uno de los conjuntos de entidades de nivel más bajo</a:t>
            </a:r>
          </a:p>
          <a:p>
            <a:pPr marL="914400" marR="0" lvl="2" indent="-228600" algn="just" rtl="0">
              <a:lnSpc>
                <a:spcPct val="90000"/>
              </a:lnSpc>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total</a:t>
            </a:r>
          </a:p>
          <a:p>
            <a:pPr marL="1371600" marR="0" lvl="3" indent="-228600" algn="just" rtl="0">
              <a:lnSpc>
                <a:spcPct val="90000"/>
              </a:lnSpc>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Indica que toda instancia del </a:t>
            </a:r>
            <a:r>
              <a:rPr lang="es-CR" sz="2000" b="0" i="0" u="none" strike="noStrike" cap="none" dirty="0" err="1">
                <a:solidFill>
                  <a:schemeClr val="dk1"/>
                </a:solidFill>
                <a:latin typeface="Arial"/>
                <a:ea typeface="Arial"/>
                <a:cs typeface="Arial"/>
                <a:sym typeface="Arial"/>
              </a:rPr>
              <a:t>supertipo</a:t>
            </a:r>
            <a:r>
              <a:rPr lang="es-CR" sz="2000" b="0" i="0" u="none" strike="noStrike" cap="none" dirty="0">
                <a:solidFill>
                  <a:schemeClr val="dk1"/>
                </a:solidFill>
                <a:latin typeface="Arial"/>
                <a:ea typeface="Arial"/>
                <a:cs typeface="Arial"/>
                <a:sym typeface="Arial"/>
              </a:rPr>
              <a:t> también </a:t>
            </a:r>
            <a:r>
              <a:rPr lang="es-CR" sz="2000" b="1" i="0" u="none" strike="noStrike" cap="none" dirty="0">
                <a:solidFill>
                  <a:schemeClr val="dk1"/>
                </a:solidFill>
                <a:latin typeface="Arial"/>
                <a:ea typeface="Arial"/>
                <a:cs typeface="Arial"/>
                <a:sym typeface="Arial"/>
              </a:rPr>
              <a:t>debe </a:t>
            </a:r>
            <a:r>
              <a:rPr lang="es-CR" sz="2000" b="0" i="0" u="none" strike="noStrike" cap="none" dirty="0">
                <a:solidFill>
                  <a:schemeClr val="dk1"/>
                </a:solidFill>
                <a:latin typeface="Arial"/>
                <a:ea typeface="Arial"/>
                <a:cs typeface="Arial"/>
                <a:sym typeface="Arial"/>
              </a:rPr>
              <a:t>ser instancia de algún subtipo. </a:t>
            </a:r>
          </a:p>
        </p:txBody>
      </p:sp>
      <p:sp>
        <p:nvSpPr>
          <p:cNvPr id="353" name="Shape 35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55" name="Shape 355"/>
          <p:cNvGrpSpPr/>
          <p:nvPr/>
        </p:nvGrpSpPr>
        <p:grpSpPr>
          <a:xfrm>
            <a:off x="3791991" y="4365104"/>
            <a:ext cx="1511300" cy="504825"/>
            <a:chOff x="2447" y="2015"/>
            <a:chExt cx="864" cy="288"/>
          </a:xfrm>
        </p:grpSpPr>
        <p:sp>
          <p:nvSpPr>
            <p:cNvPr id="356" name="Shape 356"/>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Animal</a:t>
              </a:r>
            </a:p>
          </p:txBody>
        </p:sp>
        <p:sp>
          <p:nvSpPr>
            <p:cNvPr id="357" name="Shape 357"/>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58" name="Shape 358"/>
          <p:cNvGrpSpPr/>
          <p:nvPr/>
        </p:nvGrpSpPr>
        <p:grpSpPr>
          <a:xfrm>
            <a:off x="1691680" y="6119042"/>
            <a:ext cx="1595437" cy="508479"/>
            <a:chOff x="3600" y="2831"/>
            <a:chExt cx="911" cy="290"/>
          </a:xfrm>
        </p:grpSpPr>
        <p:sp>
          <p:nvSpPr>
            <p:cNvPr id="359" name="Shape 359"/>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Macho</a:t>
              </a:r>
            </a:p>
          </p:txBody>
        </p:sp>
        <p:sp>
          <p:nvSpPr>
            <p:cNvPr id="360" name="Shape 360"/>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61" name="Shape 361"/>
          <p:cNvGrpSpPr/>
          <p:nvPr/>
        </p:nvGrpSpPr>
        <p:grpSpPr>
          <a:xfrm>
            <a:off x="3707805" y="6119042"/>
            <a:ext cx="1595437" cy="508479"/>
            <a:chOff x="3600" y="2831"/>
            <a:chExt cx="911" cy="290"/>
          </a:xfrm>
        </p:grpSpPr>
        <p:sp>
          <p:nvSpPr>
            <p:cNvPr id="362" name="Shape 36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Hembra</a:t>
              </a:r>
            </a:p>
          </p:txBody>
        </p:sp>
        <p:sp>
          <p:nvSpPr>
            <p:cNvPr id="363" name="Shape 36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64" name="Shape 364"/>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65" name="Shape 365"/>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cxnSp>
        <p:nvCxnSpPr>
          <p:cNvPr id="368" name="Shape 368"/>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69" name="Shape 369"/>
          <p:cNvGrpSpPr/>
          <p:nvPr/>
        </p:nvGrpSpPr>
        <p:grpSpPr>
          <a:xfrm>
            <a:off x="5856882" y="6093296"/>
            <a:ext cx="1595437" cy="508479"/>
            <a:chOff x="3600" y="2831"/>
            <a:chExt cx="911" cy="290"/>
          </a:xfrm>
        </p:grpSpPr>
        <p:sp>
          <p:nvSpPr>
            <p:cNvPr id="370" name="Shape 37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Hermafrodita</a:t>
              </a:r>
            </a:p>
          </p:txBody>
        </p:sp>
        <p:sp>
          <p:nvSpPr>
            <p:cNvPr id="371" name="Shape 37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372" name="Shape 372"/>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cxnSp>
        <p:nvCxnSpPr>
          <p:cNvPr id="374" name="Shape 374"/>
          <p:cNvCxnSpPr>
            <a:cxnSpLocks/>
          </p:cNvCxnSpPr>
          <p:nvPr/>
        </p:nvCxnSpPr>
        <p:spPr>
          <a:xfrm>
            <a:off x="4554280" y="4833430"/>
            <a:ext cx="20547" cy="1038511"/>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37035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Shape 380"/>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o no </a:t>
            </a:r>
            <a:r>
              <a:rPr lang="es-CR" sz="2000" dirty="0"/>
              <a:t>a</a:t>
            </a:r>
            <a:r>
              <a:rPr lang="es-CR" sz="2000" b="0" i="0" u="none" strike="noStrike" cap="none" dirty="0">
                <a:solidFill>
                  <a:schemeClr val="dk1"/>
                </a:solidFill>
                <a:latin typeface="Arial"/>
                <a:ea typeface="Arial"/>
                <a:cs typeface="Arial"/>
                <a:sym typeface="Arial"/>
              </a:rPr>
              <a:t> uno de los conjuntos de entidades de nivel más bajo</a:t>
            </a:r>
          </a:p>
          <a:p>
            <a:pPr marL="914400" marR="0" lvl="2" indent="-228600" algn="just" rtl="0">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parcial</a:t>
            </a:r>
          </a:p>
          <a:p>
            <a:pPr marL="1371600" marR="0" lvl="3" indent="-228600" algn="just" rtl="0">
              <a:spcBef>
                <a:spcPts val="400"/>
              </a:spcBef>
              <a:buClr>
                <a:schemeClr val="accent3"/>
              </a:buClr>
              <a:buSzPct val="75000"/>
              <a:buFont typeface="Noto Symbol"/>
              <a:buChar char="■"/>
            </a:pPr>
            <a:r>
              <a:rPr lang="es-CR" sz="1600" b="0" i="0" u="none" strike="noStrike" cap="none" dirty="0">
                <a:solidFill>
                  <a:schemeClr val="dk1"/>
                </a:solidFill>
                <a:latin typeface="Arial"/>
                <a:ea typeface="Arial"/>
                <a:cs typeface="Arial"/>
                <a:sym typeface="Arial"/>
              </a:rPr>
              <a:t>Indica que es posible que alguna instancia del </a:t>
            </a:r>
            <a:r>
              <a:rPr lang="es-CR" sz="1600" b="0" i="0" u="none" strike="noStrike" cap="none" dirty="0" err="1">
                <a:solidFill>
                  <a:schemeClr val="dk1"/>
                </a:solidFill>
                <a:latin typeface="Arial"/>
                <a:ea typeface="Arial"/>
                <a:cs typeface="Arial"/>
                <a:sym typeface="Arial"/>
              </a:rPr>
              <a:t>supertipo</a:t>
            </a:r>
            <a:r>
              <a:rPr lang="es-CR" sz="1600" b="0" i="0" u="none" strike="noStrike" cap="none" dirty="0">
                <a:solidFill>
                  <a:schemeClr val="dk1"/>
                </a:solidFill>
                <a:latin typeface="Arial"/>
                <a:ea typeface="Arial"/>
                <a:cs typeface="Arial"/>
                <a:sym typeface="Arial"/>
              </a:rPr>
              <a:t> no pertenezca a </a:t>
            </a:r>
            <a:r>
              <a:rPr lang="es-CR" sz="1600" b="1" i="0" u="none" strike="noStrike" cap="none" dirty="0">
                <a:solidFill>
                  <a:schemeClr val="dk1"/>
                </a:solidFill>
                <a:latin typeface="Arial"/>
                <a:ea typeface="Arial"/>
                <a:cs typeface="Arial"/>
                <a:sym typeface="Arial"/>
              </a:rPr>
              <a:t>ninguno </a:t>
            </a:r>
            <a:r>
              <a:rPr lang="es-CR" sz="1600" b="0" i="0" u="none" strike="noStrike" cap="none" dirty="0">
                <a:solidFill>
                  <a:schemeClr val="dk1"/>
                </a:solidFill>
                <a:latin typeface="Arial"/>
                <a:ea typeface="Arial"/>
                <a:cs typeface="Arial"/>
                <a:sym typeface="Arial"/>
              </a:rPr>
              <a:t>de los subtipos. </a:t>
            </a:r>
          </a:p>
        </p:txBody>
      </p:sp>
      <p:sp>
        <p:nvSpPr>
          <p:cNvPr id="379" name="Shape 37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81" name="Shape 381"/>
          <p:cNvGrpSpPr/>
          <p:nvPr/>
        </p:nvGrpSpPr>
        <p:grpSpPr>
          <a:xfrm>
            <a:off x="3852787" y="4580359"/>
            <a:ext cx="1511300" cy="504825"/>
            <a:chOff x="2447" y="2015"/>
            <a:chExt cx="864" cy="288"/>
          </a:xfrm>
        </p:grpSpPr>
        <p:sp>
          <p:nvSpPr>
            <p:cNvPr id="382" name="Shape 382"/>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Alimento</a:t>
              </a:r>
            </a:p>
          </p:txBody>
        </p:sp>
        <p:sp>
          <p:nvSpPr>
            <p:cNvPr id="383" name="Shape 383"/>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4" name="Shape 384"/>
          <p:cNvGrpSpPr/>
          <p:nvPr/>
        </p:nvGrpSpPr>
        <p:grpSpPr>
          <a:xfrm>
            <a:off x="1691680" y="6119042"/>
            <a:ext cx="1595437" cy="508479"/>
            <a:chOff x="3600" y="2831"/>
            <a:chExt cx="911" cy="290"/>
          </a:xfrm>
        </p:grpSpPr>
        <p:sp>
          <p:nvSpPr>
            <p:cNvPr id="385" name="Shape 38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Lácteo</a:t>
              </a:r>
            </a:p>
          </p:txBody>
        </p:sp>
        <p:sp>
          <p:nvSpPr>
            <p:cNvPr id="386" name="Shape 38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7" name="Shape 387"/>
          <p:cNvGrpSpPr/>
          <p:nvPr/>
        </p:nvGrpSpPr>
        <p:grpSpPr>
          <a:xfrm>
            <a:off x="3707805" y="6119042"/>
            <a:ext cx="1595437" cy="508479"/>
            <a:chOff x="3600" y="2831"/>
            <a:chExt cx="911" cy="290"/>
          </a:xfrm>
        </p:grpSpPr>
        <p:sp>
          <p:nvSpPr>
            <p:cNvPr id="388" name="Shape 38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Fruta</a:t>
              </a:r>
            </a:p>
          </p:txBody>
        </p:sp>
        <p:sp>
          <p:nvSpPr>
            <p:cNvPr id="389" name="Shape 38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90" name="Shape 390"/>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91" name="Shape 391"/>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cxnSp>
        <p:nvCxnSpPr>
          <p:cNvPr id="393" name="Shape 393"/>
          <p:cNvCxnSpPr>
            <a:cxnSpLocks/>
          </p:cNvCxnSpPr>
          <p:nvPr/>
        </p:nvCxnSpPr>
        <p:spPr>
          <a:xfrm flipH="1">
            <a:off x="4572000" y="5122467"/>
            <a:ext cx="2828" cy="749474"/>
          </a:xfrm>
          <a:prstGeom prst="straightConnector1">
            <a:avLst/>
          </a:prstGeom>
          <a:noFill/>
          <a:ln w="9525" cap="flat" cmpd="sng">
            <a:solidFill>
              <a:schemeClr val="dk1"/>
            </a:solidFill>
            <a:prstDash val="solid"/>
            <a:round/>
            <a:headEnd type="none" w="med" len="med"/>
            <a:tailEnd type="none" w="med" len="med"/>
          </a:ln>
        </p:spPr>
      </p:cxnSp>
      <p:cxnSp>
        <p:nvCxnSpPr>
          <p:cNvPr id="394" name="Shape 394"/>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95" name="Shape 395"/>
          <p:cNvGrpSpPr/>
          <p:nvPr/>
        </p:nvGrpSpPr>
        <p:grpSpPr>
          <a:xfrm>
            <a:off x="5856882" y="6093296"/>
            <a:ext cx="1595437" cy="508479"/>
            <a:chOff x="3600" y="2831"/>
            <a:chExt cx="911" cy="290"/>
          </a:xfrm>
        </p:grpSpPr>
        <p:sp>
          <p:nvSpPr>
            <p:cNvPr id="396" name="Shape 39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Verdura</a:t>
              </a:r>
            </a:p>
          </p:txBody>
        </p:sp>
        <p:sp>
          <p:nvSpPr>
            <p:cNvPr id="397" name="Shape 39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21" name="Shape 329">
            <a:extLst>
              <a:ext uri="{FF2B5EF4-FFF2-40B4-BE49-F238E27FC236}">
                <a16:creationId xmlns:a16="http://schemas.microsoft.com/office/drawing/2014/main" id="{09D6C229-67FC-4EAB-B570-442293B389CE}"/>
              </a:ext>
            </a:extLst>
          </p:cNvPr>
          <p:cNvSpPr/>
          <p:nvPr/>
        </p:nvSpPr>
        <p:spPr>
          <a:xfrm rot="8405148">
            <a:off x="3799258" y="4217323"/>
            <a:ext cx="1626198" cy="1422815"/>
          </a:xfrm>
          <a:prstGeom prst="arc">
            <a:avLst>
              <a:gd name="adj1" fmla="val 17119367"/>
              <a:gd name="adj2" fmla="val 20652034"/>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5452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3" name="Shape 403"/>
          <p:cNvSpPr txBox="1">
            <a:spLocks noGrp="1"/>
          </p:cNvSpPr>
          <p:nvPr>
            <p:ph idx="1"/>
          </p:nvPr>
        </p:nvSpPr>
        <p:spPr>
          <a:prstGeom prst="rect">
            <a:avLst/>
          </a:prstGeom>
          <a:noFill/>
          <a:ln>
            <a:noFill/>
          </a:ln>
        </p:spPr>
        <p:txBody>
          <a:bodyPr lIns="91425" tIns="45700" rIns="91425" bIns="45700" anchor="t" anchorCtr="0">
            <a:noAutofit/>
          </a:bodyPr>
          <a:lstStyle/>
          <a:p>
            <a:pPr marL="533400" marR="0" lvl="0" indent="-552564"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Integridad</a:t>
            </a:r>
          </a:p>
          <a:p>
            <a:pPr marL="533400" marR="0" lvl="0" indent="-552564"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La integridad tiene como función proteger la BD contra operaciones que introduzcan inconsistencias en los datos. Se habla de integridad en el sentido de corrección, validez o precisión de los datos.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subsistema de integridad de un SGBD debe por tanto detectar y corregir, en la medida de lo posible, las operaciones incorrectas. En la práctica es el punto débil de los SGBD comerciales, ya que casi toda la verificación de integridad se realiza mediante código de procedimientos escritos por los usuarios.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Habrá operaciones cuya falta de corrección no sea detectable, por ejemplo, introducir un fecha de nacimiento 25/12/1945 cuando en realidad era 25/12/1954.</a:t>
            </a:r>
          </a:p>
          <a:p>
            <a:pPr marL="533400" marR="0" lvl="0" indent="-533400" algn="just" rtl="0">
              <a:lnSpc>
                <a:spcPct val="80000"/>
              </a:lnSpc>
              <a:spcBef>
                <a:spcPts val="700"/>
              </a:spcBef>
              <a:buClr>
                <a:schemeClr val="accent2"/>
              </a:buClr>
              <a:buSzPct val="25000"/>
              <a:buFont typeface="Noto Symbol"/>
              <a:buNone/>
            </a:pPr>
            <a:endParaRPr sz="1800" b="0" i="0" u="none" strike="noStrike" cap="none" dirty="0">
              <a:solidFill>
                <a:schemeClr val="dk1"/>
              </a:solidFill>
              <a:latin typeface="Arial"/>
              <a:ea typeface="Arial"/>
              <a:cs typeface="Arial"/>
              <a:sym typeface="Arial"/>
            </a:endParaRPr>
          </a:p>
        </p:txBody>
      </p:sp>
      <p:sp>
        <p:nvSpPr>
          <p:cNvPr id="402" name="Shape 40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90495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A85FF27-8315-4926-A429-F91F9D02ED78}"/>
              </a:ext>
            </a:extLst>
          </p:cNvPr>
          <p:cNvSpPr>
            <a:spLocks noGrp="1"/>
          </p:cNvSpPr>
          <p:nvPr>
            <p:ph idx="1"/>
          </p:nvPr>
        </p:nvSpPr>
        <p:spPr/>
        <p:txBody>
          <a:bodyPr/>
          <a:lstStyle/>
          <a:p>
            <a:endParaRPr lang="es-CR"/>
          </a:p>
        </p:txBody>
      </p:sp>
      <p:sp>
        <p:nvSpPr>
          <p:cNvPr id="408" name="Shape 40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09" name="Shape 409"/>
          <p:cNvGraphicFramePr/>
          <p:nvPr/>
        </p:nvGraphicFramePr>
        <p:xfrm>
          <a:off x="467543" y="1708016"/>
          <a:ext cx="8153400" cy="249434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LIB-000016</a:t>
                      </a:r>
                    </a:p>
                  </a:txBody>
                  <a:tcPr marL="91450" marR="91450" marT="45725" marB="45725"/>
                </a:tc>
                <a:tc>
                  <a:txBody>
                    <a:bodyPr/>
                    <a:lstStyle/>
                    <a:p>
                      <a:pPr marL="0" marR="0" lvl="0" indent="0" algn="l" rtl="0">
                        <a:spcBef>
                          <a:spcPts val="0"/>
                        </a:spcBef>
                        <a:buSzPct val="25000"/>
                        <a:buNone/>
                      </a:pPr>
                      <a:r>
                        <a:rPr lang="es-CR" sz="180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u="none" strike="noStrike" cap="none"/>
                        <a:t>Novela</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LIB-000017</a:t>
                      </a:r>
                    </a:p>
                  </a:txBody>
                  <a:tcPr marL="91450" marR="91450" marT="45725" marB="45725"/>
                </a:tc>
                <a:tc>
                  <a:txBody>
                    <a:bodyPr/>
                    <a:lstStyle/>
                    <a:p>
                      <a:pPr marL="0" marR="0" lvl="0" indent="0" algn="l" rtl="0">
                        <a:spcBef>
                          <a:spcPts val="0"/>
                        </a:spcBef>
                        <a:buSzPct val="25000"/>
                        <a:buNone/>
                      </a:pPr>
                      <a:r>
                        <a:rPr lang="es-CR" sz="1800" b="1" u="none" strike="noStrike" cap="none"/>
                        <a:t>?</a:t>
                      </a:r>
                    </a:p>
                  </a:txBody>
                  <a:tcPr marL="91450" marR="91450" marT="45725" marB="45725"/>
                </a:tc>
                <a:tc>
                  <a:txBody>
                    <a:bodyPr/>
                    <a:lstStyle/>
                    <a:p>
                      <a:pPr marL="0" marR="0" lvl="0" indent="0" algn="l" rtl="0">
                        <a:spcBef>
                          <a:spcPts val="0"/>
                        </a:spcBef>
                        <a:buSzPct val="25000"/>
                        <a:buNone/>
                      </a:pPr>
                      <a:r>
                        <a:rPr lang="es-CR" sz="1800" u="none" strike="noStrike" cap="none"/>
                        <a:t>Teatro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LIB-000008</a:t>
                      </a:r>
                    </a:p>
                  </a:txBody>
                  <a:tcPr marL="91450" marR="91450" marT="45725" marB="45725"/>
                </a:tc>
                <a:tc>
                  <a:txBody>
                    <a:bodyPr/>
                    <a:lstStyle/>
                    <a:p>
                      <a:pPr marL="0" marR="0" lvl="0" indent="0" algn="l" rtl="0">
                        <a:spcBef>
                          <a:spcPts val="0"/>
                        </a:spcBef>
                        <a:buSzPct val="25000"/>
                        <a:buNone/>
                      </a:pPr>
                      <a:r>
                        <a:rPr lang="es-CR" sz="180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u="none" strike="noStrike" cap="none"/>
                        <a:t>Cuento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1" u="none" strike="noStrike" cap="none"/>
                        <a:t>Azul</a:t>
                      </a:r>
                    </a:p>
                  </a:txBody>
                  <a:tcPr marL="91450" marR="91450" marT="45725" marB="45725"/>
                </a:tc>
                <a:tc>
                  <a:txBody>
                    <a:bodyPr/>
                    <a:lstStyle/>
                    <a:p>
                      <a:pPr marL="0" marR="0" lvl="0" indent="0" algn="l" rtl="0">
                        <a:spcBef>
                          <a:spcPts val="0"/>
                        </a:spcBef>
                        <a:buSzPct val="25000"/>
                        <a:buNone/>
                      </a:pPr>
                      <a:r>
                        <a:rPr lang="es-CR" sz="180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Poemas</a:t>
                      </a:r>
                    </a:p>
                  </a:txBody>
                  <a:tcPr marL="91450" marR="91450" marT="45725" marB="45725"/>
                </a:tc>
                <a:tc>
                  <a:txBody>
                    <a:bodyPr/>
                    <a:lstStyle/>
                    <a:p>
                      <a:pPr marL="0" marR="0" lvl="0" indent="0" algn="l" rtl="0">
                        <a:spcBef>
                          <a:spcPts val="0"/>
                        </a:spcBef>
                        <a:buSzPct val="25000"/>
                        <a:buNone/>
                      </a:pPr>
                      <a:r>
                        <a:rPr lang="es-CR" sz="1800" u="none" strike="noStrike" cap="none"/>
                        <a:t>Poesía</a:t>
                      </a:r>
                    </a:p>
                  </a:txBody>
                  <a:tcPr marL="91450" marR="91450" marT="45725" marB="45725"/>
                </a:tc>
                <a:tc>
                  <a:txBody>
                    <a:bodyPr/>
                    <a:lstStyle/>
                    <a:p>
                      <a:pPr marL="0" marR="0" lvl="0" indent="0" algn="l" rtl="0">
                        <a:spcBef>
                          <a:spcPts val="0"/>
                        </a:spcBef>
                        <a:buSzPct val="25000"/>
                        <a:buNone/>
                      </a:pPr>
                      <a:r>
                        <a:rPr lang="es-CR" sz="1800" b="1" u="none" strike="noStrike" cap="none"/>
                        <a:t>XXXX</a:t>
                      </a:r>
                    </a:p>
                  </a:txBody>
                  <a:tcPr marL="91450" marR="91450" marT="45725" marB="45725"/>
                </a:tc>
                <a:extLst>
                  <a:ext uri="{0D108BD9-81ED-4DB2-BD59-A6C34878D82A}">
                    <a16:rowId xmlns:a16="http://schemas.microsoft.com/office/drawing/2014/main" val="10005"/>
                  </a:ext>
                </a:extLst>
              </a:tr>
            </a:tbl>
          </a:graphicData>
        </a:graphic>
      </p:graphicFrame>
      <p:sp>
        <p:nvSpPr>
          <p:cNvPr id="410" name="Shape 410"/>
          <p:cNvSpPr/>
          <p:nvPr/>
        </p:nvSpPr>
        <p:spPr>
          <a:xfrm>
            <a:off x="1475655" y="4532926"/>
            <a:ext cx="6264696"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dos libros con el mismo valor en 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un libro sin valor en Título?</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¿Es posible el valor “XXXX” en el atributo AutorID?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¿Tiene sentido el valor “Azul” en el atributo tipo?</a:t>
            </a:r>
          </a:p>
        </p:txBody>
      </p:sp>
    </p:spTree>
    <p:extLst>
      <p:ext uri="{BB962C8B-B14F-4D97-AF65-F5344CB8AC3E}">
        <p14:creationId xmlns:p14="http://schemas.microsoft.com/office/powerpoint/2010/main" val="298359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C6F743E-70B8-4A07-9DF9-BC8000ACD4D0}"/>
              </a:ext>
            </a:extLst>
          </p:cNvPr>
          <p:cNvSpPr>
            <a:spLocks noGrp="1"/>
          </p:cNvSpPr>
          <p:nvPr>
            <p:ph idx="1"/>
          </p:nvPr>
        </p:nvSpPr>
        <p:spPr/>
        <p:txBody>
          <a:bodyPr/>
          <a:lstStyle/>
          <a:p>
            <a:endParaRPr lang="es-CR"/>
          </a:p>
        </p:txBody>
      </p:sp>
      <p:sp>
        <p:nvSpPr>
          <p:cNvPr id="415" name="Shape 41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16" name="Shape 416"/>
          <p:cNvGrpSpPr/>
          <p:nvPr/>
        </p:nvGrpSpPr>
        <p:grpSpPr>
          <a:xfrm>
            <a:off x="613392" y="2469154"/>
            <a:ext cx="8152164" cy="3186514"/>
            <a:chOff x="617" y="868954"/>
            <a:chExt cx="8152164" cy="3186514"/>
          </a:xfrm>
        </p:grpSpPr>
        <p:sp>
          <p:nvSpPr>
            <p:cNvPr id="417" name="Shape 417"/>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18" name="Shape 41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19" name="Shape 41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txBox="1"/>
            <p:nvPr/>
          </p:nvSpPr>
          <p:spPr>
            <a:xfrm>
              <a:off x="257237" y="868954"/>
              <a:ext cx="234569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21" name="Shape 42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22" name="Shape 42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3" name="Shape 42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5" name="Shape 425"/>
            <p:cNvSpPr txBox="1"/>
            <p:nvPr/>
          </p:nvSpPr>
          <p:spPr>
            <a:xfrm>
              <a:off x="3054358" y="868954"/>
              <a:ext cx="235005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26" name="Shape 42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27" name="Shape 42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8" name="Shape 42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0" name="Shape 430"/>
            <p:cNvSpPr txBox="1"/>
            <p:nvPr/>
          </p:nvSpPr>
          <p:spPr>
            <a:xfrm>
              <a:off x="5709786" y="868954"/>
              <a:ext cx="229694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755258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8FF1590-5871-4AE5-A701-F0F8531CFBBD}"/>
              </a:ext>
            </a:extLst>
          </p:cNvPr>
          <p:cNvSpPr>
            <a:spLocks noGrp="1"/>
          </p:cNvSpPr>
          <p:nvPr>
            <p:ph idx="1"/>
          </p:nvPr>
        </p:nvSpPr>
        <p:spPr/>
        <p:txBody>
          <a:bodyPr/>
          <a:lstStyle/>
          <a:p>
            <a:endParaRPr lang="es-CR"/>
          </a:p>
        </p:txBody>
      </p:sp>
      <p:sp>
        <p:nvSpPr>
          <p:cNvPr id="435" name="Shape 43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36" name="Shape 436"/>
          <p:cNvGrpSpPr/>
          <p:nvPr/>
        </p:nvGrpSpPr>
        <p:grpSpPr>
          <a:xfrm>
            <a:off x="613392" y="2469154"/>
            <a:ext cx="8152164" cy="3186514"/>
            <a:chOff x="617" y="868954"/>
            <a:chExt cx="8152164" cy="3186514"/>
          </a:xfrm>
        </p:grpSpPr>
        <p:sp>
          <p:nvSpPr>
            <p:cNvPr id="437" name="Shape 437"/>
            <p:cNvSpPr/>
            <p:nvPr/>
          </p:nvSpPr>
          <p:spPr>
            <a:xfrm>
              <a:off x="617"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38" name="Shape 43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39" name="Shape 43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0" name="Shape 440"/>
            <p:cNvSpPr txBox="1"/>
            <p:nvPr/>
          </p:nvSpPr>
          <p:spPr>
            <a:xfrm>
              <a:off x="292747" y="868954"/>
              <a:ext cx="2217249"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41" name="Shape 44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42" name="Shape 44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3" name="Shape 44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4" name="Shape 44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5" name="Shape 445"/>
            <p:cNvSpPr txBox="1"/>
            <p:nvPr/>
          </p:nvSpPr>
          <p:spPr>
            <a:xfrm>
              <a:off x="3054357" y="868954"/>
              <a:ext cx="220400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46" name="Shape 44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47" name="Shape 44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8" name="Shape 44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txBox="1"/>
            <p:nvPr/>
          </p:nvSpPr>
          <p:spPr>
            <a:xfrm>
              <a:off x="5630126" y="868954"/>
              <a:ext cx="237660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1814833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6" name="Shape 456"/>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75000"/>
              </a:lnSpc>
              <a:spcBef>
                <a:spcPts val="0"/>
              </a:spcBef>
              <a:buClr>
                <a:schemeClr val="accent2"/>
              </a:buClr>
              <a:buSzPct val="60257"/>
              <a:buFont typeface="Noto Symbol"/>
              <a:buChar char="◻"/>
            </a:pPr>
            <a:r>
              <a:rPr lang="es-CR" sz="2812" b="0" i="0" u="none" strike="noStrike" cap="none" dirty="0">
                <a:solidFill>
                  <a:schemeClr val="dk1"/>
                </a:solidFill>
                <a:latin typeface="Arial"/>
                <a:ea typeface="Arial"/>
                <a:cs typeface="Arial"/>
                <a:sym typeface="Arial"/>
              </a:rPr>
              <a:t>Integridad de dominio.</a:t>
            </a:r>
          </a:p>
          <a:p>
            <a:pPr marL="640080" marR="0" lvl="1" indent="-284480" algn="just" rtl="0">
              <a:lnSpc>
                <a:spcPct val="80000"/>
              </a:lnSpc>
              <a:spcBef>
                <a:spcPts val="550"/>
              </a:spcBef>
              <a:buClr>
                <a:schemeClr val="accent1"/>
              </a:buClr>
              <a:buSzPct val="68055"/>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68055"/>
              <a:buFont typeface="Noto Symbol"/>
              <a:buChar char="⬜"/>
            </a:pPr>
            <a:r>
              <a:rPr lang="es-CR" sz="2000" b="0" i="0" u="none" strike="noStrike" cap="none" dirty="0">
                <a:solidFill>
                  <a:schemeClr val="dk1"/>
                </a:solidFill>
                <a:latin typeface="Arial"/>
                <a:ea typeface="Arial"/>
                <a:cs typeface="Arial"/>
                <a:sym typeface="Arial"/>
              </a:rPr>
              <a:t>Ningún componente de la llave primaria de una relación puede aceptar valores nulos. </a:t>
            </a:r>
          </a:p>
          <a:p>
            <a:pPr marL="640080" marR="0" lvl="1" indent="-284480" algn="just" rtl="0">
              <a:lnSpc>
                <a:spcPct val="80000"/>
              </a:lnSpc>
              <a:spcBef>
                <a:spcPts val="550"/>
              </a:spcBef>
              <a:buClr>
                <a:schemeClr val="accent1"/>
              </a:buClr>
              <a:buSzPct val="68055"/>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68055"/>
              <a:buFont typeface="Noto Symbol"/>
              <a:buChar char="⬜"/>
            </a:pPr>
            <a:r>
              <a:rPr lang="es-CR" sz="2000" b="0" i="0" u="none" strike="noStrike" cap="none" dirty="0">
                <a:solidFill>
                  <a:schemeClr val="dk1"/>
                </a:solidFill>
                <a:latin typeface="Arial"/>
                <a:ea typeface="Arial"/>
                <a:cs typeface="Arial"/>
                <a:sym typeface="Arial"/>
              </a:rPr>
              <a:t>En un momento dado, los valores de los datos en una base de datos son una representación de un fragmento de la realidad. Es decir, si tenemos una tabla con los atributos de personas y entre ellos el peso o la edad, estos no pueden ser negativos, porque en el mundo real, esto no es posible. Si añadimos una restricción de este tipo a una base de datos, estamos incluyéndole una regla de integridad. Por ejemplo, si tenemos una base de datos alumnos, profesores y cursos para una escuela o facultad, algunas reglas de integridad serían: </a:t>
            </a:r>
          </a:p>
          <a:p>
            <a:pPr marL="594360" marR="0" lvl="2" indent="-327660" algn="just" rtl="0">
              <a:lnSpc>
                <a:spcPct val="75000"/>
              </a:lnSpc>
              <a:spcBef>
                <a:spcPts val="700"/>
              </a:spcBef>
              <a:buClr>
                <a:schemeClr val="accent2"/>
              </a:buClr>
              <a:buSzPct val="60000"/>
              <a:buFont typeface="Noto Symbol"/>
              <a:buNone/>
            </a:pPr>
            <a:endParaRPr sz="1500" b="0" i="0" u="none" strike="noStrike" cap="none" dirty="0">
              <a:solidFill>
                <a:schemeClr val="dk1"/>
              </a:solidFill>
              <a:latin typeface="Arial"/>
              <a:ea typeface="Arial"/>
              <a:cs typeface="Arial"/>
              <a:sym typeface="Arial"/>
            </a:endParaRPr>
          </a:p>
          <a:p>
            <a:pPr marL="320040" marR="0" lvl="0" indent="-320040" algn="just" rtl="0">
              <a:lnSpc>
                <a:spcPct val="80000"/>
              </a:lnSpc>
              <a:spcBef>
                <a:spcPts val="700"/>
              </a:spcBef>
              <a:buClr>
                <a:schemeClr val="accent2"/>
              </a:buClr>
              <a:buSzPct val="60399"/>
              <a:buFont typeface="Noto Symbol"/>
              <a:buNone/>
            </a:pPr>
            <a:endParaRPr sz="1812" b="0" i="0" u="none" strike="noStrike" cap="none" dirty="0">
              <a:solidFill>
                <a:schemeClr val="dk1"/>
              </a:solidFill>
              <a:latin typeface="Arial"/>
              <a:ea typeface="Arial"/>
              <a:cs typeface="Arial"/>
              <a:sym typeface="Arial"/>
            </a:endParaRPr>
          </a:p>
        </p:txBody>
      </p:sp>
      <p:sp>
        <p:nvSpPr>
          <p:cNvPr id="455" name="Shape 45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006890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75EFB76-7348-491D-AC22-C19478324FDE}"/>
              </a:ext>
            </a:extLst>
          </p:cNvPr>
          <p:cNvSpPr>
            <a:spLocks noGrp="1"/>
          </p:cNvSpPr>
          <p:nvPr>
            <p:ph idx="1"/>
          </p:nvPr>
        </p:nvSpPr>
        <p:spPr/>
        <p:txBody>
          <a:bodyPr/>
          <a:lstStyle/>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los alumnos son de la forma </a:t>
            </a:r>
            <a:r>
              <a:rPr lang="es-CR" b="1" dirty="0" err="1">
                <a:solidFill>
                  <a:schemeClr val="dk1"/>
                </a:solidFill>
                <a:latin typeface="Arial"/>
                <a:ea typeface="Arial"/>
                <a:cs typeface="Arial"/>
                <a:sym typeface="Arial"/>
              </a:rPr>
              <a:t>ALaaaannnn</a:t>
            </a:r>
            <a:r>
              <a:rPr lang="es-CR" dirty="0">
                <a:solidFill>
                  <a:schemeClr val="dk1"/>
                </a:solidFill>
                <a:latin typeface="Arial"/>
                <a:ea typeface="Arial"/>
                <a:cs typeface="Arial"/>
                <a:sym typeface="Arial"/>
              </a:rPr>
              <a:t> donde </a:t>
            </a:r>
            <a:r>
              <a:rPr lang="es-CR" b="1" dirty="0" err="1">
                <a:solidFill>
                  <a:schemeClr val="dk1"/>
                </a:solidFill>
                <a:latin typeface="Arial"/>
                <a:ea typeface="Arial"/>
                <a:cs typeface="Arial"/>
                <a:sym typeface="Arial"/>
              </a:rPr>
              <a:t>aaaa</a:t>
            </a:r>
            <a:r>
              <a:rPr lang="es-CR" dirty="0">
                <a:solidFill>
                  <a:schemeClr val="dk1"/>
                </a:solidFill>
                <a:latin typeface="Arial"/>
                <a:ea typeface="Arial"/>
                <a:cs typeface="Arial"/>
                <a:sym typeface="Arial"/>
              </a:rPr>
              <a:t> son los cuatro dígitos del año de ingreso y </a:t>
            </a:r>
            <a:r>
              <a:rPr lang="es-CR" dirty="0" err="1">
                <a:solidFill>
                  <a:schemeClr val="dk1"/>
                </a:solidFill>
                <a:latin typeface="Arial"/>
                <a:ea typeface="Arial"/>
                <a:cs typeface="Arial"/>
                <a:sym typeface="Arial"/>
              </a:rPr>
              <a:t>nnnn</a:t>
            </a:r>
            <a:r>
              <a:rPr lang="es-CR" dirty="0">
                <a:solidFill>
                  <a:schemeClr val="dk1"/>
                </a:solidFill>
                <a:latin typeface="Arial"/>
                <a:ea typeface="Arial"/>
                <a:cs typeface="Arial"/>
                <a:sym typeface="Arial"/>
              </a:rPr>
              <a:t> son cuatro dígitos que representan un número secuencial.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los profesores son de la forma </a:t>
            </a:r>
            <a:r>
              <a:rPr lang="es-CR" dirty="0" err="1">
                <a:solidFill>
                  <a:schemeClr val="dk1"/>
                </a:solidFill>
                <a:latin typeface="Arial"/>
                <a:ea typeface="Arial"/>
                <a:cs typeface="Arial"/>
                <a:sym typeface="Arial"/>
              </a:rPr>
              <a:t>ACmmnn</a:t>
            </a:r>
            <a:r>
              <a:rPr lang="es-CR" dirty="0">
                <a:solidFill>
                  <a:schemeClr val="dk1"/>
                </a:solidFill>
                <a:latin typeface="Arial"/>
                <a:ea typeface="Arial"/>
                <a:cs typeface="Arial"/>
                <a:sym typeface="Arial"/>
              </a:rPr>
              <a:t> donde mm es la clave del departamento al que está asociado y </a:t>
            </a:r>
            <a:r>
              <a:rPr lang="es-CR" dirty="0" err="1">
                <a:solidFill>
                  <a:schemeClr val="dk1"/>
                </a:solidFill>
                <a:latin typeface="Arial"/>
                <a:ea typeface="Arial"/>
                <a:cs typeface="Arial"/>
                <a:sym typeface="Arial"/>
              </a:rPr>
              <a:t>nn</a:t>
            </a:r>
            <a:r>
              <a:rPr lang="es-CR" dirty="0">
                <a:solidFill>
                  <a:schemeClr val="dk1"/>
                </a:solidFill>
                <a:latin typeface="Arial"/>
                <a:ea typeface="Arial"/>
                <a:cs typeface="Arial"/>
                <a:sym typeface="Arial"/>
              </a:rPr>
              <a:t> es un secuencial.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cursos son de la forma </a:t>
            </a:r>
            <a:r>
              <a:rPr lang="es-CR" dirty="0" err="1">
                <a:solidFill>
                  <a:schemeClr val="dk1"/>
                </a:solidFill>
                <a:latin typeface="Arial"/>
                <a:ea typeface="Arial"/>
                <a:cs typeface="Arial"/>
                <a:sym typeface="Arial"/>
              </a:rPr>
              <a:t>MAmmnnaa</a:t>
            </a:r>
            <a:r>
              <a:rPr lang="es-CR" dirty="0">
                <a:solidFill>
                  <a:schemeClr val="dk1"/>
                </a:solidFill>
                <a:latin typeface="Arial"/>
                <a:ea typeface="Arial"/>
                <a:cs typeface="Arial"/>
                <a:sym typeface="Arial"/>
              </a:rPr>
              <a:t> donde mm es la clave del departamento, </a:t>
            </a:r>
            <a:r>
              <a:rPr lang="es-CR" dirty="0" err="1">
                <a:solidFill>
                  <a:schemeClr val="dk1"/>
                </a:solidFill>
                <a:latin typeface="Arial"/>
                <a:ea typeface="Arial"/>
                <a:cs typeface="Arial"/>
                <a:sym typeface="Arial"/>
              </a:rPr>
              <a:t>nn</a:t>
            </a:r>
            <a:r>
              <a:rPr lang="es-CR" dirty="0">
                <a:solidFill>
                  <a:schemeClr val="dk1"/>
                </a:solidFill>
                <a:latin typeface="Arial"/>
                <a:ea typeface="Arial"/>
                <a:cs typeface="Arial"/>
                <a:sym typeface="Arial"/>
              </a:rPr>
              <a:t> es la clave de la materia y </a:t>
            </a:r>
            <a:r>
              <a:rPr lang="es-CR" dirty="0" err="1">
                <a:solidFill>
                  <a:schemeClr val="dk1"/>
                </a:solidFill>
                <a:latin typeface="Arial"/>
                <a:ea typeface="Arial"/>
                <a:cs typeface="Arial"/>
                <a:sym typeface="Arial"/>
              </a:rPr>
              <a:t>aa</a:t>
            </a:r>
            <a:r>
              <a:rPr lang="es-CR" dirty="0">
                <a:solidFill>
                  <a:schemeClr val="dk1"/>
                </a:solidFill>
                <a:latin typeface="Arial"/>
                <a:ea typeface="Arial"/>
                <a:cs typeface="Arial"/>
                <a:sym typeface="Arial"/>
              </a:rPr>
              <a:t> son los dos dígitos menos significativos del año.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Un alumno no puede estar inscrito en más de cinco materias.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Un curso no puede tener menos de cinco alumnos</a:t>
            </a:r>
          </a:p>
          <a:p>
            <a:endParaRPr lang="es-CR" dirty="0"/>
          </a:p>
        </p:txBody>
      </p:sp>
      <p:sp>
        <p:nvSpPr>
          <p:cNvPr id="3" name="Título 2">
            <a:extLst>
              <a:ext uri="{FF2B5EF4-FFF2-40B4-BE49-F238E27FC236}">
                <a16:creationId xmlns:a16="http://schemas.microsoft.com/office/drawing/2014/main" id="{10AD503B-B4B6-41D0-B88F-CACC4AAA070B}"/>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3067610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Shape 46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r>
              <a:rPr lang="es-CR" sz="3200" b="1" i="0" u="none" strike="noStrike" cap="none" dirty="0">
                <a:solidFill>
                  <a:schemeClr val="dk1"/>
                </a:solidFill>
                <a:latin typeface="Arial"/>
                <a:ea typeface="Arial"/>
                <a:cs typeface="Arial"/>
                <a:sym typeface="Arial"/>
              </a:rPr>
              <a:t>Integridad de dominio.</a:t>
            </a:r>
          </a:p>
          <a:p>
            <a:pPr marL="320040" marR="0" lvl="0" indent="-320040" algn="just" rtl="0">
              <a:lnSpc>
                <a:spcPct val="90000"/>
              </a:lnSpc>
              <a:spcBef>
                <a:spcPts val="0"/>
              </a:spcBef>
              <a:buClr>
                <a:schemeClr val="accent2"/>
              </a:buClr>
              <a:buSzPct val="60000"/>
              <a:buFont typeface="Noto Symbol"/>
              <a:buChar char="◻"/>
            </a:pPr>
            <a:endParaRPr lang="es-CR" sz="3200" b="1"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Algunas de estas reglas son arbitrarias y para fines de ejemplificar el concepto y es inmediato notar que se aplican a tablas en específico. </a:t>
            </a:r>
          </a:p>
          <a:p>
            <a:pPr marL="640080" marR="0" lvl="1" indent="-284480" algn="just" rtl="0">
              <a:lnSpc>
                <a:spcPct val="80000"/>
              </a:lnSpc>
              <a:spcBef>
                <a:spcPts val="550"/>
              </a:spcBef>
              <a:buClr>
                <a:schemeClr val="accent1"/>
              </a:buClr>
              <a:buSzPct val="70000"/>
              <a:buFont typeface="Noto Symbol"/>
              <a:buChar char="⬜"/>
            </a:pPr>
            <a:endParaRPr lang="es-CR" sz="24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Sin embargo, las bases de datos relacionales, tienen dos reglas generales de integridad que se aplican a las llaves primarias y a las llaves foráneas.</a:t>
            </a:r>
          </a:p>
        </p:txBody>
      </p:sp>
      <p:sp>
        <p:nvSpPr>
          <p:cNvPr id="461" name="Shape 46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3494418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E2BF7A7-DBE3-4999-9A77-3A6E25E19DA7}"/>
              </a:ext>
            </a:extLst>
          </p:cNvPr>
          <p:cNvSpPr>
            <a:spLocks noGrp="1"/>
          </p:cNvSpPr>
          <p:nvPr>
            <p:ph idx="1"/>
          </p:nvPr>
        </p:nvSpPr>
        <p:spPr/>
        <p:txBody>
          <a:bodyPr/>
          <a:lstStyle/>
          <a:p>
            <a:endParaRPr lang="es-CR"/>
          </a:p>
        </p:txBody>
      </p:sp>
      <p:sp>
        <p:nvSpPr>
          <p:cNvPr id="467" name="Shape 46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68" name="Shape 468"/>
          <p:cNvGrpSpPr/>
          <p:nvPr/>
        </p:nvGrpSpPr>
        <p:grpSpPr>
          <a:xfrm>
            <a:off x="613392" y="2469154"/>
            <a:ext cx="8152164" cy="3186514"/>
            <a:chOff x="617" y="868954"/>
            <a:chExt cx="8152164" cy="3186514"/>
          </a:xfrm>
        </p:grpSpPr>
        <p:sp>
          <p:nvSpPr>
            <p:cNvPr id="469" name="Shape 469"/>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70" name="Shape 470"/>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1" name="Shape 471"/>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2" name="Shape 472"/>
            <p:cNvSpPr txBox="1"/>
            <p:nvPr/>
          </p:nvSpPr>
          <p:spPr>
            <a:xfrm>
              <a:off x="328258" y="868954"/>
              <a:ext cx="218173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73" name="Shape 473"/>
            <p:cNvSpPr/>
            <p:nvPr/>
          </p:nvSpPr>
          <p:spPr>
            <a:xfrm>
              <a:off x="2748984"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74" name="Shape 474"/>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5" name="Shape 475"/>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76" name="Shape 476"/>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7" name="Shape 477"/>
            <p:cNvSpPr txBox="1"/>
            <p:nvPr/>
          </p:nvSpPr>
          <p:spPr>
            <a:xfrm>
              <a:off x="2983685" y="868954"/>
              <a:ext cx="2274680"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78" name="Shape 478"/>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79" name="Shape 479"/>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80" name="Shape 480"/>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81" name="Shape 481"/>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txBox="1"/>
            <p:nvPr/>
          </p:nvSpPr>
          <p:spPr>
            <a:xfrm>
              <a:off x="5700798" y="868954"/>
              <a:ext cx="2305935"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06832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dirty="0"/>
              <a:t>Herencia</a:t>
            </a:r>
          </a:p>
          <a:p>
            <a:r>
              <a:rPr lang="es-ES" dirty="0"/>
              <a:t>Agregación</a:t>
            </a:r>
          </a:p>
          <a:p>
            <a:r>
              <a:rPr lang="es-ES" dirty="0"/>
              <a:t>Integridad</a:t>
            </a:r>
          </a:p>
          <a:p>
            <a:pPr lvl="1"/>
            <a:r>
              <a:rPr lang="es-ES" dirty="0"/>
              <a:t>Integridad referencial</a:t>
            </a:r>
          </a:p>
          <a:p>
            <a:pPr lvl="1"/>
            <a:r>
              <a:rPr lang="es-ES" dirty="0"/>
              <a:t>Integridad de dominio</a:t>
            </a:r>
          </a:p>
          <a:p>
            <a:pPr lvl="1"/>
            <a:r>
              <a:rPr lang="es-ES" dirty="0"/>
              <a:t>Integridad de clave</a:t>
            </a:r>
          </a:p>
          <a:p>
            <a:endParaRPr lang="es-CR" dirty="0"/>
          </a:p>
        </p:txBody>
      </p:sp>
      <p:sp>
        <p:nvSpPr>
          <p:cNvPr id="2" name="Título 1"/>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3931952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8" name="Shape 488"/>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endParaRPr lang="es-CR" sz="2400" b="1" dirty="0">
              <a:sym typeface="Arial"/>
            </a:endParaRPr>
          </a:p>
          <a:p>
            <a:pPr marL="320040" marR="0" lvl="0" indent="-320040" algn="just" rtl="0">
              <a:lnSpc>
                <a:spcPct val="90000"/>
              </a:lnSpc>
              <a:spcBef>
                <a:spcPts val="0"/>
              </a:spcBef>
              <a:buClr>
                <a:schemeClr val="accent2"/>
              </a:buClr>
              <a:buSzPct val="60000"/>
              <a:buFont typeface="Noto Symbol"/>
              <a:buChar char="◻"/>
            </a:pPr>
            <a:r>
              <a:rPr lang="es-CR" sz="2400" b="1" dirty="0">
                <a:sym typeface="Arial"/>
              </a:rPr>
              <a:t>Integridad de clave.</a:t>
            </a:r>
          </a:p>
          <a:p>
            <a:pPr marL="640080" marR="0" lvl="1" indent="-284480" algn="just" rtl="0">
              <a:lnSpc>
                <a:spcPct val="80000"/>
              </a:lnSpc>
              <a:spcBef>
                <a:spcPts val="550"/>
              </a:spcBef>
              <a:buClr>
                <a:schemeClr val="accent1"/>
              </a:buClr>
              <a:buSzPct val="70000"/>
              <a:buFont typeface="Noto Symbol"/>
              <a:buChar char="⬜"/>
            </a:pPr>
            <a:r>
              <a:rPr lang="es-CR" sz="2000" dirty="0">
                <a:sym typeface="Arial"/>
              </a:rPr>
              <a:t>Clave primaria</a:t>
            </a:r>
          </a:p>
          <a:p>
            <a:pPr marL="914400" marR="0" lvl="2" indent="-228600" algn="just" rtl="0">
              <a:lnSpc>
                <a:spcPct val="80000"/>
              </a:lnSpc>
              <a:spcBef>
                <a:spcPts val="500"/>
              </a:spcBef>
              <a:buClr>
                <a:schemeClr val="accent2"/>
              </a:buClr>
              <a:buSzPct val="75000"/>
              <a:buFont typeface="Noto Symbol"/>
              <a:buChar char="■"/>
            </a:pPr>
            <a:r>
              <a:rPr lang="es-CR" sz="1800" dirty="0">
                <a:sym typeface="Arial"/>
              </a:rPr>
              <a:t>Una clave primaria de una relación es un conjunto de atributos de su esquema que son elegidos para servir de identificador unívoco de sus </a:t>
            </a:r>
            <a:r>
              <a:rPr lang="es-CR" sz="1800" dirty="0" err="1">
                <a:sym typeface="Arial"/>
              </a:rPr>
              <a:t>tuplas</a:t>
            </a:r>
            <a:r>
              <a:rPr lang="es-CR" sz="18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deberá ser </a:t>
            </a:r>
            <a:r>
              <a:rPr lang="es-CR" sz="1600" dirty="0" err="1">
                <a:sym typeface="Arial"/>
              </a:rPr>
              <a:t>minimal</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sus atributos deberán tener siempre un valor para cada </a:t>
            </a:r>
            <a:r>
              <a:rPr lang="es-CR" sz="1600" dirty="0" err="1">
                <a:sym typeface="Arial"/>
              </a:rPr>
              <a:t>tupla</a:t>
            </a:r>
            <a:r>
              <a:rPr lang="es-CR" sz="1600" dirty="0">
                <a:sym typeface="Arial"/>
              </a:rPr>
              <a:t> (restricción de valor no nulo) y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este valor deberá ser único para cada </a:t>
            </a:r>
            <a:r>
              <a:rPr lang="es-CR" sz="1600" dirty="0" err="1">
                <a:sym typeface="Arial"/>
              </a:rPr>
              <a:t>tupla</a:t>
            </a:r>
            <a:r>
              <a:rPr lang="es-CR" sz="1600" dirty="0">
                <a:sym typeface="Arial"/>
              </a:rPr>
              <a:t> (restricción de unicidad).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Ejemplo: CP: {</a:t>
            </a:r>
            <a:r>
              <a:rPr lang="es-CR" sz="1600" dirty="0" err="1">
                <a:sym typeface="Arial"/>
              </a:rPr>
              <a:t>id_lib</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a:t>
            </a:r>
            <a:r>
              <a:rPr lang="es-CR" sz="1600" dirty="0" err="1">
                <a:sym typeface="Arial"/>
              </a:rPr>
              <a:t>id_lib</a:t>
            </a:r>
            <a:r>
              <a:rPr lang="es-CR" sz="1600" dirty="0">
                <a:sym typeface="Arial"/>
              </a:rPr>
              <a:t> es un atributo clave primaria de Publicaciones”</a:t>
            </a:r>
          </a:p>
          <a:p>
            <a:pPr marL="320040" marR="0" lvl="0" indent="-320040" algn="just" rtl="0">
              <a:spcBef>
                <a:spcPts val="700"/>
              </a:spcBef>
              <a:buClr>
                <a:schemeClr val="accent2"/>
              </a:buClr>
              <a:buSzPct val="60000"/>
              <a:buFont typeface="Noto Symbol"/>
              <a:buNone/>
            </a:pPr>
            <a:endParaRPr sz="3600" b="0" i="0" u="none" strike="noStrike" cap="none" dirty="0">
              <a:solidFill>
                <a:schemeClr val="dk1"/>
              </a:solidFill>
              <a:latin typeface="Arial"/>
              <a:ea typeface="Arial"/>
              <a:cs typeface="Arial"/>
              <a:sym typeface="Arial"/>
            </a:endParaRPr>
          </a:p>
        </p:txBody>
      </p:sp>
      <p:sp>
        <p:nvSpPr>
          <p:cNvPr id="487" name="Shape 48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461322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0AAF7B9-6C80-40DC-A238-6A87B790C12D}"/>
              </a:ext>
            </a:extLst>
          </p:cNvPr>
          <p:cNvSpPr>
            <a:spLocks noGrp="1"/>
          </p:cNvSpPr>
          <p:nvPr>
            <p:ph idx="1"/>
          </p:nvPr>
        </p:nvSpPr>
        <p:spPr/>
        <p:txBody>
          <a:bodyPr/>
          <a:lstStyle/>
          <a:p>
            <a:pPr marL="640080" lvl="1" indent="-284480" algn="just">
              <a:lnSpc>
                <a:spcPct val="80000"/>
              </a:lnSpc>
              <a:spcBef>
                <a:spcPts val="550"/>
              </a:spcBef>
              <a:buClr>
                <a:schemeClr val="accent1"/>
              </a:buClr>
              <a:buSzPct val="70000"/>
              <a:buFont typeface="Noto Symbol"/>
              <a:buChar char="⬜"/>
            </a:pPr>
            <a:endParaRPr lang="es-CR" sz="2400" dirty="0">
              <a:sym typeface="Arial"/>
            </a:endParaRPr>
          </a:p>
          <a:p>
            <a:pPr marL="640080" lvl="1" indent="-284480" algn="just">
              <a:lnSpc>
                <a:spcPct val="80000"/>
              </a:lnSpc>
              <a:spcBef>
                <a:spcPts val="550"/>
              </a:spcBef>
              <a:buClr>
                <a:schemeClr val="accent1"/>
              </a:buClr>
              <a:buSzPct val="70000"/>
              <a:buFont typeface="Noto Symbol"/>
              <a:buChar char="⬜"/>
            </a:pPr>
            <a:r>
              <a:rPr lang="es-CR" sz="2400" dirty="0">
                <a:sym typeface="Arial"/>
              </a:rPr>
              <a:t>Clave foránea o ajena</a:t>
            </a:r>
          </a:p>
          <a:p>
            <a:pPr marL="914400" lvl="2" indent="-228600" algn="just">
              <a:lnSpc>
                <a:spcPct val="80000"/>
              </a:lnSpc>
              <a:spcBef>
                <a:spcPts val="500"/>
              </a:spcBef>
              <a:buClr>
                <a:schemeClr val="accent2"/>
              </a:buClr>
              <a:buSzPct val="75000"/>
              <a:buFont typeface="Noto Symbol"/>
              <a:buChar char="■"/>
            </a:pPr>
            <a:r>
              <a:rPr lang="es-CR" sz="2000" dirty="0">
                <a:sym typeface="Arial"/>
              </a:rPr>
              <a:t>El uso de claves ajenas es el mecanismo que proporciona el modelo relacional para expresar asociaciones entre los objetos representados en el esquema de la base de datos. </a:t>
            </a:r>
          </a:p>
          <a:p>
            <a:pPr marL="914400" lvl="2" indent="-228600" algn="just">
              <a:lnSpc>
                <a:spcPct val="80000"/>
              </a:lnSpc>
              <a:spcBef>
                <a:spcPts val="500"/>
              </a:spcBef>
              <a:buClr>
                <a:schemeClr val="accent2"/>
              </a:buClr>
              <a:buSzPct val="75000"/>
              <a:buFont typeface="Noto Symbol"/>
              <a:buChar char="■"/>
            </a:pPr>
            <a:r>
              <a:rPr lang="es-CR" sz="2000" dirty="0">
                <a:sym typeface="Arial"/>
              </a:rPr>
              <a:t>Este mecanismo se define para que dichas asociaciones, si se realizan, se hagan siempre adecuadamente. Con este objetivo, se añade al esquema de una relación, R, un conjunto de atributos que hagan referencia a un conjunto de atributos de una relación S </a:t>
            </a:r>
          </a:p>
          <a:p>
            <a:pPr marL="914400" lvl="2" indent="-228600" algn="just">
              <a:lnSpc>
                <a:spcPct val="80000"/>
              </a:lnSpc>
              <a:spcBef>
                <a:spcPts val="500"/>
              </a:spcBef>
              <a:buClr>
                <a:schemeClr val="accent2"/>
              </a:buClr>
              <a:buSzPct val="75000"/>
              <a:buFont typeface="Noto Symbol"/>
              <a:buChar char="■"/>
            </a:pPr>
            <a:r>
              <a:rPr lang="es-CR" sz="2000" dirty="0">
                <a:sym typeface="Arial"/>
              </a:rPr>
              <a:t>A ese conjunto de atributos se les denomina clave ajena de la relación R que hace referencia a la relación S.</a:t>
            </a:r>
          </a:p>
          <a:p>
            <a:endParaRPr lang="es-CR" dirty="0"/>
          </a:p>
        </p:txBody>
      </p:sp>
      <p:sp>
        <p:nvSpPr>
          <p:cNvPr id="3" name="Título 2">
            <a:extLst>
              <a:ext uri="{FF2B5EF4-FFF2-40B4-BE49-F238E27FC236}">
                <a16:creationId xmlns:a16="http://schemas.microsoft.com/office/drawing/2014/main" id="{837DE0C2-FDD9-4D09-B301-8E593EE3CE9E}"/>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1574221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F8778B5-ADAD-4844-AF68-3C6FBB21405C}"/>
              </a:ext>
            </a:extLst>
          </p:cNvPr>
          <p:cNvSpPr>
            <a:spLocks noGrp="1"/>
          </p:cNvSpPr>
          <p:nvPr>
            <p:ph idx="1"/>
          </p:nvPr>
        </p:nvSpPr>
        <p:spPr/>
        <p:txBody>
          <a:bodyPr/>
          <a:lstStyle/>
          <a:p>
            <a:endParaRPr lang="es-CR"/>
          </a:p>
        </p:txBody>
      </p:sp>
      <p:sp>
        <p:nvSpPr>
          <p:cNvPr id="493" name="Shape 49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94" name="Shape 494"/>
          <p:cNvGraphicFramePr/>
          <p:nvPr/>
        </p:nvGraphicFramePr>
        <p:xfrm>
          <a:off x="467543" y="1708016"/>
          <a:ext cx="8153400" cy="249434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b="0" u="none" strike="noStrike" cap="none"/>
                        <a:t>LIB-000016</a:t>
                      </a:r>
                    </a:p>
                  </a:txBody>
                  <a:tcPr marL="91450" marR="91450" marT="45725" marB="45725"/>
                </a:tc>
                <a:tc>
                  <a:txBody>
                    <a:bodyPr/>
                    <a:lstStyle/>
                    <a:p>
                      <a:pPr marL="0" marR="0" lvl="0" indent="0" algn="l" rtl="0">
                        <a:spcBef>
                          <a:spcPts val="0"/>
                        </a:spcBef>
                        <a:buSzPct val="25000"/>
                        <a:buNone/>
                      </a:pPr>
                      <a:r>
                        <a:rPr lang="es-CR" sz="1800" b="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b="0" u="none" strike="noStrike" cap="none"/>
                        <a:t>LIB-000017</a:t>
                      </a:r>
                    </a:p>
                  </a:txBody>
                  <a:tcPr marL="91450" marR="91450" marT="45725" marB="45725"/>
                </a:tc>
                <a:tc>
                  <a:txBody>
                    <a:bodyPr/>
                    <a:lstStyle/>
                    <a:p>
                      <a:pPr marL="0" marR="0" lvl="0" indent="0" algn="l" rtl="0">
                        <a:spcBef>
                          <a:spcPts val="0"/>
                        </a:spcBef>
                        <a:buSzPct val="25000"/>
                        <a:buNone/>
                      </a:pPr>
                      <a:r>
                        <a:rPr lang="es-CR" sz="1800" b="0" u="none" strike="noStrike" cap="none"/>
                        <a:t>Siempre no</a:t>
                      </a:r>
                    </a:p>
                  </a:txBody>
                  <a:tcPr marL="91450" marR="91450" marT="45725" marB="45725"/>
                </a:tc>
                <a:tc>
                  <a:txBody>
                    <a:bodyPr/>
                    <a:lstStyle/>
                    <a:p>
                      <a:pPr marL="0" marR="0" lvl="0" indent="0" algn="l" rtl="0">
                        <a:spcBef>
                          <a:spcPts val="0"/>
                        </a:spcBef>
                        <a:buSzPct val="25000"/>
                        <a:buNone/>
                      </a:pPr>
                      <a:r>
                        <a:rPr lang="es-CR" sz="1800" b="0" u="none" strike="noStrike" cap="none"/>
                        <a:t>Teatro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b="0" u="none" strike="noStrike" cap="none"/>
                        <a:t>LIB-000008</a:t>
                      </a:r>
                    </a:p>
                  </a:txBody>
                  <a:tcPr marL="91450" marR="91450" marT="45725" marB="45725"/>
                </a:tc>
                <a:tc>
                  <a:txBody>
                    <a:bodyPr/>
                    <a:lstStyle/>
                    <a:p>
                      <a:pPr marL="0" marR="0" lvl="0" indent="0" algn="l" rtl="0">
                        <a:spcBef>
                          <a:spcPts val="0"/>
                        </a:spcBef>
                        <a:buSzPct val="25000"/>
                        <a:buNone/>
                      </a:pPr>
                      <a:r>
                        <a:rPr lang="es-CR" sz="1800" b="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b="0" u="none" strike="noStrike" cap="none"/>
                        <a:t>Cuento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0" u="none" strike="noStrike" cap="none"/>
                        <a:t>LIB-000001</a:t>
                      </a:r>
                    </a:p>
                  </a:txBody>
                  <a:tcPr marL="91450" marR="91450" marT="45725" marB="45725"/>
                </a:tc>
                <a:tc>
                  <a:txBody>
                    <a:bodyPr/>
                    <a:lstStyle/>
                    <a:p>
                      <a:pPr marL="0" marR="0" lvl="0" indent="0" algn="l" rtl="0">
                        <a:spcBef>
                          <a:spcPts val="0"/>
                        </a:spcBef>
                        <a:buSzPct val="25000"/>
                        <a:buNone/>
                      </a:pPr>
                      <a:r>
                        <a:rPr lang="es-CR" sz="1800" b="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0" u="none" strike="noStrike" cap="none"/>
                        <a:t>LIB-000004</a:t>
                      </a:r>
                    </a:p>
                  </a:txBody>
                  <a:tcPr marL="91450" marR="91450" marT="45725" marB="45725"/>
                </a:tc>
                <a:tc>
                  <a:txBody>
                    <a:bodyPr/>
                    <a:lstStyle/>
                    <a:p>
                      <a:pPr marL="0" marR="0" lvl="0" indent="0" algn="l" rtl="0">
                        <a:spcBef>
                          <a:spcPts val="0"/>
                        </a:spcBef>
                        <a:buSzPct val="25000"/>
                        <a:buNone/>
                      </a:pPr>
                      <a:r>
                        <a:rPr lang="es-CR" sz="1800" b="0" u="none" strike="noStrike" cap="none"/>
                        <a:t>Poemas</a:t>
                      </a:r>
                    </a:p>
                  </a:txBody>
                  <a:tcPr marL="91450" marR="91450" marT="45725" marB="45725"/>
                </a:tc>
                <a:tc>
                  <a:txBody>
                    <a:bodyPr/>
                    <a:lstStyle/>
                    <a:p>
                      <a:pPr marL="0" marR="0" lvl="0" indent="0" algn="l" rtl="0">
                        <a:spcBef>
                          <a:spcPts val="0"/>
                        </a:spcBef>
                        <a:buSzPct val="25000"/>
                        <a:buNone/>
                      </a:pPr>
                      <a:r>
                        <a:rPr lang="es-CR" sz="1800" b="0" u="none" strike="noStrike" cap="none"/>
                        <a:t>Poesía</a:t>
                      </a:r>
                    </a:p>
                  </a:txBody>
                  <a:tcPr marL="91450" marR="91450" marT="45725" marB="45725"/>
                </a:tc>
                <a:tc>
                  <a:txBody>
                    <a:bodyPr/>
                    <a:lstStyle/>
                    <a:p>
                      <a:pPr marL="0" marR="0" lvl="0" indent="0" algn="l" rtl="0">
                        <a:spcBef>
                          <a:spcPts val="0"/>
                        </a:spcBef>
                        <a:buSzPct val="25000"/>
                        <a:buNone/>
                      </a:pPr>
                      <a:r>
                        <a:rPr lang="es-CR" sz="1800" b="0" u="none" strike="noStrike" cap="none"/>
                        <a:t>BERU</a:t>
                      </a:r>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495" name="Shape 495"/>
          <p:cNvGraphicFramePr/>
          <p:nvPr/>
        </p:nvGraphicFramePr>
        <p:xfrm>
          <a:off x="1619671" y="4897967"/>
          <a:ext cx="6096000" cy="1483400"/>
        </p:xfrm>
        <a:graphic>
          <a:graphicData uri="http://schemas.openxmlformats.org/drawingml/2006/table">
            <a:tbl>
              <a:tblPr firstRow="1" bandRow="1">
                <a:noFill/>
              </a:tblPr>
              <a:tblGrid>
                <a:gridCol w="2471925">
                  <a:extLst>
                    <a:ext uri="{9D8B030D-6E8A-4147-A177-3AD203B41FA5}">
                      <a16:colId xmlns:a16="http://schemas.microsoft.com/office/drawing/2014/main" val="20000"/>
                    </a:ext>
                  </a:extLst>
                </a:gridCol>
                <a:gridCol w="3624075">
                  <a:extLst>
                    <a:ext uri="{9D8B030D-6E8A-4147-A177-3AD203B41FA5}">
                      <a16:colId xmlns:a16="http://schemas.microsoft.com/office/drawing/2014/main" val="20001"/>
                    </a:ext>
                  </a:extLst>
                </a:gridCol>
              </a:tblGrid>
              <a:tr h="370850">
                <a:tc>
                  <a:txBody>
                    <a:bodyPr/>
                    <a:lstStyle/>
                    <a:p>
                      <a:pPr marL="0" marR="0" lvl="0" indent="0" algn="l" rtl="0">
                        <a:spcBef>
                          <a:spcPts val="0"/>
                        </a:spcBef>
                        <a:buSzPct val="25000"/>
                        <a:buNone/>
                      </a:pPr>
                      <a:r>
                        <a:rPr lang="es-CR" sz="1800" u="none" strike="noStrike" cap="none"/>
                        <a:t>AutorID</a:t>
                      </a:r>
                    </a:p>
                  </a:txBody>
                  <a:tcPr marL="91450" marR="91450" marT="45725" marB="45725"/>
                </a:tc>
                <a:tc>
                  <a:txBody>
                    <a:bodyPr/>
                    <a:lstStyle/>
                    <a:p>
                      <a:pPr marL="0" marR="0" lvl="0" indent="0" algn="l" rtl="0">
                        <a:spcBef>
                          <a:spcPts val="0"/>
                        </a:spcBef>
                        <a:buSzPct val="25000"/>
                        <a:buNone/>
                      </a:pPr>
                      <a:r>
                        <a:rPr lang="es-CR" sz="1800" u="none" strike="noStrike" cap="none"/>
                        <a:t>Nombre</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GAGA</a:t>
                      </a:r>
                    </a:p>
                  </a:txBody>
                  <a:tcPr marL="91450" marR="91450" marT="45725" marB="45725"/>
                </a:tc>
                <a:tc>
                  <a:txBody>
                    <a:bodyPr/>
                    <a:lstStyle/>
                    <a:p>
                      <a:pPr marL="0" marR="0" lvl="0" indent="0" algn="l" rtl="0">
                        <a:spcBef>
                          <a:spcPts val="0"/>
                        </a:spcBef>
                        <a:buSzPct val="25000"/>
                        <a:buNone/>
                      </a:pPr>
                      <a:r>
                        <a:rPr lang="es-CR" sz="1800" u="none" strike="noStrike" cap="none"/>
                        <a:t>Gálamo Gante</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ROST</a:t>
                      </a:r>
                    </a:p>
                  </a:txBody>
                  <a:tcPr marL="91450" marR="91450" marT="45725" marB="45725"/>
                </a:tc>
                <a:tc>
                  <a:txBody>
                    <a:bodyPr/>
                    <a:lstStyle/>
                    <a:p>
                      <a:pPr marL="0" marR="0" lvl="0" indent="0" algn="l" rtl="0">
                        <a:spcBef>
                          <a:spcPts val="0"/>
                        </a:spcBef>
                        <a:buSzPct val="25000"/>
                        <a:buNone/>
                      </a:pPr>
                      <a:r>
                        <a:rPr lang="es-CR" sz="1800" u="none" strike="noStrike" cap="none"/>
                        <a:t>Robert Steinball</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BERU</a:t>
                      </a:r>
                    </a:p>
                  </a:txBody>
                  <a:tcPr marL="91450" marR="91450" marT="45725" marB="45725"/>
                </a:tc>
                <a:tc>
                  <a:txBody>
                    <a:bodyPr/>
                    <a:lstStyle/>
                    <a:p>
                      <a:pPr marL="0" marR="0" lvl="0" indent="0" algn="l" rtl="0">
                        <a:spcBef>
                          <a:spcPts val="0"/>
                        </a:spcBef>
                        <a:buSzPct val="25000"/>
                        <a:buNone/>
                      </a:pPr>
                      <a:r>
                        <a:rPr lang="es-CR" sz="1800" u="none" strike="noStrike" cap="none"/>
                        <a:t>Bertrand Rusbelt</a:t>
                      </a:r>
                    </a:p>
                  </a:txBody>
                  <a:tcPr marL="91450" marR="91450" marT="45725" marB="45725"/>
                </a:tc>
                <a:extLst>
                  <a:ext uri="{0D108BD9-81ED-4DB2-BD59-A6C34878D82A}">
                    <a16:rowId xmlns:a16="http://schemas.microsoft.com/office/drawing/2014/main" val="10003"/>
                  </a:ext>
                </a:extLst>
              </a:tr>
            </a:tbl>
          </a:graphicData>
        </a:graphic>
      </p:graphicFrame>
      <p:cxnSp>
        <p:nvCxnSpPr>
          <p:cNvPr id="496" name="Shape 496"/>
          <p:cNvCxnSpPr/>
          <p:nvPr/>
        </p:nvCxnSpPr>
        <p:spPr>
          <a:xfrm rot="5400000">
            <a:off x="6668393" y="3508688"/>
            <a:ext cx="2999699" cy="905400"/>
          </a:xfrm>
          <a:prstGeom prst="bentConnector3">
            <a:avLst>
              <a:gd name="adj1" fmla="val 0"/>
            </a:avLst>
          </a:prstGeom>
          <a:noFill/>
          <a:ln w="10000" cap="flat" cmpd="sng">
            <a:solidFill>
              <a:schemeClr val="accent1"/>
            </a:solidFill>
            <a:prstDash val="solid"/>
            <a:round/>
            <a:headEnd type="none" w="med" len="med"/>
            <a:tailEnd type="stealth" w="lg" len="lg"/>
          </a:ln>
        </p:spPr>
      </p:cxnSp>
      <p:sp>
        <p:nvSpPr>
          <p:cNvPr id="497" name="Shape 497"/>
          <p:cNvSpPr txBox="1"/>
          <p:nvPr/>
        </p:nvSpPr>
        <p:spPr>
          <a:xfrm>
            <a:off x="7263035" y="527642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sp>
        <p:nvSpPr>
          <p:cNvPr id="498" name="Shape 498"/>
          <p:cNvSpPr txBox="1"/>
          <p:nvPr/>
        </p:nvSpPr>
        <p:spPr>
          <a:xfrm>
            <a:off x="8168307" y="2708919"/>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499" name="Shape 499"/>
          <p:cNvCxnSpPr>
            <a:stCxn id="498" idx="3"/>
            <a:endCxn id="497" idx="3"/>
          </p:cNvCxnSpPr>
          <p:nvPr/>
        </p:nvCxnSpPr>
        <p:spPr>
          <a:xfrm flipH="1">
            <a:off x="7715543" y="2893585"/>
            <a:ext cx="905400" cy="2567400"/>
          </a:xfrm>
          <a:prstGeom prst="bentConnector3">
            <a:avLst>
              <a:gd name="adj1" fmla="val -32823"/>
            </a:avLst>
          </a:prstGeom>
          <a:noFill/>
          <a:ln w="10000" cap="flat" cmpd="sng">
            <a:solidFill>
              <a:schemeClr val="accent1"/>
            </a:solidFill>
            <a:prstDash val="solid"/>
            <a:round/>
            <a:headEnd type="none" w="med" len="med"/>
            <a:tailEnd type="stealth" w="lg" len="lg"/>
          </a:ln>
        </p:spPr>
      </p:cxnSp>
      <p:sp>
        <p:nvSpPr>
          <p:cNvPr id="500" name="Shape 500"/>
          <p:cNvSpPr txBox="1"/>
          <p:nvPr/>
        </p:nvSpPr>
        <p:spPr>
          <a:xfrm>
            <a:off x="8168307" y="308634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501" name="Shape 501"/>
          <p:cNvCxnSpPr>
            <a:stCxn id="500" idx="3"/>
            <a:endCxn id="497" idx="3"/>
          </p:cNvCxnSpPr>
          <p:nvPr/>
        </p:nvCxnSpPr>
        <p:spPr>
          <a:xfrm flipH="1">
            <a:off x="7715543" y="3271014"/>
            <a:ext cx="905400" cy="2190000"/>
          </a:xfrm>
          <a:prstGeom prst="bentConnector3">
            <a:avLst>
              <a:gd name="adj1" fmla="val -15149"/>
            </a:avLst>
          </a:prstGeom>
          <a:noFill/>
          <a:ln w="10000" cap="flat" cmpd="sng">
            <a:solidFill>
              <a:schemeClr val="accent1"/>
            </a:solidFill>
            <a:prstDash val="solid"/>
            <a:round/>
            <a:headEnd type="none" w="med" len="med"/>
            <a:tailEnd type="stealth" w="lg" len="lg"/>
          </a:ln>
        </p:spPr>
      </p:cxnSp>
    </p:spTree>
    <p:extLst>
      <p:ext uri="{BB962C8B-B14F-4D97-AF65-F5344CB8AC3E}">
        <p14:creationId xmlns:p14="http://schemas.microsoft.com/office/powerpoint/2010/main" val="2413535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3B1AC14-BBCC-436A-BF53-DF5F8769096B}"/>
              </a:ext>
            </a:extLst>
          </p:cNvPr>
          <p:cNvSpPr>
            <a:spLocks noGrp="1"/>
          </p:cNvSpPr>
          <p:nvPr>
            <p:ph idx="1"/>
          </p:nvPr>
        </p:nvSpPr>
        <p:spPr/>
        <p:txBody>
          <a:bodyPr/>
          <a:lstStyle/>
          <a:p>
            <a:endParaRPr lang="es-CR"/>
          </a:p>
        </p:txBody>
      </p:sp>
      <p:sp>
        <p:nvSpPr>
          <p:cNvPr id="506" name="Shape 50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507" name="Shape 507"/>
          <p:cNvGrpSpPr/>
          <p:nvPr/>
        </p:nvGrpSpPr>
        <p:grpSpPr>
          <a:xfrm>
            <a:off x="613392" y="2469154"/>
            <a:ext cx="8152164" cy="3186514"/>
            <a:chOff x="617" y="868954"/>
            <a:chExt cx="8152164" cy="3186514"/>
          </a:xfrm>
        </p:grpSpPr>
        <p:sp>
          <p:nvSpPr>
            <p:cNvPr id="508" name="Shape 508"/>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509" name="Shape 509"/>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0" name="Shape 510"/>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txBox="1"/>
            <p:nvPr/>
          </p:nvSpPr>
          <p:spPr>
            <a:xfrm>
              <a:off x="274992" y="868954"/>
              <a:ext cx="223500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512" name="Shape 512"/>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513" name="Shape 513"/>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4" name="Shape 514"/>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15" name="Shape 515"/>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txBox="1"/>
            <p:nvPr/>
          </p:nvSpPr>
          <p:spPr>
            <a:xfrm>
              <a:off x="3041082" y="868954"/>
              <a:ext cx="2217283"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clave</a:t>
              </a:r>
            </a:p>
          </p:txBody>
        </p:sp>
        <p:sp>
          <p:nvSpPr>
            <p:cNvPr id="517" name="Shape 517"/>
            <p:cNvSpPr/>
            <p:nvPr/>
          </p:nvSpPr>
          <p:spPr>
            <a:xfrm>
              <a:off x="5497353"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518" name="Shape 518"/>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9" name="Shape 519"/>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20" name="Shape 520"/>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1" name="Shape 521"/>
            <p:cNvSpPr txBox="1"/>
            <p:nvPr/>
          </p:nvSpPr>
          <p:spPr>
            <a:xfrm>
              <a:off x="5643401" y="868954"/>
              <a:ext cx="2363332"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348833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7" name="Shape 527"/>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320040" marR="0" lvl="0" indent="-340042" algn="just" rtl="0">
              <a:lnSpc>
                <a:spcPct val="75000"/>
              </a:lnSpc>
              <a:spcBef>
                <a:spcPts val="0"/>
              </a:spcBef>
              <a:buClr>
                <a:schemeClr val="accent2"/>
              </a:buClr>
              <a:buSzPct val="100000"/>
              <a:buFont typeface="Noto Symbol"/>
              <a:buChar char="◻"/>
            </a:pPr>
            <a:r>
              <a:rPr lang="es-CR" sz="2000" b="1" dirty="0">
                <a:sym typeface="Arial"/>
              </a:rPr>
              <a:t>Integridad referencial</a:t>
            </a:r>
          </a:p>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2000" dirty="0">
                <a:sym typeface="Arial"/>
              </a:rPr>
              <a:t>La integridad referencial se aplica a las claves foráneas: si en una relación hay alguna clave foránea, sus valores deben coincidir con valores de la clave primaria a la que hace referencia, o bien, deben ser completamente nulos.</a:t>
            </a:r>
          </a:p>
          <a:p>
            <a:pPr marL="640080" marR="0" lvl="1" indent="-284480" algn="just" rtl="0">
              <a:lnSpc>
                <a:spcPct val="75000"/>
              </a:lnSpc>
              <a:spcBef>
                <a:spcPts val="550"/>
              </a:spcBef>
              <a:buClr>
                <a:schemeClr val="accent1"/>
              </a:buClr>
              <a:buSzPct val="89833"/>
              <a:buFont typeface="Noto Symbol"/>
              <a:buNone/>
            </a:pPr>
            <a:endParaRPr sz="20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2000" dirty="0">
                <a:sym typeface="Arial"/>
              </a:rPr>
              <a:t>La regla de integridad referencial se enmarca en términos de estados de la base de datos: indica lo que es un estado ilegal, pero no dice cómo puede evitarse. La cuestión es ¿qué hacer si estando en un estado legal, llega una petición para realizar una operación que conduce a un estado ilegal? Existen dos opciones: rechazar la operación, o bien aceptar la operación y realizar operaciones adicionales compensatorias que conduzcan a un estado legal. </a:t>
            </a:r>
          </a:p>
          <a:p>
            <a:pPr marL="320040" marR="0" lvl="0" indent="-320040" algn="just" rtl="0">
              <a:lnSpc>
                <a:spcPct val="80000"/>
              </a:lnSpc>
              <a:spcBef>
                <a:spcPts val="700"/>
              </a:spcBef>
              <a:buClr>
                <a:schemeClr val="accent2"/>
              </a:buClr>
              <a:buSzPct val="53166"/>
              <a:buFont typeface="Noto Symbol"/>
              <a:buNone/>
            </a:pPr>
            <a:endParaRPr sz="1800" b="0" i="0" u="none" strike="noStrike" cap="none" dirty="0">
              <a:solidFill>
                <a:schemeClr val="dk1"/>
              </a:solidFill>
              <a:latin typeface="Arial"/>
              <a:ea typeface="Arial"/>
              <a:cs typeface="Arial"/>
              <a:sym typeface="Arial"/>
            </a:endParaRPr>
          </a:p>
        </p:txBody>
      </p:sp>
      <p:sp>
        <p:nvSpPr>
          <p:cNvPr id="526" name="Shape 52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644335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3" name="Shape 533"/>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32740" algn="just" rtl="0">
              <a:lnSpc>
                <a:spcPct val="90000"/>
              </a:lnSpc>
              <a:spcBef>
                <a:spcPts val="0"/>
              </a:spcBef>
              <a:buClr>
                <a:schemeClr val="accent2"/>
              </a:buClr>
              <a:buSzPct val="100000"/>
              <a:buFont typeface="Noto Symbol"/>
              <a:buChar char="◻"/>
            </a:pPr>
            <a:r>
              <a:rPr lang="es-CR" sz="2400" dirty="0">
                <a:sym typeface="Arial"/>
              </a:rPr>
              <a:t>Integridad referencial</a:t>
            </a:r>
          </a:p>
          <a:p>
            <a:pPr marL="640080" marR="0" lvl="1" indent="-293370" algn="just" rtl="0">
              <a:lnSpc>
                <a:spcPct val="90000"/>
              </a:lnSpc>
              <a:spcBef>
                <a:spcPts val="550"/>
              </a:spcBef>
              <a:buClr>
                <a:schemeClr val="accent1"/>
              </a:buClr>
              <a:buSzPct val="100000"/>
              <a:buFont typeface="Noto Symbol"/>
              <a:buChar char="⬜"/>
            </a:pPr>
            <a:r>
              <a:rPr lang="es-CR" sz="2400" dirty="0">
                <a:sym typeface="Arial"/>
              </a:rPr>
              <a:t>Por lo tanto, para cada clave foránea de la base de datos habrá que contestar a tres preguntas: </a:t>
            </a:r>
          </a:p>
          <a:p>
            <a:pPr marL="914400" marR="0" lvl="2" indent="-241300" algn="just" rtl="0">
              <a:lnSpc>
                <a:spcPct val="90000"/>
              </a:lnSpc>
              <a:spcBef>
                <a:spcPts val="500"/>
              </a:spcBef>
              <a:buClr>
                <a:schemeClr val="accent2"/>
              </a:buClr>
              <a:buSzPct val="100000"/>
              <a:buFont typeface="Noto Symbol"/>
              <a:buChar char="■"/>
            </a:pPr>
            <a:r>
              <a:rPr lang="es-CR" sz="2000" dirty="0">
                <a:sym typeface="Arial"/>
              </a:rPr>
              <a:t>Regla de los nulos: ¿Tiene sentido que la clave foránea acepte nulos?</a:t>
            </a:r>
          </a:p>
          <a:p>
            <a:pPr marL="914400" marR="0" lvl="2" indent="-241300" algn="just" rtl="0">
              <a:lnSpc>
                <a:spcPct val="90000"/>
              </a:lnSpc>
              <a:spcBef>
                <a:spcPts val="500"/>
              </a:spcBef>
              <a:buClr>
                <a:schemeClr val="accent2"/>
              </a:buClr>
              <a:buSzPct val="100000"/>
              <a:buFont typeface="Noto Symbol"/>
              <a:buChar char="■"/>
            </a:pPr>
            <a:r>
              <a:rPr lang="es-CR" sz="2000" dirty="0">
                <a:sym typeface="Arial"/>
              </a:rPr>
              <a:t>Regla de borrado: ¿Qué ocurre si se intenta borrar la instancia referenciada por la clave ajena?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Restringir: no se permite borrar la instancia referenciada.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Propagar: se borra la instancia referenciada y se propaga el borrado a las instancia que la referencian mediante la clave foránea.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Anular: se borra la instancia referenciada y las instancias que la referenciaban ponen a nulo la clave foránea (sólo si acepta nulos). </a:t>
            </a:r>
          </a:p>
          <a:p>
            <a:pPr marL="609600" marR="0" lvl="0" indent="-609600" algn="just" rtl="0">
              <a:lnSpc>
                <a:spcPct val="120000"/>
              </a:lnSpc>
              <a:spcBef>
                <a:spcPts val="700"/>
              </a:spcBef>
              <a:buClr>
                <a:schemeClr val="accent2"/>
              </a:buClr>
              <a:buSzPct val="25000"/>
              <a:buFont typeface="Noto Symbol"/>
              <a:buNone/>
            </a:pPr>
            <a:endParaRPr sz="1400" b="1" i="0" u="none" strike="noStrike" cap="none" dirty="0">
              <a:solidFill>
                <a:schemeClr val="dk1"/>
              </a:solidFill>
              <a:latin typeface="Arial"/>
              <a:ea typeface="Arial"/>
              <a:cs typeface="Arial"/>
              <a:sym typeface="Arial"/>
            </a:endParaRPr>
          </a:p>
        </p:txBody>
      </p:sp>
      <p:sp>
        <p:nvSpPr>
          <p:cNvPr id="532" name="Shape 53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987429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6ED5B6E-932A-4F56-BDB8-8755E31FBD12}"/>
              </a:ext>
            </a:extLst>
          </p:cNvPr>
          <p:cNvSpPr>
            <a:spLocks noGrp="1"/>
          </p:cNvSpPr>
          <p:nvPr>
            <p:ph idx="1"/>
          </p:nvPr>
        </p:nvSpPr>
        <p:spPr/>
        <p:txBody>
          <a:bodyPr/>
          <a:lstStyle/>
          <a:p>
            <a:pPr marL="614363" lvl="1" indent="-241300" algn="just">
              <a:lnSpc>
                <a:spcPct val="90000"/>
              </a:lnSpc>
              <a:spcBef>
                <a:spcPts val="500"/>
              </a:spcBef>
              <a:buClr>
                <a:schemeClr val="accent2"/>
              </a:buClr>
              <a:buSzPct val="100000"/>
              <a:buFont typeface="Noto Symbol"/>
              <a:buChar char="■"/>
            </a:pPr>
            <a:r>
              <a:rPr lang="es-CR" sz="2300" dirty="0">
                <a:sym typeface="Arial"/>
              </a:rPr>
              <a:t>Regla de modificación: ¿Qué ocurre si se intenta modificar el valor de la clave primaria de la instancia referenciada por la clave foránea? </a:t>
            </a:r>
          </a:p>
          <a:p>
            <a:pPr marL="708660" lvl="2" indent="-355600" algn="just">
              <a:lnSpc>
                <a:spcPct val="90000"/>
              </a:lnSpc>
              <a:spcBef>
                <a:spcPts val="700"/>
              </a:spcBef>
              <a:buClr>
                <a:schemeClr val="accent3"/>
              </a:buClr>
              <a:buSzPct val="100000"/>
              <a:buFont typeface="Noto Symbol"/>
              <a:buChar char="◻"/>
            </a:pPr>
            <a:r>
              <a:rPr lang="es-CR" sz="2100" dirty="0">
                <a:sym typeface="Arial"/>
              </a:rPr>
              <a:t>Restringir: no se permite modificar el valor de la clave primaria de la instancia referenciada. </a:t>
            </a:r>
          </a:p>
          <a:p>
            <a:pPr marL="708660" lvl="2" indent="-355600" algn="just">
              <a:lnSpc>
                <a:spcPct val="90000"/>
              </a:lnSpc>
              <a:spcBef>
                <a:spcPts val="700"/>
              </a:spcBef>
              <a:buClr>
                <a:schemeClr val="accent3"/>
              </a:buClr>
              <a:buSzPct val="100000"/>
              <a:buFont typeface="Noto Symbol"/>
              <a:buChar char="◻"/>
            </a:pPr>
            <a:r>
              <a:rPr lang="es-CR" sz="2100" dirty="0">
                <a:sym typeface="Arial"/>
              </a:rPr>
              <a:t>Propagar: se modifica el valor de la clave primaria de la instancia referenciada y se propaga la modificación a las instancia que la referencian mediante la clave foránea. </a:t>
            </a:r>
          </a:p>
          <a:p>
            <a:pPr marL="708660" lvl="2" indent="-355600" algn="just">
              <a:lnSpc>
                <a:spcPct val="90000"/>
              </a:lnSpc>
              <a:spcBef>
                <a:spcPts val="700"/>
              </a:spcBef>
              <a:buClr>
                <a:schemeClr val="accent3"/>
              </a:buClr>
              <a:buSzPct val="100000"/>
              <a:buFont typeface="Noto Symbol"/>
              <a:buChar char="◻"/>
            </a:pPr>
            <a:r>
              <a:rPr lang="es-CR" sz="2100" dirty="0">
                <a:sym typeface="Arial"/>
              </a:rPr>
              <a:t>Anular: se modifica la instancia referenciada y las instancias que la referenciaban ponen a nulo la clave foránea(sólo si acepta nulos). </a:t>
            </a:r>
          </a:p>
          <a:p>
            <a:endParaRPr lang="es-CR" dirty="0"/>
          </a:p>
        </p:txBody>
      </p:sp>
      <p:sp>
        <p:nvSpPr>
          <p:cNvPr id="3" name="Título 2">
            <a:extLst>
              <a:ext uri="{FF2B5EF4-FFF2-40B4-BE49-F238E27FC236}">
                <a16:creationId xmlns:a16="http://schemas.microsoft.com/office/drawing/2014/main" id="{F21C1F5A-5C43-4AE6-B66D-492BD8D3DA28}"/>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1361726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9" name="Shape 53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0" i="0" u="none" strike="noStrike" cap="none" dirty="0">
                <a:solidFill>
                  <a:schemeClr val="dk1"/>
                </a:solidFill>
                <a:latin typeface="Arial"/>
                <a:ea typeface="Arial"/>
                <a:cs typeface="Arial"/>
                <a:sym typeface="Arial"/>
              </a:rPr>
              <a:t>Ejercicio</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Represente mediante un Diagrama E-R:</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Un concesionario de coches vende coches nuevos y usados. Los atributos específicos de los nuevos son las unidades y el descuento; de los usados son los kilómetros y el año de fabricación. </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Consideramos el conjunto de personas de una ciudad, distinguimos al trabajador, estudiante y desempleado. De los trabajadores nos interesa el número de la Seguridad Social, la empresa de trabajo y el salario. De los estudiantes, el número de matrícula y el centro educativo, y de los desempleados la fecha del paro.</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En un campo de fútbol los puestos de los futbolistas pueden ser: portero, defensa, volante y delantero.</a:t>
            </a:r>
          </a:p>
        </p:txBody>
      </p:sp>
      <p:sp>
        <p:nvSpPr>
          <p:cNvPr id="538" name="Shape 53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1002707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5" name="Shape 545"/>
          <p:cNvSpPr txBox="1">
            <a:spLocks noGrp="1"/>
          </p:cNvSpPr>
          <p:nvPr>
            <p:ph idx="1"/>
          </p:nvPr>
        </p:nvSpPr>
        <p:spPr>
          <a:prstGeom prst="rect">
            <a:avLst/>
          </a:prstGeom>
          <a:noFill/>
          <a:ln>
            <a:noFill/>
          </a:ln>
        </p:spPr>
        <p:txBody>
          <a:bodyPr lIns="91425" tIns="45700" rIns="91425" bIns="45700" anchor="t" anchorCtr="0">
            <a:noAutofit/>
          </a:bodyPr>
          <a:lstStyle/>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El departamento de formación de una empresa desea construir una base de datos para planificar y gestionar la formación de sus empleados. </a:t>
            </a:r>
          </a:p>
          <a:p>
            <a:pPr>
              <a:lnSpc>
                <a:spcPct val="80000"/>
              </a:lnSpc>
              <a:spcBef>
                <a:spcPts val="0"/>
              </a:spcBef>
              <a:buClr>
                <a:schemeClr val="accent5">
                  <a:lumMod val="60000"/>
                  <a:lumOff val="40000"/>
                </a:schemeClr>
              </a:buClr>
              <a:buSzPct val="100000"/>
            </a:pPr>
            <a:r>
              <a:rPr lang="es-CR" sz="2000" dirty="0">
                <a:sym typeface="Arial"/>
              </a:rPr>
              <a:t>La empresa organiza cursos internos de formación de los que desea conocer el código del curso, el nombre, una descripción, el número de horas de duración y el coste del curso.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Un curso puede tener como prerrequisito haber realizado otro(s) previamente, y, a su vez la realización de un curso puede ser prerrequisitos de otros. Un curso que es un prerrequisito de otro puede serlo de forma obligatoria o sólo recomendable.</a:t>
            </a:r>
          </a:p>
          <a:p>
            <a:pPr>
              <a:lnSpc>
                <a:spcPct val="80000"/>
              </a:lnSpc>
              <a:spcBef>
                <a:spcPts val="0"/>
              </a:spcBef>
              <a:buClr>
                <a:schemeClr val="accent5">
                  <a:lumMod val="60000"/>
                  <a:lumOff val="40000"/>
                </a:schemeClr>
              </a:buClr>
              <a:buSzPct val="100000"/>
            </a:pPr>
            <a:r>
              <a:rPr lang="es-CR" sz="2000" dirty="0">
                <a:sym typeface="Arial"/>
              </a:rPr>
              <a:t>Un mismo curso contiene diferentes ediciones, es decir, se imparte en diferentes lugares, fechas y con diferentes horarios (intensivo, de mañana o de tarde). En una misma fecha de inicio sólo puede impartirse una edición de un curso.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Los cursos se imparten por personal de la propia empresa.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De los empleados se desea almacenar su código de empleado, nombre y apellidos, dirección, teléfono, NIF (Numero de Identificación Fiscal), fecha de nacimiento, nacionalidad, sexo, firma y salario, así como si está o no capacitado para impartir cursos.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Un mismo empleado puede ser docente en una edición de un curso y alumno en otra edición , pero nunca puede ser ambas cosas a la vez (en una misma edición de curso o lo imparte o lo recibe). </a:t>
            </a:r>
          </a:p>
          <a:p>
            <a:pPr marL="0" indent="0">
              <a:lnSpc>
                <a:spcPct val="80000"/>
              </a:lnSpc>
              <a:spcBef>
                <a:spcPts val="0"/>
              </a:spcBef>
              <a:buClr>
                <a:srgbClr val="A3C2FF"/>
              </a:buClr>
              <a:buSzPct val="100000"/>
              <a:buNone/>
            </a:pPr>
            <a:endParaRPr lang="es-CR" dirty="0">
              <a:sym typeface="Arial"/>
            </a:endParaRPr>
          </a:p>
        </p:txBody>
      </p:sp>
      <p:sp>
        <p:nvSpPr>
          <p:cNvPr id="544" name="Shape 54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Ejercicio</a:t>
            </a:r>
            <a:endParaRPr lang="es-CR" sz="4400" b="0" i="0" u="none" strike="noStrike" cap="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154610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b="1" dirty="0"/>
              <a:t>Uso de conjuntos de entidades o atributos</a:t>
            </a:r>
          </a:p>
          <a:p>
            <a:endParaRPr lang="es-ES" b="1" dirty="0"/>
          </a:p>
          <a:p>
            <a:pPr lvl="1"/>
            <a:r>
              <a:rPr lang="es-ES" dirty="0"/>
              <a:t>En ocasiones los atributos que definimos como característica de una entidad, puede adoptar atributos específicos para sí mismo.</a:t>
            </a:r>
          </a:p>
          <a:p>
            <a:pPr lvl="2"/>
            <a:r>
              <a:rPr lang="es-ES" dirty="0"/>
              <a:t>En este caso, pasa de ser un simple atributo a una nueva entidad.</a:t>
            </a:r>
          </a:p>
          <a:p>
            <a:pPr lvl="2"/>
            <a:r>
              <a:rPr lang="es-ES" dirty="0"/>
              <a:t>Y para mantener la asociación con la entidad que caracterizaba, se crea una relación entre ambas entidades.</a:t>
            </a:r>
          </a:p>
          <a:p>
            <a:endParaRPr lang="es-CR" dirty="0"/>
          </a:p>
        </p:txBody>
      </p:sp>
      <p:sp>
        <p:nvSpPr>
          <p:cNvPr id="2" name="Título 1"/>
          <p:cNvSpPr>
            <a:spLocks noGrp="1"/>
          </p:cNvSpPr>
          <p:nvPr>
            <p:ph type="title"/>
          </p:nvPr>
        </p:nvSpPr>
        <p:spPr/>
        <p:txBody>
          <a:bodyPr/>
          <a:lstStyle/>
          <a:p>
            <a:r>
              <a:rPr lang="es-CR" dirty="0">
                <a:sym typeface="Arial"/>
              </a:rPr>
              <a:t>Modelo E-R</a:t>
            </a:r>
            <a:endParaRPr lang="es-CR" dirty="0"/>
          </a:p>
        </p:txBody>
      </p:sp>
    </p:spTree>
    <p:extLst>
      <p:ext uri="{BB962C8B-B14F-4D97-AF65-F5344CB8AC3E}">
        <p14:creationId xmlns:p14="http://schemas.microsoft.com/office/powerpoint/2010/main" val="89559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R" dirty="0">
                <a:latin typeface="Arial"/>
                <a:ea typeface="Arial"/>
                <a:cs typeface="Arial"/>
                <a:sym typeface="Arial"/>
              </a:rPr>
              <a:t>Uso de conjuntos de entidades o atributos</a:t>
            </a:r>
          </a:p>
          <a:p>
            <a:pPr lvl="1"/>
            <a:r>
              <a:rPr lang="es-CR" dirty="0">
                <a:latin typeface="Arial"/>
                <a:ea typeface="Arial"/>
                <a:cs typeface="Arial"/>
                <a:sym typeface="Arial"/>
              </a:rPr>
              <a:t>Ejemplo</a:t>
            </a:r>
          </a:p>
          <a:p>
            <a:pPr marL="914400" lvl="2" indent="-228600">
              <a:spcBef>
                <a:spcPts val="500"/>
              </a:spcBef>
              <a:buClr>
                <a:schemeClr val="accent2"/>
              </a:buClr>
              <a:buSzPct val="75000"/>
              <a:buFont typeface="Noto Symbol"/>
              <a:buChar char="■"/>
            </a:pPr>
            <a:r>
              <a:rPr lang="es-CR" sz="2300" dirty="0">
                <a:latin typeface="Arial"/>
                <a:ea typeface="Arial"/>
                <a:cs typeface="Arial"/>
                <a:sym typeface="Arial"/>
              </a:rPr>
              <a:t>Entidad Persona: con atributos</a:t>
            </a:r>
          </a:p>
          <a:p>
            <a:pPr marL="1371600" lvl="3" indent="-228600">
              <a:buClr>
                <a:schemeClr val="accent3"/>
              </a:buClr>
              <a:buSzPct val="75000"/>
              <a:buFont typeface="Noto Symbol"/>
              <a:buChar char="■"/>
            </a:pPr>
            <a:r>
              <a:rPr lang="es-CR" dirty="0">
                <a:latin typeface="Arial"/>
                <a:ea typeface="Arial"/>
                <a:cs typeface="Arial"/>
                <a:sym typeface="Arial"/>
              </a:rPr>
              <a:t>Cédula</a:t>
            </a:r>
          </a:p>
          <a:p>
            <a:pPr marL="1371600" lvl="3" indent="-228600">
              <a:buClr>
                <a:schemeClr val="accent3"/>
              </a:buClr>
              <a:buSzPct val="75000"/>
              <a:buFont typeface="Noto Symbol"/>
              <a:buChar char="■"/>
            </a:pPr>
            <a:r>
              <a:rPr lang="es-CR" dirty="0">
                <a:latin typeface="Arial"/>
                <a:ea typeface="Arial"/>
                <a:cs typeface="Arial"/>
                <a:sym typeface="Arial"/>
              </a:rPr>
              <a:t>Nombre</a:t>
            </a:r>
          </a:p>
          <a:p>
            <a:pPr marL="1371600" lvl="3" indent="-228600">
              <a:buClr>
                <a:schemeClr val="accent3"/>
              </a:buClr>
              <a:buSzPct val="75000"/>
              <a:buFont typeface="Noto Symbol"/>
              <a:buChar char="■"/>
            </a:pPr>
            <a:r>
              <a:rPr lang="es-CR" dirty="0">
                <a:latin typeface="Arial"/>
                <a:ea typeface="Arial"/>
                <a:cs typeface="Arial"/>
                <a:sym typeface="Arial"/>
              </a:rPr>
              <a:t>Dirección</a:t>
            </a:r>
          </a:p>
          <a:p>
            <a:pPr marL="1371600" lvl="3" indent="-228600">
              <a:buClr>
                <a:schemeClr val="accent3"/>
              </a:buClr>
              <a:buSzPct val="75000"/>
              <a:buFont typeface="Noto Symbol"/>
              <a:buChar char="■"/>
            </a:pPr>
            <a:r>
              <a:rPr lang="es-CR" dirty="0">
                <a:latin typeface="Arial"/>
                <a:ea typeface="Arial"/>
                <a:cs typeface="Arial"/>
                <a:sym typeface="Arial"/>
              </a:rPr>
              <a:t>Teléfono</a:t>
            </a:r>
          </a:p>
          <a:p>
            <a:r>
              <a:rPr lang="es-CR" dirty="0">
                <a:latin typeface="Arial"/>
                <a:ea typeface="Arial"/>
                <a:cs typeface="Arial"/>
                <a:sym typeface="Arial"/>
              </a:rPr>
              <a:t>Este último atributo podría adoptar valores propios</a:t>
            </a:r>
          </a:p>
          <a:p>
            <a:endParaRPr lang="es-CR" dirty="0"/>
          </a:p>
        </p:txBody>
      </p:sp>
      <p:sp>
        <p:nvSpPr>
          <p:cNvPr id="2" name="Título 1"/>
          <p:cNvSpPr>
            <a:spLocks noGrp="1"/>
          </p:cNvSpPr>
          <p:nvPr>
            <p:ph type="title"/>
          </p:nvPr>
        </p:nvSpPr>
        <p:spPr/>
        <p:txBody>
          <a:bodyPr/>
          <a:lstStyle/>
          <a:p>
            <a:r>
              <a:rPr lang="es-CR" dirty="0">
                <a:sym typeface="Arial"/>
              </a:rPr>
              <a:t>Modelo E-R</a:t>
            </a:r>
            <a:endParaRPr lang="es-CR" dirty="0"/>
          </a:p>
        </p:txBody>
      </p:sp>
    </p:spTree>
    <p:extLst>
      <p:ext uri="{BB962C8B-B14F-4D97-AF65-F5344CB8AC3E}">
        <p14:creationId xmlns:p14="http://schemas.microsoft.com/office/powerpoint/2010/main" val="73704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idx="1"/>
          </p:nvPr>
        </p:nvSpPr>
        <p:spPr>
          <a:xfrm>
            <a:off x="628650" y="1211587"/>
            <a:ext cx="4951463" cy="4954464"/>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60869"/>
              <a:buFont typeface="Noto Symbol"/>
              <a:buChar char="◻"/>
            </a:pPr>
            <a:r>
              <a:rPr lang="es-CR" sz="1800" b="1" i="0" u="none" strike="noStrike" cap="none" dirty="0">
                <a:solidFill>
                  <a:schemeClr val="dk1"/>
                </a:solidFill>
                <a:latin typeface="Arial"/>
                <a:ea typeface="Arial"/>
                <a:cs typeface="Arial"/>
                <a:sym typeface="Arial"/>
              </a:rPr>
              <a:t>Subclase</a:t>
            </a:r>
          </a:p>
          <a:p>
            <a:pPr marL="320040" marR="0" lvl="0" indent="-320040" algn="just" rtl="0">
              <a:lnSpc>
                <a:spcPct val="80000"/>
              </a:lnSpc>
              <a:spcBef>
                <a:spcPts val="0"/>
              </a:spcBef>
              <a:buClr>
                <a:schemeClr val="accent2"/>
              </a:buClr>
              <a:buSzPct val="60869"/>
              <a:buFont typeface="Noto Symbol"/>
              <a:buChar char="◻"/>
            </a:pPr>
            <a:endParaRPr lang="es-CR" sz="18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Un tipo de entidad sirve para </a:t>
            </a:r>
            <a:r>
              <a:rPr lang="es-CR" sz="1600" b="0" i="0" u="none" strike="noStrike" cap="none" dirty="0">
                <a:solidFill>
                  <a:schemeClr val="accent2"/>
                </a:solidFill>
                <a:latin typeface="Arial"/>
                <a:ea typeface="Arial"/>
                <a:cs typeface="Arial"/>
                <a:sym typeface="Arial"/>
              </a:rPr>
              <a:t>representar tanto un tipo concreto de entidad como un conjunto o grupo de entidades del mismo tipo </a:t>
            </a:r>
            <a:r>
              <a:rPr lang="es-CR" sz="1600" b="0" i="0" u="none" strike="noStrike" cap="none" dirty="0">
                <a:solidFill>
                  <a:schemeClr val="dk1"/>
                </a:solidFill>
                <a:latin typeface="Arial"/>
                <a:ea typeface="Arial"/>
                <a:cs typeface="Arial"/>
                <a:sym typeface="Arial"/>
              </a:rPr>
              <a:t>que exista en la base de datos.</a:t>
            </a:r>
          </a:p>
          <a:p>
            <a:pPr marL="640080" marR="0" lvl="1" indent="-284480" algn="just" rtl="0">
              <a:lnSpc>
                <a:spcPct val="80000"/>
              </a:lnSpc>
              <a:spcBef>
                <a:spcPts val="550"/>
              </a:spcBef>
              <a:buClr>
                <a:schemeClr val="accent1"/>
              </a:buClr>
              <a:buSzPct val="70777"/>
              <a:buFont typeface="Noto Symbol"/>
              <a:buChar char="⬜"/>
            </a:pPr>
            <a:endParaRPr lang="es-CR" sz="16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Por ejemplo, el tipo de entidad </a:t>
            </a:r>
            <a:r>
              <a:rPr lang="es-CR" sz="1600" b="1" i="0" u="none" strike="noStrike" cap="none" dirty="0">
                <a:solidFill>
                  <a:schemeClr val="dk1"/>
                </a:solidFill>
                <a:latin typeface="Arial"/>
                <a:ea typeface="Arial"/>
                <a:cs typeface="Arial"/>
                <a:sym typeface="Arial"/>
              </a:rPr>
              <a:t>Empleado</a:t>
            </a:r>
            <a:r>
              <a:rPr lang="es-CR" sz="1600" b="0" i="0" u="none" strike="noStrike" cap="none" dirty="0">
                <a:solidFill>
                  <a:schemeClr val="dk1"/>
                </a:solidFill>
                <a:latin typeface="Arial"/>
                <a:ea typeface="Arial"/>
                <a:cs typeface="Arial"/>
                <a:sym typeface="Arial"/>
              </a:rPr>
              <a:t> se refiere al conjunto de entidades Empleado en la base de datos Empresa. Pero, en muchos casos un tipo de entidad tiene muchas </a:t>
            </a:r>
            <a:r>
              <a:rPr lang="es-CR" sz="1600" b="0" i="0" u="none" strike="noStrike" cap="none" dirty="0" err="1">
                <a:solidFill>
                  <a:schemeClr val="dk1"/>
                </a:solidFill>
                <a:latin typeface="Arial"/>
                <a:ea typeface="Arial"/>
                <a:cs typeface="Arial"/>
                <a:sym typeface="Arial"/>
              </a:rPr>
              <a:t>subagrupaciones</a:t>
            </a:r>
            <a:r>
              <a:rPr lang="es-CR" sz="1600" b="0" i="0" u="none" strike="noStrike" cap="none" dirty="0">
                <a:solidFill>
                  <a:schemeClr val="dk1"/>
                </a:solidFill>
                <a:latin typeface="Arial"/>
                <a:ea typeface="Arial"/>
                <a:cs typeface="Arial"/>
                <a:sym typeface="Arial"/>
              </a:rPr>
              <a:t> adicionales. Es decir, un Empleado puede agruparse en </a:t>
            </a:r>
            <a:r>
              <a:rPr lang="es-CR" sz="1600" b="1" i="1" u="none" strike="noStrike" cap="none" dirty="0">
                <a:solidFill>
                  <a:schemeClr val="dk1"/>
                </a:solidFill>
                <a:latin typeface="Arial"/>
                <a:ea typeface="Arial"/>
                <a:cs typeface="Arial"/>
                <a:sym typeface="Arial"/>
              </a:rPr>
              <a:t>Secretaria</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Ingeniero</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Gerente</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Técnico</a:t>
            </a:r>
            <a:r>
              <a:rPr lang="es-CR" sz="1600" b="0" i="0" u="none" strike="noStrike" cap="none" dirty="0">
                <a:solidFill>
                  <a:schemeClr val="dk1"/>
                </a:solidFill>
                <a:latin typeface="Arial"/>
                <a:ea typeface="Arial"/>
                <a:cs typeface="Arial"/>
                <a:sym typeface="Arial"/>
              </a:rPr>
              <a:t>, etc.</a:t>
            </a:r>
          </a:p>
          <a:p>
            <a:pPr marL="640080" marR="0" lvl="1" indent="-284480" algn="just" rtl="0">
              <a:lnSpc>
                <a:spcPct val="80000"/>
              </a:lnSpc>
              <a:spcBef>
                <a:spcPts val="550"/>
              </a:spcBef>
              <a:buClr>
                <a:schemeClr val="accent1"/>
              </a:buClr>
              <a:buSzPct val="70777"/>
              <a:buFont typeface="Noto Symbol"/>
              <a:buChar char="⬜"/>
            </a:pPr>
            <a:endParaRPr lang="es-CR" sz="16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a:t>
            </a:r>
            <a:r>
              <a:rPr lang="es-CR" sz="1600" b="0" i="0" u="none" strike="noStrike" cap="none" dirty="0" err="1">
                <a:solidFill>
                  <a:schemeClr val="dk1"/>
                </a:solidFill>
                <a:latin typeface="Arial"/>
                <a:ea typeface="Arial"/>
                <a:cs typeface="Arial"/>
                <a:sym typeface="Arial"/>
              </a:rPr>
              <a:t>subagrupaciones</a:t>
            </a:r>
            <a:r>
              <a:rPr lang="es-CR" sz="1600" b="0" i="0" u="none" strike="noStrike" cap="none" dirty="0">
                <a:solidFill>
                  <a:schemeClr val="dk1"/>
                </a:solidFill>
                <a:latin typeface="Arial"/>
                <a:ea typeface="Arial"/>
                <a:cs typeface="Arial"/>
                <a:sym typeface="Arial"/>
              </a:rPr>
              <a:t> también será un Empleado.</a:t>
            </a:r>
          </a:p>
        </p:txBody>
      </p:sp>
      <p:sp>
        <p:nvSpPr>
          <p:cNvPr id="128" name="Shape 12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sp>
        <p:nvSpPr>
          <p:cNvPr id="130" name="Shape 130"/>
          <p:cNvSpPr/>
          <p:nvPr/>
        </p:nvSpPr>
        <p:spPr>
          <a:xfrm>
            <a:off x="7020271" y="2514609"/>
            <a:ext cx="360040" cy="1778486"/>
          </a:xfrm>
          <a:prstGeom prst="leftBrace">
            <a:avLst>
              <a:gd name="adj1" fmla="val 8333"/>
              <a:gd name="adj2" fmla="val 50000"/>
            </a:avLst>
          </a:prstGeom>
          <a:noFill/>
          <a:ln w="100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131" name="Shape 131"/>
          <p:cNvSpPr txBox="1"/>
          <p:nvPr/>
        </p:nvSpPr>
        <p:spPr>
          <a:xfrm>
            <a:off x="5724127" y="3212975"/>
            <a:ext cx="1296143" cy="369332"/>
          </a:xfrm>
          <a:prstGeom prst="rect">
            <a:avLst/>
          </a:prstGeom>
          <a:noFill/>
          <a:ln>
            <a:noFill/>
          </a:ln>
        </p:spPr>
        <p:txBody>
          <a:bodyPr lIns="91425" tIns="45700" rIns="91425" bIns="45700" anchor="t" anchorCtr="0">
            <a:noAutofit/>
          </a:bodyPr>
          <a:lstStyle/>
          <a:p>
            <a:pPr marL="0" marR="0" lvl="0" indent="0" algn="l" rtl="0">
              <a:spcBef>
                <a:spcPts val="0"/>
              </a:spcBef>
              <a:buNone/>
            </a:pPr>
            <a:r>
              <a:rPr lang="es-CR" b="0" i="0" u="none" strike="noStrike" cap="none" dirty="0">
                <a:solidFill>
                  <a:srgbClr val="C00000"/>
                </a:solidFill>
                <a:latin typeface="Arial"/>
                <a:ea typeface="Arial"/>
                <a:cs typeface="Arial"/>
                <a:sym typeface="Arial"/>
              </a:rPr>
              <a:t>Empleado</a:t>
            </a:r>
          </a:p>
        </p:txBody>
      </p:sp>
      <p:sp>
        <p:nvSpPr>
          <p:cNvPr id="132" name="Shape 132"/>
          <p:cNvSpPr txBox="1"/>
          <p:nvPr/>
        </p:nvSpPr>
        <p:spPr>
          <a:xfrm>
            <a:off x="7308303" y="2671751"/>
            <a:ext cx="1152128"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Secretaria</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Ingeniero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Jefe</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Técnico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a:t>
            </a:r>
          </a:p>
        </p:txBody>
      </p:sp>
    </p:spTree>
    <p:extLst>
      <p:ext uri="{BB962C8B-B14F-4D97-AF65-F5344CB8AC3E}">
        <p14:creationId xmlns:p14="http://schemas.microsoft.com/office/powerpoint/2010/main" val="255697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28595A6-46A7-4515-8051-274538AA105C}"/>
              </a:ext>
            </a:extLst>
          </p:cNvPr>
          <p:cNvSpPr>
            <a:spLocks noGrp="1"/>
          </p:cNvSpPr>
          <p:nvPr>
            <p:ph idx="1"/>
          </p:nvPr>
        </p:nvSpPr>
        <p:spPr/>
        <p:txBody>
          <a:bodyPr/>
          <a:lstStyle/>
          <a:p>
            <a:endParaRPr lang="es-CR"/>
          </a:p>
        </p:txBody>
      </p:sp>
      <p:sp>
        <p:nvSpPr>
          <p:cNvPr id="137" name="Shape 13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grpSp>
        <p:nvGrpSpPr>
          <p:cNvPr id="138" name="Shape 138"/>
          <p:cNvGrpSpPr/>
          <p:nvPr/>
        </p:nvGrpSpPr>
        <p:grpSpPr>
          <a:xfrm>
            <a:off x="6417549" y="2450388"/>
            <a:ext cx="1511300" cy="504825"/>
            <a:chOff x="2447" y="2015"/>
            <a:chExt cx="864" cy="288"/>
          </a:xfrm>
        </p:grpSpPr>
        <p:sp>
          <p:nvSpPr>
            <p:cNvPr id="139" name="Shape 139"/>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40" name="Shape 140"/>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1" name="Shape 141"/>
          <p:cNvGrpSpPr/>
          <p:nvPr/>
        </p:nvGrpSpPr>
        <p:grpSpPr>
          <a:xfrm>
            <a:off x="5325350" y="4131549"/>
            <a:ext cx="1595437" cy="508479"/>
            <a:chOff x="3600" y="2831"/>
            <a:chExt cx="911" cy="290"/>
          </a:xfrm>
        </p:grpSpPr>
        <p:sp>
          <p:nvSpPr>
            <p:cNvPr id="142" name="Shape 14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43" name="Shape 14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4" name="Shape 144"/>
          <p:cNvGrpSpPr/>
          <p:nvPr/>
        </p:nvGrpSpPr>
        <p:grpSpPr>
          <a:xfrm>
            <a:off x="7341475" y="4131549"/>
            <a:ext cx="1595437" cy="508479"/>
            <a:chOff x="3600" y="2831"/>
            <a:chExt cx="911" cy="290"/>
          </a:xfrm>
        </p:grpSpPr>
        <p:sp>
          <p:nvSpPr>
            <p:cNvPr id="145" name="Shape 14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46" name="Shape 14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147" name="Shape 147"/>
          <p:cNvSpPr txBox="1"/>
          <p:nvPr/>
        </p:nvSpPr>
        <p:spPr>
          <a:xfrm>
            <a:off x="5852846" y="191986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FF0000"/>
                </a:solidFill>
                <a:latin typeface="Arial"/>
                <a:ea typeface="Arial"/>
                <a:cs typeface="Arial"/>
                <a:sym typeface="Arial"/>
              </a:rPr>
              <a:t>Superclase</a:t>
            </a:r>
          </a:p>
        </p:txBody>
      </p:sp>
      <p:sp>
        <p:nvSpPr>
          <p:cNvPr id="148" name="Shape 148"/>
          <p:cNvSpPr txBox="1"/>
          <p:nvPr/>
        </p:nvSpPr>
        <p:spPr>
          <a:xfrm>
            <a:off x="5811187" y="480018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00B0F0"/>
                </a:solidFill>
                <a:latin typeface="Arial"/>
                <a:ea typeface="Arial"/>
                <a:cs typeface="Arial"/>
                <a:sym typeface="Arial"/>
              </a:rPr>
              <a:t>Subclase</a:t>
            </a:r>
          </a:p>
        </p:txBody>
      </p:sp>
      <p:cxnSp>
        <p:nvCxnSpPr>
          <p:cNvPr id="149" name="Shape 149"/>
          <p:cNvCxnSpPr/>
          <p:nvPr/>
        </p:nvCxnSpPr>
        <p:spPr>
          <a:xfrm flipH="1">
            <a:off x="6081157" y="3721257"/>
            <a:ext cx="1133700" cy="410400"/>
          </a:xfrm>
          <a:prstGeom prst="straightConnector1">
            <a:avLst/>
          </a:prstGeom>
          <a:noFill/>
          <a:ln w="9525" cap="flat" cmpd="sng">
            <a:solidFill>
              <a:schemeClr val="dk1"/>
            </a:solidFill>
            <a:prstDash val="solid"/>
            <a:round/>
            <a:headEnd type="none" w="med" len="med"/>
            <a:tailEnd type="none" w="med" len="med"/>
          </a:ln>
        </p:spPr>
      </p:cxnSp>
      <p:cxnSp>
        <p:nvCxnSpPr>
          <p:cNvPr id="150" name="Shape 150"/>
          <p:cNvCxnSpPr/>
          <p:nvPr/>
        </p:nvCxnSpPr>
        <p:spPr>
          <a:xfrm>
            <a:off x="7255210" y="3721257"/>
            <a:ext cx="896100" cy="410400"/>
          </a:xfrm>
          <a:prstGeom prst="straightConnector1">
            <a:avLst/>
          </a:prstGeom>
          <a:noFill/>
          <a:ln w="9525" cap="flat" cmpd="sng">
            <a:solidFill>
              <a:schemeClr val="dk1"/>
            </a:solidFill>
            <a:prstDash val="solid"/>
            <a:round/>
            <a:headEnd type="none" w="med" len="med"/>
            <a:tailEnd type="none" w="med" len="med"/>
          </a:ln>
        </p:spPr>
      </p:cxnSp>
      <p:sp>
        <p:nvSpPr>
          <p:cNvPr id="151" name="Shape 151"/>
          <p:cNvSpPr/>
          <p:nvPr/>
        </p:nvSpPr>
        <p:spPr>
          <a:xfrm rot="10800000">
            <a:off x="6890896" y="3216055"/>
            <a:ext cx="648000" cy="505200"/>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152" name="Shape 152"/>
          <p:cNvCxnSpPr/>
          <p:nvPr/>
        </p:nvCxnSpPr>
        <p:spPr>
          <a:xfrm>
            <a:off x="7214859" y="2993885"/>
            <a:ext cx="0" cy="222000"/>
          </a:xfrm>
          <a:prstGeom prst="straightConnector1">
            <a:avLst/>
          </a:prstGeom>
          <a:noFill/>
          <a:ln w="9525" cap="flat" cmpd="sng">
            <a:solidFill>
              <a:schemeClr val="dk1"/>
            </a:solidFill>
            <a:prstDash val="solid"/>
            <a:round/>
            <a:headEnd type="none" w="med" len="med"/>
            <a:tailEnd type="none" w="med" len="med"/>
          </a:ln>
        </p:spPr>
      </p:cxnSp>
      <p:grpSp>
        <p:nvGrpSpPr>
          <p:cNvPr id="153" name="Shape 153"/>
          <p:cNvGrpSpPr/>
          <p:nvPr/>
        </p:nvGrpSpPr>
        <p:grpSpPr>
          <a:xfrm>
            <a:off x="1701799" y="2276513"/>
            <a:ext cx="1574270" cy="609996"/>
            <a:chOff x="2447" y="2015"/>
            <a:chExt cx="900" cy="347"/>
          </a:xfrm>
        </p:grpSpPr>
        <p:sp>
          <p:nvSpPr>
            <p:cNvPr id="154" name="Shape 154"/>
            <p:cNvSpPr txBox="1"/>
            <p:nvPr/>
          </p:nvSpPr>
          <p:spPr>
            <a:xfrm>
              <a:off x="2447" y="2063"/>
              <a:ext cx="900" cy="299"/>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55" name="Shape 15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6" name="Shape 156"/>
          <p:cNvGrpSpPr/>
          <p:nvPr/>
        </p:nvGrpSpPr>
        <p:grpSpPr>
          <a:xfrm>
            <a:off x="609600" y="3957674"/>
            <a:ext cx="1574445" cy="623805"/>
            <a:chOff x="3600" y="2831"/>
            <a:chExt cx="900" cy="356"/>
          </a:xfrm>
        </p:grpSpPr>
        <p:sp>
          <p:nvSpPr>
            <p:cNvPr id="157" name="Shape 157"/>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58" name="Shape 15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9" name="Shape 159"/>
          <p:cNvGrpSpPr/>
          <p:nvPr/>
        </p:nvGrpSpPr>
        <p:grpSpPr>
          <a:xfrm>
            <a:off x="2625725" y="3957674"/>
            <a:ext cx="1574445" cy="623805"/>
            <a:chOff x="3600" y="2831"/>
            <a:chExt cx="900" cy="356"/>
          </a:xfrm>
        </p:grpSpPr>
        <p:sp>
          <p:nvSpPr>
            <p:cNvPr id="160" name="Shape 160"/>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61" name="Shape 16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62" name="Shape 162"/>
          <p:cNvCxnSpPr/>
          <p:nvPr/>
        </p:nvCxnSpPr>
        <p:spPr>
          <a:xfrm flipH="1">
            <a:off x="1281038" y="2781338"/>
            <a:ext cx="923999" cy="1176300"/>
          </a:xfrm>
          <a:prstGeom prst="straightConnector1">
            <a:avLst/>
          </a:prstGeom>
          <a:noFill/>
          <a:ln w="9525" cap="flat" cmpd="sng">
            <a:solidFill>
              <a:schemeClr val="dk1"/>
            </a:solidFill>
            <a:prstDash val="solid"/>
            <a:round/>
            <a:headEnd type="none" w="med" len="med"/>
            <a:tailEnd type="none" w="med" len="med"/>
          </a:ln>
        </p:spPr>
      </p:cxnSp>
      <p:cxnSp>
        <p:nvCxnSpPr>
          <p:cNvPr id="163" name="Shape 163"/>
          <p:cNvCxnSpPr/>
          <p:nvPr/>
        </p:nvCxnSpPr>
        <p:spPr>
          <a:xfrm>
            <a:off x="2709863" y="2781338"/>
            <a:ext cx="671400" cy="1176300"/>
          </a:xfrm>
          <a:prstGeom prst="straightConnector1">
            <a:avLst/>
          </a:prstGeom>
          <a:noFill/>
          <a:ln w="9525" cap="flat" cmpd="sng">
            <a:solidFill>
              <a:schemeClr val="dk1"/>
            </a:solidFill>
            <a:prstDash val="solid"/>
            <a:round/>
            <a:headEnd type="none" w="med" len="med"/>
            <a:tailEnd type="none" w="med" len="med"/>
          </a:ln>
        </p:spPr>
      </p:cxnSp>
      <p:sp>
        <p:nvSpPr>
          <p:cNvPr id="164" name="Shape 164"/>
          <p:cNvSpPr/>
          <p:nvPr/>
        </p:nvSpPr>
        <p:spPr>
          <a:xfrm rot="2340188">
            <a:off x="1533417" y="3033745"/>
            <a:ext cx="523863" cy="604918"/>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
        <p:nvSpPr>
          <p:cNvPr id="165" name="Shape 165"/>
          <p:cNvSpPr/>
          <p:nvPr/>
        </p:nvSpPr>
        <p:spPr>
          <a:xfrm rot="-1687245">
            <a:off x="2709821" y="3033787"/>
            <a:ext cx="523835" cy="604764"/>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119353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Shape 171"/>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0423" algn="just" rtl="0">
              <a:lnSpc>
                <a:spcPct val="80000"/>
              </a:lnSpc>
              <a:spcBef>
                <a:spcPts val="0"/>
              </a:spcBef>
              <a:buClr>
                <a:schemeClr val="accent2"/>
              </a:buClr>
              <a:buSzPct val="100000"/>
              <a:buFont typeface="Noto Symbol"/>
              <a:buChar char="◻"/>
            </a:pPr>
            <a:r>
              <a:rPr lang="es-CR" sz="2400" b="1" dirty="0">
                <a:sym typeface="Arial"/>
              </a:rPr>
              <a:t>Algunas consideraciones de Subclase y Superclase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 subtipo también es instancia del </a:t>
            </a:r>
            <a:r>
              <a:rPr lang="es-CR" sz="2000" dirty="0" err="1">
                <a:sym typeface="Arial"/>
              </a:rPr>
              <a:t>supertipo</a:t>
            </a:r>
            <a:r>
              <a:rPr lang="es-CR" sz="2000" dirty="0">
                <a:sym typeface="Arial"/>
              </a:rPr>
              <a:t> y es la misma instancia, pero con un papel específico distinto.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no puede existir sólo por ser miembro de un subtipo: también debe ser miembro del </a:t>
            </a:r>
            <a:r>
              <a:rPr lang="es-CR" sz="2000" dirty="0" err="1">
                <a:sym typeface="Arial"/>
              </a:rPr>
              <a:t>supertipo</a:t>
            </a:r>
            <a:r>
              <a:rPr lang="es-CR" sz="2000" dirty="0">
                <a:sym typeface="Arial"/>
              </a:rPr>
              <a:t>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del </a:t>
            </a:r>
            <a:r>
              <a:rPr lang="es-CR" sz="2000" dirty="0" err="1">
                <a:sym typeface="Arial"/>
              </a:rPr>
              <a:t>supertipo</a:t>
            </a:r>
            <a:r>
              <a:rPr lang="es-CR" sz="2000" dirty="0">
                <a:sym typeface="Arial"/>
              </a:rPr>
              <a:t> puede no ser miembro de ningún subtipo </a:t>
            </a:r>
          </a:p>
          <a:p>
            <a:pPr marL="0" marR="0" lvl="0" indent="0" algn="just" rtl="0">
              <a:lnSpc>
                <a:spcPct val="80000"/>
              </a:lnSpc>
              <a:spcBef>
                <a:spcPts val="700"/>
              </a:spcBef>
              <a:buNone/>
            </a:pPr>
            <a:endParaRPr sz="2400" dirty="0"/>
          </a:p>
          <a:p>
            <a:pPr marL="320040" marR="0" lvl="0" indent="-340423" algn="just" rtl="0">
              <a:lnSpc>
                <a:spcPct val="80000"/>
              </a:lnSpc>
              <a:spcBef>
                <a:spcPts val="700"/>
              </a:spcBef>
              <a:buClr>
                <a:schemeClr val="accent2"/>
              </a:buClr>
              <a:buSzPct val="100000"/>
              <a:buFont typeface="Noto Symbol"/>
              <a:buChar char="◻"/>
            </a:pPr>
            <a:r>
              <a:rPr lang="es-CR" sz="2400" b="1" dirty="0">
                <a:sym typeface="Arial"/>
              </a:rPr>
              <a:t>¿Cuándo utilizar Subclases?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atributos que sólo tienen sentido para algunas instancias de un tipo y no para todas.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tipos de relación en los que sólo participan algunas entidades de un tipo y no todas. </a:t>
            </a:r>
          </a:p>
          <a:p>
            <a:pPr marL="320040" marR="0" lvl="0" indent="-320040" algn="just" rtl="0">
              <a:lnSpc>
                <a:spcPct val="80000"/>
              </a:lnSpc>
              <a:spcBef>
                <a:spcPts val="700"/>
              </a:spcBef>
              <a:buClr>
                <a:schemeClr val="accent2"/>
              </a:buClr>
              <a:buSzPct val="82166"/>
              <a:buFont typeface="Noto Symbol"/>
              <a:buNone/>
            </a:pPr>
            <a:endParaRPr sz="1800" b="0" i="0" u="none" strike="noStrike" cap="none" dirty="0">
              <a:solidFill>
                <a:schemeClr val="dk1"/>
              </a:solidFill>
              <a:latin typeface="Arial"/>
              <a:ea typeface="Arial"/>
              <a:cs typeface="Arial"/>
              <a:sym typeface="Arial"/>
            </a:endParaRPr>
          </a:p>
        </p:txBody>
      </p:sp>
      <p:sp>
        <p:nvSpPr>
          <p:cNvPr id="170" name="Shape 17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21791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Shape 177"/>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b="1" dirty="0">
                <a:sym typeface="Arial"/>
              </a:rPr>
              <a:t>Herencia</a:t>
            </a:r>
          </a:p>
          <a:p>
            <a:pPr marL="640080" marR="0" lvl="1" indent="-284480" algn="just" rtl="0">
              <a:spcBef>
                <a:spcPts val="550"/>
              </a:spcBef>
              <a:buClr>
                <a:schemeClr val="accent1"/>
              </a:buClr>
              <a:buSzPct val="70000"/>
              <a:buFont typeface="Noto Symbol"/>
              <a:buChar char="⬜"/>
            </a:pPr>
            <a:r>
              <a:rPr lang="es-CR" dirty="0">
                <a:sym typeface="Arial"/>
              </a:rPr>
              <a:t>Una Subclase puede tener atributos propios y participar en relaciones por separado. </a:t>
            </a:r>
          </a:p>
          <a:p>
            <a:pPr marL="640080" marR="0" lvl="1" indent="-284480" algn="just" rtl="0">
              <a:spcBef>
                <a:spcPts val="550"/>
              </a:spcBef>
              <a:buClr>
                <a:schemeClr val="accent1"/>
              </a:buClr>
              <a:buSzPct val="70000"/>
              <a:buFont typeface="Noto Symbol"/>
              <a:buChar char="⬜"/>
            </a:pPr>
            <a:r>
              <a:rPr lang="es-CR" dirty="0">
                <a:sym typeface="Arial"/>
              </a:rPr>
              <a:t>Los atributos aplicables solamente a cada una de las Subclases, se denominan atributos específicos de la subclase. </a:t>
            </a:r>
          </a:p>
          <a:p>
            <a:pPr marL="640080" marR="0" lvl="1" indent="-284480" algn="just" rtl="0">
              <a:spcBef>
                <a:spcPts val="550"/>
              </a:spcBef>
              <a:buClr>
                <a:schemeClr val="accent1"/>
              </a:buClr>
              <a:buSzPct val="70000"/>
              <a:buFont typeface="Noto Symbol"/>
              <a:buChar char="⬜"/>
            </a:pPr>
            <a:r>
              <a:rPr lang="es-CR" dirty="0">
                <a:sym typeface="Arial"/>
              </a:rPr>
              <a:t>Una Subclase hereda todos los atributos de la Superclase, y todas las relaciones en las que participa la Superclase. </a:t>
            </a:r>
          </a:p>
          <a:p>
            <a:pPr marL="640080" marR="0" lvl="1" indent="-284480" algn="just" rtl="0">
              <a:spcBef>
                <a:spcPts val="550"/>
              </a:spcBef>
              <a:buClr>
                <a:schemeClr val="accent1"/>
              </a:buClr>
              <a:buSzPct val="70000"/>
              <a:buFont typeface="Noto Symbol"/>
              <a:buNone/>
            </a:pPr>
            <a:endParaRPr sz="2600" b="0" i="0" u="none" strike="noStrike" cap="none" dirty="0">
              <a:solidFill>
                <a:schemeClr val="dk1"/>
              </a:solidFill>
              <a:latin typeface="Arial"/>
              <a:ea typeface="Arial"/>
              <a:cs typeface="Arial"/>
              <a:sym typeface="Arial"/>
            </a:endParaRP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
        <p:nvSpPr>
          <p:cNvPr id="176" name="Shape 17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1967286298"/>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1028</TotalTime>
  <Words>2496</Words>
  <Application>Microsoft Office PowerPoint</Application>
  <PresentationFormat>Presentación en pantalla (4:3)</PresentationFormat>
  <Paragraphs>326</Paragraphs>
  <Slides>38</Slides>
  <Notes>30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38</vt:i4>
      </vt:variant>
    </vt:vector>
  </HeadingPairs>
  <TitlesOfParts>
    <vt:vector size="48" baseType="lpstr">
      <vt:lpstr>Arial</vt:lpstr>
      <vt:lpstr>Calibri</vt:lpstr>
      <vt:lpstr>Calibri Light</vt:lpstr>
      <vt:lpstr>Noto Symbol</vt:lpstr>
      <vt:lpstr>Times New Roman</vt:lpstr>
      <vt:lpstr>Wingdings 2</vt:lpstr>
      <vt:lpstr>HDOfficeLightV0</vt:lpstr>
      <vt:lpstr>1_HDOfficeLightV0</vt:lpstr>
      <vt:lpstr>Blank</vt:lpstr>
      <vt:lpstr>Storyboard Layouts</vt:lpstr>
      <vt:lpstr>Presentación de PowerPoint</vt:lpstr>
      <vt:lpstr>Fundamentos de bases de datos ISW­-312 </vt:lpstr>
      <vt:lpstr>Agenda</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cp:lastModifiedBy>
  <cp:revision>57</cp:revision>
  <dcterms:created xsi:type="dcterms:W3CDTF">2016-01-04T17:43:21Z</dcterms:created>
  <dcterms:modified xsi:type="dcterms:W3CDTF">2020-01-29T19:37:58Z</dcterms:modified>
</cp:coreProperties>
</file>