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8"/>
  </p:notesMasterIdLst>
  <p:sldIdLst>
    <p:sldId id="256" r:id="rId2"/>
    <p:sldId id="257" r:id="rId3"/>
    <p:sldId id="258" r:id="rId4"/>
    <p:sldId id="259" r:id="rId5"/>
    <p:sldId id="260" r:id="rId6"/>
    <p:sldId id="290" r:id="rId7"/>
    <p:sldId id="261" r:id="rId8"/>
    <p:sldId id="262" r:id="rId9"/>
    <p:sldId id="267" r:id="rId10"/>
    <p:sldId id="266" r:id="rId11"/>
    <p:sldId id="291" r:id="rId12"/>
    <p:sldId id="263" r:id="rId13"/>
    <p:sldId id="292" r:id="rId14"/>
    <p:sldId id="268" r:id="rId15"/>
    <p:sldId id="293" r:id="rId16"/>
    <p:sldId id="270" r:id="rId17"/>
    <p:sldId id="272" r:id="rId18"/>
    <p:sldId id="294" r:id="rId19"/>
    <p:sldId id="273" r:id="rId20"/>
    <p:sldId id="274" r:id="rId21"/>
    <p:sldId id="295" r:id="rId22"/>
    <p:sldId id="276" r:id="rId23"/>
    <p:sldId id="278" r:id="rId24"/>
    <p:sldId id="279" r:id="rId25"/>
    <p:sldId id="280" r:id="rId26"/>
    <p:sldId id="281" r:id="rId27"/>
    <p:sldId id="282" r:id="rId28"/>
    <p:sldId id="283" r:id="rId29"/>
    <p:sldId id="284" r:id="rId30"/>
    <p:sldId id="285" r:id="rId31"/>
    <p:sldId id="286" r:id="rId32"/>
    <p:sldId id="287" r:id="rId33"/>
    <p:sldId id="288" r:id="rId34"/>
    <p:sldId id="296" r:id="rId35"/>
    <p:sldId id="297" r:id="rId36"/>
    <p:sldId id="289" r:id="rId37"/>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CR"/>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E2D826D-2BE3-4B12-8E7B-D20571285896}" type="datetimeFigureOut">
              <a:rPr lang="es-CR" smtClean="0"/>
              <a:t>10/10/2014</a:t>
            </a:fld>
            <a:endParaRPr lang="es-CR"/>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CR"/>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R"/>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CR"/>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6F37DDE-400A-4C3E-A9A1-1F83B8536A7E}" type="slidenum">
              <a:rPr lang="es-CR" smtClean="0"/>
              <a:t>‹Nº›</a:t>
            </a:fld>
            <a:endParaRPr lang="es-CR"/>
          </a:p>
        </p:txBody>
      </p:sp>
    </p:spTree>
    <p:extLst>
      <p:ext uri="{BB962C8B-B14F-4D97-AF65-F5344CB8AC3E}">
        <p14:creationId xmlns:p14="http://schemas.microsoft.com/office/powerpoint/2010/main" val="33318594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B6F37DDE-400A-4C3E-A9A1-1F83B8536A7E}" type="slidenum">
              <a:rPr lang="es-CR" smtClean="0"/>
              <a:t>17</a:t>
            </a:fld>
            <a:endParaRPr lang="es-CR"/>
          </a:p>
        </p:txBody>
      </p:sp>
    </p:spTree>
    <p:extLst>
      <p:ext uri="{BB962C8B-B14F-4D97-AF65-F5344CB8AC3E}">
        <p14:creationId xmlns:p14="http://schemas.microsoft.com/office/powerpoint/2010/main" val="4740591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Ref idx="1001">
        <a:schemeClr val="bg2"/>
      </p:bgRef>
    </p:bg>
    <p:spTree>
      <p:nvGrpSpPr>
        <p:cNvPr id="1" name=""/>
        <p:cNvGrpSpPr/>
        <p:nvPr/>
      </p:nvGrpSpPr>
      <p:grpSpPr>
        <a:xfrm>
          <a:off x="0" y="0"/>
          <a:ext cx="0" cy="0"/>
          <a:chOff x="0" y="0"/>
          <a:chExt cx="0" cy="0"/>
        </a:xfrm>
      </p:grpSpPr>
      <p:sp>
        <p:nvSpPr>
          <p:cNvPr id="7" name="6 Rectángulo"/>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9 Rectángulo"/>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Rectángulo"/>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7 Título"/>
          <p:cNvSpPr>
            <a:spLocks noGrp="1"/>
          </p:cNvSpPr>
          <p:nvPr>
            <p:ph type="ctrTitle"/>
          </p:nvPr>
        </p:nvSpPr>
        <p:spPr>
          <a:xfrm>
            <a:off x="2362200" y="4038600"/>
            <a:ext cx="6477000" cy="1828800"/>
          </a:xfrm>
        </p:spPr>
        <p:txBody>
          <a:bodyPr anchor="b"/>
          <a:lstStyle>
            <a:lvl1pPr>
              <a:defRPr cap="all" baseline="0"/>
            </a:lvl1pPr>
          </a:lstStyle>
          <a:p>
            <a:r>
              <a:rPr kumimoji="0" lang="es-ES" smtClean="0"/>
              <a:t>Haga clic para modificar el estilo de título del patrón</a:t>
            </a:r>
            <a:endParaRPr kumimoji="0" lang="en-US"/>
          </a:p>
        </p:txBody>
      </p:sp>
      <p:sp>
        <p:nvSpPr>
          <p:cNvPr id="9" name="8 Subtítulo"/>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28" name="27 Marcador de fecha"/>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7A847CFC-816F-41D0-AAC0-9BF4FEBC753E}" type="datetimeFigureOut">
              <a:rPr lang="es-ES" smtClean="0"/>
              <a:t>10/10/2014</a:t>
            </a:fld>
            <a:endParaRPr lang="es-ES"/>
          </a:p>
        </p:txBody>
      </p:sp>
      <p:sp>
        <p:nvSpPr>
          <p:cNvPr id="17" name="16 Marcador de pie de página"/>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s-ES"/>
          </a:p>
        </p:txBody>
      </p:sp>
      <p:sp>
        <p:nvSpPr>
          <p:cNvPr id="29" name="28 Marcador de número de diapositiva"/>
          <p:cNvSpPr>
            <a:spLocks noGrp="1"/>
          </p:cNvSpPr>
          <p:nvPr>
            <p:ph type="sldNum" sz="quarter" idx="12"/>
          </p:nvPr>
        </p:nvSpPr>
        <p:spPr>
          <a:xfrm>
            <a:off x="8001000" y="228600"/>
            <a:ext cx="838200" cy="381000"/>
          </a:xfrm>
        </p:spPr>
        <p:txBody>
          <a:bodyPr/>
          <a:lstStyle>
            <a:lvl1pPr>
              <a:defRPr>
                <a:solidFill>
                  <a:schemeClr val="tx2"/>
                </a:solidFill>
              </a:defRPr>
            </a:lvl1pPr>
          </a:lstStyle>
          <a:p>
            <a:fld id="{132FADFE-3B8F-471C-ABF0-DBC7717ECBBC}" type="slidenum">
              <a:rPr lang="es-ES" smtClean="0"/>
              <a:t>‹Nº›</a:t>
            </a:fld>
            <a:endParaRPr lang="es-E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7A847CFC-816F-41D0-AAC0-9BF4FEBC753E}" type="datetimeFigureOut">
              <a:rPr lang="es-ES" smtClean="0"/>
              <a:t>10/10/2014</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bg>
      <p:bgRef idx="1001">
        <a:schemeClr val="bg1"/>
      </p:bgRef>
    </p:bg>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553200" y="609600"/>
            <a:ext cx="2057400" cy="5516563"/>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609600"/>
            <a:ext cx="5562600" cy="5516564"/>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a:xfrm>
            <a:off x="6553200" y="6248402"/>
            <a:ext cx="2209800" cy="365125"/>
          </a:xfrm>
        </p:spPr>
        <p:txBody>
          <a:bodyPr/>
          <a:lstStyle/>
          <a:p>
            <a:fld id="{7A847CFC-816F-41D0-AAC0-9BF4FEBC753E}" type="datetimeFigureOut">
              <a:rPr lang="es-ES" smtClean="0"/>
              <a:t>10/10/2014</a:t>
            </a:fld>
            <a:endParaRPr lang="es-ES"/>
          </a:p>
        </p:txBody>
      </p:sp>
      <p:sp>
        <p:nvSpPr>
          <p:cNvPr id="5" name="4 Marcador de pie de página"/>
          <p:cNvSpPr>
            <a:spLocks noGrp="1"/>
          </p:cNvSpPr>
          <p:nvPr>
            <p:ph type="ftr" sz="quarter" idx="11"/>
          </p:nvPr>
        </p:nvSpPr>
        <p:spPr>
          <a:xfrm>
            <a:off x="457201" y="6248207"/>
            <a:ext cx="5573483" cy="365125"/>
          </a:xfrm>
        </p:spPr>
        <p:txBody>
          <a:bodyPr/>
          <a:lstStyle/>
          <a:p>
            <a:endParaRPr lang="es-ES"/>
          </a:p>
        </p:txBody>
      </p:sp>
      <p:sp>
        <p:nvSpPr>
          <p:cNvPr id="7" name="6 Rectángulo"/>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7 Rectángulo"/>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8 Rectángulo"/>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5 Marcador de número de diapositiva"/>
          <p:cNvSpPr>
            <a:spLocks noGrp="1"/>
          </p:cNvSpPr>
          <p:nvPr>
            <p:ph type="sldNum" sz="quarter" idx="12"/>
          </p:nvPr>
        </p:nvSpPr>
        <p:spPr>
          <a:xfrm rot="5400000">
            <a:off x="5989638" y="144462"/>
            <a:ext cx="533400" cy="244476"/>
          </a:xfrm>
        </p:spPr>
        <p:txBody>
          <a:bodyPr/>
          <a:lstStyle/>
          <a:p>
            <a:fld id="{132FADFE-3B8F-471C-ABF0-DBC7717ECBBC}" type="slidenum">
              <a:rPr lang="es-ES" smtClean="0"/>
              <a:t>‹Nº›</a:t>
            </a:fld>
            <a:endParaRPr lang="es-E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612648" y="228600"/>
            <a:ext cx="8153400" cy="990600"/>
          </a:xfrm>
        </p:spPr>
        <p:txBody>
          <a:bodyPr/>
          <a:lstStyle/>
          <a:p>
            <a:r>
              <a:rPr kumimoji="0" lang="es-ES" smtClean="0"/>
              <a:t>Haga clic para modificar el estilo de título del patrón</a:t>
            </a:r>
            <a:endParaRPr kumimoji="0" lang="en-US"/>
          </a:p>
        </p:txBody>
      </p:sp>
      <p:sp>
        <p:nvSpPr>
          <p:cNvPr id="4" name="3 Marcador de fecha"/>
          <p:cNvSpPr>
            <a:spLocks noGrp="1"/>
          </p:cNvSpPr>
          <p:nvPr>
            <p:ph type="dt" sz="half" idx="10"/>
          </p:nvPr>
        </p:nvSpPr>
        <p:spPr/>
        <p:txBody>
          <a:bodyPr/>
          <a:lstStyle/>
          <a:p>
            <a:fld id="{7A847CFC-816F-41D0-AAC0-9BF4FEBC753E}" type="datetimeFigureOut">
              <a:rPr lang="es-ES" smtClean="0"/>
              <a:t>10/10/2014</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lvl1pPr>
              <a:defRPr>
                <a:solidFill>
                  <a:srgbClr val="FFFFFF"/>
                </a:solidFill>
              </a:defRPr>
            </a:lvl1pPr>
          </a:lstStyle>
          <a:p>
            <a:fld id="{132FADFE-3B8F-471C-ABF0-DBC7717ECBBC}" type="slidenum">
              <a:rPr lang="es-ES" smtClean="0"/>
              <a:t>‹Nº›</a:t>
            </a:fld>
            <a:endParaRPr lang="es-ES"/>
          </a:p>
        </p:txBody>
      </p:sp>
      <p:sp>
        <p:nvSpPr>
          <p:cNvPr id="8" name="7 Marcador de contenido"/>
          <p:cNvSpPr>
            <a:spLocks noGrp="1"/>
          </p:cNvSpPr>
          <p:nvPr>
            <p:ph sz="quarter" idx="1"/>
          </p:nvPr>
        </p:nvSpPr>
        <p:spPr>
          <a:xfrm>
            <a:off x="612648" y="1600200"/>
            <a:ext cx="8153400" cy="4495800"/>
          </a:xfrm>
        </p:spPr>
        <p:txBody>
          <a:bodyPr/>
          <a:lstStyle>
            <a:lvl1pPr algn="just">
              <a:defRPr/>
            </a:lvl1pPr>
            <a:lvl2pPr algn="just">
              <a:defRPr/>
            </a:lvl2pPr>
            <a:lvl3pPr algn="just">
              <a:defRPr/>
            </a:lvl3pPr>
            <a:lvl4pPr algn="just">
              <a:defRPr/>
            </a:lvl4pPr>
            <a:lvl5pPr algn="just">
              <a:defRPr/>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3">
        <a:schemeClr val="bg1"/>
      </p:bgRef>
    </p:bg>
    <p:spTree>
      <p:nvGrpSpPr>
        <p:cNvPr id="1" name=""/>
        <p:cNvGrpSpPr/>
        <p:nvPr/>
      </p:nvGrpSpPr>
      <p:grpSpPr>
        <a:xfrm>
          <a:off x="0" y="0"/>
          <a:ext cx="0" cy="0"/>
          <a:chOff x="0" y="0"/>
          <a:chExt cx="0" cy="0"/>
        </a:xfrm>
      </p:grpSpPr>
      <p:sp>
        <p:nvSpPr>
          <p:cNvPr id="3" name="2 Marcador de texto"/>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7" name="6 Rectángulo"/>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7 Rectángulo"/>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8 Rectángulo"/>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1 Título"/>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s-ES" smtClean="0"/>
              <a:t>Haga clic para modificar el estilo de título del patrón</a:t>
            </a:r>
            <a:endParaRPr kumimoji="0" lang="en-US"/>
          </a:p>
        </p:txBody>
      </p:sp>
      <p:sp>
        <p:nvSpPr>
          <p:cNvPr id="12" name="11 Marcador de fecha"/>
          <p:cNvSpPr>
            <a:spLocks noGrp="1"/>
          </p:cNvSpPr>
          <p:nvPr>
            <p:ph type="dt" sz="half" idx="10"/>
          </p:nvPr>
        </p:nvSpPr>
        <p:spPr/>
        <p:txBody>
          <a:bodyPr/>
          <a:lstStyle/>
          <a:p>
            <a:fld id="{7A847CFC-816F-41D0-AAC0-9BF4FEBC753E}" type="datetimeFigureOut">
              <a:rPr lang="es-ES" smtClean="0"/>
              <a:t>10/10/2014</a:t>
            </a:fld>
            <a:endParaRPr lang="es-ES"/>
          </a:p>
        </p:txBody>
      </p:sp>
      <p:sp>
        <p:nvSpPr>
          <p:cNvPr id="13" name="12 Marcador de número de diapositiva"/>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132FADFE-3B8F-471C-ABF0-DBC7717ECBBC}" type="slidenum">
              <a:rPr lang="es-ES" smtClean="0"/>
              <a:t>‹Nº›</a:t>
            </a:fld>
            <a:endParaRPr lang="es-ES"/>
          </a:p>
        </p:txBody>
      </p:sp>
      <p:sp>
        <p:nvSpPr>
          <p:cNvPr id="14" name="13 Marcador de pie de página"/>
          <p:cNvSpPr>
            <a:spLocks noGrp="1"/>
          </p:cNvSpPr>
          <p:nvPr>
            <p:ph type="ftr" sz="quarter" idx="12"/>
          </p:nvPr>
        </p:nvSpPr>
        <p:spPr/>
        <p:txBody>
          <a:bodyPr/>
          <a:lstStyle/>
          <a:p>
            <a:endParaRPr lang="es-E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9" name="8 Marcador de contenido"/>
          <p:cNvSpPr>
            <a:spLocks noGrp="1"/>
          </p:cNvSpPr>
          <p:nvPr>
            <p:ph sz="quarter" idx="1"/>
          </p:nvPr>
        </p:nvSpPr>
        <p:spPr>
          <a:xfrm>
            <a:off x="609600" y="1589567"/>
            <a:ext cx="3886200"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1" name="10 Marcador de contenido"/>
          <p:cNvSpPr>
            <a:spLocks noGrp="1"/>
          </p:cNvSpPr>
          <p:nvPr>
            <p:ph sz="quarter" idx="2"/>
          </p:nvPr>
        </p:nvSpPr>
        <p:spPr>
          <a:xfrm>
            <a:off x="4844901" y="1589567"/>
            <a:ext cx="3886200"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8" name="7 Marcador de fecha"/>
          <p:cNvSpPr>
            <a:spLocks noGrp="1"/>
          </p:cNvSpPr>
          <p:nvPr>
            <p:ph type="dt" sz="half" idx="15"/>
          </p:nvPr>
        </p:nvSpPr>
        <p:spPr/>
        <p:txBody>
          <a:bodyPr rtlCol="0"/>
          <a:lstStyle/>
          <a:p>
            <a:fld id="{7A847CFC-816F-41D0-AAC0-9BF4FEBC753E}" type="datetimeFigureOut">
              <a:rPr lang="es-ES" smtClean="0"/>
              <a:t>10/10/2014</a:t>
            </a:fld>
            <a:endParaRPr lang="es-ES"/>
          </a:p>
        </p:txBody>
      </p:sp>
      <p:sp>
        <p:nvSpPr>
          <p:cNvPr id="10" name="9 Marcador de número de diapositiva"/>
          <p:cNvSpPr>
            <a:spLocks noGrp="1"/>
          </p:cNvSpPr>
          <p:nvPr>
            <p:ph type="sldNum" sz="quarter" idx="16"/>
          </p:nvPr>
        </p:nvSpPr>
        <p:spPr/>
        <p:txBody>
          <a:bodyPr rtlCol="0"/>
          <a:lstStyle/>
          <a:p>
            <a:fld id="{132FADFE-3B8F-471C-ABF0-DBC7717ECBBC}" type="slidenum">
              <a:rPr lang="es-ES" smtClean="0"/>
              <a:t>‹Nº›</a:t>
            </a:fld>
            <a:endParaRPr lang="es-ES"/>
          </a:p>
        </p:txBody>
      </p:sp>
      <p:sp>
        <p:nvSpPr>
          <p:cNvPr id="12" name="11 Marcador de pie de página"/>
          <p:cNvSpPr>
            <a:spLocks noGrp="1"/>
          </p:cNvSpPr>
          <p:nvPr>
            <p:ph type="ftr" sz="quarter" idx="17"/>
          </p:nvPr>
        </p:nvSpPr>
        <p:spPr/>
        <p:txBody>
          <a:bodyPr rtlCol="0"/>
          <a:lstStyle/>
          <a:p>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533400" y="273050"/>
            <a:ext cx="8153400" cy="869950"/>
          </a:xfrm>
        </p:spPr>
        <p:txBody>
          <a:bodyPr anchor="ctr"/>
          <a:lstStyle>
            <a:lvl1pPr>
              <a:defRPr/>
            </a:lvl1pPr>
          </a:lstStyle>
          <a:p>
            <a:r>
              <a:rPr kumimoji="0" lang="es-ES" smtClean="0"/>
              <a:t>Haga clic para modificar el estilo de título del patrón</a:t>
            </a:r>
            <a:endParaRPr kumimoji="0" lang="en-US"/>
          </a:p>
        </p:txBody>
      </p:sp>
      <p:sp>
        <p:nvSpPr>
          <p:cNvPr id="11" name="10 Marcador de contenido"/>
          <p:cNvSpPr>
            <a:spLocks noGrp="1"/>
          </p:cNvSpPr>
          <p:nvPr>
            <p:ph sz="quarter" idx="2"/>
          </p:nvPr>
        </p:nvSpPr>
        <p:spPr>
          <a:xfrm>
            <a:off x="609600" y="2438400"/>
            <a:ext cx="3886200" cy="35814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3" name="12 Marcador de contenido"/>
          <p:cNvSpPr>
            <a:spLocks noGrp="1"/>
          </p:cNvSpPr>
          <p:nvPr>
            <p:ph sz="quarter" idx="4"/>
          </p:nvPr>
        </p:nvSpPr>
        <p:spPr>
          <a:xfrm>
            <a:off x="4800600" y="2438400"/>
            <a:ext cx="3886200" cy="35814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0" name="9 Marcador de fecha"/>
          <p:cNvSpPr>
            <a:spLocks noGrp="1"/>
          </p:cNvSpPr>
          <p:nvPr>
            <p:ph type="dt" sz="half" idx="15"/>
          </p:nvPr>
        </p:nvSpPr>
        <p:spPr/>
        <p:txBody>
          <a:bodyPr rtlCol="0"/>
          <a:lstStyle/>
          <a:p>
            <a:fld id="{7A847CFC-816F-41D0-AAC0-9BF4FEBC753E}" type="datetimeFigureOut">
              <a:rPr lang="es-ES" smtClean="0"/>
              <a:t>10/10/2014</a:t>
            </a:fld>
            <a:endParaRPr lang="es-ES"/>
          </a:p>
        </p:txBody>
      </p:sp>
      <p:sp>
        <p:nvSpPr>
          <p:cNvPr id="12" name="11 Marcador de número de diapositiva"/>
          <p:cNvSpPr>
            <a:spLocks noGrp="1"/>
          </p:cNvSpPr>
          <p:nvPr>
            <p:ph type="sldNum" sz="quarter" idx="16"/>
          </p:nvPr>
        </p:nvSpPr>
        <p:spPr/>
        <p:txBody>
          <a:bodyPr rtlCol="0"/>
          <a:lstStyle/>
          <a:p>
            <a:fld id="{132FADFE-3B8F-471C-ABF0-DBC7717ECBBC}" type="slidenum">
              <a:rPr lang="es-ES" smtClean="0"/>
              <a:t>‹Nº›</a:t>
            </a:fld>
            <a:endParaRPr lang="es-ES"/>
          </a:p>
        </p:txBody>
      </p:sp>
      <p:sp>
        <p:nvSpPr>
          <p:cNvPr id="14" name="13 Marcador de pie de página"/>
          <p:cNvSpPr>
            <a:spLocks noGrp="1"/>
          </p:cNvSpPr>
          <p:nvPr>
            <p:ph type="ftr" sz="quarter" idx="17"/>
          </p:nvPr>
        </p:nvSpPr>
        <p:spPr/>
        <p:txBody>
          <a:bodyPr rtlCol="0"/>
          <a:lstStyle/>
          <a:p>
            <a:endParaRPr lang="es-ES"/>
          </a:p>
        </p:txBody>
      </p:sp>
      <p:sp>
        <p:nvSpPr>
          <p:cNvPr id="16" name="15 Marcador de texto"/>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s-ES" smtClean="0"/>
              <a:t>Haga clic para modificar el estilo de texto del patrón</a:t>
            </a:r>
          </a:p>
        </p:txBody>
      </p:sp>
      <p:sp>
        <p:nvSpPr>
          <p:cNvPr id="15" name="14 Marcador de texto"/>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s-ES" smtClean="0"/>
              <a:t>Haga clic para modificar el estilo de texto del patrón</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p:txBody>
          <a:bodyPr/>
          <a:lstStyle/>
          <a:p>
            <a:fld id="{7A847CFC-816F-41D0-AAC0-9BF4FEBC753E}" type="datetimeFigureOut">
              <a:rPr lang="es-ES" smtClean="0"/>
              <a:t>10/10/2014</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lvl1pPr>
              <a:defRPr>
                <a:solidFill>
                  <a:srgbClr val="FFFFFF"/>
                </a:solidFill>
              </a:defRPr>
            </a:lvl1pPr>
          </a:lstStyle>
          <a:p>
            <a:fld id="{132FADFE-3B8F-471C-ABF0-DBC7717ECBBC}" type="slidenum">
              <a:rPr lang="es-ES" smtClean="0"/>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7A847CFC-816F-41D0-AAC0-9BF4FEBC753E}" type="datetimeFigureOut">
              <a:rPr lang="es-ES" smtClean="0"/>
              <a:t>10/10/2014</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a:xfrm>
            <a:off x="0" y="6248400"/>
            <a:ext cx="533400" cy="381000"/>
          </a:xfrm>
        </p:spPr>
        <p:txBody>
          <a:bodyPr/>
          <a:lstStyle>
            <a:lvl1pPr>
              <a:defRPr>
                <a:solidFill>
                  <a:schemeClr val="tx2"/>
                </a:solidFill>
              </a:defRPr>
            </a:lvl1pPr>
          </a:lstStyle>
          <a:p>
            <a:fld id="{132FADFE-3B8F-471C-ABF0-DBC7717ECBBC}" type="slidenum">
              <a:rPr lang="es-ES" smtClean="0"/>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609600" y="273050"/>
            <a:ext cx="8077200" cy="869950"/>
          </a:xfrm>
        </p:spPr>
        <p:txBody>
          <a:bodyPr anchor="ctr"/>
          <a:lstStyle>
            <a:lvl1pPr algn="l">
              <a:buNone/>
              <a:defRPr sz="4400" b="0"/>
            </a:lvl1pPr>
          </a:lstStyle>
          <a:p>
            <a:r>
              <a:rPr kumimoji="0" lang="es-ES" smtClean="0"/>
              <a:t>Haga clic para modificar el estilo de título del patrón</a:t>
            </a:r>
            <a:endParaRPr kumimoji="0" lang="en-US"/>
          </a:p>
        </p:txBody>
      </p:sp>
      <p:sp>
        <p:nvSpPr>
          <p:cNvPr id="5" name="4 Marcador de fecha"/>
          <p:cNvSpPr>
            <a:spLocks noGrp="1"/>
          </p:cNvSpPr>
          <p:nvPr>
            <p:ph type="dt" sz="half" idx="10"/>
          </p:nvPr>
        </p:nvSpPr>
        <p:spPr/>
        <p:txBody>
          <a:bodyPr/>
          <a:lstStyle/>
          <a:p>
            <a:fld id="{7A847CFC-816F-41D0-AAC0-9BF4FEBC753E}" type="datetimeFigureOut">
              <a:rPr lang="es-ES" smtClean="0"/>
              <a:t>10/10/2014</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lvl1pPr>
              <a:defRPr>
                <a:solidFill>
                  <a:srgbClr val="FFFFFF"/>
                </a:solidFill>
              </a:defRPr>
            </a:lvl1pPr>
          </a:lstStyle>
          <a:p>
            <a:fld id="{132FADFE-3B8F-471C-ABF0-DBC7717ECBBC}" type="slidenum">
              <a:rPr lang="es-ES" smtClean="0"/>
              <a:t>‹Nº›</a:t>
            </a:fld>
            <a:endParaRPr lang="es-ES"/>
          </a:p>
        </p:txBody>
      </p:sp>
      <p:sp>
        <p:nvSpPr>
          <p:cNvPr id="3" name="2 Marcador de texto"/>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s-ES" smtClean="0"/>
              <a:t>Haga clic para modificar el estilo de texto del patrón</a:t>
            </a:r>
          </a:p>
        </p:txBody>
      </p:sp>
      <p:sp>
        <p:nvSpPr>
          <p:cNvPr id="9" name="8 Marcador de contenido"/>
          <p:cNvSpPr>
            <a:spLocks noGrp="1"/>
          </p:cNvSpPr>
          <p:nvPr>
            <p:ph sz="quarter" idx="1"/>
          </p:nvPr>
        </p:nvSpPr>
        <p:spPr>
          <a:xfrm>
            <a:off x="2362200" y="1752600"/>
            <a:ext cx="6400800" cy="44196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bg>
      <p:bgRef idx="1003">
        <a:schemeClr val="bg2"/>
      </p:bgRef>
    </p:bg>
    <p:spTree>
      <p:nvGrpSpPr>
        <p:cNvPr id="1" name=""/>
        <p:cNvGrpSpPr/>
        <p:nvPr/>
      </p:nvGrpSpPr>
      <p:grpSpPr>
        <a:xfrm>
          <a:off x="0" y="0"/>
          <a:ext cx="0" cy="0"/>
          <a:chOff x="0" y="0"/>
          <a:chExt cx="0" cy="0"/>
        </a:xfrm>
      </p:grpSpPr>
      <p:sp>
        <p:nvSpPr>
          <p:cNvPr id="4" name="3 Marcador de texto"/>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s-ES" smtClean="0"/>
              <a:t>Haga clic para modificar el estilo de texto del patrón</a:t>
            </a:r>
          </a:p>
        </p:txBody>
      </p:sp>
      <p:sp>
        <p:nvSpPr>
          <p:cNvPr id="8" name="7 Rectángulo"/>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8 Rectángulo"/>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9 Rectángulo"/>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1 Título"/>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s-ES" smtClean="0"/>
              <a:t>Haga clic para modificar el estilo de título del patrón</a:t>
            </a:r>
            <a:endParaRPr kumimoji="0" lang="en-US"/>
          </a:p>
        </p:txBody>
      </p:sp>
      <p:sp>
        <p:nvSpPr>
          <p:cNvPr id="11" name="10 Rectángulo"/>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Marcador de fecha"/>
          <p:cNvSpPr>
            <a:spLocks noGrp="1"/>
          </p:cNvSpPr>
          <p:nvPr>
            <p:ph type="dt" sz="half" idx="10"/>
          </p:nvPr>
        </p:nvSpPr>
        <p:spPr>
          <a:xfrm>
            <a:off x="6248400" y="6248400"/>
            <a:ext cx="2667000" cy="365125"/>
          </a:xfrm>
        </p:spPr>
        <p:txBody>
          <a:bodyPr rtlCol="0"/>
          <a:lstStyle/>
          <a:p>
            <a:fld id="{7A847CFC-816F-41D0-AAC0-9BF4FEBC753E}" type="datetimeFigureOut">
              <a:rPr lang="es-ES" smtClean="0"/>
              <a:t>10/10/2014</a:t>
            </a:fld>
            <a:endParaRPr lang="es-ES"/>
          </a:p>
        </p:txBody>
      </p:sp>
      <p:sp>
        <p:nvSpPr>
          <p:cNvPr id="13" name="12 Marcador de número de diapositiva"/>
          <p:cNvSpPr>
            <a:spLocks noGrp="1"/>
          </p:cNvSpPr>
          <p:nvPr>
            <p:ph type="sldNum" sz="quarter" idx="11"/>
          </p:nvPr>
        </p:nvSpPr>
        <p:spPr>
          <a:xfrm>
            <a:off x="0" y="4667249"/>
            <a:ext cx="1447800" cy="663578"/>
          </a:xfrm>
        </p:spPr>
        <p:txBody>
          <a:bodyPr rtlCol="0"/>
          <a:lstStyle>
            <a:lvl1pPr>
              <a:defRPr sz="2800"/>
            </a:lvl1pPr>
          </a:lstStyle>
          <a:p>
            <a:fld id="{132FADFE-3B8F-471C-ABF0-DBC7717ECBBC}" type="slidenum">
              <a:rPr lang="es-ES" smtClean="0"/>
              <a:t>‹Nº›</a:t>
            </a:fld>
            <a:endParaRPr lang="es-ES"/>
          </a:p>
        </p:txBody>
      </p:sp>
      <p:sp>
        <p:nvSpPr>
          <p:cNvPr id="14" name="13 Marcador de pie de página"/>
          <p:cNvSpPr>
            <a:spLocks noGrp="1"/>
          </p:cNvSpPr>
          <p:nvPr>
            <p:ph type="ftr" sz="quarter" idx="12"/>
          </p:nvPr>
        </p:nvSpPr>
        <p:spPr>
          <a:xfrm>
            <a:off x="1600200" y="6248206"/>
            <a:ext cx="4572000" cy="365125"/>
          </a:xfrm>
        </p:spPr>
        <p:txBody>
          <a:bodyPr rtlCol="0"/>
          <a:lstStyle/>
          <a:p>
            <a:endParaRPr lang="es-ES"/>
          </a:p>
        </p:txBody>
      </p:sp>
      <p:sp>
        <p:nvSpPr>
          <p:cNvPr id="3" name="2 Marcador de posición de imagen"/>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s-ES" smtClean="0"/>
              <a:t>Haga clic en el icono para agregar una imagen</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21 Marcador de título"/>
          <p:cNvSpPr>
            <a:spLocks noGrp="1"/>
          </p:cNvSpPr>
          <p:nvPr>
            <p:ph type="title"/>
          </p:nvPr>
        </p:nvSpPr>
        <p:spPr>
          <a:xfrm>
            <a:off x="609600" y="228600"/>
            <a:ext cx="8153400" cy="990600"/>
          </a:xfrm>
          <a:prstGeom prst="rect">
            <a:avLst/>
          </a:prstGeom>
        </p:spPr>
        <p:txBody>
          <a:bodyPr vert="horz" anchor="ctr">
            <a:normAutofit/>
          </a:bodyPr>
          <a:lstStyle/>
          <a:p>
            <a:r>
              <a:rPr kumimoji="0" lang="es-ES" smtClean="0"/>
              <a:t>Haga clic para modificar el estilo de título del patrón</a:t>
            </a:r>
            <a:endParaRPr kumimoji="0" lang="en-US"/>
          </a:p>
        </p:txBody>
      </p:sp>
      <p:sp>
        <p:nvSpPr>
          <p:cNvPr id="13" name="12 Marcador de texto"/>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4" name="13 Marcador de fecha"/>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7A847CFC-816F-41D0-AAC0-9BF4FEBC753E}" type="datetimeFigureOut">
              <a:rPr lang="es-ES" smtClean="0"/>
              <a:t>10/10/2014</a:t>
            </a:fld>
            <a:endParaRPr lang="es-ES"/>
          </a:p>
        </p:txBody>
      </p:sp>
      <p:sp>
        <p:nvSpPr>
          <p:cNvPr id="3" name="2 Marcador de pie de página"/>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s-ES"/>
          </a:p>
        </p:txBody>
      </p:sp>
      <p:sp>
        <p:nvSpPr>
          <p:cNvPr id="7" name="6 Rectángulo"/>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7 Rectángulo"/>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8 Rectángulo"/>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22 Marcador de número de diapositiva"/>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132FADFE-3B8F-471C-ABF0-DBC7717ECBBC}" type="slidenum">
              <a:rPr lang="es-ES" smtClean="0"/>
              <a:t>‹Nº›</a:t>
            </a:fld>
            <a:endParaRPr lang="es-E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331640" y="1168152"/>
            <a:ext cx="6477000" cy="1828800"/>
          </a:xfrm>
        </p:spPr>
        <p:txBody>
          <a:bodyPr>
            <a:normAutofit fontScale="90000"/>
          </a:bodyPr>
          <a:lstStyle/>
          <a:p>
            <a:pPr algn="ctr"/>
            <a:r>
              <a:rPr lang="es-CR" sz="6000" dirty="0" smtClean="0">
                <a:effectLst>
                  <a:outerShdw blurRad="38100" dist="38100" dir="2700000" algn="tl">
                    <a:srgbClr val="000000">
                      <a:alpha val="43137"/>
                    </a:srgbClr>
                  </a:outerShdw>
                </a:effectLst>
              </a:rPr>
              <a:t>FUNDAMENTOS DE BASES DE DATOS</a:t>
            </a:r>
            <a:endParaRPr lang="es-CR" dirty="0"/>
          </a:p>
        </p:txBody>
      </p:sp>
      <p:sp>
        <p:nvSpPr>
          <p:cNvPr id="3" name="2 Subtítulo"/>
          <p:cNvSpPr>
            <a:spLocks noGrp="1"/>
          </p:cNvSpPr>
          <p:nvPr>
            <p:ph type="subTitle" idx="1"/>
          </p:nvPr>
        </p:nvSpPr>
        <p:spPr>
          <a:xfrm>
            <a:off x="611560" y="3356992"/>
            <a:ext cx="7854696" cy="2112640"/>
          </a:xfrm>
        </p:spPr>
        <p:txBody>
          <a:bodyPr>
            <a:normAutofit lnSpcReduction="10000"/>
          </a:bodyPr>
          <a:lstStyle/>
          <a:p>
            <a:pPr algn="ctr"/>
            <a:r>
              <a:rPr lang="es-ES" sz="4000" b="1" i="1" dirty="0" smtClean="0"/>
              <a:t>Transformación del Modelo ER al modelo Relacional</a:t>
            </a:r>
            <a:endParaRPr lang="es-ES" sz="4000" b="1" i="1" dirty="0"/>
          </a:p>
          <a:p>
            <a:pPr algn="ctr"/>
            <a:endParaRPr lang="es-ES" dirty="0"/>
          </a:p>
          <a:p>
            <a:pPr algn="ctr"/>
            <a:r>
              <a:rPr lang="es-CR" sz="2400" smtClean="0"/>
              <a:t>Efrén Jiménez Delgado</a:t>
            </a:r>
            <a:endParaRPr lang="es-CR" sz="2400" dirty="0"/>
          </a:p>
          <a:p>
            <a:pPr algn="ctr"/>
            <a:endParaRPr lang="es-CR" dirty="0"/>
          </a:p>
        </p:txBody>
      </p:sp>
    </p:spTree>
    <p:extLst>
      <p:ext uri="{BB962C8B-B14F-4D97-AF65-F5344CB8AC3E}">
        <p14:creationId xmlns:p14="http://schemas.microsoft.com/office/powerpoint/2010/main" val="14014366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Autofit/>
          </a:bodyPr>
          <a:lstStyle/>
          <a:p>
            <a:r>
              <a:rPr lang="es-ES" sz="3600" dirty="0"/>
              <a:t>Transformación de </a:t>
            </a:r>
            <a:r>
              <a:rPr lang="es-ES" sz="3600" dirty="0" smtClean="0"/>
              <a:t>Relaciones 1:N</a:t>
            </a:r>
            <a:r>
              <a:rPr lang="es-ES" sz="3600" dirty="0"/>
              <a:t/>
            </a:r>
            <a:br>
              <a:rPr lang="es-ES" sz="3600" dirty="0"/>
            </a:br>
            <a:r>
              <a:rPr lang="es-ES" sz="3600" dirty="0"/>
              <a:t>(Paso 2)</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72" y="1484784"/>
            <a:ext cx="9124627" cy="5373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818337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Autofit/>
          </a:bodyPr>
          <a:lstStyle/>
          <a:p>
            <a:r>
              <a:rPr lang="es-ES" sz="3600" dirty="0"/>
              <a:t>Transformación de Entidades Débiles</a:t>
            </a:r>
            <a:br>
              <a:rPr lang="es-ES" sz="3600" dirty="0"/>
            </a:br>
            <a:r>
              <a:rPr lang="es-ES" sz="3600" dirty="0"/>
              <a:t>(Paso 3)</a:t>
            </a:r>
          </a:p>
        </p:txBody>
      </p:sp>
      <p:sp>
        <p:nvSpPr>
          <p:cNvPr id="3" name="2 Marcador de contenido"/>
          <p:cNvSpPr>
            <a:spLocks noGrp="1"/>
          </p:cNvSpPr>
          <p:nvPr>
            <p:ph sz="quarter" idx="1"/>
          </p:nvPr>
        </p:nvSpPr>
        <p:spPr/>
        <p:txBody>
          <a:bodyPr>
            <a:normAutofit lnSpcReduction="10000"/>
          </a:bodyPr>
          <a:lstStyle/>
          <a:p>
            <a:r>
              <a:rPr lang="es-ES" dirty="0" smtClean="0"/>
              <a:t>Entidad débil</a:t>
            </a:r>
          </a:p>
          <a:p>
            <a:pPr lvl="1"/>
            <a:r>
              <a:rPr lang="es-ES" dirty="0" smtClean="0"/>
              <a:t>Para </a:t>
            </a:r>
            <a:r>
              <a:rPr lang="es-ES" dirty="0"/>
              <a:t>cada entidad débil D del modelo </a:t>
            </a:r>
            <a:r>
              <a:rPr lang="es-ES" dirty="0" smtClean="0"/>
              <a:t>ER </a:t>
            </a:r>
            <a:r>
              <a:rPr lang="es-ES" dirty="0"/>
              <a:t>y su </a:t>
            </a:r>
            <a:r>
              <a:rPr lang="es-ES" dirty="0" smtClean="0"/>
              <a:t>respectiva relación con </a:t>
            </a:r>
            <a:r>
              <a:rPr lang="es-ES" dirty="0"/>
              <a:t>su entidad propietaria E se define una </a:t>
            </a:r>
            <a:r>
              <a:rPr lang="es-ES" dirty="0" smtClean="0"/>
              <a:t>tabla R</a:t>
            </a:r>
            <a:r>
              <a:rPr lang="es-ES" dirty="0"/>
              <a:t>. </a:t>
            </a:r>
            <a:endParaRPr lang="es-ES" dirty="0" smtClean="0"/>
          </a:p>
          <a:p>
            <a:pPr lvl="1"/>
            <a:r>
              <a:rPr lang="es-ES" dirty="0" smtClean="0"/>
              <a:t>La tabla R </a:t>
            </a:r>
            <a:r>
              <a:rPr lang="es-ES" dirty="0"/>
              <a:t>tiene todos los atributos de la entidad débil D más los atributos que conforman la clave primaria de la entidad propietaria </a:t>
            </a:r>
            <a:r>
              <a:rPr lang="es-ES" dirty="0" smtClean="0"/>
              <a:t>E.</a:t>
            </a:r>
          </a:p>
          <a:p>
            <a:pPr lvl="1"/>
            <a:r>
              <a:rPr lang="es-ES" dirty="0" smtClean="0"/>
              <a:t>La </a:t>
            </a:r>
            <a:r>
              <a:rPr lang="es-ES" dirty="0"/>
              <a:t>clave primaria de la </a:t>
            </a:r>
            <a:r>
              <a:rPr lang="es-ES" dirty="0" smtClean="0"/>
              <a:t>tabla R </a:t>
            </a:r>
            <a:r>
              <a:rPr lang="es-ES" dirty="0"/>
              <a:t>está formada por los atributos de la clave primaria de la entidad propietaria E más los atributos de la clave parcial de D.</a:t>
            </a:r>
          </a:p>
        </p:txBody>
      </p:sp>
    </p:spTree>
    <p:extLst>
      <p:ext uri="{BB962C8B-B14F-4D97-AF65-F5344CB8AC3E}">
        <p14:creationId xmlns:p14="http://schemas.microsoft.com/office/powerpoint/2010/main" val="27442821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Autofit/>
          </a:bodyPr>
          <a:lstStyle/>
          <a:p>
            <a:r>
              <a:rPr lang="es-ES" sz="3600" dirty="0"/>
              <a:t>Transformación de Entidades </a:t>
            </a:r>
            <a:r>
              <a:rPr lang="es-ES" sz="3600" dirty="0" smtClean="0"/>
              <a:t>Débiles</a:t>
            </a:r>
            <a:r>
              <a:rPr lang="es-ES" sz="3600" dirty="0"/>
              <a:t/>
            </a:r>
            <a:br>
              <a:rPr lang="es-ES" sz="3600" dirty="0"/>
            </a:br>
            <a:r>
              <a:rPr lang="es-ES" sz="3600" dirty="0"/>
              <a:t>(Paso 3</a:t>
            </a:r>
            <a:r>
              <a:rPr lang="es-ES" sz="3600" dirty="0" smtClean="0"/>
              <a:t>)</a:t>
            </a:r>
            <a:endParaRPr lang="es-ES" sz="36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18" y="1516122"/>
            <a:ext cx="9144000" cy="53418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631948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Autofit/>
          </a:bodyPr>
          <a:lstStyle/>
          <a:p>
            <a:r>
              <a:rPr lang="es-ES" sz="3600" dirty="0"/>
              <a:t>Transformación de Relaciones 1:1</a:t>
            </a:r>
            <a:br>
              <a:rPr lang="es-ES" sz="3600" dirty="0"/>
            </a:br>
            <a:r>
              <a:rPr lang="es-ES" sz="3600" dirty="0"/>
              <a:t>(Paso 4)</a:t>
            </a:r>
          </a:p>
        </p:txBody>
      </p:sp>
      <p:sp>
        <p:nvSpPr>
          <p:cNvPr id="3" name="2 Marcador de contenido"/>
          <p:cNvSpPr>
            <a:spLocks noGrp="1"/>
          </p:cNvSpPr>
          <p:nvPr>
            <p:ph sz="quarter" idx="1"/>
          </p:nvPr>
        </p:nvSpPr>
        <p:spPr/>
        <p:txBody>
          <a:bodyPr/>
          <a:lstStyle/>
          <a:p>
            <a:r>
              <a:rPr lang="es-ES" dirty="0"/>
              <a:t> Para cada </a:t>
            </a:r>
            <a:r>
              <a:rPr lang="es-ES" dirty="0" smtClean="0"/>
              <a:t>relación 1:1 </a:t>
            </a:r>
            <a:r>
              <a:rPr lang="es-ES" dirty="0"/>
              <a:t>entre dos entidades (no débiles) E y F se añade a la </a:t>
            </a:r>
            <a:r>
              <a:rPr lang="es-ES" dirty="0" smtClean="0"/>
              <a:t>tabla de </a:t>
            </a:r>
            <a:r>
              <a:rPr lang="es-ES" dirty="0"/>
              <a:t>alguna de las entidades, a modo de clave foránea, la clave primaria de la otra entidad relacionada. </a:t>
            </a:r>
            <a:endParaRPr lang="es-ES" dirty="0" smtClean="0"/>
          </a:p>
          <a:p>
            <a:r>
              <a:rPr lang="es-ES" dirty="0" smtClean="0"/>
              <a:t>Se </a:t>
            </a:r>
            <a:r>
              <a:rPr lang="es-ES" dirty="0"/>
              <a:t>especifica una restricción que define que la clave foránea añadida debe ser única (no se puede repetir, porque de hacerlo entonces sería una relación 1:N</a:t>
            </a:r>
          </a:p>
        </p:txBody>
      </p:sp>
    </p:spTree>
    <p:extLst>
      <p:ext uri="{BB962C8B-B14F-4D97-AF65-F5344CB8AC3E}">
        <p14:creationId xmlns:p14="http://schemas.microsoft.com/office/powerpoint/2010/main" val="36054759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Autofit/>
          </a:bodyPr>
          <a:lstStyle/>
          <a:p>
            <a:r>
              <a:rPr lang="es-ES" sz="3600" dirty="0"/>
              <a:t>Transformación de Relaciones </a:t>
            </a:r>
            <a:r>
              <a:rPr lang="es-ES" sz="3600" dirty="0" smtClean="0"/>
              <a:t>1:1</a:t>
            </a:r>
            <a:r>
              <a:rPr lang="es-ES" sz="3600" dirty="0"/>
              <a:t/>
            </a:r>
            <a:br>
              <a:rPr lang="es-ES" sz="3600" dirty="0"/>
            </a:br>
            <a:r>
              <a:rPr lang="es-ES" sz="3600" dirty="0"/>
              <a:t>(Paso </a:t>
            </a:r>
            <a:r>
              <a:rPr lang="es-ES" sz="3600" dirty="0" smtClean="0"/>
              <a:t>4)</a:t>
            </a:r>
            <a:endParaRPr lang="es-ES" sz="3600"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96566"/>
            <a:ext cx="9144000" cy="5361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09628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Autofit/>
          </a:bodyPr>
          <a:lstStyle/>
          <a:p>
            <a:r>
              <a:rPr lang="es-ES" sz="3600" dirty="0"/>
              <a:t>Transformación de Relaciones N:M</a:t>
            </a:r>
            <a:br>
              <a:rPr lang="es-ES" sz="3600" dirty="0"/>
            </a:br>
            <a:r>
              <a:rPr lang="es-ES" sz="3600" dirty="0"/>
              <a:t>(Paso 5)</a:t>
            </a:r>
          </a:p>
        </p:txBody>
      </p:sp>
      <p:sp>
        <p:nvSpPr>
          <p:cNvPr id="3" name="2 Marcador de contenido"/>
          <p:cNvSpPr>
            <a:spLocks noGrp="1"/>
          </p:cNvSpPr>
          <p:nvPr>
            <p:ph sz="quarter" idx="1"/>
          </p:nvPr>
        </p:nvSpPr>
        <p:spPr/>
        <p:txBody>
          <a:bodyPr/>
          <a:lstStyle/>
          <a:p>
            <a:r>
              <a:rPr lang="es-ES" dirty="0" smtClean="0"/>
              <a:t>Para </a:t>
            </a:r>
            <a:r>
              <a:rPr lang="es-ES" dirty="0"/>
              <a:t>cada </a:t>
            </a:r>
            <a:r>
              <a:rPr lang="es-ES" dirty="0" smtClean="0"/>
              <a:t>relación M:N </a:t>
            </a:r>
            <a:r>
              <a:rPr lang="es-ES" dirty="0"/>
              <a:t>entre dos entidades se crea una </a:t>
            </a:r>
            <a:r>
              <a:rPr lang="es-ES" dirty="0" smtClean="0"/>
              <a:t>tabla R.</a:t>
            </a:r>
          </a:p>
          <a:p>
            <a:r>
              <a:rPr lang="es-ES" dirty="0" smtClean="0"/>
              <a:t>Los </a:t>
            </a:r>
            <a:r>
              <a:rPr lang="es-ES" dirty="0"/>
              <a:t>atributos de la </a:t>
            </a:r>
            <a:r>
              <a:rPr lang="es-ES" dirty="0" smtClean="0"/>
              <a:t>tabla </a:t>
            </a:r>
            <a:r>
              <a:rPr lang="es-ES" dirty="0"/>
              <a:t>R serán las claves primarias de las entidades relacionadas </a:t>
            </a:r>
            <a:r>
              <a:rPr lang="es-ES" dirty="0" smtClean="0"/>
              <a:t>más </a:t>
            </a:r>
            <a:r>
              <a:rPr lang="es-ES" dirty="0"/>
              <a:t>los atributos propios </a:t>
            </a:r>
            <a:r>
              <a:rPr lang="es-ES" dirty="0" smtClean="0"/>
              <a:t>de la relación.</a:t>
            </a:r>
          </a:p>
          <a:p>
            <a:r>
              <a:rPr lang="es-ES" dirty="0" smtClean="0"/>
              <a:t>La </a:t>
            </a:r>
            <a:r>
              <a:rPr lang="es-ES" dirty="0"/>
              <a:t>clave primaria de la </a:t>
            </a:r>
            <a:r>
              <a:rPr lang="es-ES" dirty="0" smtClean="0"/>
              <a:t>tabla R </a:t>
            </a:r>
            <a:r>
              <a:rPr lang="es-ES" dirty="0"/>
              <a:t>será el conjunto de todos los atributos que sean claves primarias de las entidades relacionadas.</a:t>
            </a:r>
          </a:p>
        </p:txBody>
      </p:sp>
    </p:spTree>
    <p:extLst>
      <p:ext uri="{BB962C8B-B14F-4D97-AF65-F5344CB8AC3E}">
        <p14:creationId xmlns:p14="http://schemas.microsoft.com/office/powerpoint/2010/main" val="17280288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84784"/>
            <a:ext cx="9144000" cy="5373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Título"/>
          <p:cNvSpPr>
            <a:spLocks noGrp="1"/>
          </p:cNvSpPr>
          <p:nvPr>
            <p:ph type="title"/>
          </p:nvPr>
        </p:nvSpPr>
        <p:spPr/>
        <p:txBody>
          <a:bodyPr>
            <a:noAutofit/>
          </a:bodyPr>
          <a:lstStyle/>
          <a:p>
            <a:r>
              <a:rPr lang="es-ES" sz="3600" dirty="0"/>
              <a:t>Transformación de Relaciones </a:t>
            </a:r>
            <a:r>
              <a:rPr lang="es-ES" sz="3600" dirty="0" smtClean="0"/>
              <a:t>N:M</a:t>
            </a:r>
            <a:r>
              <a:rPr lang="es-ES" sz="3600" dirty="0"/>
              <a:t/>
            </a:r>
            <a:br>
              <a:rPr lang="es-ES" sz="3600" dirty="0"/>
            </a:br>
            <a:r>
              <a:rPr lang="es-ES" sz="3600" dirty="0"/>
              <a:t>(Paso </a:t>
            </a:r>
            <a:r>
              <a:rPr lang="es-ES" sz="3600" dirty="0" smtClean="0"/>
              <a:t>5)</a:t>
            </a:r>
            <a:endParaRPr lang="es-ES" sz="3600" dirty="0"/>
          </a:p>
        </p:txBody>
      </p:sp>
      <p:sp>
        <p:nvSpPr>
          <p:cNvPr id="3" name="2 Marcador de contenido"/>
          <p:cNvSpPr>
            <a:spLocks noGrp="1"/>
          </p:cNvSpPr>
          <p:nvPr>
            <p:ph sz="quarter" idx="1"/>
          </p:nvPr>
        </p:nvSpPr>
        <p:spPr>
          <a:xfrm>
            <a:off x="-32703" y="4293096"/>
            <a:ext cx="2203354" cy="2592288"/>
          </a:xfrm>
        </p:spPr>
        <p:txBody>
          <a:bodyPr>
            <a:noAutofit/>
          </a:bodyPr>
          <a:lstStyle/>
          <a:p>
            <a:pPr marL="0" indent="0">
              <a:buNone/>
            </a:pPr>
            <a:r>
              <a:rPr lang="es-ES" sz="1800" dirty="0">
                <a:solidFill>
                  <a:srgbClr val="FF0000"/>
                </a:solidFill>
              </a:rPr>
              <a:t>¿Cuantas veces puede un empleado trabajar en un proyecto? O bien, ¿Cuántos registros puedo tener en </a:t>
            </a:r>
            <a:r>
              <a:rPr lang="es-ES" sz="1800" dirty="0" err="1">
                <a:solidFill>
                  <a:srgbClr val="FF0000"/>
                </a:solidFill>
              </a:rPr>
              <a:t>Trabaja_En</a:t>
            </a:r>
            <a:r>
              <a:rPr lang="es-ES" sz="1800" dirty="0">
                <a:solidFill>
                  <a:srgbClr val="FF0000"/>
                </a:solidFill>
              </a:rPr>
              <a:t> para un mismo empleado y proyecto?</a:t>
            </a:r>
          </a:p>
        </p:txBody>
      </p:sp>
    </p:spTree>
    <p:extLst>
      <p:ext uri="{BB962C8B-B14F-4D97-AF65-F5344CB8AC3E}">
        <p14:creationId xmlns:p14="http://schemas.microsoft.com/office/powerpoint/2010/main" val="131657761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12" y="1503362"/>
            <a:ext cx="9180512" cy="53667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Título"/>
          <p:cNvSpPr>
            <a:spLocks noGrp="1"/>
          </p:cNvSpPr>
          <p:nvPr>
            <p:ph type="title"/>
          </p:nvPr>
        </p:nvSpPr>
        <p:spPr/>
        <p:txBody>
          <a:bodyPr>
            <a:noAutofit/>
          </a:bodyPr>
          <a:lstStyle/>
          <a:p>
            <a:r>
              <a:rPr lang="es-ES" sz="3600" dirty="0"/>
              <a:t>Transformación de Relaciones N:M</a:t>
            </a:r>
            <a:br>
              <a:rPr lang="es-ES" sz="3600" dirty="0"/>
            </a:br>
            <a:r>
              <a:rPr lang="es-ES" sz="3600" dirty="0"/>
              <a:t>(Paso 5)</a:t>
            </a:r>
          </a:p>
        </p:txBody>
      </p:sp>
      <p:sp>
        <p:nvSpPr>
          <p:cNvPr id="3" name="2 Marcador de contenido"/>
          <p:cNvSpPr>
            <a:spLocks noGrp="1"/>
          </p:cNvSpPr>
          <p:nvPr>
            <p:ph sz="quarter" idx="1"/>
          </p:nvPr>
        </p:nvSpPr>
        <p:spPr>
          <a:xfrm>
            <a:off x="495300" y="4869160"/>
            <a:ext cx="8153400" cy="964704"/>
          </a:xfrm>
        </p:spPr>
        <p:txBody>
          <a:bodyPr>
            <a:normAutofit/>
          </a:bodyPr>
          <a:lstStyle/>
          <a:p>
            <a:pPr marL="0" indent="0" algn="ctr">
              <a:buNone/>
            </a:pPr>
            <a:r>
              <a:rPr lang="es-ES" sz="1800" dirty="0">
                <a:solidFill>
                  <a:srgbClr val="FF0000"/>
                </a:solidFill>
              </a:rPr>
              <a:t>¿Cuantas veces puede un Avión estar estacionado en un hangar? O bien, ¿Cuántos registros puedo tener en </a:t>
            </a:r>
            <a:r>
              <a:rPr lang="es-ES" sz="1800" dirty="0" err="1">
                <a:solidFill>
                  <a:srgbClr val="FF0000"/>
                </a:solidFill>
              </a:rPr>
              <a:t>Estacionado_En</a:t>
            </a:r>
            <a:r>
              <a:rPr lang="es-ES" sz="1800" dirty="0">
                <a:solidFill>
                  <a:srgbClr val="FF0000"/>
                </a:solidFill>
              </a:rPr>
              <a:t> para un mismo Avión y Hangar?</a:t>
            </a:r>
          </a:p>
        </p:txBody>
      </p:sp>
    </p:spTree>
    <p:extLst>
      <p:ext uri="{BB962C8B-B14F-4D97-AF65-F5344CB8AC3E}">
        <p14:creationId xmlns:p14="http://schemas.microsoft.com/office/powerpoint/2010/main" val="14550360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sz="quarter" idx="1"/>
          </p:nvPr>
        </p:nvSpPr>
        <p:spPr/>
        <p:txBody>
          <a:bodyPr>
            <a:normAutofit lnSpcReduction="10000"/>
          </a:bodyPr>
          <a:lstStyle/>
          <a:p>
            <a:r>
              <a:rPr lang="es-ES" dirty="0" smtClean="0"/>
              <a:t>Para </a:t>
            </a:r>
            <a:r>
              <a:rPr lang="es-ES" dirty="0"/>
              <a:t>cada atributo </a:t>
            </a:r>
            <a:r>
              <a:rPr lang="es-ES" dirty="0" err="1" smtClean="0"/>
              <a:t>multivalorado</a:t>
            </a:r>
            <a:r>
              <a:rPr lang="es-ES" dirty="0" smtClean="0"/>
              <a:t> </a:t>
            </a:r>
            <a:r>
              <a:rPr lang="es-ES" dirty="0"/>
              <a:t>se creará una </a:t>
            </a:r>
            <a:r>
              <a:rPr lang="es-ES" dirty="0" smtClean="0"/>
              <a:t>tabla R.</a:t>
            </a:r>
          </a:p>
          <a:p>
            <a:r>
              <a:rPr lang="es-ES" dirty="0" smtClean="0"/>
              <a:t>Los </a:t>
            </a:r>
            <a:r>
              <a:rPr lang="es-ES" dirty="0"/>
              <a:t>atributos de la </a:t>
            </a:r>
            <a:r>
              <a:rPr lang="es-ES" dirty="0" smtClean="0"/>
              <a:t>tabla R </a:t>
            </a:r>
            <a:r>
              <a:rPr lang="es-ES" dirty="0"/>
              <a:t>serán la clave primaria de </a:t>
            </a:r>
            <a:r>
              <a:rPr lang="es-ES" dirty="0" smtClean="0"/>
              <a:t>la </a:t>
            </a:r>
            <a:r>
              <a:rPr lang="es-ES" dirty="0"/>
              <a:t>entidad a la cual pertenece el atributo </a:t>
            </a:r>
            <a:r>
              <a:rPr lang="es-ES" dirty="0" err="1"/>
              <a:t>multivalorado</a:t>
            </a:r>
            <a:r>
              <a:rPr lang="es-ES" dirty="0"/>
              <a:t> </a:t>
            </a:r>
            <a:r>
              <a:rPr lang="es-ES" dirty="0" smtClean="0"/>
              <a:t>más </a:t>
            </a:r>
            <a:r>
              <a:rPr lang="es-ES" dirty="0"/>
              <a:t>el (o los) atributos correspondientes al atributo </a:t>
            </a:r>
            <a:r>
              <a:rPr lang="es-ES" dirty="0" err="1" smtClean="0"/>
              <a:t>multivalorado</a:t>
            </a:r>
            <a:r>
              <a:rPr lang="es-ES" dirty="0" smtClean="0"/>
              <a:t>.</a:t>
            </a:r>
          </a:p>
          <a:p>
            <a:r>
              <a:rPr lang="es-ES" dirty="0" smtClean="0"/>
              <a:t>La </a:t>
            </a:r>
            <a:r>
              <a:rPr lang="es-ES" dirty="0"/>
              <a:t>clave primaria de la </a:t>
            </a:r>
            <a:r>
              <a:rPr lang="es-ES" dirty="0" smtClean="0"/>
              <a:t>tabla R </a:t>
            </a:r>
            <a:r>
              <a:rPr lang="es-ES" dirty="0"/>
              <a:t>será la clave primaria de la entidad a la cual pertenece el atributo </a:t>
            </a:r>
            <a:r>
              <a:rPr lang="es-ES" dirty="0" err="1"/>
              <a:t>multivalorado</a:t>
            </a:r>
            <a:r>
              <a:rPr lang="es-ES" dirty="0"/>
              <a:t> </a:t>
            </a:r>
            <a:r>
              <a:rPr lang="es-ES" dirty="0" smtClean="0"/>
              <a:t>más </a:t>
            </a:r>
            <a:r>
              <a:rPr lang="es-ES" dirty="0"/>
              <a:t>el (o los) atributos correspondientes al atributo </a:t>
            </a:r>
            <a:r>
              <a:rPr lang="es-ES" dirty="0" err="1" smtClean="0"/>
              <a:t>multivalorado</a:t>
            </a:r>
            <a:endParaRPr lang="es-ES" dirty="0"/>
          </a:p>
        </p:txBody>
      </p:sp>
      <p:sp>
        <p:nvSpPr>
          <p:cNvPr id="4" name="1 Título"/>
          <p:cNvSpPr txBox="1">
            <a:spLocks noGrp="1"/>
          </p:cNvSpPr>
          <p:nvPr>
            <p:ph type="title"/>
          </p:nvPr>
        </p:nvSpPr>
        <p:spPr>
          <a:prstGeom prst="rect">
            <a:avLst/>
          </a:prstGeom>
        </p:spPr>
        <p:txBody>
          <a:bodyPr vert="horz" anchor="ctr">
            <a:normAutofit fontScale="90000"/>
          </a:bodyPr>
          <a:lstStyle>
            <a:lvl1pPr algn="l" rtl="0" eaLnBrk="1" latinLnBrk="0" hangingPunct="1">
              <a:spcBef>
                <a:spcPct val="0"/>
              </a:spcBef>
              <a:buNone/>
              <a:defRPr kumimoji="0" sz="4400" kern="1200">
                <a:solidFill>
                  <a:schemeClr val="tx2"/>
                </a:solidFill>
                <a:latin typeface="+mj-lt"/>
                <a:ea typeface="+mj-ea"/>
                <a:cs typeface="+mj-cs"/>
              </a:defRPr>
            </a:lvl1pPr>
          </a:lstStyle>
          <a:p>
            <a:r>
              <a:rPr lang="es-ES" sz="3600" dirty="0" smtClean="0"/>
              <a:t>Transformación de Atributos </a:t>
            </a:r>
            <a:r>
              <a:rPr lang="es-ES" sz="3600" dirty="0" err="1" smtClean="0"/>
              <a:t>Multivalorados</a:t>
            </a:r>
            <a:r>
              <a:rPr lang="es-ES" sz="3600" dirty="0" smtClean="0"/>
              <a:t/>
            </a:r>
            <a:br>
              <a:rPr lang="es-ES" sz="3600" dirty="0" smtClean="0"/>
            </a:br>
            <a:r>
              <a:rPr lang="es-ES" sz="3600" dirty="0" smtClean="0"/>
              <a:t>(Paso 6)</a:t>
            </a:r>
            <a:endParaRPr lang="es-ES" sz="3600" dirty="0"/>
          </a:p>
        </p:txBody>
      </p:sp>
    </p:spTree>
    <p:extLst>
      <p:ext uri="{BB962C8B-B14F-4D97-AF65-F5344CB8AC3E}">
        <p14:creationId xmlns:p14="http://schemas.microsoft.com/office/powerpoint/2010/main" val="353940920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sz="3600" dirty="0"/>
              <a:t>Transformación de Atributos </a:t>
            </a:r>
            <a:r>
              <a:rPr lang="es-ES" sz="3600" dirty="0" err="1" smtClean="0"/>
              <a:t>Multivalorados</a:t>
            </a:r>
            <a:r>
              <a:rPr lang="es-ES" sz="3600" dirty="0" smtClean="0"/>
              <a:t/>
            </a:r>
            <a:br>
              <a:rPr lang="es-ES" sz="3600" dirty="0" smtClean="0"/>
            </a:br>
            <a:r>
              <a:rPr lang="es-ES" sz="3600" dirty="0" smtClean="0"/>
              <a:t>(</a:t>
            </a:r>
            <a:r>
              <a:rPr lang="es-ES" sz="3600" dirty="0"/>
              <a:t>Paso 6)</a:t>
            </a: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12" y="1484784"/>
            <a:ext cx="9180512" cy="5373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538859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dirty="0" smtClean="0"/>
              <a:t>Agenda</a:t>
            </a:r>
            <a:endParaRPr lang="es-CR" dirty="0"/>
          </a:p>
        </p:txBody>
      </p:sp>
      <p:sp>
        <p:nvSpPr>
          <p:cNvPr id="3" name="2 Marcador de contenido"/>
          <p:cNvSpPr>
            <a:spLocks noGrp="1"/>
          </p:cNvSpPr>
          <p:nvPr>
            <p:ph sz="quarter" idx="1"/>
          </p:nvPr>
        </p:nvSpPr>
        <p:spPr/>
        <p:txBody>
          <a:bodyPr/>
          <a:lstStyle/>
          <a:p>
            <a:r>
              <a:rPr lang="es-ES" dirty="0" smtClean="0"/>
              <a:t>Del diagrama E-R </a:t>
            </a:r>
            <a:r>
              <a:rPr lang="es-ES" dirty="0" smtClean="0">
                <a:sym typeface="Wingdings" pitchFamily="2" charset="2"/>
              </a:rPr>
              <a:t> </a:t>
            </a:r>
            <a:r>
              <a:rPr lang="es-ES" smtClean="0">
                <a:sym typeface="Wingdings" pitchFamily="2" charset="2"/>
              </a:rPr>
              <a:t>Modelo Relacional</a:t>
            </a:r>
            <a:endParaRPr lang="es-ES" dirty="0" smtClean="0">
              <a:sym typeface="Wingdings" pitchFamily="2" charset="2"/>
            </a:endParaRPr>
          </a:p>
        </p:txBody>
      </p:sp>
    </p:spTree>
    <p:extLst>
      <p:ext uri="{BB962C8B-B14F-4D97-AF65-F5344CB8AC3E}">
        <p14:creationId xmlns:p14="http://schemas.microsoft.com/office/powerpoint/2010/main" val="254457314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84784"/>
            <a:ext cx="9144000" cy="5373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1 Título"/>
          <p:cNvSpPr txBox="1">
            <a:spLocks/>
          </p:cNvSpPr>
          <p:nvPr/>
        </p:nvSpPr>
        <p:spPr>
          <a:xfrm>
            <a:off x="683568" y="188640"/>
            <a:ext cx="8153400" cy="990600"/>
          </a:xfrm>
          <a:prstGeom prst="rect">
            <a:avLst/>
          </a:prstGeom>
        </p:spPr>
        <p:txBody>
          <a:bodyPr vert="horz" anchor="ctr">
            <a:normAutofit fontScale="90000" lnSpcReduction="10000"/>
          </a:bodyPr>
          <a:lstStyle>
            <a:lvl1pPr algn="l" rtl="0" eaLnBrk="1" latinLnBrk="0" hangingPunct="1">
              <a:spcBef>
                <a:spcPct val="0"/>
              </a:spcBef>
              <a:buNone/>
              <a:defRPr kumimoji="0" sz="4400" kern="1200">
                <a:solidFill>
                  <a:schemeClr val="tx2"/>
                </a:solidFill>
                <a:latin typeface="+mj-lt"/>
                <a:ea typeface="+mj-ea"/>
                <a:cs typeface="+mj-cs"/>
              </a:defRPr>
            </a:lvl1pPr>
          </a:lstStyle>
          <a:p>
            <a:r>
              <a:rPr lang="es-ES" sz="3600" dirty="0" smtClean="0"/>
              <a:t>Transformación de Atributos </a:t>
            </a:r>
            <a:r>
              <a:rPr lang="es-ES" sz="3600" dirty="0" err="1" smtClean="0"/>
              <a:t>Multivalorados</a:t>
            </a:r>
            <a:r>
              <a:rPr lang="es-ES" sz="3600" dirty="0" smtClean="0"/>
              <a:t/>
            </a:r>
            <a:br>
              <a:rPr lang="es-ES" sz="3600" dirty="0" smtClean="0"/>
            </a:br>
            <a:r>
              <a:rPr lang="es-ES" sz="3600" dirty="0" smtClean="0"/>
              <a:t>(Paso 6)</a:t>
            </a:r>
            <a:endParaRPr lang="es-ES" sz="3600" dirty="0"/>
          </a:p>
        </p:txBody>
      </p:sp>
    </p:spTree>
    <p:extLst>
      <p:ext uri="{BB962C8B-B14F-4D97-AF65-F5344CB8AC3E}">
        <p14:creationId xmlns:p14="http://schemas.microsoft.com/office/powerpoint/2010/main" val="47807853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sz="quarter" idx="1"/>
          </p:nvPr>
        </p:nvSpPr>
        <p:spPr/>
        <p:txBody>
          <a:bodyPr>
            <a:normAutofit/>
          </a:bodyPr>
          <a:lstStyle/>
          <a:p>
            <a:r>
              <a:rPr lang="es-CR" dirty="0"/>
              <a:t>Para cada </a:t>
            </a:r>
            <a:r>
              <a:rPr lang="es-CR" dirty="0" smtClean="0"/>
              <a:t>relación M:N </a:t>
            </a:r>
            <a:r>
              <a:rPr lang="es-CR" dirty="0"/>
              <a:t>entre tres o más </a:t>
            </a:r>
            <a:r>
              <a:rPr lang="es-CR" dirty="0" smtClean="0"/>
              <a:t>entidades se </a:t>
            </a:r>
            <a:r>
              <a:rPr lang="es-CR" dirty="0"/>
              <a:t>crea una </a:t>
            </a:r>
            <a:r>
              <a:rPr lang="es-CR" dirty="0" smtClean="0"/>
              <a:t>tabla R</a:t>
            </a:r>
            <a:r>
              <a:rPr lang="es-CR" dirty="0"/>
              <a:t>.</a:t>
            </a:r>
          </a:p>
          <a:p>
            <a:r>
              <a:rPr lang="es-CR" dirty="0" smtClean="0"/>
              <a:t>Los </a:t>
            </a:r>
            <a:r>
              <a:rPr lang="es-CR" dirty="0"/>
              <a:t>atributos de la </a:t>
            </a:r>
            <a:r>
              <a:rPr lang="es-CR" dirty="0" smtClean="0"/>
              <a:t>tabla R </a:t>
            </a:r>
            <a:r>
              <a:rPr lang="es-CR" dirty="0"/>
              <a:t>serán las </a:t>
            </a:r>
            <a:r>
              <a:rPr lang="es-CR" dirty="0" smtClean="0"/>
              <a:t>claves primarias </a:t>
            </a:r>
            <a:r>
              <a:rPr lang="es-CR" dirty="0"/>
              <a:t>de todas las entidades relacionadas </a:t>
            </a:r>
            <a:r>
              <a:rPr lang="es-CR" dirty="0" smtClean="0"/>
              <a:t>más los </a:t>
            </a:r>
            <a:r>
              <a:rPr lang="es-CR" dirty="0"/>
              <a:t>atributos propios </a:t>
            </a:r>
            <a:r>
              <a:rPr lang="es-CR" dirty="0" smtClean="0"/>
              <a:t>de la relación.</a:t>
            </a:r>
          </a:p>
          <a:p>
            <a:r>
              <a:rPr lang="es-CR" dirty="0" smtClean="0"/>
              <a:t>La </a:t>
            </a:r>
            <a:r>
              <a:rPr lang="es-CR" dirty="0"/>
              <a:t>clave primaria de la relación R será el </a:t>
            </a:r>
            <a:r>
              <a:rPr lang="es-CR" dirty="0" smtClean="0"/>
              <a:t>conjunto de </a:t>
            </a:r>
            <a:r>
              <a:rPr lang="es-CR" dirty="0"/>
              <a:t>todos los atributos que sean claves primarias </a:t>
            </a:r>
            <a:r>
              <a:rPr lang="es-CR" dirty="0" smtClean="0"/>
              <a:t>de todas </a:t>
            </a:r>
            <a:r>
              <a:rPr lang="es-CR" dirty="0"/>
              <a:t>las entidades relacionadas.</a:t>
            </a:r>
          </a:p>
        </p:txBody>
      </p:sp>
      <p:sp>
        <p:nvSpPr>
          <p:cNvPr id="5" name="1 Título"/>
          <p:cNvSpPr>
            <a:spLocks noGrp="1"/>
          </p:cNvSpPr>
          <p:nvPr>
            <p:ph type="title"/>
          </p:nvPr>
        </p:nvSpPr>
        <p:spPr>
          <a:xfrm>
            <a:off x="612648" y="228600"/>
            <a:ext cx="8153400" cy="990600"/>
          </a:xfrm>
        </p:spPr>
        <p:txBody>
          <a:bodyPr>
            <a:noAutofit/>
          </a:bodyPr>
          <a:lstStyle/>
          <a:p>
            <a:r>
              <a:rPr lang="es-CR" sz="3600" dirty="0"/>
              <a:t>Transformación de </a:t>
            </a:r>
            <a:r>
              <a:rPr lang="es-CR" sz="3600" dirty="0" smtClean="0"/>
              <a:t>Relaciones n-arios </a:t>
            </a:r>
            <a:br>
              <a:rPr lang="es-CR" sz="3600" dirty="0" smtClean="0"/>
            </a:br>
            <a:r>
              <a:rPr lang="es-CR" sz="3600" dirty="0" smtClean="0"/>
              <a:t>(</a:t>
            </a:r>
            <a:r>
              <a:rPr lang="es-CR" sz="3600" dirty="0"/>
              <a:t>paso 7)</a:t>
            </a:r>
            <a:endParaRPr lang="es-ES" sz="3600" dirty="0"/>
          </a:p>
        </p:txBody>
      </p:sp>
    </p:spTree>
    <p:extLst>
      <p:ext uri="{BB962C8B-B14F-4D97-AF65-F5344CB8AC3E}">
        <p14:creationId xmlns:p14="http://schemas.microsoft.com/office/powerpoint/2010/main" val="138725881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Autofit/>
          </a:bodyPr>
          <a:lstStyle/>
          <a:p>
            <a:r>
              <a:rPr lang="es-CR" sz="3600" dirty="0"/>
              <a:t>Transformación de </a:t>
            </a:r>
            <a:r>
              <a:rPr lang="es-CR" sz="3600" dirty="0" smtClean="0"/>
              <a:t>Relaciones n-arios </a:t>
            </a:r>
            <a:br>
              <a:rPr lang="es-CR" sz="3600" dirty="0" smtClean="0"/>
            </a:br>
            <a:r>
              <a:rPr lang="es-CR" sz="3600" dirty="0" smtClean="0"/>
              <a:t>(</a:t>
            </a:r>
            <a:r>
              <a:rPr lang="es-CR" sz="3600" dirty="0"/>
              <a:t>paso 7)</a:t>
            </a:r>
            <a:endParaRPr lang="es-ES" sz="36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12" y="1484784"/>
            <a:ext cx="9237650" cy="53732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9036834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Autofit/>
          </a:bodyPr>
          <a:lstStyle/>
          <a:p>
            <a:r>
              <a:rPr lang="es-ES" sz="3600" dirty="0"/>
              <a:t>Transformación del Modelo ER al Modelo Relacional</a:t>
            </a:r>
            <a:endParaRPr lang="es-CR" sz="3600" dirty="0"/>
          </a:p>
        </p:txBody>
      </p:sp>
      <p:sp>
        <p:nvSpPr>
          <p:cNvPr id="3" name="2 Marcador de contenido"/>
          <p:cNvSpPr>
            <a:spLocks noGrp="1"/>
          </p:cNvSpPr>
          <p:nvPr>
            <p:ph sz="quarter" idx="1"/>
          </p:nvPr>
        </p:nvSpPr>
        <p:spPr/>
        <p:txBody>
          <a:bodyPr/>
          <a:lstStyle/>
          <a:p>
            <a:r>
              <a:rPr lang="es-CR" dirty="0"/>
              <a:t>Modelo Entidad Relación (</a:t>
            </a:r>
            <a:r>
              <a:rPr lang="es-CR" b="1" i="1" dirty="0"/>
              <a:t>Extendido</a:t>
            </a:r>
            <a:r>
              <a:rPr lang="es-CR" dirty="0" smtClean="0"/>
              <a:t>), transformación </a:t>
            </a:r>
            <a:r>
              <a:rPr lang="es-CR" dirty="0"/>
              <a:t>al modelo Relacional </a:t>
            </a:r>
            <a:r>
              <a:rPr lang="es-CR" dirty="0" smtClean="0"/>
              <a:t>de:</a:t>
            </a:r>
          </a:p>
          <a:p>
            <a:pPr lvl="1"/>
            <a:r>
              <a:rPr lang="es-CR" dirty="0" smtClean="0"/>
              <a:t>Generalización o Especialización</a:t>
            </a:r>
            <a:endParaRPr lang="es-CR" dirty="0"/>
          </a:p>
        </p:txBody>
      </p:sp>
      <p:sp>
        <p:nvSpPr>
          <p:cNvPr id="4" name="3 Cerrar llave"/>
          <p:cNvSpPr/>
          <p:nvPr/>
        </p:nvSpPr>
        <p:spPr>
          <a:xfrm rot="5400000">
            <a:off x="3419872" y="1336262"/>
            <a:ext cx="864096" cy="4752528"/>
          </a:xfrm>
          <a:prstGeom prst="rightBrace">
            <a:avLst>
              <a:gd name="adj1" fmla="val 48646"/>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R"/>
          </a:p>
        </p:txBody>
      </p:sp>
      <p:sp>
        <p:nvSpPr>
          <p:cNvPr id="5" name="4 CuadroTexto"/>
          <p:cNvSpPr txBox="1"/>
          <p:nvPr/>
        </p:nvSpPr>
        <p:spPr>
          <a:xfrm>
            <a:off x="2033718" y="4365104"/>
            <a:ext cx="3636404" cy="707886"/>
          </a:xfrm>
          <a:prstGeom prst="rect">
            <a:avLst/>
          </a:prstGeom>
          <a:noFill/>
        </p:spPr>
        <p:txBody>
          <a:bodyPr wrap="square" rtlCol="0">
            <a:spAutoFit/>
          </a:bodyPr>
          <a:lstStyle/>
          <a:p>
            <a:pPr algn="ctr"/>
            <a:r>
              <a:rPr lang="es-CR" sz="2000" dirty="0"/>
              <a:t>Definir una </a:t>
            </a:r>
            <a:r>
              <a:rPr lang="es-CR" sz="2000" dirty="0" smtClean="0"/>
              <a:t>serie de </a:t>
            </a:r>
            <a:r>
              <a:rPr lang="es-CR" sz="2000" dirty="0"/>
              <a:t>esquemas </a:t>
            </a:r>
            <a:r>
              <a:rPr lang="es-CR" sz="2000" dirty="0" smtClean="0"/>
              <a:t>de tablas equivalentes</a:t>
            </a:r>
            <a:endParaRPr lang="es-CR" sz="2000" dirty="0"/>
          </a:p>
        </p:txBody>
      </p:sp>
    </p:spTree>
    <p:extLst>
      <p:ext uri="{BB962C8B-B14F-4D97-AF65-F5344CB8AC3E}">
        <p14:creationId xmlns:p14="http://schemas.microsoft.com/office/powerpoint/2010/main" val="361080076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Autofit/>
          </a:bodyPr>
          <a:lstStyle/>
          <a:p>
            <a:r>
              <a:rPr lang="es-CR" sz="3600" dirty="0"/>
              <a:t>Transformación de una </a:t>
            </a:r>
            <a:r>
              <a:rPr lang="es-CR" sz="3600" dirty="0" smtClean="0"/>
              <a:t>Generalización</a:t>
            </a:r>
            <a:br>
              <a:rPr lang="es-CR" sz="3600" dirty="0" smtClean="0"/>
            </a:br>
            <a:r>
              <a:rPr lang="es-CR" sz="3600" dirty="0" smtClean="0"/>
              <a:t>(Paso </a:t>
            </a:r>
            <a:r>
              <a:rPr lang="es-CR" sz="3600" dirty="0"/>
              <a:t>8)</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529680"/>
            <a:ext cx="9143999" cy="53283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1938024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Autofit/>
          </a:bodyPr>
          <a:lstStyle/>
          <a:p>
            <a:r>
              <a:rPr lang="es-CR" sz="3600" dirty="0"/>
              <a:t>Transformación de una </a:t>
            </a:r>
            <a:r>
              <a:rPr lang="es-CR" sz="3600" dirty="0" smtClean="0"/>
              <a:t>Generalización</a:t>
            </a:r>
            <a:br>
              <a:rPr lang="es-CR" sz="3600" dirty="0" smtClean="0"/>
            </a:br>
            <a:r>
              <a:rPr lang="es-CR" sz="3600" dirty="0" smtClean="0"/>
              <a:t>(</a:t>
            </a:r>
            <a:r>
              <a:rPr lang="es-CR" sz="3600" dirty="0"/>
              <a:t>Paso 8)</a:t>
            </a:r>
          </a:p>
        </p:txBody>
      </p:sp>
      <p:sp>
        <p:nvSpPr>
          <p:cNvPr id="3" name="2 Marcador de contenido"/>
          <p:cNvSpPr>
            <a:spLocks noGrp="1"/>
          </p:cNvSpPr>
          <p:nvPr>
            <p:ph sz="quarter" idx="1"/>
          </p:nvPr>
        </p:nvSpPr>
        <p:spPr>
          <a:xfrm>
            <a:off x="611560" y="2060848"/>
            <a:ext cx="8153400" cy="1612776"/>
          </a:xfrm>
        </p:spPr>
        <p:txBody>
          <a:bodyPr/>
          <a:lstStyle/>
          <a:p>
            <a:r>
              <a:rPr lang="es-CR" dirty="0"/>
              <a:t>Existen cuatro estrategias para transformar una </a:t>
            </a:r>
            <a:r>
              <a:rPr lang="es-CR" dirty="0" smtClean="0"/>
              <a:t>entidad de generalización o especialización </a:t>
            </a:r>
            <a:r>
              <a:rPr lang="es-CR" dirty="0"/>
              <a:t>al modelo Relacional</a:t>
            </a:r>
          </a:p>
        </p:txBody>
      </p:sp>
    </p:spTree>
    <p:extLst>
      <p:ext uri="{BB962C8B-B14F-4D97-AF65-F5344CB8AC3E}">
        <p14:creationId xmlns:p14="http://schemas.microsoft.com/office/powerpoint/2010/main" val="274768879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Autofit/>
          </a:bodyPr>
          <a:lstStyle/>
          <a:p>
            <a:r>
              <a:rPr lang="es-CR" sz="3600" dirty="0" smtClean="0"/>
              <a:t>Generalización o Especialización</a:t>
            </a:r>
            <a:r>
              <a:rPr lang="es-CR" sz="3600" dirty="0"/>
              <a:t/>
            </a:r>
            <a:br>
              <a:rPr lang="es-CR" sz="3600" dirty="0"/>
            </a:br>
            <a:r>
              <a:rPr lang="es-CR" sz="3600" dirty="0"/>
              <a:t>(Paso 8 / Estrategia 1)</a:t>
            </a:r>
          </a:p>
        </p:txBody>
      </p:sp>
      <p:sp>
        <p:nvSpPr>
          <p:cNvPr id="3" name="2 Marcador de contenido"/>
          <p:cNvSpPr>
            <a:spLocks noGrp="1"/>
          </p:cNvSpPr>
          <p:nvPr>
            <p:ph sz="quarter" idx="1"/>
          </p:nvPr>
        </p:nvSpPr>
        <p:spPr>
          <a:xfrm>
            <a:off x="511086" y="1628800"/>
            <a:ext cx="8309386" cy="4495800"/>
          </a:xfrm>
        </p:spPr>
        <p:txBody>
          <a:bodyPr>
            <a:normAutofit/>
          </a:bodyPr>
          <a:lstStyle/>
          <a:p>
            <a:r>
              <a:rPr lang="es-CR" b="1" u="sng" dirty="0" smtClean="0"/>
              <a:t>Estrategia </a:t>
            </a:r>
            <a:r>
              <a:rPr lang="es-CR" b="1" u="sng" dirty="0"/>
              <a:t>1:</a:t>
            </a:r>
            <a:r>
              <a:rPr lang="es-CR" dirty="0"/>
              <a:t> Crear una </a:t>
            </a:r>
            <a:r>
              <a:rPr lang="es-CR" dirty="0" smtClean="0"/>
              <a:t>tabla R </a:t>
            </a:r>
            <a:r>
              <a:rPr lang="es-CR" dirty="0"/>
              <a:t>para la </a:t>
            </a:r>
            <a:r>
              <a:rPr lang="es-CR" dirty="0" smtClean="0"/>
              <a:t>entidad padre </a:t>
            </a:r>
            <a:r>
              <a:rPr lang="es-CR" dirty="0"/>
              <a:t>E y una </a:t>
            </a:r>
            <a:r>
              <a:rPr lang="es-CR" dirty="0" smtClean="0"/>
              <a:t>tabla </a:t>
            </a:r>
            <a:r>
              <a:rPr lang="es-CR" dirty="0" err="1" smtClean="0"/>
              <a:t>Ri</a:t>
            </a:r>
            <a:r>
              <a:rPr lang="es-CR" dirty="0" smtClean="0"/>
              <a:t> </a:t>
            </a:r>
            <a:r>
              <a:rPr lang="es-CR" dirty="0"/>
              <a:t>para cada </a:t>
            </a:r>
            <a:r>
              <a:rPr lang="es-CR" dirty="0" smtClean="0"/>
              <a:t>entidad especializada </a:t>
            </a:r>
            <a:r>
              <a:rPr lang="es-CR" dirty="0"/>
              <a:t>Ei</a:t>
            </a:r>
            <a:r>
              <a:rPr lang="es-CR" dirty="0" smtClean="0"/>
              <a:t>.</a:t>
            </a:r>
          </a:p>
          <a:p>
            <a:pPr lvl="1"/>
            <a:r>
              <a:rPr lang="es-CR" dirty="0" smtClean="0"/>
              <a:t>La tabla R </a:t>
            </a:r>
            <a:r>
              <a:rPr lang="es-CR" dirty="0"/>
              <a:t>tiene todos los atributos de </a:t>
            </a:r>
            <a:r>
              <a:rPr lang="es-CR" dirty="0" smtClean="0"/>
              <a:t>la entidad </a:t>
            </a:r>
            <a:r>
              <a:rPr lang="es-CR" dirty="0"/>
              <a:t>E</a:t>
            </a:r>
            <a:r>
              <a:rPr lang="es-CR" dirty="0" smtClean="0"/>
              <a:t>.</a:t>
            </a:r>
          </a:p>
          <a:p>
            <a:pPr lvl="1"/>
            <a:r>
              <a:rPr lang="es-CR" dirty="0" smtClean="0"/>
              <a:t>Cada tabla </a:t>
            </a:r>
            <a:r>
              <a:rPr lang="es-CR" dirty="0" err="1" smtClean="0"/>
              <a:t>Ri</a:t>
            </a:r>
            <a:r>
              <a:rPr lang="es-CR" dirty="0" smtClean="0"/>
              <a:t> </a:t>
            </a:r>
            <a:r>
              <a:rPr lang="es-CR" dirty="0"/>
              <a:t>tiene todos los atributos de </a:t>
            </a:r>
            <a:r>
              <a:rPr lang="es-CR" dirty="0" smtClean="0"/>
              <a:t>la entidad </a:t>
            </a:r>
            <a:r>
              <a:rPr lang="es-CR" dirty="0"/>
              <a:t>Ei correspondiente</a:t>
            </a:r>
            <a:r>
              <a:rPr lang="es-CR" dirty="0" smtClean="0"/>
              <a:t>.</a:t>
            </a:r>
          </a:p>
          <a:p>
            <a:pPr lvl="1"/>
            <a:r>
              <a:rPr lang="es-CR" dirty="0" smtClean="0"/>
              <a:t>Todas </a:t>
            </a:r>
            <a:r>
              <a:rPr lang="es-CR" dirty="0"/>
              <a:t>las </a:t>
            </a:r>
            <a:r>
              <a:rPr lang="es-CR" dirty="0" smtClean="0"/>
              <a:t>tablas (tanto </a:t>
            </a:r>
            <a:r>
              <a:rPr lang="es-CR" dirty="0"/>
              <a:t>R como cada </a:t>
            </a:r>
            <a:r>
              <a:rPr lang="es-CR" dirty="0" err="1" smtClean="0"/>
              <a:t>Ri</a:t>
            </a:r>
            <a:r>
              <a:rPr lang="es-CR" dirty="0" smtClean="0"/>
              <a:t>) comparten </a:t>
            </a:r>
            <a:r>
              <a:rPr lang="es-CR" dirty="0"/>
              <a:t>la misma clave primaria de la </a:t>
            </a:r>
            <a:r>
              <a:rPr lang="es-CR" dirty="0" smtClean="0"/>
              <a:t>entidad padre </a:t>
            </a:r>
            <a:r>
              <a:rPr lang="es-CR" dirty="0"/>
              <a:t>E.</a:t>
            </a:r>
          </a:p>
        </p:txBody>
      </p:sp>
    </p:spTree>
    <p:extLst>
      <p:ext uri="{BB962C8B-B14F-4D97-AF65-F5344CB8AC3E}">
        <p14:creationId xmlns:p14="http://schemas.microsoft.com/office/powerpoint/2010/main" val="287637213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612648" y="228600"/>
            <a:ext cx="8153400" cy="990600"/>
          </a:xfrm>
        </p:spPr>
        <p:txBody>
          <a:bodyPr>
            <a:noAutofit/>
          </a:bodyPr>
          <a:lstStyle/>
          <a:p>
            <a:r>
              <a:rPr lang="es-CR" sz="3600" dirty="0" smtClean="0"/>
              <a:t>Generalización o Especialización</a:t>
            </a:r>
            <a:r>
              <a:rPr lang="es-CR" sz="3600" dirty="0"/>
              <a:t/>
            </a:r>
            <a:br>
              <a:rPr lang="es-CR" sz="3600" dirty="0"/>
            </a:br>
            <a:r>
              <a:rPr lang="es-CR" sz="3600" dirty="0"/>
              <a:t>(Paso 8 / Estrategia 1)</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522760"/>
            <a:ext cx="9143999" cy="53352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2607369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sz="quarter" idx="1"/>
          </p:nvPr>
        </p:nvSpPr>
        <p:spPr/>
        <p:txBody>
          <a:bodyPr>
            <a:normAutofit/>
          </a:bodyPr>
          <a:lstStyle/>
          <a:p>
            <a:r>
              <a:rPr lang="es-CR" b="1" i="1" u="sng" dirty="0"/>
              <a:t>Estrategia </a:t>
            </a:r>
            <a:r>
              <a:rPr lang="es-CR" b="1" i="1" u="sng" dirty="0" smtClean="0"/>
              <a:t>2:</a:t>
            </a:r>
            <a:r>
              <a:rPr lang="es-CR" b="1" i="1" dirty="0" smtClean="0"/>
              <a:t> </a:t>
            </a:r>
            <a:r>
              <a:rPr lang="es-ES" dirty="0"/>
              <a:t>Estrategia 2: Crear una </a:t>
            </a:r>
            <a:r>
              <a:rPr lang="es-ES" dirty="0" smtClean="0"/>
              <a:t>tabla </a:t>
            </a:r>
            <a:r>
              <a:rPr lang="es-ES" dirty="0" err="1" smtClean="0"/>
              <a:t>Ri</a:t>
            </a:r>
            <a:r>
              <a:rPr lang="es-ES" dirty="0" smtClean="0"/>
              <a:t> </a:t>
            </a:r>
            <a:r>
              <a:rPr lang="es-ES" dirty="0"/>
              <a:t>para cada </a:t>
            </a:r>
            <a:r>
              <a:rPr lang="es-ES" dirty="0" smtClean="0"/>
              <a:t>entidad </a:t>
            </a:r>
            <a:r>
              <a:rPr lang="es-ES" dirty="0"/>
              <a:t>especializada </a:t>
            </a:r>
            <a:r>
              <a:rPr lang="es-ES" dirty="0" smtClean="0"/>
              <a:t>Ei</a:t>
            </a:r>
          </a:p>
          <a:p>
            <a:pPr lvl="1"/>
            <a:r>
              <a:rPr lang="es-ES" dirty="0" smtClean="0"/>
              <a:t>Cada tabla </a:t>
            </a:r>
            <a:r>
              <a:rPr lang="es-ES" dirty="0" err="1" smtClean="0"/>
              <a:t>Ri</a:t>
            </a:r>
            <a:r>
              <a:rPr lang="es-ES" dirty="0" smtClean="0"/>
              <a:t> tiene </a:t>
            </a:r>
            <a:r>
              <a:rPr lang="es-ES" dirty="0"/>
              <a:t>todos los atributos de la </a:t>
            </a:r>
            <a:r>
              <a:rPr lang="es-ES" dirty="0" smtClean="0"/>
              <a:t>entidad Ei correspondiente </a:t>
            </a:r>
            <a:r>
              <a:rPr lang="es-ES" dirty="0"/>
              <a:t>más los atributos de </a:t>
            </a:r>
            <a:r>
              <a:rPr lang="es-ES" dirty="0" smtClean="0"/>
              <a:t>la </a:t>
            </a:r>
            <a:r>
              <a:rPr lang="es-ES" dirty="0"/>
              <a:t>entidad padre </a:t>
            </a:r>
            <a:r>
              <a:rPr lang="es-ES" dirty="0" smtClean="0"/>
              <a:t>E.</a:t>
            </a:r>
          </a:p>
          <a:p>
            <a:pPr lvl="1"/>
            <a:r>
              <a:rPr lang="es-ES" dirty="0" smtClean="0"/>
              <a:t>La </a:t>
            </a:r>
            <a:r>
              <a:rPr lang="es-ES" dirty="0"/>
              <a:t>clave primaria de cada </a:t>
            </a:r>
            <a:r>
              <a:rPr lang="es-ES" dirty="0" smtClean="0"/>
              <a:t>tabla </a:t>
            </a:r>
            <a:r>
              <a:rPr lang="es-ES" dirty="0" err="1" smtClean="0"/>
              <a:t>Ri</a:t>
            </a:r>
            <a:r>
              <a:rPr lang="es-ES" dirty="0" smtClean="0"/>
              <a:t> es </a:t>
            </a:r>
            <a:r>
              <a:rPr lang="es-ES" dirty="0"/>
              <a:t>la clave </a:t>
            </a:r>
            <a:r>
              <a:rPr lang="es-ES" dirty="0" smtClean="0"/>
              <a:t>primaria </a:t>
            </a:r>
            <a:r>
              <a:rPr lang="es-ES" dirty="0"/>
              <a:t>de la entidad padre E.</a:t>
            </a:r>
            <a:endParaRPr lang="es-CR" dirty="0"/>
          </a:p>
        </p:txBody>
      </p:sp>
      <p:sp>
        <p:nvSpPr>
          <p:cNvPr id="4" name="1 Título"/>
          <p:cNvSpPr>
            <a:spLocks noGrp="1"/>
          </p:cNvSpPr>
          <p:nvPr>
            <p:ph type="title"/>
          </p:nvPr>
        </p:nvSpPr>
        <p:spPr>
          <a:xfrm>
            <a:off x="612648" y="228600"/>
            <a:ext cx="8153400" cy="990600"/>
          </a:xfrm>
        </p:spPr>
        <p:txBody>
          <a:bodyPr>
            <a:noAutofit/>
          </a:bodyPr>
          <a:lstStyle/>
          <a:p>
            <a:r>
              <a:rPr lang="es-CR" sz="3600" dirty="0" smtClean="0"/>
              <a:t>Generalización o Especialización</a:t>
            </a:r>
            <a:r>
              <a:rPr lang="es-CR" sz="3600" dirty="0"/>
              <a:t/>
            </a:r>
            <a:br>
              <a:rPr lang="es-CR" sz="3600" dirty="0"/>
            </a:br>
            <a:r>
              <a:rPr lang="es-CR" sz="3600" dirty="0"/>
              <a:t>(Paso 8 / Estrategia </a:t>
            </a:r>
            <a:r>
              <a:rPr lang="es-CR" sz="3600" dirty="0" smtClean="0"/>
              <a:t>2)</a:t>
            </a:r>
            <a:endParaRPr lang="es-CR" sz="3600" dirty="0"/>
          </a:p>
        </p:txBody>
      </p:sp>
    </p:spTree>
    <p:extLst>
      <p:ext uri="{BB962C8B-B14F-4D97-AF65-F5344CB8AC3E}">
        <p14:creationId xmlns:p14="http://schemas.microsoft.com/office/powerpoint/2010/main" val="329302750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2" y="1484784"/>
            <a:ext cx="9141048" cy="53732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1 Título"/>
          <p:cNvSpPr>
            <a:spLocks noGrp="1"/>
          </p:cNvSpPr>
          <p:nvPr>
            <p:ph type="title"/>
          </p:nvPr>
        </p:nvSpPr>
        <p:spPr>
          <a:xfrm>
            <a:off x="612648" y="228600"/>
            <a:ext cx="8153400" cy="990600"/>
          </a:xfrm>
        </p:spPr>
        <p:txBody>
          <a:bodyPr>
            <a:noAutofit/>
          </a:bodyPr>
          <a:lstStyle/>
          <a:p>
            <a:r>
              <a:rPr lang="es-CR" sz="3600" dirty="0" smtClean="0"/>
              <a:t>Generalización o Especialización</a:t>
            </a:r>
            <a:r>
              <a:rPr lang="es-CR" sz="3600" dirty="0"/>
              <a:t/>
            </a:r>
            <a:br>
              <a:rPr lang="es-CR" sz="3600" dirty="0"/>
            </a:br>
            <a:r>
              <a:rPr lang="es-CR" sz="3600" dirty="0"/>
              <a:t>(Paso 8 / Estrategia </a:t>
            </a:r>
            <a:r>
              <a:rPr lang="es-CR" sz="3600" dirty="0" smtClean="0"/>
              <a:t>2)</a:t>
            </a:r>
            <a:endParaRPr lang="es-CR" sz="3600" dirty="0"/>
          </a:p>
        </p:txBody>
      </p:sp>
    </p:spTree>
    <p:extLst>
      <p:ext uri="{BB962C8B-B14F-4D97-AF65-F5344CB8AC3E}">
        <p14:creationId xmlns:p14="http://schemas.microsoft.com/office/powerpoint/2010/main" val="13703888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51520" y="228600"/>
            <a:ext cx="8712968" cy="990600"/>
          </a:xfrm>
        </p:spPr>
        <p:txBody>
          <a:bodyPr>
            <a:noAutofit/>
          </a:bodyPr>
          <a:lstStyle/>
          <a:p>
            <a:r>
              <a:rPr lang="es-CR" sz="3600" dirty="0" smtClean="0"/>
              <a:t>¿</a:t>
            </a:r>
            <a:r>
              <a:rPr lang="es-CR" sz="3600" dirty="0"/>
              <a:t>E</a:t>
            </a:r>
            <a:r>
              <a:rPr lang="es-CR" sz="3600" dirty="0" smtClean="0"/>
              <a:t>s importante transformar del diagrama ER al modelo Relacional?</a:t>
            </a:r>
            <a:endParaRPr lang="es-CR" sz="3600"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84784"/>
            <a:ext cx="9135157" cy="4968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3 Flecha derecha"/>
          <p:cNvSpPr/>
          <p:nvPr/>
        </p:nvSpPr>
        <p:spPr>
          <a:xfrm>
            <a:off x="4355974" y="2780928"/>
            <a:ext cx="1302771" cy="576064"/>
          </a:xfrm>
          <a:prstGeom prst="rightArrow">
            <a:avLst>
              <a:gd name="adj1" fmla="val 40523"/>
              <a:gd name="adj2" fmla="val 6421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6 Flecha doblada"/>
          <p:cNvSpPr/>
          <p:nvPr/>
        </p:nvSpPr>
        <p:spPr>
          <a:xfrm rot="10800000">
            <a:off x="6660232" y="4509120"/>
            <a:ext cx="1008112" cy="1224136"/>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Tree>
    <p:extLst>
      <p:ext uri="{BB962C8B-B14F-4D97-AF65-F5344CB8AC3E}">
        <p14:creationId xmlns:p14="http://schemas.microsoft.com/office/powerpoint/2010/main" val="29732432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sz="quarter" idx="1"/>
          </p:nvPr>
        </p:nvSpPr>
        <p:spPr/>
        <p:txBody>
          <a:bodyPr>
            <a:normAutofit/>
          </a:bodyPr>
          <a:lstStyle/>
          <a:p>
            <a:r>
              <a:rPr lang="es-CR" b="1" i="1" u="sng" dirty="0"/>
              <a:t>Estrategia 3:</a:t>
            </a:r>
            <a:r>
              <a:rPr lang="es-CR" b="1" i="1" dirty="0"/>
              <a:t> </a:t>
            </a:r>
            <a:r>
              <a:rPr lang="es-CR" dirty="0"/>
              <a:t>Utilizar una misma </a:t>
            </a:r>
            <a:r>
              <a:rPr lang="es-CR" dirty="0" smtClean="0"/>
              <a:t>tabla R </a:t>
            </a:r>
            <a:r>
              <a:rPr lang="es-CR" dirty="0"/>
              <a:t>para </a:t>
            </a:r>
            <a:r>
              <a:rPr lang="es-CR" dirty="0" smtClean="0"/>
              <a:t>la entidad </a:t>
            </a:r>
            <a:r>
              <a:rPr lang="es-CR" dirty="0"/>
              <a:t>padre E y para las </a:t>
            </a:r>
            <a:r>
              <a:rPr lang="es-CR" dirty="0" smtClean="0"/>
              <a:t>entidades especializadas Ei.</a:t>
            </a:r>
          </a:p>
          <a:p>
            <a:pPr lvl="1"/>
            <a:r>
              <a:rPr lang="es-CR" dirty="0" smtClean="0"/>
              <a:t>La tabla R </a:t>
            </a:r>
            <a:r>
              <a:rPr lang="es-CR" dirty="0"/>
              <a:t>tiene todos los atributos de </a:t>
            </a:r>
            <a:r>
              <a:rPr lang="es-CR" dirty="0" smtClean="0"/>
              <a:t>la entidad </a:t>
            </a:r>
            <a:r>
              <a:rPr lang="es-CR" dirty="0"/>
              <a:t>padre E </a:t>
            </a:r>
            <a:r>
              <a:rPr lang="es-CR" b="1" i="1" dirty="0"/>
              <a:t>más </a:t>
            </a:r>
            <a:r>
              <a:rPr lang="es-CR" dirty="0"/>
              <a:t>todos los atributos </a:t>
            </a:r>
            <a:r>
              <a:rPr lang="es-CR" dirty="0" smtClean="0"/>
              <a:t>todas las </a:t>
            </a:r>
            <a:r>
              <a:rPr lang="es-CR" dirty="0"/>
              <a:t>entidades especializadas </a:t>
            </a:r>
            <a:r>
              <a:rPr lang="es-CR" dirty="0" smtClean="0"/>
              <a:t>Ei.</a:t>
            </a:r>
          </a:p>
          <a:p>
            <a:pPr lvl="1"/>
            <a:r>
              <a:rPr lang="es-CR" dirty="0" smtClean="0"/>
              <a:t>Se </a:t>
            </a:r>
            <a:r>
              <a:rPr lang="es-CR" dirty="0"/>
              <a:t>crea un atributo adicional que define el “</a:t>
            </a:r>
            <a:r>
              <a:rPr lang="es-CR" dirty="0" smtClean="0"/>
              <a:t>tipo” de </a:t>
            </a:r>
            <a:r>
              <a:rPr lang="es-CR" dirty="0"/>
              <a:t>entidad Ei que representa una </a:t>
            </a:r>
            <a:r>
              <a:rPr lang="es-CR" dirty="0" err="1"/>
              <a:t>tupla</a:t>
            </a:r>
            <a:r>
              <a:rPr lang="es-CR" dirty="0"/>
              <a:t> </a:t>
            </a:r>
            <a:r>
              <a:rPr lang="es-CR" dirty="0" smtClean="0"/>
              <a:t>en particular.</a:t>
            </a:r>
          </a:p>
          <a:p>
            <a:pPr lvl="1"/>
            <a:r>
              <a:rPr lang="es-CR" dirty="0" smtClean="0"/>
              <a:t>Aplica </a:t>
            </a:r>
            <a:r>
              <a:rPr lang="es-CR" dirty="0"/>
              <a:t>sólo a casos donde las subclases </a:t>
            </a:r>
            <a:r>
              <a:rPr lang="es-CR" dirty="0" smtClean="0"/>
              <a:t>son disjuntas</a:t>
            </a:r>
            <a:r>
              <a:rPr lang="es-CR" dirty="0"/>
              <a:t>.</a:t>
            </a:r>
          </a:p>
        </p:txBody>
      </p:sp>
      <p:sp>
        <p:nvSpPr>
          <p:cNvPr id="4" name="1 Título"/>
          <p:cNvSpPr>
            <a:spLocks noGrp="1"/>
          </p:cNvSpPr>
          <p:nvPr>
            <p:ph type="title"/>
          </p:nvPr>
        </p:nvSpPr>
        <p:spPr>
          <a:xfrm>
            <a:off x="612648" y="228600"/>
            <a:ext cx="8153400" cy="990600"/>
          </a:xfrm>
        </p:spPr>
        <p:txBody>
          <a:bodyPr>
            <a:noAutofit/>
          </a:bodyPr>
          <a:lstStyle/>
          <a:p>
            <a:r>
              <a:rPr lang="es-CR" sz="3600" dirty="0" smtClean="0"/>
              <a:t>Generalización o Especialización</a:t>
            </a:r>
            <a:r>
              <a:rPr lang="es-CR" sz="3600" dirty="0"/>
              <a:t/>
            </a:r>
            <a:br>
              <a:rPr lang="es-CR" sz="3600" dirty="0"/>
            </a:br>
            <a:r>
              <a:rPr lang="es-CR" sz="3600" dirty="0"/>
              <a:t>(Paso 8 / Estrategia </a:t>
            </a:r>
            <a:r>
              <a:rPr lang="es-CR" sz="3600" dirty="0" smtClean="0"/>
              <a:t>3)</a:t>
            </a:r>
            <a:endParaRPr lang="es-CR" sz="3600" dirty="0"/>
          </a:p>
        </p:txBody>
      </p:sp>
    </p:spTree>
    <p:extLst>
      <p:ext uri="{BB962C8B-B14F-4D97-AF65-F5344CB8AC3E}">
        <p14:creationId xmlns:p14="http://schemas.microsoft.com/office/powerpoint/2010/main" val="198908537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84784"/>
            <a:ext cx="9144000" cy="53732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1 Título"/>
          <p:cNvSpPr>
            <a:spLocks noGrp="1"/>
          </p:cNvSpPr>
          <p:nvPr>
            <p:ph type="title"/>
          </p:nvPr>
        </p:nvSpPr>
        <p:spPr>
          <a:xfrm>
            <a:off x="612648" y="228600"/>
            <a:ext cx="8153400" cy="990600"/>
          </a:xfrm>
        </p:spPr>
        <p:txBody>
          <a:bodyPr>
            <a:noAutofit/>
          </a:bodyPr>
          <a:lstStyle/>
          <a:p>
            <a:r>
              <a:rPr lang="es-CR" sz="3600" dirty="0" smtClean="0"/>
              <a:t>Generalización o Especialización</a:t>
            </a:r>
            <a:r>
              <a:rPr lang="es-CR" sz="3600" dirty="0"/>
              <a:t/>
            </a:r>
            <a:br>
              <a:rPr lang="es-CR" sz="3600" dirty="0"/>
            </a:br>
            <a:r>
              <a:rPr lang="es-CR" sz="3600" dirty="0"/>
              <a:t>(Paso 8 / Estrategia </a:t>
            </a:r>
            <a:r>
              <a:rPr lang="es-CR" sz="3600" dirty="0" smtClean="0"/>
              <a:t>3)</a:t>
            </a:r>
            <a:endParaRPr lang="es-CR" sz="3600" dirty="0"/>
          </a:p>
        </p:txBody>
      </p:sp>
    </p:spTree>
    <p:extLst>
      <p:ext uri="{BB962C8B-B14F-4D97-AF65-F5344CB8AC3E}">
        <p14:creationId xmlns:p14="http://schemas.microsoft.com/office/powerpoint/2010/main" val="290358959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sz="quarter" idx="1"/>
          </p:nvPr>
        </p:nvSpPr>
        <p:spPr/>
        <p:txBody>
          <a:bodyPr>
            <a:normAutofit/>
          </a:bodyPr>
          <a:lstStyle/>
          <a:p>
            <a:r>
              <a:rPr lang="es-CR" b="1" i="1" u="sng" dirty="0"/>
              <a:t>Estrategia 4:</a:t>
            </a:r>
            <a:r>
              <a:rPr lang="es-CR" b="1" i="1" dirty="0"/>
              <a:t> </a:t>
            </a:r>
            <a:r>
              <a:rPr lang="es-CR" dirty="0"/>
              <a:t>Utilizar una misma </a:t>
            </a:r>
            <a:r>
              <a:rPr lang="es-CR" dirty="0" smtClean="0"/>
              <a:t>tabla R </a:t>
            </a:r>
            <a:r>
              <a:rPr lang="es-CR" dirty="0"/>
              <a:t>para </a:t>
            </a:r>
            <a:r>
              <a:rPr lang="es-CR" dirty="0" smtClean="0"/>
              <a:t>la entidad </a:t>
            </a:r>
            <a:r>
              <a:rPr lang="es-CR" dirty="0"/>
              <a:t>padre E y para las </a:t>
            </a:r>
            <a:r>
              <a:rPr lang="es-CR" dirty="0" smtClean="0"/>
              <a:t>entidades especializadas </a:t>
            </a:r>
            <a:r>
              <a:rPr lang="es-CR" dirty="0"/>
              <a:t>Ei. (Similar a la estrategia 3</a:t>
            </a:r>
            <a:r>
              <a:rPr lang="es-CR" dirty="0" smtClean="0"/>
              <a:t>).</a:t>
            </a:r>
          </a:p>
          <a:p>
            <a:pPr lvl="1"/>
            <a:r>
              <a:rPr lang="es-CR" dirty="0" smtClean="0"/>
              <a:t>La tabla R </a:t>
            </a:r>
            <a:r>
              <a:rPr lang="es-CR" dirty="0"/>
              <a:t>tiene todos los atributos de </a:t>
            </a:r>
            <a:r>
              <a:rPr lang="es-CR" dirty="0" smtClean="0"/>
              <a:t>la entidad </a:t>
            </a:r>
            <a:r>
              <a:rPr lang="es-CR" dirty="0"/>
              <a:t>padre E </a:t>
            </a:r>
            <a:r>
              <a:rPr lang="es-CR" b="1" i="1" dirty="0"/>
              <a:t>más </a:t>
            </a:r>
            <a:r>
              <a:rPr lang="es-CR" dirty="0"/>
              <a:t>todos los atributos </a:t>
            </a:r>
            <a:r>
              <a:rPr lang="es-CR" dirty="0" smtClean="0"/>
              <a:t>todas las </a:t>
            </a:r>
            <a:r>
              <a:rPr lang="es-CR" dirty="0"/>
              <a:t>entidades especializadas Ei. (Similar a 3</a:t>
            </a:r>
            <a:r>
              <a:rPr lang="es-CR" dirty="0" smtClean="0"/>
              <a:t>)</a:t>
            </a:r>
          </a:p>
          <a:p>
            <a:pPr lvl="1"/>
            <a:r>
              <a:rPr lang="es-CR" dirty="0" smtClean="0"/>
              <a:t>Se </a:t>
            </a:r>
            <a:r>
              <a:rPr lang="es-CR" dirty="0"/>
              <a:t>crea un atributo booleano adicional por </a:t>
            </a:r>
            <a:r>
              <a:rPr lang="es-CR" dirty="0" smtClean="0"/>
              <a:t>cada entidad </a:t>
            </a:r>
            <a:r>
              <a:rPr lang="es-CR" dirty="0"/>
              <a:t>especializada que define si una </a:t>
            </a:r>
            <a:r>
              <a:rPr lang="es-CR" dirty="0" err="1"/>
              <a:t>tupla</a:t>
            </a:r>
            <a:r>
              <a:rPr lang="es-CR" dirty="0"/>
              <a:t> </a:t>
            </a:r>
            <a:r>
              <a:rPr lang="es-CR" dirty="0" smtClean="0"/>
              <a:t>en particular </a:t>
            </a:r>
            <a:r>
              <a:rPr lang="es-CR" dirty="0"/>
              <a:t>pertenece dicha entidad.</a:t>
            </a:r>
          </a:p>
        </p:txBody>
      </p:sp>
      <p:sp>
        <p:nvSpPr>
          <p:cNvPr id="4" name="1 Título"/>
          <p:cNvSpPr>
            <a:spLocks noGrp="1"/>
          </p:cNvSpPr>
          <p:nvPr>
            <p:ph type="title"/>
          </p:nvPr>
        </p:nvSpPr>
        <p:spPr>
          <a:xfrm>
            <a:off x="612648" y="228600"/>
            <a:ext cx="8153400" cy="990600"/>
          </a:xfrm>
        </p:spPr>
        <p:txBody>
          <a:bodyPr>
            <a:noAutofit/>
          </a:bodyPr>
          <a:lstStyle/>
          <a:p>
            <a:r>
              <a:rPr lang="es-CR" sz="3600" dirty="0" smtClean="0"/>
              <a:t>Generalización o Especialización</a:t>
            </a:r>
            <a:r>
              <a:rPr lang="es-CR" sz="3600" dirty="0"/>
              <a:t/>
            </a:r>
            <a:br>
              <a:rPr lang="es-CR" sz="3600" dirty="0"/>
            </a:br>
            <a:r>
              <a:rPr lang="es-CR" sz="3600" dirty="0"/>
              <a:t>(Paso 8 / Estrategia </a:t>
            </a:r>
            <a:r>
              <a:rPr lang="es-CR" sz="3600" dirty="0" smtClean="0"/>
              <a:t>4)</a:t>
            </a:r>
            <a:endParaRPr lang="es-CR" sz="3600" dirty="0"/>
          </a:p>
        </p:txBody>
      </p:sp>
    </p:spTree>
    <p:extLst>
      <p:ext uri="{BB962C8B-B14F-4D97-AF65-F5344CB8AC3E}">
        <p14:creationId xmlns:p14="http://schemas.microsoft.com/office/powerpoint/2010/main" val="50080783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8" y="1484785"/>
            <a:ext cx="9146547" cy="53732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1 Título"/>
          <p:cNvSpPr>
            <a:spLocks noGrp="1"/>
          </p:cNvSpPr>
          <p:nvPr>
            <p:ph type="title"/>
          </p:nvPr>
        </p:nvSpPr>
        <p:spPr>
          <a:xfrm>
            <a:off x="612648" y="228600"/>
            <a:ext cx="8153400" cy="990600"/>
          </a:xfrm>
        </p:spPr>
        <p:txBody>
          <a:bodyPr>
            <a:noAutofit/>
          </a:bodyPr>
          <a:lstStyle/>
          <a:p>
            <a:r>
              <a:rPr lang="es-CR" sz="3600" dirty="0" smtClean="0"/>
              <a:t>Generalización o Especialización</a:t>
            </a:r>
            <a:r>
              <a:rPr lang="es-CR" sz="3600" dirty="0"/>
              <a:t/>
            </a:r>
            <a:br>
              <a:rPr lang="es-CR" sz="3600" dirty="0"/>
            </a:br>
            <a:r>
              <a:rPr lang="es-CR" sz="3600" dirty="0"/>
              <a:t>(Paso 8 / Estrategia </a:t>
            </a:r>
            <a:r>
              <a:rPr lang="es-CR" sz="3600" dirty="0" smtClean="0"/>
              <a:t>4)</a:t>
            </a:r>
            <a:endParaRPr lang="es-CR" sz="3600" dirty="0"/>
          </a:p>
        </p:txBody>
      </p:sp>
    </p:spTree>
    <p:extLst>
      <p:ext uri="{BB962C8B-B14F-4D97-AF65-F5344CB8AC3E}">
        <p14:creationId xmlns:p14="http://schemas.microsoft.com/office/powerpoint/2010/main" val="393541047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a:t>Transformación del Modelo ER al Modelo Relacional</a:t>
            </a:r>
            <a:endParaRPr lang="es-CR" dirty="0"/>
          </a:p>
        </p:txBody>
      </p:sp>
      <p:sp>
        <p:nvSpPr>
          <p:cNvPr id="3" name="2 Marcador de contenido"/>
          <p:cNvSpPr>
            <a:spLocks noGrp="1"/>
          </p:cNvSpPr>
          <p:nvPr>
            <p:ph sz="quarter" idx="1"/>
          </p:nvPr>
        </p:nvSpPr>
        <p:spPr>
          <a:xfrm>
            <a:off x="37728" y="1589566"/>
            <a:ext cx="3940742" cy="4935777"/>
          </a:xfrm>
        </p:spPr>
        <p:txBody>
          <a:bodyPr/>
          <a:lstStyle/>
          <a:p>
            <a:pPr algn="just"/>
            <a:r>
              <a:rPr lang="es-CR" dirty="0" smtClean="0"/>
              <a:t>Ejercicio</a:t>
            </a:r>
          </a:p>
          <a:p>
            <a:pPr lvl="1" algn="just"/>
            <a:r>
              <a:rPr lang="es-CR" dirty="0" smtClean="0"/>
              <a:t>Transforme el siguiente diagrama E-R al modelo relacional</a:t>
            </a:r>
          </a:p>
          <a:p>
            <a:pPr lvl="1" algn="just"/>
            <a:endParaRPr lang="es-CR" dirty="0"/>
          </a:p>
        </p:txBody>
      </p:sp>
      <p:sp>
        <p:nvSpPr>
          <p:cNvPr id="92" name="91 Marcador de contenido"/>
          <p:cNvSpPr>
            <a:spLocks noGrp="1"/>
          </p:cNvSpPr>
          <p:nvPr>
            <p:ph sz="quarter" idx="2"/>
          </p:nvPr>
        </p:nvSpPr>
        <p:spPr/>
        <p:txBody>
          <a:bodyPr/>
          <a:lstStyle/>
          <a:p>
            <a:endParaRPr lang="es-CR"/>
          </a:p>
        </p:txBody>
      </p:sp>
      <p:pic>
        <p:nvPicPr>
          <p:cNvPr id="2174" name="Picture 12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78470" y="1567882"/>
            <a:ext cx="5130034" cy="51793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261208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Título"/>
          <p:cNvSpPr>
            <a:spLocks noGrp="1"/>
          </p:cNvSpPr>
          <p:nvPr>
            <p:ph type="title"/>
          </p:nvPr>
        </p:nvSpPr>
        <p:spPr/>
        <p:txBody>
          <a:bodyPr>
            <a:normAutofit fontScale="90000"/>
          </a:bodyPr>
          <a:lstStyle/>
          <a:p>
            <a:r>
              <a:rPr lang="es-ES" dirty="0"/>
              <a:t>Transformación del Modelo ER al Modelo Relacional</a:t>
            </a:r>
            <a:endParaRPr lang="es-CR" dirty="0"/>
          </a:p>
        </p:txBody>
      </p:sp>
      <p:sp>
        <p:nvSpPr>
          <p:cNvPr id="6" name="5 Marcador de contenido"/>
          <p:cNvSpPr>
            <a:spLocks noGrp="1"/>
          </p:cNvSpPr>
          <p:nvPr>
            <p:ph sz="quarter" idx="1"/>
          </p:nvPr>
        </p:nvSpPr>
        <p:spPr>
          <a:xfrm>
            <a:off x="251520" y="1600200"/>
            <a:ext cx="8712968" cy="5141168"/>
          </a:xfrm>
        </p:spPr>
        <p:txBody>
          <a:bodyPr>
            <a:noAutofit/>
          </a:bodyPr>
          <a:lstStyle/>
          <a:p>
            <a:r>
              <a:rPr lang="es-CR" sz="1800" dirty="0" smtClean="0"/>
              <a:t>Ejercicio</a:t>
            </a:r>
          </a:p>
          <a:p>
            <a:pPr lvl="1"/>
            <a:r>
              <a:rPr lang="es-CR" sz="1600" dirty="0" smtClean="0"/>
              <a:t>Una </a:t>
            </a:r>
            <a:r>
              <a:rPr lang="es-CR" sz="1600" dirty="0"/>
              <a:t>base de datos para una pequeña empresa debe contener información acerca de clientes, artículos y pedidos. Hasta el momento se registran los siguientes datos en documentos varios:</a:t>
            </a:r>
          </a:p>
          <a:p>
            <a:pPr lvl="2"/>
            <a:r>
              <a:rPr lang="es-CR" sz="1400" dirty="0"/>
              <a:t>Para cada cliente: Número de cliente (único), Direcciones de envío (varias por cliente), Saldo, Límite de crédito (depende del cliente, pero en ningún caso debe superar los 3.000.000 </a:t>
            </a:r>
            <a:r>
              <a:rPr lang="es-CR" sz="1400" dirty="0" smtClean="0"/>
              <a:t>colones), </a:t>
            </a:r>
            <a:r>
              <a:rPr lang="es-CR" sz="1400" dirty="0"/>
              <a:t>Descuento.</a:t>
            </a:r>
          </a:p>
          <a:p>
            <a:pPr lvl="2"/>
            <a:r>
              <a:rPr lang="es-CR" sz="1400" dirty="0"/>
              <a:t>Para cada artículo: Número de artículo (único), Fábricas que lo distribuyen, Existencias de ese artículo en cada fábrica, Descripción del artículo.</a:t>
            </a:r>
          </a:p>
          <a:p>
            <a:pPr lvl="2"/>
            <a:r>
              <a:rPr lang="es-CR" sz="1400" dirty="0"/>
              <a:t>Para cada pedido: Cada pedido tiene una cabecera y el cuerpo del pedido. La cabecera está formada por el número de cliente, dirección de envío y fecha del pedido. El cuerpo del pedido son varias líneas, en cada línea se especifican el número del artículo pedido y la cantidad.</a:t>
            </a:r>
          </a:p>
          <a:p>
            <a:pPr lvl="1"/>
            <a:r>
              <a:rPr lang="es-CR" sz="1600" dirty="0"/>
              <a:t>Además, se ha determinado que se debe almacenar la información de las fábricas. Sin embargo, dado el uso de distribuidores, se usará: Número de la fábrica (único) y Teléfono de contacto. Y se desean ver cuántos artículos (en total) provee la fábrica (entiéndase Nº de artículos provistos como el total de todas la existencia que tiene una fábrica). También, por información estratégica, se podría incluir información de fábricas alternativas respecto de las que ya fabrican artículos para esta empresa.</a:t>
            </a:r>
          </a:p>
          <a:p>
            <a:pPr lvl="1"/>
            <a:r>
              <a:rPr lang="es-CR" sz="1600" i="1" dirty="0" smtClean="0"/>
              <a:t>Nota</a:t>
            </a:r>
            <a:r>
              <a:rPr lang="es-CR" sz="1600" i="1" dirty="0"/>
              <a:t>: </a:t>
            </a:r>
            <a:r>
              <a:rPr lang="es-CR" sz="1600" i="1" dirty="0" smtClean="0"/>
              <a:t>Una </a:t>
            </a:r>
            <a:r>
              <a:rPr lang="es-CR" sz="1600" i="1" dirty="0"/>
              <a:t>dirección se entenderá como Nº, Calle, Comunidad y Ciudad. Una fecha incluye hora.</a:t>
            </a:r>
            <a:endParaRPr lang="es-CR" sz="1600" dirty="0"/>
          </a:p>
          <a:p>
            <a:pPr lvl="1"/>
            <a:r>
              <a:rPr lang="es-CR" sz="1600" i="1" dirty="0" smtClean="0"/>
              <a:t>Hacer </a:t>
            </a:r>
            <a:r>
              <a:rPr lang="es-CR" sz="1600" i="1" dirty="0"/>
              <a:t>el Modelo E-R para la base de datos que represente esta información y pasarlo al Modelo Relacional.</a:t>
            </a:r>
            <a:endParaRPr lang="es-CR" sz="1600" dirty="0"/>
          </a:p>
          <a:p>
            <a:endParaRPr lang="es-CR" sz="1800" dirty="0"/>
          </a:p>
        </p:txBody>
      </p:sp>
    </p:spTree>
    <p:extLst>
      <p:ext uri="{BB962C8B-B14F-4D97-AF65-F5344CB8AC3E}">
        <p14:creationId xmlns:p14="http://schemas.microsoft.com/office/powerpoint/2010/main" val="36821690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a:spLocks noGrp="1"/>
          </p:cNvSpPr>
          <p:nvPr>
            <p:ph type="title"/>
          </p:nvPr>
        </p:nvSpPr>
        <p:spPr>
          <a:xfrm>
            <a:off x="612648" y="228600"/>
            <a:ext cx="8153400" cy="990600"/>
          </a:xfrm>
        </p:spPr>
        <p:txBody>
          <a:bodyPr>
            <a:noAutofit/>
          </a:bodyPr>
          <a:lstStyle/>
          <a:p>
            <a:r>
              <a:rPr lang="es-ES" sz="3600" dirty="0"/>
              <a:t>Transformación del Modelo ER al Modelo Relacional</a:t>
            </a:r>
            <a:endParaRPr lang="es-CR" sz="3600" dirty="0"/>
          </a:p>
        </p:txBody>
      </p:sp>
      <p:sp>
        <p:nvSpPr>
          <p:cNvPr id="8" name="2 Marcador de contenido"/>
          <p:cNvSpPr>
            <a:spLocks noGrp="1"/>
          </p:cNvSpPr>
          <p:nvPr>
            <p:ph sz="quarter" idx="1"/>
          </p:nvPr>
        </p:nvSpPr>
        <p:spPr>
          <a:xfrm>
            <a:off x="251520" y="1600200"/>
            <a:ext cx="8712968" cy="4997152"/>
          </a:xfrm>
        </p:spPr>
        <p:txBody>
          <a:bodyPr>
            <a:normAutofit fontScale="77500" lnSpcReduction="20000"/>
          </a:bodyPr>
          <a:lstStyle/>
          <a:p>
            <a:pPr lvl="0"/>
            <a:r>
              <a:rPr lang="es-CR" dirty="0"/>
              <a:t>Diséñese un diagrama E-R </a:t>
            </a:r>
            <a:r>
              <a:rPr lang="es-CR" dirty="0" smtClean="0"/>
              <a:t>y su respectivo Modelo </a:t>
            </a:r>
            <a:r>
              <a:rPr lang="es-CR" dirty="0"/>
              <a:t>Relacional para  almacenar y gestionar la información empleada </a:t>
            </a:r>
            <a:r>
              <a:rPr lang="es-CR" dirty="0" smtClean="0"/>
              <a:t>para una venta de </a:t>
            </a:r>
            <a:r>
              <a:rPr lang="es-CR" dirty="0"/>
              <a:t>automóviles, teniendo en cuenta los siguientes aspectos:</a:t>
            </a:r>
          </a:p>
          <a:p>
            <a:pPr lvl="1"/>
            <a:r>
              <a:rPr lang="es-CR" dirty="0" smtClean="0"/>
              <a:t>A la venta de automóviles llegan </a:t>
            </a:r>
            <a:r>
              <a:rPr lang="es-CR" dirty="0"/>
              <a:t>clientes para comprar automóviles. </a:t>
            </a:r>
            <a:r>
              <a:rPr lang="es-CR" dirty="0" smtClean="0"/>
              <a:t>De </a:t>
            </a:r>
            <a:r>
              <a:rPr lang="es-CR" dirty="0"/>
              <a:t>cada coche interesa saber la </a:t>
            </a:r>
            <a:r>
              <a:rPr lang="es-CR" dirty="0" smtClean="0"/>
              <a:t>placa, </a:t>
            </a:r>
            <a:r>
              <a:rPr lang="es-CR" dirty="0"/>
              <a:t>modelo, marca y color.</a:t>
            </a:r>
          </a:p>
          <a:p>
            <a:pPr lvl="1"/>
            <a:r>
              <a:rPr lang="es-CR" dirty="0"/>
              <a:t>Un cliente puede comprar varios coches en </a:t>
            </a:r>
            <a:r>
              <a:rPr lang="es-CR" dirty="0" smtClean="0"/>
              <a:t>la venta. </a:t>
            </a:r>
            <a:r>
              <a:rPr lang="es-CR" dirty="0"/>
              <a:t>Cuando un cliente compra un coche, se le hace una ficha </a:t>
            </a:r>
            <a:r>
              <a:rPr lang="es-CR" dirty="0" smtClean="0"/>
              <a:t>con </a:t>
            </a:r>
            <a:r>
              <a:rPr lang="es-CR" dirty="0"/>
              <a:t>la siguiente información: </a:t>
            </a:r>
            <a:r>
              <a:rPr lang="es-CR" dirty="0" smtClean="0"/>
              <a:t>cédula, </a:t>
            </a:r>
            <a:r>
              <a:rPr lang="es-CR" dirty="0"/>
              <a:t>nombre, apellidos, dirección y teléfono.</a:t>
            </a:r>
          </a:p>
          <a:p>
            <a:pPr lvl="1"/>
            <a:r>
              <a:rPr lang="es-CR" dirty="0"/>
              <a:t>Los coches que </a:t>
            </a:r>
            <a:r>
              <a:rPr lang="es-CR" dirty="0" smtClean="0"/>
              <a:t>se venden </a:t>
            </a:r>
            <a:r>
              <a:rPr lang="es-CR" dirty="0"/>
              <a:t>pueden ser nuevos o usados (de segunda mano). De los coches nuevos interesa saber el número de unidades que hay en </a:t>
            </a:r>
            <a:r>
              <a:rPr lang="es-CR" dirty="0" smtClean="0"/>
              <a:t>la venta. </a:t>
            </a:r>
            <a:r>
              <a:rPr lang="es-CR" dirty="0"/>
              <a:t>De los coches viejos interesa el número de kilómetros que lleva recorridos.</a:t>
            </a:r>
          </a:p>
          <a:p>
            <a:pPr lvl="1"/>
            <a:r>
              <a:rPr lang="es-CR" dirty="0" smtClean="0"/>
              <a:t>La venta </a:t>
            </a:r>
            <a:r>
              <a:rPr lang="es-CR" dirty="0"/>
              <a:t>también dispone de un taller en el que los mecánicos reparan los coches que llevan los clientes. Un mecánico repara varios coches a lo largo del día, y un coche puede ser reparado por varios mecánicos.</a:t>
            </a:r>
          </a:p>
          <a:p>
            <a:pPr lvl="1"/>
            <a:r>
              <a:rPr lang="es-CR" dirty="0"/>
              <a:t>Los mecánicos tienen un </a:t>
            </a:r>
            <a:r>
              <a:rPr lang="es-CR" dirty="0" err="1"/>
              <a:t>dni</a:t>
            </a:r>
            <a:r>
              <a:rPr lang="es-CR" dirty="0"/>
              <a:t>, nombre, apellidos, fecha de contratación y salario. Se desea guardar también la fecha en la que se repara cada vehículo y el número de horas que se ha tardado en arreglar cada automóvil.</a:t>
            </a:r>
          </a:p>
        </p:txBody>
      </p:sp>
    </p:spTree>
    <p:extLst>
      <p:ext uri="{BB962C8B-B14F-4D97-AF65-F5344CB8AC3E}">
        <p14:creationId xmlns:p14="http://schemas.microsoft.com/office/powerpoint/2010/main" val="20205063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p:txBody>
          <a:bodyPr>
            <a:noAutofit/>
          </a:bodyPr>
          <a:lstStyle/>
          <a:p>
            <a:r>
              <a:rPr lang="es-ES" sz="3200" dirty="0" smtClean="0"/>
              <a:t>¿Por qué es necesaria la transformación?</a:t>
            </a:r>
            <a:endParaRPr lang="es-ES" sz="3200" dirty="0"/>
          </a:p>
        </p:txBody>
      </p:sp>
      <p:sp>
        <p:nvSpPr>
          <p:cNvPr id="5" name="4 Marcador de contenido"/>
          <p:cNvSpPr>
            <a:spLocks noGrp="1"/>
          </p:cNvSpPr>
          <p:nvPr>
            <p:ph sz="quarter" idx="1"/>
          </p:nvPr>
        </p:nvSpPr>
        <p:spPr/>
        <p:txBody>
          <a:bodyPr/>
          <a:lstStyle/>
          <a:p>
            <a:r>
              <a:rPr lang="es-ES" dirty="0" smtClean="0"/>
              <a:t>El </a:t>
            </a:r>
            <a:r>
              <a:rPr lang="es-ES" dirty="0"/>
              <a:t>modelo </a:t>
            </a:r>
            <a:r>
              <a:rPr lang="es-ES" dirty="0" smtClean="0"/>
              <a:t>ER </a:t>
            </a:r>
            <a:r>
              <a:rPr lang="es-ES" dirty="0"/>
              <a:t>es un modelo de datos conceptual de alto nivel. </a:t>
            </a:r>
            <a:endParaRPr lang="es-ES" dirty="0" smtClean="0"/>
          </a:p>
          <a:p>
            <a:r>
              <a:rPr lang="es-ES" dirty="0" smtClean="0"/>
              <a:t>Facilita </a:t>
            </a:r>
            <a:r>
              <a:rPr lang="es-ES" dirty="0"/>
              <a:t>las tareas de diseño conceptual de bases de </a:t>
            </a:r>
            <a:r>
              <a:rPr lang="es-ES" dirty="0" smtClean="0"/>
              <a:t>datos.</a:t>
            </a:r>
          </a:p>
          <a:p>
            <a:r>
              <a:rPr lang="es-ES" dirty="0" smtClean="0"/>
              <a:t>Es </a:t>
            </a:r>
            <a:r>
              <a:rPr lang="es-ES" dirty="0"/>
              <a:t>necesario traducirlo a un esquema que sea compatible con un </a:t>
            </a:r>
            <a:r>
              <a:rPr lang="es-ES" dirty="0" smtClean="0"/>
              <a:t>SGBD.</a:t>
            </a:r>
          </a:p>
          <a:p>
            <a:r>
              <a:rPr lang="es-ES" dirty="0" smtClean="0"/>
              <a:t>El </a:t>
            </a:r>
            <a:r>
              <a:rPr lang="es-ES" dirty="0"/>
              <a:t>Modelo Relacional es utilizado por la mayoría de los SGBD existentes en el mercado.</a:t>
            </a:r>
          </a:p>
        </p:txBody>
      </p:sp>
    </p:spTree>
    <p:extLst>
      <p:ext uri="{BB962C8B-B14F-4D97-AF65-F5344CB8AC3E}">
        <p14:creationId xmlns:p14="http://schemas.microsoft.com/office/powerpoint/2010/main" val="3969407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Autofit/>
          </a:bodyPr>
          <a:lstStyle/>
          <a:p>
            <a:r>
              <a:rPr lang="es-ES" sz="3600" dirty="0"/>
              <a:t>Transformación del Modelo ER al Modelo Relacional</a:t>
            </a:r>
          </a:p>
        </p:txBody>
      </p:sp>
      <p:sp>
        <p:nvSpPr>
          <p:cNvPr id="3" name="2 Marcador de contenido"/>
          <p:cNvSpPr>
            <a:spLocks noGrp="1"/>
          </p:cNvSpPr>
          <p:nvPr>
            <p:ph sz="quarter" idx="1"/>
          </p:nvPr>
        </p:nvSpPr>
        <p:spPr>
          <a:xfrm>
            <a:off x="179512" y="1484784"/>
            <a:ext cx="8964488" cy="5373216"/>
          </a:xfrm>
        </p:spPr>
        <p:txBody>
          <a:bodyPr>
            <a:normAutofit/>
          </a:bodyPr>
          <a:lstStyle/>
          <a:p>
            <a:pPr marL="0" indent="0" algn="l">
              <a:buNone/>
            </a:pPr>
            <a:r>
              <a:rPr lang="es-ES" dirty="0" smtClean="0"/>
              <a:t>Modelo </a:t>
            </a:r>
            <a:r>
              <a:rPr lang="es-ES" dirty="0"/>
              <a:t>Entidad Relación (Básico), transformación al modelo Relacional de: </a:t>
            </a:r>
            <a:endParaRPr lang="es-ES" dirty="0" smtClean="0"/>
          </a:p>
          <a:p>
            <a:pPr>
              <a:buFont typeface="Arial" pitchFamily="34" charset="0"/>
              <a:buChar char="•"/>
            </a:pPr>
            <a:r>
              <a:rPr lang="es-ES" sz="2800" dirty="0" smtClean="0"/>
              <a:t>Entidades </a:t>
            </a:r>
            <a:r>
              <a:rPr lang="es-ES" sz="2800" dirty="0"/>
              <a:t>(no débiles) </a:t>
            </a:r>
            <a:endParaRPr lang="es-ES" sz="2800" dirty="0" smtClean="0"/>
          </a:p>
          <a:p>
            <a:pPr>
              <a:buFont typeface="Arial" pitchFamily="34" charset="0"/>
              <a:buChar char="•"/>
            </a:pPr>
            <a:r>
              <a:rPr lang="es-ES" sz="2800" dirty="0" smtClean="0"/>
              <a:t>Entidades Débiles </a:t>
            </a:r>
          </a:p>
          <a:p>
            <a:pPr>
              <a:buFont typeface="Arial" pitchFamily="34" charset="0"/>
              <a:buChar char="•"/>
            </a:pPr>
            <a:r>
              <a:rPr lang="es-ES" sz="2800" dirty="0" smtClean="0"/>
              <a:t>Relaciones 1:N </a:t>
            </a:r>
          </a:p>
          <a:p>
            <a:pPr>
              <a:buFont typeface="Arial" pitchFamily="34" charset="0"/>
              <a:buChar char="•"/>
            </a:pPr>
            <a:r>
              <a:rPr lang="es-ES" sz="2800" dirty="0"/>
              <a:t>Relaciones </a:t>
            </a:r>
            <a:r>
              <a:rPr lang="es-ES" sz="2800" dirty="0" smtClean="0"/>
              <a:t>1:1 </a:t>
            </a:r>
          </a:p>
          <a:p>
            <a:pPr>
              <a:buFont typeface="Arial" pitchFamily="34" charset="0"/>
              <a:buChar char="•"/>
            </a:pPr>
            <a:r>
              <a:rPr lang="es-ES" sz="2800" dirty="0"/>
              <a:t>Relaciones </a:t>
            </a:r>
            <a:r>
              <a:rPr lang="es-ES" sz="2800" dirty="0" smtClean="0"/>
              <a:t>M:N </a:t>
            </a:r>
          </a:p>
          <a:p>
            <a:pPr>
              <a:buFont typeface="Arial" pitchFamily="34" charset="0"/>
              <a:buChar char="•"/>
            </a:pPr>
            <a:r>
              <a:rPr lang="es-ES" sz="2800" dirty="0" smtClean="0"/>
              <a:t>Atributos </a:t>
            </a:r>
            <a:r>
              <a:rPr lang="es-ES" sz="2800" dirty="0" err="1" smtClean="0"/>
              <a:t>Multivalorados</a:t>
            </a:r>
            <a:endParaRPr lang="es-ES" sz="2800" dirty="0"/>
          </a:p>
          <a:p>
            <a:pPr>
              <a:buFont typeface="Arial" pitchFamily="34" charset="0"/>
              <a:buChar char="•"/>
            </a:pPr>
            <a:r>
              <a:rPr lang="es-ES" sz="2800" dirty="0"/>
              <a:t>Relaciones </a:t>
            </a:r>
            <a:r>
              <a:rPr lang="es-ES" sz="2800" dirty="0" smtClean="0"/>
              <a:t>n-arios </a:t>
            </a:r>
            <a:endParaRPr lang="es-ES" sz="2800" dirty="0"/>
          </a:p>
        </p:txBody>
      </p:sp>
      <p:sp>
        <p:nvSpPr>
          <p:cNvPr id="5" name="4 Cerrar llave"/>
          <p:cNvSpPr/>
          <p:nvPr/>
        </p:nvSpPr>
        <p:spPr>
          <a:xfrm>
            <a:off x="4932040" y="2492896"/>
            <a:ext cx="720080" cy="3384376"/>
          </a:xfrm>
          <a:prstGeom prst="rightBrace">
            <a:avLst>
              <a:gd name="adj1" fmla="val 53821"/>
              <a:gd name="adj2" fmla="val 50000"/>
            </a:avLst>
          </a:prstGeom>
        </p:spPr>
        <p:style>
          <a:lnRef idx="3">
            <a:schemeClr val="accent6"/>
          </a:lnRef>
          <a:fillRef idx="0">
            <a:schemeClr val="accent6"/>
          </a:fillRef>
          <a:effectRef idx="2">
            <a:schemeClr val="accent6"/>
          </a:effectRef>
          <a:fontRef idx="minor">
            <a:schemeClr val="tx1"/>
          </a:fontRef>
        </p:style>
        <p:txBody>
          <a:bodyPr rtlCol="0" anchor="ctr"/>
          <a:lstStyle/>
          <a:p>
            <a:pPr algn="ctr"/>
            <a:endParaRPr lang="es-ES"/>
          </a:p>
        </p:txBody>
      </p:sp>
      <p:sp>
        <p:nvSpPr>
          <p:cNvPr id="6" name="5 CuadroTexto"/>
          <p:cNvSpPr txBox="1"/>
          <p:nvPr/>
        </p:nvSpPr>
        <p:spPr>
          <a:xfrm>
            <a:off x="5868144" y="3429000"/>
            <a:ext cx="2952328" cy="1815882"/>
          </a:xfrm>
          <a:prstGeom prst="rect">
            <a:avLst/>
          </a:prstGeom>
          <a:noFill/>
        </p:spPr>
        <p:txBody>
          <a:bodyPr wrap="square" rtlCol="0">
            <a:spAutoFit/>
          </a:bodyPr>
          <a:lstStyle/>
          <a:p>
            <a:pPr algn="ctr"/>
            <a:r>
              <a:rPr lang="es-ES" sz="2800" dirty="0"/>
              <a:t>Definir una serie de esquemas de relaciones equivalentes</a:t>
            </a:r>
          </a:p>
        </p:txBody>
      </p:sp>
    </p:spTree>
    <p:extLst>
      <p:ext uri="{BB962C8B-B14F-4D97-AF65-F5344CB8AC3E}">
        <p14:creationId xmlns:p14="http://schemas.microsoft.com/office/powerpoint/2010/main" val="27012614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a:t>Transformación de Entidades </a:t>
            </a:r>
            <a:br>
              <a:rPr lang="es-ES" dirty="0"/>
            </a:br>
            <a:r>
              <a:rPr lang="es-ES" dirty="0"/>
              <a:t>(Paso 1)</a:t>
            </a:r>
            <a:endParaRPr lang="es-CR" dirty="0"/>
          </a:p>
        </p:txBody>
      </p:sp>
      <p:sp>
        <p:nvSpPr>
          <p:cNvPr id="3" name="2 Marcador de contenido"/>
          <p:cNvSpPr>
            <a:spLocks noGrp="1"/>
          </p:cNvSpPr>
          <p:nvPr>
            <p:ph sz="quarter" idx="1"/>
          </p:nvPr>
        </p:nvSpPr>
        <p:spPr/>
        <p:txBody>
          <a:bodyPr>
            <a:normAutofit fontScale="92500" lnSpcReduction="10000"/>
          </a:bodyPr>
          <a:lstStyle/>
          <a:p>
            <a:r>
              <a:rPr lang="es-ES" b="1" i="1" dirty="0" smtClean="0"/>
              <a:t>Entidades no débiles</a:t>
            </a:r>
          </a:p>
          <a:p>
            <a:pPr lvl="1"/>
            <a:r>
              <a:rPr lang="es-ES" b="1" i="1" dirty="0" smtClean="0"/>
              <a:t>Todo </a:t>
            </a:r>
            <a:r>
              <a:rPr lang="es-ES" b="1" i="1" dirty="0"/>
              <a:t>tipo de entidad se convierte en una </a:t>
            </a:r>
            <a:r>
              <a:rPr lang="es-ES" b="1" i="1" dirty="0" smtClean="0"/>
              <a:t>tabla </a:t>
            </a:r>
            <a:r>
              <a:rPr lang="es-ES" dirty="0" smtClean="0"/>
              <a:t>(</a:t>
            </a:r>
            <a:r>
              <a:rPr lang="es-ES" dirty="0"/>
              <a:t>tabla con nombre de entidad, atributos </a:t>
            </a:r>
            <a:r>
              <a:rPr lang="es-ES" dirty="0" smtClean="0"/>
              <a:t>son columnas </a:t>
            </a:r>
            <a:r>
              <a:rPr lang="es-ES" dirty="0"/>
              <a:t>de tabla, identificador es clave primaria</a:t>
            </a:r>
            <a:r>
              <a:rPr lang="es-ES" dirty="0" smtClean="0"/>
              <a:t>)</a:t>
            </a:r>
          </a:p>
          <a:p>
            <a:pPr lvl="1"/>
            <a:r>
              <a:rPr lang="es-ES" dirty="0"/>
              <a:t>Para cada tipo normal (no débil) de entidad E del modelo ER se define una tabla R. </a:t>
            </a:r>
          </a:p>
          <a:p>
            <a:pPr lvl="1"/>
            <a:r>
              <a:rPr lang="es-ES" dirty="0"/>
              <a:t>En la tabla R se incluyen todos los atributos simples de E. </a:t>
            </a:r>
          </a:p>
          <a:p>
            <a:pPr lvl="1"/>
            <a:r>
              <a:rPr lang="es-ES" dirty="0"/>
              <a:t>Se incluyen en R los atributos simples que sean componentes de los atributos compuestos.</a:t>
            </a:r>
          </a:p>
          <a:p>
            <a:pPr lvl="1"/>
            <a:r>
              <a:rPr lang="es-ES" dirty="0"/>
              <a:t>Se eligen todos los atributos clave de E como atributos claves de R</a:t>
            </a:r>
            <a:r>
              <a:rPr lang="es-ES" dirty="0" smtClean="0"/>
              <a:t>.</a:t>
            </a:r>
            <a:endParaRPr lang="es-CR" dirty="0"/>
          </a:p>
        </p:txBody>
      </p:sp>
    </p:spTree>
    <p:extLst>
      <p:ext uri="{BB962C8B-B14F-4D97-AF65-F5344CB8AC3E}">
        <p14:creationId xmlns:p14="http://schemas.microsoft.com/office/powerpoint/2010/main" val="9819217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sz="3600" dirty="0"/>
              <a:t>Transformación de Entidades </a:t>
            </a:r>
            <a:r>
              <a:rPr lang="es-ES" sz="3600" dirty="0" smtClean="0"/>
              <a:t/>
            </a:r>
            <a:br>
              <a:rPr lang="es-ES" sz="3600" dirty="0" smtClean="0"/>
            </a:br>
            <a:r>
              <a:rPr lang="es-ES" sz="3600" dirty="0" smtClean="0"/>
              <a:t>(</a:t>
            </a:r>
            <a:r>
              <a:rPr lang="es-ES" sz="3600" dirty="0"/>
              <a:t>Paso 1)</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84785"/>
            <a:ext cx="9144000" cy="5373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703370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72" y="2276872"/>
            <a:ext cx="9172972" cy="458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Título"/>
          <p:cNvSpPr>
            <a:spLocks noGrp="1"/>
          </p:cNvSpPr>
          <p:nvPr>
            <p:ph type="title"/>
          </p:nvPr>
        </p:nvSpPr>
        <p:spPr/>
        <p:txBody>
          <a:bodyPr>
            <a:normAutofit fontScale="90000"/>
          </a:bodyPr>
          <a:lstStyle/>
          <a:p>
            <a:r>
              <a:rPr lang="es-ES" dirty="0"/>
              <a:t>Transformación de Entidades </a:t>
            </a:r>
            <a:br>
              <a:rPr lang="es-ES" dirty="0"/>
            </a:br>
            <a:r>
              <a:rPr lang="es-ES" dirty="0"/>
              <a:t>(Paso 1)</a:t>
            </a:r>
          </a:p>
        </p:txBody>
      </p:sp>
      <p:sp>
        <p:nvSpPr>
          <p:cNvPr id="3" name="2 Marcador de contenido"/>
          <p:cNvSpPr>
            <a:spLocks noGrp="1"/>
          </p:cNvSpPr>
          <p:nvPr>
            <p:ph sz="quarter" idx="1"/>
          </p:nvPr>
        </p:nvSpPr>
        <p:spPr>
          <a:xfrm>
            <a:off x="480814" y="1484784"/>
            <a:ext cx="8153400" cy="964704"/>
          </a:xfrm>
        </p:spPr>
        <p:txBody>
          <a:bodyPr>
            <a:normAutofit lnSpcReduction="10000"/>
          </a:bodyPr>
          <a:lstStyle/>
          <a:p>
            <a:pPr marL="0" indent="0">
              <a:buNone/>
            </a:pPr>
            <a:r>
              <a:rPr lang="es-ES" dirty="0"/>
              <a:t>En caso de que más de un atributo sea parte de la clave primaria:</a:t>
            </a:r>
          </a:p>
        </p:txBody>
      </p:sp>
    </p:spTree>
    <p:extLst>
      <p:ext uri="{BB962C8B-B14F-4D97-AF65-F5344CB8AC3E}">
        <p14:creationId xmlns:p14="http://schemas.microsoft.com/office/powerpoint/2010/main" val="9276607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Autofit/>
          </a:bodyPr>
          <a:lstStyle/>
          <a:p>
            <a:r>
              <a:rPr lang="es-ES" sz="3600" dirty="0"/>
              <a:t>Transformación de Relaciones 1:N</a:t>
            </a:r>
            <a:br>
              <a:rPr lang="es-ES" sz="3600" dirty="0"/>
            </a:br>
            <a:r>
              <a:rPr lang="es-ES" sz="3600" dirty="0"/>
              <a:t>(Paso 2)</a:t>
            </a:r>
          </a:p>
        </p:txBody>
      </p:sp>
      <p:sp>
        <p:nvSpPr>
          <p:cNvPr id="3" name="2 Marcador de contenido"/>
          <p:cNvSpPr>
            <a:spLocks noGrp="1"/>
          </p:cNvSpPr>
          <p:nvPr>
            <p:ph sz="quarter" idx="1"/>
          </p:nvPr>
        </p:nvSpPr>
        <p:spPr>
          <a:xfrm>
            <a:off x="612648" y="1600200"/>
            <a:ext cx="8153400" cy="2908920"/>
          </a:xfrm>
        </p:spPr>
        <p:txBody>
          <a:bodyPr/>
          <a:lstStyle/>
          <a:p>
            <a:r>
              <a:rPr lang="es-ES" dirty="0"/>
              <a:t>Para cada </a:t>
            </a:r>
            <a:r>
              <a:rPr lang="es-ES" dirty="0" smtClean="0"/>
              <a:t>relación 1:N </a:t>
            </a:r>
            <a:r>
              <a:rPr lang="es-ES" dirty="0"/>
              <a:t>entre dos entidades (no débiles) E y F donde F está del lado N </a:t>
            </a:r>
            <a:r>
              <a:rPr lang="es-ES" dirty="0" smtClean="0"/>
              <a:t>de la relación, </a:t>
            </a:r>
            <a:r>
              <a:rPr lang="es-ES" dirty="0"/>
              <a:t>se añade a la </a:t>
            </a:r>
            <a:r>
              <a:rPr lang="es-ES" dirty="0" smtClean="0"/>
              <a:t>tabla correspondiente </a:t>
            </a:r>
            <a:r>
              <a:rPr lang="es-ES" dirty="0"/>
              <a:t>a la entidad F de alguna de las entidades la clave primaria de la otra entidad relacionada.</a:t>
            </a:r>
          </a:p>
        </p:txBody>
      </p:sp>
    </p:spTree>
    <p:extLst>
      <p:ext uri="{BB962C8B-B14F-4D97-AF65-F5344CB8AC3E}">
        <p14:creationId xmlns:p14="http://schemas.microsoft.com/office/powerpoint/2010/main" val="150101979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Intermedio">
  <a:themeElements>
    <a:clrScheme name="Intermedio">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Intermedio">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rmedio">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1781</TotalTime>
  <Words>1642</Words>
  <Application>Microsoft Office PowerPoint</Application>
  <PresentationFormat>Presentación en pantalla (4:3)</PresentationFormat>
  <Paragraphs>113</Paragraphs>
  <Slides>36</Slides>
  <Notes>1</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36</vt:i4>
      </vt:variant>
    </vt:vector>
  </HeadingPairs>
  <TitlesOfParts>
    <vt:vector size="42" baseType="lpstr">
      <vt:lpstr>Arial</vt:lpstr>
      <vt:lpstr>Calibri</vt:lpstr>
      <vt:lpstr>Tw Cen MT</vt:lpstr>
      <vt:lpstr>Wingdings</vt:lpstr>
      <vt:lpstr>Wingdings 2</vt:lpstr>
      <vt:lpstr>Intermedio</vt:lpstr>
      <vt:lpstr>FUNDAMENTOS DE BASES DE DATOS</vt:lpstr>
      <vt:lpstr>Agenda</vt:lpstr>
      <vt:lpstr>¿Es importante transformar del diagrama ER al modelo Relacional?</vt:lpstr>
      <vt:lpstr>¿Por qué es necesaria la transformación?</vt:lpstr>
      <vt:lpstr>Transformación del Modelo ER al Modelo Relacional</vt:lpstr>
      <vt:lpstr>Transformación de Entidades  (Paso 1)</vt:lpstr>
      <vt:lpstr>Transformación de Entidades  (Paso 1)</vt:lpstr>
      <vt:lpstr>Transformación de Entidades  (Paso 1)</vt:lpstr>
      <vt:lpstr>Transformación de Relaciones 1:N (Paso 2)</vt:lpstr>
      <vt:lpstr>Transformación de Relaciones 1:N (Paso 2)</vt:lpstr>
      <vt:lpstr>Transformación de Entidades Débiles (Paso 3)</vt:lpstr>
      <vt:lpstr>Transformación de Entidades Débiles (Paso 3)</vt:lpstr>
      <vt:lpstr>Transformación de Relaciones 1:1 (Paso 4)</vt:lpstr>
      <vt:lpstr>Transformación de Relaciones 1:1 (Paso 4)</vt:lpstr>
      <vt:lpstr>Transformación de Relaciones N:M (Paso 5)</vt:lpstr>
      <vt:lpstr>Transformación de Relaciones N:M (Paso 5)</vt:lpstr>
      <vt:lpstr>Transformación de Relaciones N:M (Paso 5)</vt:lpstr>
      <vt:lpstr>Transformación de Atributos Multivalorados (Paso 6)</vt:lpstr>
      <vt:lpstr>Transformación de Atributos Multivalorados (Paso 6)</vt:lpstr>
      <vt:lpstr>Presentación de PowerPoint</vt:lpstr>
      <vt:lpstr>Transformación de Relaciones n-arios  (paso 7)</vt:lpstr>
      <vt:lpstr>Transformación de Relaciones n-arios  (paso 7)</vt:lpstr>
      <vt:lpstr>Transformación del Modelo ER al Modelo Relacional</vt:lpstr>
      <vt:lpstr>Transformación de una Generalización (Paso 8)</vt:lpstr>
      <vt:lpstr>Transformación de una Generalización (Paso 8)</vt:lpstr>
      <vt:lpstr>Generalización o Especialización (Paso 8 / Estrategia 1)</vt:lpstr>
      <vt:lpstr>Generalización o Especialización (Paso 8 / Estrategia 1)</vt:lpstr>
      <vt:lpstr>Generalización o Especialización (Paso 8 / Estrategia 2)</vt:lpstr>
      <vt:lpstr>Generalización o Especialización (Paso 8 / Estrategia 2)</vt:lpstr>
      <vt:lpstr>Generalización o Especialización (Paso 8 / Estrategia 3)</vt:lpstr>
      <vt:lpstr>Generalización o Especialización (Paso 8 / Estrategia 3)</vt:lpstr>
      <vt:lpstr>Generalización o Especialización (Paso 8 / Estrategia 4)</vt:lpstr>
      <vt:lpstr>Generalización o Especialización (Paso 8 / Estrategia 4)</vt:lpstr>
      <vt:lpstr>Transformación del Modelo ER al Modelo Relacional</vt:lpstr>
      <vt:lpstr>Transformación del Modelo ER al Modelo Relacional</vt:lpstr>
      <vt:lpstr>Transformación del Modelo ER al Modelo Relacional</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FUNDAMENTOS DE BASES DE DATOS</dc:title>
  <dc:creator>Administrador</dc:creator>
  <cp:lastModifiedBy>Jimenez</cp:lastModifiedBy>
  <cp:revision>92</cp:revision>
  <dcterms:created xsi:type="dcterms:W3CDTF">2013-09-05T22:03:54Z</dcterms:created>
  <dcterms:modified xsi:type="dcterms:W3CDTF">2014-10-10T23:04:27Z</dcterms:modified>
</cp:coreProperties>
</file>