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14" r:id="rId4"/>
    <p:sldId id="261" r:id="rId5"/>
    <p:sldId id="266" r:id="rId6"/>
    <p:sldId id="263" r:id="rId7"/>
    <p:sldId id="259" r:id="rId8"/>
    <p:sldId id="260" r:id="rId9"/>
    <p:sldId id="267" r:id="rId10"/>
    <p:sldId id="268" r:id="rId11"/>
    <p:sldId id="269" r:id="rId12"/>
    <p:sldId id="270" r:id="rId13"/>
    <p:sldId id="318" r:id="rId14"/>
    <p:sldId id="319" r:id="rId15"/>
    <p:sldId id="271" r:id="rId16"/>
    <p:sldId id="320" r:id="rId17"/>
    <p:sldId id="321" r:id="rId18"/>
    <p:sldId id="273" r:id="rId19"/>
    <p:sldId id="322" r:id="rId20"/>
    <p:sldId id="323" r:id="rId21"/>
    <p:sldId id="324" r:id="rId22"/>
    <p:sldId id="277" r:id="rId23"/>
    <p:sldId id="325" r:id="rId24"/>
    <p:sldId id="275" r:id="rId25"/>
    <p:sldId id="326" r:id="rId26"/>
    <p:sldId id="337" r:id="rId27"/>
    <p:sldId id="333" r:id="rId28"/>
    <p:sldId id="334" r:id="rId29"/>
    <p:sldId id="335" r:id="rId30"/>
    <p:sldId id="336" r:id="rId31"/>
    <p:sldId id="282" r:id="rId32"/>
    <p:sldId id="283" r:id="rId33"/>
    <p:sldId id="332" r:id="rId34"/>
    <p:sldId id="280" r:id="rId35"/>
    <p:sldId id="281" r:id="rId36"/>
    <p:sldId id="327" r:id="rId37"/>
    <p:sldId id="313" r:id="rId38"/>
    <p:sldId id="284" r:id="rId39"/>
    <p:sldId id="285" r:id="rId40"/>
    <p:sldId id="286" r:id="rId41"/>
    <p:sldId id="288" r:id="rId42"/>
    <p:sldId id="289" r:id="rId43"/>
    <p:sldId id="290" r:id="rId44"/>
    <p:sldId id="291" r:id="rId45"/>
    <p:sldId id="292" r:id="rId46"/>
    <p:sldId id="295" r:id="rId47"/>
    <p:sldId id="298" r:id="rId48"/>
    <p:sldId id="308" r:id="rId49"/>
    <p:sldId id="310" r:id="rId5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331640" y="1168152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C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BASES DE DATOS</a:t>
            </a:r>
            <a:endParaRPr lang="es-CR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>
          <a:xfrm>
            <a:off x="611560" y="4052664"/>
            <a:ext cx="7854696" cy="2112640"/>
          </a:xfrm>
        </p:spPr>
        <p:txBody>
          <a:bodyPr>
            <a:normAutofit/>
          </a:bodyPr>
          <a:lstStyle/>
          <a:p>
            <a:pPr algn="ctr"/>
            <a:r>
              <a:rPr lang="es-ES" sz="4000" b="1" i="1" dirty="0" smtClean="0"/>
              <a:t>Algebra Relacional</a:t>
            </a:r>
            <a:endParaRPr lang="es-ES" sz="4000" b="1" i="1" dirty="0"/>
          </a:p>
          <a:p>
            <a:pPr algn="ctr"/>
            <a:endParaRPr lang="es-ES" dirty="0"/>
          </a:p>
          <a:p>
            <a:pPr algn="ctr"/>
            <a:r>
              <a:rPr lang="es-CR" dirty="0" smtClean="0"/>
              <a:t>Efrén </a:t>
            </a:r>
            <a:r>
              <a:rPr lang="es-CR" smtClean="0"/>
              <a:t>Jiménez Delgado</a:t>
            </a:r>
            <a:endParaRPr lang="es-CR" sz="2400" dirty="0"/>
          </a:p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Operador: Selección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– Tabla Préstamos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lvl="1"/>
            <a:r>
              <a:rPr lang="es-ES" dirty="0"/>
              <a:t>Seleccionar las tuplas de la relación </a:t>
            </a:r>
            <a:r>
              <a:rPr lang="es-ES" i="1" dirty="0"/>
              <a:t>préstamo en </a:t>
            </a:r>
            <a:r>
              <a:rPr lang="es-ES" dirty="0"/>
              <a:t>que </a:t>
            </a:r>
            <a:r>
              <a:rPr lang="es-ES" dirty="0" smtClean="0"/>
              <a:t>la </a:t>
            </a:r>
            <a:r>
              <a:rPr lang="es-CR" dirty="0" smtClean="0"/>
              <a:t>sucursal </a:t>
            </a:r>
            <a:r>
              <a:rPr lang="es-CR" dirty="0"/>
              <a:t>es «Navacerrada»</a:t>
            </a:r>
          </a:p>
          <a:p>
            <a:pPr lvl="2"/>
            <a:r>
              <a:rPr lang="el-GR" dirty="0" smtClean="0"/>
              <a:t>σ</a:t>
            </a:r>
            <a:r>
              <a:rPr lang="es-CR" i="1" dirty="0"/>
              <a:t>nombre-sucursal = «Navacerrada» (préstamo)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tuplas en las que el importe prestado sea mayor </a:t>
            </a:r>
            <a:r>
              <a:rPr lang="es-ES" dirty="0" smtClean="0"/>
              <a:t>que </a:t>
            </a:r>
            <a:r>
              <a:rPr lang="es-CR" dirty="0" smtClean="0"/>
              <a:t>1.200 </a:t>
            </a:r>
            <a:r>
              <a:rPr lang="es-CR" dirty="0"/>
              <a:t>€</a:t>
            </a:r>
          </a:p>
          <a:p>
            <a:pPr lvl="2"/>
            <a:r>
              <a:rPr lang="el-GR" dirty="0" smtClean="0"/>
              <a:t>σ</a:t>
            </a:r>
            <a:r>
              <a:rPr lang="es-CR" i="1" dirty="0"/>
              <a:t>importe&gt;1200 (préstamo)</a:t>
            </a:r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11152"/>
            <a:ext cx="38290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Operador: Proyección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Permite extraer columnas (atributos) de una </a:t>
            </a:r>
            <a:r>
              <a:rPr lang="es-CR" dirty="0" smtClean="0"/>
              <a:t>relación</a:t>
            </a:r>
            <a:r>
              <a:rPr lang="es-CR" dirty="0"/>
              <a:t>, dando como resultado un </a:t>
            </a:r>
            <a:r>
              <a:rPr lang="es-CR" dirty="0" smtClean="0"/>
              <a:t>subconjunto </a:t>
            </a:r>
            <a:r>
              <a:rPr lang="es-CR" dirty="0"/>
              <a:t>vertical de atributos de la </a:t>
            </a:r>
            <a:r>
              <a:rPr lang="es-CR" dirty="0" smtClean="0"/>
              <a:t>relación </a:t>
            </a:r>
            <a:endParaRPr lang="es-CR" dirty="0"/>
          </a:p>
          <a:p>
            <a:pPr lvl="1"/>
            <a:r>
              <a:rPr lang="el-GR" dirty="0" smtClean="0"/>
              <a:t>Π</a:t>
            </a:r>
            <a:r>
              <a:rPr lang="es-CR" baseline="-25000" dirty="0" smtClean="0"/>
              <a:t>A1, A2</a:t>
            </a:r>
            <a:r>
              <a:rPr lang="es-CR" baseline="-25000" dirty="0"/>
              <a:t>,…, </a:t>
            </a:r>
            <a:r>
              <a:rPr lang="es-CR" baseline="-25000" dirty="0" err="1" smtClean="0"/>
              <a:t>An</a:t>
            </a:r>
            <a:r>
              <a:rPr lang="es-CR" dirty="0" smtClean="0"/>
              <a:t>(R)</a:t>
            </a:r>
            <a:endParaRPr lang="es-CR" dirty="0"/>
          </a:p>
          <a:p>
            <a:r>
              <a:rPr lang="es-CR" dirty="0"/>
              <a:t>Por </a:t>
            </a:r>
            <a:r>
              <a:rPr lang="es-CR" dirty="0" err="1" smtClean="0"/>
              <a:t>Ej</a:t>
            </a:r>
            <a:r>
              <a:rPr lang="es-CR" dirty="0" smtClean="0"/>
              <a:t>: </a:t>
            </a:r>
          </a:p>
          <a:p>
            <a:pPr lvl="1"/>
            <a:r>
              <a:rPr lang="el-GR" dirty="0" smtClean="0"/>
              <a:t>Π</a:t>
            </a:r>
            <a:r>
              <a:rPr lang="es-CR" dirty="0" smtClean="0"/>
              <a:t> </a:t>
            </a:r>
            <a:r>
              <a:rPr lang="es-CR" baseline="-25000" dirty="0" smtClean="0"/>
              <a:t>Apellido, Nombre, </a:t>
            </a:r>
            <a:r>
              <a:rPr lang="es-CR" baseline="-25000" dirty="0" err="1" smtClean="0"/>
              <a:t>Numero_Registro</a:t>
            </a:r>
            <a:r>
              <a:rPr lang="es-CR" dirty="0" smtClean="0"/>
              <a:t>(Alumno)</a:t>
            </a:r>
          </a:p>
          <a:p>
            <a:pPr lvl="1"/>
            <a:r>
              <a:rPr lang="pt-BR" dirty="0"/>
              <a:t>Π </a:t>
            </a:r>
            <a:r>
              <a:rPr lang="pt-BR" baseline="-25000" dirty="0"/>
              <a:t>(</a:t>
            </a:r>
            <a:r>
              <a:rPr lang="pt-BR" baseline="-25000" dirty="0" err="1"/>
              <a:t>num_cliente</a:t>
            </a:r>
            <a:r>
              <a:rPr lang="pt-BR" baseline="-25000" dirty="0"/>
              <a:t>, </a:t>
            </a:r>
            <a:r>
              <a:rPr lang="pt-BR" baseline="-25000" dirty="0" err="1"/>
              <a:t>nombre</a:t>
            </a:r>
            <a:r>
              <a:rPr lang="pt-BR" baseline="-25000" dirty="0"/>
              <a:t>)</a:t>
            </a:r>
            <a:r>
              <a:rPr lang="pt-BR" dirty="0"/>
              <a:t> (σ</a:t>
            </a:r>
            <a:r>
              <a:rPr lang="pt-BR" i="1" baseline="-25000" dirty="0"/>
              <a:t>(</a:t>
            </a:r>
            <a:r>
              <a:rPr lang="pt-BR" i="1" baseline="-25000" dirty="0" err="1"/>
              <a:t>num_cliente</a:t>
            </a:r>
            <a:r>
              <a:rPr lang="pt-BR" i="1" baseline="-25000" dirty="0"/>
              <a:t>=2)&amp;&amp;(</a:t>
            </a:r>
            <a:r>
              <a:rPr lang="pt-BR" i="1" baseline="-25000" dirty="0" err="1"/>
              <a:t>lim_credito</a:t>
            </a:r>
            <a:r>
              <a:rPr lang="pt-BR" i="1" baseline="-25000" dirty="0"/>
              <a:t>=50000</a:t>
            </a:r>
            <a:r>
              <a:rPr lang="pt-BR" i="1" baseline="-25000" dirty="0" smtClean="0"/>
              <a:t>)</a:t>
            </a:r>
            <a:r>
              <a:rPr lang="pt-BR" i="1" dirty="0" smtClean="0"/>
              <a:t> </a:t>
            </a:r>
            <a:r>
              <a:rPr lang="es-CR" i="1" dirty="0" smtClean="0"/>
              <a:t>(</a:t>
            </a:r>
            <a:r>
              <a:rPr lang="es-CR" i="1" dirty="0"/>
              <a:t>Cliente)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4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Operador: Unión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Retorna el conjunto de </a:t>
            </a:r>
            <a:r>
              <a:rPr lang="es-ES" dirty="0" smtClean="0"/>
              <a:t>tuplas que están en </a:t>
            </a:r>
            <a:r>
              <a:rPr lang="es-ES" dirty="0"/>
              <a:t>R, o en S, o en ambas. R y S deben </a:t>
            </a:r>
            <a:r>
              <a:rPr lang="es-ES" dirty="0" smtClean="0"/>
              <a:t>ser </a:t>
            </a:r>
            <a:r>
              <a:rPr lang="es-ES" dirty="0"/>
              <a:t>relaciones compatibles:</a:t>
            </a:r>
          </a:p>
          <a:p>
            <a:pPr lvl="1"/>
            <a:r>
              <a:rPr lang="es-ES" dirty="0" smtClean="0"/>
              <a:t>R U S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Por </a:t>
            </a:r>
            <a:r>
              <a:rPr lang="es-ES" dirty="0" err="1"/>
              <a:t>Ej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Alumno </a:t>
            </a:r>
            <a:r>
              <a:rPr lang="es-ES" dirty="0" smtClean="0"/>
              <a:t>U Profesor</a:t>
            </a:r>
          </a:p>
          <a:p>
            <a:pPr lvl="1"/>
            <a:r>
              <a:rPr lang="pt-BR" dirty="0"/>
              <a:t>Π (</a:t>
            </a:r>
            <a:r>
              <a:rPr lang="pt-BR" dirty="0" err="1"/>
              <a:t>num_carne</a:t>
            </a:r>
            <a:r>
              <a:rPr lang="pt-BR" dirty="0"/>
              <a:t>) (Matricula) </a:t>
            </a:r>
            <a:r>
              <a:rPr lang="pt-BR" b="1" dirty="0"/>
              <a:t>U </a:t>
            </a:r>
            <a:r>
              <a:rPr lang="pt-BR" dirty="0"/>
              <a:t>Π (</a:t>
            </a:r>
            <a:r>
              <a:rPr lang="pt-BR" dirty="0" err="1"/>
              <a:t>num_carne</a:t>
            </a:r>
            <a:r>
              <a:rPr lang="pt-BR" dirty="0"/>
              <a:t>) (Becas)</a:t>
            </a:r>
            <a:endParaRPr lang="es-ES" dirty="0" smtClean="0"/>
          </a:p>
          <a:p>
            <a:pPr lvl="1"/>
            <a:endParaRPr lang="es-ES" dirty="0"/>
          </a:p>
          <a:p>
            <a:r>
              <a:rPr lang="es-CR" dirty="0"/>
              <a:t>Condiciones a cumplir</a:t>
            </a:r>
          </a:p>
          <a:p>
            <a:pPr lvl="1"/>
            <a:r>
              <a:rPr lang="es-ES" dirty="0"/>
              <a:t>Las relaciones de r y s deben tener la misma </a:t>
            </a:r>
            <a:r>
              <a:rPr lang="es-ES" dirty="0" err="1"/>
              <a:t>aridad</a:t>
            </a:r>
            <a:endParaRPr lang="es-C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3039"/>
            <a:ext cx="51339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Operador: Unión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desea averiguar todos los clientes que tienen </a:t>
            </a:r>
            <a:r>
              <a:rPr lang="es-ES" dirty="0" smtClean="0"/>
              <a:t>una cuenta</a:t>
            </a:r>
            <a:r>
              <a:rPr lang="es-ES" dirty="0"/>
              <a:t>, un préstamo o ambos: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213549"/>
              </p:ext>
            </p:extLst>
          </p:nvPr>
        </p:nvGraphicFramePr>
        <p:xfrm>
          <a:off x="1198324" y="3097768"/>
          <a:ext cx="2981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  <a:gridCol w="16814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N_Cliente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#Cuenta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C-101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C-215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López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C-102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Abril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C-305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González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C-217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Rodríguez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C-222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208668" y="2737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Cuenta</a:t>
            </a:r>
            <a:endParaRPr lang="es-CR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936013"/>
              </p:ext>
            </p:extLst>
          </p:nvPr>
        </p:nvGraphicFramePr>
        <p:xfrm>
          <a:off x="4953084" y="3097768"/>
          <a:ext cx="27152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  <a:gridCol w="14147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 smtClean="0"/>
                        <a:t>N_Cliente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#</a:t>
                      </a:r>
                      <a:r>
                        <a:rPr lang="es-CR" dirty="0" err="1" smtClean="0"/>
                        <a:t>Prestamo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P-17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P-23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López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Soto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P-14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Pérez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P-93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Fernández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P-16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963428" y="27377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 smtClean="0"/>
              <a:t>Prestamo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058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Operador: Unión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desea averiguar todos los clientes que tienen una cuenta, un préstamo o ambos:</a:t>
            </a:r>
            <a:endParaRPr lang="es-CR" dirty="0"/>
          </a:p>
          <a:p>
            <a:pPr marL="274320" lvl="1" indent="0">
              <a:buNone/>
            </a:pPr>
            <a:r>
              <a:rPr lang="el-GR" dirty="0" smtClean="0">
                <a:latin typeface="Arial"/>
                <a:cs typeface="Arial"/>
              </a:rPr>
              <a:t>π</a:t>
            </a:r>
            <a:r>
              <a:rPr lang="es-CR" dirty="0" smtClean="0"/>
              <a:t> </a:t>
            </a:r>
            <a:r>
              <a:rPr lang="es-CR" baseline="30000" dirty="0" err="1" smtClean="0"/>
              <a:t>N_Cliente</a:t>
            </a:r>
            <a:r>
              <a:rPr lang="es-CR" dirty="0" smtClean="0"/>
              <a:t> (Cuenta</a:t>
            </a:r>
            <a:r>
              <a:rPr lang="es-CR" dirty="0"/>
              <a:t>) </a:t>
            </a:r>
            <a:r>
              <a:rPr lang="es-CR" sz="3200" dirty="0" smtClean="0">
                <a:latin typeface="Arial"/>
                <a:cs typeface="Arial"/>
              </a:rPr>
              <a:t>ᴗ</a:t>
            </a:r>
            <a:r>
              <a:rPr lang="es-CR" dirty="0" smtClean="0">
                <a:latin typeface="Arial"/>
                <a:cs typeface="Arial"/>
              </a:rPr>
              <a:t> </a:t>
            </a:r>
            <a:r>
              <a:rPr lang="el-GR" dirty="0" smtClean="0">
                <a:cs typeface="Arial"/>
              </a:rPr>
              <a:t>π</a:t>
            </a:r>
            <a:r>
              <a:rPr lang="es-CR" dirty="0" smtClean="0"/>
              <a:t> </a:t>
            </a:r>
            <a:r>
              <a:rPr lang="es-CR" baseline="30000" dirty="0" err="1" smtClean="0"/>
              <a:t>N_Cliente</a:t>
            </a:r>
            <a:r>
              <a:rPr lang="es-CR" dirty="0" smtClean="0"/>
              <a:t> </a:t>
            </a:r>
            <a:r>
              <a:rPr lang="es-CR" dirty="0"/>
              <a:t>(</a:t>
            </a:r>
            <a:r>
              <a:rPr lang="es-CR" dirty="0" err="1" smtClean="0"/>
              <a:t>Prestamo</a:t>
            </a:r>
            <a:r>
              <a:rPr lang="es-CR" dirty="0" smtClean="0"/>
              <a:t>)</a:t>
            </a:r>
          </a:p>
          <a:p>
            <a:pPr marL="274320" lvl="1" indent="0">
              <a:buNone/>
            </a:pPr>
            <a:endParaRPr lang="es-CR" dirty="0"/>
          </a:p>
          <a:p>
            <a:pPr marL="274320" lvl="1" indent="0">
              <a:buNone/>
            </a:pP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591687"/>
              </p:ext>
            </p:extLst>
          </p:nvPr>
        </p:nvGraphicFramePr>
        <p:xfrm>
          <a:off x="3921760" y="3068960"/>
          <a:ext cx="13004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N_Cliente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González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Rodríguez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López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Abril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Soto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Pérez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Fernández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Operador: Diferencia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Entrega todas aquellas </a:t>
            </a:r>
            <a:r>
              <a:rPr lang="es-ES" dirty="0" smtClean="0"/>
              <a:t>tuplas que están en </a:t>
            </a:r>
            <a:r>
              <a:rPr lang="es-ES" dirty="0"/>
              <a:t>R, pero no en S. R y S deben ser </a:t>
            </a:r>
            <a:r>
              <a:rPr lang="es-ES" dirty="0" smtClean="0"/>
              <a:t>relaciones </a:t>
            </a:r>
            <a:r>
              <a:rPr lang="es-ES" dirty="0"/>
              <a:t>compatibles:</a:t>
            </a:r>
          </a:p>
          <a:p>
            <a:pPr lvl="1"/>
            <a:r>
              <a:rPr lang="es-ES" dirty="0"/>
              <a:t>R </a:t>
            </a:r>
            <a:r>
              <a:rPr lang="es-ES" dirty="0" smtClean="0"/>
              <a:t>– 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r>
              <a:rPr lang="es-ES" dirty="0" smtClean="0"/>
              <a:t>Por ejemplo:</a:t>
            </a:r>
          </a:p>
          <a:p>
            <a:pPr lvl="1"/>
            <a:r>
              <a:rPr lang="pt-BR" dirty="0"/>
              <a:t>Π (</a:t>
            </a:r>
            <a:r>
              <a:rPr lang="pt-BR" dirty="0" err="1"/>
              <a:t>num_carne</a:t>
            </a:r>
            <a:r>
              <a:rPr lang="pt-BR" dirty="0"/>
              <a:t>) (Matricula) </a:t>
            </a:r>
            <a:r>
              <a:rPr lang="pt-BR" b="1" dirty="0"/>
              <a:t>- </a:t>
            </a:r>
            <a:r>
              <a:rPr lang="pt-BR" dirty="0"/>
              <a:t>Π (</a:t>
            </a:r>
            <a:r>
              <a:rPr lang="pt-BR" dirty="0" err="1"/>
              <a:t>num_carne</a:t>
            </a:r>
            <a:r>
              <a:rPr lang="pt-BR" dirty="0"/>
              <a:t>) (Becas</a:t>
            </a:r>
            <a:r>
              <a:rPr lang="pt-BR" dirty="0" smtClean="0"/>
              <a:t>)</a:t>
            </a:r>
          </a:p>
          <a:p>
            <a:endParaRPr lang="es-CR" dirty="0" smtClean="0"/>
          </a:p>
          <a:p>
            <a:r>
              <a:rPr lang="es-CR" dirty="0" smtClean="0"/>
              <a:t>Condiciones </a:t>
            </a:r>
            <a:r>
              <a:rPr lang="es-CR" dirty="0"/>
              <a:t>a cumplir</a:t>
            </a:r>
          </a:p>
          <a:p>
            <a:pPr lvl="1"/>
            <a:r>
              <a:rPr lang="es-ES" dirty="0"/>
              <a:t>Las relaciones de r y s deben tener la misma </a:t>
            </a:r>
            <a:r>
              <a:rPr lang="es-ES" dirty="0" err="1"/>
              <a:t>aridad</a:t>
            </a:r>
            <a:endParaRPr lang="es-C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852936"/>
            <a:ext cx="5229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Operador: Diferencia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desea averiguar todos los clientes que tienen abierta </a:t>
            </a:r>
            <a:r>
              <a:rPr lang="es-ES" dirty="0" smtClean="0"/>
              <a:t>una cuenta</a:t>
            </a:r>
            <a:r>
              <a:rPr lang="es-ES" dirty="0"/>
              <a:t>, pero que no tienen concedido ningún </a:t>
            </a:r>
            <a:r>
              <a:rPr lang="es-ES" dirty="0" smtClean="0"/>
              <a:t>préstamo: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017065"/>
              </p:ext>
            </p:extLst>
          </p:nvPr>
        </p:nvGraphicFramePr>
        <p:xfrm>
          <a:off x="1198324" y="3270592"/>
          <a:ext cx="2981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  <a:gridCol w="16814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N_Cliente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#Cuenta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C-101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C-215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López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C-102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Abril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C-305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González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C-217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Rodríguez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C-222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208668" y="29105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Cuenta</a:t>
            </a:r>
            <a:endParaRPr lang="es-CR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982915"/>
              </p:ext>
            </p:extLst>
          </p:nvPr>
        </p:nvGraphicFramePr>
        <p:xfrm>
          <a:off x="4953084" y="3270592"/>
          <a:ext cx="27152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  <a:gridCol w="14147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 smtClean="0"/>
                        <a:t>N_Cliente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#</a:t>
                      </a:r>
                      <a:r>
                        <a:rPr lang="es-CR" dirty="0" err="1" smtClean="0"/>
                        <a:t>Prestamo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P-17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P-23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López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Soto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P-14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Pérez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P-93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Fernández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P-16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963428" y="29105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 smtClean="0"/>
              <a:t>Prestamo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4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Operador: Diferencia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desea averiguar todos los clientes que tienen abierta una cuenta, pero que no tienen concedido ningún préstamo:</a:t>
            </a:r>
            <a:endParaRPr lang="es-CR" dirty="0"/>
          </a:p>
          <a:p>
            <a:pPr marL="274320" lvl="1" indent="0">
              <a:buNone/>
            </a:pPr>
            <a:r>
              <a:rPr lang="el-GR" dirty="0" smtClean="0">
                <a:latin typeface="Arial"/>
                <a:cs typeface="Arial"/>
              </a:rPr>
              <a:t>π</a:t>
            </a:r>
            <a:r>
              <a:rPr lang="es-CR" dirty="0" smtClean="0"/>
              <a:t> </a:t>
            </a:r>
            <a:r>
              <a:rPr lang="es-CR" baseline="30000" dirty="0" err="1" smtClean="0"/>
              <a:t>N_Cliente</a:t>
            </a:r>
            <a:r>
              <a:rPr lang="es-CR" dirty="0" smtClean="0"/>
              <a:t> (Cuenta</a:t>
            </a:r>
            <a:r>
              <a:rPr lang="es-CR" dirty="0"/>
              <a:t>) </a:t>
            </a:r>
            <a:r>
              <a:rPr lang="es-CR" sz="3200" dirty="0">
                <a:latin typeface="Arial"/>
                <a:cs typeface="Arial"/>
              </a:rPr>
              <a:t>-</a:t>
            </a:r>
            <a:r>
              <a:rPr lang="es-CR" dirty="0" smtClean="0">
                <a:latin typeface="Arial"/>
                <a:cs typeface="Arial"/>
              </a:rPr>
              <a:t> </a:t>
            </a:r>
            <a:r>
              <a:rPr lang="el-GR" dirty="0" smtClean="0">
                <a:cs typeface="Arial"/>
              </a:rPr>
              <a:t>π</a:t>
            </a:r>
            <a:r>
              <a:rPr lang="es-CR" dirty="0" smtClean="0"/>
              <a:t> </a:t>
            </a:r>
            <a:r>
              <a:rPr lang="es-CR" baseline="30000" dirty="0" err="1" smtClean="0"/>
              <a:t>N_Cliente</a:t>
            </a:r>
            <a:r>
              <a:rPr lang="es-CR" dirty="0" smtClean="0"/>
              <a:t> </a:t>
            </a:r>
            <a:r>
              <a:rPr lang="es-CR" dirty="0"/>
              <a:t>(</a:t>
            </a:r>
            <a:r>
              <a:rPr lang="es-CR" dirty="0" err="1" smtClean="0"/>
              <a:t>Prestamo</a:t>
            </a:r>
            <a:r>
              <a:rPr lang="es-CR" dirty="0" smtClean="0"/>
              <a:t>)</a:t>
            </a:r>
          </a:p>
          <a:p>
            <a:pPr marL="274320" lvl="1" indent="0">
              <a:buNone/>
            </a:pPr>
            <a:endParaRPr lang="es-CR" dirty="0"/>
          </a:p>
          <a:p>
            <a:pPr marL="274320" lvl="1" indent="0">
              <a:buNone/>
            </a:pP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465785"/>
              </p:ext>
            </p:extLst>
          </p:nvPr>
        </p:nvGraphicFramePr>
        <p:xfrm>
          <a:off x="3919592" y="3817848"/>
          <a:ext cx="1300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N_Cliente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González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Rodríguez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Abril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Operador: Intersección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intersección, como en </a:t>
            </a:r>
            <a:r>
              <a:rPr lang="es-ES" dirty="0" smtClean="0"/>
              <a:t>Teoría </a:t>
            </a:r>
            <a:r>
              <a:rPr lang="es-ES" dirty="0"/>
              <a:t>de </a:t>
            </a:r>
            <a:r>
              <a:rPr lang="es-ES" dirty="0" smtClean="0"/>
              <a:t>conjuntos, corresponde </a:t>
            </a:r>
            <a:r>
              <a:rPr lang="es-ES" dirty="0"/>
              <a:t>al conjunto de todas las </a:t>
            </a:r>
            <a:r>
              <a:rPr lang="es-ES" dirty="0" smtClean="0"/>
              <a:t>tuplas que están en </a:t>
            </a:r>
            <a:r>
              <a:rPr lang="es-ES" dirty="0"/>
              <a:t>R y en S, siendo R y S </a:t>
            </a:r>
            <a:r>
              <a:rPr lang="es-ES" dirty="0" smtClean="0"/>
              <a:t>relaciones </a:t>
            </a:r>
            <a:r>
              <a:rPr lang="es-ES" dirty="0"/>
              <a:t>compatibles:</a:t>
            </a:r>
          </a:p>
          <a:p>
            <a:pPr lvl="1"/>
            <a:r>
              <a:rPr lang="es-ES" dirty="0"/>
              <a:t>R </a:t>
            </a:r>
            <a:r>
              <a:rPr lang="es-ES" dirty="0" smtClean="0"/>
              <a:t>∩ S</a:t>
            </a:r>
          </a:p>
          <a:p>
            <a:pPr lvl="1"/>
            <a:r>
              <a:rPr lang="es-CR" dirty="0"/>
              <a:t>r ∩ s = r – (r-s)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r>
              <a:rPr lang="es-CR" dirty="0" smtClean="0"/>
              <a:t>Por ejemplo</a:t>
            </a:r>
          </a:p>
          <a:p>
            <a:pPr lvl="1"/>
            <a:r>
              <a:rPr lang="el-GR" dirty="0" smtClean="0"/>
              <a:t>π(</a:t>
            </a:r>
            <a:r>
              <a:rPr lang="es-CR" dirty="0" err="1"/>
              <a:t>num_carne</a:t>
            </a:r>
            <a:r>
              <a:rPr lang="es-CR" dirty="0"/>
              <a:t>) (Matricula) ∩ </a:t>
            </a:r>
            <a:r>
              <a:rPr lang="el-GR" dirty="0"/>
              <a:t>π(</a:t>
            </a:r>
            <a:r>
              <a:rPr lang="es-CR" dirty="0" err="1"/>
              <a:t>num_carne</a:t>
            </a:r>
            <a:r>
              <a:rPr lang="es-CR" dirty="0"/>
              <a:t>) (Becas)</a:t>
            </a:r>
          </a:p>
          <a:p>
            <a:endParaRPr lang="es-CR" dirty="0" smtClean="0"/>
          </a:p>
          <a:p>
            <a:r>
              <a:rPr lang="es-CR" dirty="0" smtClean="0"/>
              <a:t>Condiciones </a:t>
            </a:r>
            <a:r>
              <a:rPr lang="es-CR" dirty="0"/>
              <a:t>a cumplir</a:t>
            </a:r>
          </a:p>
          <a:p>
            <a:pPr lvl="1"/>
            <a:r>
              <a:rPr lang="es-ES" dirty="0"/>
              <a:t>Las relaciones de </a:t>
            </a:r>
            <a:r>
              <a:rPr lang="es-ES" i="1" dirty="0"/>
              <a:t>r </a:t>
            </a:r>
            <a:r>
              <a:rPr lang="es-ES" dirty="0"/>
              <a:t>y </a:t>
            </a:r>
            <a:r>
              <a:rPr lang="es-ES" i="1" dirty="0"/>
              <a:t>s </a:t>
            </a:r>
            <a:r>
              <a:rPr lang="es-ES" dirty="0"/>
              <a:t>deben tener la misma </a:t>
            </a:r>
            <a:r>
              <a:rPr lang="es-ES" dirty="0" err="1"/>
              <a:t>aridad</a:t>
            </a:r>
            <a:endParaRPr lang="es-C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3507854"/>
            <a:ext cx="49815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9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Operador: Intersección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desea averiguar todos los clientes que tienen abierta </a:t>
            </a:r>
            <a:r>
              <a:rPr lang="es-ES" dirty="0" smtClean="0"/>
              <a:t>una cuenta y </a:t>
            </a:r>
            <a:r>
              <a:rPr lang="es-ES" dirty="0"/>
              <a:t>tienen concedido </a:t>
            </a:r>
            <a:r>
              <a:rPr lang="es-ES" dirty="0" smtClean="0"/>
              <a:t>un préstamo: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747403"/>
              </p:ext>
            </p:extLst>
          </p:nvPr>
        </p:nvGraphicFramePr>
        <p:xfrm>
          <a:off x="1198324" y="2996952"/>
          <a:ext cx="2981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  <a:gridCol w="16814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N_Cliente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#Cuenta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C-101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C-215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López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C-102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Abril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C-305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González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C-217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Rodríguez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C-222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208668" y="26369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Cuenta</a:t>
            </a:r>
            <a:endParaRPr lang="es-CR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743696"/>
              </p:ext>
            </p:extLst>
          </p:nvPr>
        </p:nvGraphicFramePr>
        <p:xfrm>
          <a:off x="4953084" y="2996952"/>
          <a:ext cx="27152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  <a:gridCol w="14147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 smtClean="0"/>
                        <a:t>N_Cliente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#</a:t>
                      </a:r>
                      <a:r>
                        <a:rPr lang="es-CR" dirty="0" err="1" smtClean="0"/>
                        <a:t>Prestamo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P-17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P-23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López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Soto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P-14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Pérez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P-93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Fernández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P-16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963428" y="26369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 smtClean="0"/>
              <a:t>Prestamo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403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Algebra relacional</a:t>
            </a:r>
          </a:p>
          <a:p>
            <a:r>
              <a:rPr lang="es-CR" dirty="0" smtClean="0"/>
              <a:t>Seguridad</a:t>
            </a:r>
          </a:p>
        </p:txBody>
      </p:sp>
    </p:spTree>
    <p:extLst>
      <p:ext uri="{BB962C8B-B14F-4D97-AF65-F5344CB8AC3E}">
        <p14:creationId xmlns:p14="http://schemas.microsoft.com/office/powerpoint/2010/main" val="6433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Operador: Intersección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desea averiguar todos los clientes que tienen abierta una cuenta y tienen concedido un préstamo:</a:t>
            </a:r>
            <a:endParaRPr lang="es-CR" dirty="0"/>
          </a:p>
          <a:p>
            <a:pPr marL="274320" lvl="1" indent="0">
              <a:buNone/>
            </a:pPr>
            <a:r>
              <a:rPr lang="el-GR" dirty="0" smtClean="0">
                <a:latin typeface="Arial"/>
                <a:cs typeface="Arial"/>
              </a:rPr>
              <a:t>π</a:t>
            </a:r>
            <a:r>
              <a:rPr lang="es-CR" dirty="0" smtClean="0"/>
              <a:t> </a:t>
            </a:r>
            <a:r>
              <a:rPr lang="es-CR" baseline="30000" dirty="0" err="1" smtClean="0"/>
              <a:t>N_Cliente</a:t>
            </a:r>
            <a:r>
              <a:rPr lang="es-CR" dirty="0" smtClean="0"/>
              <a:t> (Cuenta</a:t>
            </a:r>
            <a:r>
              <a:rPr lang="es-CR" dirty="0"/>
              <a:t>) </a:t>
            </a:r>
            <a:r>
              <a:rPr lang="es-CR" sz="3200" dirty="0" smtClean="0">
                <a:latin typeface="Arial"/>
                <a:cs typeface="Arial"/>
              </a:rPr>
              <a:t>ᴖ</a:t>
            </a:r>
            <a:r>
              <a:rPr lang="es-CR" dirty="0" smtClean="0">
                <a:latin typeface="Arial"/>
                <a:cs typeface="Arial"/>
              </a:rPr>
              <a:t> </a:t>
            </a:r>
            <a:r>
              <a:rPr lang="el-GR" dirty="0" smtClean="0">
                <a:cs typeface="Arial"/>
              </a:rPr>
              <a:t>π</a:t>
            </a:r>
            <a:r>
              <a:rPr lang="es-CR" dirty="0" smtClean="0"/>
              <a:t> </a:t>
            </a:r>
            <a:r>
              <a:rPr lang="es-CR" baseline="30000" dirty="0" err="1" smtClean="0"/>
              <a:t>N_Cliente</a:t>
            </a:r>
            <a:r>
              <a:rPr lang="es-CR" dirty="0" smtClean="0"/>
              <a:t> </a:t>
            </a:r>
            <a:r>
              <a:rPr lang="es-CR" dirty="0"/>
              <a:t>(</a:t>
            </a:r>
            <a:r>
              <a:rPr lang="es-CR" dirty="0" err="1" smtClean="0"/>
              <a:t>Prestamo</a:t>
            </a:r>
            <a:r>
              <a:rPr lang="es-CR" dirty="0" smtClean="0"/>
              <a:t>)</a:t>
            </a:r>
          </a:p>
          <a:p>
            <a:pPr marL="274320" lvl="1" indent="0">
              <a:buNone/>
            </a:pPr>
            <a:endParaRPr lang="es-CR" dirty="0"/>
          </a:p>
          <a:p>
            <a:pPr marL="274320" lvl="1" indent="0">
              <a:buNone/>
            </a:pP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612763"/>
              </p:ext>
            </p:extLst>
          </p:nvPr>
        </p:nvGraphicFramePr>
        <p:xfrm>
          <a:off x="3919592" y="3817848"/>
          <a:ext cx="1300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N_Cliente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Santos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Gómez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López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Operador: Producto cartesiano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Entrega una relación, cuyo esquema </a:t>
            </a:r>
            <a:r>
              <a:rPr lang="es-ES" dirty="0" smtClean="0"/>
              <a:t>corresponde </a:t>
            </a:r>
            <a:r>
              <a:rPr lang="es-ES" dirty="0"/>
              <a:t>a una combinación de todas las </a:t>
            </a:r>
            <a:r>
              <a:rPr lang="es-ES" dirty="0" smtClean="0"/>
              <a:t>tuplas de </a:t>
            </a:r>
            <a:r>
              <a:rPr lang="es-ES" dirty="0"/>
              <a:t>R con cada una de las </a:t>
            </a:r>
            <a:r>
              <a:rPr lang="es-ES" dirty="0" smtClean="0"/>
              <a:t>tuplas de </a:t>
            </a:r>
            <a:r>
              <a:rPr lang="es-ES" dirty="0"/>
              <a:t>S, </a:t>
            </a:r>
            <a:r>
              <a:rPr lang="es-ES" dirty="0" smtClean="0"/>
              <a:t>y </a:t>
            </a:r>
            <a:r>
              <a:rPr lang="es-ES" dirty="0"/>
              <a:t>sus atributos corresponden a los de R </a:t>
            </a:r>
            <a:r>
              <a:rPr lang="es-ES" dirty="0" smtClean="0"/>
              <a:t>seguidos </a:t>
            </a:r>
            <a:r>
              <a:rPr lang="es-ES" dirty="0"/>
              <a:t>por los de S:</a:t>
            </a:r>
          </a:p>
          <a:p>
            <a:pPr lvl="1"/>
            <a:r>
              <a:rPr lang="es-ES" dirty="0"/>
              <a:t>R </a:t>
            </a:r>
            <a:r>
              <a:rPr lang="es-ES" dirty="0" smtClean="0"/>
              <a:t>x 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Por ejemplo:</a:t>
            </a:r>
          </a:p>
          <a:p>
            <a:pPr lvl="1"/>
            <a:r>
              <a:rPr lang="es-CR" dirty="0"/>
              <a:t>Cliente x Direcciones</a:t>
            </a:r>
          </a:p>
          <a:p>
            <a:pPr lvl="1"/>
            <a:r>
              <a:rPr lang="es-CR" b="1" dirty="0"/>
              <a:t>Esquema de la Relación</a:t>
            </a:r>
          </a:p>
          <a:p>
            <a:pPr lvl="2"/>
            <a:r>
              <a:rPr lang="es-CR" dirty="0"/>
              <a:t>(</a:t>
            </a:r>
            <a:r>
              <a:rPr lang="es-CR" dirty="0" err="1"/>
              <a:t>cliente.num_cliente</a:t>
            </a:r>
            <a:r>
              <a:rPr lang="es-CR" dirty="0"/>
              <a:t>, </a:t>
            </a:r>
            <a:r>
              <a:rPr lang="es-CR" dirty="0" err="1"/>
              <a:t>cliente.saldo</a:t>
            </a:r>
            <a:r>
              <a:rPr lang="es-CR" dirty="0"/>
              <a:t>, </a:t>
            </a:r>
            <a:r>
              <a:rPr lang="es-CR" dirty="0" err="1"/>
              <a:t>cliente.descuento</a:t>
            </a:r>
            <a:r>
              <a:rPr lang="es-CR" dirty="0"/>
              <a:t>, </a:t>
            </a:r>
            <a:r>
              <a:rPr lang="es-CR" dirty="0" err="1"/>
              <a:t>cliente.lim_saldo</a:t>
            </a:r>
            <a:r>
              <a:rPr lang="es-CR" dirty="0" smtClean="0"/>
              <a:t>, </a:t>
            </a:r>
            <a:r>
              <a:rPr lang="es-CR" dirty="0" err="1" smtClean="0"/>
              <a:t>direcciones.Nº</a:t>
            </a:r>
            <a:r>
              <a:rPr lang="es-CR" dirty="0"/>
              <a:t>, </a:t>
            </a:r>
            <a:r>
              <a:rPr lang="es-CR" dirty="0" err="1"/>
              <a:t>direcciones.Calle</a:t>
            </a:r>
            <a:r>
              <a:rPr lang="es-CR" dirty="0"/>
              <a:t>, Comunidad, </a:t>
            </a:r>
            <a:r>
              <a:rPr lang="es-CR" dirty="0" err="1"/>
              <a:t>direcciones.Ciudad</a:t>
            </a:r>
            <a:r>
              <a:rPr lang="es-CR" dirty="0" smtClean="0"/>
              <a:t>)</a:t>
            </a:r>
          </a:p>
          <a:p>
            <a:pPr lvl="2"/>
            <a:endParaRPr lang="es-CR" dirty="0"/>
          </a:p>
          <a:p>
            <a:pPr lvl="1"/>
            <a:r>
              <a:rPr lang="es-ES" b="1" dirty="0"/>
              <a:t>Esquema de la Relación Simplificada</a:t>
            </a:r>
          </a:p>
          <a:p>
            <a:pPr lvl="2"/>
            <a:r>
              <a:rPr lang="es-CR" dirty="0"/>
              <a:t>(</a:t>
            </a:r>
            <a:r>
              <a:rPr lang="es-CR" dirty="0" err="1"/>
              <a:t>num_cliente</a:t>
            </a:r>
            <a:r>
              <a:rPr lang="es-CR" dirty="0"/>
              <a:t>, saldo, descuento, </a:t>
            </a:r>
            <a:r>
              <a:rPr lang="es-CR" dirty="0" err="1"/>
              <a:t>lim_saldo</a:t>
            </a:r>
            <a:r>
              <a:rPr lang="es-CR" dirty="0"/>
              <a:t>, Nº, Calle, </a:t>
            </a:r>
            <a:r>
              <a:rPr lang="es-CR" dirty="0" err="1" smtClean="0"/>
              <a:t>Comunidad,Ciudad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8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Operador: Concatenación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Outer</a:t>
            </a:r>
            <a:r>
              <a:rPr lang="es-ES" dirty="0"/>
              <a:t> </a:t>
            </a:r>
            <a:r>
              <a:rPr lang="es-ES" dirty="0" err="1"/>
              <a:t>Join</a:t>
            </a:r>
            <a:endParaRPr lang="es-ES" dirty="0"/>
          </a:p>
          <a:p>
            <a:pPr lvl="1"/>
            <a:r>
              <a:rPr lang="es-ES" dirty="0" smtClean="0"/>
              <a:t>Es </a:t>
            </a:r>
            <a:r>
              <a:rPr lang="es-ES" dirty="0"/>
              <a:t>una variante del </a:t>
            </a:r>
            <a:r>
              <a:rPr lang="es-ES" dirty="0" err="1"/>
              <a:t>Join</a:t>
            </a:r>
            <a:r>
              <a:rPr lang="es-ES" dirty="0"/>
              <a:t> en la que se intenta </a:t>
            </a:r>
            <a:r>
              <a:rPr lang="es-ES" dirty="0" smtClean="0"/>
              <a:t>mantener toda </a:t>
            </a:r>
            <a:r>
              <a:rPr lang="es-ES" dirty="0"/>
              <a:t>la información de los </a:t>
            </a:r>
            <a:r>
              <a:rPr lang="es-ES" dirty="0" err="1"/>
              <a:t>operandos</a:t>
            </a:r>
            <a:r>
              <a:rPr lang="es-ES" dirty="0"/>
              <a:t>, incluso </a:t>
            </a:r>
            <a:r>
              <a:rPr lang="es-ES" dirty="0" smtClean="0"/>
              <a:t>para aquellas </a:t>
            </a:r>
            <a:r>
              <a:rPr lang="es-ES" dirty="0"/>
              <a:t>filas que no participan en el </a:t>
            </a:r>
            <a:r>
              <a:rPr lang="es-ES" dirty="0" err="1" smtClean="0"/>
              <a:t>Join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Se “rellenan con nulos” las tuplas que no tienen correspondencia </a:t>
            </a:r>
            <a:r>
              <a:rPr lang="es-ES" dirty="0"/>
              <a:t>en el </a:t>
            </a:r>
            <a:r>
              <a:rPr lang="es-ES" dirty="0" err="1"/>
              <a:t>Join</a:t>
            </a:r>
            <a:endParaRPr lang="es-ES" dirty="0"/>
          </a:p>
          <a:p>
            <a:pPr lvl="1"/>
            <a:r>
              <a:rPr lang="es-ES" dirty="0" smtClean="0"/>
              <a:t>Tres </a:t>
            </a:r>
            <a:r>
              <a:rPr lang="es-ES" dirty="0"/>
              <a:t>variantes</a:t>
            </a:r>
          </a:p>
          <a:p>
            <a:pPr lvl="2"/>
            <a:r>
              <a:rPr lang="es-ES" dirty="0" err="1" smtClean="0"/>
              <a:t>Left</a:t>
            </a:r>
            <a:endParaRPr lang="es-ES" dirty="0"/>
          </a:p>
          <a:p>
            <a:pPr lvl="3"/>
            <a:r>
              <a:rPr lang="es-ES" dirty="0" smtClean="0"/>
              <a:t>se </a:t>
            </a:r>
            <a:r>
              <a:rPr lang="es-ES" dirty="0"/>
              <a:t>tienen en cuenta todas las filas del primer operando</a:t>
            </a:r>
          </a:p>
          <a:p>
            <a:pPr lvl="2"/>
            <a:r>
              <a:rPr lang="es-ES" dirty="0" err="1" smtClean="0"/>
              <a:t>Right</a:t>
            </a:r>
            <a:endParaRPr lang="es-ES" dirty="0"/>
          </a:p>
          <a:p>
            <a:pPr lvl="3"/>
            <a:r>
              <a:rPr lang="es-ES" dirty="0" smtClean="0"/>
              <a:t>se </a:t>
            </a:r>
            <a:r>
              <a:rPr lang="es-ES" dirty="0"/>
              <a:t>tienen en cuenta todas las filas del segundo </a:t>
            </a:r>
            <a:r>
              <a:rPr lang="es-ES" dirty="0" smtClean="0"/>
              <a:t>operando </a:t>
            </a:r>
          </a:p>
          <a:p>
            <a:pPr lvl="2"/>
            <a:r>
              <a:rPr lang="es-ES" dirty="0" smtClean="0"/>
              <a:t>Full</a:t>
            </a:r>
          </a:p>
          <a:p>
            <a:pPr lvl="3"/>
            <a:r>
              <a:rPr lang="es-ES" dirty="0" smtClean="0"/>
              <a:t>se </a:t>
            </a:r>
            <a:r>
              <a:rPr lang="es-ES" dirty="0"/>
              <a:t>tienen en cuenta todas las filas de ambos </a:t>
            </a:r>
            <a:r>
              <a:rPr lang="es-ES" dirty="0" err="1"/>
              <a:t>operandos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965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Operador: Concatenación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 un producto cartesiano de sus dos argumentos y </a:t>
            </a:r>
            <a:r>
              <a:rPr lang="es-ES" dirty="0" smtClean="0"/>
              <a:t>realiza </a:t>
            </a:r>
            <a:r>
              <a:rPr lang="es-ES" dirty="0"/>
              <a:t>una selección forzando la igualdad de </a:t>
            </a:r>
            <a:r>
              <a:rPr lang="es-ES" dirty="0" smtClean="0"/>
              <a:t>atributos </a:t>
            </a:r>
            <a:r>
              <a:rPr lang="es-ES" dirty="0"/>
              <a:t>que aparecen en ambas relaciones</a:t>
            </a:r>
            <a:r>
              <a:rPr lang="es-ES" dirty="0" smtClean="0"/>
              <a:t>, eliminando </a:t>
            </a:r>
            <a:r>
              <a:rPr lang="es-ES" dirty="0"/>
              <a:t>repetidos:</a:t>
            </a:r>
          </a:p>
          <a:p>
            <a:pPr lvl="1"/>
            <a:r>
              <a:rPr lang="es-ES" dirty="0"/>
              <a:t>R ⋈ S </a:t>
            </a:r>
            <a:r>
              <a:rPr lang="es-ES" dirty="0" smtClean="0"/>
              <a:t>o </a:t>
            </a:r>
            <a:r>
              <a:rPr lang="es-ES" dirty="0"/>
              <a:t>R * </a:t>
            </a:r>
            <a:r>
              <a:rPr lang="es-ES" dirty="0" smtClean="0"/>
              <a:t>S</a:t>
            </a:r>
          </a:p>
          <a:p>
            <a:r>
              <a:rPr lang="es-ES" dirty="0" smtClean="0"/>
              <a:t>También se conoce como JOIN</a:t>
            </a:r>
            <a:endParaRPr lang="es-C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573016"/>
            <a:ext cx="27146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7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Operador: Concatenación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16199"/>
            <a:ext cx="7465393" cy="434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1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SQL y Algebra relacional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12152"/>
              </p:ext>
            </p:extLst>
          </p:nvPr>
        </p:nvGraphicFramePr>
        <p:xfrm>
          <a:off x="755576" y="1820416"/>
          <a:ext cx="754408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482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SQL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Algebra relacional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Proyección </a:t>
                      </a:r>
                      <a:r>
                        <a:rPr lang="el-GR" sz="1800" dirty="0" smtClean="0">
                          <a:latin typeface="+mn-lt"/>
                          <a:cs typeface="Arial"/>
                        </a:rPr>
                        <a:t>π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Definición de Relaciones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dirty="0" smtClean="0"/>
                        <a:t>renombramiento, reunión natural, etc.)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WHERE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Selección </a:t>
                      </a:r>
                      <a:r>
                        <a:rPr lang="el-GR" sz="1800" dirty="0" smtClean="0">
                          <a:latin typeface="+mn-lt"/>
                          <a:cs typeface="Arial"/>
                        </a:rPr>
                        <a:t>σ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0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SQL y Algebra relacional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00566"/>
              </p:ext>
            </p:extLst>
          </p:nvPr>
        </p:nvGraphicFramePr>
        <p:xfrm>
          <a:off x="107504" y="1700808"/>
          <a:ext cx="8928992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180"/>
                <a:gridCol w="2279332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Operador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Algebra relacional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SQL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Selección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 DONDE F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... FROM R WHERE F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Proyección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R [</a:t>
                      </a:r>
                      <a:r>
                        <a:rPr lang="es-ES" dirty="0" err="1" smtClean="0"/>
                        <a:t>A</a:t>
                      </a:r>
                      <a:r>
                        <a:rPr lang="es-ES" baseline="-25000" dirty="0" err="1" smtClean="0"/>
                        <a:t>i</a:t>
                      </a:r>
                      <a:r>
                        <a:rPr lang="es-ES" dirty="0" smtClean="0"/>
                        <a:t> , A</a:t>
                      </a:r>
                      <a:r>
                        <a:rPr lang="es-ES" baseline="-25000" dirty="0" smtClean="0"/>
                        <a:t>j</a:t>
                      </a:r>
                      <a:r>
                        <a:rPr lang="es-ES" dirty="0" smtClean="0"/>
                        <a:t> ..., </a:t>
                      </a:r>
                      <a:r>
                        <a:rPr lang="es-ES" dirty="0" err="1" smtClean="0"/>
                        <a:t>A</a:t>
                      </a:r>
                      <a:r>
                        <a:rPr lang="es-ES" baseline="-25000" dirty="0" err="1" smtClean="0"/>
                        <a:t>k</a:t>
                      </a:r>
                      <a:r>
                        <a:rPr lang="es-ES" dirty="0" smtClean="0"/>
                        <a:t>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 ,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j</a:t>
                      </a:r>
                      <a:r>
                        <a:rPr lang="en-US" dirty="0" smtClean="0"/>
                        <a:t> ..., </a:t>
                      </a:r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k</a:t>
                      </a:r>
                      <a:r>
                        <a:rPr lang="en-US" dirty="0" smtClean="0"/>
                        <a:t> FROM 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Producto Cartesiano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</a:t>
                      </a:r>
                      <a:r>
                        <a:rPr lang="pt-BR" baseline="-25000" dirty="0" smtClean="0"/>
                        <a:t>1</a:t>
                      </a:r>
                      <a:r>
                        <a:rPr lang="pt-BR" dirty="0" smtClean="0"/>
                        <a:t> x R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dirty="0" smtClean="0"/>
                        <a:t>, ... x </a:t>
                      </a:r>
                      <a:r>
                        <a:rPr lang="pt-BR" dirty="0" err="1" smtClean="0"/>
                        <a:t>R</a:t>
                      </a:r>
                      <a:r>
                        <a:rPr lang="pt-BR" baseline="-25000" dirty="0" err="1" smtClean="0"/>
                        <a:t>n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... FROM R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 R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..., </a:t>
                      </a:r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n</a:t>
                      </a:r>
                      <a:r>
                        <a:rPr lang="en-US" dirty="0" smtClean="0"/>
                        <a:t>, </a:t>
                      </a:r>
                    </a:p>
                    <a:p>
                      <a:r>
                        <a:rPr lang="en-US" dirty="0" smtClean="0"/>
                        <a:t>o</a:t>
                      </a:r>
                    </a:p>
                    <a:p>
                      <a:r>
                        <a:rPr lang="en-US" dirty="0" smtClean="0"/>
                        <a:t>SELECT...FROM R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JOIN R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..., JOIN </a:t>
                      </a:r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n</a:t>
                      </a:r>
                      <a:endParaRPr lang="es-E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Concatenación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</a:t>
                      </a:r>
                      <a:r>
                        <a:rPr lang="pt-BR" baseline="-25000" dirty="0" smtClean="0"/>
                        <a:t>1 </a:t>
                      </a:r>
                      <a:r>
                        <a:rPr lang="es-ES" dirty="0" smtClean="0"/>
                        <a:t>⋈ R</a:t>
                      </a:r>
                      <a:r>
                        <a:rPr lang="es-ES" baseline="-25000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SELECT... FROM R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NATURAL JOIN R</a:t>
                      </a:r>
                      <a:r>
                        <a:rPr lang="en-US" baseline="-25000" dirty="0" smtClean="0"/>
                        <a:t>2</a:t>
                      </a:r>
                      <a:endParaRPr lang="es-E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Unión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r>
                        <a:rPr lang="es-ES" baseline="-25000" dirty="0" smtClean="0"/>
                        <a:t>1</a:t>
                      </a:r>
                      <a:r>
                        <a:rPr lang="es-ES" dirty="0" smtClean="0"/>
                        <a:t> </a:t>
                      </a:r>
                      <a:r>
                        <a:rPr lang="es-ES" sz="2400" dirty="0" smtClean="0">
                          <a:latin typeface="Arial"/>
                          <a:cs typeface="Arial"/>
                        </a:rPr>
                        <a:t>ᴗ</a:t>
                      </a:r>
                      <a:r>
                        <a:rPr lang="es-ES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dirty="0" smtClean="0"/>
                        <a:t>R</a:t>
                      </a:r>
                      <a:r>
                        <a:rPr lang="es-ES" baseline="-25000" dirty="0" smtClean="0"/>
                        <a:t>2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* FROM R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UNION SELECT * FROM R</a:t>
                      </a:r>
                      <a:r>
                        <a:rPr lang="en-US" baseline="-25000" dirty="0" smtClean="0"/>
                        <a:t>2</a:t>
                      </a:r>
                      <a:endParaRPr lang="es-E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Diferencia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R</a:t>
                      </a:r>
                      <a:r>
                        <a:rPr lang="es-ES" baseline="-25000" dirty="0" smtClean="0"/>
                        <a:t>1</a:t>
                      </a:r>
                      <a:r>
                        <a:rPr lang="es-ES" dirty="0" smtClean="0"/>
                        <a:t> </a:t>
                      </a:r>
                      <a:r>
                        <a:rPr lang="es-ES" sz="2400" dirty="0" smtClean="0">
                          <a:latin typeface="+mn-lt"/>
                          <a:cs typeface="Arial"/>
                        </a:rPr>
                        <a:t>-</a:t>
                      </a:r>
                      <a:r>
                        <a:rPr lang="es-ES" dirty="0" smtClean="0">
                          <a:latin typeface="+mn-lt"/>
                          <a:cs typeface="Arial"/>
                        </a:rPr>
                        <a:t> </a:t>
                      </a:r>
                      <a:r>
                        <a:rPr lang="es-ES" dirty="0" smtClean="0"/>
                        <a:t>R</a:t>
                      </a:r>
                      <a:r>
                        <a:rPr lang="es-ES" baseline="-25000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* FROM R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EXCEPT SELECT * FROM R</a:t>
                      </a:r>
                      <a:r>
                        <a:rPr lang="en-US" baseline="-25000" dirty="0" smtClean="0"/>
                        <a:t>2</a:t>
                      </a:r>
                      <a:endParaRPr lang="es-E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Intersección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R</a:t>
                      </a:r>
                      <a:r>
                        <a:rPr lang="es-ES" baseline="-25000" dirty="0" smtClean="0"/>
                        <a:t>1</a:t>
                      </a:r>
                      <a:r>
                        <a:rPr lang="es-ES" dirty="0" smtClean="0"/>
                        <a:t> </a:t>
                      </a:r>
                      <a:r>
                        <a:rPr lang="es-ES" sz="2400" dirty="0" smtClean="0">
                          <a:latin typeface="+mn-lt"/>
                          <a:cs typeface="Arial"/>
                        </a:rPr>
                        <a:t>ᴖ</a:t>
                      </a:r>
                      <a:r>
                        <a:rPr lang="es-ES" dirty="0" smtClean="0">
                          <a:latin typeface="+mn-lt"/>
                          <a:cs typeface="Arial"/>
                        </a:rPr>
                        <a:t> </a:t>
                      </a:r>
                      <a:r>
                        <a:rPr lang="es-ES" dirty="0" smtClean="0"/>
                        <a:t>R</a:t>
                      </a:r>
                      <a:r>
                        <a:rPr lang="es-ES" baseline="-25000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* FROM R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r>
                        <a:rPr lang="en-US" dirty="0" smtClean="0"/>
                        <a:t>INTERSECT SELECT * FROM R</a:t>
                      </a:r>
                      <a:r>
                        <a:rPr lang="en-US" baseline="-25000" dirty="0" smtClean="0"/>
                        <a:t>2</a:t>
                      </a:r>
                      <a:endParaRPr lang="es-ES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tenemos las siguientes </a:t>
            </a:r>
            <a:r>
              <a:rPr lang="es-ES" dirty="0" smtClean="0"/>
              <a:t>tablas</a:t>
            </a:r>
          </a:p>
          <a:p>
            <a:pPr lvl="1"/>
            <a:r>
              <a:rPr lang="es-CR" dirty="0"/>
              <a:t>Tabla personas, con la clave primaria "</a:t>
            </a:r>
            <a:r>
              <a:rPr lang="es-CR" dirty="0" smtClean="0"/>
              <a:t>per“</a:t>
            </a:r>
          </a:p>
          <a:p>
            <a:pPr lvl="1"/>
            <a:endParaRPr lang="es-CR" dirty="0"/>
          </a:p>
          <a:p>
            <a:pPr lvl="1"/>
            <a:endParaRPr lang="es-CR" dirty="0" smtClean="0"/>
          </a:p>
          <a:p>
            <a:pPr lvl="1"/>
            <a:endParaRPr lang="es-CR" dirty="0"/>
          </a:p>
          <a:p>
            <a:pPr lvl="1"/>
            <a:endParaRPr lang="es-CR" dirty="0" smtClean="0"/>
          </a:p>
          <a:p>
            <a:pPr lvl="1"/>
            <a:endParaRPr lang="es-CR" dirty="0"/>
          </a:p>
          <a:p>
            <a:pPr lvl="1"/>
            <a:r>
              <a:rPr lang="es-ES" dirty="0"/>
              <a:t>Tabla "departamentos", con la clave primaria "</a:t>
            </a:r>
            <a:r>
              <a:rPr lang="es-ES" dirty="0" err="1"/>
              <a:t>dep</a:t>
            </a:r>
            <a:r>
              <a:rPr lang="es-ES" dirty="0"/>
              <a:t>"</a:t>
            </a:r>
            <a:endParaRPr lang="es-CR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8003"/>
              </p:ext>
            </p:extLst>
          </p:nvPr>
        </p:nvGraphicFramePr>
        <p:xfrm>
          <a:off x="971600" y="2564904"/>
          <a:ext cx="5552123" cy="13258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95350"/>
                <a:gridCol w="1157923"/>
                <a:gridCol w="1111250"/>
                <a:gridCol w="1492250"/>
                <a:gridCol w="8953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R" dirty="0">
                          <a:effectLst/>
                        </a:rPr>
                        <a:t>per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dirty="0">
                          <a:effectLst/>
                        </a:rPr>
                        <a:t>nombre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dirty="0">
                          <a:effectLst/>
                        </a:rPr>
                        <a:t>apellido1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apellido2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dep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ANTONIO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PEREZ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GOMEZ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1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ANTONIO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GARCIA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RODRIGUEZ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2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PEDRO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RUIZ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GONZALEZ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 dirty="0">
                          <a:effectLst/>
                        </a:rPr>
                        <a:t>2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01184"/>
              </p:ext>
            </p:extLst>
          </p:nvPr>
        </p:nvGraphicFramePr>
        <p:xfrm>
          <a:off x="971600" y="4767416"/>
          <a:ext cx="4476750" cy="13258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238375"/>
                <a:gridCol w="22383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dep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departamento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ADMINISTRACION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INFORMATICA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 dirty="0">
                          <a:effectLst/>
                        </a:rPr>
                        <a:t>COMERCIAL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0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queremos saber los nombres de las personas que trabajan en </a:t>
            </a:r>
            <a:r>
              <a:rPr lang="es-ES" dirty="0" smtClean="0"/>
              <a:t>INFORMATICA</a:t>
            </a:r>
          </a:p>
          <a:p>
            <a:pPr lvl="1"/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join</a:t>
            </a:r>
            <a:endParaRPr lang="es-ES" dirty="0" smtClean="0"/>
          </a:p>
          <a:p>
            <a:pPr lvl="2"/>
            <a:r>
              <a:rPr lang="es-CR" dirty="0"/>
              <a:t>SELECT nombre, apellido1, departamento FROM personas INNER JOIN departamentos </a:t>
            </a:r>
            <a:r>
              <a:rPr lang="es-CR" dirty="0" smtClean="0"/>
              <a:t>ON </a:t>
            </a:r>
            <a:r>
              <a:rPr lang="es-CR" dirty="0" err="1" smtClean="0"/>
              <a:t>personas.dep</a:t>
            </a:r>
            <a:r>
              <a:rPr lang="es-CR" dirty="0" smtClean="0"/>
              <a:t> </a:t>
            </a:r>
            <a:r>
              <a:rPr lang="es-CR" dirty="0"/>
              <a:t>= </a:t>
            </a:r>
            <a:r>
              <a:rPr lang="es-CR" dirty="0" err="1" smtClean="0"/>
              <a:t>departamentos.dep</a:t>
            </a:r>
            <a:endParaRPr lang="es-CR" dirty="0" smtClean="0"/>
          </a:p>
          <a:p>
            <a:pPr lvl="1"/>
            <a:r>
              <a:rPr lang="es-CR" dirty="0" err="1" smtClean="0"/>
              <a:t>Left</a:t>
            </a:r>
            <a:r>
              <a:rPr lang="es-CR" dirty="0" smtClean="0"/>
              <a:t> </a:t>
            </a:r>
            <a:r>
              <a:rPr lang="es-CR" dirty="0" err="1" smtClean="0"/>
              <a:t>join</a:t>
            </a:r>
            <a:endParaRPr lang="es-CR" dirty="0" smtClean="0"/>
          </a:p>
          <a:p>
            <a:pPr lvl="2"/>
            <a:r>
              <a:rPr lang="es-CR" dirty="0"/>
              <a:t>SELECT nombre, apellido1, </a:t>
            </a:r>
            <a:r>
              <a:rPr lang="es-CR" dirty="0" smtClean="0"/>
              <a:t>departamento FROM </a:t>
            </a:r>
            <a:r>
              <a:rPr lang="es-CR" dirty="0"/>
              <a:t>personas </a:t>
            </a:r>
            <a:r>
              <a:rPr lang="es-CR" dirty="0" smtClean="0"/>
              <a:t>LEFT </a:t>
            </a:r>
            <a:r>
              <a:rPr lang="es-CR" dirty="0"/>
              <a:t>JOIN departamentos </a:t>
            </a:r>
            <a:r>
              <a:rPr lang="es-CR" dirty="0" smtClean="0"/>
              <a:t>ON </a:t>
            </a:r>
            <a:r>
              <a:rPr lang="es-CR" dirty="0" err="1" smtClean="0"/>
              <a:t>personas.dep</a:t>
            </a:r>
            <a:r>
              <a:rPr lang="es-CR" dirty="0" smtClean="0"/>
              <a:t> </a:t>
            </a:r>
            <a:r>
              <a:rPr lang="es-CR" dirty="0"/>
              <a:t>= </a:t>
            </a:r>
            <a:r>
              <a:rPr lang="es-CR" dirty="0" err="1" smtClean="0"/>
              <a:t>departamentos.dep</a:t>
            </a:r>
            <a:endParaRPr lang="es-CR" dirty="0" smtClean="0"/>
          </a:p>
          <a:p>
            <a:pPr lvl="1"/>
            <a:r>
              <a:rPr lang="es-CR" dirty="0" err="1" smtClean="0"/>
              <a:t>Right</a:t>
            </a:r>
            <a:r>
              <a:rPr lang="es-CR" dirty="0" smtClean="0"/>
              <a:t> </a:t>
            </a:r>
            <a:r>
              <a:rPr lang="es-CR" dirty="0" err="1" smtClean="0"/>
              <a:t>join</a:t>
            </a:r>
            <a:endParaRPr lang="es-CR" dirty="0" smtClean="0"/>
          </a:p>
          <a:p>
            <a:pPr lvl="2"/>
            <a:r>
              <a:rPr lang="es-CR" dirty="0"/>
              <a:t>SELECT nombre, apellido1, </a:t>
            </a:r>
            <a:r>
              <a:rPr lang="es-CR" dirty="0" smtClean="0"/>
              <a:t>departamento</a:t>
            </a:r>
            <a:r>
              <a:rPr lang="es-CR" dirty="0"/>
              <a:t> </a:t>
            </a:r>
            <a:r>
              <a:rPr lang="es-CR" dirty="0" smtClean="0"/>
              <a:t>FROM </a:t>
            </a:r>
            <a:r>
              <a:rPr lang="es-CR" dirty="0"/>
              <a:t>personas </a:t>
            </a:r>
            <a:br>
              <a:rPr lang="es-CR" dirty="0"/>
            </a:br>
            <a:r>
              <a:rPr lang="es-CR" dirty="0"/>
              <a:t>RIGHT JOIN </a:t>
            </a:r>
            <a:r>
              <a:rPr lang="es-CR" dirty="0" smtClean="0"/>
              <a:t>departamentos</a:t>
            </a:r>
            <a:r>
              <a:rPr lang="es-CR" dirty="0"/>
              <a:t> </a:t>
            </a:r>
            <a:r>
              <a:rPr lang="es-CR" dirty="0" smtClean="0"/>
              <a:t>ON </a:t>
            </a:r>
            <a:r>
              <a:rPr lang="es-CR" dirty="0" err="1" smtClean="0"/>
              <a:t>personas.dep</a:t>
            </a:r>
            <a:r>
              <a:rPr lang="es-CR" dirty="0" smtClean="0"/>
              <a:t> </a:t>
            </a:r>
            <a:r>
              <a:rPr lang="es-CR" dirty="0"/>
              <a:t>= </a:t>
            </a:r>
            <a:r>
              <a:rPr lang="es-CR" dirty="0" smtClean="0"/>
              <a:t> </a:t>
            </a:r>
            <a:r>
              <a:rPr lang="es-CR" dirty="0" err="1" smtClean="0"/>
              <a:t>departamentos.dep</a:t>
            </a:r>
            <a:endParaRPr lang="es-CR" dirty="0" smtClean="0"/>
          </a:p>
          <a:p>
            <a:pPr lvl="2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051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Tabla "</a:t>
            </a:r>
            <a:r>
              <a:rPr lang="es-CR" dirty="0" smtClean="0"/>
              <a:t>personas_empresa1“</a:t>
            </a:r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r>
              <a:rPr lang="es-CR" dirty="0"/>
              <a:t>Tabla "</a:t>
            </a:r>
            <a:r>
              <a:rPr lang="es-CR" dirty="0" smtClean="0"/>
              <a:t>personas_empresa2"</a:t>
            </a:r>
            <a:endParaRPr lang="es-C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8293"/>
              </p:ext>
            </p:extLst>
          </p:nvPr>
        </p:nvGraphicFramePr>
        <p:xfrm>
          <a:off x="755576" y="2132856"/>
          <a:ext cx="4849814" cy="13258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19188"/>
                <a:gridCol w="1119188"/>
                <a:gridCol w="1119188"/>
                <a:gridCol w="14922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R" dirty="0">
                          <a:effectLst/>
                        </a:rPr>
                        <a:t>per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nombre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apellido1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apellido2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 dirty="0">
                          <a:effectLst/>
                        </a:rPr>
                        <a:t>ANTONIO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PEREZ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GOMEZ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ANTONIO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GARCIA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RODRIGUEZ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PEDRO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RUIZ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 dirty="0">
                          <a:effectLst/>
                        </a:rPr>
                        <a:t>GONZALEZ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64647"/>
              </p:ext>
            </p:extLst>
          </p:nvPr>
        </p:nvGraphicFramePr>
        <p:xfrm>
          <a:off x="755576" y="4365104"/>
          <a:ext cx="4926522" cy="13258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19188"/>
                <a:gridCol w="1119188"/>
                <a:gridCol w="1195896"/>
                <a:gridCol w="14922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R" dirty="0">
                          <a:effectLst/>
                        </a:rPr>
                        <a:t>per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 dirty="0">
                          <a:effectLst/>
                        </a:rPr>
                        <a:t>nombre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apellido1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apellido2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1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JUAN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APARICIO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TENS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2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ANTONIO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GARCIA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RODRIGUEZ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LUIS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LOPEZ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 dirty="0">
                          <a:effectLst/>
                        </a:rPr>
                        <a:t>VAZQUEZ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6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Algebra relacional</a:t>
            </a:r>
            <a:endParaRPr lang="es-C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1167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SELECT nombre, apellido1 FROM personas_empresa1 </a:t>
            </a:r>
            <a:r>
              <a:rPr lang="es-CR" dirty="0" smtClean="0"/>
              <a:t>UNION</a:t>
            </a:r>
            <a:r>
              <a:rPr lang="es-CR" dirty="0"/>
              <a:t> </a:t>
            </a:r>
            <a:r>
              <a:rPr lang="es-CR" dirty="0" smtClean="0"/>
              <a:t> SELECT </a:t>
            </a:r>
            <a:r>
              <a:rPr lang="es-CR" dirty="0"/>
              <a:t>nombre, apellido1 FROM personas_empresa2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87183"/>
              </p:ext>
            </p:extLst>
          </p:nvPr>
        </p:nvGraphicFramePr>
        <p:xfrm>
          <a:off x="2333625" y="3044190"/>
          <a:ext cx="4476750" cy="198882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238375"/>
                <a:gridCol w="22383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nombre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R">
                          <a:effectLst/>
                        </a:rPr>
                        <a:t>apellido1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ANTONIO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PEREZ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ANTONIO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GARCIA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PEDRO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RUIZ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JUAN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APARICIO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s-CR">
                          <a:effectLst/>
                        </a:rPr>
                        <a:t>LUIS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R" dirty="0">
                          <a:effectLst/>
                        </a:rPr>
                        <a:t>LOPEZ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3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mtClean="0"/>
              <a:t>Ejemplos</a:t>
            </a:r>
            <a:endParaRPr lang="es-CR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605577"/>
              </p:ext>
            </p:extLst>
          </p:nvPr>
        </p:nvGraphicFramePr>
        <p:xfrm>
          <a:off x="323528" y="1628800"/>
          <a:ext cx="34823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980"/>
                <a:gridCol w="1681480"/>
                <a:gridCol w="9448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CodA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NombreA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Precio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Programación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15000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Dibujo</a:t>
                      </a:r>
                      <a:r>
                        <a:rPr lang="es-CR" baseline="0" dirty="0" smtClean="0"/>
                        <a:t> técnico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Inglés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18000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33872" y="12687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Asignatura</a:t>
            </a:r>
            <a:endParaRPr lang="es-CR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899514"/>
              </p:ext>
            </p:extLst>
          </p:nvPr>
        </p:nvGraphicFramePr>
        <p:xfrm>
          <a:off x="333872" y="3429000"/>
          <a:ext cx="45905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1322610"/>
                <a:gridCol w="1706880"/>
                <a:gridCol w="743219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Nmat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CodA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Convocatoria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Nota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0338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Feb 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8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0254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Feb 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0168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Feb 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0338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Feb 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0338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Jun 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0254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Jun 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6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0168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Jun 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9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0168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Jun 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5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44216" y="30689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Notas</a:t>
            </a:r>
            <a:endParaRPr lang="es-CR" dirty="0"/>
          </a:p>
        </p:txBody>
      </p:sp>
      <p:graphicFrame>
        <p:nvGraphicFramePr>
          <p:cNvPr id="8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356301"/>
              </p:ext>
            </p:extLst>
          </p:nvPr>
        </p:nvGraphicFramePr>
        <p:xfrm>
          <a:off x="4078288" y="1628800"/>
          <a:ext cx="4897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1109980"/>
                <a:gridCol w="1681480"/>
                <a:gridCol w="1287780"/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Nmat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Apellidos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Dirección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0338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Ana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Pérez Gómez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Florencia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0254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Rosa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López </a:t>
                      </a:r>
                      <a:r>
                        <a:rPr lang="es-CR" dirty="0" err="1" smtClean="0"/>
                        <a:t>López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Muelle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0168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Juan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García </a:t>
                      </a:r>
                      <a:r>
                        <a:rPr lang="es-CR" dirty="0" err="1" smtClean="0"/>
                        <a:t>García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La Vega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088632" y="12687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Alumnos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198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Obtener los nombres de todas las asignaturas</a:t>
            </a:r>
          </a:p>
          <a:p>
            <a:pPr marL="274320" lvl="1" indent="0">
              <a:buNone/>
            </a:pPr>
            <a:r>
              <a:rPr lang="el-GR" dirty="0" smtClean="0">
                <a:cs typeface="Arial"/>
              </a:rPr>
              <a:t>π</a:t>
            </a:r>
            <a:r>
              <a:rPr lang="es-ES" baseline="30000" dirty="0" err="1" smtClean="0"/>
              <a:t>nombreA</a:t>
            </a:r>
            <a:r>
              <a:rPr lang="es-ES" dirty="0" smtClean="0"/>
              <a:t> (Asignatura)</a:t>
            </a:r>
          </a:p>
          <a:p>
            <a:pPr marL="274320" lvl="1" indent="0">
              <a:buNone/>
            </a:pPr>
            <a:r>
              <a:rPr lang="es-CR" dirty="0" err="1" smtClean="0"/>
              <a:t>Select</a:t>
            </a:r>
            <a:r>
              <a:rPr lang="es-CR" dirty="0" smtClean="0"/>
              <a:t> </a:t>
            </a:r>
            <a:r>
              <a:rPr lang="es-CR" dirty="0" err="1" smtClean="0"/>
              <a:t>nombreA</a:t>
            </a:r>
            <a:r>
              <a:rPr lang="es-CR" dirty="0" smtClean="0"/>
              <a:t> </a:t>
            </a:r>
            <a:r>
              <a:rPr lang="es-CR" dirty="0" err="1" smtClean="0"/>
              <a:t>from</a:t>
            </a:r>
            <a:r>
              <a:rPr lang="es-CR" dirty="0" smtClean="0"/>
              <a:t> Asignatura</a:t>
            </a:r>
            <a:endParaRPr lang="es-CR" dirty="0"/>
          </a:p>
          <a:p>
            <a:pPr lvl="1"/>
            <a:endParaRPr lang="es-CR" dirty="0" smtClean="0"/>
          </a:p>
          <a:p>
            <a:r>
              <a:rPr lang="es-CR" dirty="0" smtClean="0"/>
              <a:t>Obtener </a:t>
            </a:r>
            <a:r>
              <a:rPr lang="es-CR" dirty="0"/>
              <a:t>los </a:t>
            </a:r>
            <a:r>
              <a:rPr lang="es-CR" dirty="0" err="1" smtClean="0"/>
              <a:t>ap</a:t>
            </a:r>
            <a:r>
              <a:rPr lang="es-ES" dirty="0" err="1" smtClean="0"/>
              <a:t>ellidos</a:t>
            </a:r>
            <a:r>
              <a:rPr lang="es-ES" dirty="0" smtClean="0"/>
              <a:t> y teléfonos </a:t>
            </a:r>
            <a:r>
              <a:rPr lang="es-ES" dirty="0"/>
              <a:t>de los alumnos </a:t>
            </a:r>
            <a:r>
              <a:rPr lang="es-ES" dirty="0" smtClean="0"/>
              <a:t>de nombre Rosa</a:t>
            </a:r>
          </a:p>
          <a:p>
            <a:pPr marL="274320" lvl="2" indent="0">
              <a:buNone/>
            </a:pPr>
            <a:r>
              <a:rPr lang="el-GR" sz="2200" dirty="0">
                <a:cs typeface="Arial"/>
              </a:rPr>
              <a:t>π</a:t>
            </a:r>
            <a:r>
              <a:rPr lang="es-ES" sz="2200" baseline="30000" dirty="0"/>
              <a:t>apellidos, </a:t>
            </a:r>
            <a:r>
              <a:rPr lang="es-ES" sz="2200" baseline="30000" dirty="0" err="1"/>
              <a:t>telefono</a:t>
            </a:r>
            <a:r>
              <a:rPr lang="es-ES" sz="2200" dirty="0"/>
              <a:t> (</a:t>
            </a:r>
            <a:r>
              <a:rPr lang="el-GR" sz="2200" dirty="0">
                <a:cs typeface="Arial"/>
              </a:rPr>
              <a:t>σ</a:t>
            </a:r>
            <a:r>
              <a:rPr lang="es-ES" sz="2200" baseline="30000" dirty="0"/>
              <a:t>nombre=‘Rosa’</a:t>
            </a:r>
            <a:r>
              <a:rPr lang="es-ES" sz="2200" dirty="0"/>
              <a:t> (Alumnos</a:t>
            </a:r>
            <a:r>
              <a:rPr lang="es-ES" sz="2200" dirty="0" smtClean="0"/>
              <a:t>))</a:t>
            </a:r>
          </a:p>
          <a:p>
            <a:pPr marL="274320" lvl="2" indent="0">
              <a:buNone/>
            </a:pPr>
            <a:r>
              <a:rPr lang="es-CR" sz="2200" dirty="0" err="1" smtClean="0"/>
              <a:t>Select</a:t>
            </a:r>
            <a:r>
              <a:rPr lang="es-CR" sz="2200" dirty="0" smtClean="0"/>
              <a:t> apellidos, </a:t>
            </a:r>
            <a:r>
              <a:rPr lang="es-CR" sz="2200" dirty="0" err="1" smtClean="0"/>
              <a:t>telefono</a:t>
            </a:r>
            <a:r>
              <a:rPr lang="es-CR" sz="2200" dirty="0" smtClean="0"/>
              <a:t> </a:t>
            </a:r>
            <a:r>
              <a:rPr lang="es-CR" sz="2200" dirty="0" err="1" smtClean="0"/>
              <a:t>from</a:t>
            </a:r>
            <a:r>
              <a:rPr lang="es-CR" sz="2200" dirty="0" smtClean="0"/>
              <a:t> Alumnos </a:t>
            </a:r>
            <a:r>
              <a:rPr lang="es-CR" sz="2200" dirty="0" err="1" smtClean="0"/>
              <a:t>where</a:t>
            </a:r>
            <a:r>
              <a:rPr lang="es-CR" sz="2200" dirty="0" smtClean="0"/>
              <a:t> nombre=‘Rosa’</a:t>
            </a:r>
            <a:endParaRPr lang="es-CR" sz="2200" dirty="0"/>
          </a:p>
          <a:p>
            <a:endParaRPr lang="es-ES" dirty="0" smtClean="0"/>
          </a:p>
          <a:p>
            <a:r>
              <a:rPr lang="es-ES" dirty="0"/>
              <a:t>Obtener todas las </a:t>
            </a:r>
            <a:r>
              <a:rPr lang="es-ES" dirty="0" smtClean="0"/>
              <a:t>notas del </a:t>
            </a:r>
            <a:r>
              <a:rPr lang="es-CR" dirty="0" err="1" smtClean="0"/>
              <a:t>CodA</a:t>
            </a:r>
            <a:r>
              <a:rPr lang="es-CR" dirty="0" smtClean="0"/>
              <a:t> 1 y de la convocatoria de Junio de 2002</a:t>
            </a:r>
          </a:p>
          <a:p>
            <a:pPr marL="274320" lvl="1" indent="0">
              <a:buNone/>
            </a:pPr>
            <a:r>
              <a:rPr lang="el-GR" dirty="0" smtClean="0">
                <a:cs typeface="Arial"/>
              </a:rPr>
              <a:t>π</a:t>
            </a:r>
            <a:r>
              <a:rPr lang="es-ES" baseline="30000" dirty="0" smtClean="0"/>
              <a:t>nota</a:t>
            </a:r>
            <a:r>
              <a:rPr lang="es-ES" dirty="0" smtClean="0"/>
              <a:t> (</a:t>
            </a:r>
            <a:r>
              <a:rPr lang="el-GR" dirty="0" smtClean="0">
                <a:cs typeface="Arial"/>
              </a:rPr>
              <a:t>σ</a:t>
            </a:r>
            <a:r>
              <a:rPr lang="es-CR" dirty="0" smtClean="0">
                <a:cs typeface="Arial"/>
              </a:rPr>
              <a:t> </a:t>
            </a:r>
            <a:r>
              <a:rPr lang="es-ES" baseline="30000" dirty="0" err="1" smtClean="0"/>
              <a:t>CodA</a:t>
            </a:r>
            <a:r>
              <a:rPr lang="es-ES" baseline="30000" dirty="0" smtClean="0"/>
              <a:t>=1 </a:t>
            </a:r>
            <a:r>
              <a:rPr lang="es-ES" dirty="0" smtClean="0"/>
              <a:t>^ </a:t>
            </a:r>
            <a:r>
              <a:rPr lang="es-ES" baseline="30000" dirty="0" smtClean="0"/>
              <a:t>convocatoria=‘Jun 02’</a:t>
            </a:r>
            <a:r>
              <a:rPr lang="es-ES" dirty="0" smtClean="0"/>
              <a:t>  (Notas))</a:t>
            </a:r>
          </a:p>
          <a:p>
            <a:pPr marL="274320" lvl="1" indent="0">
              <a:buNone/>
            </a:pPr>
            <a:r>
              <a:rPr lang="es-ES" dirty="0" err="1" smtClean="0"/>
              <a:t>Select</a:t>
            </a:r>
            <a:r>
              <a:rPr lang="es-ES" dirty="0" smtClean="0"/>
              <a:t> nota </a:t>
            </a:r>
            <a:r>
              <a:rPr lang="es-ES" dirty="0" err="1" smtClean="0"/>
              <a:t>from</a:t>
            </a:r>
            <a:r>
              <a:rPr lang="es-ES" dirty="0" smtClean="0"/>
              <a:t> Notas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CodA</a:t>
            </a:r>
            <a:r>
              <a:rPr lang="es-ES" dirty="0" smtClean="0"/>
              <a:t>=1 and convocatoria = ‘Jun 02’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4744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R" dirty="0" smtClean="0"/>
              <a:t>Obtener el nombre de las asignaturas impartidas en la convocatoria de Junio de 2002.</a:t>
            </a:r>
          </a:p>
          <a:p>
            <a:pPr marL="274320" lvl="1" indent="0">
              <a:buNone/>
            </a:pPr>
            <a:r>
              <a:rPr lang="el-GR" dirty="0" smtClean="0">
                <a:cs typeface="Arial"/>
              </a:rPr>
              <a:t>π</a:t>
            </a:r>
            <a:r>
              <a:rPr lang="es-ES" baseline="30000" dirty="0" err="1" smtClean="0"/>
              <a:t>nombreA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l-GR" dirty="0" smtClean="0">
                <a:cs typeface="Arial"/>
              </a:rPr>
              <a:t>σ</a:t>
            </a:r>
            <a:r>
              <a:rPr lang="es-ES" baseline="30000" dirty="0" smtClean="0"/>
              <a:t>convocatoria=‘Jun 02’</a:t>
            </a:r>
            <a:r>
              <a:rPr lang="es-ES" dirty="0" smtClean="0"/>
              <a:t> (Notas) * Asignatura)</a:t>
            </a:r>
          </a:p>
          <a:p>
            <a:pPr marL="274320" lvl="1" indent="0">
              <a:buNone/>
            </a:pPr>
            <a:r>
              <a:rPr lang="es-CR" dirty="0" smtClean="0"/>
              <a:t>SELECT </a:t>
            </a:r>
            <a:r>
              <a:rPr lang="es-CR" dirty="0" err="1" smtClean="0"/>
              <a:t>nombreA</a:t>
            </a:r>
            <a:r>
              <a:rPr lang="es-CR" dirty="0" smtClean="0"/>
              <a:t> FROM Notas </a:t>
            </a:r>
            <a:r>
              <a:rPr lang="es-CR" b="1" dirty="0" smtClean="0"/>
              <a:t>INNER JOIN</a:t>
            </a:r>
            <a:r>
              <a:rPr lang="es-CR" dirty="0" smtClean="0"/>
              <a:t> Asignatura </a:t>
            </a:r>
            <a:r>
              <a:rPr lang="es-CR" b="1" dirty="0" smtClean="0"/>
              <a:t>ON</a:t>
            </a:r>
            <a:r>
              <a:rPr lang="es-CR" dirty="0" smtClean="0"/>
              <a:t> </a:t>
            </a:r>
            <a:r>
              <a:rPr lang="es-CR" dirty="0" err="1" smtClean="0"/>
              <a:t>Notas.Nmat</a:t>
            </a:r>
            <a:r>
              <a:rPr lang="es-CR" dirty="0" smtClean="0"/>
              <a:t> = </a:t>
            </a:r>
            <a:r>
              <a:rPr lang="es-CR" dirty="0" err="1" smtClean="0"/>
              <a:t>Asignatura.Nmat</a:t>
            </a:r>
            <a:r>
              <a:rPr lang="es-CR" dirty="0" smtClean="0"/>
              <a:t> </a:t>
            </a:r>
            <a:r>
              <a:rPr lang="es-CR" dirty="0" err="1" smtClean="0"/>
              <a:t>where</a:t>
            </a:r>
            <a:r>
              <a:rPr lang="es-CR" dirty="0" smtClean="0"/>
              <a:t> </a:t>
            </a:r>
            <a:r>
              <a:rPr lang="es-CR" dirty="0" err="1" smtClean="0"/>
              <a:t>Asignatura.convocatoria</a:t>
            </a:r>
            <a:r>
              <a:rPr lang="es-CR" dirty="0" smtClean="0"/>
              <a:t>=‘Jun 02’</a:t>
            </a:r>
          </a:p>
          <a:p>
            <a:pPr marL="274320" lvl="1" indent="0">
              <a:buNone/>
            </a:pPr>
            <a:endParaRPr lang="es-ES" dirty="0" smtClean="0"/>
          </a:p>
          <a:p>
            <a:r>
              <a:rPr lang="es-ES" i="1" dirty="0" smtClean="0"/>
              <a:t>Obtener el identificador de los </a:t>
            </a:r>
            <a:r>
              <a:rPr lang="es-ES" i="1" dirty="0"/>
              <a:t>alumnos que figuren matriculados en las asignaturas </a:t>
            </a:r>
            <a:r>
              <a:rPr lang="es-ES" i="1" dirty="0" smtClean="0"/>
              <a:t>de </a:t>
            </a:r>
            <a:r>
              <a:rPr lang="es-CR" i="1" dirty="0" smtClean="0"/>
              <a:t>Inglés </a:t>
            </a:r>
            <a:r>
              <a:rPr lang="es-CR" i="1" dirty="0"/>
              <a:t>y Dibujo</a:t>
            </a:r>
          </a:p>
          <a:p>
            <a:pPr marL="274320" lvl="1" indent="0">
              <a:buNone/>
            </a:pPr>
            <a:r>
              <a:rPr lang="el-GR" dirty="0">
                <a:cs typeface="Arial"/>
              </a:rPr>
              <a:t>π </a:t>
            </a:r>
            <a:r>
              <a:rPr lang="es-ES" i="1" baseline="30000" dirty="0" err="1" smtClean="0"/>
              <a:t>Nmat</a:t>
            </a:r>
            <a:r>
              <a:rPr lang="es-ES" i="1" dirty="0" smtClean="0"/>
              <a:t> (</a:t>
            </a:r>
            <a:r>
              <a:rPr lang="el-GR" dirty="0">
                <a:cs typeface="Arial"/>
              </a:rPr>
              <a:t>σ </a:t>
            </a:r>
            <a:r>
              <a:rPr lang="es-ES" i="1" baseline="30000" dirty="0" err="1" smtClean="0"/>
              <a:t>nombreA</a:t>
            </a:r>
            <a:r>
              <a:rPr lang="es-ES" i="1" baseline="30000" dirty="0"/>
              <a:t>=‘Ingles’ </a:t>
            </a:r>
            <a:r>
              <a:rPr lang="es-ES" i="1" dirty="0"/>
              <a:t>(</a:t>
            </a:r>
            <a:r>
              <a:rPr lang="es-ES" i="1" dirty="0" smtClean="0"/>
              <a:t>Asignatura) </a:t>
            </a:r>
            <a:r>
              <a:rPr lang="es-ES" i="1" dirty="0"/>
              <a:t>* </a:t>
            </a:r>
            <a:r>
              <a:rPr lang="es-ES" i="1" dirty="0" smtClean="0"/>
              <a:t>Notas) </a:t>
            </a:r>
            <a:r>
              <a:rPr lang="es-CR" sz="2400" dirty="0">
                <a:cs typeface="Arial"/>
              </a:rPr>
              <a:t>ᴖ</a:t>
            </a:r>
            <a:endParaRPr lang="es-ES" dirty="0"/>
          </a:p>
          <a:p>
            <a:pPr marL="274320" lvl="1" indent="0">
              <a:buNone/>
            </a:pPr>
            <a:r>
              <a:rPr lang="el-GR" dirty="0">
                <a:cs typeface="Arial"/>
              </a:rPr>
              <a:t>π </a:t>
            </a:r>
            <a:r>
              <a:rPr lang="es-ES" i="1" baseline="30000" dirty="0" err="1" smtClean="0"/>
              <a:t>Nmat</a:t>
            </a:r>
            <a:r>
              <a:rPr lang="es-ES" i="1" dirty="0" smtClean="0"/>
              <a:t> (</a:t>
            </a:r>
            <a:r>
              <a:rPr lang="el-GR" dirty="0">
                <a:cs typeface="Arial"/>
              </a:rPr>
              <a:t>σ </a:t>
            </a:r>
            <a:r>
              <a:rPr lang="es-ES" i="1" baseline="30000" dirty="0" err="1" smtClean="0"/>
              <a:t>nombreA</a:t>
            </a:r>
            <a:r>
              <a:rPr lang="es-ES" i="1" baseline="30000" dirty="0"/>
              <a:t>=‘’Dibujo’</a:t>
            </a:r>
            <a:r>
              <a:rPr lang="es-ES" i="1" dirty="0"/>
              <a:t> (</a:t>
            </a:r>
            <a:r>
              <a:rPr lang="es-ES" i="1" dirty="0" smtClean="0"/>
              <a:t>Asignatura) </a:t>
            </a:r>
            <a:r>
              <a:rPr lang="es-ES" i="1" dirty="0"/>
              <a:t>* </a:t>
            </a:r>
            <a:r>
              <a:rPr lang="es-ES" i="1" dirty="0" smtClean="0"/>
              <a:t>Notas)</a:t>
            </a:r>
          </a:p>
          <a:p>
            <a:pPr marL="274320" lvl="1" indent="0">
              <a:buNone/>
            </a:pPr>
            <a:r>
              <a:rPr lang="es-CR" dirty="0"/>
              <a:t>SELECT </a:t>
            </a:r>
            <a:r>
              <a:rPr lang="es-CR" dirty="0" err="1" smtClean="0"/>
              <a:t>Nmat</a:t>
            </a:r>
            <a:r>
              <a:rPr lang="es-CR" dirty="0" smtClean="0"/>
              <a:t> </a:t>
            </a:r>
            <a:r>
              <a:rPr lang="es-CR" dirty="0"/>
              <a:t>FROM </a:t>
            </a:r>
            <a:r>
              <a:rPr lang="es-CR" dirty="0" smtClean="0"/>
              <a:t>Asignatura </a:t>
            </a:r>
            <a:r>
              <a:rPr lang="es-CR" dirty="0"/>
              <a:t>INNER JOIN </a:t>
            </a:r>
            <a:r>
              <a:rPr lang="es-CR" dirty="0" smtClean="0"/>
              <a:t>Notas ON </a:t>
            </a:r>
            <a:r>
              <a:rPr lang="es-CR" dirty="0" err="1" smtClean="0"/>
              <a:t>Asignatura.codA</a:t>
            </a:r>
            <a:r>
              <a:rPr lang="es-CR" dirty="0" smtClean="0"/>
              <a:t> = </a:t>
            </a:r>
            <a:r>
              <a:rPr lang="es-CR" dirty="0" err="1" smtClean="0"/>
              <a:t>Notas.codA</a:t>
            </a:r>
            <a:r>
              <a:rPr lang="es-CR" dirty="0" smtClean="0"/>
              <a:t> </a:t>
            </a:r>
            <a:r>
              <a:rPr lang="es-CR" dirty="0" err="1" smtClean="0"/>
              <a:t>where</a:t>
            </a:r>
            <a:r>
              <a:rPr lang="es-CR" dirty="0" smtClean="0"/>
              <a:t> </a:t>
            </a:r>
            <a:r>
              <a:rPr lang="es-CR" dirty="0" err="1" smtClean="0"/>
              <a:t>Asignatura.nombreA</a:t>
            </a:r>
            <a:r>
              <a:rPr lang="es-CR" dirty="0" smtClean="0"/>
              <a:t>=‘Ingles’ </a:t>
            </a:r>
            <a:r>
              <a:rPr lang="es-CR" b="1" dirty="0" smtClean="0"/>
              <a:t>UNION</a:t>
            </a:r>
            <a:r>
              <a:rPr lang="es-CR" dirty="0" smtClean="0"/>
              <a:t> </a:t>
            </a:r>
            <a:r>
              <a:rPr lang="es-CR" dirty="0"/>
              <a:t>SELECT </a:t>
            </a:r>
            <a:r>
              <a:rPr lang="es-CR" dirty="0" err="1"/>
              <a:t>Nmat</a:t>
            </a:r>
            <a:r>
              <a:rPr lang="es-CR" dirty="0"/>
              <a:t> FROM Asignatura INNER JOIN Notas ON </a:t>
            </a:r>
            <a:r>
              <a:rPr lang="es-CR" dirty="0" err="1"/>
              <a:t>Asignatura.codA</a:t>
            </a:r>
            <a:r>
              <a:rPr lang="es-CR" dirty="0"/>
              <a:t> = </a:t>
            </a:r>
            <a:r>
              <a:rPr lang="es-CR" dirty="0" err="1"/>
              <a:t>Notas.codA</a:t>
            </a:r>
            <a:r>
              <a:rPr lang="es-CR" dirty="0"/>
              <a:t> </a:t>
            </a:r>
            <a:r>
              <a:rPr lang="es-CR" dirty="0" err="1"/>
              <a:t>where</a:t>
            </a:r>
            <a:r>
              <a:rPr lang="es-CR" dirty="0"/>
              <a:t> </a:t>
            </a:r>
            <a:r>
              <a:rPr lang="es-CR" dirty="0" err="1"/>
              <a:t>Asignatura.nombreA</a:t>
            </a:r>
            <a:r>
              <a:rPr lang="es-CR" dirty="0" smtClean="0"/>
              <a:t>=‘Dibujo’</a:t>
            </a:r>
            <a:endParaRPr lang="es-CR" dirty="0"/>
          </a:p>
          <a:p>
            <a:pPr lvl="1"/>
            <a:endParaRPr lang="es-CR" dirty="0" smtClean="0"/>
          </a:p>
          <a:p>
            <a:r>
              <a:rPr lang="es-ES" i="1" dirty="0"/>
              <a:t>Obtener </a:t>
            </a:r>
            <a:r>
              <a:rPr lang="es-ES" i="1" dirty="0" smtClean="0"/>
              <a:t>el identificador de los </a:t>
            </a:r>
            <a:r>
              <a:rPr lang="es-ES" i="1" dirty="0"/>
              <a:t>alumnos que </a:t>
            </a:r>
            <a:r>
              <a:rPr lang="es-ES" i="1" dirty="0" smtClean="0"/>
              <a:t>no han perdido ninguna asignatura</a:t>
            </a:r>
          </a:p>
          <a:p>
            <a:pPr marL="274320" lvl="1" indent="0">
              <a:buNone/>
            </a:pPr>
            <a:r>
              <a:rPr lang="el-GR" dirty="0" smtClean="0">
                <a:cs typeface="Arial"/>
              </a:rPr>
              <a:t>π </a:t>
            </a:r>
            <a:r>
              <a:rPr lang="es-CR" i="1" baseline="30000" dirty="0" err="1" smtClean="0"/>
              <a:t>Nmat</a:t>
            </a:r>
            <a:r>
              <a:rPr lang="es-CR" i="1" dirty="0" smtClean="0"/>
              <a:t> (</a:t>
            </a:r>
            <a:r>
              <a:rPr lang="el-GR" dirty="0">
                <a:cs typeface="Arial"/>
              </a:rPr>
              <a:t>σ </a:t>
            </a:r>
            <a:r>
              <a:rPr lang="es-CR" i="1" baseline="30000" dirty="0" smtClean="0"/>
              <a:t>nota</a:t>
            </a:r>
            <a:r>
              <a:rPr lang="es-CR" i="1" baseline="30000" dirty="0"/>
              <a:t>&gt;=5</a:t>
            </a:r>
            <a:r>
              <a:rPr lang="es-CR" i="1" dirty="0"/>
              <a:t> (Notas)) - </a:t>
            </a:r>
            <a:r>
              <a:rPr lang="el-GR" dirty="0">
                <a:cs typeface="Arial"/>
              </a:rPr>
              <a:t>π </a:t>
            </a:r>
            <a:r>
              <a:rPr lang="es-CR" i="1" baseline="30000" dirty="0" err="1" smtClean="0"/>
              <a:t>Nmat</a:t>
            </a:r>
            <a:r>
              <a:rPr lang="es-CR" i="1" dirty="0" smtClean="0"/>
              <a:t> (</a:t>
            </a:r>
            <a:r>
              <a:rPr lang="el-GR" dirty="0">
                <a:cs typeface="Arial"/>
              </a:rPr>
              <a:t>σ </a:t>
            </a:r>
            <a:r>
              <a:rPr lang="es-CR" i="1" baseline="30000" dirty="0" smtClean="0"/>
              <a:t>nota&lt;5 </a:t>
            </a:r>
            <a:r>
              <a:rPr lang="es-CR" i="1" dirty="0"/>
              <a:t>(Notas</a:t>
            </a:r>
            <a:r>
              <a:rPr lang="es-CR" i="1" dirty="0" smtClean="0"/>
              <a:t>))</a:t>
            </a:r>
          </a:p>
          <a:p>
            <a:pPr marL="274320" lvl="1" indent="0">
              <a:buNone/>
            </a:pPr>
            <a:r>
              <a:rPr lang="es-CR" dirty="0"/>
              <a:t>SELECT </a:t>
            </a:r>
            <a:r>
              <a:rPr lang="es-CR" dirty="0" err="1"/>
              <a:t>Nmat</a:t>
            </a:r>
            <a:r>
              <a:rPr lang="es-CR" dirty="0"/>
              <a:t> FROM </a:t>
            </a:r>
            <a:r>
              <a:rPr lang="es-CR" dirty="0" smtClean="0"/>
              <a:t>Notas </a:t>
            </a:r>
            <a:r>
              <a:rPr lang="es-CR" dirty="0" err="1" smtClean="0"/>
              <a:t>where</a:t>
            </a:r>
            <a:r>
              <a:rPr lang="es-CR" dirty="0" smtClean="0"/>
              <a:t> nota&gt;=5 </a:t>
            </a:r>
            <a:r>
              <a:rPr lang="es-CR" b="1" dirty="0" smtClean="0"/>
              <a:t>EXCEPT </a:t>
            </a:r>
            <a:r>
              <a:rPr lang="es-CR" dirty="0"/>
              <a:t>SELECT </a:t>
            </a:r>
            <a:r>
              <a:rPr lang="es-CR" dirty="0" err="1"/>
              <a:t>Nmat</a:t>
            </a:r>
            <a:r>
              <a:rPr lang="es-CR" dirty="0"/>
              <a:t> FROM Notas </a:t>
            </a:r>
            <a:r>
              <a:rPr lang="es-CR" dirty="0" err="1"/>
              <a:t>where</a:t>
            </a:r>
            <a:r>
              <a:rPr lang="es-CR" dirty="0"/>
              <a:t> </a:t>
            </a:r>
            <a:r>
              <a:rPr lang="es-CR" dirty="0" smtClean="0"/>
              <a:t>nota&lt;5</a:t>
            </a:r>
            <a:endParaRPr lang="es-CR" b="1" dirty="0"/>
          </a:p>
          <a:p>
            <a:pPr marL="274320" lvl="1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38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Secuencia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95116"/>
              </p:ext>
            </p:extLst>
          </p:nvPr>
        </p:nvGraphicFramePr>
        <p:xfrm>
          <a:off x="642909" y="1397000"/>
          <a:ext cx="785818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64"/>
                <a:gridCol w="4348624"/>
                <a:gridCol w="26193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Sección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Secuencia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INNER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WHERE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GROUP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HAVING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ORDER BY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Secuencia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42909" y="1397000"/>
          <a:ext cx="785818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64"/>
                <a:gridCol w="4348624"/>
                <a:gridCol w="261939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Sección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Secuencia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INNER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WHERE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GROUP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HAVING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ORDER BY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12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0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Taller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384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Seguridad</a:t>
            </a:r>
            <a:endParaRPr lang="es-C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9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 problema de la seguridad</a:t>
            </a:r>
            <a:endParaRPr lang="es-C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Aspectos del problema de la </a:t>
            </a:r>
            <a:r>
              <a:rPr lang="es-ES_tradnl" b="1" dirty="0" smtClean="0">
                <a:solidFill>
                  <a:schemeClr val="tx2"/>
                </a:solidFill>
              </a:rPr>
              <a:t>seguridad</a:t>
            </a:r>
          </a:p>
          <a:p>
            <a:pPr marL="190500" indent="-190500" defTabSz="669925">
              <a:buSzPct val="100000"/>
            </a:pPr>
            <a:r>
              <a:rPr lang="es-ES_tradnl" sz="2000" dirty="0"/>
              <a:t>El ámbito de la seguridad de las bases de datos es </a:t>
            </a:r>
            <a:r>
              <a:rPr lang="es-ES_tradnl" sz="2000" b="1" dirty="0"/>
              <a:t>amplio</a:t>
            </a:r>
            <a:r>
              <a:rPr lang="es-ES_tradnl" sz="2000" dirty="0"/>
              <a:t>, pues abarca aspectos relacionados con </a:t>
            </a:r>
            <a:r>
              <a:rPr lang="es-ES_tradnl" sz="2000" dirty="0">
                <a:latin typeface="Trebuchet MS" pitchFamily="34" charset="0"/>
              </a:rPr>
              <a:t>hardware</a:t>
            </a:r>
            <a:r>
              <a:rPr lang="es-ES_tradnl" sz="2000" dirty="0"/>
              <a:t>, </a:t>
            </a:r>
            <a:r>
              <a:rPr lang="es-ES_tradnl" sz="2000" dirty="0">
                <a:latin typeface="Trebuchet MS" pitchFamily="34" charset="0"/>
              </a:rPr>
              <a:t>software</a:t>
            </a:r>
            <a:r>
              <a:rPr lang="es-ES_tradnl" sz="2000" dirty="0"/>
              <a:t>, </a:t>
            </a:r>
            <a:r>
              <a:rPr lang="es-ES_tradnl" sz="2100" dirty="0">
                <a:latin typeface="Trebuchet MS" pitchFamily="34" charset="0"/>
              </a:rPr>
              <a:t>personas</a:t>
            </a:r>
            <a:r>
              <a:rPr lang="es-ES_tradnl" sz="2000" dirty="0"/>
              <a:t> y </a:t>
            </a:r>
            <a:r>
              <a:rPr lang="es-ES_tradnl" sz="2100" dirty="0">
                <a:latin typeface="Trebuchet MS" pitchFamily="34" charset="0"/>
              </a:rPr>
              <a:t>datos</a:t>
            </a:r>
            <a:r>
              <a:rPr lang="es-ES_tradnl" sz="2000" dirty="0"/>
              <a:t>:</a:t>
            </a:r>
          </a:p>
          <a:p>
            <a:pPr marL="190500" indent="-190500" defTabSz="669925">
              <a:spcBef>
                <a:spcPct val="50000"/>
              </a:spcBef>
              <a:buSzPct val="100000"/>
              <a:buFontTx/>
              <a:buChar char="•"/>
            </a:pPr>
            <a:r>
              <a:rPr lang="es-ES_tradnl" b="1" dirty="0">
                <a:solidFill>
                  <a:schemeClr val="accent2"/>
                </a:solidFill>
              </a:rPr>
              <a:t>Legales, sociales y éticos</a:t>
            </a:r>
            <a:endParaRPr lang="es-ES_tradnl" b="1" dirty="0"/>
          </a:p>
          <a:p>
            <a:pPr marL="560388" lvl="1" indent="-179388" defTabSz="669925">
              <a:buSzPct val="100000"/>
            </a:pPr>
            <a:r>
              <a:rPr lang="es-ES_tradnl" sz="1800" dirty="0" smtClean="0">
                <a:latin typeface="Century Gothic" pitchFamily="34" charset="0"/>
              </a:rPr>
              <a:t>¿El </a:t>
            </a:r>
            <a:r>
              <a:rPr lang="es-ES_tradnl" sz="1800" dirty="0">
                <a:latin typeface="Century Gothic" pitchFamily="34" charset="0"/>
              </a:rPr>
              <a:t>solicitante tiene el derecho legal de obtener determinada información? </a:t>
            </a:r>
            <a:r>
              <a:rPr lang="es-ES_tradnl" sz="1800" dirty="0"/>
              <a:t>(saldos de cuentas de clientes)</a:t>
            </a:r>
            <a:r>
              <a:rPr lang="es-ES_tradnl" sz="1800" dirty="0">
                <a:latin typeface="Century Gothic" pitchFamily="34" charset="0"/>
              </a:rPr>
              <a:t> </a:t>
            </a:r>
          </a:p>
          <a:p>
            <a:pPr marL="560388" lvl="1" indent="-179388" defTabSz="669925">
              <a:buSzPct val="100000"/>
            </a:pPr>
            <a:r>
              <a:rPr lang="es-ES_tradnl" sz="1800" dirty="0" smtClean="0">
                <a:latin typeface="Century Gothic" pitchFamily="34" charset="0"/>
              </a:rPr>
              <a:t>¿Cómo </a:t>
            </a:r>
            <a:r>
              <a:rPr lang="es-ES_tradnl" sz="1800" dirty="0">
                <a:latin typeface="Century Gothic" pitchFamily="34" charset="0"/>
              </a:rPr>
              <a:t>asegurar que no se revelen datos confidenciales a cambio de sobornos u otros favores?</a:t>
            </a:r>
            <a:endParaRPr lang="es-ES_tradnl" sz="1800" b="1" dirty="0">
              <a:latin typeface="Century Gothic" pitchFamily="34" charset="0"/>
            </a:endParaRPr>
          </a:p>
          <a:p>
            <a:pPr marL="190500" indent="-190500" defTabSz="669925">
              <a:buSzPct val="100000"/>
              <a:buFontTx/>
              <a:buChar char="•"/>
            </a:pPr>
            <a:r>
              <a:rPr lang="es-ES_tradnl" b="1" dirty="0">
                <a:solidFill>
                  <a:schemeClr val="accent2"/>
                </a:solidFill>
              </a:rPr>
              <a:t>Política gubernamental, institucional o corporativa</a:t>
            </a:r>
            <a:endParaRPr lang="es-ES_tradnl" b="1" dirty="0"/>
          </a:p>
          <a:p>
            <a:pPr marL="560388" lvl="1" indent="-179388" defTabSz="669925">
              <a:buSzPct val="100000"/>
            </a:pPr>
            <a:r>
              <a:rPr lang="es-ES_tradnl" sz="1800" dirty="0" smtClean="0">
                <a:latin typeface="Century Gothic" pitchFamily="34" charset="0"/>
              </a:rPr>
              <a:t>¿Qué </a:t>
            </a:r>
            <a:r>
              <a:rPr lang="es-ES_tradnl" sz="1800" dirty="0">
                <a:latin typeface="Century Gothic" pitchFamily="34" charset="0"/>
              </a:rPr>
              <a:t>información no debe estar disponible al público? </a:t>
            </a:r>
            <a:r>
              <a:rPr lang="es-ES_tradnl" sz="1800" dirty="0"/>
              <a:t>(historiales médicos...)</a:t>
            </a:r>
            <a:endParaRPr lang="es-ES_tradnl" sz="1800" dirty="0">
              <a:latin typeface="Century Gothic" pitchFamily="34" charset="0"/>
            </a:endParaRPr>
          </a:p>
          <a:p>
            <a:pPr marL="560388" lvl="1" indent="-179388" defTabSz="669925">
              <a:spcBef>
                <a:spcPct val="10000"/>
              </a:spcBef>
              <a:buSzPct val="100000"/>
            </a:pPr>
            <a:r>
              <a:rPr lang="es-ES_tradnl" sz="1800" dirty="0" smtClean="0">
                <a:latin typeface="Century Gothic" pitchFamily="34" charset="0"/>
              </a:rPr>
              <a:t>¿Cómo </a:t>
            </a:r>
            <a:r>
              <a:rPr lang="es-ES_tradnl" sz="1800" dirty="0">
                <a:latin typeface="Century Gothic" pitchFamily="34" charset="0"/>
              </a:rPr>
              <a:t>se decide ‘quién’ puede acceder a ‘qué’?</a:t>
            </a:r>
          </a:p>
          <a:p>
            <a:pPr marL="190500" indent="-190500" defTabSz="669925">
              <a:buSzPct val="100000"/>
              <a:buFontTx/>
              <a:buChar char="•"/>
            </a:pPr>
            <a:r>
              <a:rPr lang="es-ES_tradnl" b="1" dirty="0">
                <a:solidFill>
                  <a:schemeClr val="accent2"/>
                </a:solidFill>
              </a:rPr>
              <a:t>Controles físicos</a:t>
            </a:r>
            <a:endParaRPr lang="es-ES_tradnl" b="1" dirty="0"/>
          </a:p>
          <a:p>
            <a:pPr marL="560388" lvl="1" indent="-179388" defTabSz="669925">
              <a:buSzPct val="100000"/>
            </a:pPr>
            <a:r>
              <a:rPr lang="es-ES_tradnl" sz="1800" dirty="0" smtClean="0">
                <a:latin typeface="Century Gothic" pitchFamily="34" charset="0"/>
              </a:rPr>
              <a:t>¿Cómo </a:t>
            </a:r>
            <a:r>
              <a:rPr lang="es-ES_tradnl" sz="1800" dirty="0">
                <a:latin typeface="Century Gothic" pitchFamily="34" charset="0"/>
              </a:rPr>
              <a:t>proteger físicamente contra intrusos las salas en donde están los sistemas informáticos?</a:t>
            </a:r>
          </a:p>
          <a:p>
            <a:endParaRPr lang="es-ES_tradnl" dirty="0">
              <a:solidFill>
                <a:schemeClr val="tx2"/>
              </a:solidFill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714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El problema de la seguridad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pPr marL="190500" indent="-190500" defTabSz="669925">
              <a:lnSpc>
                <a:spcPct val="95000"/>
              </a:lnSpc>
              <a:spcBef>
                <a:spcPct val="10000"/>
              </a:spcBef>
              <a:buSzPct val="100000"/>
              <a:buFontTx/>
              <a:buChar char="•"/>
            </a:pPr>
            <a:r>
              <a:rPr lang="es-ES_tradnl" b="1" dirty="0">
                <a:solidFill>
                  <a:schemeClr val="tx2"/>
                </a:solidFill>
              </a:rPr>
              <a:t>Aspectos del problema de la seguridad</a:t>
            </a:r>
            <a:endParaRPr lang="es-ES_tradnl" b="1" dirty="0" smtClean="0">
              <a:solidFill>
                <a:schemeClr val="accent2"/>
              </a:solidFill>
            </a:endParaRPr>
          </a:p>
          <a:p>
            <a:pPr marL="190500" indent="-190500" defTabSz="669925">
              <a:lnSpc>
                <a:spcPct val="11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s-ES_tradnl" b="1" dirty="0">
                <a:solidFill>
                  <a:schemeClr val="accent2"/>
                </a:solidFill>
              </a:rPr>
              <a:t>Seguridad del Sistema Operativo</a:t>
            </a:r>
          </a:p>
          <a:p>
            <a:pPr marL="560388" lvl="1" indent="-179388" defTabSz="669925">
              <a:lnSpc>
                <a:spcPct val="95000"/>
              </a:lnSpc>
              <a:spcBef>
                <a:spcPct val="10000"/>
              </a:spcBef>
              <a:buSzPct val="100000"/>
            </a:pPr>
            <a:r>
              <a:rPr lang="es-ES_tradnl" sz="1800" dirty="0" smtClean="0">
                <a:latin typeface="Century Gothic" pitchFamily="34" charset="0"/>
              </a:rPr>
              <a:t>¿Borra </a:t>
            </a:r>
            <a:r>
              <a:rPr lang="es-ES_tradnl" sz="1800" dirty="0">
                <a:latin typeface="Century Gothic" pitchFamily="34" charset="0"/>
              </a:rPr>
              <a:t>el SO el contenido de áreas de almacenamiento y archivos de datos cuando no se necesitan? </a:t>
            </a:r>
          </a:p>
          <a:p>
            <a:pPr marL="560388" lvl="1" indent="-179388" defTabSz="669925">
              <a:lnSpc>
                <a:spcPct val="95000"/>
              </a:lnSpc>
              <a:spcBef>
                <a:spcPct val="10000"/>
              </a:spcBef>
              <a:buSzPct val="100000"/>
            </a:pPr>
            <a:r>
              <a:rPr lang="es-ES_tradnl" sz="1800" dirty="0" smtClean="0">
                <a:latin typeface="Century Gothic" pitchFamily="34" charset="0"/>
              </a:rPr>
              <a:t>¿El </a:t>
            </a:r>
            <a:r>
              <a:rPr lang="es-ES_tradnl" sz="1800" dirty="0">
                <a:latin typeface="Century Gothic" pitchFamily="34" charset="0"/>
              </a:rPr>
              <a:t>SO permite el acceso directo a los ficheros de la base de datos?</a:t>
            </a:r>
          </a:p>
          <a:p>
            <a:pPr marL="560388" lvl="1" indent="-179388" defTabSz="669925">
              <a:lnSpc>
                <a:spcPct val="95000"/>
              </a:lnSpc>
              <a:spcBef>
                <a:spcPct val="10000"/>
              </a:spcBef>
              <a:buSzPct val="100000"/>
            </a:pPr>
            <a:r>
              <a:rPr lang="es-ES_tradnl" sz="1800" dirty="0">
                <a:latin typeface="Century Gothic" pitchFamily="34" charset="0"/>
              </a:rPr>
              <a:t>si se usan contraseñas para el acceso al SO ¿cómo se mantienen en secreto? </a:t>
            </a:r>
            <a:r>
              <a:rPr lang="es-ES_tradnl" sz="1800" dirty="0" smtClean="0">
                <a:latin typeface="Century Gothic" pitchFamily="34" charset="0"/>
              </a:rPr>
              <a:t>¿Con </a:t>
            </a:r>
            <a:r>
              <a:rPr lang="es-ES_tradnl" sz="1800" dirty="0">
                <a:latin typeface="Century Gothic" pitchFamily="34" charset="0"/>
              </a:rPr>
              <a:t>qué frecuencia se cambian?</a:t>
            </a:r>
          </a:p>
          <a:p>
            <a:pPr marL="190500" indent="-190500" defTabSz="669925">
              <a:spcBef>
                <a:spcPct val="50000"/>
              </a:spcBef>
              <a:buSzPct val="100000"/>
              <a:buFontTx/>
              <a:buChar char="•"/>
            </a:pPr>
            <a:r>
              <a:rPr lang="es-ES_tradnl" sz="2600" b="1" dirty="0">
                <a:solidFill>
                  <a:schemeClr val="accent2"/>
                </a:solidFill>
              </a:rPr>
              <a:t>Seguridad de la Red</a:t>
            </a:r>
          </a:p>
          <a:p>
            <a:pPr marL="560388" lvl="1" indent="-179388" defTabSz="669925">
              <a:lnSpc>
                <a:spcPct val="95000"/>
              </a:lnSpc>
              <a:spcBef>
                <a:spcPct val="10000"/>
              </a:spcBef>
              <a:buSzPct val="100000"/>
              <a:buFont typeface="Symbol" pitchFamily="18" charset="2"/>
              <a:buChar char="-"/>
            </a:pPr>
            <a:r>
              <a:rPr lang="es-ES_tradnl" dirty="0"/>
              <a:t>La seguridad en el nivel de </a:t>
            </a:r>
            <a:r>
              <a:rPr lang="es-ES_tradnl" dirty="0">
                <a:latin typeface="Trebuchet MS" pitchFamily="34" charset="0"/>
              </a:rPr>
              <a:t>software</a:t>
            </a:r>
            <a:r>
              <a:rPr lang="es-ES_tradnl" dirty="0"/>
              <a:t> de red es hoy en día fundamental, tanto en </a:t>
            </a:r>
            <a:r>
              <a:rPr lang="es-ES_tradnl" dirty="0">
                <a:latin typeface="Trebuchet MS" pitchFamily="34" charset="0"/>
              </a:rPr>
              <a:t>Internet</a:t>
            </a:r>
            <a:r>
              <a:rPr lang="es-ES_tradnl" dirty="0"/>
              <a:t> como en las redes privadas de las organizaciones</a:t>
            </a:r>
          </a:p>
          <a:p>
            <a:pPr marL="190500" indent="-190500" defTabSz="669925">
              <a:spcBef>
                <a:spcPct val="50000"/>
              </a:spcBef>
              <a:buSzPct val="100000"/>
              <a:buFontTx/>
              <a:buChar char="•"/>
            </a:pPr>
            <a:r>
              <a:rPr lang="es-ES_tradnl" sz="2600" b="1" dirty="0">
                <a:solidFill>
                  <a:schemeClr val="accent2"/>
                </a:solidFill>
              </a:rPr>
              <a:t>Aspectos específicos del Sistema de Bases de Datos </a:t>
            </a:r>
            <a:r>
              <a:rPr lang="es-ES_tradnl" sz="2000" b="1" dirty="0">
                <a:solidFill>
                  <a:srgbClr val="990099"/>
                </a:solidFill>
                <a:sym typeface="Wingdings" pitchFamily="2" charset="2"/>
              </a:rPr>
              <a:t></a:t>
            </a:r>
            <a:r>
              <a:rPr lang="es-ES_tradnl" sz="2600" b="1" dirty="0">
                <a:solidFill>
                  <a:schemeClr val="accent2"/>
                </a:solidFill>
              </a:rPr>
              <a:t> </a:t>
            </a:r>
          </a:p>
          <a:p>
            <a:pPr marL="560388" lvl="1" indent="-179388" defTabSz="669925">
              <a:lnSpc>
                <a:spcPct val="95000"/>
              </a:lnSpc>
              <a:spcBef>
                <a:spcPct val="10000"/>
              </a:spcBef>
              <a:buSzPct val="100000"/>
            </a:pPr>
            <a:r>
              <a:rPr lang="es-ES_tradnl" sz="1800" dirty="0" smtClean="0">
                <a:latin typeface="Century Gothic" pitchFamily="34" charset="0"/>
              </a:rPr>
              <a:t>¿Dispone </a:t>
            </a:r>
            <a:r>
              <a:rPr lang="es-ES_tradnl" sz="1800" dirty="0">
                <a:latin typeface="Century Gothic" pitchFamily="34" charset="0"/>
              </a:rPr>
              <a:t>el sistema de BD del concepto de </a:t>
            </a:r>
            <a:r>
              <a:rPr lang="es-ES_tradnl" sz="1800" dirty="0">
                <a:solidFill>
                  <a:schemeClr val="accent2"/>
                </a:solidFill>
                <a:latin typeface="Century Gothic" pitchFamily="34" charset="0"/>
              </a:rPr>
              <a:t>propiedad</a:t>
            </a:r>
            <a:r>
              <a:rPr lang="es-ES_tradnl" sz="1800" dirty="0">
                <a:latin typeface="Century Gothic" pitchFamily="34" charset="0"/>
              </a:rPr>
              <a:t> de la información?</a:t>
            </a:r>
          </a:p>
          <a:p>
            <a:pPr marL="560388" lvl="1" indent="-179388" defTabSz="669925">
              <a:lnSpc>
                <a:spcPct val="95000"/>
              </a:lnSpc>
              <a:spcBef>
                <a:spcPct val="10000"/>
              </a:spcBef>
              <a:buSzPct val="100000"/>
            </a:pPr>
            <a:r>
              <a:rPr lang="es-ES_tradnl" sz="1800" dirty="0" smtClean="0">
                <a:latin typeface="Century Gothic" pitchFamily="34" charset="0"/>
                <a:sym typeface="Wingdings" pitchFamily="2" charset="2"/>
              </a:rPr>
              <a:t>¿Cómo </a:t>
            </a:r>
            <a:r>
              <a:rPr lang="es-ES_tradnl" sz="1800" dirty="0">
                <a:latin typeface="Century Gothic" pitchFamily="34" charset="0"/>
                <a:sym typeface="Wingdings" pitchFamily="2" charset="2"/>
              </a:rPr>
              <a:t>evitar que los usuarios puedan acceder a ciertas partes de la BD?</a:t>
            </a:r>
          </a:p>
          <a:p>
            <a:pPr marL="560388" lvl="1" indent="-179388" defTabSz="669925">
              <a:lnSpc>
                <a:spcPct val="95000"/>
              </a:lnSpc>
              <a:spcBef>
                <a:spcPct val="10000"/>
              </a:spcBef>
              <a:buSzPct val="100000"/>
            </a:pPr>
            <a:r>
              <a:rPr lang="es-ES_tradnl" sz="1800" dirty="0" smtClean="0">
                <a:latin typeface="Century Gothic" pitchFamily="34" charset="0"/>
                <a:sym typeface="Wingdings" pitchFamily="2" charset="2"/>
              </a:rPr>
              <a:t>¿Cómo </a:t>
            </a:r>
            <a:r>
              <a:rPr lang="es-ES_tradnl" sz="1800" dirty="0">
                <a:latin typeface="Century Gothic" pitchFamily="34" charset="0"/>
                <a:sym typeface="Wingdings" pitchFamily="2" charset="2"/>
              </a:rPr>
              <a:t>limitar las operaciones que los usuarios pueden realizar sobre la BD?</a:t>
            </a:r>
          </a:p>
          <a:p>
            <a:pPr marL="190500" indent="-190500" defTabSz="669925">
              <a:lnSpc>
                <a:spcPct val="95000"/>
              </a:lnSpc>
              <a:spcBef>
                <a:spcPct val="10000"/>
              </a:spcBef>
              <a:buClr>
                <a:srgbClr val="990099"/>
              </a:buClr>
              <a:buSzPct val="100000"/>
              <a:buFont typeface="Webdings" pitchFamily="18" charset="2"/>
              <a:buChar char="4"/>
            </a:pPr>
            <a:endParaRPr lang="es-ES_tradnl" sz="2000" b="1" dirty="0" smtClean="0"/>
          </a:p>
          <a:p>
            <a:pPr marL="190500" indent="-190500" defTabSz="669925">
              <a:lnSpc>
                <a:spcPct val="95000"/>
              </a:lnSpc>
              <a:spcBef>
                <a:spcPct val="10000"/>
              </a:spcBef>
              <a:buClr>
                <a:srgbClr val="990099"/>
              </a:buClr>
              <a:buSzPct val="100000"/>
              <a:buFont typeface="Webdings" pitchFamily="18" charset="2"/>
              <a:buChar char="4"/>
            </a:pPr>
            <a:r>
              <a:rPr lang="es-ES_tradnl" sz="2000" b="1" dirty="0" smtClean="0"/>
              <a:t>Hay </a:t>
            </a:r>
            <a:r>
              <a:rPr lang="es-ES_tradnl" sz="2000" b="1" dirty="0"/>
              <a:t>que adoptar medidas de seguridad en todos estos niveles, pero nos centraremos en el último de ellos (</a:t>
            </a:r>
            <a:r>
              <a:rPr lang="es-ES_tradnl" sz="2000" b="1" dirty="0">
                <a:solidFill>
                  <a:srgbClr val="990099"/>
                </a:solidFill>
                <a:sym typeface="Wingdings" pitchFamily="2" charset="2"/>
              </a:rPr>
              <a:t></a:t>
            </a:r>
            <a:r>
              <a:rPr lang="es-ES_tradnl" sz="2000" b="1" dirty="0"/>
              <a:t>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956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R"/>
              <a:t>Algebra Relacional</a:t>
            </a:r>
            <a:endParaRPr lang="es-ES" altLang="es-C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L" altLang="es-CR" sz="2800" dirty="0"/>
              <a:t>Se denomina algebra relacional a un conjunto de operaciones encargadas de la manipulación de datos agrupados (relaciones). </a:t>
            </a:r>
          </a:p>
          <a:p>
            <a:pPr>
              <a:lnSpc>
                <a:spcPct val="90000"/>
              </a:lnSpc>
            </a:pPr>
            <a:r>
              <a:rPr lang="es-CL" altLang="es-CR" sz="2800" dirty="0"/>
              <a:t>Estas operaciones describen la manipulación de datos. Son en si, una representación intermedia de una consulta a una base de datos.</a:t>
            </a:r>
          </a:p>
          <a:p>
            <a:pPr>
              <a:lnSpc>
                <a:spcPct val="90000"/>
              </a:lnSpc>
            </a:pPr>
            <a:r>
              <a:rPr lang="es-ES" altLang="es-CR" sz="2800" dirty="0"/>
              <a:t>Debido a sus propiedades algebraicas, estas operaciones sirven para obtener una versión más optimizada y eficiente de dicha consulta.</a:t>
            </a:r>
          </a:p>
        </p:txBody>
      </p:sp>
    </p:spTree>
    <p:extLst>
      <p:ext uri="{BB962C8B-B14F-4D97-AF65-F5344CB8AC3E}">
        <p14:creationId xmlns:p14="http://schemas.microsoft.com/office/powerpoint/2010/main" val="155690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El problema de la seguridad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 defTabSz="669925">
              <a:buSzPct val="100000"/>
              <a:buFontTx/>
              <a:buChar char="•"/>
            </a:pPr>
            <a:r>
              <a:rPr lang="es-ES_tradnl" dirty="0"/>
              <a:t>La</a:t>
            </a:r>
            <a:r>
              <a:rPr lang="es-ES_tradnl" b="1" dirty="0"/>
              <a:t> protección total y absoluta de la BD </a:t>
            </a:r>
            <a:r>
              <a:rPr lang="es-ES_tradnl" dirty="0"/>
              <a:t>contra el mal uso intencionado es </a:t>
            </a:r>
            <a:r>
              <a:rPr lang="es-ES_tradnl" b="1" dirty="0"/>
              <a:t>imposible</a:t>
            </a:r>
            <a:endParaRPr lang="es-ES_tradnl" dirty="0"/>
          </a:p>
          <a:p>
            <a:pPr marL="698500" lvl="1" indent="-252413" defTabSz="669925">
              <a:buSzPct val="100000"/>
              <a:buFontTx/>
              <a:buChar char="»"/>
            </a:pPr>
            <a:endParaRPr lang="es-ES_tradnl" sz="1000" dirty="0"/>
          </a:p>
          <a:p>
            <a:pPr marL="266700" indent="-266700" defTabSz="669925">
              <a:buSzPct val="100000"/>
              <a:buFont typeface="Webdings" pitchFamily="18" charset="2"/>
              <a:buChar char="4"/>
            </a:pPr>
            <a:r>
              <a:rPr lang="es-ES_tradnl" dirty="0"/>
              <a:t>El </a:t>
            </a:r>
            <a:r>
              <a:rPr lang="es-ES_tradnl" dirty="0">
                <a:latin typeface="Trebuchet MS" pitchFamily="34" charset="0"/>
              </a:rPr>
              <a:t>SGBD</a:t>
            </a:r>
            <a:r>
              <a:rPr lang="es-ES_tradnl" dirty="0"/>
              <a:t> proporciona </a:t>
            </a:r>
            <a:r>
              <a:rPr lang="es-ES_tradnl" dirty="0">
                <a:solidFill>
                  <a:schemeClr val="accent2"/>
                </a:solidFill>
              </a:rPr>
              <a:t>técnicas</a:t>
            </a:r>
            <a:r>
              <a:rPr lang="es-ES_tradnl" dirty="0"/>
              <a:t> para que (grupos de) usuarios tengan </a:t>
            </a:r>
            <a:r>
              <a:rPr lang="es-ES_tradnl" dirty="0">
                <a:solidFill>
                  <a:schemeClr val="accent2"/>
                </a:solidFill>
              </a:rPr>
              <a:t>acceso a ciertas partes de la base de datos</a:t>
            </a:r>
            <a:r>
              <a:rPr lang="es-ES_tradnl" dirty="0"/>
              <a:t>, sin tener acceso al resto</a:t>
            </a:r>
          </a:p>
          <a:p>
            <a:pPr marL="698500" lvl="1" indent="-252413" defTabSz="669925">
              <a:buSzPct val="100000"/>
              <a:buFont typeface="Symbol" pitchFamily="18" charset="2"/>
              <a:buChar char="-"/>
            </a:pPr>
            <a:r>
              <a:rPr lang="es-ES_tradnl" dirty="0"/>
              <a:t>El </a:t>
            </a:r>
            <a:r>
              <a:rPr lang="es-ES_tradnl" b="1" dirty="0">
                <a:latin typeface="Trebuchet MS" pitchFamily="34" charset="0"/>
              </a:rPr>
              <a:t>Subsistema de Seguridad y Autorización</a:t>
            </a:r>
            <a:r>
              <a:rPr lang="es-ES_tradnl" dirty="0"/>
              <a:t> del </a:t>
            </a:r>
            <a:r>
              <a:rPr lang="es-ES_tradnl" dirty="0">
                <a:latin typeface="Trebuchet MS" pitchFamily="34" charset="0"/>
              </a:rPr>
              <a:t>SGBD</a:t>
            </a:r>
            <a:r>
              <a:rPr lang="es-ES_tradnl" dirty="0"/>
              <a:t> garantiza la seguridad de (partes de) la BD contra accesos no autorizados</a:t>
            </a:r>
          </a:p>
          <a:p>
            <a:pPr marL="266700" indent="-266700" defTabSz="669925">
              <a:buSzPct val="100000"/>
              <a:buFontTx/>
              <a:buChar char="•"/>
            </a:pPr>
            <a:r>
              <a:rPr lang="es-ES_tradnl" dirty="0"/>
              <a:t>El </a:t>
            </a:r>
            <a:r>
              <a:rPr lang="es-ES_tradnl" dirty="0">
                <a:latin typeface="Trebuchet MS" pitchFamily="34" charset="0"/>
              </a:rPr>
              <a:t>SGBD</a:t>
            </a:r>
            <a:r>
              <a:rPr lang="es-ES_tradnl" dirty="0"/>
              <a:t> tiene definido el </a:t>
            </a:r>
            <a:r>
              <a:rPr lang="es-ES_tradnl" b="1" dirty="0">
                <a:solidFill>
                  <a:schemeClr val="accent2"/>
                </a:solidFill>
              </a:rPr>
              <a:t>objeto de datos</a:t>
            </a:r>
            <a:r>
              <a:rPr lang="es-ES_tradnl" dirty="0"/>
              <a:t>:</a:t>
            </a:r>
            <a:endParaRPr lang="es-ES_tradnl" b="1" dirty="0"/>
          </a:p>
          <a:p>
            <a:pPr marL="698500" lvl="1" indent="-252413" defTabSz="669925">
              <a:buSzPct val="100000"/>
              <a:buFontTx/>
              <a:buChar char="–"/>
            </a:pPr>
            <a:r>
              <a:rPr lang="es-ES_tradnl" dirty="0"/>
              <a:t>Unidad de datos que requiere protección individual</a:t>
            </a:r>
          </a:p>
          <a:p>
            <a:pPr marL="698500" lvl="1" indent="-252413" defTabSz="669925">
              <a:buSzPct val="100000"/>
              <a:buFontTx/>
              <a:buChar char="–"/>
            </a:pPr>
            <a:r>
              <a:rPr lang="es-ES_tradnl" dirty="0"/>
              <a:t>Puede ser desde la base de datos completa, o un conjunto de tablas ... hasta una posición (</a:t>
            </a:r>
            <a:r>
              <a:rPr lang="es-ES_tradnl" dirty="0">
                <a:latin typeface="Century Gothic" pitchFamily="34" charset="0"/>
              </a:rPr>
              <a:t>fila, columna</a:t>
            </a:r>
            <a:r>
              <a:rPr lang="es-ES_tradnl" dirty="0"/>
              <a:t>) dentro de cierta tabla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402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Control de acceso</a:t>
            </a:r>
            <a:endParaRPr lang="es-CR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6264696" cy="5069160"/>
          </a:xfrm>
        </p:spPr>
        <p:txBody>
          <a:bodyPr>
            <a:normAutofit lnSpcReduction="10000"/>
          </a:bodyPr>
          <a:lstStyle/>
          <a:p>
            <a:pPr marL="266700" indent="-266700" defTabSz="669925">
              <a:buSzPct val="100000"/>
              <a:buFontTx/>
              <a:buChar char="•"/>
            </a:pPr>
            <a:r>
              <a:rPr lang="es-ES_tradnl" dirty="0"/>
              <a:t>El </a:t>
            </a:r>
            <a:r>
              <a:rPr lang="es-ES_tradnl" b="1" dirty="0"/>
              <a:t>administrador de la base de datos</a:t>
            </a:r>
            <a:r>
              <a:rPr lang="es-ES_tradnl" dirty="0"/>
              <a:t>, ABD, es la autoridad central </a:t>
            </a:r>
            <a:r>
              <a:rPr lang="es-ES_tradnl" dirty="0">
                <a:solidFill>
                  <a:schemeClr val="accent2"/>
                </a:solidFill>
              </a:rPr>
              <a:t>responsable de la seguridad global del sistema</a:t>
            </a:r>
            <a:r>
              <a:rPr lang="es-ES_tradnl" dirty="0"/>
              <a:t> de bases de datos</a:t>
            </a:r>
          </a:p>
          <a:p>
            <a:pPr marL="266700" indent="-266700" defTabSz="669925">
              <a:lnSpc>
                <a:spcPct val="90000"/>
              </a:lnSpc>
              <a:buSzPct val="100000"/>
              <a:buFontTx/>
              <a:buChar char="•"/>
            </a:pPr>
            <a:r>
              <a:rPr lang="es-ES_tradnl" dirty="0" smtClean="0"/>
              <a:t>Dispone </a:t>
            </a:r>
            <a:r>
              <a:rPr lang="es-ES_tradnl" dirty="0"/>
              <a:t>de una </a:t>
            </a:r>
            <a:r>
              <a:rPr lang="es-ES_tradnl" dirty="0">
                <a:solidFill>
                  <a:schemeClr val="accent2"/>
                </a:solidFill>
              </a:rPr>
              <a:t>cuenta</a:t>
            </a:r>
            <a:r>
              <a:rPr lang="es-ES_tradnl" dirty="0"/>
              <a:t> de bases de datos privilegiada o </a:t>
            </a:r>
            <a:r>
              <a:rPr lang="es-ES_tradnl" dirty="0">
                <a:solidFill>
                  <a:schemeClr val="accent2"/>
                </a:solidFill>
              </a:rPr>
              <a:t>de sistema</a:t>
            </a:r>
            <a:r>
              <a:rPr lang="es-ES_tradnl" dirty="0"/>
              <a:t>, con «capacidades extraordinarias», desde la que puede...</a:t>
            </a:r>
          </a:p>
          <a:p>
            <a:pPr marL="717550" lvl="1" indent="-271463" defTabSz="669925">
              <a:lnSpc>
                <a:spcPct val="90000"/>
              </a:lnSpc>
              <a:buSzPct val="100000"/>
              <a:buFontTx/>
              <a:buChar char="–"/>
            </a:pPr>
            <a:r>
              <a:rPr lang="es-ES_tradnl" b="1" dirty="0"/>
              <a:t>Crear</a:t>
            </a:r>
            <a:r>
              <a:rPr lang="es-ES_tradnl" dirty="0"/>
              <a:t> y </a:t>
            </a:r>
            <a:r>
              <a:rPr lang="es-ES_tradnl" b="1" dirty="0"/>
              <a:t>eliminar </a:t>
            </a:r>
            <a:r>
              <a:rPr lang="es-ES_tradnl" dirty="0"/>
              <a:t>cuentas de usuario</a:t>
            </a:r>
            <a:br>
              <a:rPr lang="es-ES_tradnl" dirty="0"/>
            </a:br>
            <a:r>
              <a:rPr lang="es-ES_tradnl" dirty="0"/>
              <a:t>para acceso a la base de datos</a:t>
            </a:r>
          </a:p>
          <a:p>
            <a:pPr marL="717550" lvl="1" indent="-271463" defTabSz="669925">
              <a:lnSpc>
                <a:spcPct val="90000"/>
              </a:lnSpc>
              <a:buSzPct val="100000"/>
              <a:buFontTx/>
              <a:buChar char="–"/>
            </a:pPr>
            <a:r>
              <a:rPr lang="es-ES_tradnl" b="1" dirty="0"/>
              <a:t>Conceder</a:t>
            </a:r>
            <a:r>
              <a:rPr lang="es-ES_tradnl" dirty="0"/>
              <a:t> y </a:t>
            </a:r>
            <a:r>
              <a:rPr lang="es-ES_tradnl" b="1" dirty="0"/>
              <a:t>cancelar</a:t>
            </a:r>
            <a:r>
              <a:rPr lang="es-ES_tradnl" dirty="0"/>
              <a:t> privilegios a </a:t>
            </a:r>
            <a:br>
              <a:rPr lang="es-ES_tradnl" dirty="0"/>
            </a:br>
            <a:r>
              <a:rPr lang="es-ES_tradnl" dirty="0"/>
              <a:t>(cuentas de) usuarios</a:t>
            </a:r>
          </a:p>
          <a:p>
            <a:pPr marL="717550" lvl="1" indent="-271463" defTabSz="669925">
              <a:lnSpc>
                <a:spcPct val="90000"/>
              </a:lnSpc>
              <a:buSzPct val="100000"/>
              <a:buFontTx/>
              <a:buChar char="–"/>
            </a:pPr>
            <a:r>
              <a:rPr lang="es-ES_tradnl" b="1" dirty="0"/>
              <a:t>Asignar</a:t>
            </a:r>
            <a:r>
              <a:rPr lang="es-ES_tradnl" dirty="0"/>
              <a:t> datos a niveles de seguridad</a:t>
            </a:r>
          </a:p>
          <a:p>
            <a:pPr marL="717550" lvl="1" indent="-271463" defTabSz="669925">
              <a:lnSpc>
                <a:spcPct val="90000"/>
              </a:lnSpc>
              <a:buSzPct val="100000"/>
              <a:buFontTx/>
              <a:buChar char="–"/>
            </a:pPr>
            <a:r>
              <a:rPr lang="es-ES_tradnl" b="1" dirty="0"/>
              <a:t>Asignar</a:t>
            </a:r>
            <a:r>
              <a:rPr lang="es-ES_tradnl" dirty="0"/>
              <a:t> cuentas de usuario a niveles </a:t>
            </a:r>
            <a:br>
              <a:rPr lang="es-ES_tradnl" dirty="0"/>
            </a:br>
            <a:r>
              <a:rPr lang="es-ES_tradnl" dirty="0"/>
              <a:t>de seguridad o acreditación</a:t>
            </a:r>
          </a:p>
          <a:p>
            <a:endParaRPr lang="es-CR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951983" y="4282318"/>
            <a:ext cx="3084513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r"/>
            <a:r>
              <a:rPr lang="es-ES_tradnl" b="1" dirty="0">
                <a:solidFill>
                  <a:srgbClr val="990099"/>
                </a:solidFill>
                <a:latin typeface="Century Gothic" pitchFamily="34" charset="0"/>
                <a:sym typeface="Webdings" pitchFamily="18" charset="2"/>
              </a:rPr>
              <a:t></a:t>
            </a:r>
            <a:r>
              <a:rPr lang="es-ES_tradnl" b="1" dirty="0">
                <a:solidFill>
                  <a:srgbClr val="FF0000"/>
                </a:solidFill>
                <a:latin typeface="Century Gothic" pitchFamily="34" charset="0"/>
              </a:rPr>
              <a:t>Control Global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509078" y="4841850"/>
            <a:ext cx="2527418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algn="r"/>
            <a:r>
              <a:rPr lang="es-ES_tradnl" b="1" dirty="0">
                <a:solidFill>
                  <a:srgbClr val="990099"/>
                </a:solidFill>
                <a:sym typeface="Webdings" pitchFamily="18" charset="2"/>
              </a:rPr>
              <a:t></a:t>
            </a:r>
            <a:r>
              <a:rPr lang="es-ES_tradnl" b="1" dirty="0">
                <a:solidFill>
                  <a:srgbClr val="FF0000"/>
                </a:solidFill>
                <a:latin typeface="Century Gothic" pitchFamily="34" charset="0"/>
              </a:rPr>
              <a:t>Control Discrecional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637318" y="5517232"/>
            <a:ext cx="2399178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algn="r"/>
            <a:r>
              <a:rPr lang="es-ES_tradnl" b="1" dirty="0">
                <a:solidFill>
                  <a:srgbClr val="990099"/>
                </a:solidFill>
                <a:sym typeface="Webdings" pitchFamily="18" charset="2"/>
              </a:rPr>
              <a:t></a:t>
            </a:r>
            <a:r>
              <a:rPr lang="es-ES_tradnl" b="1" dirty="0">
                <a:solidFill>
                  <a:srgbClr val="FF0000"/>
                </a:solidFill>
                <a:latin typeface="Century Gothic" pitchFamily="34" charset="0"/>
              </a:rPr>
              <a:t>Control Obligatorio</a:t>
            </a:r>
          </a:p>
        </p:txBody>
      </p:sp>
    </p:spTree>
    <p:extLst>
      <p:ext uri="{BB962C8B-B14F-4D97-AF65-F5344CB8AC3E}">
        <p14:creationId xmlns:p14="http://schemas.microsoft.com/office/powerpoint/2010/main" val="12053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Control de acceso global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90500" indent="-190500" defTabSz="669925">
              <a:buSzPct val="100000"/>
              <a:buFontTx/>
              <a:buChar char="•"/>
            </a:pPr>
            <a:r>
              <a:rPr lang="es-ES_tradnl" dirty="0"/>
              <a:t>Evitar que personal no autorizado acceda al sistema de BD</a:t>
            </a:r>
          </a:p>
          <a:p>
            <a:pPr marL="190500" indent="-190500" defTabSz="669925">
              <a:buSzPct val="100000"/>
              <a:buFontTx/>
              <a:buChar char="•"/>
            </a:pPr>
            <a:r>
              <a:rPr lang="es-ES_tradnl" dirty="0"/>
              <a:t>Puesto en práctica mediante creación, por parte del ABD, de </a:t>
            </a:r>
            <a:r>
              <a:rPr lang="es-ES_tradnl" dirty="0">
                <a:solidFill>
                  <a:schemeClr val="accent2"/>
                </a:solidFill>
              </a:rPr>
              <a:t>cuentas de usuario</a:t>
            </a:r>
            <a:r>
              <a:rPr lang="es-ES_tradnl" dirty="0"/>
              <a:t> de BD con </a:t>
            </a:r>
            <a:r>
              <a:rPr lang="es-ES_tradnl" dirty="0">
                <a:solidFill>
                  <a:schemeClr val="accent2"/>
                </a:solidFill>
              </a:rPr>
              <a:t>contraseñas</a:t>
            </a:r>
            <a:endParaRPr lang="es-ES_tradnl" sz="1800" dirty="0"/>
          </a:p>
          <a:p>
            <a:pPr marL="190500" indent="-190500" defTabSz="669925">
              <a:buSzPct val="100000"/>
              <a:buFontTx/>
              <a:buChar char="•"/>
            </a:pPr>
            <a:r>
              <a:rPr lang="es-ES_tradnl" b="1" dirty="0"/>
              <a:t>Implementación</a:t>
            </a:r>
          </a:p>
          <a:p>
            <a:pPr marL="560388" lvl="1" indent="-179388" defTabSz="669925">
              <a:buSzPct val="100000"/>
              <a:buFontTx/>
              <a:buChar char="–"/>
            </a:pPr>
            <a:r>
              <a:rPr lang="es-ES_tradnl" b="1" dirty="0"/>
              <a:t>Tabla cifrada</a:t>
            </a:r>
            <a:r>
              <a:rPr lang="es-ES_tradnl" dirty="0"/>
              <a:t> con dos columnas: </a:t>
            </a:r>
            <a:r>
              <a:rPr lang="es-ES_tradnl" dirty="0">
                <a:latin typeface="Arial Narrow" pitchFamily="34" charset="0"/>
              </a:rPr>
              <a:t>cuenta </a:t>
            </a:r>
            <a:r>
              <a:rPr lang="es-ES_tradnl" dirty="0"/>
              <a:t>y</a:t>
            </a:r>
            <a:r>
              <a:rPr lang="es-ES_tradnl" dirty="0">
                <a:latin typeface="Arial Narrow" pitchFamily="34" charset="0"/>
              </a:rPr>
              <a:t> contraseña</a:t>
            </a:r>
            <a:endParaRPr lang="es-ES_tradnl" dirty="0"/>
          </a:p>
          <a:p>
            <a:pPr marL="560388" lvl="1" indent="-179388" defTabSz="669925">
              <a:buSzPct val="100000"/>
              <a:buFontTx/>
              <a:buChar char="–"/>
            </a:pPr>
            <a:r>
              <a:rPr lang="es-ES_tradnl" b="1" dirty="0"/>
              <a:t>Almacenada en </a:t>
            </a:r>
            <a:r>
              <a:rPr lang="es-ES_tradnl" dirty="0"/>
              <a:t>el</a:t>
            </a:r>
            <a:r>
              <a:rPr lang="es-ES_tradnl" b="1" dirty="0"/>
              <a:t> </a:t>
            </a:r>
            <a:r>
              <a:rPr lang="es-ES_tradnl" b="1" dirty="0">
                <a:latin typeface="Arial Narrow" pitchFamily="34" charset="0"/>
              </a:rPr>
              <a:t>INFORMATION_SCHEMA</a:t>
            </a:r>
            <a:r>
              <a:rPr lang="es-ES_tradnl" b="1" dirty="0"/>
              <a:t> </a:t>
            </a:r>
            <a:r>
              <a:rPr lang="es-ES_tradnl" dirty="0"/>
              <a:t>del catálogo y mantenida por el </a:t>
            </a:r>
            <a:r>
              <a:rPr lang="es-ES_tradnl" dirty="0">
                <a:latin typeface="Trebuchet MS" pitchFamily="34" charset="0"/>
              </a:rPr>
              <a:t>SGBD</a:t>
            </a:r>
            <a:r>
              <a:rPr lang="es-ES_tradnl" b="1" dirty="0"/>
              <a:t> </a:t>
            </a:r>
            <a:endParaRPr lang="es-ES_tradnl" dirty="0"/>
          </a:p>
          <a:p>
            <a:pPr marL="190500" indent="-190500" defTabSz="669925">
              <a:buSzPct val="100000"/>
              <a:buFontTx/>
              <a:buChar char="•"/>
            </a:pPr>
            <a:r>
              <a:rPr lang="es-ES_tradnl" b="1" dirty="0"/>
              <a:t>Autenticación de usuarios</a:t>
            </a:r>
          </a:p>
          <a:p>
            <a:pPr marL="560388" lvl="1" indent="-179388" defTabSz="669925">
              <a:buSzPct val="100000"/>
              <a:buFontTx/>
              <a:buChar char="–"/>
            </a:pPr>
            <a:r>
              <a:rPr lang="es-ES_tradnl" dirty="0"/>
              <a:t>Para entrar al sistema, el usuario indica al </a:t>
            </a:r>
            <a:r>
              <a:rPr lang="es-ES_tradnl" dirty="0">
                <a:latin typeface="Trebuchet MS" pitchFamily="34" charset="0"/>
              </a:rPr>
              <a:t>SGBD</a:t>
            </a:r>
            <a:r>
              <a:rPr lang="es-ES_tradnl" dirty="0"/>
              <a:t> su cuenta y contraseña</a:t>
            </a:r>
          </a:p>
          <a:p>
            <a:pPr marL="560388" lvl="1" indent="-179388" defTabSz="669925">
              <a:buSzPct val="100000"/>
              <a:buFontTx/>
              <a:buChar char="–"/>
            </a:pPr>
            <a:r>
              <a:rPr lang="es-ES_tradnl" dirty="0"/>
              <a:t>Una vez que el </a:t>
            </a:r>
            <a:r>
              <a:rPr lang="es-ES_tradnl" dirty="0">
                <a:latin typeface="Trebuchet MS" pitchFamily="34" charset="0"/>
              </a:rPr>
              <a:t>SGBD</a:t>
            </a:r>
            <a:r>
              <a:rPr lang="es-ES_tradnl" dirty="0"/>
              <a:t> valida esos datos, el usuario puede acceder a la información almacenada en la BD</a:t>
            </a:r>
          </a:p>
          <a:p>
            <a:pPr marL="190500" indent="-190500" defTabSz="669925">
              <a:buSzPct val="100000"/>
            </a:pPr>
            <a:endParaRPr lang="es-ES_tradnl" sz="1800" dirty="0">
              <a:sym typeface="Webdings" pitchFamily="18" charset="2"/>
            </a:endParaRPr>
          </a:p>
          <a:p>
            <a:pPr marL="190500" indent="-190500" algn="l" defTabSz="669925">
              <a:buSzPct val="100000"/>
            </a:pPr>
            <a:r>
              <a:rPr lang="es-ES_tradnl" sz="1800" dirty="0">
                <a:sym typeface="Webdings" pitchFamily="18" charset="2"/>
              </a:rPr>
              <a:t> </a:t>
            </a:r>
            <a:r>
              <a:rPr lang="es-ES_tradnl" sz="1800" dirty="0"/>
              <a:t>un programa de aplicación puede ‘ser un usuario’ (puede exigírsele contraseña)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25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Control de acceso obligatorio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-190500" defTabSz="669925">
              <a:buSzPct val="100000"/>
              <a:buFontTx/>
              <a:buChar char="•"/>
              <a:tabLst>
                <a:tab pos="1524000" algn="l"/>
                <a:tab pos="2667000" algn="l"/>
                <a:tab pos="3810000" algn="l"/>
              </a:tabLst>
            </a:pPr>
            <a:r>
              <a:rPr lang="es-ES_tradnl" dirty="0">
                <a:sym typeface="Symbol" pitchFamily="18" charset="2"/>
              </a:rPr>
              <a:t>Para establecer una </a:t>
            </a:r>
            <a:r>
              <a:rPr lang="es-ES_tradnl" b="1" dirty="0">
                <a:sym typeface="Symbol" pitchFamily="18" charset="2"/>
              </a:rPr>
              <a:t>seguridad </a:t>
            </a:r>
            <a:r>
              <a:rPr lang="es-ES_tradnl" b="1" dirty="0" smtClean="0">
                <a:sym typeface="Symbol" pitchFamily="18" charset="2"/>
              </a:rPr>
              <a:t>multinivel s</a:t>
            </a:r>
            <a:r>
              <a:rPr lang="es-ES_tradnl" dirty="0" smtClean="0">
                <a:sym typeface="Symbol" pitchFamily="18" charset="2"/>
              </a:rPr>
              <a:t>e </a:t>
            </a:r>
            <a:r>
              <a:rPr lang="es-ES_tradnl" dirty="0">
                <a:sym typeface="Symbol" pitchFamily="18" charset="2"/>
              </a:rPr>
              <a:t>suele </a:t>
            </a:r>
            <a:r>
              <a:rPr lang="es-ES_tradnl" dirty="0">
                <a:solidFill>
                  <a:schemeClr val="accent2"/>
                </a:solidFill>
                <a:sym typeface="Symbol" pitchFamily="18" charset="2"/>
              </a:rPr>
              <a:t>combinar con el control de acceso discrecional</a:t>
            </a:r>
          </a:p>
          <a:p>
            <a:pPr marL="560388" lvl="1" indent="-179388" defTabSz="669925">
              <a:buSzPct val="100000"/>
              <a:buFontTx/>
              <a:buChar char="–"/>
              <a:tabLst>
                <a:tab pos="1524000" algn="l"/>
                <a:tab pos="2667000" algn="l"/>
                <a:tab pos="3810000" algn="l"/>
              </a:tabLst>
            </a:pPr>
            <a:r>
              <a:rPr lang="es-ES_tradnl" dirty="0">
                <a:sym typeface="Symbol" pitchFamily="18" charset="2"/>
              </a:rPr>
              <a:t>Aunque la mayoría de </a:t>
            </a:r>
            <a:r>
              <a:rPr lang="es-ES_tradnl" dirty="0">
                <a:latin typeface="Trebuchet MS" pitchFamily="34" charset="0"/>
                <a:sym typeface="Symbol" pitchFamily="18" charset="2"/>
              </a:rPr>
              <a:t>SGBD</a:t>
            </a:r>
            <a:r>
              <a:rPr lang="es-ES_tradnl" dirty="0">
                <a:sym typeface="Symbol" pitchFamily="18" charset="2"/>
              </a:rPr>
              <a:t> sólo ofrecen el discrecional</a:t>
            </a:r>
          </a:p>
          <a:p>
            <a:pPr marL="190500" indent="-190500" defTabSz="669925">
              <a:buClr>
                <a:schemeClr val="tx1"/>
              </a:buClr>
              <a:buSzPct val="100000"/>
              <a:buFontTx/>
              <a:buChar char="•"/>
              <a:tabLst>
                <a:tab pos="1524000" algn="l"/>
                <a:tab pos="2667000" algn="l"/>
                <a:tab pos="3810000" algn="l"/>
              </a:tabLst>
            </a:pP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Clasificación de los datos</a:t>
            </a:r>
            <a:r>
              <a:rPr lang="es-ES_tradnl" b="1" dirty="0">
                <a:sym typeface="Symbol" pitchFamily="18" charset="2"/>
              </a:rPr>
              <a:t> </a:t>
            </a:r>
            <a:r>
              <a:rPr lang="es-ES_tradnl" dirty="0">
                <a:sym typeface="Symbol" pitchFamily="18" charset="2"/>
              </a:rPr>
              <a:t>y</a:t>
            </a:r>
            <a:r>
              <a:rPr lang="es-ES_tradnl" b="1" dirty="0">
                <a:sym typeface="Symbol" pitchFamily="18" charset="2"/>
              </a:rPr>
              <a:t> </a:t>
            </a: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usuarios</a:t>
            </a:r>
            <a:r>
              <a:rPr lang="es-ES_tradnl" b="1" dirty="0">
                <a:sym typeface="Symbol" pitchFamily="18" charset="2"/>
              </a:rPr>
              <a:t> </a:t>
            </a:r>
            <a:r>
              <a:rPr lang="es-ES_tradnl" dirty="0">
                <a:sym typeface="Symbol" pitchFamily="18" charset="2"/>
              </a:rPr>
              <a:t>en</a:t>
            </a:r>
            <a:r>
              <a:rPr lang="es-ES_tradnl" b="1" dirty="0">
                <a:sym typeface="Symbol" pitchFamily="18" charset="2"/>
              </a:rPr>
              <a:t> </a:t>
            </a:r>
            <a:r>
              <a:rPr lang="es-ES_tradnl" b="1" dirty="0">
                <a:solidFill>
                  <a:schemeClr val="accent2"/>
                </a:solidFill>
                <a:latin typeface="Century Gothic" pitchFamily="34" charset="0"/>
                <a:sym typeface="Symbol" pitchFamily="18" charset="2"/>
              </a:rPr>
              <a:t>niveles</a:t>
            </a:r>
            <a:r>
              <a:rPr lang="es-ES_tradnl" b="1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s-ES_tradnl" b="1" dirty="0">
                <a:solidFill>
                  <a:schemeClr val="accent2"/>
                </a:solidFill>
                <a:latin typeface="Century Gothic" pitchFamily="34" charset="0"/>
                <a:sym typeface="Symbol" pitchFamily="18" charset="2"/>
              </a:rPr>
              <a:t>de seguridad</a:t>
            </a:r>
            <a:endParaRPr lang="es-ES_tradnl" sz="2000" i="1" dirty="0">
              <a:solidFill>
                <a:schemeClr val="accent2"/>
              </a:solidFill>
              <a:sym typeface="Symbol" pitchFamily="18" charset="2"/>
            </a:endParaRPr>
          </a:p>
          <a:p>
            <a:pPr marL="560388" lvl="1" indent="-179388" defTabSz="669925">
              <a:buSzPct val="100000"/>
              <a:buFont typeface="Symbol" pitchFamily="18" charset="2"/>
              <a:buChar char="-"/>
              <a:tabLst>
                <a:tab pos="1524000" algn="l"/>
                <a:tab pos="2667000" algn="l"/>
                <a:tab pos="3810000" algn="l"/>
              </a:tabLst>
            </a:pPr>
            <a:r>
              <a:rPr lang="es-ES_tradnl" dirty="0"/>
              <a:t>Cada </a:t>
            </a:r>
            <a:r>
              <a:rPr lang="es-ES_tradnl" b="1" dirty="0"/>
              <a:t>objeto</a:t>
            </a:r>
            <a:r>
              <a:rPr lang="es-ES_tradnl" dirty="0"/>
              <a:t> de datos es etiquetado con un </a:t>
            </a:r>
            <a:r>
              <a:rPr lang="es-ES_tradnl" b="1" dirty="0"/>
              <a:t>nivel de seguridad </a:t>
            </a:r>
            <a:endParaRPr lang="es-ES_tradnl" dirty="0"/>
          </a:p>
          <a:p>
            <a:pPr marL="560388" lvl="1" indent="-179388" defTabSz="669925">
              <a:buSzPct val="100000"/>
              <a:buFont typeface="Symbol" pitchFamily="18" charset="2"/>
              <a:buChar char="-"/>
              <a:tabLst>
                <a:tab pos="1524000" algn="l"/>
                <a:tab pos="2667000" algn="l"/>
                <a:tab pos="3810000" algn="l"/>
              </a:tabLst>
            </a:pPr>
            <a:r>
              <a:rPr lang="es-ES_tradnl" dirty="0"/>
              <a:t>Cada </a:t>
            </a:r>
            <a:r>
              <a:rPr lang="es-ES_tradnl" b="1" dirty="0"/>
              <a:t>usuario</a:t>
            </a:r>
            <a:r>
              <a:rPr lang="es-ES_tradnl" dirty="0"/>
              <a:t> se asigna a un </a:t>
            </a:r>
            <a:r>
              <a:rPr lang="es-ES_tradnl" b="1" dirty="0"/>
              <a:t>nivel de acreditación</a:t>
            </a:r>
            <a:endParaRPr lang="es-ES_tradnl" dirty="0"/>
          </a:p>
          <a:p>
            <a:pPr marL="560388" lvl="1" indent="-179388" defTabSz="669925">
              <a:buSzPct val="100000"/>
              <a:buFont typeface="Symbol" pitchFamily="18" charset="2"/>
              <a:buChar char="-"/>
              <a:tabLst>
                <a:tab pos="1524000" algn="l"/>
                <a:tab pos="2667000" algn="l"/>
                <a:tab pos="3810000" algn="l"/>
              </a:tabLst>
            </a:pPr>
            <a:r>
              <a:rPr lang="es-ES_tradnl" dirty="0"/>
              <a:t>Cada </a:t>
            </a:r>
            <a:r>
              <a:rPr lang="es-ES_tradnl" b="1" dirty="0"/>
              <a:t>objeto</a:t>
            </a:r>
            <a:r>
              <a:rPr lang="es-ES_tradnl" dirty="0"/>
              <a:t> de datos puede ser </a:t>
            </a:r>
            <a:r>
              <a:rPr lang="es-ES_tradnl" b="1" dirty="0"/>
              <a:t>accedido</a:t>
            </a:r>
            <a:r>
              <a:rPr lang="es-ES_tradnl" dirty="0"/>
              <a:t> sólo </a:t>
            </a:r>
            <a:r>
              <a:rPr lang="es-ES_tradnl" b="1" dirty="0"/>
              <a:t>por</a:t>
            </a:r>
            <a:r>
              <a:rPr lang="es-ES_tradnl" dirty="0"/>
              <a:t> </a:t>
            </a:r>
            <a:r>
              <a:rPr lang="es-ES_tradnl" b="1" dirty="0"/>
              <a:t>usuarios con </a:t>
            </a:r>
            <a:r>
              <a:rPr lang="es-ES_tradnl" dirty="0"/>
              <a:t>la </a:t>
            </a:r>
            <a:r>
              <a:rPr lang="es-ES_tradnl" b="1" dirty="0"/>
              <a:t>acreditación</a:t>
            </a:r>
            <a:r>
              <a:rPr lang="es-ES_tradnl" dirty="0"/>
              <a:t> </a:t>
            </a:r>
            <a:r>
              <a:rPr lang="es-ES_tradnl" b="1" dirty="0"/>
              <a:t>apropiada</a:t>
            </a:r>
            <a:endParaRPr lang="es-ES_tradnl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3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Control de acceso discrecional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90500" indent="-190500" defTabSz="669925">
              <a:buSzPct val="100000"/>
              <a:buFontTx/>
              <a:buChar char="•"/>
              <a:tabLst>
                <a:tab pos="762000" algn="l"/>
              </a:tabLst>
            </a:pPr>
            <a:r>
              <a:rPr lang="es-ES_tradnl" dirty="0">
                <a:sym typeface="Symbol" pitchFamily="18" charset="2"/>
              </a:rPr>
              <a:t>Soportado por la mayoría de los </a:t>
            </a:r>
            <a:r>
              <a:rPr lang="es-ES_tradnl" dirty="0">
                <a:latin typeface="Trebuchet MS" pitchFamily="34" charset="0"/>
                <a:sym typeface="Symbol" pitchFamily="18" charset="2"/>
              </a:rPr>
              <a:t>SGBD</a:t>
            </a:r>
            <a:r>
              <a:rPr lang="es-ES_tradnl" dirty="0">
                <a:sym typeface="Symbol" pitchFamily="18" charset="2"/>
              </a:rPr>
              <a:t> </a:t>
            </a:r>
            <a:r>
              <a:rPr lang="es-ES_tradnl" dirty="0" smtClean="0">
                <a:sym typeface="Symbol" pitchFamily="18" charset="2"/>
              </a:rPr>
              <a:t>comerciales</a:t>
            </a:r>
            <a:endParaRPr lang="es-ES_tradnl" dirty="0">
              <a:sym typeface="Symbol" pitchFamily="18" charset="2"/>
            </a:endParaRPr>
          </a:p>
          <a:p>
            <a:pPr marL="190500" indent="-190500" defTabSz="669925">
              <a:buSzPct val="100000"/>
              <a:buFontTx/>
              <a:buChar char="•"/>
              <a:tabLst>
                <a:tab pos="762000" algn="l"/>
              </a:tabLst>
            </a:pPr>
            <a:r>
              <a:rPr lang="es-ES_tradnl" dirty="0">
                <a:sym typeface="Symbol" pitchFamily="18" charset="2"/>
              </a:rPr>
              <a:t>Basado en </a:t>
            </a:r>
            <a:r>
              <a:rPr lang="es-ES_tradnl" b="1" dirty="0">
                <a:solidFill>
                  <a:schemeClr val="accent2"/>
                </a:solidFill>
                <a:latin typeface="Century Gothic" pitchFamily="34" charset="0"/>
                <a:sym typeface="Symbol" pitchFamily="18" charset="2"/>
              </a:rPr>
              <a:t>privilegios</a:t>
            </a:r>
            <a:r>
              <a:rPr lang="es-ES_tradnl" dirty="0">
                <a:sym typeface="Symbol" pitchFamily="18" charset="2"/>
              </a:rPr>
              <a:t> </a:t>
            </a:r>
          </a:p>
          <a:p>
            <a:pPr marL="190500" indent="-190500" defTabSz="669925">
              <a:buSzPct val="100000"/>
              <a:buFontTx/>
              <a:buChar char="•"/>
              <a:tabLst>
                <a:tab pos="762000" algn="l"/>
              </a:tabLst>
            </a:pPr>
            <a:r>
              <a:rPr lang="es-ES_tradnl" dirty="0">
                <a:sym typeface="Symbol" pitchFamily="18" charset="2"/>
              </a:rPr>
              <a:t>Un privilegio es un </a:t>
            </a:r>
            <a:r>
              <a:rPr lang="es-ES_tradnl" dirty="0"/>
              <a:t>derecho de acceso</a:t>
            </a:r>
            <a:r>
              <a:rPr lang="es-ES_tradnl" dirty="0">
                <a:sym typeface="Symbol" pitchFamily="18" charset="2"/>
              </a:rPr>
              <a:t> o autorización para realizar determinada </a:t>
            </a:r>
            <a:r>
              <a:rPr lang="es-ES_tradnl" b="1" dirty="0">
                <a:sym typeface="Symbol" pitchFamily="18" charset="2"/>
              </a:rPr>
              <a:t>operación</a:t>
            </a:r>
            <a:r>
              <a:rPr lang="es-ES_tradnl" dirty="0">
                <a:sym typeface="Symbol" pitchFamily="18" charset="2"/>
              </a:rPr>
              <a:t> sobre ciertos objetos de BD</a:t>
            </a:r>
            <a:endParaRPr lang="es-ES_tradnl" b="1" dirty="0">
              <a:sym typeface="Symbol" pitchFamily="18" charset="2"/>
            </a:endParaRPr>
          </a:p>
          <a:p>
            <a:pPr marL="560388" lvl="1" indent="-179388" defTabSz="669925">
              <a:buSzPct val="100000"/>
              <a:buFontTx/>
              <a:buChar char="–"/>
              <a:tabLst>
                <a:tab pos="762000" algn="l"/>
              </a:tabLst>
            </a:pPr>
            <a:r>
              <a:rPr lang="es-ES_tradnl" sz="2200" dirty="0"/>
              <a:t>Un </a:t>
            </a:r>
            <a:r>
              <a:rPr lang="es-ES_tradnl" sz="2200" b="1" dirty="0"/>
              <a:t>usuario</a:t>
            </a:r>
            <a:r>
              <a:rPr lang="es-ES_tradnl" sz="2200" dirty="0"/>
              <a:t> puede tener </a:t>
            </a:r>
            <a:r>
              <a:rPr lang="es-ES_tradnl" sz="2200" b="1" dirty="0"/>
              <a:t>diversos</a:t>
            </a:r>
            <a:r>
              <a:rPr lang="es-ES_tradnl" sz="2200" dirty="0"/>
              <a:t> </a:t>
            </a:r>
            <a:r>
              <a:rPr lang="es-ES_tradnl" sz="2200" b="1" dirty="0"/>
              <a:t>privilegios</a:t>
            </a:r>
            <a:r>
              <a:rPr lang="es-ES_tradnl" sz="2200" dirty="0"/>
              <a:t> sobre </a:t>
            </a:r>
            <a:r>
              <a:rPr lang="es-ES_tradnl" sz="2200" b="1" dirty="0"/>
              <a:t>distintos</a:t>
            </a:r>
            <a:r>
              <a:rPr lang="es-ES_tradnl" sz="2200" dirty="0"/>
              <a:t> </a:t>
            </a:r>
            <a:r>
              <a:rPr lang="es-ES_tradnl" sz="2200" b="1" dirty="0"/>
              <a:t>objetos</a:t>
            </a:r>
            <a:endParaRPr lang="es-ES_tradnl" sz="2200" dirty="0"/>
          </a:p>
          <a:p>
            <a:pPr marL="979488" lvl="2" indent="-228600" defTabSz="669925">
              <a:buSzPct val="100000"/>
              <a:buFont typeface="Tahoma" pitchFamily="34" charset="0"/>
              <a:buChar char="–"/>
              <a:tabLst>
                <a:tab pos="762000" algn="l"/>
              </a:tabLst>
            </a:pPr>
            <a:r>
              <a:rPr lang="es-ES_tradnl" sz="2000" dirty="0"/>
              <a:t>Privilegio </a:t>
            </a:r>
            <a:r>
              <a:rPr lang="es-ES_tradnl" sz="2000" dirty="0">
                <a:latin typeface="Arial Narrow" pitchFamily="34" charset="0"/>
              </a:rPr>
              <a:t>SELECT</a:t>
            </a:r>
            <a:r>
              <a:rPr lang="es-ES_tradnl" sz="2000" dirty="0"/>
              <a:t> sobre </a:t>
            </a:r>
            <a:r>
              <a:rPr lang="es-ES_tradnl" sz="2000" dirty="0" smtClean="0"/>
              <a:t>tablas</a:t>
            </a:r>
            <a:endParaRPr lang="es-ES_tradnl" sz="2000" dirty="0">
              <a:latin typeface="Arial Narrow" pitchFamily="34" charset="0"/>
            </a:endParaRPr>
          </a:p>
          <a:p>
            <a:pPr marL="560388" lvl="1" indent="-179388" defTabSz="669925">
              <a:buSzPct val="100000"/>
              <a:buFontTx/>
              <a:buChar char="–"/>
              <a:tabLst>
                <a:tab pos="762000" algn="l"/>
              </a:tabLst>
            </a:pPr>
            <a:r>
              <a:rPr lang="es-ES_tradnl" sz="2200" dirty="0"/>
              <a:t>Diferentes </a:t>
            </a:r>
            <a:r>
              <a:rPr lang="es-ES_tradnl" sz="2200" b="1" dirty="0"/>
              <a:t>usuarios</a:t>
            </a:r>
            <a:r>
              <a:rPr lang="es-ES_tradnl" sz="2200" dirty="0"/>
              <a:t> pueden tener </a:t>
            </a:r>
            <a:r>
              <a:rPr lang="es-ES_tradnl" sz="2200" b="1" dirty="0"/>
              <a:t>privilegios</a:t>
            </a:r>
            <a:r>
              <a:rPr lang="es-ES_tradnl" sz="2200" dirty="0"/>
              <a:t> </a:t>
            </a:r>
            <a:r>
              <a:rPr lang="es-ES_tradnl" sz="2200" b="1" dirty="0"/>
              <a:t>distintos</a:t>
            </a:r>
            <a:r>
              <a:rPr lang="es-ES_tradnl" sz="2200" dirty="0"/>
              <a:t> </a:t>
            </a:r>
            <a:r>
              <a:rPr lang="es-ES_tradnl" sz="2200" b="1" dirty="0"/>
              <a:t>sobre </a:t>
            </a:r>
            <a:r>
              <a:rPr lang="es-ES_tradnl" sz="2200" dirty="0"/>
              <a:t>un </a:t>
            </a:r>
            <a:r>
              <a:rPr lang="es-ES_tradnl" sz="2200" b="1" dirty="0"/>
              <a:t>mismo</a:t>
            </a:r>
            <a:r>
              <a:rPr lang="es-ES_tradnl" sz="2200" dirty="0"/>
              <a:t> </a:t>
            </a:r>
            <a:r>
              <a:rPr lang="es-ES_tradnl" sz="2200" b="1" dirty="0"/>
              <a:t>objeto</a:t>
            </a:r>
          </a:p>
          <a:p>
            <a:pPr marL="979488" lvl="2" indent="-228600" defTabSz="669925">
              <a:buSzPct val="100000"/>
              <a:buFont typeface="Tahoma" pitchFamily="34" charset="0"/>
              <a:buChar char="–"/>
              <a:tabLst>
                <a:tab pos="762000" algn="l"/>
              </a:tabLst>
            </a:pPr>
            <a:r>
              <a:rPr lang="es-ES_tradnl" sz="2000" dirty="0">
                <a:latin typeface="Arial Narrow" pitchFamily="34" charset="0"/>
              </a:rPr>
              <a:t>U1</a:t>
            </a:r>
            <a:r>
              <a:rPr lang="es-ES_tradnl" sz="2000" dirty="0"/>
              <a:t> con privilegios </a:t>
            </a:r>
            <a:r>
              <a:rPr lang="es-ES_tradnl" sz="2000" dirty="0">
                <a:latin typeface="Arial Narrow" pitchFamily="34" charset="0"/>
              </a:rPr>
              <a:t>SELECT</a:t>
            </a:r>
            <a:r>
              <a:rPr lang="es-ES_tradnl" sz="2000" dirty="0"/>
              <a:t>, </a:t>
            </a:r>
            <a:r>
              <a:rPr lang="es-ES_tradnl" sz="2000" dirty="0">
                <a:latin typeface="Arial Narrow" pitchFamily="34" charset="0"/>
              </a:rPr>
              <a:t>INSERT</a:t>
            </a:r>
            <a:r>
              <a:rPr lang="es-ES_tradnl" sz="2000" dirty="0"/>
              <a:t> y </a:t>
            </a:r>
            <a:r>
              <a:rPr lang="es-ES_tradnl" sz="2000" dirty="0">
                <a:latin typeface="Arial Narrow" pitchFamily="34" charset="0"/>
              </a:rPr>
              <a:t>DELETE</a:t>
            </a:r>
            <a:r>
              <a:rPr lang="es-ES_tradnl" sz="2000" dirty="0"/>
              <a:t> sobre </a:t>
            </a:r>
            <a:r>
              <a:rPr lang="es-ES_tradnl" sz="2000" dirty="0" smtClean="0">
                <a:latin typeface="Arial Narrow" pitchFamily="34" charset="0"/>
              </a:rPr>
              <a:t>una tabla</a:t>
            </a:r>
            <a:r>
              <a:rPr lang="es-ES_tradnl" sz="2000" dirty="0" smtClean="0"/>
              <a:t>, </a:t>
            </a:r>
            <a:r>
              <a:rPr lang="es-ES_tradnl" sz="2000" dirty="0"/>
              <a:t>mientras que</a:t>
            </a:r>
            <a:r>
              <a:rPr lang="es-ES_tradnl" sz="2000" dirty="0">
                <a:latin typeface="Arial Narrow" pitchFamily="34" charset="0"/>
              </a:rPr>
              <a:t> U2 </a:t>
            </a:r>
            <a:r>
              <a:rPr lang="es-ES_tradnl" sz="2000" dirty="0"/>
              <a:t>tiene sólo el </a:t>
            </a:r>
            <a:r>
              <a:rPr lang="es-ES_tradnl" sz="2000" dirty="0" smtClean="0"/>
              <a:t>privilegio</a:t>
            </a:r>
            <a:r>
              <a:rPr lang="es-ES_tradnl" sz="2000" dirty="0" smtClean="0">
                <a:latin typeface="Arial Narrow" pitchFamily="34" charset="0"/>
              </a:rPr>
              <a:t> </a:t>
            </a:r>
            <a:r>
              <a:rPr lang="es-ES_tradnl" sz="2000" dirty="0">
                <a:latin typeface="Arial Narrow" pitchFamily="34" charset="0"/>
              </a:rPr>
              <a:t>SELECT</a:t>
            </a:r>
            <a:endParaRPr lang="es-ES_tradnl" sz="2000" dirty="0"/>
          </a:p>
          <a:p>
            <a:pPr marL="190500" indent="-190500" defTabSz="669925">
              <a:buSzPct val="100000"/>
              <a:buFontTx/>
              <a:buChar char="•"/>
              <a:tabLst>
                <a:tab pos="762000" algn="l"/>
              </a:tabLst>
            </a:pPr>
            <a:r>
              <a:rPr lang="es-ES_tradnl" b="1" dirty="0">
                <a:sym typeface="Symbol" pitchFamily="18" charset="2"/>
              </a:rPr>
              <a:t>Clases de privilegios</a:t>
            </a:r>
          </a:p>
          <a:p>
            <a:pPr marL="560388" lvl="1" indent="-179388" defTabSz="669925">
              <a:buSzPct val="100000"/>
              <a:buFont typeface="Wingdings" pitchFamily="2" charset="2"/>
              <a:buChar char="§"/>
              <a:tabLst>
                <a:tab pos="762000" algn="l"/>
              </a:tabLst>
            </a:pPr>
            <a:r>
              <a:rPr lang="es-ES_tradnl" dirty="0">
                <a:sym typeface="Symbol" pitchFamily="18" charset="2"/>
              </a:rPr>
              <a:t>Privilegios de </a:t>
            </a: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nivel de cuenta</a:t>
            </a:r>
            <a:r>
              <a:rPr lang="es-ES_tradnl" dirty="0">
                <a:sym typeface="Symbol" pitchFamily="18" charset="2"/>
              </a:rPr>
              <a:t> y</a:t>
            </a:r>
          </a:p>
          <a:p>
            <a:pPr marL="560388" lvl="1" indent="-179388" defTabSz="669925">
              <a:buSzPct val="100000"/>
              <a:buFont typeface="Wingdings" pitchFamily="2" charset="2"/>
              <a:buChar char="§"/>
              <a:tabLst>
                <a:tab pos="762000" algn="l"/>
              </a:tabLst>
            </a:pPr>
            <a:r>
              <a:rPr lang="es-ES_tradnl" dirty="0">
                <a:sym typeface="Symbol" pitchFamily="18" charset="2"/>
              </a:rPr>
              <a:t>Privilegios de </a:t>
            </a: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nivel de objeto</a:t>
            </a:r>
            <a:r>
              <a:rPr lang="es-ES_tradnl" dirty="0">
                <a:sym typeface="Symbol" pitchFamily="18" charset="2"/>
              </a:rPr>
              <a:t> de base de datos</a:t>
            </a:r>
            <a:endParaRPr lang="es-ES_tradnl" b="1" dirty="0">
              <a:sym typeface="Symbol" pitchFamily="18" charset="2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795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Control de acceso discrecional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tx2"/>
                </a:solidFill>
              </a:rPr>
              <a:t>Privilegios de </a:t>
            </a:r>
            <a:r>
              <a:rPr lang="es-ES_tradnl" b="1" dirty="0">
                <a:solidFill>
                  <a:schemeClr val="accent2"/>
                </a:solidFill>
              </a:rPr>
              <a:t>nivel de </a:t>
            </a:r>
            <a:r>
              <a:rPr lang="es-ES_tradnl" b="1" dirty="0" smtClean="0">
                <a:solidFill>
                  <a:schemeClr val="accent2"/>
                </a:solidFill>
              </a:rPr>
              <a:t>cuenta</a:t>
            </a:r>
          </a:p>
          <a:p>
            <a:pPr marL="190500" indent="-190500" defTabSz="669925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762000" algn="l"/>
              </a:tabLst>
            </a:pP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Privilegios</a:t>
            </a:r>
            <a:r>
              <a:rPr lang="es-ES_tradnl" dirty="0">
                <a:sym typeface="Symbol" pitchFamily="18" charset="2"/>
              </a:rPr>
              <a:t> particulares </a:t>
            </a: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de</a:t>
            </a:r>
            <a:r>
              <a:rPr lang="es-ES_tradnl" dirty="0">
                <a:sym typeface="Symbol" pitchFamily="18" charset="2"/>
              </a:rPr>
              <a:t> </a:t>
            </a: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cada usuario</a:t>
            </a:r>
            <a:r>
              <a:rPr lang="es-ES_tradnl" dirty="0">
                <a:sym typeface="Symbol" pitchFamily="18" charset="2"/>
              </a:rPr>
              <a:t> (cuenta), </a:t>
            </a:r>
            <a:r>
              <a:rPr lang="es-ES_tradnl" dirty="0">
                <a:solidFill>
                  <a:schemeClr val="accent2"/>
                </a:solidFill>
                <a:sym typeface="Symbol" pitchFamily="18" charset="2"/>
              </a:rPr>
              <a:t>independientemente</a:t>
            </a:r>
            <a:r>
              <a:rPr lang="es-ES_tradnl" dirty="0">
                <a:sym typeface="Symbol" pitchFamily="18" charset="2"/>
              </a:rPr>
              <a:t> </a:t>
            </a:r>
            <a:r>
              <a:rPr lang="es-ES_tradnl" dirty="0">
                <a:solidFill>
                  <a:schemeClr val="accent2"/>
                </a:solidFill>
                <a:sym typeface="Symbol" pitchFamily="18" charset="2"/>
              </a:rPr>
              <a:t>de</a:t>
            </a:r>
            <a:r>
              <a:rPr lang="es-ES_tradnl" dirty="0">
                <a:sym typeface="Symbol" pitchFamily="18" charset="2"/>
              </a:rPr>
              <a:t> los </a:t>
            </a:r>
            <a:r>
              <a:rPr lang="es-ES_tradnl" dirty="0">
                <a:solidFill>
                  <a:schemeClr val="accent2"/>
                </a:solidFill>
                <a:sym typeface="Symbol" pitchFamily="18" charset="2"/>
              </a:rPr>
              <a:t>objetos</a:t>
            </a:r>
            <a:r>
              <a:rPr lang="es-ES_tradnl" dirty="0">
                <a:sym typeface="Symbol" pitchFamily="18" charset="2"/>
              </a:rPr>
              <a:t> de BD </a:t>
            </a:r>
            <a:r>
              <a:rPr lang="es-ES_tradnl" dirty="0">
                <a:solidFill>
                  <a:schemeClr val="accent2"/>
                </a:solidFill>
                <a:sym typeface="Symbol" pitchFamily="18" charset="2"/>
              </a:rPr>
              <a:t>existentes</a:t>
            </a:r>
            <a:endParaRPr lang="es-ES_tradnl" dirty="0">
              <a:sym typeface="Symbol" pitchFamily="18" charset="2"/>
            </a:endParaRPr>
          </a:p>
          <a:p>
            <a:pPr marL="190500" indent="-190500" defTabSz="669925">
              <a:lnSpc>
                <a:spcPct val="90000"/>
              </a:lnSpc>
              <a:buSzPct val="100000"/>
              <a:buFontTx/>
              <a:buChar char="•"/>
              <a:tabLst>
                <a:tab pos="762000" algn="l"/>
              </a:tabLst>
            </a:pPr>
            <a:r>
              <a:rPr lang="es-ES_tradnl" dirty="0">
                <a:sym typeface="Symbol" pitchFamily="18" charset="2"/>
              </a:rPr>
              <a:t>Tipos de </a:t>
            </a: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privilegios</a:t>
            </a:r>
            <a:endParaRPr lang="es-ES_tradnl" dirty="0">
              <a:sym typeface="Symbol" pitchFamily="18" charset="2"/>
            </a:endParaRPr>
          </a:p>
          <a:p>
            <a:pPr marL="560388" lvl="1" indent="-179388" defTabSz="669925">
              <a:lnSpc>
                <a:spcPct val="90000"/>
              </a:lnSpc>
              <a:spcBef>
                <a:spcPct val="15000"/>
              </a:spcBef>
              <a:buSzPct val="100000"/>
              <a:buFont typeface="Wingdings" pitchFamily="2" charset="2"/>
              <a:buChar char="§"/>
              <a:tabLst>
                <a:tab pos="762000" algn="l"/>
              </a:tabLst>
            </a:pPr>
            <a:r>
              <a:rPr lang="es-ES_tradnl" sz="1800" dirty="0">
                <a:latin typeface="Arial Narrow" pitchFamily="34" charset="0"/>
                <a:sym typeface="Symbol" pitchFamily="18" charset="2"/>
              </a:rPr>
              <a:t>CREATE SCHEMA, DROP SCHEMA,</a:t>
            </a:r>
          </a:p>
          <a:p>
            <a:pPr marL="560388" lvl="1" indent="-179388" defTabSz="669925">
              <a:lnSpc>
                <a:spcPct val="90000"/>
              </a:lnSpc>
              <a:spcBef>
                <a:spcPct val="15000"/>
              </a:spcBef>
              <a:buSzPct val="100000"/>
              <a:buFont typeface="Wingdings" pitchFamily="2" charset="2"/>
              <a:buChar char="§"/>
              <a:tabLst>
                <a:tab pos="762000" algn="l"/>
              </a:tabLst>
            </a:pPr>
            <a:r>
              <a:rPr lang="es-ES_tradnl" sz="1800" dirty="0">
                <a:latin typeface="Arial Narrow" pitchFamily="34" charset="0"/>
                <a:sym typeface="Symbol" pitchFamily="18" charset="2"/>
              </a:rPr>
              <a:t>CREATE TABLE, ALTER TABLE, DROP TABLE,</a:t>
            </a:r>
          </a:p>
          <a:p>
            <a:pPr marL="560388" lvl="1" indent="-179388" defTabSz="669925">
              <a:lnSpc>
                <a:spcPct val="90000"/>
              </a:lnSpc>
              <a:spcBef>
                <a:spcPct val="15000"/>
              </a:spcBef>
              <a:buSzPct val="100000"/>
              <a:buFont typeface="Wingdings" pitchFamily="2" charset="2"/>
              <a:buChar char="§"/>
              <a:tabLst>
                <a:tab pos="762000" algn="l"/>
              </a:tabLst>
            </a:pPr>
            <a:r>
              <a:rPr lang="es-ES_tradnl" sz="1800" dirty="0">
                <a:latin typeface="Arial Narrow" pitchFamily="34" charset="0"/>
                <a:sym typeface="Symbol" pitchFamily="18" charset="2"/>
              </a:rPr>
              <a:t>CREATE VIEW, DROP VIEW,</a:t>
            </a:r>
          </a:p>
          <a:p>
            <a:pPr marL="560388" lvl="1" indent="-179388" defTabSz="669925">
              <a:lnSpc>
                <a:spcPct val="90000"/>
              </a:lnSpc>
              <a:spcBef>
                <a:spcPct val="15000"/>
              </a:spcBef>
              <a:buSzPct val="100000"/>
              <a:buFont typeface="Wingdings" pitchFamily="2" charset="2"/>
              <a:buChar char="§"/>
              <a:tabLst>
                <a:tab pos="762000" algn="l"/>
              </a:tabLst>
            </a:pPr>
            <a:r>
              <a:rPr lang="es-ES_tradnl" sz="1800" dirty="0">
                <a:latin typeface="Arial Narrow" pitchFamily="34" charset="0"/>
                <a:sym typeface="Symbol" pitchFamily="18" charset="2"/>
              </a:rPr>
              <a:t>CREATE </a:t>
            </a:r>
            <a:r>
              <a:rPr lang="es-ES_tradnl" sz="1800" dirty="0" smtClean="0">
                <a:latin typeface="Arial Narrow" pitchFamily="34" charset="0"/>
                <a:sym typeface="Symbol" pitchFamily="18" charset="2"/>
              </a:rPr>
              <a:t>TYPE, </a:t>
            </a:r>
            <a:r>
              <a:rPr lang="es-ES_tradnl" sz="1800" dirty="0">
                <a:latin typeface="Arial Narrow" pitchFamily="34" charset="0"/>
                <a:sym typeface="Symbol" pitchFamily="18" charset="2"/>
              </a:rPr>
              <a:t>ALTER </a:t>
            </a:r>
            <a:r>
              <a:rPr lang="es-ES_tradnl" sz="1800" dirty="0" smtClean="0">
                <a:latin typeface="Arial Narrow" pitchFamily="34" charset="0"/>
                <a:sym typeface="Symbol" pitchFamily="18" charset="2"/>
              </a:rPr>
              <a:t>TYPE, </a:t>
            </a:r>
            <a:r>
              <a:rPr lang="es-ES_tradnl" sz="1800" dirty="0">
                <a:latin typeface="Arial Narrow" pitchFamily="34" charset="0"/>
                <a:sym typeface="Symbol" pitchFamily="18" charset="2"/>
              </a:rPr>
              <a:t>DROP </a:t>
            </a:r>
            <a:r>
              <a:rPr lang="es-ES_tradnl" sz="1800" dirty="0" smtClean="0">
                <a:latin typeface="Arial Narrow" pitchFamily="34" charset="0"/>
                <a:sym typeface="Symbol" pitchFamily="18" charset="2"/>
              </a:rPr>
              <a:t>TYPE,</a:t>
            </a:r>
            <a:endParaRPr lang="es-ES_tradnl" sz="1800" dirty="0">
              <a:latin typeface="Arial Narrow" pitchFamily="34" charset="0"/>
              <a:sym typeface="Symbol" pitchFamily="18" charset="2"/>
            </a:endParaRPr>
          </a:p>
          <a:p>
            <a:pPr marL="560388" lvl="1" indent="-179388" defTabSz="669925">
              <a:lnSpc>
                <a:spcPct val="90000"/>
              </a:lnSpc>
              <a:spcBef>
                <a:spcPct val="15000"/>
              </a:spcBef>
              <a:buSzPct val="100000"/>
              <a:buFont typeface="Wingdings" pitchFamily="2" charset="2"/>
              <a:buChar char="§"/>
              <a:tabLst>
                <a:tab pos="762000" algn="l"/>
              </a:tabLst>
            </a:pPr>
            <a:r>
              <a:rPr lang="es-ES_tradnl" sz="1800" dirty="0" smtClean="0">
                <a:latin typeface="Arial Narrow" pitchFamily="34" charset="0"/>
                <a:sym typeface="Symbol" pitchFamily="18" charset="2"/>
              </a:rPr>
              <a:t>SELECT</a:t>
            </a:r>
            <a:r>
              <a:rPr lang="es-ES_tradnl" sz="1800" dirty="0">
                <a:latin typeface="Arial Narrow" pitchFamily="34" charset="0"/>
                <a:sym typeface="Symbol" pitchFamily="18" charset="2"/>
              </a:rPr>
              <a:t>, INSERT, UPDATE, DELETE</a:t>
            </a:r>
            <a:r>
              <a:rPr lang="es-ES_tradnl" sz="1800" dirty="0">
                <a:sym typeface="Symbol" pitchFamily="18" charset="2"/>
              </a:rPr>
              <a:t> (sobre cualquier tabla)</a:t>
            </a:r>
          </a:p>
          <a:p>
            <a:r>
              <a:rPr lang="es-ES_tradnl" b="1" dirty="0" smtClean="0">
                <a:solidFill>
                  <a:schemeClr val="tx2"/>
                </a:solidFill>
              </a:rPr>
              <a:t>Privilegios </a:t>
            </a:r>
            <a:r>
              <a:rPr lang="es-ES_tradnl" b="1" dirty="0">
                <a:solidFill>
                  <a:schemeClr val="tx2"/>
                </a:solidFill>
              </a:rPr>
              <a:t>de </a:t>
            </a:r>
            <a:r>
              <a:rPr lang="es-ES_tradnl" b="1" dirty="0">
                <a:solidFill>
                  <a:schemeClr val="accent2"/>
                </a:solidFill>
              </a:rPr>
              <a:t>nivel de objeto</a:t>
            </a:r>
            <a:r>
              <a:rPr lang="es-ES_tradnl" b="1" dirty="0">
                <a:solidFill>
                  <a:schemeClr val="tx2"/>
                </a:solidFill>
              </a:rPr>
              <a:t> de BD</a:t>
            </a:r>
            <a:endParaRPr lang="es-ES_tradnl" dirty="0">
              <a:solidFill>
                <a:schemeClr val="tx2"/>
              </a:solidFill>
            </a:endParaRPr>
          </a:p>
          <a:p>
            <a:pPr lvl="1"/>
            <a:r>
              <a:rPr lang="es-ES_tradnl" dirty="0">
                <a:sym typeface="Symbol" pitchFamily="18" charset="2"/>
              </a:rPr>
              <a:t>Permiten especificar </a:t>
            </a: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qué usuarios tienen qué privilegios sobre qué objetos</a:t>
            </a:r>
            <a:r>
              <a:rPr lang="es-ES_tradnl" dirty="0">
                <a:sym typeface="Symbol" pitchFamily="18" charset="2"/>
              </a:rPr>
              <a:t> concretos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055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Seguridad en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Tipos de </a:t>
            </a:r>
            <a:r>
              <a:rPr lang="es-ES_tradnl" b="1" dirty="0">
                <a:solidFill>
                  <a:schemeClr val="accent2"/>
                </a:solidFill>
              </a:rPr>
              <a:t>privilegios</a:t>
            </a:r>
            <a:r>
              <a:rPr lang="es-ES_tradnl" dirty="0"/>
              <a:t> (de nivel de objeto)</a:t>
            </a:r>
          </a:p>
          <a:p>
            <a:pPr marL="464820" lvl="1" indent="-190500" defTabSz="669925">
              <a:spcBef>
                <a:spcPct val="30000"/>
              </a:spcBef>
              <a:buSzPct val="100000"/>
              <a:buFont typeface="Wingdings" pitchFamily="2" charset="2"/>
              <a:buChar char="§"/>
              <a:tabLst>
                <a:tab pos="2238375" algn="l"/>
              </a:tabLst>
            </a:pPr>
            <a:r>
              <a:rPr lang="es-ES_tradnl" b="1" dirty="0">
                <a:latin typeface="Arial Narrow" pitchFamily="34" charset="0"/>
                <a:sym typeface="Symbol" pitchFamily="18" charset="2"/>
              </a:rPr>
              <a:t>SELECT</a:t>
            </a:r>
            <a:r>
              <a:rPr lang="es-ES_tradnl" dirty="0">
                <a:latin typeface="Arial Narrow" pitchFamily="34" charset="0"/>
                <a:sym typeface="Symbol" pitchFamily="18" charset="2"/>
              </a:rPr>
              <a:t>	</a:t>
            </a:r>
            <a:r>
              <a:rPr lang="es-ES_tradnl" dirty="0">
                <a:sym typeface="Symbol" pitchFamily="18" charset="2"/>
              </a:rPr>
              <a:t>ver </a:t>
            </a:r>
            <a:r>
              <a:rPr lang="es-ES_tradnl" u="sng" dirty="0">
                <a:sym typeface="Symbol" pitchFamily="18" charset="2"/>
              </a:rPr>
              <a:t>toda</a:t>
            </a:r>
            <a:r>
              <a:rPr lang="es-ES_tradnl" dirty="0">
                <a:sym typeface="Symbol" pitchFamily="18" charset="2"/>
              </a:rPr>
              <a:t> columna de cierta tabla, incluso si ha sido 	añadida después de haber sido creada. NO ES POSIBLE 	INDICAR SÓLO ALGUNAS COLUMNA.</a:t>
            </a:r>
          </a:p>
          <a:p>
            <a:pPr marL="464820" lvl="1" indent="-190500" defTabSz="669925">
              <a:spcBef>
                <a:spcPct val="30000"/>
              </a:spcBef>
              <a:buSzPct val="100000"/>
              <a:buFont typeface="Wingdings" pitchFamily="2" charset="2"/>
              <a:buChar char="§"/>
              <a:tabLst>
                <a:tab pos="2238375" algn="l"/>
              </a:tabLst>
            </a:pPr>
            <a:r>
              <a:rPr lang="es-ES_tradnl" b="1" dirty="0">
                <a:latin typeface="Arial Narrow" pitchFamily="34" charset="0"/>
                <a:sym typeface="Symbol" pitchFamily="18" charset="2"/>
              </a:rPr>
              <a:t>UPDATE</a:t>
            </a:r>
            <a:r>
              <a:rPr lang="es-ES_tradnl" dirty="0">
                <a:latin typeface="Arial Narrow" pitchFamily="34" charset="0"/>
                <a:sym typeface="Symbol" pitchFamily="18" charset="2"/>
              </a:rPr>
              <a:t>	</a:t>
            </a:r>
            <a:r>
              <a:rPr lang="es-ES_tradnl" dirty="0">
                <a:sym typeface="Symbol" pitchFamily="18" charset="2"/>
              </a:rPr>
              <a:t>sobre una tabla concreta, quizá de sólo algunas columnas</a:t>
            </a:r>
          </a:p>
          <a:p>
            <a:pPr marL="464820" lvl="1" indent="-190500" defTabSz="669925">
              <a:spcBef>
                <a:spcPct val="30000"/>
              </a:spcBef>
              <a:buSzPct val="100000"/>
              <a:buFont typeface="Wingdings" pitchFamily="2" charset="2"/>
              <a:buChar char="§"/>
              <a:tabLst>
                <a:tab pos="2238375" algn="l"/>
              </a:tabLst>
            </a:pPr>
            <a:r>
              <a:rPr lang="es-ES_tradnl" b="1" dirty="0">
                <a:latin typeface="Arial Narrow" pitchFamily="34" charset="0"/>
                <a:sym typeface="Symbol" pitchFamily="18" charset="2"/>
              </a:rPr>
              <a:t>INSERT</a:t>
            </a:r>
            <a:r>
              <a:rPr lang="es-ES_tradnl" dirty="0">
                <a:sym typeface="Symbol" pitchFamily="18" charset="2"/>
              </a:rPr>
              <a:t> 	sobre una tabla concreta, quizá con valores para sólo 	algunas columnas</a:t>
            </a:r>
          </a:p>
          <a:p>
            <a:pPr marL="464820" lvl="1" indent="-190500" defTabSz="669925">
              <a:spcBef>
                <a:spcPct val="30000"/>
              </a:spcBef>
              <a:buSzPct val="100000"/>
              <a:buFont typeface="Wingdings" pitchFamily="2" charset="2"/>
              <a:buChar char="§"/>
              <a:tabLst>
                <a:tab pos="2238375" algn="l"/>
              </a:tabLst>
            </a:pPr>
            <a:r>
              <a:rPr lang="es-ES_tradnl" b="1" dirty="0">
                <a:latin typeface="Arial Narrow" pitchFamily="34" charset="0"/>
                <a:sym typeface="Symbol" pitchFamily="18" charset="2"/>
              </a:rPr>
              <a:t>DELETE</a:t>
            </a:r>
            <a:r>
              <a:rPr lang="es-ES_tradnl" dirty="0">
                <a:latin typeface="Arial Narrow" pitchFamily="34" charset="0"/>
                <a:sym typeface="Symbol" pitchFamily="18" charset="2"/>
              </a:rPr>
              <a:t>	</a:t>
            </a:r>
            <a:r>
              <a:rPr lang="es-ES_tradnl" dirty="0">
                <a:sym typeface="Symbol" pitchFamily="18" charset="2"/>
              </a:rPr>
              <a:t>filas de cierta tabla</a:t>
            </a:r>
          </a:p>
          <a:p>
            <a:pPr marL="464820" lvl="1" indent="-190500" defTabSz="669925">
              <a:spcBef>
                <a:spcPct val="30000"/>
              </a:spcBef>
              <a:buSzPct val="100000"/>
              <a:buFont typeface="Wingdings" pitchFamily="2" charset="2"/>
              <a:buChar char="§"/>
              <a:tabLst>
                <a:tab pos="2238375" algn="l"/>
              </a:tabLst>
            </a:pPr>
            <a:r>
              <a:rPr lang="es-ES_tradnl" b="1" dirty="0">
                <a:latin typeface="Arial Narrow" pitchFamily="34" charset="0"/>
                <a:sym typeface="Symbol" pitchFamily="18" charset="2"/>
              </a:rPr>
              <a:t>REFERENCES</a:t>
            </a:r>
            <a:r>
              <a:rPr lang="es-ES_tradnl" dirty="0">
                <a:sym typeface="Symbol" pitchFamily="18" charset="2"/>
              </a:rPr>
              <a:t> 	permite hacer referencia a (columnas concretas de) 	cierta tabla mediante Restricciones de Integridad de 	cualquier tipo, no sólo RI Referencial</a:t>
            </a:r>
          </a:p>
          <a:p>
            <a:pPr marL="464820" lvl="1" indent="-190500" defTabSz="669925">
              <a:spcBef>
                <a:spcPct val="30000"/>
              </a:spcBef>
              <a:buSzPct val="100000"/>
              <a:buFont typeface="Wingdings" pitchFamily="2" charset="2"/>
              <a:buChar char="§"/>
              <a:tabLst>
                <a:tab pos="2238375" algn="l"/>
              </a:tabLst>
            </a:pPr>
            <a:r>
              <a:rPr lang="es-ES_tradnl" b="1" dirty="0">
                <a:latin typeface="Arial Narrow" pitchFamily="34" charset="0"/>
                <a:sym typeface="Symbol" pitchFamily="18" charset="2"/>
              </a:rPr>
              <a:t>USAGE</a:t>
            </a:r>
            <a:r>
              <a:rPr lang="es-ES_tradnl" dirty="0">
                <a:latin typeface="Arial Narrow" pitchFamily="34" charset="0"/>
                <a:sym typeface="Symbol" pitchFamily="18" charset="2"/>
              </a:rPr>
              <a:t>	</a:t>
            </a:r>
            <a:r>
              <a:rPr lang="es-ES_tradnl" dirty="0">
                <a:sym typeface="Symbol" pitchFamily="18" charset="2"/>
              </a:rPr>
              <a:t>uso de ciertos dominios</a:t>
            </a:r>
          </a:p>
          <a:p>
            <a:pPr marL="464820" lvl="1" indent="-190500" defTabSz="669925">
              <a:spcBef>
                <a:spcPct val="30000"/>
              </a:spcBef>
              <a:buSzPct val="100000"/>
              <a:buFont typeface="Wingdings" pitchFamily="2" charset="2"/>
              <a:buChar char="§"/>
              <a:tabLst>
                <a:tab pos="2238375" algn="l"/>
              </a:tabLst>
            </a:pPr>
            <a:r>
              <a:rPr lang="es-ES_tradnl" b="1" dirty="0">
                <a:latin typeface="Arial Narrow" pitchFamily="34" charset="0"/>
                <a:sym typeface="Symbol" pitchFamily="18" charset="2"/>
              </a:rPr>
              <a:t>ALL PRIVILEGES</a:t>
            </a:r>
            <a:r>
              <a:rPr lang="es-ES_tradnl" dirty="0">
                <a:latin typeface="Arial Narrow" pitchFamily="34" charset="0"/>
                <a:sym typeface="Symbol" pitchFamily="18" charset="2"/>
              </a:rPr>
              <a:t>	</a:t>
            </a:r>
            <a:r>
              <a:rPr lang="es-ES_tradnl" dirty="0">
                <a:sym typeface="Symbol" pitchFamily="18" charset="2"/>
              </a:rPr>
              <a:t>todos los que tiene sobre el objeto el usuario que 	concede (que ejecuta</a:t>
            </a:r>
            <a:r>
              <a:rPr lang="es-ES_tradnl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s-ES_tradnl" dirty="0">
                <a:latin typeface="Arial Narrow" pitchFamily="34" charset="0"/>
                <a:sym typeface="Symbol" pitchFamily="18" charset="2"/>
              </a:rPr>
              <a:t>GRANT</a:t>
            </a:r>
            <a:r>
              <a:rPr lang="es-ES_tradnl" dirty="0">
                <a:sym typeface="Symbol" pitchFamily="18" charset="2"/>
              </a:rPr>
              <a:t>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214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 b="1" dirty="0">
                <a:solidFill>
                  <a:schemeClr val="accent2"/>
                </a:solidFill>
              </a:rPr>
              <a:t>Uso de vistas como mecanismo de seguridad</a:t>
            </a:r>
            <a:endParaRPr lang="es-ES_tradnl" sz="1400" dirty="0">
              <a:solidFill>
                <a:schemeClr val="accent2"/>
              </a:solidFill>
            </a:endParaRPr>
          </a:p>
          <a:p>
            <a:pPr lvl="1"/>
            <a:r>
              <a:rPr lang="es-CR" dirty="0" smtClean="0"/>
              <a:t>Una vista es una alternativa para mostrar datos.</a:t>
            </a:r>
          </a:p>
          <a:p>
            <a:pPr lvl="1"/>
            <a:r>
              <a:rPr lang="es-CR" dirty="0" smtClean="0"/>
              <a:t>Una vista se puede ver como una tabla virtual.</a:t>
            </a:r>
          </a:p>
          <a:p>
            <a:pPr lvl="1"/>
            <a:r>
              <a:rPr lang="es-CR" dirty="0" smtClean="0"/>
              <a:t>Los datos en la vista pueden o no estar almacenados en la BD.</a:t>
            </a:r>
          </a:p>
          <a:p>
            <a:pPr lvl="1"/>
            <a:r>
              <a:rPr lang="es-CR" dirty="0" smtClean="0"/>
              <a:t>Una vista puede ser un subconjunto del total de datos.</a:t>
            </a:r>
          </a:p>
          <a:p>
            <a:pPr lvl="1"/>
            <a:r>
              <a:rPr lang="es-CR" dirty="0" smtClean="0"/>
              <a:t> Permiten ocultar Datos.</a:t>
            </a:r>
          </a:p>
          <a:p>
            <a:pPr lvl="1"/>
            <a:r>
              <a:rPr lang="es-CR" dirty="0" smtClean="0"/>
              <a:t>Simplifican administración de usuarios.</a:t>
            </a:r>
          </a:p>
          <a:p>
            <a:pPr lvl="1"/>
            <a:r>
              <a:rPr lang="es-CR" dirty="0" smtClean="0"/>
              <a:t>Mejoran el rendimiento.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Seguridad en 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9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Copias de seguridad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Copia de seguridad completa</a:t>
            </a:r>
          </a:p>
          <a:p>
            <a:pPr lvl="1"/>
            <a:r>
              <a:rPr lang="es-CR" dirty="0"/>
              <a:t>Contiene todos los datos en una base de datos específica o un conjunto de grupos </a:t>
            </a:r>
            <a:r>
              <a:rPr lang="es-CR" dirty="0" smtClean="0"/>
              <a:t>de archivos </a:t>
            </a:r>
            <a:r>
              <a:rPr lang="es-CR" dirty="0"/>
              <a:t>o archivos, y también suficiente registro para permitir la recuperación de </a:t>
            </a:r>
            <a:r>
              <a:rPr lang="es-CR" dirty="0" smtClean="0"/>
              <a:t>los datos.</a:t>
            </a:r>
          </a:p>
          <a:p>
            <a:r>
              <a:rPr lang="es-CR" b="1" dirty="0"/>
              <a:t>Copia de seguridad diferencial</a:t>
            </a:r>
          </a:p>
          <a:p>
            <a:pPr lvl="1"/>
            <a:r>
              <a:rPr lang="es-CR" dirty="0"/>
              <a:t>Se basa en la última copia de seguridad completa de los datos. </a:t>
            </a:r>
            <a:r>
              <a:rPr lang="es-CR" dirty="0" smtClean="0"/>
              <a:t>Una </a:t>
            </a:r>
            <a:r>
              <a:rPr lang="es-CR" dirty="0"/>
              <a:t>copia de seguridad diferencial incluye sólo los datos que </a:t>
            </a:r>
            <a:r>
              <a:rPr lang="es-CR" dirty="0" smtClean="0"/>
              <a:t>ha cambiado </a:t>
            </a:r>
            <a:r>
              <a:rPr lang="es-CR" dirty="0"/>
              <a:t>desde la base diferencial</a:t>
            </a:r>
            <a:r>
              <a:rPr lang="es-CR" dirty="0" smtClean="0"/>
              <a:t>.</a:t>
            </a:r>
          </a:p>
          <a:p>
            <a:r>
              <a:rPr lang="es-CR" b="1" dirty="0"/>
              <a:t>Copia de seguridad del registro de </a:t>
            </a:r>
            <a:r>
              <a:rPr lang="es-CR" b="1" dirty="0" smtClean="0"/>
              <a:t>transacciones</a:t>
            </a:r>
          </a:p>
          <a:p>
            <a:pPr lvl="1"/>
            <a:r>
              <a:rPr lang="es-CR" dirty="0"/>
              <a:t>Cada copia de seguridad de registro </a:t>
            </a:r>
            <a:r>
              <a:rPr lang="es-CR" dirty="0" smtClean="0"/>
              <a:t>cubre la </a:t>
            </a:r>
            <a:r>
              <a:rPr lang="es-CR" dirty="0"/>
              <a:t>parte del registro de transacciones que estaba activa cuando la copia de </a:t>
            </a:r>
            <a:r>
              <a:rPr lang="es-CR" dirty="0" smtClean="0"/>
              <a:t>seguridad fue </a:t>
            </a:r>
            <a:r>
              <a:rPr lang="es-CR" dirty="0"/>
              <a:t>creada, e incluye todos los registros que no fueron respaldados en una copia </a:t>
            </a:r>
            <a:r>
              <a:rPr lang="es-CR" dirty="0" smtClean="0"/>
              <a:t>de seguridad </a:t>
            </a:r>
            <a:r>
              <a:rPr lang="es-CR" dirty="0"/>
              <a:t>de registros anterior.</a:t>
            </a:r>
          </a:p>
        </p:txBody>
      </p:sp>
    </p:spTree>
    <p:extLst>
      <p:ext uri="{BB962C8B-B14F-4D97-AF65-F5344CB8AC3E}">
        <p14:creationId xmlns:p14="http://schemas.microsoft.com/office/powerpoint/2010/main" val="37923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Restauración de una copia de seguridad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Es </a:t>
            </a:r>
            <a:r>
              <a:rPr lang="es-CR" dirty="0"/>
              <a:t>un proceso que restaura los datos de una o </a:t>
            </a:r>
            <a:r>
              <a:rPr lang="es-CR" dirty="0" smtClean="0"/>
              <a:t>más copias </a:t>
            </a:r>
            <a:r>
              <a:rPr lang="es-CR" dirty="0"/>
              <a:t>de seguridad y se recupera la base de datos cuando la última copia </a:t>
            </a:r>
            <a:r>
              <a:rPr lang="es-CR" dirty="0" smtClean="0"/>
              <a:t>de seguridad </a:t>
            </a:r>
            <a:r>
              <a:rPr lang="es-CR" dirty="0"/>
              <a:t>se restaura</a:t>
            </a:r>
            <a:r>
              <a:rPr lang="es-CR" dirty="0" smtClean="0"/>
              <a:t>.</a:t>
            </a:r>
          </a:p>
          <a:p>
            <a:r>
              <a:rPr lang="es-CR" dirty="0" smtClean="0"/>
              <a:t>Tipos</a:t>
            </a:r>
          </a:p>
          <a:p>
            <a:pPr lvl="1"/>
            <a:r>
              <a:rPr lang="es-CR" dirty="0"/>
              <a:t>Restaurar una base de datos completa a partir de una copia de </a:t>
            </a:r>
            <a:r>
              <a:rPr lang="es-CR" dirty="0" smtClean="0"/>
              <a:t>seguridad completa </a:t>
            </a:r>
            <a:r>
              <a:rPr lang="es-CR" dirty="0"/>
              <a:t>de la base de datos (restauración completa).</a:t>
            </a:r>
          </a:p>
          <a:p>
            <a:pPr lvl="1"/>
            <a:r>
              <a:rPr lang="es-CR" dirty="0" smtClean="0"/>
              <a:t>Restaurar </a:t>
            </a:r>
            <a:r>
              <a:rPr lang="es-CR" dirty="0"/>
              <a:t>parte de una base de datos (restauración parcial).</a:t>
            </a:r>
          </a:p>
          <a:p>
            <a:pPr lvl="1"/>
            <a:r>
              <a:rPr lang="es-CR" dirty="0" smtClean="0"/>
              <a:t>Restaurar </a:t>
            </a:r>
            <a:r>
              <a:rPr lang="es-CR" dirty="0"/>
              <a:t>archivos o grupos de archivos en una base de datos.</a:t>
            </a:r>
          </a:p>
          <a:p>
            <a:pPr lvl="1"/>
            <a:r>
              <a:rPr lang="es-CR" dirty="0" smtClean="0"/>
              <a:t>Restaurar </a:t>
            </a:r>
            <a:r>
              <a:rPr lang="es-CR" dirty="0"/>
              <a:t>páginas específicas en una base de datos (restauración de páginas).</a:t>
            </a:r>
          </a:p>
          <a:p>
            <a:pPr lvl="1"/>
            <a:r>
              <a:rPr lang="es-CR" dirty="0" smtClean="0"/>
              <a:t>Restaurar </a:t>
            </a:r>
            <a:r>
              <a:rPr lang="es-CR" dirty="0"/>
              <a:t>un registro de transacciones en una base de datos (restauración </a:t>
            </a:r>
            <a:r>
              <a:rPr lang="es-CR" dirty="0" smtClean="0"/>
              <a:t>del registro </a:t>
            </a:r>
            <a:r>
              <a:rPr lang="es-CR" dirty="0"/>
              <a:t>de transacciones).</a:t>
            </a:r>
          </a:p>
          <a:p>
            <a:pPr lvl="1"/>
            <a:r>
              <a:rPr lang="es-CR" dirty="0" smtClean="0"/>
              <a:t>Revertir </a:t>
            </a:r>
            <a:r>
              <a:rPr lang="es-CR" dirty="0"/>
              <a:t>una base de datos al punto temporal capturado por una instantánea </a:t>
            </a:r>
            <a:r>
              <a:rPr lang="es-CR" dirty="0" smtClean="0"/>
              <a:t>de la </a:t>
            </a:r>
            <a:r>
              <a:rPr lang="es-CR" dirty="0"/>
              <a:t>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1660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R" dirty="0"/>
              <a:t>Algebra Relacional</a:t>
            </a:r>
            <a:endParaRPr lang="es-C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s-CL" altLang="es-CR" sz="3600" dirty="0"/>
              <a:t>Términos necesarios de entender.</a:t>
            </a:r>
          </a:p>
          <a:p>
            <a:r>
              <a:rPr lang="es-CL" altLang="es-CR" dirty="0"/>
              <a:t>Relación: Se le denomina relación a un conjuntos de datos ordenados en forma de filas y columnas, los cuales están relacionados por algún contexto. Estas relaciones contienen dentro de sus partes a la cabecera, </a:t>
            </a:r>
            <a:r>
              <a:rPr lang="es-CL" altLang="es-CR" dirty="0" err="1"/>
              <a:t>tuplas</a:t>
            </a:r>
            <a:r>
              <a:rPr lang="es-CL" altLang="es-CR" dirty="0"/>
              <a:t> y campos.</a:t>
            </a:r>
          </a:p>
          <a:p>
            <a:endParaRPr lang="es-CR" dirty="0"/>
          </a:p>
        </p:txBody>
      </p:sp>
      <p:graphicFrame>
        <p:nvGraphicFramePr>
          <p:cNvPr id="7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135481"/>
              </p:ext>
            </p:extLst>
          </p:nvPr>
        </p:nvGraphicFramePr>
        <p:xfrm>
          <a:off x="1908175" y="4747914"/>
          <a:ext cx="4319588" cy="1152525"/>
        </p:xfrm>
        <a:graphic>
          <a:graphicData uri="http://schemas.openxmlformats.org/drawingml/2006/table">
            <a:tbl>
              <a:tblPr/>
              <a:tblGrid>
                <a:gridCol w="1439863"/>
                <a:gridCol w="1439862"/>
                <a:gridCol w="1439863"/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Campo1</a:t>
                      </a:r>
                      <a:endParaRPr kumimoji="1" lang="es-ES" altLang="es-C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Campo2</a:t>
                      </a:r>
                      <a:endParaRPr kumimoji="1" lang="es-ES" altLang="es-C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Campo3</a:t>
                      </a:r>
                      <a:endParaRPr kumimoji="1" lang="es-ES" altLang="es-C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1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2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3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n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n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n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BA68"/>
                    </a:solidFill>
                  </a:tcPr>
                </a:tc>
              </a:tr>
            </a:tbl>
          </a:graphicData>
        </a:graphic>
      </p:graphicFrame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6372225" y="4963814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6732588" y="4820939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s-CL" altLang="es-CR" sz="1600" b="1">
                <a:solidFill>
                  <a:srgbClr val="000066"/>
                </a:solidFill>
              </a:rPr>
              <a:t>Cabecera</a:t>
            </a:r>
            <a:endParaRPr kumimoji="1" lang="es-ES" altLang="es-CR" sz="1600" b="1">
              <a:solidFill>
                <a:srgbClr val="000066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732588" y="5179714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s-CL" altLang="es-CR" sz="1600" b="1">
                <a:solidFill>
                  <a:srgbClr val="000066"/>
                </a:solidFill>
              </a:rPr>
              <a:t>Tupla</a:t>
            </a:r>
            <a:endParaRPr kumimoji="1" lang="es-ES" altLang="es-CR" sz="1600" b="1">
              <a:solidFill>
                <a:srgbClr val="000066"/>
              </a:solidFill>
            </a:endParaRPr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6372225" y="5324177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5076825" y="6260802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s-CL" altLang="es-CR" sz="1600" b="1">
                <a:solidFill>
                  <a:srgbClr val="000066"/>
                </a:solidFill>
              </a:rPr>
              <a:t>Campo</a:t>
            </a:r>
            <a:endParaRPr kumimoji="1" lang="es-ES" altLang="es-CR" sz="1600" b="1">
              <a:solidFill>
                <a:srgbClr val="000066"/>
              </a:solidFill>
            </a:endParaRPr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5508625" y="597187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18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R" dirty="0"/>
              <a:t>Algebra Relacional</a:t>
            </a:r>
            <a:endParaRPr lang="es-ES" altLang="es-CR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s-CR" sz="2000" dirty="0" err="1"/>
              <a:t>Tupla</a:t>
            </a:r>
            <a:r>
              <a:rPr lang="es-CL" altLang="es-CR" sz="2000" dirty="0"/>
              <a:t>: Es una parte de una relación, un conjunto de datos que entregan una información relacionada. Enfocado a las bases de datos puede llamarse “registro” </a:t>
            </a:r>
            <a:r>
              <a:rPr lang="es-CL" altLang="es-CR" sz="2000" dirty="0" err="1"/>
              <a:t>ó</a:t>
            </a:r>
            <a:r>
              <a:rPr lang="es-CL" altLang="es-CR" sz="2000" dirty="0"/>
              <a:t> “filas de una tabla</a:t>
            </a:r>
            <a:r>
              <a:rPr lang="es-CL" altLang="es-CR" sz="2000" dirty="0" smtClean="0"/>
              <a:t>”.</a:t>
            </a:r>
          </a:p>
          <a:p>
            <a:endParaRPr lang="es-CL" altLang="es-CR" sz="2000" dirty="0"/>
          </a:p>
          <a:p>
            <a:endParaRPr lang="es-CL" altLang="es-CR" sz="2000" dirty="0" smtClean="0"/>
          </a:p>
          <a:p>
            <a:endParaRPr lang="es-CL" altLang="es-CR" sz="2000" dirty="0"/>
          </a:p>
          <a:p>
            <a:endParaRPr lang="es-CL" altLang="es-CR" sz="2000" dirty="0" smtClean="0"/>
          </a:p>
          <a:p>
            <a:endParaRPr lang="es-CL" altLang="es-CR" sz="2000" dirty="0"/>
          </a:p>
          <a:p>
            <a:endParaRPr lang="es-CL" altLang="es-CR" sz="2000" dirty="0" smtClean="0"/>
          </a:p>
          <a:p>
            <a:r>
              <a:rPr lang="es-CL" altLang="es-CR" sz="2000" dirty="0" err="1" smtClean="0"/>
              <a:t>Aridad</a:t>
            </a:r>
            <a:r>
              <a:rPr lang="es-CL" altLang="es-CR" sz="2000" dirty="0"/>
              <a:t>: Se le denomina </a:t>
            </a:r>
            <a:r>
              <a:rPr lang="es-CL" altLang="es-CR" sz="2000" dirty="0" err="1"/>
              <a:t>aridad</a:t>
            </a:r>
            <a:r>
              <a:rPr lang="es-CL" altLang="es-CR" sz="2000" dirty="0"/>
              <a:t> al numero de atributos que contiene una relación.</a:t>
            </a:r>
          </a:p>
          <a:p>
            <a:r>
              <a:rPr lang="es-CL" altLang="es-CR" sz="2000" dirty="0"/>
              <a:t>Unión compatible: Se le denomina así a la posibilidad que tengan dos relaciones de tener la misma </a:t>
            </a:r>
            <a:r>
              <a:rPr lang="es-CL" altLang="es-CR" sz="2000" dirty="0" err="1"/>
              <a:t>aridad</a:t>
            </a:r>
            <a:r>
              <a:rPr lang="es-CL" altLang="es-CR" sz="2000" dirty="0"/>
              <a:t>.</a:t>
            </a:r>
            <a:endParaRPr lang="es-ES" altLang="es-CR" sz="2000" dirty="0"/>
          </a:p>
          <a:p>
            <a:endParaRPr lang="es-CL" altLang="es-CR" sz="2000" dirty="0"/>
          </a:p>
          <a:p>
            <a:pPr>
              <a:buFont typeface="Wingdings" pitchFamily="2" charset="2"/>
              <a:buNone/>
            </a:pPr>
            <a:endParaRPr lang="es-ES" altLang="es-CR" sz="2000" dirty="0"/>
          </a:p>
        </p:txBody>
      </p:sp>
      <p:graphicFrame>
        <p:nvGraphicFramePr>
          <p:cNvPr id="11882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98884"/>
              </p:ext>
            </p:extLst>
          </p:nvPr>
        </p:nvGraphicFramePr>
        <p:xfrm>
          <a:off x="1692275" y="3188593"/>
          <a:ext cx="5040313" cy="1005840"/>
        </p:xfrm>
        <a:graphic>
          <a:graphicData uri="http://schemas.openxmlformats.org/drawingml/2006/table">
            <a:tbl>
              <a:tblPr/>
              <a:tblGrid>
                <a:gridCol w="1679575"/>
                <a:gridCol w="1681163"/>
                <a:gridCol w="1679575"/>
              </a:tblGrid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Campo1</a:t>
                      </a:r>
                      <a:endParaRPr kumimoji="1" lang="es-ES" altLang="es-C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Campo2</a:t>
                      </a:r>
                      <a:endParaRPr kumimoji="1" lang="es-ES" altLang="es-C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Campo3</a:t>
                      </a:r>
                      <a:endParaRPr kumimoji="1" lang="es-ES" altLang="es-C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1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BA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2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BA6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3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BA68"/>
                    </a:solidFill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n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n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s-CL" altLang="es-C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Valor n</a:t>
                      </a:r>
                      <a:endParaRPr kumimoji="1" lang="es-ES" altLang="es-C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819" name="Line 35"/>
          <p:cNvSpPr>
            <a:spLocks noChangeShapeType="1"/>
          </p:cNvSpPr>
          <p:nvPr/>
        </p:nvSpPr>
        <p:spPr bwMode="auto">
          <a:xfrm>
            <a:off x="6804025" y="333305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18820" name="Rectangle 36"/>
          <p:cNvSpPr>
            <a:spLocks noChangeArrowheads="1"/>
          </p:cNvSpPr>
          <p:nvPr/>
        </p:nvSpPr>
        <p:spPr bwMode="auto">
          <a:xfrm>
            <a:off x="7092950" y="3140968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s-CL" altLang="es-CR" sz="1600" b="1">
                <a:solidFill>
                  <a:srgbClr val="000066"/>
                </a:solidFill>
              </a:rPr>
              <a:t>Cabecera</a:t>
            </a:r>
            <a:endParaRPr kumimoji="1" lang="es-ES" altLang="es-CR" sz="1600" b="1">
              <a:solidFill>
                <a:srgbClr val="000066"/>
              </a:solidFill>
            </a:endParaRPr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>
            <a:off x="6804025" y="369341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/>
          </a:p>
        </p:txBody>
      </p:sp>
      <p:sp>
        <p:nvSpPr>
          <p:cNvPr id="118823" name="Rectangle 39"/>
          <p:cNvSpPr>
            <a:spLocks noChangeArrowheads="1"/>
          </p:cNvSpPr>
          <p:nvPr/>
        </p:nvSpPr>
        <p:spPr bwMode="auto">
          <a:xfrm>
            <a:off x="7164388" y="349974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s-CL" altLang="es-CR" sz="1600" b="1">
                <a:solidFill>
                  <a:srgbClr val="000066"/>
                </a:solidFill>
              </a:rPr>
              <a:t>Tupla</a:t>
            </a:r>
            <a:endParaRPr kumimoji="1" lang="es-ES" altLang="es-CR" sz="16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Según su procedencia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786996"/>
              </p:ext>
            </p:extLst>
          </p:nvPr>
        </p:nvGraphicFramePr>
        <p:xfrm>
          <a:off x="457200" y="2204864"/>
          <a:ext cx="82296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338"/>
                <a:gridCol w="2350940"/>
                <a:gridCol w="1698338"/>
                <a:gridCol w="248198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De la teoría</a:t>
                      </a:r>
                      <a:r>
                        <a:rPr lang="es-CR" baseline="0" dirty="0" smtClean="0"/>
                        <a:t> de conjuntos</a:t>
                      </a:r>
                      <a:endParaRPr lang="es-CR" dirty="0"/>
                    </a:p>
                  </a:txBody>
                  <a:tcPr marL="94352" marR="94352"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Propios relacionales</a:t>
                      </a:r>
                      <a:endParaRPr lang="es-CR" dirty="0"/>
                    </a:p>
                  </a:txBody>
                  <a:tcPr marL="94352" marR="94352"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3200" dirty="0" smtClean="0">
                          <a:latin typeface="Arial"/>
                          <a:cs typeface="Arial"/>
                        </a:rPr>
                        <a:t>ᴗ</a:t>
                      </a:r>
                      <a:endParaRPr lang="es-CR" sz="32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Unión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latin typeface="+mn-lt"/>
                          <a:cs typeface="Arial"/>
                        </a:rPr>
                        <a:t>σ</a:t>
                      </a:r>
                      <a:endParaRPr lang="es-CR" sz="24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Selección</a:t>
                      </a:r>
                      <a:endParaRPr lang="es-CR" dirty="0"/>
                    </a:p>
                  </a:txBody>
                  <a:tcPr marL="94352" marR="9435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3200" dirty="0" smtClean="0">
                          <a:latin typeface="+mn-lt"/>
                          <a:cs typeface="Arial"/>
                        </a:rPr>
                        <a:t>ᴖ</a:t>
                      </a:r>
                      <a:endParaRPr lang="es-CR" sz="32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Intersección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latin typeface="Arial"/>
                          <a:cs typeface="Arial"/>
                        </a:rPr>
                        <a:t>π</a:t>
                      </a:r>
                      <a:endParaRPr lang="es-CR" sz="24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s-CR" sz="2400" dirty="0" smtClean="0">
                          <a:latin typeface="Arial"/>
                          <a:cs typeface="Arial"/>
                        </a:rPr>
                        <a:t>[ ]</a:t>
                      </a:r>
                      <a:endParaRPr lang="es-CR" sz="24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Proyección</a:t>
                      </a:r>
                      <a:endParaRPr lang="es-CR" dirty="0"/>
                    </a:p>
                  </a:txBody>
                  <a:tcPr marL="94352" marR="94352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R" sz="2600" dirty="0" smtClean="0">
                          <a:latin typeface="Arial"/>
                          <a:cs typeface="Arial"/>
                        </a:rPr>
                        <a:t>~</a:t>
                      </a:r>
                      <a:endParaRPr lang="es-CR" sz="2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s-C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/>
                        </a:rPr>
                        <a:t>-</a:t>
                      </a:r>
                      <a:endParaRPr lang="es-C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Diferencia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s-C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endParaRPr lang="es-CR" sz="24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Concatenación (</a:t>
                      </a:r>
                      <a:r>
                        <a:rPr lang="es-CR" dirty="0" err="1" smtClean="0"/>
                        <a:t>Join</a:t>
                      </a:r>
                      <a:r>
                        <a:rPr lang="es-CR" dirty="0" smtClean="0"/>
                        <a:t>)</a:t>
                      </a:r>
                      <a:endParaRPr lang="es-CR" dirty="0"/>
                    </a:p>
                  </a:txBody>
                  <a:tcPr marL="94352" marR="9435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3200" dirty="0" smtClean="0">
                          <a:latin typeface="Arial"/>
                          <a:cs typeface="Arial"/>
                        </a:rPr>
                        <a:t>˟</a:t>
                      </a:r>
                      <a:endParaRPr lang="es-CR" sz="32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Producto</a:t>
                      </a:r>
                      <a:r>
                        <a:rPr lang="es-CR" baseline="0" dirty="0" smtClean="0"/>
                        <a:t> cartesiano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latin typeface="Arial"/>
                          <a:cs typeface="Arial"/>
                        </a:rPr>
                        <a:t>÷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División</a:t>
                      </a:r>
                      <a:endParaRPr lang="es-CR" dirty="0"/>
                    </a:p>
                  </a:txBody>
                  <a:tcPr marL="94352" marR="943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34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Según su complejidad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886842"/>
              </p:ext>
            </p:extLst>
          </p:nvPr>
        </p:nvGraphicFramePr>
        <p:xfrm>
          <a:off x="457200" y="2204864"/>
          <a:ext cx="82296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338"/>
                <a:gridCol w="2350940"/>
                <a:gridCol w="1698338"/>
                <a:gridCol w="248198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Básicos</a:t>
                      </a:r>
                      <a:r>
                        <a:rPr lang="es-CR" baseline="0" dirty="0" smtClean="0"/>
                        <a:t> o primitivos</a:t>
                      </a:r>
                      <a:endParaRPr lang="es-CR" dirty="0"/>
                    </a:p>
                  </a:txBody>
                  <a:tcPr marL="94352" marR="94352"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Derivados</a:t>
                      </a:r>
                      <a:endParaRPr lang="es-CR" dirty="0"/>
                    </a:p>
                  </a:txBody>
                  <a:tcPr marL="94352" marR="94352"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3200" dirty="0" smtClean="0">
                          <a:latin typeface="Arial"/>
                          <a:cs typeface="Arial"/>
                        </a:rPr>
                        <a:t>ᴗ</a:t>
                      </a:r>
                      <a:endParaRPr lang="es-CR" sz="32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Unión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3200" dirty="0" smtClean="0">
                          <a:latin typeface="+mn-lt"/>
                          <a:cs typeface="Arial"/>
                        </a:rPr>
                        <a:t>ᴖ</a:t>
                      </a:r>
                      <a:endParaRPr lang="es-CR" sz="32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Intersección</a:t>
                      </a:r>
                      <a:endParaRPr lang="es-CR" dirty="0"/>
                    </a:p>
                  </a:txBody>
                  <a:tcPr marL="94352" marR="94352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R" sz="2600" dirty="0" smtClean="0">
                          <a:latin typeface="Arial"/>
                          <a:cs typeface="Arial"/>
                        </a:rPr>
                        <a:t>~</a:t>
                      </a:r>
                      <a:endParaRPr lang="es-CR" sz="2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s-CR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/>
                        </a:rPr>
                        <a:t>-</a:t>
                      </a:r>
                      <a:endParaRPr lang="es-C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Diferencia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s-C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endParaRPr lang="es-CR" sz="24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Concatenación (</a:t>
                      </a:r>
                      <a:r>
                        <a:rPr lang="es-CR" dirty="0" err="1" smtClean="0"/>
                        <a:t>Join</a:t>
                      </a:r>
                      <a:r>
                        <a:rPr lang="es-CR" dirty="0" smtClean="0"/>
                        <a:t>)</a:t>
                      </a:r>
                      <a:endParaRPr lang="es-CR" dirty="0"/>
                    </a:p>
                  </a:txBody>
                  <a:tcPr marL="94352" marR="9435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sz="3200" dirty="0" smtClean="0">
                          <a:latin typeface="Arial"/>
                          <a:cs typeface="Arial"/>
                        </a:rPr>
                        <a:t>˟</a:t>
                      </a:r>
                      <a:endParaRPr lang="es-CR" sz="32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Producto</a:t>
                      </a:r>
                      <a:r>
                        <a:rPr lang="es-CR" baseline="0" dirty="0" smtClean="0"/>
                        <a:t> cartesiano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>
                          <a:latin typeface="Arial"/>
                          <a:cs typeface="Arial"/>
                        </a:rPr>
                        <a:t>÷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División</a:t>
                      </a:r>
                      <a:endParaRPr lang="es-CR" dirty="0"/>
                    </a:p>
                  </a:txBody>
                  <a:tcPr marL="94352" marR="9435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latin typeface="+mn-lt"/>
                          <a:cs typeface="Arial"/>
                        </a:rPr>
                        <a:t>σ</a:t>
                      </a:r>
                      <a:endParaRPr lang="es-CR" sz="24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Selección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pPr algn="ctr"/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 marL="94352" marR="94352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latin typeface="Arial"/>
                          <a:cs typeface="Arial"/>
                        </a:rPr>
                        <a:t>π</a:t>
                      </a:r>
                      <a:endParaRPr lang="es-CR" sz="2400" dirty="0" smtClean="0">
                        <a:latin typeface="Arial"/>
                        <a:cs typeface="Arial"/>
                      </a:endParaRPr>
                    </a:p>
                    <a:p>
                      <a:pPr algn="ctr"/>
                      <a:r>
                        <a:rPr lang="es-CR" sz="2400" dirty="0" smtClean="0">
                          <a:latin typeface="Arial"/>
                          <a:cs typeface="Arial"/>
                        </a:rPr>
                        <a:t>[ ]</a:t>
                      </a:r>
                      <a:endParaRPr lang="es-CR" sz="2400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Proyección</a:t>
                      </a:r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pPr algn="ctr"/>
                      <a:endParaRPr lang="es-CR" dirty="0"/>
                    </a:p>
                  </a:txBody>
                  <a:tcPr marL="94352" marR="94352"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 marL="94352" marR="943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Operador: Selección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Permite seleccionar un </a:t>
            </a:r>
            <a:r>
              <a:rPr lang="es-ES" dirty="0" smtClean="0"/>
              <a:t>subconjunto de tuplas de </a:t>
            </a:r>
            <a:r>
              <a:rPr lang="es-ES" dirty="0"/>
              <a:t>una relación (R), todas </a:t>
            </a:r>
            <a:r>
              <a:rPr lang="es-ES" dirty="0" smtClean="0"/>
              <a:t>aquellas </a:t>
            </a:r>
            <a:r>
              <a:rPr lang="es-ES" dirty="0"/>
              <a:t>que cumplan la(s) </a:t>
            </a:r>
            <a:r>
              <a:rPr lang="es-ES" dirty="0" smtClean="0"/>
              <a:t>condición(es</a:t>
            </a:r>
            <a:r>
              <a:rPr lang="es-ES" dirty="0"/>
              <a:t>) P:</a:t>
            </a:r>
          </a:p>
          <a:p>
            <a:r>
              <a:rPr lang="es-ES" dirty="0" smtClean="0"/>
              <a:t>σ </a:t>
            </a:r>
            <a:r>
              <a:rPr lang="es-ES" baseline="-25000" dirty="0" smtClean="0"/>
              <a:t>P</a:t>
            </a:r>
            <a:r>
              <a:rPr lang="es-ES" dirty="0" smtClean="0"/>
              <a:t>(R)</a:t>
            </a:r>
            <a:endParaRPr lang="es-ES" dirty="0"/>
          </a:p>
          <a:p>
            <a:r>
              <a:rPr lang="es-ES" dirty="0"/>
              <a:t>Por </a:t>
            </a:r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σ</a:t>
            </a:r>
            <a:r>
              <a:rPr lang="es-ES" baseline="-25000" dirty="0" err="1" smtClean="0"/>
              <a:t>Apellido</a:t>
            </a:r>
            <a:r>
              <a:rPr lang="es-ES" baseline="-25000" dirty="0" smtClean="0"/>
              <a:t>=</a:t>
            </a:r>
            <a:r>
              <a:rPr lang="es-ES" baseline="-25000" dirty="0" err="1" smtClean="0"/>
              <a:t>Gomez</a:t>
            </a:r>
            <a:r>
              <a:rPr lang="es-ES" dirty="0" smtClean="0"/>
              <a:t>(Alumno)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762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9714</TotalTime>
  <Words>3040</Words>
  <Application>Microsoft Office PowerPoint</Application>
  <PresentationFormat>Presentación en pantalla (4:3)</PresentationFormat>
  <Paragraphs>724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8" baseType="lpstr">
      <vt:lpstr>Arial</vt:lpstr>
      <vt:lpstr>Arial Narrow</vt:lpstr>
      <vt:lpstr>Century Gothic</vt:lpstr>
      <vt:lpstr>Symbol</vt:lpstr>
      <vt:lpstr>Tahoma</vt:lpstr>
      <vt:lpstr>Trebuchet MS</vt:lpstr>
      <vt:lpstr>Webdings</vt:lpstr>
      <vt:lpstr>Wingdings</vt:lpstr>
      <vt:lpstr>Claridad</vt:lpstr>
      <vt:lpstr>FUNDAMENTOS DE BASES DE DATOS</vt:lpstr>
      <vt:lpstr>Agenda</vt:lpstr>
      <vt:lpstr>Algebra relacional</vt:lpstr>
      <vt:lpstr>Algebra Relacional</vt:lpstr>
      <vt:lpstr>Algebra Relacional</vt:lpstr>
      <vt:lpstr>Algebra Relacional</vt:lpstr>
      <vt:lpstr>Operadores</vt:lpstr>
      <vt:lpstr>Operadores</vt:lpstr>
      <vt:lpstr>Operador: Selección</vt:lpstr>
      <vt:lpstr>Operador: Selección</vt:lpstr>
      <vt:lpstr>Operador: Proyección</vt:lpstr>
      <vt:lpstr>Operador: Unión</vt:lpstr>
      <vt:lpstr>Operador: Unión</vt:lpstr>
      <vt:lpstr>Operador: Unión</vt:lpstr>
      <vt:lpstr>Operador: Diferencia</vt:lpstr>
      <vt:lpstr>Operador: Diferencia</vt:lpstr>
      <vt:lpstr>Operador: Diferencia</vt:lpstr>
      <vt:lpstr>Operador: Intersección</vt:lpstr>
      <vt:lpstr>Operador: Intersección</vt:lpstr>
      <vt:lpstr>Operador: Intersección</vt:lpstr>
      <vt:lpstr>Operador: Producto cartesiano</vt:lpstr>
      <vt:lpstr>Operador: Concatenación</vt:lpstr>
      <vt:lpstr>Operador: Concatenación</vt:lpstr>
      <vt:lpstr>Operador: Concatenación</vt:lpstr>
      <vt:lpstr>SQL y Algebra relacional</vt:lpstr>
      <vt:lpstr>SQL y Algebra relacional</vt:lpstr>
      <vt:lpstr>Ejemplos</vt:lpstr>
      <vt:lpstr>Ejemplos</vt:lpstr>
      <vt:lpstr>Ejemplos</vt:lpstr>
      <vt:lpstr>Ejemplos</vt:lpstr>
      <vt:lpstr>Ejemplos</vt:lpstr>
      <vt:lpstr>Ejemplos</vt:lpstr>
      <vt:lpstr>Ejemplos</vt:lpstr>
      <vt:lpstr>Secuencia</vt:lpstr>
      <vt:lpstr>Secuencia</vt:lpstr>
      <vt:lpstr>Presentación de PowerPoint</vt:lpstr>
      <vt:lpstr>Seguridad</vt:lpstr>
      <vt:lpstr>El problema de la seguridad</vt:lpstr>
      <vt:lpstr>El problema de la seguridad</vt:lpstr>
      <vt:lpstr>El problema de la seguridad</vt:lpstr>
      <vt:lpstr>Control de acceso</vt:lpstr>
      <vt:lpstr>Control de acceso global</vt:lpstr>
      <vt:lpstr>Control de acceso obligatorio</vt:lpstr>
      <vt:lpstr>Control de acceso discrecional</vt:lpstr>
      <vt:lpstr>Control de acceso discrecional</vt:lpstr>
      <vt:lpstr>Seguridad en SQL</vt:lpstr>
      <vt:lpstr>Seguridad en SQL</vt:lpstr>
      <vt:lpstr>Copias de seguridad</vt:lpstr>
      <vt:lpstr>Restauración de una copia de seguridad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BASES DE DATOS</dc:title>
  <dc:creator>Administrador</dc:creator>
  <cp:lastModifiedBy>Jimenez</cp:lastModifiedBy>
  <cp:revision>172</cp:revision>
  <dcterms:created xsi:type="dcterms:W3CDTF">2013-09-19T22:09:45Z</dcterms:created>
  <dcterms:modified xsi:type="dcterms:W3CDTF">2014-11-29T05:18:41Z</dcterms:modified>
</cp:coreProperties>
</file>