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20"/>
  </p:notesMasterIdLst>
  <p:sldIdLst>
    <p:sldId id="256" r:id="rId2"/>
    <p:sldId id="257" r:id="rId3"/>
    <p:sldId id="279" r:id="rId4"/>
    <p:sldId id="280" r:id="rId5"/>
    <p:sldId id="281" r:id="rId6"/>
    <p:sldId id="29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2" r:id="rId17"/>
    <p:sldId id="293" r:id="rId18"/>
    <p:sldId id="276" r:id="rId19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660"/>
  </p:normalViewPr>
  <p:slideViewPr>
    <p:cSldViewPr>
      <p:cViewPr varScale="1">
        <p:scale>
          <a:sx n="70" d="100"/>
          <a:sy n="70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9E436-08A9-4B36-B9E4-0AAB7DD74C65}" type="datetimeFigureOut">
              <a:rPr lang="es-ES" smtClean="0"/>
              <a:t>21/11/2014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17142-5E28-41C9-858C-8C834D3C2A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43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17142-5E28-41C9-858C-8C834D3C2AA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74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147540-372D-4DC0-AFF0-FFDE23F5BDDA}" type="datetimeFigureOut">
              <a:rPr lang="es-CR" smtClean="0"/>
              <a:pPr/>
              <a:t>21/11/2014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27584" y="1045945"/>
            <a:ext cx="7630616" cy="182976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bases de datos</a:t>
            </a:r>
            <a:endParaRPr lang="es-C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685800" y="3429000"/>
            <a:ext cx="7772400" cy="201622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100" b="1" i="1" dirty="0" smtClean="0"/>
              <a:t>Diseño de Modelos de Bases de Datos</a:t>
            </a:r>
          </a:p>
          <a:p>
            <a:pPr algn="ctr"/>
            <a:endParaRPr lang="es-ES" dirty="0" smtClean="0"/>
          </a:p>
          <a:p>
            <a:pPr algn="ctr"/>
            <a:r>
              <a:rPr lang="es-CR" sz="2800" dirty="0" smtClean="0"/>
              <a:t>Efrén </a:t>
            </a:r>
            <a:r>
              <a:rPr lang="es-CR" sz="2800" smtClean="0"/>
              <a:t>Jiménez Delgado</a:t>
            </a:r>
            <a:endParaRPr lang="es-CR" sz="2800" dirty="0" smtClean="0"/>
          </a:p>
          <a:p>
            <a:pPr algn="ctr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095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SELECT: </a:t>
            </a:r>
            <a:r>
              <a:rPr lang="es-ES" sz="3600" dirty="0"/>
              <a:t>condiciones de comparación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33800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Encontrar </a:t>
            </a:r>
            <a:r>
              <a:rPr lang="es-ES" dirty="0"/>
              <a:t>todos los proveedores cuyo primer apellido comience por una </a:t>
            </a:r>
            <a:r>
              <a:rPr lang="es-ES" dirty="0" smtClean="0"/>
              <a:t>letra comprendida </a:t>
            </a:r>
            <a:r>
              <a:rPr lang="es-ES" dirty="0"/>
              <a:t>entre </a:t>
            </a:r>
            <a:r>
              <a:rPr lang="es-ES" dirty="0" smtClean="0"/>
              <a:t>la </a:t>
            </a:r>
            <a:r>
              <a:rPr lang="es-ES" dirty="0"/>
              <a:t>A y la </a:t>
            </a:r>
            <a:r>
              <a:rPr lang="es-ES" dirty="0" smtClean="0"/>
              <a:t>J</a:t>
            </a:r>
          </a:p>
          <a:p>
            <a:pPr lvl="1"/>
            <a:r>
              <a:rPr lang="es-ES" b="1" dirty="0"/>
              <a:t>SELECT </a:t>
            </a:r>
            <a:r>
              <a:rPr lang="es-ES" dirty="0" err="1"/>
              <a:t>codigpro</a:t>
            </a:r>
            <a:r>
              <a:rPr lang="es-ES" dirty="0"/>
              <a:t>, </a:t>
            </a:r>
            <a:r>
              <a:rPr lang="es-ES" dirty="0" err="1"/>
              <a:t>nombrpro</a:t>
            </a:r>
            <a:r>
              <a:rPr lang="es-ES" dirty="0"/>
              <a:t>, </a:t>
            </a:r>
            <a:r>
              <a:rPr lang="es-ES" dirty="0" err="1"/>
              <a:t>direcpro</a:t>
            </a:r>
            <a:r>
              <a:rPr lang="es-ES" dirty="0"/>
              <a:t>, </a:t>
            </a:r>
            <a:r>
              <a:rPr lang="es-ES" dirty="0" err="1"/>
              <a:t>cpostpro</a:t>
            </a:r>
            <a:r>
              <a:rPr lang="es-ES" dirty="0"/>
              <a:t>, </a:t>
            </a:r>
            <a:r>
              <a:rPr lang="es-ES" dirty="0" err="1"/>
              <a:t>localpro</a:t>
            </a:r>
            <a:r>
              <a:rPr lang="es-ES" dirty="0"/>
              <a:t> </a:t>
            </a:r>
            <a:r>
              <a:rPr lang="es-ES" b="1" dirty="0"/>
              <a:t>FROM </a:t>
            </a:r>
            <a:r>
              <a:rPr lang="es-ES" dirty="0" smtClean="0"/>
              <a:t>Proveedores </a:t>
            </a:r>
            <a:r>
              <a:rPr lang="es-ES" b="1" dirty="0" smtClean="0"/>
              <a:t>WHERE</a:t>
            </a:r>
            <a:r>
              <a:rPr lang="es-ES" dirty="0" smtClean="0"/>
              <a:t> </a:t>
            </a:r>
            <a:r>
              <a:rPr lang="es-ES" dirty="0" err="1"/>
              <a:t>nombrpro</a:t>
            </a:r>
            <a:r>
              <a:rPr lang="es-ES" dirty="0"/>
              <a:t> </a:t>
            </a:r>
            <a:r>
              <a:rPr lang="es-ES" b="1" dirty="0"/>
              <a:t>LIKE '[A-J</a:t>
            </a:r>
            <a:r>
              <a:rPr lang="es-ES" b="1" dirty="0" smtClean="0"/>
              <a:t>]%‘</a:t>
            </a:r>
          </a:p>
          <a:p>
            <a:pPr lvl="1"/>
            <a:endParaRPr lang="es-ES" b="1" dirty="0" smtClean="0"/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/>
          </a:p>
          <a:p>
            <a:r>
              <a:rPr lang="es-ES" dirty="0"/>
              <a:t>Hallar todos los proveedores de los que no se tenga información sobre su </a:t>
            </a:r>
            <a:r>
              <a:rPr lang="es-ES" dirty="0" smtClean="0"/>
              <a:t>correo electrónico</a:t>
            </a:r>
          </a:p>
          <a:p>
            <a:pPr lvl="1"/>
            <a:r>
              <a:rPr lang="es-ES" b="1" dirty="0"/>
              <a:t>SELECT</a:t>
            </a:r>
            <a:r>
              <a:rPr lang="es-ES" dirty="0"/>
              <a:t> </a:t>
            </a:r>
            <a:r>
              <a:rPr lang="es-ES" dirty="0" err="1"/>
              <a:t>codigpro</a:t>
            </a:r>
            <a:r>
              <a:rPr lang="es-ES" dirty="0"/>
              <a:t>, </a:t>
            </a:r>
            <a:r>
              <a:rPr lang="es-ES" dirty="0" err="1"/>
              <a:t>nombrpro</a:t>
            </a:r>
            <a:r>
              <a:rPr lang="es-ES" dirty="0"/>
              <a:t>, </a:t>
            </a:r>
            <a:r>
              <a:rPr lang="es-ES" dirty="0" err="1"/>
              <a:t>direcpro</a:t>
            </a:r>
            <a:r>
              <a:rPr lang="es-ES" dirty="0"/>
              <a:t>, </a:t>
            </a:r>
            <a:r>
              <a:rPr lang="es-ES" dirty="0" err="1"/>
              <a:t>cpostpro</a:t>
            </a:r>
            <a:r>
              <a:rPr lang="es-ES" dirty="0"/>
              <a:t>, </a:t>
            </a:r>
            <a:r>
              <a:rPr lang="es-ES" dirty="0" err="1"/>
              <a:t>localpro</a:t>
            </a:r>
            <a:r>
              <a:rPr lang="es-ES" dirty="0"/>
              <a:t>, </a:t>
            </a:r>
            <a:r>
              <a:rPr lang="es-ES" dirty="0" err="1" smtClean="0"/>
              <a:t>telefpro</a:t>
            </a:r>
            <a:r>
              <a:rPr lang="es-ES" dirty="0" smtClean="0"/>
              <a:t> </a:t>
            </a:r>
            <a:r>
              <a:rPr lang="es-ES" b="1" dirty="0" smtClean="0"/>
              <a:t>FROM</a:t>
            </a:r>
            <a:r>
              <a:rPr lang="es-ES" dirty="0" smtClean="0"/>
              <a:t> Proveedores </a:t>
            </a:r>
            <a:r>
              <a:rPr lang="es-ES" b="1" dirty="0" smtClean="0"/>
              <a:t>WHERE</a:t>
            </a:r>
            <a:r>
              <a:rPr lang="es-ES" dirty="0" smtClean="0"/>
              <a:t> </a:t>
            </a:r>
            <a:r>
              <a:rPr lang="es-ES" dirty="0" err="1"/>
              <a:t>emailpro</a:t>
            </a:r>
            <a:r>
              <a:rPr lang="es-ES" dirty="0"/>
              <a:t> </a:t>
            </a:r>
            <a:r>
              <a:rPr lang="es-ES" b="1" dirty="0"/>
              <a:t>IS </a:t>
            </a:r>
            <a:r>
              <a:rPr lang="es-ES" b="1" dirty="0" smtClean="0"/>
              <a:t>NULL</a:t>
            </a:r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/>
          </a:p>
          <a:p>
            <a:pPr marL="365760" lvl="1" indent="0">
              <a:buNone/>
            </a:pPr>
            <a:endParaRPr lang="es-E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52750"/>
            <a:ext cx="4572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61" y="5410200"/>
            <a:ext cx="5076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 Grupo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/>
              <a:t>Con las filas de la información </a:t>
            </a:r>
            <a:r>
              <a:rPr lang="es-ES" dirty="0" smtClean="0"/>
              <a:t>de proceso </a:t>
            </a:r>
            <a:r>
              <a:rPr lang="es-ES" dirty="0"/>
              <a:t>correspondiente a </a:t>
            </a:r>
            <a:r>
              <a:rPr lang="es-ES" dirty="0" smtClean="0"/>
              <a:t>una instrucción </a:t>
            </a:r>
            <a:r>
              <a:rPr lang="es-ES" b="1" dirty="0"/>
              <a:t>SELECT</a:t>
            </a:r>
            <a:r>
              <a:rPr lang="es-ES" dirty="0"/>
              <a:t> se </a:t>
            </a:r>
            <a:r>
              <a:rPr lang="es-ES" dirty="0" smtClean="0"/>
              <a:t>pueden establecer </a:t>
            </a:r>
            <a:r>
              <a:rPr lang="es-ES" dirty="0"/>
              <a:t>grupos</a:t>
            </a:r>
            <a:r>
              <a:rPr lang="es-ES" dirty="0" smtClean="0"/>
              <a:t>.  En </a:t>
            </a:r>
            <a:r>
              <a:rPr lang="es-ES" dirty="0"/>
              <a:t>cada uno de estos </a:t>
            </a:r>
            <a:r>
              <a:rPr lang="es-ES" dirty="0" smtClean="0"/>
              <a:t>grupos, mediante </a:t>
            </a:r>
            <a:r>
              <a:rPr lang="es-ES" dirty="0"/>
              <a:t>las funciones de grupo, </a:t>
            </a:r>
            <a:r>
              <a:rPr lang="es-ES" dirty="0" smtClean="0"/>
              <a:t>se pueden </a:t>
            </a:r>
            <a:r>
              <a:rPr lang="es-ES" dirty="0"/>
              <a:t>efectuar ciertos cálculos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lvl="1"/>
            <a:r>
              <a:rPr lang="es-ES" b="1" dirty="0"/>
              <a:t>COUNT</a:t>
            </a:r>
            <a:r>
              <a:rPr lang="es-ES" b="1" dirty="0" smtClean="0"/>
              <a:t>(*) 	</a:t>
            </a:r>
            <a:r>
              <a:rPr lang="es-ES" dirty="0" smtClean="0"/>
              <a:t>Nº </a:t>
            </a:r>
            <a:r>
              <a:rPr lang="es-ES" dirty="0"/>
              <a:t>de filas que </a:t>
            </a:r>
            <a:r>
              <a:rPr lang="es-ES" dirty="0" smtClean="0"/>
              <a:t>componen el </a:t>
            </a:r>
            <a:r>
              <a:rPr lang="es-ES" dirty="0"/>
              <a:t>grupo.</a:t>
            </a:r>
          </a:p>
          <a:p>
            <a:pPr lvl="1"/>
            <a:r>
              <a:rPr lang="es-ES" b="1" dirty="0"/>
              <a:t>COUNT(</a:t>
            </a:r>
            <a:r>
              <a:rPr lang="es-ES" dirty="0"/>
              <a:t>campo</a:t>
            </a:r>
            <a:r>
              <a:rPr lang="es-ES" b="1" dirty="0" smtClean="0"/>
              <a:t>)</a:t>
            </a:r>
            <a:r>
              <a:rPr lang="es-ES" dirty="0" smtClean="0"/>
              <a:t> 	Nº </a:t>
            </a:r>
            <a:r>
              <a:rPr lang="es-ES" dirty="0"/>
              <a:t>de filas con </a:t>
            </a:r>
            <a:r>
              <a:rPr lang="es-ES" dirty="0" smtClean="0"/>
              <a:t>valor asignado </a:t>
            </a:r>
            <a:r>
              <a:rPr lang="es-ES" dirty="0"/>
              <a:t>al campo (</a:t>
            </a:r>
            <a:r>
              <a:rPr lang="es-ES" dirty="0" smtClean="0"/>
              <a:t>nulos 			no </a:t>
            </a:r>
            <a:r>
              <a:rPr lang="es-ES" dirty="0"/>
              <a:t>cuentan).</a:t>
            </a:r>
          </a:p>
          <a:p>
            <a:pPr lvl="1"/>
            <a:r>
              <a:rPr lang="es-ES" b="1" dirty="0"/>
              <a:t>SUM(</a:t>
            </a:r>
            <a:r>
              <a:rPr lang="es-ES" dirty="0" err="1"/>
              <a:t>exp</a:t>
            </a:r>
            <a:r>
              <a:rPr lang="es-ES" b="1" dirty="0" smtClean="0"/>
              <a:t>)</a:t>
            </a:r>
            <a:r>
              <a:rPr lang="es-ES" dirty="0" smtClean="0"/>
              <a:t> 	Suma </a:t>
            </a:r>
            <a:r>
              <a:rPr lang="es-ES" dirty="0"/>
              <a:t>de valores </a:t>
            </a:r>
            <a:r>
              <a:rPr lang="es-ES" dirty="0" smtClean="0"/>
              <a:t>obtenidos con </a:t>
            </a:r>
            <a:r>
              <a:rPr lang="es-ES" dirty="0"/>
              <a:t>la expresión </a:t>
            </a:r>
            <a:r>
              <a:rPr lang="es-ES" dirty="0" smtClean="0"/>
              <a:t>			en cada fila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AVG(</a:t>
            </a:r>
            <a:r>
              <a:rPr lang="es-ES" dirty="0" err="1"/>
              <a:t>exp</a:t>
            </a:r>
            <a:r>
              <a:rPr lang="es-ES" b="1" dirty="0" smtClean="0"/>
              <a:t>)</a:t>
            </a:r>
            <a:r>
              <a:rPr lang="es-ES" dirty="0" smtClean="0"/>
              <a:t> 		Media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MAX(</a:t>
            </a:r>
            <a:r>
              <a:rPr lang="es-ES" dirty="0" err="1"/>
              <a:t>exp</a:t>
            </a:r>
            <a:r>
              <a:rPr lang="es-ES" b="1" dirty="0" smtClean="0"/>
              <a:t>)</a:t>
            </a:r>
            <a:r>
              <a:rPr lang="es-ES" dirty="0" smtClean="0"/>
              <a:t> 	Máximo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MIN(</a:t>
            </a:r>
            <a:r>
              <a:rPr lang="es-ES" dirty="0" err="1"/>
              <a:t>exp</a:t>
            </a:r>
            <a:r>
              <a:rPr lang="es-ES" b="1" dirty="0" smtClean="0"/>
              <a:t>)</a:t>
            </a:r>
            <a:r>
              <a:rPr lang="es-ES" dirty="0" smtClean="0"/>
              <a:t> 		Mínimo</a:t>
            </a:r>
          </a:p>
          <a:p>
            <a:pPr marL="36576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041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 Grupo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/>
              <a:t>Encontrar cuántos artículos hay registrados, el máximo y el mínimo precio unitario, el precio unitario medio y la valoración del almacén</a:t>
            </a:r>
            <a:r>
              <a:rPr lang="es-ES" sz="2400" dirty="0" smtClean="0"/>
              <a:t>.</a:t>
            </a:r>
          </a:p>
          <a:p>
            <a:pPr algn="just"/>
            <a:endParaRPr lang="es-ES" sz="2400" dirty="0"/>
          </a:p>
          <a:p>
            <a:pPr lvl="1"/>
            <a:r>
              <a:rPr lang="es-ES" sz="2000" b="1" dirty="0"/>
              <a:t>SELECT COUNT(</a:t>
            </a:r>
            <a:r>
              <a:rPr lang="es-ES" sz="2000" dirty="0" err="1"/>
              <a:t>codigart</a:t>
            </a:r>
            <a:r>
              <a:rPr lang="es-ES" sz="2000" b="1" dirty="0"/>
              <a:t>)</a:t>
            </a:r>
            <a:r>
              <a:rPr lang="es-ES" sz="2000" dirty="0"/>
              <a:t> </a:t>
            </a:r>
            <a:r>
              <a:rPr lang="es-ES" sz="2000" b="1" dirty="0"/>
              <a:t>AS </a:t>
            </a:r>
            <a:r>
              <a:rPr lang="es-ES" sz="2000" dirty="0"/>
              <a:t>Cantidad, </a:t>
            </a:r>
            <a:r>
              <a:rPr lang="es-ES" sz="2000" b="1" dirty="0"/>
              <a:t>MAX(</a:t>
            </a:r>
            <a:r>
              <a:rPr lang="es-ES" sz="2000" dirty="0" err="1"/>
              <a:t>preunart</a:t>
            </a:r>
            <a:r>
              <a:rPr lang="es-ES" sz="2000" b="1" dirty="0"/>
              <a:t>)</a:t>
            </a:r>
            <a:r>
              <a:rPr lang="es-ES" sz="2000" dirty="0"/>
              <a:t> </a:t>
            </a:r>
            <a:r>
              <a:rPr lang="es-ES" sz="2000" b="1" dirty="0"/>
              <a:t>AS</a:t>
            </a:r>
            <a:r>
              <a:rPr lang="es-ES" sz="2000" dirty="0"/>
              <a:t> </a:t>
            </a:r>
            <a:r>
              <a:rPr lang="es-ES" sz="2000" dirty="0" smtClean="0"/>
              <a:t>Max, </a:t>
            </a:r>
            <a:r>
              <a:rPr lang="es-ES" sz="2000" b="1" dirty="0" smtClean="0"/>
              <a:t>MIN(</a:t>
            </a:r>
            <a:r>
              <a:rPr lang="es-ES" sz="2000" dirty="0" err="1" smtClean="0"/>
              <a:t>preunart</a:t>
            </a:r>
            <a:r>
              <a:rPr lang="es-ES" sz="2000" b="1" dirty="0"/>
              <a:t>) AS</a:t>
            </a:r>
            <a:r>
              <a:rPr lang="es-ES" sz="2000" dirty="0"/>
              <a:t> Min, </a:t>
            </a:r>
            <a:r>
              <a:rPr lang="es-ES" sz="2000" b="1" dirty="0"/>
              <a:t>AVG(</a:t>
            </a:r>
            <a:r>
              <a:rPr lang="es-ES" sz="2000" dirty="0" err="1"/>
              <a:t>preunart</a:t>
            </a:r>
            <a:r>
              <a:rPr lang="es-ES" sz="2000" b="1" dirty="0"/>
              <a:t>) AS</a:t>
            </a:r>
            <a:r>
              <a:rPr lang="es-ES" sz="2000" dirty="0"/>
              <a:t> </a:t>
            </a:r>
            <a:r>
              <a:rPr lang="es-ES" sz="2000" dirty="0" err="1" smtClean="0"/>
              <a:t>Precio_medio</a:t>
            </a:r>
            <a:r>
              <a:rPr lang="es-ES" sz="2000" dirty="0" smtClean="0"/>
              <a:t>, </a:t>
            </a:r>
            <a:r>
              <a:rPr lang="es-ES" sz="2000" b="1" dirty="0" smtClean="0"/>
              <a:t>SUM(</a:t>
            </a:r>
            <a:r>
              <a:rPr lang="es-ES" sz="2000" dirty="0" err="1" smtClean="0"/>
              <a:t>preunart</a:t>
            </a:r>
            <a:r>
              <a:rPr lang="es-ES" sz="2000" dirty="0" smtClean="0"/>
              <a:t>*</a:t>
            </a:r>
            <a:r>
              <a:rPr lang="es-ES" sz="2000" dirty="0" err="1" smtClean="0"/>
              <a:t>stockart</a:t>
            </a:r>
            <a:r>
              <a:rPr lang="es-ES" sz="2000" b="1" dirty="0"/>
              <a:t>) AS </a:t>
            </a:r>
            <a:r>
              <a:rPr lang="es-ES" sz="2000" dirty="0" smtClean="0"/>
              <a:t>Valoración </a:t>
            </a:r>
            <a:r>
              <a:rPr lang="es-ES" sz="2000" b="1" dirty="0" smtClean="0"/>
              <a:t>FROM </a:t>
            </a:r>
            <a:r>
              <a:rPr lang="es-ES" sz="2000" dirty="0" err="1"/>
              <a:t>Articulos</a:t>
            </a:r>
            <a:endParaRPr lang="es-ES" sz="2000" dirty="0"/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4741862"/>
            <a:ext cx="4657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6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SELECT: Agrupamiento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290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/>
              <a:t>La cláusula </a:t>
            </a:r>
            <a:r>
              <a:rPr lang="es-ES" b="1" dirty="0"/>
              <a:t>GROUP</a:t>
            </a:r>
            <a:r>
              <a:rPr lang="es-ES" dirty="0"/>
              <a:t> permite formar grupos con las filas de datos que tengan valores iguales para determinados campos. La respuesta tiene tantas filas como grupos haya establecido la </a:t>
            </a:r>
            <a:r>
              <a:rPr lang="es-ES" dirty="0" smtClean="0"/>
              <a:t>instrucción.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Obtener </a:t>
            </a:r>
            <a:r>
              <a:rPr lang="es-ES" dirty="0"/>
              <a:t>el importe de cada pedido sin aplicar el IVA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lvl="1"/>
            <a:r>
              <a:rPr lang="en-US" b="1" dirty="0" smtClean="0"/>
              <a:t>SELECT</a:t>
            </a:r>
            <a:r>
              <a:rPr lang="en-US" dirty="0"/>
              <a:t> </a:t>
            </a:r>
            <a:r>
              <a:rPr lang="en-US" dirty="0" err="1" smtClean="0"/>
              <a:t>numped</a:t>
            </a:r>
            <a:r>
              <a:rPr lang="en-US" dirty="0"/>
              <a:t>, </a:t>
            </a:r>
            <a:r>
              <a:rPr lang="en-US" b="1" dirty="0"/>
              <a:t>SUM((</a:t>
            </a:r>
            <a:r>
              <a:rPr lang="en-US" dirty="0" err="1"/>
              <a:t>preunlin</a:t>
            </a:r>
            <a:r>
              <a:rPr lang="en-US" dirty="0"/>
              <a:t>*</a:t>
            </a:r>
            <a:r>
              <a:rPr lang="en-US" dirty="0" err="1"/>
              <a:t>unilin</a:t>
            </a:r>
            <a:r>
              <a:rPr lang="en-US" dirty="0"/>
              <a:t>)*(1-desculin/100)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 smtClean="0"/>
              <a:t>AS </a:t>
            </a:r>
            <a:r>
              <a:rPr lang="en-US" dirty="0" err="1" smtClean="0"/>
              <a:t>Importe</a:t>
            </a:r>
            <a:r>
              <a:rPr lang="en-US" dirty="0" smtClean="0"/>
              <a:t> </a:t>
            </a:r>
            <a:r>
              <a:rPr lang="en-US" b="1" dirty="0"/>
              <a:t>FROM </a:t>
            </a:r>
            <a:r>
              <a:rPr lang="en-US" dirty="0" err="1"/>
              <a:t>Lineas</a:t>
            </a:r>
            <a:r>
              <a:rPr lang="en-US" dirty="0"/>
              <a:t> </a:t>
            </a:r>
            <a:r>
              <a:rPr lang="en-US" b="1" dirty="0"/>
              <a:t>GROUP BY </a:t>
            </a:r>
            <a:r>
              <a:rPr lang="en-US" dirty="0" err="1"/>
              <a:t>numped</a:t>
            </a:r>
            <a:endParaRPr lang="en-US" dirty="0"/>
          </a:p>
          <a:p>
            <a:pPr lvl="1" algn="just"/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0600"/>
            <a:ext cx="14668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SELECT: Agrupamiento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 Listar el importe, sin aplicar el IVA, de los pedidos que tienen más de una línea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lvl="1"/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numped</a:t>
            </a:r>
            <a:r>
              <a:rPr lang="en-US" dirty="0"/>
              <a:t>, </a:t>
            </a:r>
            <a:r>
              <a:rPr lang="en-US" b="1" dirty="0"/>
              <a:t>SUM(</a:t>
            </a:r>
            <a:r>
              <a:rPr lang="en-US" dirty="0"/>
              <a:t>(</a:t>
            </a:r>
            <a:r>
              <a:rPr lang="en-US" dirty="0" err="1"/>
              <a:t>preunlin</a:t>
            </a:r>
            <a:r>
              <a:rPr lang="en-US" dirty="0"/>
              <a:t>*</a:t>
            </a:r>
            <a:r>
              <a:rPr lang="en-US" dirty="0" err="1"/>
              <a:t>unilin</a:t>
            </a:r>
            <a:r>
              <a:rPr lang="en-US" dirty="0"/>
              <a:t>)*(1-desculin/100)</a:t>
            </a:r>
            <a:r>
              <a:rPr lang="en-US" b="1" dirty="0"/>
              <a:t>) </a:t>
            </a:r>
            <a:r>
              <a:rPr lang="en-US" b="1" dirty="0" smtClean="0"/>
              <a:t>AS</a:t>
            </a:r>
            <a:r>
              <a:rPr lang="en-US" dirty="0" smtClean="0"/>
              <a:t> </a:t>
            </a:r>
            <a:r>
              <a:rPr lang="en-US" dirty="0" err="1"/>
              <a:t>Importe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</a:t>
            </a:r>
            <a:r>
              <a:rPr lang="en-US" b="1" dirty="0"/>
              <a:t>GROUP BY</a:t>
            </a:r>
            <a:r>
              <a:rPr lang="en-US" dirty="0"/>
              <a:t> </a:t>
            </a:r>
            <a:r>
              <a:rPr lang="en-US" dirty="0" err="1"/>
              <a:t>numped</a:t>
            </a:r>
            <a:r>
              <a:rPr lang="en-US" dirty="0"/>
              <a:t> </a:t>
            </a:r>
            <a:r>
              <a:rPr lang="en-US" b="1" dirty="0"/>
              <a:t>HAVING COUNT(*) </a:t>
            </a:r>
            <a:r>
              <a:rPr lang="en-US" dirty="0"/>
              <a:t>&gt; </a:t>
            </a:r>
            <a:r>
              <a:rPr lang="en-US" dirty="0" smtClean="0"/>
              <a:t>1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25850"/>
            <a:ext cx="13144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1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SELECT: Ordenación de resultado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908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ES" dirty="0"/>
              <a:t>[</a:t>
            </a:r>
            <a:r>
              <a:rPr lang="es-ES" b="1" dirty="0"/>
              <a:t>ORDER BY</a:t>
            </a:r>
            <a:r>
              <a:rPr lang="es-ES" dirty="0"/>
              <a:t> colum1 { [ASC] | DESC } [, colum2 { [ASC] | DESC }, .... ] ]  colum1, colum2, ...: son nombres de elementos (campos, expresiones o funciones) de la lista de selección o la posición que ocupan en ella.  ASC: quiere decir ordenación ascendente (opción por defecto) y DESC descendente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Listar los valores de los campos que componen el índice de unicidad de la tabla </a:t>
            </a:r>
            <a:r>
              <a:rPr lang="es-ES" dirty="0" err="1"/>
              <a:t>Lineas</a:t>
            </a:r>
            <a:r>
              <a:rPr lang="es-ES" dirty="0"/>
              <a:t> (</a:t>
            </a:r>
            <a:r>
              <a:rPr lang="es-ES" dirty="0" err="1"/>
              <a:t>numped</a:t>
            </a:r>
            <a:r>
              <a:rPr lang="es-ES" dirty="0"/>
              <a:t>, </a:t>
            </a:r>
            <a:r>
              <a:rPr lang="es-ES" dirty="0" err="1"/>
              <a:t>numlin</a:t>
            </a:r>
            <a:r>
              <a:rPr lang="es-ES" dirty="0"/>
              <a:t>), por orden decreciente de nº de pedido y de nº de línea</a:t>
            </a:r>
            <a:r>
              <a:rPr lang="es-ES" dirty="0" smtClean="0"/>
              <a:t>.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numped</a:t>
            </a:r>
            <a:r>
              <a:rPr lang="en-US" dirty="0"/>
              <a:t>, </a:t>
            </a:r>
            <a:r>
              <a:rPr lang="en-US" dirty="0" err="1"/>
              <a:t>numlin</a:t>
            </a:r>
            <a:r>
              <a:rPr lang="en-US" dirty="0"/>
              <a:t> </a:t>
            </a:r>
            <a:r>
              <a:rPr lang="en-US" b="1" dirty="0"/>
              <a:t>FROM </a:t>
            </a:r>
            <a:r>
              <a:rPr lang="en-US" dirty="0" err="1"/>
              <a:t>Lineas</a:t>
            </a:r>
            <a:r>
              <a:rPr lang="en-US" dirty="0"/>
              <a:t> </a:t>
            </a:r>
            <a:r>
              <a:rPr lang="en-US" b="1" dirty="0"/>
              <a:t>ORDER BY</a:t>
            </a:r>
            <a:r>
              <a:rPr lang="en-US" dirty="0"/>
              <a:t> 1 </a:t>
            </a:r>
            <a:r>
              <a:rPr lang="en-US" b="1" dirty="0"/>
              <a:t>DESC</a:t>
            </a:r>
            <a:r>
              <a:rPr lang="en-US" dirty="0"/>
              <a:t>, 2 </a:t>
            </a:r>
            <a:r>
              <a:rPr lang="en-US" b="1" dirty="0" smtClean="0"/>
              <a:t>DESC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numped</a:t>
            </a:r>
            <a:r>
              <a:rPr lang="en-US" dirty="0"/>
              <a:t>, </a:t>
            </a:r>
            <a:r>
              <a:rPr lang="en-US" dirty="0" err="1"/>
              <a:t>numlin</a:t>
            </a:r>
            <a:r>
              <a:rPr lang="en-US" dirty="0"/>
              <a:t> </a:t>
            </a:r>
            <a:r>
              <a:rPr lang="en-US" b="1" dirty="0"/>
              <a:t>FROM </a:t>
            </a:r>
            <a:r>
              <a:rPr lang="en-US" dirty="0" err="1"/>
              <a:t>Lineas</a:t>
            </a:r>
            <a:r>
              <a:rPr lang="en-US" dirty="0"/>
              <a:t> </a:t>
            </a:r>
            <a:r>
              <a:rPr lang="en-US" b="1" dirty="0"/>
              <a:t>ORDER BY</a:t>
            </a:r>
            <a:r>
              <a:rPr lang="en-US" dirty="0"/>
              <a:t> </a:t>
            </a:r>
            <a:r>
              <a:rPr lang="en-US" dirty="0" err="1"/>
              <a:t>numped</a:t>
            </a:r>
            <a:r>
              <a:rPr lang="en-US" dirty="0" smtClean="0"/>
              <a:t> </a:t>
            </a:r>
            <a:r>
              <a:rPr lang="en-US" b="1" dirty="0"/>
              <a:t>DESC</a:t>
            </a:r>
            <a:r>
              <a:rPr lang="en-US" dirty="0"/>
              <a:t>, </a:t>
            </a:r>
            <a:r>
              <a:rPr lang="en-US" dirty="0" err="1"/>
              <a:t>numlin</a:t>
            </a:r>
            <a:r>
              <a:rPr lang="en-US" dirty="0" smtClean="0"/>
              <a:t> </a:t>
            </a:r>
            <a:r>
              <a:rPr lang="en-US" b="1" dirty="0"/>
              <a:t>DESC</a:t>
            </a:r>
            <a:endParaRPr lang="es-ES" b="1" dirty="0"/>
          </a:p>
          <a:p>
            <a:pPr lvl="1"/>
            <a:endParaRPr lang="es-E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16478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7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Las vistas son consultas almacenadas (tablas lógicas).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Para </a:t>
            </a:r>
            <a:r>
              <a:rPr lang="es-ES" dirty="0"/>
              <a:t>crear una vista 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b="1" dirty="0" err="1"/>
              <a:t>nombreBD</a:t>
            </a:r>
            <a:r>
              <a:rPr lang="es-ES" b="1" dirty="0"/>
              <a:t>: </a:t>
            </a:r>
            <a:r>
              <a:rPr lang="es-ES" dirty="0"/>
              <a:t>es el nombre de la base de datos en la que se crea. </a:t>
            </a:r>
            <a:endParaRPr lang="es-ES" dirty="0" smtClean="0"/>
          </a:p>
          <a:p>
            <a:r>
              <a:rPr lang="es-ES" b="1" dirty="0" smtClean="0"/>
              <a:t>propietario</a:t>
            </a:r>
            <a:r>
              <a:rPr lang="es-ES" b="1" dirty="0"/>
              <a:t>:</a:t>
            </a:r>
            <a:r>
              <a:rPr lang="es-ES" dirty="0"/>
              <a:t> cuenta de usuario que crea la vista </a:t>
            </a:r>
            <a:endParaRPr lang="es-ES" dirty="0" smtClean="0"/>
          </a:p>
          <a:p>
            <a:r>
              <a:rPr lang="es-ES" b="1" dirty="0" smtClean="0"/>
              <a:t>nombre</a:t>
            </a:r>
            <a:r>
              <a:rPr lang="es-ES" b="1" dirty="0"/>
              <a:t>:</a:t>
            </a:r>
            <a:r>
              <a:rPr lang="es-ES" dirty="0"/>
              <a:t> es el nombre de la vista que se va a crear. </a:t>
            </a:r>
            <a:endParaRPr lang="es-ES" dirty="0" smtClean="0"/>
          </a:p>
          <a:p>
            <a:r>
              <a:rPr lang="es-ES" b="1" dirty="0" err="1" smtClean="0"/>
              <a:t>instrucción_Select</a:t>
            </a:r>
            <a:r>
              <a:rPr lang="es-ES" b="1" dirty="0"/>
              <a:t>:</a:t>
            </a:r>
            <a:r>
              <a:rPr lang="es-ES" dirty="0"/>
              <a:t> consulta a través de la cuál se define la vista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447800" y="2971800"/>
            <a:ext cx="6248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s-ES" b="1" dirty="0"/>
              <a:t>CREATE VIEW [</a:t>
            </a:r>
            <a:r>
              <a:rPr lang="es-ES" dirty="0"/>
              <a:t> &lt; </a:t>
            </a:r>
            <a:r>
              <a:rPr lang="es-ES" dirty="0" err="1"/>
              <a:t>nombreBD</a:t>
            </a:r>
            <a:r>
              <a:rPr lang="es-ES" dirty="0"/>
              <a:t> &gt; . </a:t>
            </a:r>
            <a:r>
              <a:rPr lang="es-ES" b="1" dirty="0"/>
              <a:t>]</a:t>
            </a:r>
            <a:r>
              <a:rPr lang="es-ES" dirty="0"/>
              <a:t> </a:t>
            </a:r>
            <a:r>
              <a:rPr lang="es-ES" b="1" dirty="0"/>
              <a:t>[ </a:t>
            </a:r>
            <a:r>
              <a:rPr lang="es-ES" dirty="0"/>
              <a:t>&lt; propietario &gt; . </a:t>
            </a:r>
            <a:r>
              <a:rPr lang="es-ES" b="1" dirty="0"/>
              <a:t>]</a:t>
            </a:r>
            <a:r>
              <a:rPr lang="es-ES" dirty="0"/>
              <a:t> nombre </a:t>
            </a:r>
            <a:r>
              <a:rPr lang="es-ES" dirty="0" smtClean="0"/>
              <a:t>AS </a:t>
            </a:r>
            <a:r>
              <a:rPr lang="es-ES" dirty="0" err="1"/>
              <a:t>Instrucción_Select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469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8153400" cy="2971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b="1" dirty="0"/>
              <a:t>CREATE VIEW </a:t>
            </a:r>
            <a:r>
              <a:rPr lang="es-ES" dirty="0" err="1" smtClean="0"/>
              <a:t>dbo.EncabezadoPedido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b="1" dirty="0" smtClean="0"/>
              <a:t>AS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b="1" dirty="0" smtClean="0"/>
              <a:t>SELECT </a:t>
            </a:r>
            <a:r>
              <a:rPr lang="es-ES" dirty="0" err="1" smtClean="0"/>
              <a:t>dbo.Pedidos.numped</a:t>
            </a:r>
            <a:r>
              <a:rPr lang="es-ES" dirty="0" smtClean="0"/>
              <a:t>, </a:t>
            </a:r>
            <a:r>
              <a:rPr lang="es-ES" dirty="0" err="1" smtClean="0"/>
              <a:t>dbo.Pedidos.fechaped</a:t>
            </a:r>
            <a:r>
              <a:rPr lang="es-ES" dirty="0" smtClean="0"/>
              <a:t>, </a:t>
            </a:r>
            <a:r>
              <a:rPr lang="es-ES" dirty="0" err="1" smtClean="0"/>
              <a:t>dbo.Pedidos.codigpro</a:t>
            </a:r>
            <a:r>
              <a:rPr lang="es-ES" dirty="0" smtClean="0"/>
              <a:t>, </a:t>
            </a:r>
            <a:r>
              <a:rPr lang="es-ES" dirty="0" err="1" smtClean="0"/>
              <a:t>dbo.Pedidos.ivaped</a:t>
            </a:r>
            <a:r>
              <a:rPr lang="es-ES" dirty="0" smtClean="0"/>
              <a:t>, </a:t>
            </a:r>
            <a:r>
              <a:rPr lang="es-ES" dirty="0" err="1" smtClean="0"/>
              <a:t>dbo.Pedidos.fentrped</a:t>
            </a:r>
            <a:r>
              <a:rPr lang="es-ES" dirty="0" smtClean="0"/>
              <a:t>, </a:t>
            </a:r>
            <a:r>
              <a:rPr lang="es-ES" dirty="0" err="1" smtClean="0"/>
              <a:t>dbo.Proveedores.nombrpro</a:t>
            </a:r>
            <a:r>
              <a:rPr lang="es-ES" dirty="0" smtClean="0"/>
              <a:t>,                       </a:t>
            </a:r>
            <a:r>
              <a:rPr lang="es-ES" dirty="0" err="1" smtClean="0"/>
              <a:t>dbo.Proveedores.direcpro</a:t>
            </a:r>
            <a:r>
              <a:rPr lang="es-ES" dirty="0" smtClean="0"/>
              <a:t>, </a:t>
            </a:r>
            <a:r>
              <a:rPr lang="es-ES" dirty="0" err="1" smtClean="0"/>
              <a:t>dbo.Proveedores.cpostpro</a:t>
            </a:r>
            <a:r>
              <a:rPr lang="es-ES" dirty="0" smtClean="0"/>
              <a:t>, </a:t>
            </a:r>
            <a:r>
              <a:rPr lang="es-ES" dirty="0" err="1" smtClean="0"/>
              <a:t>dbo.Proveedores.localpro</a:t>
            </a:r>
            <a:r>
              <a:rPr lang="es-ES" dirty="0" smtClean="0"/>
              <a:t>, </a:t>
            </a:r>
            <a:r>
              <a:rPr lang="es-ES" dirty="0" err="1" smtClean="0"/>
              <a:t>dbo.Proveedores.telefpro</a:t>
            </a:r>
            <a:r>
              <a:rPr lang="es-ES" dirty="0" smtClean="0"/>
              <a:t>, </a:t>
            </a:r>
            <a:r>
              <a:rPr lang="es-ES" dirty="0" err="1" smtClean="0"/>
              <a:t>dbo.Proveedores.faxpro</a:t>
            </a:r>
            <a:r>
              <a:rPr lang="es-ES" dirty="0" smtClean="0"/>
              <a:t>,                      </a:t>
            </a:r>
            <a:r>
              <a:rPr lang="es-ES" dirty="0" err="1" smtClean="0"/>
              <a:t>dbo.Proveedores.procepro</a:t>
            </a:r>
            <a:r>
              <a:rPr lang="es-ES" dirty="0" smtClean="0"/>
              <a:t>, </a:t>
            </a:r>
            <a:r>
              <a:rPr lang="es-ES" dirty="0" err="1" smtClean="0"/>
              <a:t>dbo.Proveedores.emailpro</a:t>
            </a:r>
            <a:r>
              <a:rPr lang="es-ES" dirty="0" smtClean="0"/>
              <a:t>, </a:t>
            </a:r>
            <a:r>
              <a:rPr lang="es-ES" dirty="0" err="1" smtClean="0"/>
              <a:t>dbo.Proveedores.cifpro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b="1" dirty="0" smtClean="0"/>
              <a:t>FROM </a:t>
            </a:r>
            <a:r>
              <a:rPr lang="es-ES" dirty="0" err="1" smtClean="0"/>
              <a:t>dbo.Proveedores</a:t>
            </a:r>
            <a:r>
              <a:rPr lang="es-ES" dirty="0" smtClean="0"/>
              <a:t> </a:t>
            </a:r>
            <a:r>
              <a:rPr lang="es-ES" b="1" dirty="0" smtClean="0"/>
              <a:t>INNER JOIN</a:t>
            </a:r>
            <a:r>
              <a:rPr lang="es-ES" dirty="0" smtClean="0"/>
              <a:t> </a:t>
            </a:r>
            <a:r>
              <a:rPr lang="es-ES" dirty="0" err="1" smtClean="0"/>
              <a:t>dbo.Pedidos</a:t>
            </a:r>
            <a:r>
              <a:rPr lang="es-ES" dirty="0" smtClean="0"/>
              <a:t> </a:t>
            </a:r>
            <a:r>
              <a:rPr lang="es-ES" b="1" dirty="0" smtClean="0"/>
              <a:t>ON </a:t>
            </a:r>
            <a:r>
              <a:rPr lang="es-ES" dirty="0" err="1" smtClean="0"/>
              <a:t>dbo.Proveedores.codigpro</a:t>
            </a:r>
            <a:r>
              <a:rPr lang="es-ES" dirty="0" smtClean="0"/>
              <a:t> = </a:t>
            </a:r>
            <a:r>
              <a:rPr lang="es-ES" dirty="0" err="1" smtClean="0"/>
              <a:t>dbo.Pedidos.codigpro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18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Taller 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665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Conceptos Básicos de SQL</a:t>
            </a:r>
          </a:p>
          <a:p>
            <a:r>
              <a:rPr lang="es-CR" dirty="0" smtClean="0"/>
              <a:t>Taller SQL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734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Select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/>
              <a:t>Instrucción dedicada a obtener información de la base de datos. El resultado de </a:t>
            </a:r>
            <a:r>
              <a:rPr lang="es-ES" dirty="0" smtClean="0"/>
              <a:t>su </a:t>
            </a:r>
            <a:r>
              <a:rPr lang="es-ES" dirty="0"/>
              <a:t>ejecución, si existe, siempre tiene estructura de una tabla y los campos de sus </a:t>
            </a:r>
            <a:r>
              <a:rPr lang="es-ES" dirty="0" smtClean="0"/>
              <a:t>filas </a:t>
            </a:r>
            <a:r>
              <a:rPr lang="es-ES" dirty="0"/>
              <a:t>responden a la lista de selección. Tiene enormes posibilidades, lo que hace </a:t>
            </a:r>
            <a:r>
              <a:rPr lang="es-ES" dirty="0" smtClean="0"/>
              <a:t>que </a:t>
            </a:r>
            <a:r>
              <a:rPr lang="es-ES" dirty="0"/>
              <a:t>su sintaxis presente muchas variantes.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854200" y="3386899"/>
            <a:ext cx="5334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/>
              <a:t>SELECT</a:t>
            </a:r>
            <a:r>
              <a:rPr lang="es-ES" dirty="0"/>
              <a:t> [ predicado ] </a:t>
            </a:r>
            <a:r>
              <a:rPr lang="es-ES" dirty="0" err="1"/>
              <a:t>Lista_de_selección</a:t>
            </a:r>
            <a:endParaRPr lang="es-ES" dirty="0"/>
          </a:p>
          <a:p>
            <a:r>
              <a:rPr lang="es-ES" dirty="0"/>
              <a:t>[</a:t>
            </a:r>
            <a:r>
              <a:rPr lang="es-ES" b="1" dirty="0"/>
              <a:t>INTO</a:t>
            </a:r>
            <a:r>
              <a:rPr lang="es-ES" dirty="0"/>
              <a:t> </a:t>
            </a:r>
            <a:r>
              <a:rPr lang="es-ES" dirty="0" err="1"/>
              <a:t>tabla_temporal</a:t>
            </a:r>
            <a:r>
              <a:rPr lang="es-ES" dirty="0"/>
              <a:t>]</a:t>
            </a:r>
          </a:p>
          <a:p>
            <a:r>
              <a:rPr lang="es-ES" b="1" dirty="0"/>
              <a:t>FROM</a:t>
            </a:r>
            <a:r>
              <a:rPr lang="es-ES" dirty="0"/>
              <a:t> </a:t>
            </a:r>
            <a:r>
              <a:rPr lang="es-ES" dirty="0" err="1"/>
              <a:t>lista_de_tablas</a:t>
            </a:r>
            <a:endParaRPr lang="es-ES" dirty="0"/>
          </a:p>
          <a:p>
            <a:r>
              <a:rPr lang="es-ES" dirty="0"/>
              <a:t>[</a:t>
            </a:r>
            <a:r>
              <a:rPr lang="es-ES" b="1" dirty="0"/>
              <a:t>WHERE</a:t>
            </a:r>
            <a:r>
              <a:rPr lang="es-ES" dirty="0"/>
              <a:t> condición ]</a:t>
            </a:r>
          </a:p>
          <a:p>
            <a:r>
              <a:rPr lang="es-ES" dirty="0"/>
              <a:t>[</a:t>
            </a:r>
            <a:r>
              <a:rPr lang="es-ES" b="1" dirty="0"/>
              <a:t>GROUP BY </a:t>
            </a:r>
            <a:r>
              <a:rPr lang="es-ES" dirty="0" err="1"/>
              <a:t>lista_campos_group_by</a:t>
            </a:r>
            <a:r>
              <a:rPr lang="es-ES" dirty="0"/>
              <a:t>]</a:t>
            </a:r>
          </a:p>
          <a:p>
            <a:r>
              <a:rPr lang="es-ES" dirty="0"/>
              <a:t>[</a:t>
            </a:r>
            <a:r>
              <a:rPr lang="es-ES" b="1" dirty="0"/>
              <a:t>HAVING</a:t>
            </a:r>
            <a:r>
              <a:rPr lang="es-ES" dirty="0"/>
              <a:t> </a:t>
            </a:r>
            <a:r>
              <a:rPr lang="es-ES" dirty="0" err="1"/>
              <a:t>condición_group_by</a:t>
            </a:r>
            <a:r>
              <a:rPr lang="es-ES" dirty="0"/>
              <a:t>]</a:t>
            </a:r>
          </a:p>
          <a:p>
            <a:r>
              <a:rPr lang="es-ES" dirty="0"/>
              <a:t>[</a:t>
            </a:r>
            <a:r>
              <a:rPr lang="es-ES" b="1" dirty="0"/>
              <a:t>ORDER BY </a:t>
            </a:r>
            <a:r>
              <a:rPr lang="es-ES" dirty="0"/>
              <a:t>colum1 { [ASC] | DESC } [, colum2 { [ASC] | DESC }, .... ] ]</a:t>
            </a:r>
          </a:p>
        </p:txBody>
      </p:sp>
    </p:spTree>
    <p:extLst>
      <p:ext uri="{BB962C8B-B14F-4D97-AF65-F5344CB8AC3E}">
        <p14:creationId xmlns:p14="http://schemas.microsoft.com/office/powerpoint/2010/main" val="23431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Select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46990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ES" b="1" dirty="0" smtClean="0"/>
              <a:t>predicado</a:t>
            </a:r>
            <a:r>
              <a:rPr lang="es-ES" dirty="0"/>
              <a:t>: puede tomar uno de los siguientes valores: ALL, DISTINCT o TOP </a:t>
            </a:r>
            <a:r>
              <a:rPr lang="es-ES" dirty="0" err="1"/>
              <a:t>número_de_filas</a:t>
            </a:r>
            <a:r>
              <a:rPr lang="es-ES" dirty="0"/>
              <a:t> (devuelve </a:t>
            </a:r>
            <a:r>
              <a:rPr lang="es-ES" dirty="0" smtClean="0"/>
              <a:t>el número </a:t>
            </a:r>
            <a:r>
              <a:rPr lang="es-ES" dirty="0"/>
              <a:t>de registros especificado según una cláusula ORDER BY). Puede utilizar el predicado para limitar el </a:t>
            </a:r>
            <a:r>
              <a:rPr lang="es-ES" dirty="0" smtClean="0"/>
              <a:t>número de </a:t>
            </a:r>
            <a:r>
              <a:rPr lang="es-ES" dirty="0"/>
              <a:t>registros devueltos. Si no especifica ninguno, el valor predeterminado es ALL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b="1" dirty="0" err="1" smtClean="0"/>
              <a:t>Lista_de_selección</a:t>
            </a:r>
            <a:r>
              <a:rPr lang="es-ES" b="1" dirty="0"/>
              <a:t>:</a:t>
            </a:r>
            <a:r>
              <a:rPr lang="es-ES" dirty="0"/>
              <a:t> es el conjunto de los elementos que serán aportados como respuesta. Éstos, pueden </a:t>
            </a:r>
            <a:r>
              <a:rPr lang="es-ES" dirty="0" smtClean="0"/>
              <a:t>ser expresiones </a:t>
            </a:r>
            <a:r>
              <a:rPr lang="es-ES" dirty="0"/>
              <a:t>y funciones separados por comas, aunque generalmente responden a una de las siguientes alternativas</a:t>
            </a:r>
            <a:r>
              <a:rPr lang="es-ES" dirty="0" smtClean="0"/>
              <a:t>:  </a:t>
            </a:r>
          </a:p>
          <a:p>
            <a:pPr algn="just"/>
            <a:endParaRPr lang="es-ES" dirty="0" smtClean="0"/>
          </a:p>
          <a:p>
            <a:pPr lvl="1" algn="just"/>
            <a:r>
              <a:rPr lang="es-ES" dirty="0" smtClean="0"/>
              <a:t>{ </a:t>
            </a:r>
            <a:r>
              <a:rPr lang="es-ES" dirty="0"/>
              <a:t>* | tabla.* | [tabla.]campo1 [AS alias1] [, [tabla.]campo2 [AS alias2] , ...] | funciones} </a:t>
            </a:r>
            <a:endParaRPr lang="es-ES" dirty="0" smtClean="0"/>
          </a:p>
          <a:p>
            <a:pPr lvl="2" algn="just"/>
            <a:r>
              <a:rPr lang="es-ES" dirty="0" smtClean="0"/>
              <a:t>* </a:t>
            </a:r>
            <a:r>
              <a:rPr lang="es-ES" dirty="0"/>
              <a:t>especifica que se seleccionan todos los campos de la tabla o tablas a las que se </a:t>
            </a:r>
            <a:r>
              <a:rPr lang="es-ES" dirty="0" smtClean="0"/>
              <a:t>accede.</a:t>
            </a:r>
          </a:p>
          <a:p>
            <a:pPr lvl="2" algn="just"/>
            <a:r>
              <a:rPr lang="es-ES" dirty="0" smtClean="0"/>
              <a:t>tabla</a:t>
            </a:r>
            <a:r>
              <a:rPr lang="es-ES" dirty="0"/>
              <a:t>: es el nombre de la tabla que contiene los campos de la que se van a seleccionar los </a:t>
            </a:r>
            <a:r>
              <a:rPr lang="es-ES" dirty="0" smtClean="0"/>
              <a:t>registros.</a:t>
            </a:r>
          </a:p>
          <a:p>
            <a:pPr lvl="2" algn="just"/>
            <a:r>
              <a:rPr lang="es-ES" dirty="0" smtClean="0"/>
              <a:t>campo1</a:t>
            </a:r>
            <a:r>
              <a:rPr lang="es-ES" dirty="0"/>
              <a:t>, campo2: son los nombres de los campos que contienen los datos que desea </a:t>
            </a:r>
            <a:r>
              <a:rPr lang="es-ES" dirty="0" smtClean="0"/>
              <a:t>recuperar.</a:t>
            </a:r>
          </a:p>
          <a:p>
            <a:pPr lvl="2" algn="just"/>
            <a:r>
              <a:rPr lang="es-ES" dirty="0" smtClean="0"/>
              <a:t>alias1</a:t>
            </a:r>
            <a:r>
              <a:rPr lang="es-ES" dirty="0"/>
              <a:t>, alias2: Los nombres que se van a utilizar como encabezados de columnas en vez de los nombres </a:t>
            </a:r>
            <a:r>
              <a:rPr lang="es-ES" dirty="0" smtClean="0"/>
              <a:t>de columnas </a:t>
            </a:r>
            <a:r>
              <a:rPr lang="es-ES" dirty="0"/>
              <a:t>originales en </a:t>
            </a:r>
            <a:r>
              <a:rPr lang="es-ES" dirty="0" smtClean="0"/>
              <a:t>tabla.</a:t>
            </a:r>
          </a:p>
          <a:p>
            <a:pPr lvl="2" algn="just"/>
            <a:r>
              <a:rPr lang="es-ES" dirty="0" smtClean="0"/>
              <a:t>funciones</a:t>
            </a:r>
            <a:r>
              <a:rPr lang="es-ES" dirty="0"/>
              <a:t>: funciones definidas por el usuario, anteponer el propietario</a:t>
            </a:r>
            <a:r>
              <a:rPr lang="es-ES" dirty="0" smtClean="0"/>
              <a:t>.</a:t>
            </a:r>
          </a:p>
          <a:p>
            <a:pPr lvl="2" algn="just"/>
            <a:endParaRPr lang="es-ES" dirty="0"/>
          </a:p>
          <a:p>
            <a:pPr algn="just"/>
            <a:r>
              <a:rPr lang="es-ES" b="1" dirty="0" err="1" smtClean="0"/>
              <a:t>tabla_temporal</a:t>
            </a:r>
            <a:r>
              <a:rPr lang="es-ES" b="1" dirty="0"/>
              <a:t>:</a:t>
            </a:r>
            <a:r>
              <a:rPr lang="es-ES" dirty="0"/>
              <a:t> es el nombre de la tabla que se creará para almacenar los registros obtenidos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8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Select</a:t>
            </a:r>
            <a:r>
              <a:rPr lang="es-ES" dirty="0" smtClean="0"/>
              <a:t>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b="1" dirty="0" err="1"/>
              <a:t>lista_de_tablas</a:t>
            </a:r>
            <a:r>
              <a:rPr lang="es-ES" b="1" dirty="0"/>
              <a:t>:</a:t>
            </a:r>
            <a:r>
              <a:rPr lang="es-ES" dirty="0"/>
              <a:t> representa el nombre de la tabla o las tablas que contienen los datos a los que se desea acceder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b="1" dirty="0" smtClean="0"/>
              <a:t>condición</a:t>
            </a:r>
            <a:r>
              <a:rPr lang="es-ES" b="1" dirty="0"/>
              <a:t>:</a:t>
            </a:r>
            <a:r>
              <a:rPr lang="es-ES" dirty="0"/>
              <a:t> es una expresión lógica con los criterios de selección de registros.</a:t>
            </a:r>
          </a:p>
          <a:p>
            <a:pPr algn="just"/>
            <a:endParaRPr lang="es-ES" b="1" dirty="0" smtClean="0"/>
          </a:p>
          <a:p>
            <a:pPr algn="just"/>
            <a:r>
              <a:rPr lang="es-ES" b="1" dirty="0" err="1" smtClean="0"/>
              <a:t>lista_campos_group_by</a:t>
            </a:r>
            <a:r>
              <a:rPr lang="es-ES" b="1" dirty="0"/>
              <a:t>: </a:t>
            </a:r>
            <a:r>
              <a:rPr lang="es-ES" dirty="0"/>
              <a:t>son los nombres de los campos que se van a utilizar para agrupar los registros.</a:t>
            </a:r>
          </a:p>
          <a:p>
            <a:pPr algn="just"/>
            <a:endParaRPr lang="es-ES" b="1" dirty="0" smtClean="0"/>
          </a:p>
          <a:p>
            <a:pPr algn="just"/>
            <a:r>
              <a:rPr lang="es-ES" b="1" dirty="0" err="1" smtClean="0"/>
              <a:t>condición_group_by</a:t>
            </a:r>
            <a:r>
              <a:rPr lang="es-ES" b="1" dirty="0"/>
              <a:t>:</a:t>
            </a:r>
            <a:r>
              <a:rPr lang="es-ES" dirty="0"/>
              <a:t> son las condiciones que se imponen sobre el criterio de agrupamiento.</a:t>
            </a:r>
          </a:p>
          <a:p>
            <a:pPr algn="just"/>
            <a:endParaRPr lang="es-ES" b="1" dirty="0" smtClean="0"/>
          </a:p>
          <a:p>
            <a:pPr algn="just"/>
            <a:r>
              <a:rPr lang="es-ES" b="1" dirty="0" smtClean="0"/>
              <a:t>colum1</a:t>
            </a:r>
            <a:r>
              <a:rPr lang="es-ES" b="1" dirty="0"/>
              <a:t>, colum2:</a:t>
            </a:r>
            <a:r>
              <a:rPr lang="es-ES" dirty="0"/>
              <a:t> son nombres de elementos de la lista de selección o la posición que ocupan en ella. ASC quiere decir ordenación ascendente (es la opción por defecto) y DESC significa ordenación descendente.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85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Datos…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/>
        </p:blipFill>
        <p:spPr bwMode="auto">
          <a:xfrm>
            <a:off x="838200" y="1562100"/>
            <a:ext cx="7239000" cy="514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00200" y="24384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Proveedores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343400" y="350623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Artículos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091086" y="350623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Pedidos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004016" y="4838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Líneas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84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SELECT: búsquedas sencillas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429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Obtener </a:t>
            </a:r>
            <a:r>
              <a:rPr lang="es-ES" dirty="0" smtClean="0"/>
              <a:t>el </a:t>
            </a:r>
            <a:r>
              <a:rPr lang="es-ES" dirty="0"/>
              <a:t>contenido de la tabla </a:t>
            </a:r>
            <a:r>
              <a:rPr lang="es-ES" dirty="0" err="1" smtClean="0"/>
              <a:t>Articulos</a:t>
            </a:r>
            <a:endParaRPr lang="es-ES" dirty="0" smtClean="0"/>
          </a:p>
          <a:p>
            <a:pPr lvl="1"/>
            <a:r>
              <a:rPr lang="es-ES" b="1" dirty="0"/>
              <a:t>SELECT * FROM </a:t>
            </a:r>
            <a:r>
              <a:rPr lang="es-ES" dirty="0" err="1" smtClean="0"/>
              <a:t>Articulos</a:t>
            </a:r>
            <a:r>
              <a:rPr lang="es-ES" dirty="0" smtClean="0"/>
              <a:t>	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/>
              <a:t>Listar el nombre y el teléfono de todos los </a:t>
            </a:r>
            <a:r>
              <a:rPr lang="es-ES" dirty="0" smtClean="0"/>
              <a:t>Proveedores</a:t>
            </a:r>
          </a:p>
          <a:p>
            <a:pPr lvl="1"/>
            <a:r>
              <a:rPr lang="es-ES" b="1" dirty="0"/>
              <a:t>SELECT</a:t>
            </a:r>
            <a:r>
              <a:rPr lang="es-ES" dirty="0"/>
              <a:t> </a:t>
            </a:r>
            <a:r>
              <a:rPr lang="es-ES" dirty="0" err="1"/>
              <a:t>nombrpro</a:t>
            </a:r>
            <a:r>
              <a:rPr lang="es-ES" dirty="0"/>
              <a:t>, </a:t>
            </a:r>
            <a:r>
              <a:rPr lang="es-ES" dirty="0" err="1"/>
              <a:t>telefpro</a:t>
            </a:r>
            <a:r>
              <a:rPr lang="es-ES" dirty="0"/>
              <a:t> </a:t>
            </a:r>
            <a:r>
              <a:rPr lang="es-ES" b="1" dirty="0"/>
              <a:t>FROM</a:t>
            </a:r>
            <a:r>
              <a:rPr lang="es-ES" dirty="0"/>
              <a:t> Proveedores</a:t>
            </a:r>
          </a:p>
          <a:p>
            <a:endParaRPr lang="es-E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324100"/>
            <a:ext cx="5657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5029200"/>
            <a:ext cx="26479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8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SELECT: </a:t>
            </a:r>
            <a:r>
              <a:rPr lang="es-ES" sz="3600" dirty="0" smtClean="0"/>
              <a:t>condiciones de comparación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dirty="0"/>
              <a:t>Las condiciones de comparación son expresiones lógicas que permiten comparar una columna o expresión con otra columna, expresión o lista de columnas. Pueden adoptar una de las formas siguientes: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Encontrar </a:t>
            </a:r>
            <a:r>
              <a:rPr lang="es-ES" dirty="0"/>
              <a:t>los artículos cuyo precio unitario sea superior a 180 € y su stock sea inferior o igual a 100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lvl="1"/>
            <a:r>
              <a:rPr lang="en-US" b="1" dirty="0"/>
              <a:t>SELECT * </a:t>
            </a:r>
            <a:r>
              <a:rPr lang="en-US" b="1" dirty="0" smtClean="0"/>
              <a:t>FROM </a:t>
            </a:r>
            <a:r>
              <a:rPr lang="en-US" dirty="0" err="1" smtClean="0"/>
              <a:t>Articulos</a:t>
            </a:r>
            <a:r>
              <a:rPr lang="en-US" dirty="0" smtClean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preunart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180 </a:t>
            </a:r>
            <a:r>
              <a:rPr lang="en-US" b="1" dirty="0"/>
              <a:t>AND </a:t>
            </a:r>
            <a:r>
              <a:rPr lang="en-US" dirty="0" err="1"/>
              <a:t>stockart</a:t>
            </a:r>
            <a:r>
              <a:rPr lang="en-US" dirty="0"/>
              <a:t> </a:t>
            </a:r>
            <a:r>
              <a:rPr lang="en-US" b="1" dirty="0"/>
              <a:t>&lt;= </a:t>
            </a:r>
            <a:r>
              <a:rPr lang="en-US" dirty="0"/>
              <a:t>100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514600" y="2463800"/>
            <a:ext cx="46482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/>
              <a:t>exp</a:t>
            </a:r>
            <a:r>
              <a:rPr lang="es-ES" dirty="0"/>
              <a:t> </a:t>
            </a:r>
            <a:r>
              <a:rPr lang="es-ES" dirty="0" err="1"/>
              <a:t>operador_de_comparación</a:t>
            </a:r>
            <a:r>
              <a:rPr lang="es-ES" dirty="0"/>
              <a:t> </a:t>
            </a:r>
            <a:r>
              <a:rPr lang="es-ES" dirty="0" err="1"/>
              <a:t>exp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err="1" smtClean="0"/>
              <a:t>exp</a:t>
            </a:r>
            <a:r>
              <a:rPr lang="es-ES" dirty="0" smtClean="0"/>
              <a:t> </a:t>
            </a:r>
            <a:r>
              <a:rPr lang="es-ES" dirty="0"/>
              <a:t>[NOT] BETWEEN </a:t>
            </a:r>
            <a:r>
              <a:rPr lang="es-ES" dirty="0" err="1" smtClean="0"/>
              <a:t>exp</a:t>
            </a:r>
            <a:r>
              <a:rPr lang="es-ES" dirty="0" smtClean="0"/>
              <a:t> AND </a:t>
            </a:r>
            <a:r>
              <a:rPr lang="es-ES" dirty="0" err="1"/>
              <a:t>exp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err="1" smtClean="0"/>
              <a:t>exp</a:t>
            </a:r>
            <a:r>
              <a:rPr lang="es-ES" dirty="0" smtClean="0"/>
              <a:t> </a:t>
            </a:r>
            <a:r>
              <a:rPr lang="es-ES" dirty="0"/>
              <a:t>[NOT] IN (lista de valores) </a:t>
            </a:r>
            <a:endParaRPr lang="es-ES" dirty="0" smtClean="0"/>
          </a:p>
          <a:p>
            <a:r>
              <a:rPr lang="es-ES" dirty="0" smtClean="0"/>
              <a:t>campo </a:t>
            </a:r>
            <a:r>
              <a:rPr lang="es-ES" dirty="0"/>
              <a:t>[NOT] LIKE '</a:t>
            </a:r>
            <a:r>
              <a:rPr lang="es-ES" dirty="0" err="1"/>
              <a:t>cadena_de_caracteres</a:t>
            </a:r>
            <a:r>
              <a:rPr lang="es-ES" dirty="0"/>
              <a:t>' </a:t>
            </a:r>
            <a:endParaRPr lang="es-ES" dirty="0" smtClean="0"/>
          </a:p>
          <a:p>
            <a:r>
              <a:rPr lang="es-ES" dirty="0" smtClean="0"/>
              <a:t>campo </a:t>
            </a:r>
            <a:r>
              <a:rPr lang="es-ES" dirty="0"/>
              <a:t>IS [NOT] </a:t>
            </a:r>
            <a:r>
              <a:rPr lang="es-ES" dirty="0" smtClean="0"/>
              <a:t>NUL 	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638800"/>
            <a:ext cx="55911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9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SELECT: </a:t>
            </a:r>
            <a:r>
              <a:rPr lang="es-ES" sz="3600" dirty="0"/>
              <a:t>condiciones de comparación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Listar los artículos cuyo precio unitario esté comprendido entre </a:t>
            </a:r>
            <a:r>
              <a:rPr lang="es-ES" dirty="0" smtClean="0"/>
              <a:t>180 € y </a:t>
            </a:r>
            <a:r>
              <a:rPr lang="es-ES" dirty="0"/>
              <a:t>300 </a:t>
            </a:r>
            <a:r>
              <a:rPr lang="es-ES" dirty="0" smtClean="0"/>
              <a:t>€</a:t>
            </a:r>
          </a:p>
          <a:p>
            <a:pPr lvl="1"/>
            <a:r>
              <a:rPr lang="en-US" b="1" dirty="0"/>
              <a:t>SELECT * FROM </a:t>
            </a:r>
            <a:r>
              <a:rPr lang="en-US" dirty="0" err="1" smtClean="0"/>
              <a:t>Articulos</a:t>
            </a:r>
            <a:r>
              <a:rPr lang="en-US" dirty="0" smtClean="0"/>
              <a:t> </a:t>
            </a:r>
            <a:r>
              <a:rPr lang="en-US" b="1" dirty="0" smtClean="0"/>
              <a:t>WHERE </a:t>
            </a:r>
            <a:r>
              <a:rPr lang="en-US" dirty="0" err="1"/>
              <a:t>preunart</a:t>
            </a:r>
            <a:r>
              <a:rPr lang="en-US" dirty="0"/>
              <a:t> </a:t>
            </a:r>
            <a:r>
              <a:rPr lang="en-US" b="1" dirty="0"/>
              <a:t>BETWEEN </a:t>
            </a:r>
            <a:r>
              <a:rPr lang="en-US" dirty="0"/>
              <a:t>180 </a:t>
            </a:r>
            <a:r>
              <a:rPr lang="en-US" b="1" dirty="0" smtClean="0"/>
              <a:t>AND </a:t>
            </a:r>
            <a:r>
              <a:rPr lang="en-US" dirty="0" smtClean="0"/>
              <a:t>300</a:t>
            </a:r>
          </a:p>
          <a:p>
            <a:pPr lvl="1"/>
            <a:endParaRPr lang="en-U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Hallar todos los proveedores de las ciudades de Santander, Madrid y </a:t>
            </a:r>
            <a:r>
              <a:rPr lang="es-ES" dirty="0" smtClean="0"/>
              <a:t>Barcelona</a:t>
            </a:r>
          </a:p>
          <a:p>
            <a:pPr lvl="1"/>
            <a:r>
              <a:rPr lang="es-ES" b="1" dirty="0"/>
              <a:t>SELECT</a:t>
            </a:r>
            <a:r>
              <a:rPr lang="es-ES" dirty="0"/>
              <a:t> </a:t>
            </a:r>
            <a:r>
              <a:rPr lang="es-ES" dirty="0" err="1"/>
              <a:t>codigpro</a:t>
            </a:r>
            <a:r>
              <a:rPr lang="es-ES" dirty="0"/>
              <a:t>, </a:t>
            </a:r>
            <a:r>
              <a:rPr lang="es-ES" dirty="0" err="1"/>
              <a:t>nombrpro</a:t>
            </a:r>
            <a:r>
              <a:rPr lang="es-ES" dirty="0"/>
              <a:t>, </a:t>
            </a:r>
            <a:r>
              <a:rPr lang="es-ES" dirty="0" err="1"/>
              <a:t>direcpro</a:t>
            </a:r>
            <a:r>
              <a:rPr lang="es-ES" dirty="0"/>
              <a:t>, </a:t>
            </a:r>
            <a:r>
              <a:rPr lang="es-ES" dirty="0" err="1"/>
              <a:t>cpostpro</a:t>
            </a:r>
            <a:r>
              <a:rPr lang="es-ES" dirty="0"/>
              <a:t>, </a:t>
            </a:r>
            <a:r>
              <a:rPr lang="es-ES" dirty="0" err="1"/>
              <a:t>localpro</a:t>
            </a:r>
            <a:r>
              <a:rPr lang="es-ES" dirty="0"/>
              <a:t> </a:t>
            </a:r>
            <a:r>
              <a:rPr lang="es-ES" b="1" dirty="0"/>
              <a:t>FROM</a:t>
            </a:r>
            <a:r>
              <a:rPr lang="es-ES" dirty="0"/>
              <a:t> </a:t>
            </a:r>
            <a:r>
              <a:rPr lang="es-ES" dirty="0" smtClean="0"/>
              <a:t>Proveedores </a:t>
            </a:r>
            <a:r>
              <a:rPr lang="es-ES" b="1" dirty="0" smtClean="0"/>
              <a:t>WHERE </a:t>
            </a:r>
            <a:r>
              <a:rPr lang="es-ES" dirty="0" err="1"/>
              <a:t>localpro</a:t>
            </a:r>
            <a:r>
              <a:rPr lang="es-ES" dirty="0"/>
              <a:t> </a:t>
            </a:r>
            <a:r>
              <a:rPr lang="es-ES" b="1" dirty="0"/>
              <a:t>IN (</a:t>
            </a:r>
            <a:r>
              <a:rPr lang="es-ES" dirty="0"/>
              <a:t>'Santander', 'Madrid', 'Barcelona'</a:t>
            </a:r>
            <a:r>
              <a:rPr lang="es-ES" b="1" dirty="0"/>
              <a:t>)</a:t>
            </a:r>
            <a:endParaRPr lang="es-ES" b="1" dirty="0" smtClean="0"/>
          </a:p>
          <a:p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60" y="2708567"/>
            <a:ext cx="438008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60" y="5382490"/>
            <a:ext cx="4640014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8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248</TotalTime>
  <Words>1194</Words>
  <Application>Microsoft Office PowerPoint</Application>
  <PresentationFormat>Presentación en pantalla (4:3)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Tw Cen MT</vt:lpstr>
      <vt:lpstr>Wingdings</vt:lpstr>
      <vt:lpstr>Wingdings 2</vt:lpstr>
      <vt:lpstr>Intermedio</vt:lpstr>
      <vt:lpstr>Presentación de PowerPoint</vt:lpstr>
      <vt:lpstr>Agenda</vt:lpstr>
      <vt:lpstr>Select …</vt:lpstr>
      <vt:lpstr>Select …</vt:lpstr>
      <vt:lpstr>Select …</vt:lpstr>
      <vt:lpstr>Datos…</vt:lpstr>
      <vt:lpstr>SELECT: búsquedas sencillas</vt:lpstr>
      <vt:lpstr>SELECT: condiciones de comparación</vt:lpstr>
      <vt:lpstr>SELECT: condiciones de comparación</vt:lpstr>
      <vt:lpstr>SELECT: condiciones de comparación</vt:lpstr>
      <vt:lpstr>Funciones de Grupo</vt:lpstr>
      <vt:lpstr>Funciones de Grupo</vt:lpstr>
      <vt:lpstr>SELECT: Agrupamiento de datos</vt:lpstr>
      <vt:lpstr>SELECT: Agrupamiento de datos</vt:lpstr>
      <vt:lpstr>SELECT: Ordenación de resultado</vt:lpstr>
      <vt:lpstr>Vistas</vt:lpstr>
      <vt:lpstr>Vistas</vt:lpstr>
      <vt:lpstr>Presentación de PowerPoint</vt:lpstr>
    </vt:vector>
  </TitlesOfParts>
  <Company>Ticofrut S.A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Allan Murillo Alfaro</dc:creator>
  <cp:lastModifiedBy>Jimenez</cp:lastModifiedBy>
  <cp:revision>31</cp:revision>
  <dcterms:created xsi:type="dcterms:W3CDTF">2013-10-03T19:28:48Z</dcterms:created>
  <dcterms:modified xsi:type="dcterms:W3CDTF">2014-11-21T22:17:05Z</dcterms:modified>
</cp:coreProperties>
</file>