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11/28/2014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11/28/2014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11/28/2014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11/28/2014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Universidad Técnica Nacional</a:t>
            </a:r>
            <a:endParaRPr lang="es-CR" dirty="0"/>
          </a:p>
        </p:txBody>
      </p:sp>
      <p:sp>
        <p:nvSpPr>
          <p:cNvPr id="3" name="Subtítulo 2"/>
          <p:cNvSpPr>
            <a:spLocks noGrp="1"/>
          </p:cNvSpPr>
          <p:nvPr>
            <p:ph type="subTitle" idx="1"/>
          </p:nvPr>
        </p:nvSpPr>
        <p:spPr/>
        <p:txBody>
          <a:bodyPr/>
          <a:lstStyle/>
          <a:p>
            <a:r>
              <a:rPr lang="es-CR" dirty="0" smtClean="0"/>
              <a:t>Efrén Jimenez Delgado</a:t>
            </a:r>
          </a:p>
          <a:p>
            <a:r>
              <a:rPr lang="es-CR" dirty="0" smtClean="0"/>
              <a:t>Fundamentos de base de datos</a:t>
            </a:r>
            <a:endParaRPr lang="es-CR" dirty="0"/>
          </a:p>
        </p:txBody>
      </p:sp>
    </p:spTree>
    <p:extLst>
      <p:ext uri="{BB962C8B-B14F-4D97-AF65-F5344CB8AC3E}">
        <p14:creationId xmlns:p14="http://schemas.microsoft.com/office/powerpoint/2010/main" val="352646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Funciones matemáticas</a:t>
            </a:r>
            <a:endParaRPr lang="es-CR" dirty="0"/>
          </a:p>
        </p:txBody>
      </p:sp>
      <p:sp>
        <p:nvSpPr>
          <p:cNvPr id="3" name="Marcador de contenido 2"/>
          <p:cNvSpPr>
            <a:spLocks noGrp="1"/>
          </p:cNvSpPr>
          <p:nvPr>
            <p:ph idx="1"/>
          </p:nvPr>
        </p:nvSpPr>
        <p:spPr/>
        <p:txBody>
          <a:bodyPr/>
          <a:lstStyle/>
          <a:p>
            <a:r>
              <a:rPr lang="es-CR" b="1" dirty="0"/>
              <a:t>pi()</a:t>
            </a:r>
            <a:r>
              <a:rPr lang="es-CR" dirty="0"/>
              <a:t>: devuelve el valor de pi</a:t>
            </a:r>
            <a:r>
              <a:rPr lang="es-CR" dirty="0" smtClean="0"/>
              <a:t>.</a:t>
            </a:r>
          </a:p>
          <a:p>
            <a:r>
              <a:rPr lang="es-CR" b="1" dirty="0" err="1"/>
              <a:t>random</a:t>
            </a:r>
            <a:r>
              <a:rPr lang="es-CR" b="1" dirty="0"/>
              <a:t>()</a:t>
            </a:r>
            <a:r>
              <a:rPr lang="es-CR" dirty="0"/>
              <a:t>: devuelve un valor aleatorio entre 0 y 1 (sin incluirlos</a:t>
            </a:r>
            <a:r>
              <a:rPr lang="es-CR" dirty="0" smtClean="0"/>
              <a:t>).</a:t>
            </a:r>
          </a:p>
          <a:p>
            <a:r>
              <a:rPr lang="es-CR" b="1" dirty="0" err="1"/>
              <a:t>trunc</a:t>
            </a:r>
            <a:r>
              <a:rPr lang="es-CR" b="1" dirty="0"/>
              <a:t>(x)</a:t>
            </a:r>
            <a:r>
              <a:rPr lang="es-CR" dirty="0"/>
              <a:t>: Retorna la parte entera del parámetro. </a:t>
            </a:r>
            <a:endParaRPr lang="es-CR" dirty="0" smtClean="0"/>
          </a:p>
          <a:p>
            <a:r>
              <a:rPr lang="es-CR" b="1" dirty="0" err="1"/>
              <a:t>trunc</a:t>
            </a:r>
            <a:r>
              <a:rPr lang="es-CR" b="1" dirty="0"/>
              <a:t>(</a:t>
            </a:r>
            <a:r>
              <a:rPr lang="es-CR" b="1" dirty="0" err="1"/>
              <a:t>x,decimales</a:t>
            </a:r>
            <a:r>
              <a:rPr lang="es-CR" b="1" dirty="0"/>
              <a:t>)</a:t>
            </a:r>
            <a:r>
              <a:rPr lang="es-CR" dirty="0"/>
              <a:t>: Retorna la parte entera del parámetro y la parte decimal truncando hasta el valor indicado en el segundo parámetro. </a:t>
            </a:r>
            <a:endParaRPr lang="es-CR" dirty="0" smtClean="0"/>
          </a:p>
          <a:p>
            <a:r>
              <a:rPr lang="es-CR" b="1" dirty="0"/>
              <a:t>sin(x)</a:t>
            </a:r>
            <a:r>
              <a:rPr lang="es-CR" dirty="0"/>
              <a:t>: Retorna el valor del seno en radianes</a:t>
            </a:r>
            <a:r>
              <a:rPr lang="es-CR" dirty="0" smtClean="0"/>
              <a:t>.</a:t>
            </a:r>
          </a:p>
          <a:p>
            <a:r>
              <a:rPr lang="es-CR" b="1" dirty="0" err="1"/>
              <a:t>cos</a:t>
            </a:r>
            <a:r>
              <a:rPr lang="es-CR" b="1" dirty="0"/>
              <a:t>(x)</a:t>
            </a:r>
            <a:r>
              <a:rPr lang="es-CR" dirty="0"/>
              <a:t>: Retorna el valor del coseno en radianes</a:t>
            </a:r>
            <a:r>
              <a:rPr lang="es-CR" dirty="0" smtClean="0"/>
              <a:t>.</a:t>
            </a:r>
          </a:p>
          <a:p>
            <a:r>
              <a:rPr lang="es-CR" b="1" dirty="0"/>
              <a:t>tan(x)</a:t>
            </a:r>
            <a:r>
              <a:rPr lang="es-CR" dirty="0"/>
              <a:t>: Retorna el valor de la tangente en radianes</a:t>
            </a:r>
            <a:r>
              <a:rPr lang="es-CR" dirty="0" smtClean="0"/>
              <a:t>.</a:t>
            </a:r>
          </a:p>
          <a:p>
            <a:endParaRPr lang="es-CR" dirty="0"/>
          </a:p>
        </p:txBody>
      </p:sp>
    </p:spTree>
    <p:extLst>
      <p:ext uri="{BB962C8B-B14F-4D97-AF65-F5344CB8AC3E}">
        <p14:creationId xmlns:p14="http://schemas.microsoft.com/office/powerpoint/2010/main" val="267971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b="1" dirty="0"/>
              <a:t>Funciones para el uso de fechas y </a:t>
            </a:r>
            <a:r>
              <a:rPr lang="es-CR" b="1" dirty="0" smtClean="0"/>
              <a:t>horas</a:t>
            </a:r>
            <a:endParaRPr lang="es-CR" dirty="0"/>
          </a:p>
        </p:txBody>
      </p:sp>
      <p:sp>
        <p:nvSpPr>
          <p:cNvPr id="3" name="Marcador de contenido 2"/>
          <p:cNvSpPr>
            <a:spLocks noGrp="1"/>
          </p:cNvSpPr>
          <p:nvPr>
            <p:ph idx="1"/>
          </p:nvPr>
        </p:nvSpPr>
        <p:spPr/>
        <p:txBody>
          <a:bodyPr/>
          <a:lstStyle/>
          <a:p>
            <a:r>
              <a:rPr lang="es-CR" b="1" dirty="0" err="1"/>
              <a:t>current_date</a:t>
            </a:r>
            <a:r>
              <a:rPr lang="es-CR" dirty="0"/>
              <a:t>: retorna la fecha actual</a:t>
            </a:r>
            <a:r>
              <a:rPr lang="es-CR" dirty="0" smtClean="0"/>
              <a:t>.</a:t>
            </a:r>
          </a:p>
          <a:p>
            <a:r>
              <a:rPr lang="es-CR" b="1" dirty="0" err="1"/>
              <a:t>current_time</a:t>
            </a:r>
            <a:r>
              <a:rPr lang="es-CR" dirty="0"/>
              <a:t>: retorna la hora actual con la zona horaria. </a:t>
            </a:r>
            <a:endParaRPr lang="es-CR" dirty="0" smtClean="0"/>
          </a:p>
          <a:p>
            <a:r>
              <a:rPr lang="es-CR" b="1" dirty="0" err="1"/>
              <a:t>current_timestamp</a:t>
            </a:r>
            <a:r>
              <a:rPr lang="es-CR" dirty="0"/>
              <a:t>: retorna la fecha y la hora actual con la zona horaria</a:t>
            </a:r>
            <a:r>
              <a:rPr lang="es-CR" dirty="0" smtClean="0"/>
              <a:t>.</a:t>
            </a:r>
          </a:p>
          <a:p>
            <a:r>
              <a:rPr lang="es-CR" b="1" dirty="0" err="1"/>
              <a:t>extract</a:t>
            </a:r>
            <a:r>
              <a:rPr lang="es-CR" b="1" dirty="0"/>
              <a:t>(valor </a:t>
            </a:r>
            <a:r>
              <a:rPr lang="es-CR" b="1" dirty="0" err="1"/>
              <a:t>from</a:t>
            </a:r>
            <a:r>
              <a:rPr lang="es-CR" b="1" dirty="0"/>
              <a:t> </a:t>
            </a:r>
            <a:r>
              <a:rPr lang="es-CR" b="1" dirty="0" err="1"/>
              <a:t>timestamp</a:t>
            </a:r>
            <a:r>
              <a:rPr lang="es-CR" b="1" dirty="0"/>
              <a:t>)</a:t>
            </a:r>
            <a:r>
              <a:rPr lang="es-CR" dirty="0"/>
              <a:t>: retorna una parte de la fecha u hora según le indiquemos antes del </a:t>
            </a:r>
            <a:r>
              <a:rPr lang="es-CR" dirty="0" err="1" smtClean="0"/>
              <a:t>from</a:t>
            </a:r>
            <a:endParaRPr lang="es-CR" dirty="0" smtClean="0"/>
          </a:p>
          <a:p>
            <a:endParaRPr lang="es-CR" dirty="0"/>
          </a:p>
        </p:txBody>
      </p:sp>
    </p:spTree>
    <p:extLst>
      <p:ext uri="{BB962C8B-B14F-4D97-AF65-F5344CB8AC3E}">
        <p14:creationId xmlns:p14="http://schemas.microsoft.com/office/powerpoint/2010/main" val="210139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Ordenar registros (</a:t>
            </a:r>
            <a:r>
              <a:rPr lang="es-CR" b="1" dirty="0" err="1"/>
              <a:t>order</a:t>
            </a:r>
            <a:r>
              <a:rPr lang="es-CR" b="1" dirty="0"/>
              <a:t> </a:t>
            </a:r>
            <a:r>
              <a:rPr lang="es-CR" b="1" dirty="0" err="1"/>
              <a:t>by</a:t>
            </a:r>
            <a:r>
              <a:rPr lang="es-CR" b="1" dirty="0" smtClean="0"/>
              <a:t>)</a:t>
            </a:r>
            <a:endParaRPr lang="es-CR" dirty="0"/>
          </a:p>
        </p:txBody>
      </p:sp>
      <p:sp>
        <p:nvSpPr>
          <p:cNvPr id="3" name="Marcador de contenido 2"/>
          <p:cNvSpPr>
            <a:spLocks noGrp="1"/>
          </p:cNvSpPr>
          <p:nvPr>
            <p:ph idx="1"/>
          </p:nvPr>
        </p:nvSpPr>
        <p:spPr/>
        <p:txBody>
          <a:bodyPr/>
          <a:lstStyle/>
          <a:p>
            <a:r>
              <a:rPr lang="es-CR" dirty="0"/>
              <a:t>Podemos ordenar el resultado de un "</a:t>
            </a:r>
            <a:r>
              <a:rPr lang="es-CR" dirty="0" err="1"/>
              <a:t>select</a:t>
            </a:r>
            <a:r>
              <a:rPr lang="es-CR" dirty="0"/>
              <a:t>" para que los registros se muestren ordenados por algún campo, para ello usamos la cláusula "</a:t>
            </a:r>
            <a:r>
              <a:rPr lang="es-CR" dirty="0" err="1"/>
              <a:t>order</a:t>
            </a:r>
            <a:r>
              <a:rPr lang="es-CR" dirty="0"/>
              <a:t> </a:t>
            </a:r>
            <a:r>
              <a:rPr lang="es-CR" dirty="0" err="1"/>
              <a:t>by</a:t>
            </a:r>
            <a:r>
              <a:rPr lang="es-CR" dirty="0"/>
              <a:t>".</a:t>
            </a:r>
          </a:p>
          <a:p>
            <a:r>
              <a:rPr lang="es-CR" dirty="0"/>
              <a:t>La sintaxis básica es la siguiente:</a:t>
            </a:r>
          </a:p>
          <a:p>
            <a:endParaRPr lang="es-CR" dirty="0"/>
          </a:p>
        </p:txBody>
      </p:sp>
      <p:sp>
        <p:nvSpPr>
          <p:cNvPr id="4" name="Rectángulo 3"/>
          <p:cNvSpPr/>
          <p:nvPr/>
        </p:nvSpPr>
        <p:spPr>
          <a:xfrm>
            <a:off x="4031673" y="3512127"/>
            <a:ext cx="3543300" cy="1548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 from NOMBRETABLA</a:t>
            </a:r>
          </a:p>
          <a:p>
            <a:pPr algn="ctr"/>
            <a:r>
              <a:rPr lang="en-US"/>
              <a:t>  order by CAMPO; </a:t>
            </a:r>
            <a:endParaRPr lang="es-CR"/>
          </a:p>
        </p:txBody>
      </p:sp>
    </p:spTree>
    <p:extLst>
      <p:ext uri="{BB962C8B-B14F-4D97-AF65-F5344CB8AC3E}">
        <p14:creationId xmlns:p14="http://schemas.microsoft.com/office/powerpoint/2010/main" val="378672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b="1" dirty="0"/>
              <a:t>Operadores lógicos (and - </a:t>
            </a:r>
            <a:r>
              <a:rPr lang="es-CR" b="1" dirty="0" err="1"/>
              <a:t>or</a:t>
            </a:r>
            <a:r>
              <a:rPr lang="es-CR" b="1" dirty="0"/>
              <a:t> - </a:t>
            </a:r>
            <a:r>
              <a:rPr lang="es-CR" b="1" dirty="0" err="1"/>
              <a:t>not</a:t>
            </a:r>
            <a:r>
              <a:rPr lang="es-CR" b="1" dirty="0" smtClean="0"/>
              <a:t>)</a:t>
            </a:r>
            <a:endParaRPr lang="es-CR" dirty="0"/>
          </a:p>
        </p:txBody>
      </p:sp>
      <p:sp>
        <p:nvSpPr>
          <p:cNvPr id="3" name="Marcador de contenido 2"/>
          <p:cNvSpPr>
            <a:spLocks noGrp="1"/>
          </p:cNvSpPr>
          <p:nvPr>
            <p:ph idx="1"/>
          </p:nvPr>
        </p:nvSpPr>
        <p:spPr/>
        <p:txBody>
          <a:bodyPr/>
          <a:lstStyle/>
          <a:p>
            <a:endParaRPr lang="es-CR" dirty="0" smtClean="0"/>
          </a:p>
          <a:p>
            <a:r>
              <a:rPr lang="es-CR" dirty="0" smtClean="0"/>
              <a:t>Los </a:t>
            </a:r>
            <a:r>
              <a:rPr lang="es-CR" dirty="0"/>
              <a:t>operadores lógicos se usan para combinar condiciones</a:t>
            </a:r>
            <a:r>
              <a:rPr lang="es-CR" dirty="0" smtClean="0"/>
              <a:t>.</a:t>
            </a:r>
          </a:p>
          <a:p>
            <a:endParaRPr lang="es-CR" dirty="0"/>
          </a:p>
        </p:txBody>
      </p:sp>
      <p:sp>
        <p:nvSpPr>
          <p:cNvPr id="4" name="Rectángulo 3"/>
          <p:cNvSpPr/>
          <p:nvPr/>
        </p:nvSpPr>
        <p:spPr>
          <a:xfrm>
            <a:off x="4389535" y="3284357"/>
            <a:ext cx="3419025" cy="2077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 from libros</a:t>
            </a:r>
          </a:p>
          <a:p>
            <a:pPr algn="ctr"/>
            <a:r>
              <a:rPr lang="en-US"/>
              <a:t>  where (autor='Borges') and</a:t>
            </a:r>
          </a:p>
          <a:p>
            <a:pPr algn="ctr"/>
            <a:r>
              <a:rPr lang="en-US"/>
              <a:t>  (precio&lt;=20);</a:t>
            </a:r>
            <a:endParaRPr lang="es-CR"/>
          </a:p>
        </p:txBody>
      </p:sp>
    </p:spTree>
    <p:extLst>
      <p:ext uri="{BB962C8B-B14F-4D97-AF65-F5344CB8AC3E}">
        <p14:creationId xmlns:p14="http://schemas.microsoft.com/office/powerpoint/2010/main" val="298121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b="1" dirty="0"/>
              <a:t>operadores relacionales (</a:t>
            </a:r>
            <a:r>
              <a:rPr lang="es-CR" b="1" dirty="0" err="1"/>
              <a:t>between</a:t>
            </a:r>
            <a:r>
              <a:rPr lang="es-CR" b="1" dirty="0" smtClean="0"/>
              <a:t>)</a:t>
            </a:r>
            <a:endParaRPr lang="es-CR" dirty="0"/>
          </a:p>
        </p:txBody>
      </p:sp>
      <p:sp>
        <p:nvSpPr>
          <p:cNvPr id="3" name="Marcador de contenido 2"/>
          <p:cNvSpPr>
            <a:spLocks noGrp="1"/>
          </p:cNvSpPr>
          <p:nvPr>
            <p:ph idx="1"/>
          </p:nvPr>
        </p:nvSpPr>
        <p:spPr/>
        <p:txBody>
          <a:bodyPr/>
          <a:lstStyle/>
          <a:p>
            <a:r>
              <a:rPr lang="es-CR" dirty="0"/>
              <a:t> </a:t>
            </a:r>
            <a:r>
              <a:rPr lang="es-CR" dirty="0" smtClean="0"/>
              <a:t>Trabajan </a:t>
            </a:r>
            <a:r>
              <a:rPr lang="es-CR" dirty="0"/>
              <a:t>con intervalos de valores</a:t>
            </a:r>
            <a:r>
              <a:rPr lang="es-CR" dirty="0" smtClean="0"/>
              <a:t>.</a:t>
            </a:r>
          </a:p>
          <a:p>
            <a:r>
              <a:rPr lang="es-CR" dirty="0"/>
              <a:t>"</a:t>
            </a:r>
            <a:r>
              <a:rPr lang="es-CR" dirty="0" err="1"/>
              <a:t>between</a:t>
            </a:r>
            <a:r>
              <a:rPr lang="es-CR" dirty="0"/>
              <a:t>" significa </a:t>
            </a:r>
            <a:r>
              <a:rPr lang="es-CR" dirty="0" smtClean="0"/>
              <a:t>"entre". Este </a:t>
            </a:r>
            <a:r>
              <a:rPr lang="es-CR" dirty="0"/>
              <a:t>operador se puede emplear con tipos de datos numéricos y tipos de datos fecha y hora (incluye sólo el valor mínimo</a:t>
            </a:r>
            <a:r>
              <a:rPr lang="es-CR" dirty="0" smtClean="0"/>
              <a:t>).</a:t>
            </a:r>
          </a:p>
          <a:p>
            <a:endParaRPr lang="es-CR" dirty="0"/>
          </a:p>
          <a:p>
            <a:endParaRPr lang="es-CR" dirty="0"/>
          </a:p>
        </p:txBody>
      </p:sp>
      <p:sp>
        <p:nvSpPr>
          <p:cNvPr id="4" name="Rectángulo 3"/>
          <p:cNvSpPr/>
          <p:nvPr/>
        </p:nvSpPr>
        <p:spPr>
          <a:xfrm>
            <a:off x="3792682" y="3865419"/>
            <a:ext cx="3906981" cy="1278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 from libros</a:t>
            </a:r>
          </a:p>
          <a:p>
            <a:pPr algn="ctr"/>
            <a:r>
              <a:rPr lang="en-US"/>
              <a:t>  where precio between 20 and 40;</a:t>
            </a:r>
            <a:endParaRPr lang="es-CR"/>
          </a:p>
        </p:txBody>
      </p:sp>
    </p:spTree>
    <p:extLst>
      <p:ext uri="{BB962C8B-B14F-4D97-AF65-F5344CB8AC3E}">
        <p14:creationId xmlns:p14="http://schemas.microsoft.com/office/powerpoint/2010/main" val="333434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operadores relacionales (in</a:t>
            </a:r>
            <a:r>
              <a:rPr lang="es-CR" b="1" dirty="0" smtClean="0"/>
              <a:t>)</a:t>
            </a:r>
            <a:endParaRPr lang="es-CR" dirty="0"/>
          </a:p>
        </p:txBody>
      </p:sp>
      <p:sp>
        <p:nvSpPr>
          <p:cNvPr id="3" name="Marcador de contenido 2"/>
          <p:cNvSpPr>
            <a:spLocks noGrp="1"/>
          </p:cNvSpPr>
          <p:nvPr>
            <p:ph idx="1"/>
          </p:nvPr>
        </p:nvSpPr>
        <p:spPr/>
        <p:txBody>
          <a:bodyPr/>
          <a:lstStyle/>
          <a:p>
            <a:r>
              <a:rPr lang="es-CR" dirty="0"/>
              <a:t>Se utiliza "in" para averiguar si el valor de un campo está incluido en una lista de </a:t>
            </a:r>
            <a:r>
              <a:rPr lang="es-CR" dirty="0" smtClean="0"/>
              <a:t>valores </a:t>
            </a:r>
            <a:r>
              <a:rPr lang="es-CR" dirty="0"/>
              <a:t>especificada</a:t>
            </a:r>
            <a:r>
              <a:rPr lang="es-CR" dirty="0" smtClean="0"/>
              <a:t>.</a:t>
            </a:r>
          </a:p>
          <a:p>
            <a:endParaRPr lang="es-CR" dirty="0"/>
          </a:p>
          <a:p>
            <a:r>
              <a:rPr lang="es-CR" dirty="0"/>
              <a:t>S</a:t>
            </a:r>
            <a:r>
              <a:rPr lang="es-CR" dirty="0" smtClean="0"/>
              <a:t>iempre </a:t>
            </a:r>
            <a:r>
              <a:rPr lang="es-CR" dirty="0"/>
              <a:t>que sea posible, emplee condiciones de búsqueda positivas ("in"), evite las negativas ("</a:t>
            </a:r>
            <a:r>
              <a:rPr lang="es-CR" dirty="0" err="1"/>
              <a:t>not</a:t>
            </a:r>
            <a:r>
              <a:rPr lang="es-CR" dirty="0"/>
              <a:t> in") porque con ellas se evalúan todos los registros y esto hace más lenta la recuperación de los datos.</a:t>
            </a:r>
            <a:endParaRPr lang="es-CR" dirty="0"/>
          </a:p>
        </p:txBody>
      </p:sp>
      <p:sp>
        <p:nvSpPr>
          <p:cNvPr id="4" name="Rectángulo 3"/>
          <p:cNvSpPr/>
          <p:nvPr/>
        </p:nvSpPr>
        <p:spPr>
          <a:xfrm>
            <a:off x="3771900" y="4478483"/>
            <a:ext cx="4145972" cy="1243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 from libros</a:t>
            </a:r>
          </a:p>
          <a:p>
            <a:pPr algn="ctr"/>
            <a:r>
              <a:rPr lang="en-US"/>
              <a:t>  where autor in('Borges','Paenza');</a:t>
            </a:r>
            <a:endParaRPr lang="es-CR"/>
          </a:p>
        </p:txBody>
      </p:sp>
    </p:spTree>
    <p:extLst>
      <p:ext uri="{BB962C8B-B14F-4D97-AF65-F5344CB8AC3E}">
        <p14:creationId xmlns:p14="http://schemas.microsoft.com/office/powerpoint/2010/main" val="383521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Búsqueda de patrones (</a:t>
            </a:r>
            <a:r>
              <a:rPr lang="es-CR" b="1" dirty="0" err="1"/>
              <a:t>like</a:t>
            </a:r>
            <a:r>
              <a:rPr lang="es-CR" b="1" dirty="0"/>
              <a:t> - </a:t>
            </a:r>
            <a:r>
              <a:rPr lang="es-CR" b="1" dirty="0" err="1"/>
              <a:t>not</a:t>
            </a:r>
            <a:r>
              <a:rPr lang="es-CR" b="1" dirty="0"/>
              <a:t> </a:t>
            </a:r>
            <a:r>
              <a:rPr lang="es-CR" b="1" dirty="0" err="1"/>
              <a:t>like</a:t>
            </a:r>
            <a:r>
              <a:rPr lang="es-CR" b="1" dirty="0"/>
              <a:t>)</a:t>
            </a:r>
          </a:p>
        </p:txBody>
      </p:sp>
      <p:sp>
        <p:nvSpPr>
          <p:cNvPr id="3" name="Marcador de contenido 2"/>
          <p:cNvSpPr>
            <a:spLocks noGrp="1"/>
          </p:cNvSpPr>
          <p:nvPr>
            <p:ph idx="1"/>
          </p:nvPr>
        </p:nvSpPr>
        <p:spPr/>
        <p:txBody>
          <a:bodyPr/>
          <a:lstStyle/>
          <a:p>
            <a:r>
              <a:rPr lang="es-CR" dirty="0"/>
              <a:t>Existe un operador relacional que se usa para realizar comparaciones exclusivamente de cadenas, "</a:t>
            </a:r>
            <a:r>
              <a:rPr lang="es-CR" dirty="0" err="1"/>
              <a:t>like</a:t>
            </a:r>
            <a:r>
              <a:rPr lang="es-CR" dirty="0"/>
              <a:t>" y "</a:t>
            </a:r>
            <a:r>
              <a:rPr lang="es-CR" dirty="0" err="1"/>
              <a:t>not</a:t>
            </a:r>
            <a:r>
              <a:rPr lang="es-CR" dirty="0"/>
              <a:t> </a:t>
            </a:r>
            <a:r>
              <a:rPr lang="es-CR" dirty="0" err="1"/>
              <a:t>like</a:t>
            </a:r>
            <a:r>
              <a:rPr lang="es-CR" dirty="0" smtClean="0"/>
              <a:t>".</a:t>
            </a:r>
          </a:p>
          <a:p>
            <a:r>
              <a:rPr lang="es-CR" dirty="0" smtClean="0"/>
              <a:t>El </a:t>
            </a:r>
            <a:r>
              <a:rPr lang="es-CR" dirty="0"/>
              <a:t>operador igual ("=") nos permite comparar cadenas de caracteres, pero al realizar la comparación, busca coincidencias de cadenas completas, realiza una búsqueda exacta</a:t>
            </a:r>
            <a:r>
              <a:rPr lang="es-CR" dirty="0" smtClean="0"/>
              <a:t>.</a:t>
            </a:r>
          </a:p>
          <a:p>
            <a:r>
              <a:rPr lang="es-CR" dirty="0"/>
              <a:t>El símbolo "%" (porcentaje) reemplaza cualquier cantidad de caracteres (incluyendo ningún </a:t>
            </a:r>
            <a:r>
              <a:rPr lang="es-CR" dirty="0" smtClean="0"/>
              <a:t>carácter). </a:t>
            </a:r>
            <a:r>
              <a:rPr lang="es-CR" dirty="0"/>
              <a:t>Es un </a:t>
            </a:r>
            <a:r>
              <a:rPr lang="es-CR" dirty="0" smtClean="0"/>
              <a:t>carácter </a:t>
            </a:r>
            <a:r>
              <a:rPr lang="es-CR" dirty="0"/>
              <a:t>comodín. "</a:t>
            </a:r>
            <a:r>
              <a:rPr lang="es-CR" dirty="0" err="1"/>
              <a:t>like</a:t>
            </a:r>
            <a:r>
              <a:rPr lang="es-CR" dirty="0"/>
              <a:t>" y "</a:t>
            </a:r>
            <a:r>
              <a:rPr lang="es-CR" dirty="0" err="1"/>
              <a:t>not</a:t>
            </a:r>
            <a:r>
              <a:rPr lang="es-CR" dirty="0"/>
              <a:t> </a:t>
            </a:r>
            <a:r>
              <a:rPr lang="es-CR" dirty="0" err="1"/>
              <a:t>like</a:t>
            </a:r>
            <a:r>
              <a:rPr lang="es-CR" dirty="0"/>
              <a:t>" son operadores de comparación que señalan igualdad o diferencia.</a:t>
            </a:r>
            <a:endParaRPr lang="es-CR" dirty="0"/>
          </a:p>
        </p:txBody>
      </p:sp>
    </p:spTree>
    <p:extLst>
      <p:ext uri="{BB962C8B-B14F-4D97-AF65-F5344CB8AC3E}">
        <p14:creationId xmlns:p14="http://schemas.microsoft.com/office/powerpoint/2010/main" val="396198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Contar registros (</a:t>
            </a:r>
            <a:r>
              <a:rPr lang="es-CR" b="1" dirty="0" err="1"/>
              <a:t>count</a:t>
            </a:r>
            <a:r>
              <a:rPr lang="es-CR" b="1" dirty="0" smtClean="0"/>
              <a:t>)</a:t>
            </a:r>
            <a:endParaRPr lang="es-CR" dirty="0"/>
          </a:p>
        </p:txBody>
      </p:sp>
      <p:sp>
        <p:nvSpPr>
          <p:cNvPr id="3" name="Marcador de contenido 2"/>
          <p:cNvSpPr>
            <a:spLocks noGrp="1"/>
          </p:cNvSpPr>
          <p:nvPr>
            <p:ph idx="1"/>
          </p:nvPr>
        </p:nvSpPr>
        <p:spPr/>
        <p:txBody>
          <a:bodyPr/>
          <a:lstStyle/>
          <a:p>
            <a:r>
              <a:rPr lang="es-CR" dirty="0" smtClean="0"/>
              <a:t>Funciones </a:t>
            </a:r>
            <a:r>
              <a:rPr lang="es-CR" dirty="0"/>
              <a:t>que nos permiten contar registros, calcular sumas, promedios, obtener valores máximos y mínimos. </a:t>
            </a:r>
            <a:endParaRPr lang="es-CR" dirty="0" smtClean="0"/>
          </a:p>
          <a:p>
            <a:r>
              <a:rPr lang="es-CR" dirty="0" smtClean="0"/>
              <a:t>Estas </a:t>
            </a:r>
            <a:r>
              <a:rPr lang="es-CR" dirty="0"/>
              <a:t>funciones se denominan funciones de agregado y operan sobre un conjunto de valores (registros), no con datos individuales y devuelven un único valor.</a:t>
            </a:r>
            <a:endParaRPr lang="es-CR" dirty="0"/>
          </a:p>
        </p:txBody>
      </p:sp>
      <p:sp>
        <p:nvSpPr>
          <p:cNvPr id="4" name="Rectángulo 3"/>
          <p:cNvSpPr/>
          <p:nvPr/>
        </p:nvSpPr>
        <p:spPr>
          <a:xfrm>
            <a:off x="4582390" y="4021282"/>
            <a:ext cx="3304309" cy="149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a:t>select count(*)</a:t>
            </a:r>
          </a:p>
          <a:p>
            <a:pPr algn="ctr"/>
            <a:r>
              <a:rPr lang="es-CR"/>
              <a:t>  from libros;</a:t>
            </a:r>
          </a:p>
        </p:txBody>
      </p:sp>
    </p:spTree>
    <p:extLst>
      <p:ext uri="{BB962C8B-B14F-4D97-AF65-F5344CB8AC3E}">
        <p14:creationId xmlns:p14="http://schemas.microsoft.com/office/powerpoint/2010/main" val="232670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Funciones de agrupamiento (</a:t>
            </a:r>
            <a:r>
              <a:rPr lang="es-CR" b="1" dirty="0" err="1"/>
              <a:t>count</a:t>
            </a:r>
            <a:r>
              <a:rPr lang="es-CR" b="1" dirty="0"/>
              <a:t> - sum - min - </a:t>
            </a:r>
            <a:r>
              <a:rPr lang="es-CR" b="1" dirty="0" err="1"/>
              <a:t>max</a:t>
            </a:r>
            <a:r>
              <a:rPr lang="es-CR" b="1" dirty="0"/>
              <a:t> - </a:t>
            </a:r>
            <a:r>
              <a:rPr lang="es-CR" b="1" dirty="0" err="1"/>
              <a:t>avg</a:t>
            </a:r>
            <a:r>
              <a:rPr lang="es-CR" b="1" dirty="0"/>
              <a:t>)</a:t>
            </a:r>
          </a:p>
        </p:txBody>
      </p:sp>
      <p:sp>
        <p:nvSpPr>
          <p:cNvPr id="3" name="Marcador de contenido 2"/>
          <p:cNvSpPr>
            <a:spLocks noGrp="1"/>
          </p:cNvSpPr>
          <p:nvPr>
            <p:ph idx="1"/>
          </p:nvPr>
        </p:nvSpPr>
        <p:spPr/>
        <p:txBody>
          <a:bodyPr/>
          <a:lstStyle/>
          <a:p>
            <a:r>
              <a:rPr lang="es-CR" dirty="0"/>
              <a:t>Las relaciones entre las funciones de agrupamiento y los tipos de datos es la siguiente:</a:t>
            </a:r>
          </a:p>
          <a:p>
            <a:r>
              <a:rPr lang="es-CR" dirty="0"/>
              <a:t>- </a:t>
            </a:r>
            <a:r>
              <a:rPr lang="es-CR" dirty="0" err="1"/>
              <a:t>count</a:t>
            </a:r>
            <a:r>
              <a:rPr lang="es-CR" dirty="0"/>
              <a:t>: se puede emplear con cualquier tipo de dato.</a:t>
            </a:r>
          </a:p>
          <a:p>
            <a:r>
              <a:rPr lang="es-CR" dirty="0"/>
              <a:t>- min y </a:t>
            </a:r>
            <a:r>
              <a:rPr lang="es-CR" dirty="0" err="1"/>
              <a:t>max</a:t>
            </a:r>
            <a:r>
              <a:rPr lang="es-CR" dirty="0"/>
              <a:t>: con cualquier tipo de dato.</a:t>
            </a:r>
          </a:p>
          <a:p>
            <a:r>
              <a:rPr lang="es-CR" dirty="0"/>
              <a:t>- sum y </a:t>
            </a:r>
            <a:r>
              <a:rPr lang="es-CR" dirty="0" err="1"/>
              <a:t>avg</a:t>
            </a:r>
            <a:r>
              <a:rPr lang="es-CR" dirty="0"/>
              <a:t>: sólo en campos de tipo numérico.</a:t>
            </a:r>
          </a:p>
          <a:p>
            <a:endParaRPr lang="es-CR" dirty="0" smtClean="0"/>
          </a:p>
          <a:p>
            <a:r>
              <a:rPr lang="es-CR" dirty="0"/>
              <a:t>El tipo de dato del campo determina las funciones que se pueden emplear con ellas.</a:t>
            </a:r>
            <a:endParaRPr lang="es-CR" dirty="0"/>
          </a:p>
        </p:txBody>
      </p:sp>
    </p:spTree>
    <p:extLst>
      <p:ext uri="{BB962C8B-B14F-4D97-AF65-F5344CB8AC3E}">
        <p14:creationId xmlns:p14="http://schemas.microsoft.com/office/powerpoint/2010/main" val="86494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Agrupar registros (</a:t>
            </a:r>
            <a:r>
              <a:rPr lang="es-CR" b="1" dirty="0" err="1"/>
              <a:t>group</a:t>
            </a:r>
            <a:r>
              <a:rPr lang="es-CR" b="1" dirty="0"/>
              <a:t> </a:t>
            </a:r>
            <a:r>
              <a:rPr lang="es-CR" b="1" dirty="0" err="1"/>
              <a:t>by</a:t>
            </a:r>
            <a:r>
              <a:rPr lang="es-CR" b="1" dirty="0" smtClean="0"/>
              <a:t>)</a:t>
            </a:r>
            <a:endParaRPr lang="es-CR" dirty="0"/>
          </a:p>
        </p:txBody>
      </p:sp>
      <p:sp>
        <p:nvSpPr>
          <p:cNvPr id="3" name="Marcador de contenido 2"/>
          <p:cNvSpPr>
            <a:spLocks noGrp="1"/>
          </p:cNvSpPr>
          <p:nvPr>
            <p:ph idx="1"/>
          </p:nvPr>
        </p:nvSpPr>
        <p:spPr/>
        <p:txBody>
          <a:bodyPr/>
          <a:lstStyle/>
          <a:p>
            <a:r>
              <a:rPr lang="es-CR" dirty="0" smtClean="0"/>
              <a:t>Las </a:t>
            </a:r>
            <a:r>
              <a:rPr lang="es-CR" dirty="0"/>
              <a:t>funciones de agregado solas producen un valor de resumen para todos los registros de un campo. Podemos generar valores de resumen para un solo campo, combinando las funciones de agregado con la cláusula "</a:t>
            </a:r>
            <a:r>
              <a:rPr lang="es-CR" dirty="0" err="1"/>
              <a:t>group</a:t>
            </a:r>
            <a:r>
              <a:rPr lang="es-CR" dirty="0"/>
              <a:t> </a:t>
            </a:r>
            <a:r>
              <a:rPr lang="es-CR" dirty="0" err="1"/>
              <a:t>by</a:t>
            </a:r>
            <a:r>
              <a:rPr lang="es-CR" dirty="0"/>
              <a:t>", que agrupa registros para consultas detalladas.</a:t>
            </a:r>
            <a:endParaRPr lang="es-CR" dirty="0"/>
          </a:p>
        </p:txBody>
      </p:sp>
      <p:sp>
        <p:nvSpPr>
          <p:cNvPr id="4" name="Rectángulo 3"/>
          <p:cNvSpPr/>
          <p:nvPr/>
        </p:nvSpPr>
        <p:spPr>
          <a:xfrm>
            <a:off x="4145973" y="3844636"/>
            <a:ext cx="3106882" cy="149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editorial, count(*)</a:t>
            </a:r>
          </a:p>
          <a:p>
            <a:pPr algn="ctr"/>
            <a:r>
              <a:rPr lang="en-US"/>
              <a:t>  from libros</a:t>
            </a:r>
          </a:p>
          <a:p>
            <a:pPr algn="ctr"/>
            <a:r>
              <a:rPr lang="en-US"/>
              <a:t>  group by editorial;</a:t>
            </a:r>
            <a:endParaRPr lang="es-CR"/>
          </a:p>
        </p:txBody>
      </p:sp>
    </p:spTree>
    <p:extLst>
      <p:ext uri="{BB962C8B-B14F-4D97-AF65-F5344CB8AC3E}">
        <p14:creationId xmlns:p14="http://schemas.microsoft.com/office/powerpoint/2010/main" val="203343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Agenda</a:t>
            </a:r>
            <a:endParaRPr lang="es-CR" dirty="0"/>
          </a:p>
        </p:txBody>
      </p:sp>
      <p:sp>
        <p:nvSpPr>
          <p:cNvPr id="3" name="Marcador de contenido 2"/>
          <p:cNvSpPr>
            <a:spLocks noGrp="1"/>
          </p:cNvSpPr>
          <p:nvPr>
            <p:ph idx="1"/>
          </p:nvPr>
        </p:nvSpPr>
        <p:spPr/>
        <p:txBody>
          <a:bodyPr/>
          <a:lstStyle/>
          <a:p>
            <a:r>
              <a:rPr lang="es-CR" dirty="0" smtClean="0"/>
              <a:t>Presentación del tema</a:t>
            </a:r>
          </a:p>
          <a:p>
            <a:r>
              <a:rPr lang="es-CR" dirty="0" smtClean="0"/>
              <a:t>Taller</a:t>
            </a:r>
          </a:p>
          <a:p>
            <a:endParaRPr lang="es-CR" dirty="0"/>
          </a:p>
        </p:txBody>
      </p:sp>
    </p:spTree>
    <p:extLst>
      <p:ext uri="{BB962C8B-B14F-4D97-AF65-F5344CB8AC3E}">
        <p14:creationId xmlns:p14="http://schemas.microsoft.com/office/powerpoint/2010/main" val="3421754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Seleccionar grupos (</a:t>
            </a:r>
            <a:r>
              <a:rPr lang="es-CR" b="1" dirty="0" err="1"/>
              <a:t>having</a:t>
            </a:r>
            <a:r>
              <a:rPr lang="es-CR" b="1" dirty="0" smtClean="0"/>
              <a:t>)</a:t>
            </a:r>
            <a:endParaRPr lang="es-CR" dirty="0"/>
          </a:p>
        </p:txBody>
      </p:sp>
      <p:sp>
        <p:nvSpPr>
          <p:cNvPr id="3" name="Marcador de contenido 2"/>
          <p:cNvSpPr>
            <a:spLocks noGrp="1"/>
          </p:cNvSpPr>
          <p:nvPr>
            <p:ph idx="1"/>
          </p:nvPr>
        </p:nvSpPr>
        <p:spPr/>
        <p:txBody>
          <a:bodyPr/>
          <a:lstStyle/>
          <a:p>
            <a:r>
              <a:rPr lang="es-CR" dirty="0" smtClean="0"/>
              <a:t>Se </a:t>
            </a:r>
            <a:r>
              <a:rPr lang="es-CR" dirty="0"/>
              <a:t>utiliza "</a:t>
            </a:r>
            <a:r>
              <a:rPr lang="es-CR" dirty="0" err="1"/>
              <a:t>having</a:t>
            </a:r>
            <a:r>
              <a:rPr lang="es-CR" dirty="0"/>
              <a:t>", seguido de la condición de búsqueda, para seleccionar ciertas filas </a:t>
            </a:r>
            <a:r>
              <a:rPr lang="es-CR" dirty="0" smtClean="0"/>
              <a:t>retornadas </a:t>
            </a:r>
            <a:r>
              <a:rPr lang="es-CR" dirty="0"/>
              <a:t>por la cláusula "</a:t>
            </a:r>
            <a:r>
              <a:rPr lang="es-CR" dirty="0" err="1"/>
              <a:t>group</a:t>
            </a:r>
            <a:r>
              <a:rPr lang="es-CR" dirty="0"/>
              <a:t> </a:t>
            </a:r>
            <a:r>
              <a:rPr lang="es-CR" dirty="0" err="1"/>
              <a:t>by</a:t>
            </a:r>
            <a:r>
              <a:rPr lang="es-CR" dirty="0" smtClean="0"/>
              <a:t>".</a:t>
            </a:r>
          </a:p>
          <a:p>
            <a:endParaRPr lang="es-CR" dirty="0"/>
          </a:p>
          <a:p>
            <a:r>
              <a:rPr lang="es-CR" dirty="0"/>
              <a:t>No debemos confundir la cláusula "</a:t>
            </a:r>
            <a:r>
              <a:rPr lang="es-CR" dirty="0" err="1"/>
              <a:t>where</a:t>
            </a:r>
            <a:r>
              <a:rPr lang="es-CR" dirty="0"/>
              <a:t>" con la cláusula "</a:t>
            </a:r>
            <a:r>
              <a:rPr lang="es-CR" dirty="0" err="1"/>
              <a:t>having</a:t>
            </a:r>
            <a:r>
              <a:rPr lang="es-CR" dirty="0"/>
              <a:t>"; la primera establece condiciones para la selección de registros de un "</a:t>
            </a:r>
            <a:r>
              <a:rPr lang="es-CR" dirty="0" err="1"/>
              <a:t>select</a:t>
            </a:r>
            <a:r>
              <a:rPr lang="es-CR" dirty="0"/>
              <a:t>"; la segunda establece condiciones </a:t>
            </a:r>
            <a:r>
              <a:rPr lang="es-CR" dirty="0" smtClean="0"/>
              <a:t>para </a:t>
            </a:r>
            <a:r>
              <a:rPr lang="es-CR" dirty="0"/>
              <a:t>la selección de registros de una salida "</a:t>
            </a:r>
            <a:r>
              <a:rPr lang="es-CR" dirty="0" err="1"/>
              <a:t>group</a:t>
            </a:r>
            <a:r>
              <a:rPr lang="es-CR" dirty="0"/>
              <a:t> </a:t>
            </a:r>
            <a:r>
              <a:rPr lang="es-CR" dirty="0" err="1"/>
              <a:t>by</a:t>
            </a:r>
            <a:r>
              <a:rPr lang="es-CR" dirty="0"/>
              <a:t>".</a:t>
            </a:r>
            <a:endParaRPr lang="es-CR" dirty="0"/>
          </a:p>
        </p:txBody>
      </p:sp>
      <p:sp>
        <p:nvSpPr>
          <p:cNvPr id="4" name="Rectángulo 3"/>
          <p:cNvSpPr/>
          <p:nvPr/>
        </p:nvSpPr>
        <p:spPr>
          <a:xfrm>
            <a:off x="3522516" y="4281053"/>
            <a:ext cx="4623956" cy="174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editorial, avg(precio) from libros</a:t>
            </a:r>
          </a:p>
          <a:p>
            <a:pPr algn="ctr"/>
            <a:r>
              <a:rPr lang="en-US"/>
              <a:t>  group by editorial</a:t>
            </a:r>
          </a:p>
          <a:p>
            <a:pPr algn="ctr"/>
            <a:r>
              <a:rPr lang="en-US"/>
              <a:t>  having avg(precio)&gt;25;</a:t>
            </a:r>
            <a:endParaRPr lang="es-CR"/>
          </a:p>
        </p:txBody>
      </p:sp>
    </p:spTree>
    <p:extLst>
      <p:ext uri="{BB962C8B-B14F-4D97-AF65-F5344CB8AC3E}">
        <p14:creationId xmlns:p14="http://schemas.microsoft.com/office/powerpoint/2010/main" val="72720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b="1" dirty="0"/>
              <a:t>Registros duplicados (</a:t>
            </a:r>
            <a:r>
              <a:rPr lang="es-CR" b="1" dirty="0" err="1"/>
              <a:t>distinct</a:t>
            </a:r>
            <a:r>
              <a:rPr lang="es-CR" b="1" dirty="0" smtClean="0"/>
              <a:t>)</a:t>
            </a:r>
            <a:endParaRPr lang="es-CR" dirty="0"/>
          </a:p>
        </p:txBody>
      </p:sp>
      <p:sp>
        <p:nvSpPr>
          <p:cNvPr id="3" name="Marcador de contenido 2"/>
          <p:cNvSpPr>
            <a:spLocks noGrp="1"/>
          </p:cNvSpPr>
          <p:nvPr>
            <p:ph idx="1"/>
          </p:nvPr>
        </p:nvSpPr>
        <p:spPr/>
        <p:txBody>
          <a:bodyPr/>
          <a:lstStyle/>
          <a:p>
            <a:endParaRPr lang="es-CR" dirty="0" smtClean="0"/>
          </a:p>
          <a:p>
            <a:r>
              <a:rPr lang="es-CR" dirty="0" smtClean="0"/>
              <a:t>Con </a:t>
            </a:r>
            <a:r>
              <a:rPr lang="es-CR" dirty="0"/>
              <a:t>la cláusula "</a:t>
            </a:r>
            <a:r>
              <a:rPr lang="es-CR" dirty="0" err="1"/>
              <a:t>distinct</a:t>
            </a:r>
            <a:r>
              <a:rPr lang="es-CR" dirty="0"/>
              <a:t>" se especifica que los registros con ciertos datos duplicados sean obviadas en el resultado</a:t>
            </a:r>
            <a:r>
              <a:rPr lang="es-CR" dirty="0" smtClean="0"/>
              <a:t>.</a:t>
            </a:r>
          </a:p>
          <a:p>
            <a:endParaRPr lang="es-CR" dirty="0"/>
          </a:p>
        </p:txBody>
      </p:sp>
      <p:sp>
        <p:nvSpPr>
          <p:cNvPr id="4" name="Rectángulo 3"/>
          <p:cNvSpPr/>
          <p:nvPr/>
        </p:nvSpPr>
        <p:spPr>
          <a:xfrm>
            <a:off x="3626426" y="3408218"/>
            <a:ext cx="3958937" cy="1953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distinct autor from libros</a:t>
            </a:r>
          </a:p>
          <a:p>
            <a:pPr algn="ctr"/>
            <a:r>
              <a:rPr lang="en-US"/>
              <a:t>  where editorial='Planeta';</a:t>
            </a:r>
            <a:endParaRPr lang="es-CR"/>
          </a:p>
        </p:txBody>
      </p:sp>
    </p:spTree>
    <p:extLst>
      <p:ext uri="{BB962C8B-B14F-4D97-AF65-F5344CB8AC3E}">
        <p14:creationId xmlns:p14="http://schemas.microsoft.com/office/powerpoint/2010/main" val="413524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Trabajar con varias </a:t>
            </a:r>
            <a:r>
              <a:rPr lang="es-CR" b="1" dirty="0" smtClean="0"/>
              <a:t>tablas</a:t>
            </a:r>
            <a:endParaRPr lang="es-CR" dirty="0"/>
          </a:p>
        </p:txBody>
      </p:sp>
      <p:sp>
        <p:nvSpPr>
          <p:cNvPr id="3" name="Marcador de contenido 2"/>
          <p:cNvSpPr>
            <a:spLocks noGrp="1"/>
          </p:cNvSpPr>
          <p:nvPr>
            <p:ph idx="1"/>
          </p:nvPr>
        </p:nvSpPr>
        <p:spPr/>
        <p:txBody>
          <a:bodyPr/>
          <a:lstStyle/>
          <a:p>
            <a:r>
              <a:rPr lang="es-CR" dirty="0"/>
              <a:t>Para evitar la repetición de datos y ocupar menos espacio, se separa la información en varias tablas. Cada tabla almacena parte de la información que necesitamos registrar</a:t>
            </a:r>
            <a:r>
              <a:rPr lang="es-CR" dirty="0" smtClean="0"/>
              <a:t>.</a:t>
            </a:r>
          </a:p>
          <a:p>
            <a:r>
              <a:rPr lang="es-CR" dirty="0"/>
              <a:t>Cuando obtenemos información de más de una tabla decimos que hacemos un "</a:t>
            </a:r>
            <a:r>
              <a:rPr lang="es-CR" dirty="0" err="1"/>
              <a:t>join</a:t>
            </a:r>
            <a:r>
              <a:rPr lang="es-CR" dirty="0"/>
              <a:t>" (</a:t>
            </a:r>
            <a:r>
              <a:rPr lang="es-CR" dirty="0" smtClean="0"/>
              <a:t>combinación).</a:t>
            </a:r>
          </a:p>
          <a:p>
            <a:r>
              <a:rPr lang="es-CR" dirty="0" smtClean="0"/>
              <a:t>Resumiendo</a:t>
            </a:r>
            <a:r>
              <a:rPr lang="es-CR" dirty="0"/>
              <a:t>: si distribuimos la información en varias tablas evitamos la redundancia de datos y ocupamos menos espacio físico en el disco. Un </a:t>
            </a:r>
            <a:r>
              <a:rPr lang="es-CR" dirty="0" err="1"/>
              <a:t>join</a:t>
            </a:r>
            <a:r>
              <a:rPr lang="es-CR" dirty="0"/>
              <a:t> es una operación que relaciona dos o más tablas para obtener un resultado que incluya datos (campos y registros) de ambas; las tablas participantes se combinan según los campos comunes a ambas tablas.</a:t>
            </a:r>
            <a:endParaRPr lang="es-CR" dirty="0"/>
          </a:p>
        </p:txBody>
      </p:sp>
    </p:spTree>
    <p:extLst>
      <p:ext uri="{BB962C8B-B14F-4D97-AF65-F5344CB8AC3E}">
        <p14:creationId xmlns:p14="http://schemas.microsoft.com/office/powerpoint/2010/main" val="3955270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smtClean="0"/>
              <a:t>Vistas</a:t>
            </a:r>
            <a:endParaRPr lang="es-CR" dirty="0"/>
          </a:p>
        </p:txBody>
      </p:sp>
      <p:sp>
        <p:nvSpPr>
          <p:cNvPr id="3" name="Marcador de contenido 2"/>
          <p:cNvSpPr>
            <a:spLocks noGrp="1"/>
          </p:cNvSpPr>
          <p:nvPr>
            <p:ph idx="1"/>
          </p:nvPr>
        </p:nvSpPr>
        <p:spPr/>
        <p:txBody>
          <a:bodyPr>
            <a:normAutofit fontScale="85000" lnSpcReduction="20000"/>
          </a:bodyPr>
          <a:lstStyle/>
          <a:p>
            <a:r>
              <a:rPr lang="es-CR" dirty="0"/>
              <a:t>Una vista es una alternativa para mostrar datos de varias tablas. Una vista es como una tabla virtual que almacena una consulta. Los datos accesibles a través de la vista no están almacenados en la base de datos como un objeto</a:t>
            </a:r>
            <a:r>
              <a:rPr lang="es-CR" dirty="0" smtClean="0"/>
              <a:t>.</a:t>
            </a:r>
            <a:endParaRPr lang="es-CR" dirty="0"/>
          </a:p>
          <a:p>
            <a:r>
              <a:rPr lang="es-CR" dirty="0" smtClean="0"/>
              <a:t>Una </a:t>
            </a:r>
            <a:r>
              <a:rPr lang="es-CR" dirty="0"/>
              <a:t>vista suele llamarse también tabla virtual porque los resultados que retorna y la manera de referenciarlas es la misma que para una tabla</a:t>
            </a:r>
            <a:r>
              <a:rPr lang="es-CR" dirty="0" smtClean="0"/>
              <a:t>.</a:t>
            </a:r>
          </a:p>
          <a:p>
            <a:endParaRPr lang="es-CR" dirty="0"/>
          </a:p>
          <a:p>
            <a:r>
              <a:rPr lang="es-CR" dirty="0"/>
              <a:t>Las vistas permiten:</a:t>
            </a:r>
          </a:p>
          <a:p>
            <a:pPr marL="457200" indent="-457200">
              <a:buFont typeface="+mj-lt"/>
              <a:buAutoNum type="arabicPeriod"/>
            </a:pPr>
            <a:r>
              <a:rPr lang="es-CR" dirty="0" smtClean="0"/>
              <a:t>Ocultar </a:t>
            </a:r>
            <a:r>
              <a:rPr lang="es-CR" dirty="0"/>
              <a:t>información: permitiendo el acceso a algunos datos y manteniendo oculto el resto de la información que no se incluye en la vista. El usuario solo puede consultar la vista</a:t>
            </a:r>
            <a:r>
              <a:rPr lang="es-CR" dirty="0" smtClean="0"/>
              <a:t>.</a:t>
            </a:r>
            <a:endParaRPr lang="es-CR" dirty="0"/>
          </a:p>
          <a:p>
            <a:pPr marL="457200" indent="-457200">
              <a:buFont typeface="+mj-lt"/>
              <a:buAutoNum type="arabicPeriod"/>
            </a:pPr>
            <a:r>
              <a:rPr lang="es-CR" dirty="0" smtClean="0"/>
              <a:t>Simplificar </a:t>
            </a:r>
            <a:r>
              <a:rPr lang="es-CR" dirty="0"/>
              <a:t>la administración de los permisos de usuario: se pueden dar al usuario permisos para que solamente pueda acceder a los datos a través de vistas, en lugar de concederle permisos para acceder a ciertos campos, así se protegen las tablas base de cambios en su estructura.</a:t>
            </a:r>
          </a:p>
          <a:p>
            <a:pPr marL="457200" indent="-457200">
              <a:buFont typeface="+mj-lt"/>
              <a:buAutoNum type="arabicPeriod"/>
            </a:pPr>
            <a:r>
              <a:rPr lang="es-CR" dirty="0"/>
              <a:t>M</a:t>
            </a:r>
            <a:r>
              <a:rPr lang="es-CR" dirty="0" smtClean="0"/>
              <a:t>ejorar </a:t>
            </a:r>
            <a:r>
              <a:rPr lang="es-CR" dirty="0"/>
              <a:t>el rendimiento: se puede evitar </a:t>
            </a:r>
            <a:r>
              <a:rPr lang="es-CR" dirty="0" err="1"/>
              <a:t>tipear</a:t>
            </a:r>
            <a:r>
              <a:rPr lang="es-CR" dirty="0"/>
              <a:t> instrucciones repetidamente almacenando en una vista el resultado de una consulta compleja que incluya información de varias tablas.</a:t>
            </a:r>
          </a:p>
          <a:p>
            <a:endParaRPr lang="es-CR" dirty="0"/>
          </a:p>
        </p:txBody>
      </p:sp>
    </p:spTree>
    <p:extLst>
      <p:ext uri="{BB962C8B-B14F-4D97-AF65-F5344CB8AC3E}">
        <p14:creationId xmlns:p14="http://schemas.microsoft.com/office/powerpoint/2010/main" val="282900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Bibliografía</a:t>
            </a:r>
            <a:endParaRPr lang="es-CR" dirty="0"/>
          </a:p>
        </p:txBody>
      </p:sp>
      <p:sp>
        <p:nvSpPr>
          <p:cNvPr id="3" name="Marcador de contenido 2"/>
          <p:cNvSpPr>
            <a:spLocks noGrp="1"/>
          </p:cNvSpPr>
          <p:nvPr>
            <p:ph idx="1"/>
          </p:nvPr>
        </p:nvSpPr>
        <p:spPr/>
        <p:txBody>
          <a:bodyPr/>
          <a:lstStyle/>
          <a:p>
            <a:endParaRPr lang="es-CR" dirty="0"/>
          </a:p>
          <a:p>
            <a:r>
              <a:rPr lang="es-CR" dirty="0" err="1"/>
              <a:t>Elmasri</a:t>
            </a:r>
            <a:r>
              <a:rPr lang="es-CR" dirty="0"/>
              <a:t>, R. (1997). Sistemas de Bases de Datos. EUA. Addison Wesley. </a:t>
            </a:r>
          </a:p>
          <a:p>
            <a:r>
              <a:rPr lang="es-CR" dirty="0" err="1"/>
              <a:t>Korth</a:t>
            </a:r>
            <a:r>
              <a:rPr lang="es-CR" dirty="0"/>
              <a:t>, S. (1992). Fundamentos de Bases de Datos. México. Mc Graw Hill. </a:t>
            </a:r>
            <a:endParaRPr lang="es-CR" dirty="0"/>
          </a:p>
        </p:txBody>
      </p:sp>
    </p:spTree>
    <p:extLst>
      <p:ext uri="{BB962C8B-B14F-4D97-AF65-F5344CB8AC3E}">
        <p14:creationId xmlns:p14="http://schemas.microsoft.com/office/powerpoint/2010/main" val="419437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Operadores </a:t>
            </a:r>
            <a:r>
              <a:rPr lang="es-CR" b="1" dirty="0" smtClean="0"/>
              <a:t>relacionales</a:t>
            </a:r>
            <a:endParaRPr lang="es-CR" dirty="0"/>
          </a:p>
        </p:txBody>
      </p:sp>
      <p:sp>
        <p:nvSpPr>
          <p:cNvPr id="3" name="Marcador de contenido 2"/>
          <p:cNvSpPr>
            <a:spLocks noGrp="1"/>
          </p:cNvSpPr>
          <p:nvPr>
            <p:ph idx="1"/>
          </p:nvPr>
        </p:nvSpPr>
        <p:spPr/>
        <p:txBody>
          <a:bodyPr>
            <a:normAutofit/>
          </a:bodyPr>
          <a:lstStyle/>
          <a:p>
            <a:r>
              <a:rPr lang="es-CR" dirty="0"/>
              <a:t>=	igual</a:t>
            </a:r>
          </a:p>
          <a:p>
            <a:r>
              <a:rPr lang="es-CR" dirty="0"/>
              <a:t>&lt;&gt;	distinto</a:t>
            </a:r>
          </a:p>
          <a:p>
            <a:r>
              <a:rPr lang="es-CR" dirty="0"/>
              <a:t>&gt;	mayor</a:t>
            </a:r>
          </a:p>
          <a:p>
            <a:r>
              <a:rPr lang="es-CR" dirty="0"/>
              <a:t>&lt;	menor</a:t>
            </a:r>
          </a:p>
          <a:p>
            <a:r>
              <a:rPr lang="es-CR" dirty="0"/>
              <a:t>&gt;=	mayor o igual</a:t>
            </a:r>
          </a:p>
          <a:p>
            <a:r>
              <a:rPr lang="es-CR" dirty="0"/>
              <a:t>&lt;=	menor o </a:t>
            </a:r>
            <a:r>
              <a:rPr lang="es-CR" dirty="0" smtClean="0"/>
              <a:t>igual</a:t>
            </a:r>
          </a:p>
          <a:p>
            <a:endParaRPr lang="es-CR" dirty="0"/>
          </a:p>
        </p:txBody>
      </p:sp>
      <p:sp>
        <p:nvSpPr>
          <p:cNvPr id="7" name="Rectángulo 6"/>
          <p:cNvSpPr/>
          <p:nvPr/>
        </p:nvSpPr>
        <p:spPr>
          <a:xfrm>
            <a:off x="4998027" y="2537044"/>
            <a:ext cx="2712028" cy="160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 from libros</a:t>
            </a:r>
          </a:p>
          <a:p>
            <a:pPr algn="ctr"/>
            <a:r>
              <a:rPr lang="en-US"/>
              <a:t>  where precio&lt;=30;</a:t>
            </a:r>
            <a:endParaRPr lang="es-CR"/>
          </a:p>
        </p:txBody>
      </p:sp>
      <p:sp>
        <p:nvSpPr>
          <p:cNvPr id="8" name="Rectángulo 7"/>
          <p:cNvSpPr/>
          <p:nvPr/>
        </p:nvSpPr>
        <p:spPr>
          <a:xfrm>
            <a:off x="8281138" y="2537044"/>
            <a:ext cx="2712028" cy="160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R" dirty="0" err="1"/>
              <a:t>select</a:t>
            </a:r>
            <a:r>
              <a:rPr lang="es-CR" dirty="0"/>
              <a:t> titulo, precio	</a:t>
            </a:r>
          </a:p>
          <a:p>
            <a:r>
              <a:rPr lang="es-CR" dirty="0"/>
              <a:t>  </a:t>
            </a:r>
            <a:r>
              <a:rPr lang="es-CR" dirty="0" err="1"/>
              <a:t>from</a:t>
            </a:r>
            <a:r>
              <a:rPr lang="es-CR" dirty="0"/>
              <a:t> libros</a:t>
            </a:r>
          </a:p>
          <a:p>
            <a:r>
              <a:rPr lang="es-CR" dirty="0"/>
              <a:t>  </a:t>
            </a:r>
            <a:r>
              <a:rPr lang="es-CR" dirty="0" err="1"/>
              <a:t>where</a:t>
            </a:r>
            <a:r>
              <a:rPr lang="es-CR" dirty="0"/>
              <a:t> precio&gt;20;</a:t>
            </a:r>
            <a:endParaRPr lang="es-CR" dirty="0"/>
          </a:p>
        </p:txBody>
      </p:sp>
    </p:spTree>
    <p:extLst>
      <p:ext uri="{BB962C8B-B14F-4D97-AF65-F5344CB8AC3E}">
        <p14:creationId xmlns:p14="http://schemas.microsoft.com/office/powerpoint/2010/main" val="206074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Valores </a:t>
            </a:r>
            <a:r>
              <a:rPr lang="es-CR" b="1" dirty="0" err="1"/>
              <a:t>null</a:t>
            </a:r>
            <a:r>
              <a:rPr lang="es-CR" b="1" dirty="0"/>
              <a:t> (</a:t>
            </a:r>
            <a:r>
              <a:rPr lang="es-CR" b="1" dirty="0" err="1"/>
              <a:t>is</a:t>
            </a:r>
            <a:r>
              <a:rPr lang="es-CR" b="1" dirty="0"/>
              <a:t> </a:t>
            </a:r>
            <a:r>
              <a:rPr lang="es-CR" b="1" dirty="0" err="1"/>
              <a:t>null</a:t>
            </a:r>
            <a:r>
              <a:rPr lang="es-CR" b="1" dirty="0" smtClean="0"/>
              <a:t>)</a:t>
            </a:r>
            <a:endParaRPr lang="es-CR" dirty="0"/>
          </a:p>
        </p:txBody>
      </p:sp>
      <p:sp>
        <p:nvSpPr>
          <p:cNvPr id="3" name="Marcador de contenido 2"/>
          <p:cNvSpPr>
            <a:spLocks noGrp="1"/>
          </p:cNvSpPr>
          <p:nvPr>
            <p:ph idx="1"/>
          </p:nvPr>
        </p:nvSpPr>
        <p:spPr/>
        <p:txBody>
          <a:bodyPr/>
          <a:lstStyle/>
          <a:p>
            <a:r>
              <a:rPr lang="es-CR" dirty="0" smtClean="0"/>
              <a:t>“</a:t>
            </a:r>
            <a:r>
              <a:rPr lang="es-CR" dirty="0" err="1" smtClean="0"/>
              <a:t>null</a:t>
            </a:r>
            <a:r>
              <a:rPr lang="es-CR" dirty="0"/>
              <a:t>" significa "dato desconocido" o "valor inexistente". No es lo mismo que un valor "0", una cadena vacía o una cadena literal "</a:t>
            </a:r>
            <a:r>
              <a:rPr lang="es-CR" dirty="0" err="1"/>
              <a:t>null</a:t>
            </a:r>
            <a:r>
              <a:rPr lang="es-CR" dirty="0"/>
              <a:t>".</a:t>
            </a:r>
            <a:endParaRPr lang="es-CR" dirty="0"/>
          </a:p>
        </p:txBody>
      </p:sp>
      <p:sp>
        <p:nvSpPr>
          <p:cNvPr id="4" name="Rectángulo 3"/>
          <p:cNvSpPr/>
          <p:nvPr/>
        </p:nvSpPr>
        <p:spPr>
          <a:xfrm>
            <a:off x="3532908" y="3532909"/>
            <a:ext cx="4925291" cy="1413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select * from libros where editorial is null;</a:t>
            </a:r>
          </a:p>
          <a:p>
            <a:pPr algn="ctr"/>
            <a:r>
              <a:rPr lang="en-US"/>
              <a:t> select * from libros where editorial='';</a:t>
            </a:r>
            <a:endParaRPr lang="es-CR"/>
          </a:p>
        </p:txBody>
      </p:sp>
    </p:spTree>
    <p:extLst>
      <p:ext uri="{BB962C8B-B14F-4D97-AF65-F5344CB8AC3E}">
        <p14:creationId xmlns:p14="http://schemas.microsoft.com/office/powerpoint/2010/main" val="56114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Columnas calculadas (operadores aritméticos y de concatenación)</a:t>
            </a:r>
            <a:endParaRPr lang="es-CR" dirty="0"/>
          </a:p>
        </p:txBody>
      </p:sp>
      <p:sp>
        <p:nvSpPr>
          <p:cNvPr id="3" name="Marcador de contenido 2"/>
          <p:cNvSpPr>
            <a:spLocks noGrp="1"/>
          </p:cNvSpPr>
          <p:nvPr>
            <p:ph idx="1"/>
          </p:nvPr>
        </p:nvSpPr>
        <p:spPr/>
        <p:txBody>
          <a:bodyPr/>
          <a:lstStyle/>
          <a:p>
            <a:endParaRPr lang="es-CR" dirty="0" smtClean="0"/>
          </a:p>
          <a:p>
            <a:r>
              <a:rPr lang="es-CR" dirty="0" smtClean="0"/>
              <a:t>Los </a:t>
            </a:r>
            <a:r>
              <a:rPr lang="es-CR" dirty="0"/>
              <a:t>operadores aritméticos permiten realizar cálculos con valores numéricos</a:t>
            </a:r>
            <a:r>
              <a:rPr lang="es-CR" dirty="0" smtClean="0"/>
              <a:t>.</a:t>
            </a:r>
          </a:p>
          <a:p>
            <a:endParaRPr lang="es-CR" dirty="0" smtClean="0"/>
          </a:p>
          <a:p>
            <a:r>
              <a:rPr lang="es-CR" dirty="0" smtClean="0"/>
              <a:t>Multiplicación (*)</a:t>
            </a:r>
          </a:p>
          <a:p>
            <a:r>
              <a:rPr lang="es-CR" dirty="0"/>
              <a:t>D</a:t>
            </a:r>
            <a:r>
              <a:rPr lang="es-CR" dirty="0" smtClean="0"/>
              <a:t>ivisión </a:t>
            </a:r>
            <a:r>
              <a:rPr lang="es-CR" dirty="0"/>
              <a:t>(/) </a:t>
            </a:r>
            <a:endParaRPr lang="es-CR" dirty="0" smtClean="0"/>
          </a:p>
          <a:p>
            <a:r>
              <a:rPr lang="es-CR" dirty="0"/>
              <a:t>M</a:t>
            </a:r>
            <a:r>
              <a:rPr lang="es-CR" dirty="0" smtClean="0"/>
              <a:t>ódulo (%)</a:t>
            </a:r>
          </a:p>
          <a:p>
            <a:r>
              <a:rPr lang="es-CR" dirty="0"/>
              <a:t>S</a:t>
            </a:r>
            <a:r>
              <a:rPr lang="es-CR" dirty="0" smtClean="0"/>
              <a:t>uma </a:t>
            </a:r>
            <a:r>
              <a:rPr lang="es-CR" dirty="0"/>
              <a:t>(+) </a:t>
            </a:r>
            <a:endParaRPr lang="es-CR" dirty="0" smtClean="0"/>
          </a:p>
          <a:p>
            <a:r>
              <a:rPr lang="es-CR" dirty="0" smtClean="0"/>
              <a:t> </a:t>
            </a:r>
            <a:r>
              <a:rPr lang="es-CR" dirty="0"/>
              <a:t>R</a:t>
            </a:r>
            <a:r>
              <a:rPr lang="es-CR" dirty="0" smtClean="0"/>
              <a:t>esta </a:t>
            </a:r>
            <a:r>
              <a:rPr lang="es-CR" dirty="0"/>
              <a:t>(-).</a:t>
            </a:r>
            <a:endParaRPr lang="es-CR" dirty="0"/>
          </a:p>
        </p:txBody>
      </p:sp>
    </p:spTree>
    <p:extLst>
      <p:ext uri="{BB962C8B-B14F-4D97-AF65-F5344CB8AC3E}">
        <p14:creationId xmlns:p14="http://schemas.microsoft.com/office/powerpoint/2010/main" val="225753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smtClean="0"/>
              <a:t>Alias</a:t>
            </a:r>
            <a:endParaRPr lang="es-CR" dirty="0"/>
          </a:p>
        </p:txBody>
      </p:sp>
      <p:sp>
        <p:nvSpPr>
          <p:cNvPr id="3" name="Marcador de contenido 2"/>
          <p:cNvSpPr>
            <a:spLocks noGrp="1"/>
          </p:cNvSpPr>
          <p:nvPr>
            <p:ph idx="1"/>
          </p:nvPr>
        </p:nvSpPr>
        <p:spPr/>
        <p:txBody>
          <a:bodyPr/>
          <a:lstStyle/>
          <a:p>
            <a:r>
              <a:rPr lang="es-CR" dirty="0"/>
              <a:t>Una manera de hacer más comprensible el resultado de una consulta consiste en cambiar los encabezados de las columnas</a:t>
            </a:r>
            <a:r>
              <a:rPr lang="es-CR" dirty="0" smtClean="0"/>
              <a:t>.</a:t>
            </a:r>
          </a:p>
          <a:p>
            <a:r>
              <a:rPr lang="es-CR" dirty="0"/>
              <a:t/>
            </a:r>
            <a:br>
              <a:rPr lang="es-CR" dirty="0"/>
            </a:br>
            <a:r>
              <a:rPr lang="es-CR" dirty="0"/>
              <a:t>Por ejemplo, tenemos la tabla "agenda" con un campo "nombre" (entre otros) en el cual se almacena el nombre y apellido de nuestros amigos; queremos que al mostrar la información de dicha tabla aparezca como encabezado del campo "nombre" el texto "nombre y apellido", para ello colocamos un alias de la siguiente manera</a:t>
            </a:r>
            <a:r>
              <a:rPr lang="es-CR" dirty="0" smtClean="0"/>
              <a:t>:</a:t>
            </a:r>
          </a:p>
          <a:p>
            <a:endParaRPr lang="es-CR" dirty="0"/>
          </a:p>
          <a:p>
            <a:endParaRPr lang="es-CR" dirty="0"/>
          </a:p>
        </p:txBody>
      </p:sp>
      <p:sp>
        <p:nvSpPr>
          <p:cNvPr id="4" name="Rectángulo 3"/>
          <p:cNvSpPr/>
          <p:nvPr/>
        </p:nvSpPr>
        <p:spPr>
          <a:xfrm>
            <a:off x="3693552" y="4675909"/>
            <a:ext cx="4810991" cy="1278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a:t>select nombre as Nombreyapellido,</a:t>
            </a:r>
          </a:p>
          <a:p>
            <a:pPr algn="ctr"/>
            <a:r>
              <a:rPr lang="es-CR"/>
              <a:t>  domicilio,telefono</a:t>
            </a:r>
          </a:p>
          <a:p>
            <a:pPr algn="ctr"/>
            <a:r>
              <a:rPr lang="es-CR"/>
              <a:t>  from agenda;</a:t>
            </a:r>
          </a:p>
        </p:txBody>
      </p:sp>
    </p:spTree>
    <p:extLst>
      <p:ext uri="{BB962C8B-B14F-4D97-AF65-F5344CB8AC3E}">
        <p14:creationId xmlns:p14="http://schemas.microsoft.com/office/powerpoint/2010/main" val="89284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CR" b="1" dirty="0"/>
              <a:t>Funciones para el manejo de cadenas</a:t>
            </a:r>
            <a:br>
              <a:rPr lang="es-CR" b="1" dirty="0"/>
            </a:br>
            <a:endParaRPr lang="es-CR" dirty="0"/>
          </a:p>
        </p:txBody>
      </p:sp>
      <p:sp>
        <p:nvSpPr>
          <p:cNvPr id="3" name="Marcador de contenido 2"/>
          <p:cNvSpPr>
            <a:spLocks noGrp="1"/>
          </p:cNvSpPr>
          <p:nvPr>
            <p:ph idx="1"/>
          </p:nvPr>
        </p:nvSpPr>
        <p:spPr/>
        <p:txBody>
          <a:bodyPr/>
          <a:lstStyle/>
          <a:p>
            <a:r>
              <a:rPr lang="es-CR" b="1" dirty="0" err="1" smtClean="0"/>
              <a:t>char_length</a:t>
            </a:r>
            <a:r>
              <a:rPr lang="es-CR" b="1" dirty="0" smtClean="0"/>
              <a:t>(</a:t>
            </a:r>
            <a:r>
              <a:rPr lang="es-CR" b="1" dirty="0" err="1" smtClean="0"/>
              <a:t>string</a:t>
            </a:r>
            <a:r>
              <a:rPr lang="es-CR" b="1" dirty="0"/>
              <a:t>)</a:t>
            </a:r>
            <a:r>
              <a:rPr lang="es-CR" dirty="0"/>
              <a:t>: Retorna la longitud del texto</a:t>
            </a:r>
            <a:r>
              <a:rPr lang="es-CR" dirty="0" smtClean="0"/>
              <a:t>.</a:t>
            </a:r>
          </a:p>
          <a:p>
            <a:r>
              <a:rPr lang="es-CR" b="1" dirty="0" err="1"/>
              <a:t>upper</a:t>
            </a:r>
            <a:r>
              <a:rPr lang="es-CR" b="1" dirty="0"/>
              <a:t>(</a:t>
            </a:r>
            <a:r>
              <a:rPr lang="es-CR" b="1" dirty="0" err="1"/>
              <a:t>string</a:t>
            </a:r>
            <a:r>
              <a:rPr lang="es-CR" b="1" dirty="0"/>
              <a:t>)</a:t>
            </a:r>
            <a:r>
              <a:rPr lang="es-CR" dirty="0"/>
              <a:t>: Retorna el texto convertido a mayúsculas. </a:t>
            </a:r>
            <a:endParaRPr lang="es-CR" dirty="0" smtClean="0"/>
          </a:p>
          <a:p>
            <a:r>
              <a:rPr lang="es-CR" b="1" dirty="0" err="1"/>
              <a:t>lower</a:t>
            </a:r>
            <a:r>
              <a:rPr lang="es-CR" b="1" dirty="0"/>
              <a:t>(</a:t>
            </a:r>
            <a:r>
              <a:rPr lang="es-CR" b="1" dirty="0" err="1"/>
              <a:t>string</a:t>
            </a:r>
            <a:r>
              <a:rPr lang="es-CR" b="1" dirty="0"/>
              <a:t>)</a:t>
            </a:r>
            <a:r>
              <a:rPr lang="es-CR" dirty="0"/>
              <a:t>: Retorna el texto convertido a minúsculas</a:t>
            </a:r>
            <a:r>
              <a:rPr lang="es-CR" dirty="0" smtClean="0"/>
              <a:t>.</a:t>
            </a:r>
          </a:p>
          <a:p>
            <a:r>
              <a:rPr lang="es-CR" b="1" dirty="0"/>
              <a:t>position(</a:t>
            </a:r>
            <a:r>
              <a:rPr lang="es-CR" b="1" dirty="0" err="1"/>
              <a:t>string</a:t>
            </a:r>
            <a:r>
              <a:rPr lang="es-CR" b="1" dirty="0"/>
              <a:t> in </a:t>
            </a:r>
            <a:r>
              <a:rPr lang="es-CR" b="1" dirty="0" err="1"/>
              <a:t>string</a:t>
            </a:r>
            <a:r>
              <a:rPr lang="es-CR" b="1" dirty="0"/>
              <a:t>)</a:t>
            </a:r>
            <a:r>
              <a:rPr lang="es-CR" dirty="0"/>
              <a:t>: Retorna la posición de un </a:t>
            </a:r>
            <a:r>
              <a:rPr lang="es-CR" dirty="0" err="1"/>
              <a:t>string</a:t>
            </a:r>
            <a:r>
              <a:rPr lang="es-CR" dirty="0"/>
              <a:t> dentro de otro</a:t>
            </a:r>
            <a:r>
              <a:rPr lang="es-CR" dirty="0" smtClean="0"/>
              <a:t>.</a:t>
            </a:r>
          </a:p>
          <a:p>
            <a:r>
              <a:rPr lang="es-CR" b="1" dirty="0" err="1"/>
              <a:t>substring</a:t>
            </a:r>
            <a:r>
              <a:rPr lang="es-CR" b="1" dirty="0"/>
              <a:t>(</a:t>
            </a:r>
            <a:r>
              <a:rPr lang="es-CR" b="1" dirty="0" err="1"/>
              <a:t>string</a:t>
            </a:r>
            <a:r>
              <a:rPr lang="es-CR" b="1" dirty="0"/>
              <a:t> [</a:t>
            </a:r>
            <a:r>
              <a:rPr lang="es-CR" b="1" dirty="0" err="1"/>
              <a:t>from</a:t>
            </a:r>
            <a:r>
              <a:rPr lang="es-CR" b="1" dirty="0"/>
              <a:t> </a:t>
            </a:r>
            <a:r>
              <a:rPr lang="es-CR" b="1" dirty="0" err="1"/>
              <a:t>int</a:t>
            </a:r>
            <a:r>
              <a:rPr lang="es-CR" b="1" dirty="0"/>
              <a:t>] [</a:t>
            </a:r>
            <a:r>
              <a:rPr lang="es-CR" b="1" dirty="0" err="1"/>
              <a:t>for</a:t>
            </a:r>
            <a:r>
              <a:rPr lang="es-CR" b="1" dirty="0"/>
              <a:t> </a:t>
            </a:r>
            <a:r>
              <a:rPr lang="es-CR" b="1" dirty="0" err="1"/>
              <a:t>int</a:t>
            </a:r>
            <a:r>
              <a:rPr lang="es-CR" b="1" dirty="0"/>
              <a:t>])</a:t>
            </a:r>
            <a:r>
              <a:rPr lang="es-CR" dirty="0"/>
              <a:t>: Retorna un </a:t>
            </a:r>
            <a:r>
              <a:rPr lang="es-CR" dirty="0" err="1"/>
              <a:t>substring</a:t>
            </a:r>
            <a:r>
              <a:rPr lang="es-CR" dirty="0"/>
              <a:t>, le indicamos la posición inicial y la cantidad de caracteres a extraer desde dicha </a:t>
            </a:r>
            <a:r>
              <a:rPr lang="es-CR" dirty="0" smtClean="0"/>
              <a:t>posición</a:t>
            </a:r>
          </a:p>
          <a:p>
            <a:r>
              <a:rPr lang="es-CR" b="1" dirty="0" err="1"/>
              <a:t>trim</a:t>
            </a:r>
            <a:r>
              <a:rPr lang="es-CR" b="1" dirty="0"/>
              <a:t>([</a:t>
            </a:r>
            <a:r>
              <a:rPr lang="es-CR" b="1" dirty="0" err="1"/>
              <a:t>leading|trailing|both</a:t>
            </a:r>
            <a:r>
              <a:rPr lang="es-CR" b="1" dirty="0"/>
              <a:t>] [</a:t>
            </a:r>
            <a:r>
              <a:rPr lang="es-CR" b="1" dirty="0" err="1"/>
              <a:t>string</a:t>
            </a:r>
            <a:r>
              <a:rPr lang="es-CR" b="1" dirty="0"/>
              <a:t>] </a:t>
            </a:r>
            <a:r>
              <a:rPr lang="es-CR" b="1" dirty="0" err="1"/>
              <a:t>from</a:t>
            </a:r>
            <a:r>
              <a:rPr lang="es-CR" b="1" dirty="0"/>
              <a:t> </a:t>
            </a:r>
            <a:r>
              <a:rPr lang="es-CR" b="1" dirty="0" err="1"/>
              <a:t>string</a:t>
            </a:r>
            <a:r>
              <a:rPr lang="es-CR" b="1" dirty="0"/>
              <a:t>)</a:t>
            </a:r>
            <a:r>
              <a:rPr lang="es-CR" dirty="0"/>
              <a:t>: Elimina caracteres del principio o </a:t>
            </a:r>
            <a:r>
              <a:rPr lang="es-CR" dirty="0" err="1"/>
              <a:t>o</a:t>
            </a:r>
            <a:r>
              <a:rPr lang="es-CR" dirty="0"/>
              <a:t> final de un </a:t>
            </a:r>
            <a:r>
              <a:rPr lang="es-CR" dirty="0" err="1"/>
              <a:t>string</a:t>
            </a:r>
            <a:r>
              <a:rPr lang="es-CR" dirty="0"/>
              <a:t>. Por defecto elimina los espacios en blanco si no indicamos el </a:t>
            </a:r>
            <a:r>
              <a:rPr lang="es-CR" dirty="0" err="1"/>
              <a:t>caracter</a:t>
            </a:r>
            <a:r>
              <a:rPr lang="es-CR" dirty="0"/>
              <a:t> o </a:t>
            </a:r>
            <a:r>
              <a:rPr lang="es-CR" dirty="0" err="1"/>
              <a:t>string</a:t>
            </a:r>
            <a:r>
              <a:rPr lang="es-CR" dirty="0" smtClean="0"/>
              <a:t>.</a:t>
            </a:r>
          </a:p>
          <a:p>
            <a:r>
              <a:rPr lang="es-CR" b="1" dirty="0" err="1"/>
              <a:t>ltrim</a:t>
            </a:r>
            <a:r>
              <a:rPr lang="es-CR" b="1" dirty="0"/>
              <a:t>(</a:t>
            </a:r>
            <a:r>
              <a:rPr lang="es-CR" b="1" dirty="0" err="1"/>
              <a:t>string,string</a:t>
            </a:r>
            <a:r>
              <a:rPr lang="es-CR" b="1" dirty="0"/>
              <a:t>)</a:t>
            </a:r>
            <a:r>
              <a:rPr lang="es-CR" dirty="0"/>
              <a:t>: Elimina los caracteres de la izquierda según el dato del segundo parámetro de la función. </a:t>
            </a:r>
            <a:endParaRPr lang="es-CR" dirty="0"/>
          </a:p>
          <a:p>
            <a:endParaRPr lang="es-CR" dirty="0"/>
          </a:p>
        </p:txBody>
      </p:sp>
    </p:spTree>
    <p:extLst>
      <p:ext uri="{BB962C8B-B14F-4D97-AF65-F5344CB8AC3E}">
        <p14:creationId xmlns:p14="http://schemas.microsoft.com/office/powerpoint/2010/main" val="50564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Funciones para el manejo de cadenas</a:t>
            </a:r>
            <a:endParaRPr lang="es-CR" dirty="0"/>
          </a:p>
        </p:txBody>
      </p:sp>
      <p:sp>
        <p:nvSpPr>
          <p:cNvPr id="3" name="Marcador de contenido 2"/>
          <p:cNvSpPr>
            <a:spLocks noGrp="1"/>
          </p:cNvSpPr>
          <p:nvPr>
            <p:ph idx="1"/>
          </p:nvPr>
        </p:nvSpPr>
        <p:spPr/>
        <p:txBody>
          <a:bodyPr/>
          <a:lstStyle/>
          <a:p>
            <a:r>
              <a:rPr lang="es-CR" b="1" dirty="0" err="1"/>
              <a:t>rtrim</a:t>
            </a:r>
            <a:r>
              <a:rPr lang="es-CR" b="1" dirty="0"/>
              <a:t>(</a:t>
            </a:r>
            <a:r>
              <a:rPr lang="es-CR" b="1" dirty="0" err="1"/>
              <a:t>string,string</a:t>
            </a:r>
            <a:r>
              <a:rPr lang="es-CR" b="1" dirty="0"/>
              <a:t>)</a:t>
            </a:r>
            <a:r>
              <a:rPr lang="es-CR" dirty="0"/>
              <a:t>: Elimina los caracteres de la derecha según el dato del segundo parámetro de la función</a:t>
            </a:r>
            <a:r>
              <a:rPr lang="es-CR" dirty="0" smtClean="0"/>
              <a:t>.</a:t>
            </a:r>
          </a:p>
          <a:p>
            <a:r>
              <a:rPr lang="es-CR" b="1" dirty="0" err="1"/>
              <a:t>substr</a:t>
            </a:r>
            <a:r>
              <a:rPr lang="es-CR" b="1" dirty="0"/>
              <a:t>(</a:t>
            </a:r>
            <a:r>
              <a:rPr lang="es-CR" b="1" dirty="0" err="1"/>
              <a:t>text,int</a:t>
            </a:r>
            <a:r>
              <a:rPr lang="es-CR" b="1" dirty="0"/>
              <a:t>[,</a:t>
            </a:r>
            <a:r>
              <a:rPr lang="es-CR" b="1" dirty="0" err="1"/>
              <a:t>int</a:t>
            </a:r>
            <a:r>
              <a:rPr lang="es-CR" b="1" dirty="0"/>
              <a:t>])</a:t>
            </a:r>
            <a:r>
              <a:rPr lang="es-CR" dirty="0"/>
              <a:t>: Retorna una </a:t>
            </a:r>
            <a:r>
              <a:rPr lang="es-CR" dirty="0" err="1"/>
              <a:t>subcadena</a:t>
            </a:r>
            <a:r>
              <a:rPr lang="es-CR" dirty="0"/>
              <a:t> a partir de la posición que le indicamos en el segundo parámetro hasta la posición indicada en el tercer parámetro</a:t>
            </a:r>
            <a:r>
              <a:rPr lang="es-CR" dirty="0" smtClean="0"/>
              <a:t>.</a:t>
            </a:r>
          </a:p>
          <a:p>
            <a:r>
              <a:rPr lang="es-CR" b="1" dirty="0" err="1"/>
              <a:t>lpad</a:t>
            </a:r>
            <a:r>
              <a:rPr lang="es-CR" b="1" dirty="0"/>
              <a:t>(</a:t>
            </a:r>
            <a:r>
              <a:rPr lang="es-CR" b="1" dirty="0" err="1"/>
              <a:t>text,int,text</a:t>
            </a:r>
            <a:r>
              <a:rPr lang="es-CR" b="1" dirty="0"/>
              <a:t>)</a:t>
            </a:r>
            <a:r>
              <a:rPr lang="es-CR" dirty="0"/>
              <a:t>: Rellena de caracteres por la izquierda. El tamaño total de campo es indicado por el segundo parámetro y el texto a insertar se indica en el tercero. </a:t>
            </a:r>
            <a:endParaRPr lang="es-CR" dirty="0" smtClean="0"/>
          </a:p>
          <a:p>
            <a:r>
              <a:rPr lang="es-CR" b="1" dirty="0" err="1"/>
              <a:t>rpad</a:t>
            </a:r>
            <a:r>
              <a:rPr lang="es-CR" b="1" dirty="0"/>
              <a:t>(</a:t>
            </a:r>
            <a:r>
              <a:rPr lang="es-CR" b="1" dirty="0" err="1"/>
              <a:t>text,int,text</a:t>
            </a:r>
            <a:r>
              <a:rPr lang="es-CR" b="1" dirty="0"/>
              <a:t>)</a:t>
            </a:r>
            <a:r>
              <a:rPr lang="es-CR" dirty="0"/>
              <a:t>: Rellena de caracteres por la derecha. El tamaño total de campo es indicado por el segundo parámetro y el texto a insertar se indica en el tercero. </a:t>
            </a:r>
            <a:endParaRPr lang="es-CR" dirty="0" smtClean="0"/>
          </a:p>
          <a:p>
            <a:endParaRPr lang="es-CR" dirty="0"/>
          </a:p>
        </p:txBody>
      </p:sp>
    </p:spTree>
    <p:extLst>
      <p:ext uri="{BB962C8B-B14F-4D97-AF65-F5344CB8AC3E}">
        <p14:creationId xmlns:p14="http://schemas.microsoft.com/office/powerpoint/2010/main" val="166598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b="1" dirty="0"/>
              <a:t>Funciones </a:t>
            </a:r>
            <a:r>
              <a:rPr lang="es-CR" b="1" dirty="0" smtClean="0"/>
              <a:t>matemáticas</a:t>
            </a:r>
            <a:endParaRPr lang="es-CR" dirty="0"/>
          </a:p>
        </p:txBody>
      </p:sp>
      <p:sp>
        <p:nvSpPr>
          <p:cNvPr id="3" name="Marcador de contenido 2"/>
          <p:cNvSpPr>
            <a:spLocks noGrp="1"/>
          </p:cNvSpPr>
          <p:nvPr>
            <p:ph idx="1"/>
          </p:nvPr>
        </p:nvSpPr>
        <p:spPr/>
        <p:txBody>
          <a:bodyPr>
            <a:normAutofit lnSpcReduction="10000"/>
          </a:bodyPr>
          <a:lstStyle/>
          <a:p>
            <a:r>
              <a:rPr lang="es-CR" b="1" dirty="0" err="1"/>
              <a:t>abs</a:t>
            </a:r>
            <a:r>
              <a:rPr lang="es-CR" b="1" dirty="0"/>
              <a:t>(x)</a:t>
            </a:r>
            <a:r>
              <a:rPr lang="es-CR" dirty="0"/>
              <a:t>: retorna el valor absoluto del argumento "x</a:t>
            </a:r>
            <a:r>
              <a:rPr lang="es-CR" dirty="0" smtClean="0"/>
              <a:t>".</a:t>
            </a:r>
          </a:p>
          <a:p>
            <a:r>
              <a:rPr lang="es-CR" b="1" dirty="0" err="1"/>
              <a:t>cbrt</a:t>
            </a:r>
            <a:r>
              <a:rPr lang="es-CR" b="1" dirty="0"/>
              <a:t>(x)</a:t>
            </a:r>
            <a:r>
              <a:rPr lang="es-CR" dirty="0"/>
              <a:t>: retorna la raíz cúbica del argumento "x</a:t>
            </a:r>
            <a:r>
              <a:rPr lang="es-CR" dirty="0" smtClean="0"/>
              <a:t>".</a:t>
            </a:r>
          </a:p>
          <a:p>
            <a:r>
              <a:rPr lang="es-CR" b="1" dirty="0" err="1"/>
              <a:t>ceiling</a:t>
            </a:r>
            <a:r>
              <a:rPr lang="es-CR" b="1" dirty="0"/>
              <a:t>(x)</a:t>
            </a:r>
            <a:r>
              <a:rPr lang="es-CR" dirty="0"/>
              <a:t>: redondea hacia arriba el argumento "x</a:t>
            </a:r>
            <a:r>
              <a:rPr lang="es-CR" dirty="0" smtClean="0"/>
              <a:t>".</a:t>
            </a:r>
          </a:p>
          <a:p>
            <a:r>
              <a:rPr lang="es-CR" b="1" dirty="0" err="1"/>
              <a:t>floor</a:t>
            </a:r>
            <a:r>
              <a:rPr lang="es-CR" b="1" dirty="0"/>
              <a:t>(x)</a:t>
            </a:r>
            <a:r>
              <a:rPr lang="es-CR" dirty="0"/>
              <a:t>: redondea hacia abajo el argumento "x". </a:t>
            </a:r>
            <a:endParaRPr lang="es-CR" dirty="0" smtClean="0"/>
          </a:p>
          <a:p>
            <a:r>
              <a:rPr lang="es-CR" b="1" dirty="0" err="1"/>
              <a:t>power</a:t>
            </a:r>
            <a:r>
              <a:rPr lang="es-CR" b="1" dirty="0"/>
              <a:t>(</a:t>
            </a:r>
            <a:r>
              <a:rPr lang="es-CR" b="1" dirty="0" err="1"/>
              <a:t>x,y</a:t>
            </a:r>
            <a:r>
              <a:rPr lang="es-CR" b="1" dirty="0"/>
              <a:t>)</a:t>
            </a:r>
            <a:r>
              <a:rPr lang="es-CR" dirty="0"/>
              <a:t>: retorna el valor de "x" elevado a la "y" potencia. </a:t>
            </a:r>
            <a:endParaRPr lang="es-CR" dirty="0" smtClean="0"/>
          </a:p>
          <a:p>
            <a:r>
              <a:rPr lang="es-CR" b="1" dirty="0"/>
              <a:t>round(numero)</a:t>
            </a:r>
            <a:r>
              <a:rPr lang="es-CR" dirty="0"/>
              <a:t>: retorna un número redondeado al valor más próximo. </a:t>
            </a:r>
            <a:endParaRPr lang="es-CR" dirty="0" smtClean="0"/>
          </a:p>
          <a:p>
            <a:r>
              <a:rPr lang="es-CR" b="1" dirty="0" err="1"/>
              <a:t>sign</a:t>
            </a:r>
            <a:r>
              <a:rPr lang="es-CR" b="1" dirty="0"/>
              <a:t>(x)</a:t>
            </a:r>
            <a:r>
              <a:rPr lang="es-CR" dirty="0"/>
              <a:t>: si el argumento es un valor positivo devuelve 1;-1 si es negativo y si es 0, 0. </a:t>
            </a:r>
            <a:endParaRPr lang="es-CR" dirty="0" smtClean="0"/>
          </a:p>
          <a:p>
            <a:r>
              <a:rPr lang="es-CR" b="1" dirty="0" err="1"/>
              <a:t>sqrt</a:t>
            </a:r>
            <a:r>
              <a:rPr lang="es-CR" b="1" dirty="0"/>
              <a:t>(x)</a:t>
            </a:r>
            <a:r>
              <a:rPr lang="es-CR" dirty="0"/>
              <a:t>: devuelve la raíz cuadrada del valor enviado como argumento. </a:t>
            </a:r>
            <a:endParaRPr lang="es-CR" dirty="0" smtClean="0"/>
          </a:p>
          <a:p>
            <a:r>
              <a:rPr lang="es-CR" b="1" dirty="0" err="1"/>
              <a:t>mod</a:t>
            </a:r>
            <a:r>
              <a:rPr lang="es-CR" b="1" dirty="0"/>
              <a:t>(</a:t>
            </a:r>
            <a:r>
              <a:rPr lang="es-CR" b="1" dirty="0" err="1"/>
              <a:t>x,y</a:t>
            </a:r>
            <a:r>
              <a:rPr lang="es-CR" b="1" dirty="0"/>
              <a:t>)</a:t>
            </a:r>
            <a:r>
              <a:rPr lang="es-CR" dirty="0"/>
              <a:t>: devuelve el resto de dividir x con respecto a y.</a:t>
            </a:r>
            <a:endParaRPr lang="es-CR" dirty="0"/>
          </a:p>
        </p:txBody>
      </p:sp>
    </p:spTree>
    <p:extLst>
      <p:ext uri="{BB962C8B-B14F-4D97-AF65-F5344CB8AC3E}">
        <p14:creationId xmlns:p14="http://schemas.microsoft.com/office/powerpoint/2010/main" val="2256105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Caracteres de madera</Template>
  <TotalTime>250</TotalTime>
  <Words>1309</Words>
  <Application>Microsoft Office PowerPoint</Application>
  <PresentationFormat>Panorámica</PresentationFormat>
  <Paragraphs>144</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Rockwell</vt:lpstr>
      <vt:lpstr>Rockwell Condensed</vt:lpstr>
      <vt:lpstr>Wingdings</vt:lpstr>
      <vt:lpstr>Tipo de madera</vt:lpstr>
      <vt:lpstr>Universidad Técnica Nacional</vt:lpstr>
      <vt:lpstr>Agenda</vt:lpstr>
      <vt:lpstr>Operadores relacionales</vt:lpstr>
      <vt:lpstr>Valores null (is null)</vt:lpstr>
      <vt:lpstr>Columnas calculadas (operadores aritméticos y de concatenación)</vt:lpstr>
      <vt:lpstr>Alias</vt:lpstr>
      <vt:lpstr>Funciones para el manejo de cadenas </vt:lpstr>
      <vt:lpstr>Funciones para el manejo de cadenas</vt:lpstr>
      <vt:lpstr>Funciones matemáticas</vt:lpstr>
      <vt:lpstr>Funciones matemáticas</vt:lpstr>
      <vt:lpstr>Funciones para el uso de fechas y horas</vt:lpstr>
      <vt:lpstr>Ordenar registros (order by)</vt:lpstr>
      <vt:lpstr>Operadores lógicos (and - or - not)</vt:lpstr>
      <vt:lpstr>operadores relacionales (between)</vt:lpstr>
      <vt:lpstr>operadores relacionales (in)</vt:lpstr>
      <vt:lpstr>Búsqueda de patrones (like - not like)</vt:lpstr>
      <vt:lpstr>Contar registros (count)</vt:lpstr>
      <vt:lpstr>Funciones de agrupamiento (count - sum - min - max - avg)</vt:lpstr>
      <vt:lpstr>Agrupar registros (group by)</vt:lpstr>
      <vt:lpstr>Seleccionar grupos (having)</vt:lpstr>
      <vt:lpstr>Registros duplicados (distinct)</vt:lpstr>
      <vt:lpstr>Trabajar con varias tablas</vt:lpstr>
      <vt:lpstr>Vistas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Técnica Nacional</dc:title>
  <dc:creator>Jimenez</dc:creator>
  <cp:lastModifiedBy>Jimenez</cp:lastModifiedBy>
  <cp:revision>19</cp:revision>
  <dcterms:created xsi:type="dcterms:W3CDTF">2014-11-28T17:11:32Z</dcterms:created>
  <dcterms:modified xsi:type="dcterms:W3CDTF">2014-11-28T21:21:59Z</dcterms:modified>
</cp:coreProperties>
</file>