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2" r:id="rId1"/>
  </p:sldMasterIdLst>
  <p:notesMasterIdLst>
    <p:notesMasterId r:id="rId44"/>
  </p:notesMasterIdLst>
  <p:sldIdLst>
    <p:sldId id="256" r:id="rId2"/>
    <p:sldId id="257" r:id="rId3"/>
    <p:sldId id="258" r:id="rId4"/>
    <p:sldId id="259" r:id="rId5"/>
    <p:sldId id="29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99" r:id="rId19"/>
    <p:sldId id="272" r:id="rId20"/>
    <p:sldId id="300" r:id="rId21"/>
    <p:sldId id="273" r:id="rId22"/>
    <p:sldId id="274" r:id="rId23"/>
    <p:sldId id="275" r:id="rId24"/>
    <p:sldId id="276" r:id="rId25"/>
    <p:sldId id="277" r:id="rId26"/>
    <p:sldId id="278" r:id="rId27"/>
    <p:sldId id="279" r:id="rId28"/>
    <p:sldId id="291" r:id="rId29"/>
    <p:sldId id="293" r:id="rId30"/>
    <p:sldId id="292" r:id="rId31"/>
    <p:sldId id="280" r:id="rId32"/>
    <p:sldId id="281" r:id="rId33"/>
    <p:sldId id="294" r:id="rId34"/>
    <p:sldId id="282" r:id="rId35"/>
    <p:sldId id="283" r:id="rId36"/>
    <p:sldId id="284" r:id="rId37"/>
    <p:sldId id="295" r:id="rId38"/>
    <p:sldId id="285" r:id="rId39"/>
    <p:sldId id="286" r:id="rId40"/>
    <p:sldId id="287" r:id="rId41"/>
    <p:sldId id="289" r:id="rId42"/>
    <p:sldId id="290" r:id="rId4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5pPr>
    <a:lvl6pPr marL="2286000" algn="l" defTabSz="914400" rtl="0" eaLnBrk="1" latinLnBrk="0" hangingPunct="1">
      <a:defRPr sz="2400" kern="1200">
        <a:solidFill>
          <a:srgbClr val="000000"/>
        </a:solidFill>
        <a:latin typeface="Times New Roman" panose="02020603050405020304" pitchFamily="18" charset="0"/>
        <a:ea typeface="+mn-ea"/>
        <a:cs typeface="+mn-cs"/>
      </a:defRPr>
    </a:lvl6pPr>
    <a:lvl7pPr marL="2743200" algn="l" defTabSz="914400" rtl="0" eaLnBrk="1" latinLnBrk="0" hangingPunct="1">
      <a:defRPr sz="2400" kern="1200">
        <a:solidFill>
          <a:srgbClr val="000000"/>
        </a:solidFill>
        <a:latin typeface="Times New Roman" panose="02020603050405020304" pitchFamily="18" charset="0"/>
        <a:ea typeface="+mn-ea"/>
        <a:cs typeface="+mn-cs"/>
      </a:defRPr>
    </a:lvl7pPr>
    <a:lvl8pPr marL="3200400" algn="l" defTabSz="914400" rtl="0" eaLnBrk="1" latinLnBrk="0" hangingPunct="1">
      <a:defRPr sz="2400" kern="1200">
        <a:solidFill>
          <a:srgbClr val="000000"/>
        </a:solidFill>
        <a:latin typeface="Times New Roman" panose="02020603050405020304" pitchFamily="18" charset="0"/>
        <a:ea typeface="+mn-ea"/>
        <a:cs typeface="+mn-cs"/>
      </a:defRPr>
    </a:lvl8pPr>
    <a:lvl9pPr marL="3657600" algn="l" defTabSz="914400" rtl="0" eaLnBrk="1" latinLnBrk="0" hangingPunct="1">
      <a:defRPr sz="2400" kern="1200">
        <a:solidFill>
          <a:srgbClr val="0000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BFDB6"/>
    <a:srgbClr val="FF99FF"/>
    <a:srgbClr val="B8F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8167" autoAdjust="0"/>
    <p:restoredTop sz="90929"/>
  </p:normalViewPr>
  <p:slideViewPr>
    <p:cSldViewPr>
      <p:cViewPr varScale="1">
        <p:scale>
          <a:sx n="68" d="100"/>
          <a:sy n="68" d="100"/>
        </p:scale>
        <p:origin x="1038" y="54"/>
      </p:cViewPr>
      <p:guideLst>
        <p:guide orient="horz" pos="2160"/>
        <p:guide pos="2880"/>
      </p:guideLst>
    </p:cSldViewPr>
  </p:slideViewPr>
  <p:outlineViewPr>
    <p:cViewPr>
      <p:scale>
        <a:sx n="75" d="100"/>
        <a:sy n="75" d="100"/>
      </p:scale>
      <p:origin x="-780" y="-84"/>
    </p:cViewPr>
  </p:outlineViewPr>
  <p:notesTextViewPr>
    <p:cViewPr>
      <p:scale>
        <a:sx n="100" d="100"/>
        <a:sy n="100" d="100"/>
      </p:scale>
      <p:origin x="0" y="0"/>
    </p:cViewPr>
  </p:notesTextViewPr>
  <p:sorterViewPr>
    <p:cViewPr>
      <p:scale>
        <a:sx n="66" d="100"/>
        <a:sy n="66" d="100"/>
      </p:scale>
      <p:origin x="0" y="5742"/>
    </p:cViewPr>
  </p:sorterViewPr>
  <p:notesViewPr>
    <p:cSldViewPr>
      <p:cViewPr varScale="1">
        <p:scale>
          <a:sx n="28" d="100"/>
          <a:sy n="28" d="100"/>
        </p:scale>
        <p:origin x="-126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050" name="Rectangle 2"/>
          <p:cNvSpPr>
            <a:spLocks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txBox="1">
            <a:spLocks noChangeArrowheads="1"/>
          </p:cNvSpPr>
          <p:nvPr>
            <p:ph type="body"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endParaRPr lang="es-ES" altLang="es-CR" smtClean="0"/>
          </a:p>
        </p:txBody>
      </p:sp>
    </p:spTree>
    <p:extLst>
      <p:ext uri="{BB962C8B-B14F-4D97-AF65-F5344CB8AC3E}">
        <p14:creationId xmlns:p14="http://schemas.microsoft.com/office/powerpoint/2010/main" val="267671302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dirty="0"/>
          </a:p>
        </p:txBody>
      </p:sp>
    </p:spTree>
    <p:extLst>
      <p:ext uri="{BB962C8B-B14F-4D97-AF65-F5344CB8AC3E}">
        <p14:creationId xmlns:p14="http://schemas.microsoft.com/office/powerpoint/2010/main" val="3378596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91486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025"/>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1026"/>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25787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825071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60501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73956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32287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0" name="Text Box 2"/>
          <p:cNvSpPr txBox="1">
            <a:spLocks noChangeArrowheads="1"/>
          </p:cNvSpPr>
          <p:nvPr>
            <p:ph type="body" idx="1"/>
          </p:nvPr>
        </p:nvSpPr>
        <p:spPr bwMode="auto">
          <a:xfrm>
            <a:off x="914400" y="4343400"/>
            <a:ext cx="5029200" cy="274638"/>
          </a:xfrm>
          <a:prstGeom prst="rect">
            <a:avLst/>
          </a:prstGeom>
          <a:solidFill>
            <a:srgbClr val="FFFFFF"/>
          </a:solidFill>
          <a:ln w="9360">
            <a:solidFill>
              <a:srgbClr val="000000"/>
            </a:solidFill>
            <a:miter lim="800000"/>
            <a:headEnd/>
            <a:tailEnd/>
          </a:ln>
        </p:spPr>
        <p:txBody>
          <a:bodyPr lIns="90000" tIns="46800" rIns="90000" bIns="46800">
            <a:spAutoFit/>
          </a:bodyPr>
          <a:lstStyle/>
          <a:p>
            <a:pPr eaLnBrk="1" hangingPunct="1">
              <a:lnSpc>
                <a:spcPct val="95000"/>
              </a:lnSpc>
              <a:spcBef>
                <a:spcPts val="4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a:ea typeface="HG Mincho Light J" charset="0"/>
                <a:cs typeface="HG Mincho Light J" charset="0"/>
              </a:rPr>
              <a:t>Ejemplos de Datos </a:t>
            </a:r>
          </a:p>
        </p:txBody>
      </p:sp>
    </p:spTree>
    <p:extLst>
      <p:ext uri="{BB962C8B-B14F-4D97-AF65-F5344CB8AC3E}">
        <p14:creationId xmlns:p14="http://schemas.microsoft.com/office/powerpoint/2010/main" val="1506719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51086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403829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71052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31907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697723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615588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860052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96814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49391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37786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62211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409503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164688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08282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097620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626605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4196791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517768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0"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738528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42564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1074425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494674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0"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718571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6"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3663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318053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025"/>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1026"/>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45627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03187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2049"/>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2050"/>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59050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p:cNvSpPr txBox="1">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CR"/>
          </a:p>
        </p:txBody>
      </p:sp>
    </p:spTree>
    <p:extLst>
      <p:ext uri="{BB962C8B-B14F-4D97-AF65-F5344CB8AC3E}">
        <p14:creationId xmlns:p14="http://schemas.microsoft.com/office/powerpoint/2010/main" val="2163097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AAD347D-5ACD-4C99-B74B-A9C85AD731AF}" type="datetimeFigureOut">
              <a:rPr lang="en-US" smtClean="0"/>
              <a:t>9/12/2014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80480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8781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20238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57578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6938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0842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AAD347D-5ACD-4C99-B74B-A9C85AD731AF}" type="datetimeFigureOut">
              <a:rPr lang="en-US" smtClean="0"/>
              <a:t>9/12/2014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11602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432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91534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85800" y="490538"/>
            <a:ext cx="7770813" cy="1379537"/>
          </a:xfrm>
        </p:spPr>
        <p:txBody>
          <a:bodyPr/>
          <a:lstStyle/>
          <a:p>
            <a:r>
              <a:rPr lang="es-ES" smtClean="0"/>
              <a:t>Haga clic para modificar el estilo de título del patrón</a:t>
            </a:r>
            <a:endParaRPr lang="es-CR"/>
          </a:p>
        </p:txBody>
      </p:sp>
    </p:spTree>
    <p:extLst>
      <p:ext uri="{BB962C8B-B14F-4D97-AF65-F5344CB8AC3E}">
        <p14:creationId xmlns:p14="http://schemas.microsoft.com/office/powerpoint/2010/main" val="1302737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685800" y="490538"/>
            <a:ext cx="7770813" cy="1379537"/>
          </a:xfrm>
        </p:spPr>
        <p:txBody>
          <a:bodyPr/>
          <a:lstStyle/>
          <a:p>
            <a:r>
              <a:rPr lang="es-ES" smtClean="0"/>
              <a:t>Haga clic para modificar el estilo de título del patrón</a:t>
            </a:r>
            <a:endParaRPr lang="es-CR"/>
          </a:p>
        </p:txBody>
      </p:sp>
      <p:sp>
        <p:nvSpPr>
          <p:cNvPr id="3" name="Marcador de tabla 2"/>
          <p:cNvSpPr>
            <a:spLocks noGrp="1"/>
          </p:cNvSpPr>
          <p:nvPr>
            <p:ph type="tbl" idx="1"/>
          </p:nvPr>
        </p:nvSpPr>
        <p:spPr>
          <a:xfrm>
            <a:off x="685800" y="1981200"/>
            <a:ext cx="7770813" cy="4179888"/>
          </a:xfrm>
        </p:spPr>
        <p:txBody>
          <a:bodyPr/>
          <a:lstStyle/>
          <a:p>
            <a:endParaRPr lang="es-CR"/>
          </a:p>
        </p:txBody>
      </p:sp>
    </p:spTree>
    <p:extLst>
      <p:ext uri="{BB962C8B-B14F-4D97-AF65-F5344CB8AC3E}">
        <p14:creationId xmlns:p14="http://schemas.microsoft.com/office/powerpoint/2010/main" val="251300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smtClean="0"/>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509A250-FF31-4206-8172-F9D3106AACB1}" type="datetimeFigureOut">
              <a:rPr lang="en-US" smtClean="0"/>
              <a:t>9/12/2014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5133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9/12/2014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6250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542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2934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173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7469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7539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9/12/2014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6942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9/12/2014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74796415"/>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827584" y="4077072"/>
            <a:ext cx="7772400" cy="1219200"/>
          </a:xfrm>
          <a:ln/>
        </p:spPr>
        <p:txBody>
          <a:bodyPr/>
          <a:lstStyle/>
          <a:p>
            <a:pPr algn="ctr">
              <a:buClr>
                <a:srgbClr val="00CC99"/>
              </a:buClr>
              <a:buSzPct val="218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6000" b="1" dirty="0">
                <a:solidFill>
                  <a:schemeClr val="bg2">
                    <a:lumMod val="60000"/>
                    <a:lumOff val="40000"/>
                  </a:schemeClr>
                </a:solidFill>
                <a:effectLst>
                  <a:outerShdw blurRad="38100" dist="38100" dir="2700000" algn="tl">
                    <a:srgbClr val="000000"/>
                  </a:outerShdw>
                </a:effectLst>
                <a:latin typeface="AvantGarde Bk BT" pitchFamily="34" charset="0"/>
              </a:rPr>
              <a:t>BASES DE DATOS</a:t>
            </a:r>
            <a:r>
              <a:rPr lang="en-GB" altLang="es-CR" dirty="0">
                <a:solidFill>
                  <a:schemeClr val="bg2">
                    <a:lumMod val="60000"/>
                    <a:lumOff val="40000"/>
                  </a:schemeClr>
                </a:solidFill>
              </a:rPr>
              <a:t> </a:t>
            </a:r>
          </a:p>
        </p:txBody>
      </p:sp>
      <p:sp>
        <p:nvSpPr>
          <p:cNvPr id="2" name="CuadroTexto 1"/>
          <p:cNvSpPr txBox="1"/>
          <p:nvPr/>
        </p:nvSpPr>
        <p:spPr>
          <a:xfrm>
            <a:off x="4499992" y="2492896"/>
            <a:ext cx="3926075" cy="1200329"/>
          </a:xfrm>
          <a:prstGeom prst="rect">
            <a:avLst/>
          </a:prstGeom>
          <a:noFill/>
        </p:spPr>
        <p:txBody>
          <a:bodyPr wrap="none" rtlCol="0">
            <a:spAutoFit/>
          </a:bodyPr>
          <a:lstStyle/>
          <a:p>
            <a:r>
              <a:rPr lang="es-CR" dirty="0" smtClean="0">
                <a:solidFill>
                  <a:schemeClr val="bg2">
                    <a:lumMod val="60000"/>
                    <a:lumOff val="40000"/>
                  </a:schemeClr>
                </a:solidFill>
              </a:rPr>
              <a:t>Prof.: Efrén Jimenez Delgado</a:t>
            </a:r>
          </a:p>
          <a:p>
            <a:r>
              <a:rPr lang="es-CR" dirty="0" smtClean="0">
                <a:solidFill>
                  <a:schemeClr val="bg2">
                    <a:lumMod val="60000"/>
                    <a:lumOff val="40000"/>
                  </a:schemeClr>
                </a:solidFill>
              </a:rPr>
              <a:t>III Cuatrimestre 2014</a:t>
            </a:r>
          </a:p>
          <a:p>
            <a:r>
              <a:rPr lang="es-CR" dirty="0" smtClean="0">
                <a:solidFill>
                  <a:schemeClr val="bg2">
                    <a:lumMod val="60000"/>
                    <a:lumOff val="40000"/>
                  </a:schemeClr>
                </a:solidFill>
              </a:rPr>
              <a:t>Fundamentos de base de datos</a:t>
            </a:r>
            <a:endParaRPr lang="es-CR" dirty="0">
              <a:solidFill>
                <a:schemeClr val="bg2">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anim calcmode="lin" valueType="num">
                                      <p:cBhvr additive="base">
                                        <p:cTn id="7" dur="500" fill="hold"/>
                                        <p:tgtEl>
                                          <p:spTgt spid="3073"/>
                                        </p:tgtEl>
                                        <p:attrNameLst>
                                          <p:attrName>ppt_x</p:attrName>
                                        </p:attrNameLst>
                                      </p:cBhvr>
                                      <p:tavLst>
                                        <p:tav tm="0">
                                          <p:val>
                                            <p:strVal val="#ppt_x"/>
                                          </p:val>
                                        </p:tav>
                                        <p:tav tm="100000">
                                          <p:val>
                                            <p:strVal val="#ppt_x"/>
                                          </p:val>
                                        </p:tav>
                                      </p:tavLst>
                                    </p:anim>
                                    <p:anim calcmode="lin" valueType="num">
                                      <p:cBhvr additive="base">
                                        <p:cTn id="8" dur="500" fill="hold"/>
                                        <p:tgtEl>
                                          <p:spTgt spid="3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262503" y="384968"/>
            <a:ext cx="73914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988"/>
              </a:spcBef>
              <a:buClr>
                <a:srgbClr val="00CC99"/>
              </a:buClr>
              <a:buSzPct val="133000"/>
            </a:pP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DEFINICIÓN DE BASE DE DATOS </a:t>
            </a:r>
            <a:r>
              <a:rPr lang="en-GB" altLang="es-CR" sz="1400" dirty="0">
                <a:solidFill>
                  <a:schemeClr val="bg2">
                    <a:lumMod val="60000"/>
                    <a:lumOff val="40000"/>
                  </a:schemeClr>
                </a:solidFill>
                <a:latin typeface="Tahoma" panose="020B0604030504040204" pitchFamily="34" charset="0"/>
                <a:ea typeface="HG Mincho Light J" charset="0"/>
                <a:cs typeface="HG Mincho Light J" charset="0"/>
              </a:rPr>
              <a:t>(1)</a:t>
            </a:r>
            <a:r>
              <a:rPr lang="en-GB" altLang="es-CR" sz="3200"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11266" name="AutoShape 2"/>
          <p:cNvSpPr>
            <a:spLocks noChangeArrowheads="1"/>
          </p:cNvSpPr>
          <p:nvPr/>
        </p:nvSpPr>
        <p:spPr bwMode="auto">
          <a:xfrm rot="21600000">
            <a:off x="3048000" y="4114800"/>
            <a:ext cx="381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CR"/>
          </a:p>
        </p:txBody>
      </p:sp>
      <p:sp>
        <p:nvSpPr>
          <p:cNvPr id="11267" name="Line 3"/>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1268" name="Line 4"/>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grpSp>
        <p:nvGrpSpPr>
          <p:cNvPr id="11272" name="Group 8"/>
          <p:cNvGrpSpPr>
            <a:grpSpLocks/>
          </p:cNvGrpSpPr>
          <p:nvPr/>
        </p:nvGrpSpPr>
        <p:grpSpPr bwMode="auto">
          <a:xfrm>
            <a:off x="1547664" y="1213501"/>
            <a:ext cx="6629400" cy="2192338"/>
            <a:chOff x="816" y="814"/>
            <a:chExt cx="4176" cy="1381"/>
          </a:xfrm>
          <a:noFill/>
        </p:grpSpPr>
        <p:sp>
          <p:nvSpPr>
            <p:cNvPr id="11273" name="AutoShape 9"/>
            <p:cNvSpPr>
              <a:spLocks noChangeArrowheads="1"/>
            </p:cNvSpPr>
            <p:nvPr/>
          </p:nvSpPr>
          <p:spPr bwMode="auto">
            <a:xfrm>
              <a:off x="816" y="814"/>
              <a:ext cx="4176" cy="1381"/>
            </a:xfrm>
            <a:prstGeom prst="roundRect">
              <a:avLst>
                <a:gd name="adj" fmla="val 69"/>
              </a:avLst>
            </a:prstGeom>
            <a:grpFill/>
            <a:ln w="28440">
              <a:noFill/>
              <a:round/>
              <a:headEnd/>
              <a:tailEnd/>
            </a:ln>
          </p:spPr>
          <p:txBody>
            <a:bodyPr wrap="none" anchor="ctr"/>
            <a:lstStyle/>
            <a:p>
              <a:endParaRPr lang="es-CR"/>
            </a:p>
          </p:txBody>
        </p:sp>
        <p:sp>
          <p:nvSpPr>
            <p:cNvPr id="11274" name="Text Box 10"/>
            <p:cNvSpPr txBox="1">
              <a:spLocks noChangeArrowheads="1"/>
            </p:cNvSpPr>
            <p:nvPr/>
          </p:nvSpPr>
          <p:spPr bwMode="auto">
            <a:xfrm>
              <a:off x="816" y="848"/>
              <a:ext cx="4176" cy="1145"/>
            </a:xfrm>
            <a:prstGeom prst="rect">
              <a:avLst/>
            </a:prstGeom>
            <a:noFill/>
            <a:ln w="9525">
              <a:noFill/>
              <a:miter lim="800000"/>
              <a:headEnd/>
              <a:tailEnd/>
            </a:ln>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buClr>
                  <a:srgbClr val="000000"/>
                </a:buClr>
              </a:pPr>
              <a:endParaRPr lang="en-GB" altLang="es-CR" sz="1600" b="1" i="1" dirty="0">
                <a:latin typeface="Tahoma" panose="020B0604030504040204" pitchFamily="34" charset="0"/>
                <a:cs typeface="Arial" panose="020B0604020202020204" pitchFamily="34" charset="0"/>
              </a:endParaRPr>
            </a:p>
            <a:p>
              <a:pPr algn="ctr" eaLnBrk="1" hangingPunct="1">
                <a:buClr>
                  <a:srgbClr val="00CC99"/>
                </a:buClr>
                <a:buSzPct val="133000"/>
              </a:pP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“Base de </a:t>
              </a:r>
              <a:r>
                <a:rPr lang="en-GB" altLang="es-CR" sz="3200" i="1"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3200" i="1"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 un </a:t>
              </a:r>
              <a:r>
                <a:rPr lang="en-GB" altLang="es-CR" sz="3200" i="1" u="sng" dirty="0" err="1">
                  <a:solidFill>
                    <a:schemeClr val="bg2">
                      <a:lumMod val="60000"/>
                      <a:lumOff val="40000"/>
                    </a:schemeClr>
                  </a:solidFill>
                  <a:latin typeface="Tahoma" panose="020B0604030504040204" pitchFamily="34" charset="0"/>
                  <a:cs typeface="Arial" panose="020B0604020202020204" pitchFamily="34" charset="0"/>
                </a:rPr>
                <a:t>conjunto</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3200" i="1" u="sng"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3200" i="1" u="sng" dirty="0" err="1">
                  <a:solidFill>
                    <a:schemeClr val="bg2">
                      <a:lumMod val="60000"/>
                      <a:lumOff val="40000"/>
                    </a:schemeClr>
                  </a:solidFill>
                  <a:latin typeface="Tahoma" panose="020B0604030504040204" pitchFamily="34" charset="0"/>
                  <a:cs typeface="Arial" panose="020B0604020202020204" pitchFamily="34" charset="0"/>
                </a:rPr>
                <a:t>relacionados</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 entre </a:t>
              </a:r>
              <a:r>
                <a:rPr lang="en-GB" altLang="es-CR" sz="3200" i="1" u="sng" dirty="0" err="1">
                  <a:solidFill>
                    <a:schemeClr val="bg2">
                      <a:lumMod val="60000"/>
                      <a:lumOff val="40000"/>
                    </a:schemeClr>
                  </a:solidFill>
                  <a:latin typeface="Tahoma" panose="020B0604030504040204" pitchFamily="34" charset="0"/>
                  <a:cs typeface="Arial" panose="020B0604020202020204" pitchFamily="34" charset="0"/>
                </a:rPr>
                <a:t>sí</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y </a:t>
              </a:r>
              <a:r>
                <a:rPr lang="en-GB" altLang="es-CR" sz="32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3200" i="1" dirty="0" err="1">
                  <a:solidFill>
                    <a:schemeClr val="bg2">
                      <a:lumMod val="60000"/>
                      <a:lumOff val="40000"/>
                    </a:schemeClr>
                  </a:solidFill>
                  <a:latin typeface="Tahoma" panose="020B0604030504040204" pitchFamily="34" charset="0"/>
                  <a:cs typeface="Arial" panose="020B0604020202020204" pitchFamily="34" charset="0"/>
                </a:rPr>
                <a:t>tienen</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 un </a:t>
              </a:r>
              <a:r>
                <a:rPr lang="en-GB" altLang="es-CR" sz="3200" i="1" dirty="0" err="1">
                  <a:solidFill>
                    <a:schemeClr val="bg2">
                      <a:lumMod val="60000"/>
                      <a:lumOff val="40000"/>
                    </a:schemeClr>
                  </a:solidFill>
                  <a:latin typeface="Tahoma" panose="020B0604030504040204" pitchFamily="34" charset="0"/>
                  <a:cs typeface="Arial" panose="020B0604020202020204" pitchFamily="34" charset="0"/>
                </a:rPr>
                <a:t>significado</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3200" i="1" u="sng" dirty="0" err="1">
                  <a:solidFill>
                    <a:schemeClr val="bg2">
                      <a:lumMod val="60000"/>
                      <a:lumOff val="40000"/>
                    </a:schemeClr>
                  </a:solidFill>
                  <a:latin typeface="Tahoma" panose="020B0604030504040204" pitchFamily="34" charset="0"/>
                  <a:cs typeface="Arial" panose="020B0604020202020204" pitchFamily="34" charset="0"/>
                </a:rPr>
                <a:t>implícito</a:t>
              </a:r>
              <a:r>
                <a:rPr lang="en-GB" altLang="es-CR" sz="3200" i="1" u="sng" dirty="0">
                  <a:solidFill>
                    <a:schemeClr val="bg2">
                      <a:lumMod val="60000"/>
                      <a:lumOff val="40000"/>
                    </a:schemeClr>
                  </a:solidFill>
                  <a:latin typeface="Tahoma" panose="020B0604030504040204" pitchFamily="34" charset="0"/>
                  <a:cs typeface="Arial" panose="020B0604020202020204" pitchFamily="34" charset="0"/>
                </a:rPr>
                <a:t>”</a:t>
              </a:r>
              <a:r>
                <a:rPr lang="en-GB" altLang="es-CR" sz="3200" i="1" dirty="0">
                  <a:solidFill>
                    <a:schemeClr val="bg2">
                      <a:lumMod val="60000"/>
                      <a:lumOff val="40000"/>
                    </a:schemeClr>
                  </a:solidFill>
                  <a:latin typeface="Tahoma" panose="020B0604030504040204" pitchFamily="34" charset="0"/>
                  <a:cs typeface="Arial" panose="020B0604020202020204" pitchFamily="34" charset="0"/>
                </a:rPr>
                <a:t>.</a:t>
              </a:r>
              <a:r>
                <a:rPr lang="en-GB" altLang="es-CR" sz="3200" dirty="0">
                  <a:solidFill>
                    <a:schemeClr val="bg2">
                      <a:lumMod val="60000"/>
                      <a:lumOff val="40000"/>
                    </a:schemeClr>
                  </a:solidFill>
                  <a:latin typeface="Arial" panose="020B0604020202020204" pitchFamily="34" charset="0"/>
                  <a:cs typeface="Arial" panose="020B0604020202020204" pitchFamily="34" charset="0"/>
                </a:rPr>
                <a:t> </a:t>
              </a:r>
            </a:p>
          </p:txBody>
        </p:sp>
      </p:grpSp>
      <p:sp>
        <p:nvSpPr>
          <p:cNvPr id="11277" name="Rectangle 13"/>
          <p:cNvSpPr>
            <a:spLocks noChangeArrowheads="1"/>
          </p:cNvSpPr>
          <p:nvPr/>
        </p:nvSpPr>
        <p:spPr bwMode="auto">
          <a:xfrm>
            <a:off x="1403648" y="3284984"/>
            <a:ext cx="6629400" cy="2786063"/>
          </a:xfrm>
          <a:prstGeom prst="rect">
            <a:avLst/>
          </a:prstGeom>
          <a:noFill/>
          <a:ln w="34925">
            <a:solidFill>
              <a:schemeClr val="bg1"/>
            </a:solidFill>
            <a:miter lim="800000"/>
            <a:headEnd/>
            <a:tailEnd/>
          </a:ln>
          <a:effectLst/>
        </p:spPr>
        <p:txBody>
          <a:bodyPr>
            <a:spAutoFit/>
          </a:bodyPr>
          <a:lstStyle/>
          <a:p>
            <a:pPr eaLnBrk="1" hangingPunct="1">
              <a:spcBef>
                <a:spcPct val="50000"/>
              </a:spcBef>
              <a:buClr>
                <a:srgbClr val="000000"/>
              </a:buClr>
            </a:pPr>
            <a:r>
              <a:rPr lang="en-GB" altLang="es-CR" sz="1400" dirty="0">
                <a:solidFill>
                  <a:schemeClr val="bg2">
                    <a:lumMod val="75000"/>
                  </a:schemeClr>
                </a:solidFill>
                <a:latin typeface="Verdana" panose="020B0604030504040204" pitchFamily="34" charset="0"/>
                <a:cs typeface="Arial" panose="020B0604020202020204" pitchFamily="34" charset="0"/>
              </a:rPr>
              <a:t>La </a:t>
            </a:r>
            <a:r>
              <a:rPr lang="en-GB" altLang="es-CR" sz="1400" dirty="0" err="1">
                <a:solidFill>
                  <a:schemeClr val="bg2">
                    <a:lumMod val="75000"/>
                  </a:schemeClr>
                </a:solidFill>
                <a:latin typeface="Verdana" panose="020B0604030504040204" pitchFamily="34" charset="0"/>
                <a:cs typeface="Arial" panose="020B0604020202020204" pitchFamily="34" charset="0"/>
              </a:rPr>
              <a:t>definición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presentada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anteriormente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hace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referencia</a:t>
            </a:r>
            <a:r>
              <a:rPr lang="en-GB" altLang="es-CR" sz="1400" dirty="0">
                <a:solidFill>
                  <a:schemeClr val="bg2">
                    <a:lumMod val="75000"/>
                  </a:schemeClr>
                </a:solidFill>
                <a:latin typeface="Verdana" panose="020B0604030504040204" pitchFamily="34" charset="0"/>
                <a:cs typeface="Arial" panose="020B0604020202020204" pitchFamily="34" charset="0"/>
              </a:rPr>
              <a:t> a dos </a:t>
            </a:r>
            <a:r>
              <a:rPr lang="en-GB" altLang="es-CR" sz="1400" dirty="0" err="1">
                <a:solidFill>
                  <a:schemeClr val="bg2">
                    <a:lumMod val="75000"/>
                  </a:schemeClr>
                </a:solidFill>
                <a:latin typeface="Verdana" panose="020B0604030504040204" pitchFamily="34" charset="0"/>
                <a:cs typeface="Arial" panose="020B0604020202020204" pitchFamily="34" charset="0"/>
              </a:rPr>
              <a:t>elementos</a:t>
            </a:r>
            <a:r>
              <a:rPr lang="en-GB" altLang="es-CR" sz="1400" dirty="0">
                <a:solidFill>
                  <a:schemeClr val="bg2">
                    <a:lumMod val="75000"/>
                  </a:schemeClr>
                </a:solidFill>
                <a:latin typeface="Verdana" panose="020B0604030504040204" pitchFamily="34" charset="0"/>
                <a:cs typeface="Arial" panose="020B0604020202020204" pitchFamily="34" charset="0"/>
              </a:rPr>
              <a:t> para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un </a:t>
            </a:r>
            <a:r>
              <a:rPr lang="en-GB" altLang="es-CR" sz="1400" dirty="0" err="1">
                <a:solidFill>
                  <a:schemeClr val="bg2">
                    <a:lumMod val="75000"/>
                  </a:schemeClr>
                </a:solidFill>
                <a:latin typeface="Verdana" panose="020B0604030504040204" pitchFamily="34" charset="0"/>
                <a:cs typeface="Arial" panose="020B0604020202020204" pitchFamily="34" charset="0"/>
              </a:rPr>
              <a:t>conjunto</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constituya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una</a:t>
            </a:r>
            <a:r>
              <a:rPr lang="en-GB" altLang="es-CR" sz="1400" dirty="0">
                <a:solidFill>
                  <a:schemeClr val="bg2">
                    <a:lumMod val="75000"/>
                  </a:schemeClr>
                </a:solidFill>
                <a:latin typeface="Verdana" panose="020B0604030504040204" pitchFamily="34" charset="0"/>
                <a:cs typeface="Arial" panose="020B0604020202020204" pitchFamily="34" charset="0"/>
              </a:rPr>
              <a:t> Base de </a:t>
            </a:r>
            <a:r>
              <a:rPr lang="en-GB" altLang="es-CR" sz="1400"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a:t>
            </a:r>
          </a:p>
          <a:p>
            <a:pPr eaLnBrk="1" hangingPunct="1">
              <a:spcBef>
                <a:spcPct val="50000"/>
              </a:spcBef>
              <a:buClr>
                <a:srgbClr val="000000"/>
              </a:buClr>
            </a:pPr>
            <a:r>
              <a:rPr lang="en-GB" altLang="es-CR" sz="1400" b="1" dirty="0">
                <a:solidFill>
                  <a:schemeClr val="bg2">
                    <a:lumMod val="75000"/>
                  </a:schemeClr>
                </a:solidFill>
                <a:latin typeface="Verdana" panose="020B0604030504040204" pitchFamily="34" charset="0"/>
                <a:cs typeface="Arial" panose="020B0604020202020204" pitchFamily="34" charset="0"/>
              </a:rPr>
              <a:t>1)</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b="1" dirty="0" err="1">
                <a:solidFill>
                  <a:schemeClr val="bg2">
                    <a:lumMod val="75000"/>
                  </a:schemeClr>
                </a:solidFill>
                <a:latin typeface="Verdana" panose="020B0604030504040204" pitchFamily="34" charset="0"/>
                <a:cs typeface="Arial" panose="020B0604020202020204" pitchFamily="34" charset="0"/>
              </a:rPr>
              <a:t>Relaciones</a:t>
            </a:r>
            <a:r>
              <a:rPr lang="en-GB" altLang="es-CR" sz="1400" b="1" dirty="0">
                <a:solidFill>
                  <a:schemeClr val="bg2">
                    <a:lumMod val="75000"/>
                  </a:schemeClr>
                </a:solidFill>
                <a:latin typeface="Verdana" panose="020B0604030504040204" pitchFamily="34" charset="0"/>
                <a:cs typeface="Arial" panose="020B0604020202020204" pitchFamily="34" charset="0"/>
              </a:rPr>
              <a:t> entre </a:t>
            </a:r>
            <a:r>
              <a:rPr lang="en-GB" altLang="es-CR" sz="1400" b="1"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tema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se </a:t>
            </a:r>
            <a:r>
              <a:rPr lang="en-GB" altLang="es-CR" sz="1400" dirty="0" err="1">
                <a:solidFill>
                  <a:schemeClr val="bg2">
                    <a:lumMod val="75000"/>
                  </a:schemeClr>
                </a:solidFill>
                <a:latin typeface="Verdana" panose="020B0604030504040204" pitchFamily="34" charset="0"/>
                <a:cs typeface="Arial" panose="020B0604020202020204" pitchFamily="34" charset="0"/>
              </a:rPr>
              <a:t>trata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las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próximas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transparencias</a:t>
            </a:r>
            <a:r>
              <a:rPr lang="en-GB" altLang="es-CR" sz="1400" dirty="0">
                <a:solidFill>
                  <a:schemeClr val="bg2">
                    <a:lumMod val="75000"/>
                  </a:schemeClr>
                </a:solidFill>
                <a:latin typeface="Verdana" panose="020B0604030504040204" pitchFamily="34" charset="0"/>
                <a:cs typeface="Arial" panose="020B0604020202020204" pitchFamily="34" charset="0"/>
              </a:rPr>
              <a:t>. </a:t>
            </a:r>
          </a:p>
          <a:p>
            <a:pPr eaLnBrk="1" hangingPunct="1">
              <a:spcBef>
                <a:spcPct val="50000"/>
              </a:spcBef>
              <a:buClr>
                <a:srgbClr val="000000"/>
              </a:buClr>
            </a:pPr>
            <a:r>
              <a:rPr lang="en-GB" altLang="es-CR" sz="1400" b="1" dirty="0">
                <a:solidFill>
                  <a:schemeClr val="bg2">
                    <a:lumMod val="75000"/>
                  </a:schemeClr>
                </a:solidFill>
                <a:latin typeface="Verdana" panose="020B0604030504040204" pitchFamily="34" charset="0"/>
                <a:cs typeface="Arial" panose="020B0604020202020204" pitchFamily="34" charset="0"/>
              </a:rPr>
              <a:t>2)</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b="1" dirty="0" err="1">
                <a:solidFill>
                  <a:schemeClr val="bg2">
                    <a:lumMod val="75000"/>
                  </a:schemeClr>
                </a:solidFill>
                <a:latin typeface="Verdana" panose="020B0604030504040204" pitchFamily="34" charset="0"/>
                <a:cs typeface="Arial" panose="020B0604020202020204" pitchFamily="34" charset="0"/>
              </a:rPr>
              <a:t>Significado</a:t>
            </a:r>
            <a:r>
              <a:rPr lang="en-GB" altLang="es-CR" sz="1400" b="1" dirty="0">
                <a:solidFill>
                  <a:schemeClr val="bg2">
                    <a:lumMod val="75000"/>
                  </a:schemeClr>
                </a:solidFill>
                <a:latin typeface="Verdana" panose="020B0604030504040204" pitchFamily="34" charset="0"/>
                <a:cs typeface="Arial" panose="020B0604020202020204" pitchFamily="34" charset="0"/>
              </a:rPr>
              <a:t> </a:t>
            </a:r>
            <a:r>
              <a:rPr lang="en-GB" altLang="es-CR" sz="1400" b="1" dirty="0" err="1">
                <a:solidFill>
                  <a:schemeClr val="bg2">
                    <a:lumMod val="75000"/>
                  </a:schemeClr>
                </a:solidFill>
                <a:latin typeface="Verdana" panose="020B0604030504040204" pitchFamily="34" charset="0"/>
                <a:cs typeface="Arial" panose="020B0604020202020204" pitchFamily="34" charset="0"/>
              </a:rPr>
              <a:t>implícito</a:t>
            </a:r>
            <a:r>
              <a:rPr lang="en-GB" altLang="es-CR" sz="1400" b="1" dirty="0">
                <a:solidFill>
                  <a:schemeClr val="bg2">
                    <a:lumMod val="75000"/>
                  </a:schemeClr>
                </a:solidFill>
                <a:latin typeface="Verdana" panose="020B0604030504040204" pitchFamily="34" charset="0"/>
                <a:cs typeface="Arial" panose="020B0604020202020204" pitchFamily="34" charset="0"/>
              </a:rPr>
              <a:t> de los </a:t>
            </a:r>
            <a:r>
              <a:rPr lang="en-GB" altLang="es-CR" sz="1400" b="1"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se </a:t>
            </a:r>
            <a:r>
              <a:rPr lang="en-GB" altLang="es-CR" sz="1400" dirty="0" err="1">
                <a:solidFill>
                  <a:schemeClr val="bg2">
                    <a:lumMod val="75000"/>
                  </a:schemeClr>
                </a:solidFill>
                <a:latin typeface="Verdana" panose="020B0604030504040204" pitchFamily="34" charset="0"/>
                <a:cs typeface="Arial" panose="020B0604020202020204" pitchFamily="34" charset="0"/>
              </a:rPr>
              <a:t>atribuye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dependiendo</a:t>
            </a:r>
            <a:r>
              <a:rPr lang="en-GB" altLang="es-CR" sz="1400" dirty="0">
                <a:solidFill>
                  <a:schemeClr val="bg2">
                    <a:lumMod val="75000"/>
                  </a:schemeClr>
                </a:solidFill>
                <a:latin typeface="Verdana" panose="020B0604030504040204" pitchFamily="34" charset="0"/>
                <a:cs typeface="Arial" panose="020B0604020202020204" pitchFamily="34" charset="0"/>
              </a:rPr>
              <a:t> del </a:t>
            </a:r>
            <a:r>
              <a:rPr lang="en-GB" altLang="es-CR" sz="1400" dirty="0" err="1">
                <a:solidFill>
                  <a:schemeClr val="bg2">
                    <a:lumMod val="75000"/>
                  </a:schemeClr>
                </a:solidFill>
                <a:latin typeface="Verdana" panose="020B0604030504040204" pitchFamily="34" charset="0"/>
                <a:cs typeface="Arial" panose="020B0604020202020204" pitchFamily="34" charset="0"/>
              </a:rPr>
              <a:t>contexto</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se </a:t>
            </a:r>
            <a:r>
              <a:rPr lang="en-GB" altLang="es-CR" sz="1400" dirty="0" err="1">
                <a:solidFill>
                  <a:schemeClr val="bg2">
                    <a:lumMod val="75000"/>
                  </a:schemeClr>
                </a:solidFill>
                <a:latin typeface="Verdana" panose="020B0604030504040204" pitchFamily="34" charset="0"/>
                <a:cs typeface="Arial" panose="020B0604020202020204" pitchFamily="34" charset="0"/>
              </a:rPr>
              <a:t>utilizan</a:t>
            </a:r>
            <a:r>
              <a:rPr lang="en-GB" altLang="es-CR" sz="1400" dirty="0">
                <a:solidFill>
                  <a:schemeClr val="bg2">
                    <a:lumMod val="75000"/>
                  </a:schemeClr>
                </a:solidFill>
                <a:latin typeface="Verdana" panose="020B0604030504040204" pitchFamily="34" charset="0"/>
                <a:cs typeface="Arial" panose="020B0604020202020204" pitchFamily="34" charset="0"/>
              </a:rPr>
              <a:t> los </a:t>
            </a:r>
            <a:r>
              <a:rPr lang="en-GB" altLang="es-CR" sz="1400" dirty="0" err="1">
                <a:solidFill>
                  <a:schemeClr val="bg2">
                    <a:lumMod val="75000"/>
                  </a:schemeClr>
                </a:solidFill>
                <a:latin typeface="Verdana" panose="020B0604030504040204" pitchFamily="34" charset="0"/>
                <a:cs typeface="Arial" panose="020B0604020202020204" pitchFamily="34" charset="0"/>
              </a:rPr>
              <a:t>mismos</a:t>
            </a:r>
            <a:r>
              <a:rPr lang="en-GB" altLang="es-CR" sz="1400" dirty="0">
                <a:solidFill>
                  <a:schemeClr val="bg2">
                    <a:lumMod val="75000"/>
                  </a:schemeClr>
                </a:solidFill>
                <a:latin typeface="Verdana" panose="020B0604030504040204" pitchFamily="34" charset="0"/>
                <a:cs typeface="Arial" panose="020B0604020202020204" pitchFamily="34" charset="0"/>
              </a:rPr>
              <a:t>. </a:t>
            </a:r>
          </a:p>
          <a:p>
            <a:pPr eaLnBrk="1" hangingPunct="1">
              <a:spcBef>
                <a:spcPct val="50000"/>
              </a:spcBef>
              <a:buClr>
                <a:srgbClr val="000000"/>
              </a:buClr>
            </a:pPr>
            <a:r>
              <a:rPr lang="en-GB" altLang="es-CR" sz="1400" dirty="0" err="1">
                <a:solidFill>
                  <a:schemeClr val="bg2">
                    <a:lumMod val="75000"/>
                  </a:schemeClr>
                </a:solidFill>
                <a:latin typeface="Verdana" panose="020B0604030504040204" pitchFamily="34" charset="0"/>
                <a:cs typeface="Arial" panose="020B0604020202020204" pitchFamily="34" charset="0"/>
              </a:rPr>
              <a:t>Por</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ejemplo</a:t>
            </a:r>
            <a:r>
              <a:rPr lang="en-GB" altLang="es-CR" sz="1400" dirty="0">
                <a:solidFill>
                  <a:schemeClr val="bg2">
                    <a:lumMod val="75000"/>
                  </a:schemeClr>
                </a:solidFill>
                <a:latin typeface="Verdana" panose="020B0604030504040204" pitchFamily="34" charset="0"/>
                <a:cs typeface="Arial" panose="020B0604020202020204" pitchFamily="34" charset="0"/>
              </a:rPr>
              <a:t>, el </a:t>
            </a:r>
            <a:r>
              <a:rPr lang="en-GB" altLang="es-CR" sz="1400" dirty="0" err="1">
                <a:solidFill>
                  <a:schemeClr val="bg2">
                    <a:lumMod val="75000"/>
                  </a:schemeClr>
                </a:solidFill>
                <a:latin typeface="Verdana" panose="020B0604030504040204" pitchFamily="34" charset="0"/>
                <a:cs typeface="Arial" panose="020B0604020202020204" pitchFamily="34" charset="0"/>
              </a:rPr>
              <a:t>dato</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fecha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una</a:t>
            </a:r>
            <a:r>
              <a:rPr lang="en-GB" altLang="es-CR" sz="1400" dirty="0">
                <a:solidFill>
                  <a:schemeClr val="bg2">
                    <a:lumMod val="75000"/>
                  </a:schemeClr>
                </a:solidFill>
                <a:latin typeface="Verdana" panose="020B0604030504040204" pitchFamily="34" charset="0"/>
                <a:cs typeface="Arial" panose="020B0604020202020204" pitchFamily="34" charset="0"/>
              </a:rPr>
              <a:t> base de </a:t>
            </a:r>
            <a:r>
              <a:rPr lang="en-GB" altLang="es-CR" sz="1400"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ventas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puede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referirse</a:t>
            </a:r>
            <a:r>
              <a:rPr lang="en-GB" altLang="es-CR" sz="1400" dirty="0">
                <a:solidFill>
                  <a:schemeClr val="bg2">
                    <a:lumMod val="75000"/>
                  </a:schemeClr>
                </a:solidFill>
                <a:latin typeface="Verdana" panose="020B0604030504040204" pitchFamily="34" charset="0"/>
                <a:cs typeface="Arial" panose="020B0604020202020204" pitchFamily="34" charset="0"/>
              </a:rPr>
              <a:t> a la </a:t>
            </a:r>
            <a:r>
              <a:rPr lang="en-GB" altLang="es-CR" sz="1400" dirty="0" err="1">
                <a:solidFill>
                  <a:schemeClr val="bg2">
                    <a:lumMod val="75000"/>
                  </a:schemeClr>
                </a:solidFill>
                <a:latin typeface="Verdana" panose="020B0604030504040204" pitchFamily="34" charset="0"/>
                <a:cs typeface="Arial" panose="020B0604020202020204" pitchFamily="34" charset="0"/>
              </a:rPr>
              <a:t>fecha</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emisión</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las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facturas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mientras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si</a:t>
            </a:r>
            <a:r>
              <a:rPr lang="en-GB" altLang="es-CR" sz="1400" dirty="0">
                <a:solidFill>
                  <a:schemeClr val="bg2">
                    <a:lumMod val="75000"/>
                  </a:schemeClr>
                </a:solidFill>
                <a:latin typeface="Verdana" panose="020B0604030504040204" pitchFamily="34" charset="0"/>
                <a:cs typeface="Arial" panose="020B0604020202020204" pitchFamily="34" charset="0"/>
              </a:rPr>
              <a:t> la base de </a:t>
            </a:r>
            <a:r>
              <a:rPr lang="en-GB" altLang="es-CR" sz="1400" dirty="0" err="1">
                <a:solidFill>
                  <a:schemeClr val="bg2">
                    <a:lumMod val="75000"/>
                  </a:schemeClr>
                </a:solidFill>
                <a:latin typeface="Verdana" panose="020B0604030504040204" pitchFamily="34" charset="0"/>
                <a:cs typeface="Arial" panose="020B0604020202020204" pitchFamily="34" charset="0"/>
              </a:rPr>
              <a:t>datos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es</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música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quizás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corresponda</a:t>
            </a:r>
            <a:r>
              <a:rPr lang="en-GB" altLang="es-CR" sz="1400" dirty="0">
                <a:solidFill>
                  <a:schemeClr val="bg2">
                    <a:lumMod val="75000"/>
                  </a:schemeClr>
                </a:solidFill>
                <a:latin typeface="Verdana" panose="020B0604030504040204" pitchFamily="34" charset="0"/>
                <a:cs typeface="Arial" panose="020B0604020202020204" pitchFamily="34" charset="0"/>
              </a:rPr>
              <a:t> a la </a:t>
            </a:r>
            <a:r>
              <a:rPr lang="en-GB" altLang="es-CR" sz="1400" dirty="0" err="1">
                <a:solidFill>
                  <a:schemeClr val="bg2">
                    <a:lumMod val="75000"/>
                  </a:schemeClr>
                </a:solidFill>
                <a:latin typeface="Verdana" panose="020B0604030504040204" pitchFamily="34" charset="0"/>
                <a:cs typeface="Arial" panose="020B0604020202020204" pitchFamily="34" charset="0"/>
              </a:rPr>
              <a:t>fecha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se </a:t>
            </a:r>
            <a:r>
              <a:rPr lang="en-GB" altLang="es-CR" sz="1400" dirty="0" err="1">
                <a:solidFill>
                  <a:schemeClr val="bg2">
                    <a:lumMod val="75000"/>
                  </a:schemeClr>
                </a:solidFill>
                <a:latin typeface="Verdana" panose="020B0604030504040204" pitchFamily="34" charset="0"/>
                <a:cs typeface="Arial" panose="020B0604020202020204" pitchFamily="34" charset="0"/>
              </a:rPr>
              <a:t>grabó</a:t>
            </a:r>
            <a:r>
              <a:rPr lang="en-GB" altLang="es-CR" sz="1400" dirty="0">
                <a:solidFill>
                  <a:schemeClr val="bg2">
                    <a:lumMod val="75000"/>
                  </a:schemeClr>
                </a:solidFill>
                <a:latin typeface="Verdana" panose="020B0604030504040204" pitchFamily="34" charset="0"/>
                <a:cs typeface="Arial" panose="020B0604020202020204" pitchFamily="34" charset="0"/>
              </a:rPr>
              <a:t> un </a:t>
            </a:r>
            <a:r>
              <a:rPr lang="en-GB" altLang="es-CR" sz="1400" dirty="0" err="1">
                <a:solidFill>
                  <a:schemeClr val="bg2">
                    <a:lumMod val="75000"/>
                  </a:schemeClr>
                </a:solidFill>
                <a:latin typeface="Verdana" panose="020B0604030504040204" pitchFamily="34" charset="0"/>
                <a:cs typeface="Arial" panose="020B0604020202020204" pitchFamily="34" charset="0"/>
              </a:rPr>
              <a:t>tema</a:t>
            </a:r>
            <a:r>
              <a:rPr lang="en-GB" altLang="es-CR" sz="1400" dirty="0">
                <a:solidFill>
                  <a:schemeClr val="bg2">
                    <a:lumMod val="75000"/>
                  </a:schemeClr>
                </a:solidFill>
                <a:latin typeface="Verdana" panose="020B0604030504040204" pitchFamily="34" charset="0"/>
                <a:cs typeface="Arial" panose="020B0604020202020204" pitchFamily="34" charset="0"/>
              </a:rPr>
              <a:t> musical.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331640" y="260648"/>
            <a:ext cx="70866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488"/>
              </a:spcBef>
              <a:buClr>
                <a:srgbClr val="00CC99"/>
              </a:buClr>
            </a:pPr>
            <a:r>
              <a:rPr lang="es-CR" altLang="es-CR" b="1" dirty="0" smtClean="0">
                <a:solidFill>
                  <a:schemeClr val="bg2">
                    <a:lumMod val="60000"/>
                    <a:lumOff val="40000"/>
                  </a:schemeClr>
                </a:solidFill>
                <a:latin typeface="Tahoma" panose="020B0604030504040204" pitchFamily="34" charset="0"/>
                <a:ea typeface="HG Mincho Light J" charset="0"/>
                <a:cs typeface="HG Mincho Light J" charset="0"/>
              </a:rPr>
              <a:t>Archivos tradicionales y Bases de Datos  </a:t>
            </a:r>
            <a:endParaRPr lang="es-CR" altLang="es-CR" b="1" dirty="0">
              <a:solidFill>
                <a:schemeClr val="bg2">
                  <a:lumMod val="60000"/>
                  <a:lumOff val="40000"/>
                </a:schemeClr>
              </a:solidFill>
              <a:latin typeface="Tahoma" panose="020B0604030504040204" pitchFamily="34" charset="0"/>
              <a:ea typeface="HG Mincho Light J" charset="0"/>
              <a:cs typeface="HG Mincho Light J" charset="0"/>
            </a:endParaRPr>
          </a:p>
        </p:txBody>
      </p:sp>
      <p:sp>
        <p:nvSpPr>
          <p:cNvPr id="12292" name="Text Box 4"/>
          <p:cNvSpPr txBox="1">
            <a:spLocks noChangeArrowheads="1"/>
          </p:cNvSpPr>
          <p:nvPr/>
        </p:nvSpPr>
        <p:spPr bwMode="auto">
          <a:xfrm>
            <a:off x="1115616" y="1412776"/>
            <a:ext cx="7056784" cy="4677820"/>
          </a:xfrm>
          <a:prstGeom prst="rect">
            <a:avLst/>
          </a:prstGeom>
          <a:noFill/>
          <a:ln w="9525">
            <a:noFill/>
            <a:miter lim="800000"/>
            <a:headEnd/>
            <a:tailEnd/>
          </a:ln>
        </p:spPr>
        <p:txBody>
          <a:bodyPr wrap="square"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9pPr>
          </a:lstStyle>
          <a:p>
            <a:pPr algn="just" eaLnBrk="1" hangingPunct="1">
              <a:spcBef>
                <a:spcPts val="1488"/>
              </a:spcBef>
              <a:buClr>
                <a:srgbClr val="000000"/>
              </a:buClr>
              <a:buSzPct val="75000"/>
            </a:pPr>
            <a:r>
              <a:rPr lang="en-GB" altLang="es-CR" sz="2000" dirty="0">
                <a:solidFill>
                  <a:schemeClr val="bg2">
                    <a:lumMod val="75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un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sistema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información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se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cuenta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con dos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enfoques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principales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definir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el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almacenamiento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endParaRPr lang="en-GB" altLang="es-CR" sz="1800" dirty="0" smtClean="0">
              <a:solidFill>
                <a:schemeClr val="bg2">
                  <a:lumMod val="60000"/>
                  <a:lumOff val="40000"/>
                </a:schemeClr>
              </a:solidFill>
              <a:latin typeface="Tahoma" panose="020B0604030504040204" pitchFamily="34" charset="0"/>
              <a:ea typeface="HG Mincho Light J" charset="0"/>
              <a:cs typeface="HG Mincho Light J" charset="0"/>
            </a:endParaRPr>
          </a:p>
          <a:p>
            <a:pPr algn="just" eaLnBrk="1" hangingPunct="1">
              <a:spcBef>
                <a:spcPts val="1488"/>
              </a:spcBef>
              <a:buClr>
                <a:srgbClr val="000000"/>
              </a:buClr>
              <a:buSzPct val="75000"/>
            </a:pPr>
            <a:endParaRPr lang="en-GB" altLang="es-CR" sz="1800" dirty="0">
              <a:solidFill>
                <a:schemeClr val="bg2">
                  <a:lumMod val="60000"/>
                  <a:lumOff val="40000"/>
                </a:schemeClr>
              </a:solidFill>
              <a:latin typeface="Tahoma" panose="020B0604030504040204" pitchFamily="34" charset="0"/>
              <a:ea typeface="HG Mincho Light J" charset="0"/>
              <a:cs typeface="HG Mincho Light J" charset="0"/>
            </a:endParaRPr>
          </a:p>
          <a:p>
            <a:pPr algn="just" eaLnBrk="1" hangingPunct="1">
              <a:spcBef>
                <a:spcPts val="1488"/>
              </a:spcBef>
              <a:buClr>
                <a:srgbClr val="00CC99"/>
              </a:buClr>
            </a:pPr>
            <a:r>
              <a:rPr lang="en-GB" altLang="es-CR" sz="1800" b="1" dirty="0">
                <a:solidFill>
                  <a:schemeClr val="bg2">
                    <a:lumMod val="75000"/>
                  </a:schemeClr>
                </a:solidFill>
                <a:latin typeface="Tahoma" panose="020B0604030504040204" pitchFamily="34" charset="0"/>
                <a:ea typeface="HG Mincho Light J" charset="0"/>
                <a:cs typeface="HG Mincho Light J" charset="0"/>
              </a:rPr>
              <a:t>1.</a:t>
            </a:r>
            <a:r>
              <a:rPr lang="en-GB" altLang="es-CR" sz="1800" dirty="0">
                <a:solidFill>
                  <a:schemeClr val="bg2">
                    <a:lumMod val="75000"/>
                  </a:schemeClr>
                </a:solidFill>
                <a:latin typeface="Tahoma" panose="020B0604030504040204" pitchFamily="34" charset="0"/>
                <a:ea typeface="HG Mincho Light J" charset="0"/>
                <a:cs typeface="HG Mincho Light J" charset="0"/>
              </a:rPr>
              <a:t>  </a:t>
            </a:r>
            <a:r>
              <a:rPr lang="en-GB" altLang="es-CR" sz="1800" b="1" dirty="0" err="1">
                <a:solidFill>
                  <a:schemeClr val="bg2">
                    <a:lumMod val="75000"/>
                  </a:schemeClr>
                </a:solidFill>
                <a:latin typeface="Tahoma" panose="020B0604030504040204" pitchFamily="34" charset="0"/>
                <a:ea typeface="HG Mincho Light J" charset="0"/>
                <a:cs typeface="HG Mincho Light J" charset="0"/>
              </a:rPr>
              <a:t>Archivos</a:t>
            </a:r>
            <a:r>
              <a:rPr lang="en-GB" altLang="es-CR" sz="1800" b="1" dirty="0">
                <a:solidFill>
                  <a:schemeClr val="bg2">
                    <a:lumMod val="75000"/>
                  </a:schemeClr>
                </a:solidFill>
                <a:latin typeface="Tahoma" panose="020B0604030504040204" pitchFamily="34" charset="0"/>
                <a:ea typeface="HG Mincho Light J" charset="0"/>
                <a:cs typeface="HG Mincho Light J" charset="0"/>
              </a:rPr>
              <a:t> </a:t>
            </a:r>
            <a:r>
              <a:rPr lang="en-GB" altLang="es-CR" sz="1800" b="1" dirty="0" err="1">
                <a:solidFill>
                  <a:schemeClr val="bg2">
                    <a:lumMod val="75000"/>
                  </a:schemeClr>
                </a:solidFill>
                <a:latin typeface="Tahoma" panose="020B0604030504040204" pitchFamily="34" charset="0"/>
                <a:ea typeface="HG Mincho Light J" charset="0"/>
                <a:cs typeface="HG Mincho Light J" charset="0"/>
              </a:rPr>
              <a:t>tradicionales</a:t>
            </a:r>
            <a:r>
              <a:rPr lang="en-GB" altLang="es-CR" sz="1800" b="1" dirty="0">
                <a:solidFill>
                  <a:schemeClr val="bg2">
                    <a:lumMod val="75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Consiste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almacenar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los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archivos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individuales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exclusivos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cada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aplicación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particular.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este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sistema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los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pueden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ser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redundantes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repetidos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innecesariamente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y la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actualización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archivos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más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lenta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una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base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p>
          <a:p>
            <a:pPr algn="just" eaLnBrk="1" hangingPunct="1">
              <a:spcBef>
                <a:spcPts val="1488"/>
              </a:spcBef>
              <a:buClr>
                <a:srgbClr val="00CC99"/>
              </a:buClr>
            </a:pPr>
            <a:r>
              <a:rPr lang="en-GB" altLang="es-CR" sz="1800" b="1" dirty="0">
                <a:solidFill>
                  <a:schemeClr val="bg2">
                    <a:lumMod val="75000"/>
                  </a:schemeClr>
                </a:solidFill>
                <a:latin typeface="Tahoma" panose="020B0604030504040204" pitchFamily="34" charset="0"/>
                <a:ea typeface="HG Mincho Light J" charset="0"/>
                <a:cs typeface="HG Mincho Light J" charset="0"/>
              </a:rPr>
              <a:t>2.</a:t>
            </a:r>
            <a:r>
              <a:rPr lang="en-GB" altLang="es-CR" sz="1800" dirty="0">
                <a:solidFill>
                  <a:schemeClr val="bg2">
                    <a:lumMod val="75000"/>
                  </a:schemeClr>
                </a:solidFill>
                <a:latin typeface="Tahoma" panose="020B0604030504040204" pitchFamily="34" charset="0"/>
                <a:ea typeface="HG Mincho Light J" charset="0"/>
                <a:cs typeface="HG Mincho Light J" charset="0"/>
              </a:rPr>
              <a:t>  </a:t>
            </a:r>
            <a:r>
              <a:rPr lang="en-GB" altLang="es-CR" sz="1800" b="1" dirty="0">
                <a:solidFill>
                  <a:schemeClr val="bg2">
                    <a:lumMod val="75000"/>
                  </a:schemeClr>
                </a:solidFill>
                <a:latin typeface="Tahoma" panose="020B0604030504040204" pitchFamily="34" charset="0"/>
                <a:ea typeface="HG Mincho Light J" charset="0"/>
                <a:cs typeface="HG Mincho Light J" charset="0"/>
              </a:rPr>
              <a:t>Base de </a:t>
            </a:r>
            <a:r>
              <a:rPr lang="en-GB" altLang="es-CR" sz="1800" b="1" dirty="0" err="1">
                <a:solidFill>
                  <a:schemeClr val="bg2">
                    <a:lumMod val="75000"/>
                  </a:schemeClr>
                </a:solidFill>
                <a:latin typeface="Tahoma" panose="020B0604030504040204" pitchFamily="34" charset="0"/>
                <a:ea typeface="HG Mincho Light J" charset="0"/>
                <a:cs typeface="HG Mincho Light J" charset="0"/>
              </a:rPr>
              <a:t>datos</a:t>
            </a:r>
            <a:r>
              <a:rPr lang="en-GB" altLang="es-CR" sz="1800" b="1" dirty="0">
                <a:solidFill>
                  <a:schemeClr val="bg2">
                    <a:lumMod val="75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un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almacenamiento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formalmente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definido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controlado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centralmente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intentar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servir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múltiples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diferentes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aplicaciones.La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base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una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fuente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significativa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son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compartidos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por</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numerosos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usuarios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diversas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aplicaciones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smtClean="0">
                <a:solidFill>
                  <a:schemeClr val="bg2">
                    <a:lumMod val="60000"/>
                    <a:lumOff val="40000"/>
                  </a:schemeClr>
                </a:solidFill>
                <a:latin typeface="Tahoma" panose="020B0604030504040204" pitchFamily="34" charset="0"/>
                <a:ea typeface="HG Mincho Light J" charset="0"/>
                <a:cs typeface="HG Mincho Light J" charset="0"/>
              </a:rPr>
              <a:t>              </a:t>
            </a:r>
            <a:endParaRPr lang="en-GB" altLang="es-CR" sz="1800" dirty="0">
              <a:solidFill>
                <a:schemeClr val="bg2">
                  <a:lumMod val="60000"/>
                  <a:lumOff val="40000"/>
                </a:schemeClr>
              </a:solidFill>
              <a:latin typeface="Tahoma" panose="020B0604030504040204" pitchFamily="34" charset="0"/>
              <a:ea typeface="HG Mincho Light J" charset="0"/>
              <a:cs typeface="HG Mincho Light J" charset="0"/>
            </a:endParaRPr>
          </a:p>
          <a:p>
            <a:pPr algn="r" eaLnBrk="1" hangingPunct="1">
              <a:spcBef>
                <a:spcPts val="988"/>
              </a:spcBef>
              <a:buClr>
                <a:srgbClr val="00CC99"/>
              </a:buClr>
              <a:buSzPct val="66000"/>
            </a:pPr>
            <a:r>
              <a:rPr lang="en-GB" altLang="es-CR" sz="1600" i="1" dirty="0">
                <a:solidFill>
                  <a:srgbClr val="00CC99"/>
                </a:solidFill>
                <a:latin typeface="Tahoma" panose="020B0604030504040204" pitchFamily="34" charset="0"/>
                <a:ea typeface="HG Mincho Light J" charset="0"/>
                <a:cs typeface="HG Mincho Light J" charset="0"/>
              </a:rPr>
              <a:t>                                                                 </a:t>
            </a:r>
            <a:endParaRPr lang="en-GB" altLang="es-CR" sz="1600" b="1" i="1" dirty="0">
              <a:solidFill>
                <a:srgbClr val="00CC99"/>
              </a:solidFill>
              <a:ea typeface="HG Mincho Light J" charset="0"/>
              <a:cs typeface="HG Mincho Light J"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29419" y="4456113"/>
            <a:ext cx="3505200" cy="381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1600" b="1" dirty="0" err="1">
                <a:solidFill>
                  <a:schemeClr val="accent2">
                    <a:lumMod val="50000"/>
                  </a:schemeClr>
                </a:solidFill>
                <a:latin typeface="Verdana" panose="020B0604030504040204" pitchFamily="34" charset="0"/>
              </a:rPr>
              <a:t>Facturas</a:t>
            </a:r>
            <a:r>
              <a:rPr lang="en-GB" altLang="es-CR" sz="1800" dirty="0">
                <a:solidFill>
                  <a:schemeClr val="accent2">
                    <a:lumMod val="50000"/>
                  </a:schemeClr>
                </a:solidFill>
                <a:latin typeface="Verdana" panose="020B0604030504040204" pitchFamily="34" charset="0"/>
              </a:rPr>
              <a:t> </a:t>
            </a:r>
          </a:p>
        </p:txBody>
      </p:sp>
      <p:grpSp>
        <p:nvGrpSpPr>
          <p:cNvPr id="13314" name="Group 2"/>
          <p:cNvGrpSpPr>
            <a:grpSpLocks/>
          </p:cNvGrpSpPr>
          <p:nvPr/>
        </p:nvGrpSpPr>
        <p:grpSpPr bwMode="auto">
          <a:xfrm>
            <a:off x="457200" y="4876800"/>
            <a:ext cx="5607050" cy="1647825"/>
            <a:chOff x="288" y="3072"/>
            <a:chExt cx="3532" cy="1038"/>
          </a:xfrm>
        </p:grpSpPr>
        <p:grpSp>
          <p:nvGrpSpPr>
            <p:cNvPr id="13315" name="Group 3"/>
            <p:cNvGrpSpPr>
              <a:grpSpLocks/>
            </p:cNvGrpSpPr>
            <p:nvPr/>
          </p:nvGrpSpPr>
          <p:grpSpPr bwMode="auto">
            <a:xfrm>
              <a:off x="3173" y="3935"/>
              <a:ext cx="645" cy="175"/>
              <a:chOff x="3173" y="3935"/>
              <a:chExt cx="645" cy="175"/>
            </a:xfrm>
          </p:grpSpPr>
          <p:sp>
            <p:nvSpPr>
              <p:cNvPr id="13316" name="AutoShape 4"/>
              <p:cNvSpPr>
                <a:spLocks noChangeArrowheads="1"/>
              </p:cNvSpPr>
              <p:nvPr/>
            </p:nvSpPr>
            <p:spPr bwMode="auto">
              <a:xfrm>
                <a:off x="3173" y="3935"/>
                <a:ext cx="646" cy="172"/>
              </a:xfrm>
              <a:prstGeom prst="roundRect">
                <a:avLst>
                  <a:gd name="adj" fmla="val 579"/>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17" name="Text Box 5"/>
              <p:cNvSpPr txBox="1">
                <a:spLocks noChangeArrowheads="1"/>
              </p:cNvSpPr>
              <p:nvPr/>
            </p:nvSpPr>
            <p:spPr bwMode="auto">
              <a:xfrm>
                <a:off x="3173" y="3935"/>
                <a:ext cx="64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18" name="Group 6"/>
            <p:cNvGrpSpPr>
              <a:grpSpLocks/>
            </p:cNvGrpSpPr>
            <p:nvPr/>
          </p:nvGrpSpPr>
          <p:grpSpPr bwMode="auto">
            <a:xfrm>
              <a:off x="3173" y="3649"/>
              <a:ext cx="645" cy="285"/>
              <a:chOff x="3173" y="3649"/>
              <a:chExt cx="645" cy="285"/>
            </a:xfrm>
          </p:grpSpPr>
          <p:sp>
            <p:nvSpPr>
              <p:cNvPr id="13319" name="AutoShape 7"/>
              <p:cNvSpPr>
                <a:spLocks noChangeArrowheads="1"/>
              </p:cNvSpPr>
              <p:nvPr/>
            </p:nvSpPr>
            <p:spPr bwMode="auto">
              <a:xfrm>
                <a:off x="3173" y="3649"/>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20" name="Text Box 8"/>
              <p:cNvSpPr txBox="1">
                <a:spLocks noChangeArrowheads="1"/>
              </p:cNvSpPr>
              <p:nvPr/>
            </p:nvSpPr>
            <p:spPr bwMode="auto">
              <a:xfrm>
                <a:off x="3173" y="3649"/>
                <a:ext cx="6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900</a:t>
                </a:r>
              </a:p>
            </p:txBody>
          </p:sp>
        </p:grpSp>
        <p:grpSp>
          <p:nvGrpSpPr>
            <p:cNvPr id="13321" name="Group 9"/>
            <p:cNvGrpSpPr>
              <a:grpSpLocks/>
            </p:cNvGrpSpPr>
            <p:nvPr/>
          </p:nvGrpSpPr>
          <p:grpSpPr bwMode="auto">
            <a:xfrm>
              <a:off x="3173" y="3363"/>
              <a:ext cx="645" cy="285"/>
              <a:chOff x="3173" y="3363"/>
              <a:chExt cx="645" cy="285"/>
            </a:xfrm>
          </p:grpSpPr>
          <p:sp>
            <p:nvSpPr>
              <p:cNvPr id="13322" name="AutoShape 10"/>
              <p:cNvSpPr>
                <a:spLocks noChangeArrowheads="1"/>
              </p:cNvSpPr>
              <p:nvPr/>
            </p:nvSpPr>
            <p:spPr bwMode="auto">
              <a:xfrm>
                <a:off x="3173" y="3363"/>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23" name="Text Box 11"/>
              <p:cNvSpPr txBox="1">
                <a:spLocks noChangeArrowheads="1"/>
              </p:cNvSpPr>
              <p:nvPr/>
            </p:nvSpPr>
            <p:spPr bwMode="auto">
              <a:xfrm>
                <a:off x="3173" y="3363"/>
                <a:ext cx="64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1250</a:t>
                </a:r>
              </a:p>
            </p:txBody>
          </p:sp>
        </p:grpSp>
        <p:grpSp>
          <p:nvGrpSpPr>
            <p:cNvPr id="13324" name="Group 12"/>
            <p:cNvGrpSpPr>
              <a:grpSpLocks/>
            </p:cNvGrpSpPr>
            <p:nvPr/>
          </p:nvGrpSpPr>
          <p:grpSpPr bwMode="auto">
            <a:xfrm>
              <a:off x="3173" y="3072"/>
              <a:ext cx="646" cy="291"/>
              <a:chOff x="3173" y="3072"/>
              <a:chExt cx="646" cy="291"/>
            </a:xfrm>
          </p:grpSpPr>
          <p:sp>
            <p:nvSpPr>
              <p:cNvPr id="13325" name="AutoShape 13"/>
              <p:cNvSpPr>
                <a:spLocks noChangeArrowheads="1"/>
              </p:cNvSpPr>
              <p:nvPr/>
            </p:nvSpPr>
            <p:spPr bwMode="auto">
              <a:xfrm>
                <a:off x="3173" y="3072"/>
                <a:ext cx="646" cy="291"/>
              </a:xfrm>
              <a:prstGeom prst="roundRect">
                <a:avLst>
                  <a:gd name="adj" fmla="val 343"/>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26" name="Text Box 14"/>
              <p:cNvSpPr txBox="1">
                <a:spLocks noChangeArrowheads="1"/>
              </p:cNvSpPr>
              <p:nvPr/>
            </p:nvSpPr>
            <p:spPr bwMode="auto">
              <a:xfrm>
                <a:off x="3173" y="3072"/>
                <a:ext cx="6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Precio </a:t>
                </a:r>
              </a:p>
            </p:txBody>
          </p:sp>
        </p:grpSp>
        <p:grpSp>
          <p:nvGrpSpPr>
            <p:cNvPr id="13327" name="Group 15"/>
            <p:cNvGrpSpPr>
              <a:grpSpLocks/>
            </p:cNvGrpSpPr>
            <p:nvPr/>
          </p:nvGrpSpPr>
          <p:grpSpPr bwMode="auto">
            <a:xfrm>
              <a:off x="2527" y="3935"/>
              <a:ext cx="645" cy="175"/>
              <a:chOff x="2527" y="3935"/>
              <a:chExt cx="645" cy="175"/>
            </a:xfrm>
          </p:grpSpPr>
          <p:sp>
            <p:nvSpPr>
              <p:cNvPr id="13328" name="AutoShape 16"/>
              <p:cNvSpPr>
                <a:spLocks noChangeArrowheads="1"/>
              </p:cNvSpPr>
              <p:nvPr/>
            </p:nvSpPr>
            <p:spPr bwMode="auto">
              <a:xfrm>
                <a:off x="2527" y="3935"/>
                <a:ext cx="646" cy="172"/>
              </a:xfrm>
              <a:prstGeom prst="roundRect">
                <a:avLst>
                  <a:gd name="adj" fmla="val 579"/>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29" name="Text Box 17"/>
              <p:cNvSpPr txBox="1">
                <a:spLocks noChangeArrowheads="1"/>
              </p:cNvSpPr>
              <p:nvPr/>
            </p:nvSpPr>
            <p:spPr bwMode="auto">
              <a:xfrm>
                <a:off x="2527" y="3935"/>
                <a:ext cx="64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30" name="Group 18"/>
            <p:cNvGrpSpPr>
              <a:grpSpLocks/>
            </p:cNvGrpSpPr>
            <p:nvPr/>
          </p:nvGrpSpPr>
          <p:grpSpPr bwMode="auto">
            <a:xfrm>
              <a:off x="2527" y="3649"/>
              <a:ext cx="646" cy="286"/>
              <a:chOff x="2527" y="3649"/>
              <a:chExt cx="646" cy="286"/>
            </a:xfrm>
          </p:grpSpPr>
          <p:sp>
            <p:nvSpPr>
              <p:cNvPr id="13331" name="AutoShape 19"/>
              <p:cNvSpPr>
                <a:spLocks noChangeArrowheads="1"/>
              </p:cNvSpPr>
              <p:nvPr/>
            </p:nvSpPr>
            <p:spPr bwMode="auto">
              <a:xfrm>
                <a:off x="2527" y="3649"/>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32" name="Text Box 20"/>
              <p:cNvSpPr txBox="1">
                <a:spLocks noChangeArrowheads="1"/>
              </p:cNvSpPr>
              <p:nvPr/>
            </p:nvSpPr>
            <p:spPr bwMode="auto">
              <a:xfrm>
                <a:off x="2527" y="3649"/>
                <a:ext cx="6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Pintura </a:t>
                </a:r>
              </a:p>
            </p:txBody>
          </p:sp>
        </p:grpSp>
        <p:grpSp>
          <p:nvGrpSpPr>
            <p:cNvPr id="13333" name="Group 21"/>
            <p:cNvGrpSpPr>
              <a:grpSpLocks/>
            </p:cNvGrpSpPr>
            <p:nvPr/>
          </p:nvGrpSpPr>
          <p:grpSpPr bwMode="auto">
            <a:xfrm>
              <a:off x="2527" y="3363"/>
              <a:ext cx="646" cy="286"/>
              <a:chOff x="2527" y="3363"/>
              <a:chExt cx="646" cy="286"/>
            </a:xfrm>
          </p:grpSpPr>
          <p:sp>
            <p:nvSpPr>
              <p:cNvPr id="13334" name="AutoShape 22"/>
              <p:cNvSpPr>
                <a:spLocks noChangeArrowheads="1"/>
              </p:cNvSpPr>
              <p:nvPr/>
            </p:nvSpPr>
            <p:spPr bwMode="auto">
              <a:xfrm>
                <a:off x="2527" y="3363"/>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35" name="Text Box 23"/>
              <p:cNvSpPr txBox="1">
                <a:spLocks noChangeArrowheads="1"/>
              </p:cNvSpPr>
              <p:nvPr/>
            </p:nvSpPr>
            <p:spPr bwMode="auto">
              <a:xfrm>
                <a:off x="2527" y="3363"/>
                <a:ext cx="6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Azulejos </a:t>
                </a:r>
              </a:p>
            </p:txBody>
          </p:sp>
        </p:grpSp>
        <p:grpSp>
          <p:nvGrpSpPr>
            <p:cNvPr id="13336" name="Group 24"/>
            <p:cNvGrpSpPr>
              <a:grpSpLocks/>
            </p:cNvGrpSpPr>
            <p:nvPr/>
          </p:nvGrpSpPr>
          <p:grpSpPr bwMode="auto">
            <a:xfrm>
              <a:off x="2527" y="3072"/>
              <a:ext cx="646" cy="291"/>
              <a:chOff x="2527" y="3072"/>
              <a:chExt cx="646" cy="291"/>
            </a:xfrm>
          </p:grpSpPr>
          <p:sp>
            <p:nvSpPr>
              <p:cNvPr id="13337" name="AutoShape 25"/>
              <p:cNvSpPr>
                <a:spLocks noChangeArrowheads="1"/>
              </p:cNvSpPr>
              <p:nvPr/>
            </p:nvSpPr>
            <p:spPr bwMode="auto">
              <a:xfrm>
                <a:off x="2527" y="3072"/>
                <a:ext cx="646" cy="291"/>
              </a:xfrm>
              <a:prstGeom prst="roundRect">
                <a:avLst>
                  <a:gd name="adj" fmla="val 343"/>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38" name="Text Box 26"/>
              <p:cNvSpPr txBox="1">
                <a:spLocks noChangeArrowheads="1"/>
              </p:cNvSpPr>
              <p:nvPr/>
            </p:nvSpPr>
            <p:spPr bwMode="auto">
              <a:xfrm>
                <a:off x="2527" y="3072"/>
                <a:ext cx="6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Producto </a:t>
                </a:r>
              </a:p>
            </p:txBody>
          </p:sp>
        </p:grpSp>
        <p:grpSp>
          <p:nvGrpSpPr>
            <p:cNvPr id="13339" name="Group 27"/>
            <p:cNvGrpSpPr>
              <a:grpSpLocks/>
            </p:cNvGrpSpPr>
            <p:nvPr/>
          </p:nvGrpSpPr>
          <p:grpSpPr bwMode="auto">
            <a:xfrm>
              <a:off x="1881" y="3935"/>
              <a:ext cx="645" cy="175"/>
              <a:chOff x="1881" y="3935"/>
              <a:chExt cx="645" cy="175"/>
            </a:xfrm>
          </p:grpSpPr>
          <p:sp>
            <p:nvSpPr>
              <p:cNvPr id="13340" name="AutoShape 28"/>
              <p:cNvSpPr>
                <a:spLocks noChangeArrowheads="1"/>
              </p:cNvSpPr>
              <p:nvPr/>
            </p:nvSpPr>
            <p:spPr bwMode="auto">
              <a:xfrm>
                <a:off x="1881" y="3935"/>
                <a:ext cx="646" cy="172"/>
              </a:xfrm>
              <a:prstGeom prst="roundRect">
                <a:avLst>
                  <a:gd name="adj" fmla="val 579"/>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41" name="Text Box 29"/>
              <p:cNvSpPr txBox="1">
                <a:spLocks noChangeArrowheads="1"/>
              </p:cNvSpPr>
              <p:nvPr/>
            </p:nvSpPr>
            <p:spPr bwMode="auto">
              <a:xfrm>
                <a:off x="1881" y="3935"/>
                <a:ext cx="64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42" name="Group 30"/>
            <p:cNvGrpSpPr>
              <a:grpSpLocks/>
            </p:cNvGrpSpPr>
            <p:nvPr/>
          </p:nvGrpSpPr>
          <p:grpSpPr bwMode="auto">
            <a:xfrm>
              <a:off x="960" y="3935"/>
              <a:ext cx="920" cy="175"/>
              <a:chOff x="960" y="3935"/>
              <a:chExt cx="920" cy="175"/>
            </a:xfrm>
          </p:grpSpPr>
          <p:sp>
            <p:nvSpPr>
              <p:cNvPr id="13343" name="AutoShape 31"/>
              <p:cNvSpPr>
                <a:spLocks noChangeArrowheads="1"/>
              </p:cNvSpPr>
              <p:nvPr/>
            </p:nvSpPr>
            <p:spPr bwMode="auto">
              <a:xfrm>
                <a:off x="960" y="3935"/>
                <a:ext cx="921" cy="172"/>
              </a:xfrm>
              <a:prstGeom prst="roundRect">
                <a:avLst>
                  <a:gd name="adj" fmla="val 579"/>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44" name="Text Box 32"/>
              <p:cNvSpPr txBox="1">
                <a:spLocks noChangeArrowheads="1"/>
              </p:cNvSpPr>
              <p:nvPr/>
            </p:nvSpPr>
            <p:spPr bwMode="auto">
              <a:xfrm>
                <a:off x="960" y="3935"/>
                <a:ext cx="92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45" name="Group 33"/>
            <p:cNvGrpSpPr>
              <a:grpSpLocks/>
            </p:cNvGrpSpPr>
            <p:nvPr/>
          </p:nvGrpSpPr>
          <p:grpSpPr bwMode="auto">
            <a:xfrm>
              <a:off x="288" y="3935"/>
              <a:ext cx="671" cy="175"/>
              <a:chOff x="288" y="3935"/>
              <a:chExt cx="671" cy="175"/>
            </a:xfrm>
          </p:grpSpPr>
          <p:sp>
            <p:nvSpPr>
              <p:cNvPr id="13346" name="AutoShape 34"/>
              <p:cNvSpPr>
                <a:spLocks noChangeArrowheads="1"/>
              </p:cNvSpPr>
              <p:nvPr/>
            </p:nvSpPr>
            <p:spPr bwMode="auto">
              <a:xfrm>
                <a:off x="288" y="3935"/>
                <a:ext cx="672" cy="172"/>
              </a:xfrm>
              <a:prstGeom prst="roundRect">
                <a:avLst>
                  <a:gd name="adj" fmla="val 579"/>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47" name="Text Box 35"/>
              <p:cNvSpPr txBox="1">
                <a:spLocks noChangeArrowheads="1"/>
              </p:cNvSpPr>
              <p:nvPr/>
            </p:nvSpPr>
            <p:spPr bwMode="auto">
              <a:xfrm>
                <a:off x="288" y="3935"/>
                <a:ext cx="67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48" name="Group 36"/>
            <p:cNvGrpSpPr>
              <a:grpSpLocks/>
            </p:cNvGrpSpPr>
            <p:nvPr/>
          </p:nvGrpSpPr>
          <p:grpSpPr bwMode="auto">
            <a:xfrm>
              <a:off x="1881" y="3649"/>
              <a:ext cx="646" cy="288"/>
              <a:chOff x="1881" y="3649"/>
              <a:chExt cx="646" cy="288"/>
            </a:xfrm>
          </p:grpSpPr>
          <p:sp>
            <p:nvSpPr>
              <p:cNvPr id="13349" name="AutoShape 37"/>
              <p:cNvSpPr>
                <a:spLocks noChangeArrowheads="1"/>
              </p:cNvSpPr>
              <p:nvPr/>
            </p:nvSpPr>
            <p:spPr bwMode="auto">
              <a:xfrm>
                <a:off x="1881" y="3649"/>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50" name="Text Box 38"/>
              <p:cNvSpPr txBox="1">
                <a:spLocks noChangeArrowheads="1"/>
              </p:cNvSpPr>
              <p:nvPr/>
            </p:nvSpPr>
            <p:spPr bwMode="auto">
              <a:xfrm>
                <a:off x="1881" y="3649"/>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Misiones 1456</a:t>
                </a:r>
              </a:p>
            </p:txBody>
          </p:sp>
        </p:grpSp>
        <p:grpSp>
          <p:nvGrpSpPr>
            <p:cNvPr id="13351" name="Group 39"/>
            <p:cNvGrpSpPr>
              <a:grpSpLocks/>
            </p:cNvGrpSpPr>
            <p:nvPr/>
          </p:nvGrpSpPr>
          <p:grpSpPr bwMode="auto">
            <a:xfrm>
              <a:off x="960" y="3649"/>
              <a:ext cx="921" cy="288"/>
              <a:chOff x="960" y="3649"/>
              <a:chExt cx="921" cy="288"/>
            </a:xfrm>
          </p:grpSpPr>
          <p:sp>
            <p:nvSpPr>
              <p:cNvPr id="13352" name="AutoShape 40"/>
              <p:cNvSpPr>
                <a:spLocks noChangeArrowheads="1"/>
              </p:cNvSpPr>
              <p:nvPr/>
            </p:nvSpPr>
            <p:spPr bwMode="auto">
              <a:xfrm>
                <a:off x="960" y="3649"/>
                <a:ext cx="921"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53" name="Text Box 41"/>
              <p:cNvSpPr txBox="1">
                <a:spLocks noChangeArrowheads="1"/>
              </p:cNvSpPr>
              <p:nvPr/>
            </p:nvSpPr>
            <p:spPr bwMode="auto">
              <a:xfrm>
                <a:off x="960" y="3649"/>
                <a:ext cx="9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Fernando Martínez </a:t>
                </a:r>
              </a:p>
            </p:txBody>
          </p:sp>
        </p:grpSp>
        <p:grpSp>
          <p:nvGrpSpPr>
            <p:cNvPr id="13354" name="Group 42"/>
            <p:cNvGrpSpPr>
              <a:grpSpLocks/>
            </p:cNvGrpSpPr>
            <p:nvPr/>
          </p:nvGrpSpPr>
          <p:grpSpPr bwMode="auto">
            <a:xfrm>
              <a:off x="288" y="3649"/>
              <a:ext cx="671" cy="285"/>
              <a:chOff x="288" y="3649"/>
              <a:chExt cx="671" cy="285"/>
            </a:xfrm>
          </p:grpSpPr>
          <p:sp>
            <p:nvSpPr>
              <p:cNvPr id="13355" name="AutoShape 43"/>
              <p:cNvSpPr>
                <a:spLocks noChangeArrowheads="1"/>
              </p:cNvSpPr>
              <p:nvPr/>
            </p:nvSpPr>
            <p:spPr bwMode="auto">
              <a:xfrm>
                <a:off x="288" y="3649"/>
                <a:ext cx="672"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56" name="Text Box 44"/>
              <p:cNvSpPr txBox="1">
                <a:spLocks noChangeArrowheads="1"/>
              </p:cNvSpPr>
              <p:nvPr/>
            </p:nvSpPr>
            <p:spPr bwMode="auto">
              <a:xfrm>
                <a:off x="288" y="3649"/>
                <a:ext cx="6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1226</a:t>
                </a:r>
              </a:p>
            </p:txBody>
          </p:sp>
        </p:grpSp>
        <p:grpSp>
          <p:nvGrpSpPr>
            <p:cNvPr id="13357" name="Group 45"/>
            <p:cNvGrpSpPr>
              <a:grpSpLocks/>
            </p:cNvGrpSpPr>
            <p:nvPr/>
          </p:nvGrpSpPr>
          <p:grpSpPr bwMode="auto">
            <a:xfrm>
              <a:off x="1881" y="3363"/>
              <a:ext cx="646" cy="288"/>
              <a:chOff x="1881" y="3363"/>
              <a:chExt cx="646" cy="288"/>
            </a:xfrm>
          </p:grpSpPr>
          <p:sp>
            <p:nvSpPr>
              <p:cNvPr id="13358" name="AutoShape 46"/>
              <p:cNvSpPr>
                <a:spLocks noChangeArrowheads="1"/>
              </p:cNvSpPr>
              <p:nvPr/>
            </p:nvSpPr>
            <p:spPr bwMode="auto">
              <a:xfrm>
                <a:off x="1881" y="3363"/>
                <a:ext cx="64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59" name="Text Box 47"/>
              <p:cNvSpPr txBox="1">
                <a:spLocks noChangeArrowheads="1"/>
              </p:cNvSpPr>
              <p:nvPr/>
            </p:nvSpPr>
            <p:spPr bwMode="auto">
              <a:xfrm>
                <a:off x="1881" y="3363"/>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Rincón 1224</a:t>
                </a:r>
              </a:p>
            </p:txBody>
          </p:sp>
        </p:grpSp>
        <p:grpSp>
          <p:nvGrpSpPr>
            <p:cNvPr id="13360" name="Group 48"/>
            <p:cNvGrpSpPr>
              <a:grpSpLocks/>
            </p:cNvGrpSpPr>
            <p:nvPr/>
          </p:nvGrpSpPr>
          <p:grpSpPr bwMode="auto">
            <a:xfrm>
              <a:off x="960" y="3363"/>
              <a:ext cx="921" cy="286"/>
              <a:chOff x="960" y="3363"/>
              <a:chExt cx="921" cy="286"/>
            </a:xfrm>
          </p:grpSpPr>
          <p:sp>
            <p:nvSpPr>
              <p:cNvPr id="13361" name="AutoShape 49"/>
              <p:cNvSpPr>
                <a:spLocks noChangeArrowheads="1"/>
              </p:cNvSpPr>
              <p:nvPr/>
            </p:nvSpPr>
            <p:spPr bwMode="auto">
              <a:xfrm>
                <a:off x="960" y="3363"/>
                <a:ext cx="921"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62" name="Text Box 50"/>
              <p:cNvSpPr txBox="1">
                <a:spLocks noChangeArrowheads="1"/>
              </p:cNvSpPr>
              <p:nvPr/>
            </p:nvSpPr>
            <p:spPr bwMode="auto">
              <a:xfrm>
                <a:off x="960" y="3363"/>
                <a:ext cx="9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FF0000"/>
                  </a:buClr>
                  <a:buSzPct val="42000"/>
                </a:pPr>
                <a:r>
                  <a:rPr lang="en-GB" altLang="es-CR" sz="1200">
                    <a:solidFill>
                      <a:srgbClr val="FF0000"/>
                    </a:solidFill>
                    <a:latin typeface="Verdana" panose="020B0604030504040204" pitchFamily="34" charset="0"/>
                    <a:ea typeface="HG Mincho Light J" charset="0"/>
                    <a:cs typeface="HG Mincho Light J" charset="0"/>
                  </a:rPr>
                  <a:t>Joaquín  García </a:t>
                </a:r>
              </a:p>
            </p:txBody>
          </p:sp>
        </p:grpSp>
        <p:grpSp>
          <p:nvGrpSpPr>
            <p:cNvPr id="13363" name="Group 51"/>
            <p:cNvGrpSpPr>
              <a:grpSpLocks/>
            </p:cNvGrpSpPr>
            <p:nvPr/>
          </p:nvGrpSpPr>
          <p:grpSpPr bwMode="auto">
            <a:xfrm>
              <a:off x="288" y="3363"/>
              <a:ext cx="671" cy="285"/>
              <a:chOff x="288" y="3363"/>
              <a:chExt cx="671" cy="285"/>
            </a:xfrm>
          </p:grpSpPr>
          <p:sp>
            <p:nvSpPr>
              <p:cNvPr id="13364" name="AutoShape 52"/>
              <p:cNvSpPr>
                <a:spLocks noChangeArrowheads="1"/>
              </p:cNvSpPr>
              <p:nvPr/>
            </p:nvSpPr>
            <p:spPr bwMode="auto">
              <a:xfrm>
                <a:off x="288" y="3363"/>
                <a:ext cx="672"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65" name="Text Box 53"/>
              <p:cNvSpPr txBox="1">
                <a:spLocks noChangeArrowheads="1"/>
              </p:cNvSpPr>
              <p:nvPr/>
            </p:nvSpPr>
            <p:spPr bwMode="auto">
              <a:xfrm>
                <a:off x="288" y="3363"/>
                <a:ext cx="6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1225</a:t>
                </a:r>
              </a:p>
            </p:txBody>
          </p:sp>
        </p:grpSp>
        <p:grpSp>
          <p:nvGrpSpPr>
            <p:cNvPr id="13366" name="Group 54"/>
            <p:cNvGrpSpPr>
              <a:grpSpLocks/>
            </p:cNvGrpSpPr>
            <p:nvPr/>
          </p:nvGrpSpPr>
          <p:grpSpPr bwMode="auto">
            <a:xfrm>
              <a:off x="1881" y="3072"/>
              <a:ext cx="645" cy="290"/>
              <a:chOff x="1881" y="3072"/>
              <a:chExt cx="645" cy="290"/>
            </a:xfrm>
          </p:grpSpPr>
          <p:sp>
            <p:nvSpPr>
              <p:cNvPr id="13367" name="AutoShape 55"/>
              <p:cNvSpPr>
                <a:spLocks noChangeArrowheads="1"/>
              </p:cNvSpPr>
              <p:nvPr/>
            </p:nvSpPr>
            <p:spPr bwMode="auto">
              <a:xfrm>
                <a:off x="1881" y="3072"/>
                <a:ext cx="646" cy="291"/>
              </a:xfrm>
              <a:prstGeom prst="roundRect">
                <a:avLst>
                  <a:gd name="adj" fmla="val 343"/>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68" name="Text Box 56"/>
              <p:cNvSpPr txBox="1">
                <a:spLocks noChangeArrowheads="1"/>
              </p:cNvSpPr>
              <p:nvPr/>
            </p:nvSpPr>
            <p:spPr bwMode="auto">
              <a:xfrm>
                <a:off x="1881" y="3072"/>
                <a:ext cx="6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Dom. </a:t>
                </a:r>
              </a:p>
            </p:txBody>
          </p:sp>
        </p:grpSp>
        <p:grpSp>
          <p:nvGrpSpPr>
            <p:cNvPr id="13369" name="Group 57"/>
            <p:cNvGrpSpPr>
              <a:grpSpLocks/>
            </p:cNvGrpSpPr>
            <p:nvPr/>
          </p:nvGrpSpPr>
          <p:grpSpPr bwMode="auto">
            <a:xfrm>
              <a:off x="960" y="3072"/>
              <a:ext cx="921" cy="291"/>
              <a:chOff x="960" y="3072"/>
              <a:chExt cx="921" cy="291"/>
            </a:xfrm>
          </p:grpSpPr>
          <p:sp>
            <p:nvSpPr>
              <p:cNvPr id="13370" name="AutoShape 58"/>
              <p:cNvSpPr>
                <a:spLocks noChangeArrowheads="1"/>
              </p:cNvSpPr>
              <p:nvPr/>
            </p:nvSpPr>
            <p:spPr bwMode="auto">
              <a:xfrm>
                <a:off x="960" y="3072"/>
                <a:ext cx="921" cy="291"/>
              </a:xfrm>
              <a:prstGeom prst="roundRect">
                <a:avLst>
                  <a:gd name="adj" fmla="val 343"/>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71" name="Text Box 59"/>
              <p:cNvSpPr txBox="1">
                <a:spLocks noChangeArrowheads="1"/>
              </p:cNvSpPr>
              <p:nvPr/>
            </p:nvSpPr>
            <p:spPr bwMode="auto">
              <a:xfrm>
                <a:off x="960" y="3072"/>
                <a:ext cx="9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Nombre </a:t>
                </a:r>
              </a:p>
            </p:txBody>
          </p:sp>
        </p:grpSp>
        <p:grpSp>
          <p:nvGrpSpPr>
            <p:cNvPr id="13372" name="Group 60"/>
            <p:cNvGrpSpPr>
              <a:grpSpLocks/>
            </p:cNvGrpSpPr>
            <p:nvPr/>
          </p:nvGrpSpPr>
          <p:grpSpPr bwMode="auto">
            <a:xfrm>
              <a:off x="288" y="3072"/>
              <a:ext cx="672" cy="291"/>
              <a:chOff x="288" y="3072"/>
              <a:chExt cx="672" cy="291"/>
            </a:xfrm>
          </p:grpSpPr>
          <p:sp>
            <p:nvSpPr>
              <p:cNvPr id="13373" name="AutoShape 61"/>
              <p:cNvSpPr>
                <a:spLocks noChangeArrowheads="1"/>
              </p:cNvSpPr>
              <p:nvPr/>
            </p:nvSpPr>
            <p:spPr bwMode="auto">
              <a:xfrm>
                <a:off x="288" y="3072"/>
                <a:ext cx="672" cy="291"/>
              </a:xfrm>
              <a:prstGeom prst="roundRect">
                <a:avLst>
                  <a:gd name="adj" fmla="val 343"/>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74" name="Text Box 62"/>
              <p:cNvSpPr txBox="1">
                <a:spLocks noChangeArrowheads="1"/>
              </p:cNvSpPr>
              <p:nvPr/>
            </p:nvSpPr>
            <p:spPr bwMode="auto">
              <a:xfrm>
                <a:off x="288" y="307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Num </a:t>
                </a:r>
              </a:p>
            </p:txBody>
          </p:sp>
        </p:grpSp>
        <p:sp>
          <p:nvSpPr>
            <p:cNvPr id="13375" name="Line 63"/>
            <p:cNvSpPr>
              <a:spLocks noChangeShapeType="1"/>
            </p:cNvSpPr>
            <p:nvPr/>
          </p:nvSpPr>
          <p:spPr bwMode="auto">
            <a:xfrm>
              <a:off x="288" y="3072"/>
              <a:ext cx="353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76" name="Line 64"/>
            <p:cNvSpPr>
              <a:spLocks noChangeShapeType="1"/>
            </p:cNvSpPr>
            <p:nvPr/>
          </p:nvSpPr>
          <p:spPr bwMode="auto">
            <a:xfrm>
              <a:off x="288" y="3363"/>
              <a:ext cx="353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77" name="Line 65"/>
            <p:cNvSpPr>
              <a:spLocks noChangeShapeType="1"/>
            </p:cNvSpPr>
            <p:nvPr/>
          </p:nvSpPr>
          <p:spPr bwMode="auto">
            <a:xfrm>
              <a:off x="288" y="3649"/>
              <a:ext cx="353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78" name="Line 66"/>
            <p:cNvSpPr>
              <a:spLocks noChangeShapeType="1"/>
            </p:cNvSpPr>
            <p:nvPr/>
          </p:nvSpPr>
          <p:spPr bwMode="auto">
            <a:xfrm>
              <a:off x="288" y="3935"/>
              <a:ext cx="353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79" name="Line 67"/>
            <p:cNvSpPr>
              <a:spLocks noChangeShapeType="1"/>
            </p:cNvSpPr>
            <p:nvPr/>
          </p:nvSpPr>
          <p:spPr bwMode="auto">
            <a:xfrm>
              <a:off x="288" y="4106"/>
              <a:ext cx="3531"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0" name="Line 68"/>
            <p:cNvSpPr>
              <a:spLocks noChangeShapeType="1"/>
            </p:cNvSpPr>
            <p:nvPr/>
          </p:nvSpPr>
          <p:spPr bwMode="auto">
            <a:xfrm>
              <a:off x="288"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1" name="Line 69"/>
            <p:cNvSpPr>
              <a:spLocks noChangeShapeType="1"/>
            </p:cNvSpPr>
            <p:nvPr/>
          </p:nvSpPr>
          <p:spPr bwMode="auto">
            <a:xfrm>
              <a:off x="960"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2" name="Line 70"/>
            <p:cNvSpPr>
              <a:spLocks noChangeShapeType="1"/>
            </p:cNvSpPr>
            <p:nvPr/>
          </p:nvSpPr>
          <p:spPr bwMode="auto">
            <a:xfrm>
              <a:off x="1881"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3" name="Line 71"/>
            <p:cNvSpPr>
              <a:spLocks noChangeShapeType="1"/>
            </p:cNvSpPr>
            <p:nvPr/>
          </p:nvSpPr>
          <p:spPr bwMode="auto">
            <a:xfrm>
              <a:off x="3819"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4" name="Line 72"/>
            <p:cNvSpPr>
              <a:spLocks noChangeShapeType="1"/>
            </p:cNvSpPr>
            <p:nvPr/>
          </p:nvSpPr>
          <p:spPr bwMode="auto">
            <a:xfrm>
              <a:off x="2527"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385" name="Line 73"/>
            <p:cNvSpPr>
              <a:spLocks noChangeShapeType="1"/>
            </p:cNvSpPr>
            <p:nvPr/>
          </p:nvSpPr>
          <p:spPr bwMode="auto">
            <a:xfrm>
              <a:off x="3173" y="3072"/>
              <a:ext cx="1" cy="1034"/>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grpSp>
      <p:sp>
        <p:nvSpPr>
          <p:cNvPr id="13386" name="Text Box 74"/>
          <p:cNvSpPr txBox="1">
            <a:spLocks noChangeArrowheads="1"/>
          </p:cNvSpPr>
          <p:nvPr/>
        </p:nvSpPr>
        <p:spPr bwMode="auto">
          <a:xfrm>
            <a:off x="2027238" y="247956"/>
            <a:ext cx="60198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238"/>
              </a:spcBef>
              <a:buClr>
                <a:srgbClr val="00CC99"/>
              </a:buClr>
            </a:pPr>
            <a:r>
              <a:rPr lang="en-GB" altLang="es-CR" b="1" dirty="0" err="1">
                <a:solidFill>
                  <a:schemeClr val="bg2">
                    <a:lumMod val="60000"/>
                    <a:lumOff val="40000"/>
                  </a:schemeClr>
                </a:solidFill>
                <a:latin typeface="Verdana" panose="020B0604030504040204" pitchFamily="34" charset="0"/>
                <a:ea typeface="HG Mincho Light J" charset="0"/>
                <a:cs typeface="HG Mincho Light J" charset="0"/>
              </a:rPr>
              <a:t>Ejemplo</a:t>
            </a:r>
            <a:r>
              <a:rPr lang="en-GB" altLang="es-CR" b="1" dirty="0">
                <a:solidFill>
                  <a:schemeClr val="bg2">
                    <a:lumMod val="60000"/>
                    <a:lumOff val="40000"/>
                  </a:schemeClr>
                </a:solidFill>
                <a:ea typeface="HG Mincho Light J" charset="0"/>
                <a:cs typeface="HG Mincho Light J" charset="0"/>
              </a:rPr>
              <a:t> </a:t>
            </a:r>
            <a:r>
              <a:rPr lang="en-GB" altLang="es-CR" b="1" dirty="0" err="1">
                <a:solidFill>
                  <a:schemeClr val="bg2">
                    <a:lumMod val="60000"/>
                    <a:lumOff val="40000"/>
                  </a:schemeClr>
                </a:solidFill>
                <a:latin typeface="Verdana" panose="020B0604030504040204" pitchFamily="34" charset="0"/>
                <a:ea typeface="HG Mincho Light J" charset="0"/>
                <a:cs typeface="HG Mincho Light J" charset="0"/>
              </a:rPr>
              <a:t>Archivos</a:t>
            </a:r>
            <a:r>
              <a:rPr lang="en-GB" altLang="es-CR" b="1"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b="1" dirty="0" err="1">
                <a:solidFill>
                  <a:schemeClr val="bg2">
                    <a:lumMod val="60000"/>
                    <a:lumOff val="40000"/>
                  </a:schemeClr>
                </a:solidFill>
                <a:latin typeface="Verdana" panose="020B0604030504040204" pitchFamily="34" charset="0"/>
                <a:ea typeface="HG Mincho Light J" charset="0"/>
                <a:cs typeface="HG Mincho Light J" charset="0"/>
              </a:rPr>
              <a:t>Tradicionales</a:t>
            </a:r>
            <a:r>
              <a:rPr lang="en-GB" altLang="es-CR" sz="2000" b="1" dirty="0">
                <a:solidFill>
                  <a:schemeClr val="bg2">
                    <a:lumMod val="60000"/>
                    <a:lumOff val="40000"/>
                  </a:schemeClr>
                </a:solidFill>
                <a:latin typeface="Verdana" panose="020B0604030504040204" pitchFamily="34" charset="0"/>
                <a:ea typeface="HG Mincho Light J" charset="0"/>
                <a:cs typeface="HG Mincho Light J" charset="0"/>
              </a:rPr>
              <a:t> </a:t>
            </a:r>
          </a:p>
        </p:txBody>
      </p:sp>
      <p:grpSp>
        <p:nvGrpSpPr>
          <p:cNvPr id="13387" name="Group 75"/>
          <p:cNvGrpSpPr>
            <a:grpSpLocks/>
          </p:cNvGrpSpPr>
          <p:nvPr/>
        </p:nvGrpSpPr>
        <p:grpSpPr bwMode="auto">
          <a:xfrm>
            <a:off x="457200" y="2590800"/>
            <a:ext cx="5640388" cy="1676400"/>
            <a:chOff x="288" y="1632"/>
            <a:chExt cx="3553" cy="1056"/>
          </a:xfrm>
        </p:grpSpPr>
        <p:grpSp>
          <p:nvGrpSpPr>
            <p:cNvPr id="13388" name="Group 76"/>
            <p:cNvGrpSpPr>
              <a:grpSpLocks/>
            </p:cNvGrpSpPr>
            <p:nvPr/>
          </p:nvGrpSpPr>
          <p:grpSpPr bwMode="auto">
            <a:xfrm>
              <a:off x="2825" y="2513"/>
              <a:ext cx="1014" cy="175"/>
              <a:chOff x="2825" y="2513"/>
              <a:chExt cx="1014" cy="175"/>
            </a:xfrm>
          </p:grpSpPr>
          <p:sp>
            <p:nvSpPr>
              <p:cNvPr id="13389" name="AutoShape 77"/>
              <p:cNvSpPr>
                <a:spLocks noChangeArrowheads="1"/>
              </p:cNvSpPr>
              <p:nvPr/>
            </p:nvSpPr>
            <p:spPr bwMode="auto">
              <a:xfrm>
                <a:off x="2825" y="2513"/>
                <a:ext cx="1015"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90" name="Text Box 78"/>
              <p:cNvSpPr txBox="1">
                <a:spLocks noChangeArrowheads="1"/>
              </p:cNvSpPr>
              <p:nvPr/>
            </p:nvSpPr>
            <p:spPr bwMode="auto">
              <a:xfrm>
                <a:off x="2825" y="2513"/>
                <a:ext cx="101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91" name="Group 79"/>
            <p:cNvGrpSpPr>
              <a:grpSpLocks/>
            </p:cNvGrpSpPr>
            <p:nvPr/>
          </p:nvGrpSpPr>
          <p:grpSpPr bwMode="auto">
            <a:xfrm>
              <a:off x="2149" y="2513"/>
              <a:ext cx="675" cy="175"/>
              <a:chOff x="2149" y="2513"/>
              <a:chExt cx="675" cy="175"/>
            </a:xfrm>
          </p:grpSpPr>
          <p:sp>
            <p:nvSpPr>
              <p:cNvPr id="13392" name="AutoShape 80"/>
              <p:cNvSpPr>
                <a:spLocks noChangeArrowheads="1"/>
              </p:cNvSpPr>
              <p:nvPr/>
            </p:nvSpPr>
            <p:spPr bwMode="auto">
              <a:xfrm>
                <a:off x="2149" y="2513"/>
                <a:ext cx="676"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93" name="Text Box 81"/>
              <p:cNvSpPr txBox="1">
                <a:spLocks noChangeArrowheads="1"/>
              </p:cNvSpPr>
              <p:nvPr/>
            </p:nvSpPr>
            <p:spPr bwMode="auto">
              <a:xfrm>
                <a:off x="2149" y="2513"/>
                <a:ext cx="67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94" name="Group 82"/>
            <p:cNvGrpSpPr>
              <a:grpSpLocks/>
            </p:cNvGrpSpPr>
            <p:nvPr/>
          </p:nvGrpSpPr>
          <p:grpSpPr bwMode="auto">
            <a:xfrm>
              <a:off x="1478" y="2513"/>
              <a:ext cx="670" cy="175"/>
              <a:chOff x="1478" y="2513"/>
              <a:chExt cx="670" cy="175"/>
            </a:xfrm>
          </p:grpSpPr>
          <p:sp>
            <p:nvSpPr>
              <p:cNvPr id="13395" name="AutoShape 83"/>
              <p:cNvSpPr>
                <a:spLocks noChangeArrowheads="1"/>
              </p:cNvSpPr>
              <p:nvPr/>
            </p:nvSpPr>
            <p:spPr bwMode="auto">
              <a:xfrm>
                <a:off x="1478" y="2513"/>
                <a:ext cx="671"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96" name="Text Box 84"/>
              <p:cNvSpPr txBox="1">
                <a:spLocks noChangeArrowheads="1"/>
              </p:cNvSpPr>
              <p:nvPr/>
            </p:nvSpPr>
            <p:spPr bwMode="auto">
              <a:xfrm>
                <a:off x="1478" y="2513"/>
                <a:ext cx="67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397" name="Group 85"/>
            <p:cNvGrpSpPr>
              <a:grpSpLocks/>
            </p:cNvGrpSpPr>
            <p:nvPr/>
          </p:nvGrpSpPr>
          <p:grpSpPr bwMode="auto">
            <a:xfrm>
              <a:off x="735" y="2513"/>
              <a:ext cx="742" cy="175"/>
              <a:chOff x="735" y="2513"/>
              <a:chExt cx="742" cy="175"/>
            </a:xfrm>
          </p:grpSpPr>
          <p:sp>
            <p:nvSpPr>
              <p:cNvPr id="13398" name="AutoShape 86"/>
              <p:cNvSpPr>
                <a:spLocks noChangeArrowheads="1"/>
              </p:cNvSpPr>
              <p:nvPr/>
            </p:nvSpPr>
            <p:spPr bwMode="auto">
              <a:xfrm>
                <a:off x="735" y="2513"/>
                <a:ext cx="743"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399" name="Text Box 87"/>
              <p:cNvSpPr txBox="1">
                <a:spLocks noChangeArrowheads="1"/>
              </p:cNvSpPr>
              <p:nvPr/>
            </p:nvSpPr>
            <p:spPr bwMode="auto">
              <a:xfrm>
                <a:off x="735" y="2513"/>
                <a:ext cx="74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400" name="Group 88"/>
            <p:cNvGrpSpPr>
              <a:grpSpLocks/>
            </p:cNvGrpSpPr>
            <p:nvPr/>
          </p:nvGrpSpPr>
          <p:grpSpPr bwMode="auto">
            <a:xfrm>
              <a:off x="288" y="2513"/>
              <a:ext cx="446" cy="175"/>
              <a:chOff x="288" y="2513"/>
              <a:chExt cx="446" cy="175"/>
            </a:xfrm>
          </p:grpSpPr>
          <p:sp>
            <p:nvSpPr>
              <p:cNvPr id="13401" name="AutoShape 89"/>
              <p:cNvSpPr>
                <a:spLocks noChangeArrowheads="1"/>
              </p:cNvSpPr>
              <p:nvPr/>
            </p:nvSpPr>
            <p:spPr bwMode="auto">
              <a:xfrm>
                <a:off x="288" y="2513"/>
                <a:ext cx="447"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02" name="Text Box 90"/>
              <p:cNvSpPr txBox="1">
                <a:spLocks noChangeArrowheads="1"/>
              </p:cNvSpPr>
              <p:nvPr/>
            </p:nvSpPr>
            <p:spPr bwMode="auto">
              <a:xfrm>
                <a:off x="288" y="2513"/>
                <a:ext cx="44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a:t>
                </a:r>
              </a:p>
            </p:txBody>
          </p:sp>
        </p:grpSp>
        <p:grpSp>
          <p:nvGrpSpPr>
            <p:cNvPr id="13403" name="Group 91"/>
            <p:cNvGrpSpPr>
              <a:grpSpLocks/>
            </p:cNvGrpSpPr>
            <p:nvPr/>
          </p:nvGrpSpPr>
          <p:grpSpPr bwMode="auto">
            <a:xfrm>
              <a:off x="2825" y="2227"/>
              <a:ext cx="1015" cy="286"/>
              <a:chOff x="2825" y="2227"/>
              <a:chExt cx="1015" cy="286"/>
            </a:xfrm>
          </p:grpSpPr>
          <p:sp>
            <p:nvSpPr>
              <p:cNvPr id="13404" name="AutoShape 92"/>
              <p:cNvSpPr>
                <a:spLocks noChangeArrowheads="1"/>
              </p:cNvSpPr>
              <p:nvPr/>
            </p:nvSpPr>
            <p:spPr bwMode="auto">
              <a:xfrm>
                <a:off x="2825" y="2227"/>
                <a:ext cx="1015"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05" name="Text Box 93"/>
              <p:cNvSpPr txBox="1">
                <a:spLocks noChangeArrowheads="1"/>
              </p:cNvSpPr>
              <p:nvPr/>
            </p:nvSpPr>
            <p:spPr bwMode="auto">
              <a:xfrm>
                <a:off x="2825" y="2227"/>
                <a:ext cx="101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CCCCFF"/>
                  </a:buClr>
                  <a:buSzPct val="42000"/>
                </a:pPr>
                <a:r>
                  <a:rPr lang="en-GB" altLang="es-CR" sz="1200" dirty="0">
                    <a:solidFill>
                      <a:schemeClr val="bg2">
                        <a:lumMod val="75000"/>
                      </a:schemeClr>
                    </a:solidFill>
                    <a:latin typeface="Verdana" panose="020B0604030504040204" pitchFamily="34" charset="0"/>
                    <a:ea typeface="HG Mincho Light J" charset="0"/>
                    <a:cs typeface="HG Mincho Light J" charset="0"/>
                  </a:rPr>
                  <a:t>Fmar@gmail.com </a:t>
                </a:r>
              </a:p>
            </p:txBody>
          </p:sp>
        </p:grpSp>
        <p:grpSp>
          <p:nvGrpSpPr>
            <p:cNvPr id="13406" name="Group 94"/>
            <p:cNvGrpSpPr>
              <a:grpSpLocks/>
            </p:cNvGrpSpPr>
            <p:nvPr/>
          </p:nvGrpSpPr>
          <p:grpSpPr bwMode="auto">
            <a:xfrm>
              <a:off x="2149" y="2227"/>
              <a:ext cx="675" cy="285"/>
              <a:chOff x="2149" y="2227"/>
              <a:chExt cx="675" cy="285"/>
            </a:xfrm>
          </p:grpSpPr>
          <p:sp>
            <p:nvSpPr>
              <p:cNvPr id="13407" name="AutoShape 95"/>
              <p:cNvSpPr>
                <a:spLocks noChangeArrowheads="1"/>
              </p:cNvSpPr>
              <p:nvPr/>
            </p:nvSpPr>
            <p:spPr bwMode="auto">
              <a:xfrm>
                <a:off x="2149" y="2227"/>
                <a:ext cx="676"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08" name="Text Box 96"/>
              <p:cNvSpPr txBox="1">
                <a:spLocks noChangeArrowheads="1"/>
              </p:cNvSpPr>
              <p:nvPr/>
            </p:nvSpPr>
            <p:spPr bwMode="auto">
              <a:xfrm>
                <a:off x="2149" y="2227"/>
                <a:ext cx="6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9157878</a:t>
                </a:r>
              </a:p>
            </p:txBody>
          </p:sp>
        </p:grpSp>
        <p:grpSp>
          <p:nvGrpSpPr>
            <p:cNvPr id="13409" name="Group 97"/>
            <p:cNvGrpSpPr>
              <a:grpSpLocks/>
            </p:cNvGrpSpPr>
            <p:nvPr/>
          </p:nvGrpSpPr>
          <p:grpSpPr bwMode="auto">
            <a:xfrm>
              <a:off x="1478" y="2227"/>
              <a:ext cx="671" cy="286"/>
              <a:chOff x="1478" y="2227"/>
              <a:chExt cx="671" cy="286"/>
            </a:xfrm>
          </p:grpSpPr>
          <p:sp>
            <p:nvSpPr>
              <p:cNvPr id="13410" name="AutoShape 98"/>
              <p:cNvSpPr>
                <a:spLocks noChangeArrowheads="1"/>
              </p:cNvSpPr>
              <p:nvPr/>
            </p:nvSpPr>
            <p:spPr bwMode="auto">
              <a:xfrm>
                <a:off x="1478" y="2227"/>
                <a:ext cx="671"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11" name="Text Box 99"/>
              <p:cNvSpPr txBox="1">
                <a:spLocks noChangeArrowheads="1"/>
              </p:cNvSpPr>
              <p:nvPr/>
            </p:nvSpPr>
            <p:spPr bwMode="auto">
              <a:xfrm>
                <a:off x="1478" y="2227"/>
                <a:ext cx="6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Rincón 876</a:t>
                </a:r>
              </a:p>
            </p:txBody>
          </p:sp>
        </p:grpSp>
        <p:grpSp>
          <p:nvGrpSpPr>
            <p:cNvPr id="13412" name="Group 100"/>
            <p:cNvGrpSpPr>
              <a:grpSpLocks/>
            </p:cNvGrpSpPr>
            <p:nvPr/>
          </p:nvGrpSpPr>
          <p:grpSpPr bwMode="auto">
            <a:xfrm>
              <a:off x="735" y="2227"/>
              <a:ext cx="743" cy="288"/>
              <a:chOff x="735" y="2227"/>
              <a:chExt cx="743" cy="288"/>
            </a:xfrm>
          </p:grpSpPr>
          <p:sp>
            <p:nvSpPr>
              <p:cNvPr id="13413" name="AutoShape 101"/>
              <p:cNvSpPr>
                <a:spLocks noChangeArrowheads="1"/>
              </p:cNvSpPr>
              <p:nvPr/>
            </p:nvSpPr>
            <p:spPr bwMode="auto">
              <a:xfrm>
                <a:off x="735" y="2227"/>
                <a:ext cx="743"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14" name="Text Box 102"/>
              <p:cNvSpPr txBox="1">
                <a:spLocks noChangeArrowheads="1"/>
              </p:cNvSpPr>
              <p:nvPr/>
            </p:nvSpPr>
            <p:spPr bwMode="auto">
              <a:xfrm>
                <a:off x="735" y="2227"/>
                <a:ext cx="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Fernando Martínez </a:t>
                </a:r>
              </a:p>
            </p:txBody>
          </p:sp>
        </p:grpSp>
        <p:grpSp>
          <p:nvGrpSpPr>
            <p:cNvPr id="13415" name="Group 103"/>
            <p:cNvGrpSpPr>
              <a:grpSpLocks/>
            </p:cNvGrpSpPr>
            <p:nvPr/>
          </p:nvGrpSpPr>
          <p:grpSpPr bwMode="auto">
            <a:xfrm>
              <a:off x="288" y="2227"/>
              <a:ext cx="446" cy="285"/>
              <a:chOff x="288" y="2227"/>
              <a:chExt cx="446" cy="285"/>
            </a:xfrm>
          </p:grpSpPr>
          <p:sp>
            <p:nvSpPr>
              <p:cNvPr id="13416" name="AutoShape 104"/>
              <p:cNvSpPr>
                <a:spLocks noChangeArrowheads="1"/>
              </p:cNvSpPr>
              <p:nvPr/>
            </p:nvSpPr>
            <p:spPr bwMode="auto">
              <a:xfrm>
                <a:off x="288" y="2227"/>
                <a:ext cx="447" cy="286"/>
              </a:xfrm>
              <a:prstGeom prst="roundRect">
                <a:avLst>
                  <a:gd name="adj" fmla="val 347"/>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17" name="Text Box 105"/>
              <p:cNvSpPr txBox="1">
                <a:spLocks noChangeArrowheads="1"/>
              </p:cNvSpPr>
              <p:nvPr/>
            </p:nvSpPr>
            <p:spPr bwMode="auto">
              <a:xfrm>
                <a:off x="288" y="2227"/>
                <a:ext cx="44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1226</a:t>
                </a:r>
              </a:p>
            </p:txBody>
          </p:sp>
        </p:grpSp>
        <p:grpSp>
          <p:nvGrpSpPr>
            <p:cNvPr id="13418" name="Group 106"/>
            <p:cNvGrpSpPr>
              <a:grpSpLocks/>
            </p:cNvGrpSpPr>
            <p:nvPr/>
          </p:nvGrpSpPr>
          <p:grpSpPr bwMode="auto">
            <a:xfrm>
              <a:off x="2825" y="1803"/>
              <a:ext cx="1015" cy="433"/>
              <a:chOff x="2825" y="1803"/>
              <a:chExt cx="1015" cy="433"/>
            </a:xfrm>
          </p:grpSpPr>
          <p:sp>
            <p:nvSpPr>
              <p:cNvPr id="13419" name="AutoShape 107"/>
              <p:cNvSpPr>
                <a:spLocks noChangeArrowheads="1"/>
              </p:cNvSpPr>
              <p:nvPr/>
            </p:nvSpPr>
            <p:spPr bwMode="auto">
              <a:xfrm>
                <a:off x="2825" y="1803"/>
                <a:ext cx="1015" cy="424"/>
              </a:xfrm>
              <a:prstGeom prst="roundRect">
                <a:avLst>
                  <a:gd name="adj" fmla="val 231"/>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20" name="Text Box 108"/>
              <p:cNvSpPr txBox="1">
                <a:spLocks noChangeArrowheads="1"/>
              </p:cNvSpPr>
              <p:nvPr/>
            </p:nvSpPr>
            <p:spPr bwMode="auto">
              <a:xfrm>
                <a:off x="2825" y="1803"/>
                <a:ext cx="101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CCCCFF"/>
                  </a:buClr>
                  <a:buSzPct val="42000"/>
                </a:pPr>
                <a:r>
                  <a:rPr lang="en-GB" altLang="es-CR" sz="1200" dirty="0">
                    <a:solidFill>
                      <a:schemeClr val="bg2">
                        <a:lumMod val="75000"/>
                      </a:schemeClr>
                    </a:solidFill>
                    <a:latin typeface="Verdana" panose="020B0604030504040204" pitchFamily="34" charset="0"/>
                    <a:ea typeface="HG Mincho Light J" charset="0"/>
                    <a:cs typeface="HG Mincho Light J" charset="0"/>
                  </a:rPr>
                  <a:t>jgarcia@adinet.com.uy</a:t>
                </a:r>
              </a:p>
              <a:p>
                <a:pPr eaLnBrk="1" hangingPunct="1">
                  <a:spcBef>
                    <a:spcPts val="288"/>
                  </a:spcBef>
                  <a:buClr>
                    <a:srgbClr val="3333CC"/>
                  </a:buClr>
                  <a:buSzPct val="42000"/>
                </a:pPr>
                <a:endParaRPr lang="en-GB" altLang="es-CR" sz="1200" dirty="0">
                  <a:solidFill>
                    <a:srgbClr val="3333CC"/>
                  </a:solidFill>
                  <a:latin typeface="Verdana" panose="020B0604030504040204" pitchFamily="34" charset="0"/>
                  <a:ea typeface="HG Mincho Light J" charset="0"/>
                  <a:cs typeface="HG Mincho Light J" charset="0"/>
                </a:endParaRPr>
              </a:p>
            </p:txBody>
          </p:sp>
        </p:grpSp>
        <p:grpSp>
          <p:nvGrpSpPr>
            <p:cNvPr id="13421" name="Group 109"/>
            <p:cNvGrpSpPr>
              <a:grpSpLocks/>
            </p:cNvGrpSpPr>
            <p:nvPr/>
          </p:nvGrpSpPr>
          <p:grpSpPr bwMode="auto">
            <a:xfrm>
              <a:off x="2149" y="1803"/>
              <a:ext cx="675" cy="423"/>
              <a:chOff x="2149" y="1803"/>
              <a:chExt cx="675" cy="423"/>
            </a:xfrm>
          </p:grpSpPr>
          <p:sp>
            <p:nvSpPr>
              <p:cNvPr id="13422" name="AutoShape 110"/>
              <p:cNvSpPr>
                <a:spLocks noChangeArrowheads="1"/>
              </p:cNvSpPr>
              <p:nvPr/>
            </p:nvSpPr>
            <p:spPr bwMode="auto">
              <a:xfrm>
                <a:off x="2149" y="1803"/>
                <a:ext cx="676" cy="424"/>
              </a:xfrm>
              <a:prstGeom prst="roundRect">
                <a:avLst>
                  <a:gd name="adj" fmla="val 231"/>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23" name="Text Box 111"/>
              <p:cNvSpPr txBox="1">
                <a:spLocks noChangeArrowheads="1"/>
              </p:cNvSpPr>
              <p:nvPr/>
            </p:nvSpPr>
            <p:spPr bwMode="auto">
              <a:xfrm>
                <a:off x="2149" y="1803"/>
                <a:ext cx="67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4182569</a:t>
                </a:r>
              </a:p>
            </p:txBody>
          </p:sp>
        </p:grpSp>
        <p:grpSp>
          <p:nvGrpSpPr>
            <p:cNvPr id="13424" name="Group 112"/>
            <p:cNvGrpSpPr>
              <a:grpSpLocks/>
            </p:cNvGrpSpPr>
            <p:nvPr/>
          </p:nvGrpSpPr>
          <p:grpSpPr bwMode="auto">
            <a:xfrm>
              <a:off x="1478" y="1803"/>
              <a:ext cx="671" cy="424"/>
              <a:chOff x="1478" y="1803"/>
              <a:chExt cx="671" cy="424"/>
            </a:xfrm>
          </p:grpSpPr>
          <p:sp>
            <p:nvSpPr>
              <p:cNvPr id="13425" name="AutoShape 113"/>
              <p:cNvSpPr>
                <a:spLocks noChangeArrowheads="1"/>
              </p:cNvSpPr>
              <p:nvPr/>
            </p:nvSpPr>
            <p:spPr bwMode="auto">
              <a:xfrm>
                <a:off x="1478" y="1803"/>
                <a:ext cx="671" cy="424"/>
              </a:xfrm>
              <a:prstGeom prst="roundRect">
                <a:avLst>
                  <a:gd name="adj" fmla="val 231"/>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26" name="Text Box 114"/>
              <p:cNvSpPr txBox="1">
                <a:spLocks noChangeArrowheads="1"/>
              </p:cNvSpPr>
              <p:nvPr/>
            </p:nvSpPr>
            <p:spPr bwMode="auto">
              <a:xfrm>
                <a:off x="1478" y="1803"/>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Guaná 1202</a:t>
                </a:r>
              </a:p>
            </p:txBody>
          </p:sp>
        </p:grpSp>
        <p:grpSp>
          <p:nvGrpSpPr>
            <p:cNvPr id="13427" name="Group 115"/>
            <p:cNvGrpSpPr>
              <a:grpSpLocks/>
            </p:cNvGrpSpPr>
            <p:nvPr/>
          </p:nvGrpSpPr>
          <p:grpSpPr bwMode="auto">
            <a:xfrm>
              <a:off x="735" y="1803"/>
              <a:ext cx="743" cy="424"/>
              <a:chOff x="735" y="1803"/>
              <a:chExt cx="743" cy="424"/>
            </a:xfrm>
          </p:grpSpPr>
          <p:sp>
            <p:nvSpPr>
              <p:cNvPr id="13428" name="AutoShape 116"/>
              <p:cNvSpPr>
                <a:spLocks noChangeArrowheads="1"/>
              </p:cNvSpPr>
              <p:nvPr/>
            </p:nvSpPr>
            <p:spPr bwMode="auto">
              <a:xfrm>
                <a:off x="735" y="1803"/>
                <a:ext cx="743" cy="424"/>
              </a:xfrm>
              <a:prstGeom prst="roundRect">
                <a:avLst>
                  <a:gd name="adj" fmla="val 231"/>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29" name="Text Box 117"/>
              <p:cNvSpPr txBox="1">
                <a:spLocks noChangeArrowheads="1"/>
              </p:cNvSpPr>
              <p:nvPr/>
            </p:nvSpPr>
            <p:spPr bwMode="auto">
              <a:xfrm>
                <a:off x="735" y="1803"/>
                <a:ext cx="7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FF0000"/>
                  </a:buClr>
                  <a:buSzPct val="42000"/>
                </a:pPr>
                <a:r>
                  <a:rPr lang="en-GB" altLang="es-CR" sz="1200">
                    <a:solidFill>
                      <a:srgbClr val="FF0000"/>
                    </a:solidFill>
                    <a:latin typeface="Verdana" panose="020B0604030504040204" pitchFamily="34" charset="0"/>
                    <a:ea typeface="HG Mincho Light J" charset="0"/>
                    <a:cs typeface="HG Mincho Light J" charset="0"/>
                  </a:rPr>
                  <a:t>Juan García </a:t>
                </a:r>
              </a:p>
            </p:txBody>
          </p:sp>
        </p:grpSp>
        <p:grpSp>
          <p:nvGrpSpPr>
            <p:cNvPr id="13430" name="Group 118"/>
            <p:cNvGrpSpPr>
              <a:grpSpLocks/>
            </p:cNvGrpSpPr>
            <p:nvPr/>
          </p:nvGrpSpPr>
          <p:grpSpPr bwMode="auto">
            <a:xfrm>
              <a:off x="288" y="1803"/>
              <a:ext cx="446" cy="423"/>
              <a:chOff x="288" y="1803"/>
              <a:chExt cx="446" cy="423"/>
            </a:xfrm>
          </p:grpSpPr>
          <p:sp>
            <p:nvSpPr>
              <p:cNvPr id="13431" name="AutoShape 119"/>
              <p:cNvSpPr>
                <a:spLocks noChangeArrowheads="1"/>
              </p:cNvSpPr>
              <p:nvPr/>
            </p:nvSpPr>
            <p:spPr bwMode="auto">
              <a:xfrm>
                <a:off x="288" y="1803"/>
                <a:ext cx="447" cy="424"/>
              </a:xfrm>
              <a:prstGeom prst="roundRect">
                <a:avLst>
                  <a:gd name="adj" fmla="val 231"/>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32" name="Text Box 120"/>
              <p:cNvSpPr txBox="1">
                <a:spLocks noChangeArrowheads="1"/>
              </p:cNvSpPr>
              <p:nvPr/>
            </p:nvSpPr>
            <p:spPr bwMode="auto">
              <a:xfrm>
                <a:off x="288" y="1803"/>
                <a:ext cx="44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1225</a:t>
                </a:r>
              </a:p>
            </p:txBody>
          </p:sp>
        </p:grpSp>
        <p:grpSp>
          <p:nvGrpSpPr>
            <p:cNvPr id="13433" name="Group 121"/>
            <p:cNvGrpSpPr>
              <a:grpSpLocks/>
            </p:cNvGrpSpPr>
            <p:nvPr/>
          </p:nvGrpSpPr>
          <p:grpSpPr bwMode="auto">
            <a:xfrm>
              <a:off x="2825" y="1632"/>
              <a:ext cx="1014" cy="175"/>
              <a:chOff x="2825" y="1632"/>
              <a:chExt cx="1014" cy="175"/>
            </a:xfrm>
          </p:grpSpPr>
          <p:sp>
            <p:nvSpPr>
              <p:cNvPr id="13434" name="AutoShape 122"/>
              <p:cNvSpPr>
                <a:spLocks noChangeArrowheads="1"/>
              </p:cNvSpPr>
              <p:nvPr/>
            </p:nvSpPr>
            <p:spPr bwMode="auto">
              <a:xfrm>
                <a:off x="2825" y="1632"/>
                <a:ext cx="1015"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35" name="Text Box 123"/>
              <p:cNvSpPr txBox="1">
                <a:spLocks noChangeArrowheads="1"/>
              </p:cNvSpPr>
              <p:nvPr/>
            </p:nvSpPr>
            <p:spPr bwMode="auto">
              <a:xfrm>
                <a:off x="2825" y="1632"/>
                <a:ext cx="101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E-mail</a:t>
                </a:r>
              </a:p>
            </p:txBody>
          </p:sp>
        </p:grpSp>
        <p:grpSp>
          <p:nvGrpSpPr>
            <p:cNvPr id="13436" name="Group 124"/>
            <p:cNvGrpSpPr>
              <a:grpSpLocks/>
            </p:cNvGrpSpPr>
            <p:nvPr/>
          </p:nvGrpSpPr>
          <p:grpSpPr bwMode="auto">
            <a:xfrm>
              <a:off x="2149" y="1632"/>
              <a:ext cx="676" cy="173"/>
              <a:chOff x="2149" y="1632"/>
              <a:chExt cx="676" cy="173"/>
            </a:xfrm>
          </p:grpSpPr>
          <p:sp>
            <p:nvSpPr>
              <p:cNvPr id="13437" name="AutoShape 125"/>
              <p:cNvSpPr>
                <a:spLocks noChangeArrowheads="1"/>
              </p:cNvSpPr>
              <p:nvPr/>
            </p:nvSpPr>
            <p:spPr bwMode="auto">
              <a:xfrm>
                <a:off x="2149" y="1632"/>
                <a:ext cx="676"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38" name="Text Box 126"/>
              <p:cNvSpPr txBox="1">
                <a:spLocks noChangeArrowheads="1"/>
              </p:cNvSpPr>
              <p:nvPr/>
            </p:nvSpPr>
            <p:spPr bwMode="auto">
              <a:xfrm>
                <a:off x="2149" y="1632"/>
                <a:ext cx="6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Telefono </a:t>
                </a:r>
              </a:p>
            </p:txBody>
          </p:sp>
        </p:grpSp>
        <p:grpSp>
          <p:nvGrpSpPr>
            <p:cNvPr id="13439" name="Group 127"/>
            <p:cNvGrpSpPr>
              <a:grpSpLocks/>
            </p:cNvGrpSpPr>
            <p:nvPr/>
          </p:nvGrpSpPr>
          <p:grpSpPr bwMode="auto">
            <a:xfrm>
              <a:off x="1478" y="1632"/>
              <a:ext cx="671" cy="173"/>
              <a:chOff x="1478" y="1632"/>
              <a:chExt cx="671" cy="173"/>
            </a:xfrm>
          </p:grpSpPr>
          <p:sp>
            <p:nvSpPr>
              <p:cNvPr id="13440" name="AutoShape 128"/>
              <p:cNvSpPr>
                <a:spLocks noChangeArrowheads="1"/>
              </p:cNvSpPr>
              <p:nvPr/>
            </p:nvSpPr>
            <p:spPr bwMode="auto">
              <a:xfrm>
                <a:off x="1478" y="1632"/>
                <a:ext cx="671"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41" name="Text Box 129"/>
              <p:cNvSpPr txBox="1">
                <a:spLocks noChangeArrowheads="1"/>
              </p:cNvSpPr>
              <p:nvPr/>
            </p:nvSpPr>
            <p:spPr bwMode="auto">
              <a:xfrm>
                <a:off x="1478" y="1632"/>
                <a:ext cx="6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Dirección </a:t>
                </a:r>
              </a:p>
            </p:txBody>
          </p:sp>
        </p:grpSp>
        <p:grpSp>
          <p:nvGrpSpPr>
            <p:cNvPr id="13442" name="Group 130"/>
            <p:cNvGrpSpPr>
              <a:grpSpLocks/>
            </p:cNvGrpSpPr>
            <p:nvPr/>
          </p:nvGrpSpPr>
          <p:grpSpPr bwMode="auto">
            <a:xfrm>
              <a:off x="735" y="1632"/>
              <a:ext cx="743" cy="173"/>
              <a:chOff x="735" y="1632"/>
              <a:chExt cx="743" cy="173"/>
            </a:xfrm>
          </p:grpSpPr>
          <p:sp>
            <p:nvSpPr>
              <p:cNvPr id="13443" name="AutoShape 131"/>
              <p:cNvSpPr>
                <a:spLocks noChangeArrowheads="1"/>
              </p:cNvSpPr>
              <p:nvPr/>
            </p:nvSpPr>
            <p:spPr bwMode="auto">
              <a:xfrm>
                <a:off x="735" y="1632"/>
                <a:ext cx="743"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44" name="Text Box 132"/>
              <p:cNvSpPr txBox="1">
                <a:spLocks noChangeArrowheads="1"/>
              </p:cNvSpPr>
              <p:nvPr/>
            </p:nvSpPr>
            <p:spPr bwMode="auto">
              <a:xfrm>
                <a:off x="735" y="1632"/>
                <a:ext cx="7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Nombre </a:t>
                </a:r>
              </a:p>
            </p:txBody>
          </p:sp>
        </p:grpSp>
        <p:grpSp>
          <p:nvGrpSpPr>
            <p:cNvPr id="13445" name="Group 133"/>
            <p:cNvGrpSpPr>
              <a:grpSpLocks/>
            </p:cNvGrpSpPr>
            <p:nvPr/>
          </p:nvGrpSpPr>
          <p:grpSpPr bwMode="auto">
            <a:xfrm>
              <a:off x="288" y="1632"/>
              <a:ext cx="447" cy="173"/>
              <a:chOff x="288" y="1632"/>
              <a:chExt cx="447" cy="173"/>
            </a:xfrm>
          </p:grpSpPr>
          <p:sp>
            <p:nvSpPr>
              <p:cNvPr id="13446" name="AutoShape 134"/>
              <p:cNvSpPr>
                <a:spLocks noChangeArrowheads="1"/>
              </p:cNvSpPr>
              <p:nvPr/>
            </p:nvSpPr>
            <p:spPr bwMode="auto">
              <a:xfrm>
                <a:off x="288" y="1632"/>
                <a:ext cx="447" cy="171"/>
              </a:xfrm>
              <a:prstGeom prst="roundRect">
                <a:avLst>
                  <a:gd name="adj" fmla="val 588"/>
                </a:avLst>
              </a:prstGeom>
              <a:solidFill>
                <a:srgbClr val="99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3447" name="Text Box 135"/>
              <p:cNvSpPr txBox="1">
                <a:spLocks noChangeArrowheads="1"/>
              </p:cNvSpPr>
              <p:nvPr/>
            </p:nvSpPr>
            <p:spPr bwMode="auto">
              <a:xfrm>
                <a:off x="288" y="1632"/>
                <a:ext cx="4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288"/>
                  </a:spcBef>
                  <a:buClr>
                    <a:srgbClr val="000000"/>
                  </a:buClr>
                  <a:buSzPct val="42000"/>
                </a:pPr>
                <a:r>
                  <a:rPr lang="en-GB" altLang="es-CR" sz="1200">
                    <a:solidFill>
                      <a:srgbClr val="000000"/>
                    </a:solidFill>
                    <a:latin typeface="Verdana" panose="020B0604030504040204" pitchFamily="34" charset="0"/>
                    <a:ea typeface="HG Mincho Light J" charset="0"/>
                    <a:cs typeface="HG Mincho Light J" charset="0"/>
                  </a:rPr>
                  <a:t>Num </a:t>
                </a:r>
              </a:p>
            </p:txBody>
          </p:sp>
        </p:grpSp>
        <p:sp>
          <p:nvSpPr>
            <p:cNvPr id="13448" name="Line 136"/>
            <p:cNvSpPr>
              <a:spLocks noChangeShapeType="1"/>
            </p:cNvSpPr>
            <p:nvPr/>
          </p:nvSpPr>
          <p:spPr bwMode="auto">
            <a:xfrm>
              <a:off x="288" y="1803"/>
              <a:ext cx="35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49" name="Line 137"/>
            <p:cNvSpPr>
              <a:spLocks noChangeShapeType="1"/>
            </p:cNvSpPr>
            <p:nvPr/>
          </p:nvSpPr>
          <p:spPr bwMode="auto">
            <a:xfrm>
              <a:off x="288" y="2227"/>
              <a:ext cx="35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0" name="Line 138"/>
            <p:cNvSpPr>
              <a:spLocks noChangeShapeType="1"/>
            </p:cNvSpPr>
            <p:nvPr/>
          </p:nvSpPr>
          <p:spPr bwMode="auto">
            <a:xfrm>
              <a:off x="288" y="2513"/>
              <a:ext cx="35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1" name="Line 139"/>
            <p:cNvSpPr>
              <a:spLocks noChangeShapeType="1"/>
            </p:cNvSpPr>
            <p:nvPr/>
          </p:nvSpPr>
          <p:spPr bwMode="auto">
            <a:xfrm>
              <a:off x="288" y="2684"/>
              <a:ext cx="35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2" name="Line 140"/>
            <p:cNvSpPr>
              <a:spLocks noChangeShapeType="1"/>
            </p:cNvSpPr>
            <p:nvPr/>
          </p:nvSpPr>
          <p:spPr bwMode="auto">
            <a:xfrm>
              <a:off x="288"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3" name="Line 141"/>
            <p:cNvSpPr>
              <a:spLocks noChangeShapeType="1"/>
            </p:cNvSpPr>
            <p:nvPr/>
          </p:nvSpPr>
          <p:spPr bwMode="auto">
            <a:xfrm>
              <a:off x="735"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4" name="Line 142"/>
            <p:cNvSpPr>
              <a:spLocks noChangeShapeType="1"/>
            </p:cNvSpPr>
            <p:nvPr/>
          </p:nvSpPr>
          <p:spPr bwMode="auto">
            <a:xfrm>
              <a:off x="1478"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5" name="Line 143"/>
            <p:cNvSpPr>
              <a:spLocks noChangeShapeType="1"/>
            </p:cNvSpPr>
            <p:nvPr/>
          </p:nvSpPr>
          <p:spPr bwMode="auto">
            <a:xfrm>
              <a:off x="2825"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6" name="Line 144"/>
            <p:cNvSpPr>
              <a:spLocks noChangeShapeType="1"/>
            </p:cNvSpPr>
            <p:nvPr/>
          </p:nvSpPr>
          <p:spPr bwMode="auto">
            <a:xfrm>
              <a:off x="3840"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7" name="Line 145"/>
            <p:cNvSpPr>
              <a:spLocks noChangeShapeType="1"/>
            </p:cNvSpPr>
            <p:nvPr/>
          </p:nvSpPr>
          <p:spPr bwMode="auto">
            <a:xfrm>
              <a:off x="288" y="1632"/>
              <a:ext cx="35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458" name="Line 146"/>
            <p:cNvSpPr>
              <a:spLocks noChangeShapeType="1"/>
            </p:cNvSpPr>
            <p:nvPr/>
          </p:nvSpPr>
          <p:spPr bwMode="auto">
            <a:xfrm>
              <a:off x="2149" y="1632"/>
              <a:ext cx="1" cy="1052"/>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grpSp>
      <p:sp>
        <p:nvSpPr>
          <p:cNvPr id="13459" name="Text Box 147"/>
          <p:cNvSpPr txBox="1">
            <a:spLocks noChangeArrowheads="1"/>
          </p:cNvSpPr>
          <p:nvPr/>
        </p:nvSpPr>
        <p:spPr bwMode="auto">
          <a:xfrm>
            <a:off x="619919" y="2186142"/>
            <a:ext cx="312420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988"/>
              </a:spcBef>
              <a:buClr>
                <a:srgbClr val="000000"/>
              </a:buClr>
            </a:pPr>
            <a:r>
              <a:rPr lang="en-GB" altLang="es-CR" sz="1600" b="1" dirty="0" err="1">
                <a:solidFill>
                  <a:schemeClr val="accent2">
                    <a:lumMod val="50000"/>
                  </a:schemeClr>
                </a:solidFill>
                <a:latin typeface="Verdana" panose="020B0604030504040204" pitchFamily="34" charset="0"/>
                <a:ea typeface="HG Mincho Light J" charset="0"/>
                <a:cs typeface="HG Mincho Light J" charset="0"/>
              </a:rPr>
              <a:t>Clientes</a:t>
            </a:r>
            <a:r>
              <a:rPr lang="en-GB" altLang="es-CR" sz="1600" b="1" dirty="0">
                <a:latin typeface="Verdana" panose="020B0604030504040204" pitchFamily="34" charset="0"/>
                <a:ea typeface="HG Mincho Light J" charset="0"/>
                <a:cs typeface="HG Mincho Light J" charset="0"/>
              </a:rPr>
              <a:t> </a:t>
            </a:r>
          </a:p>
        </p:txBody>
      </p:sp>
      <p:sp>
        <p:nvSpPr>
          <p:cNvPr id="13462" name="Text Box 150"/>
          <p:cNvSpPr txBox="1">
            <a:spLocks noChangeArrowheads="1"/>
          </p:cNvSpPr>
          <p:nvPr/>
        </p:nvSpPr>
        <p:spPr bwMode="auto">
          <a:xfrm>
            <a:off x="762000" y="891189"/>
            <a:ext cx="8077200" cy="1079399"/>
          </a:xfrm>
          <a:prstGeom prst="rect">
            <a:avLst/>
          </a:prstGeom>
          <a:noFill/>
          <a:ln w="9525">
            <a:noFill/>
            <a:miter lim="800000"/>
            <a:headEnd/>
            <a:tailEnd/>
          </a:ln>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113"/>
              </a:spcBef>
              <a:buClr>
                <a:srgbClr val="00CC99"/>
              </a:buClr>
              <a:buSzPct val="75000"/>
            </a:pP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Se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cuenta</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con dos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archivos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Clientes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Facturas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El primer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archivo</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tiene</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los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básicos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clientes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mientras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el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segundo</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se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almacenan</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las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ventas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realizadas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Al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emitir</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cada</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factura</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se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ingresan</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nuevamente</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los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num</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nombre</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600" b="1" dirty="0" err="1">
                <a:solidFill>
                  <a:schemeClr val="bg2">
                    <a:lumMod val="60000"/>
                    <a:lumOff val="40000"/>
                  </a:schemeClr>
                </a:solidFill>
                <a:latin typeface="Tahoma" panose="020B0604030504040204" pitchFamily="34" charset="0"/>
                <a:ea typeface="HG Mincho Light J" charset="0"/>
                <a:cs typeface="HG Mincho Light J" charset="0"/>
              </a:rPr>
              <a:t>domicilio</a:t>
            </a:r>
            <a:r>
              <a:rPr lang="en-GB" altLang="es-CR" sz="1600" b="1" dirty="0">
                <a:solidFill>
                  <a:schemeClr val="bg2">
                    <a:lumMod val="60000"/>
                    <a:lumOff val="40000"/>
                  </a:schemeClr>
                </a:solidFill>
                <a:latin typeface="Tahoma" panose="020B0604030504040204" pitchFamily="34" charset="0"/>
                <a:ea typeface="HG Mincho Light J" charset="0"/>
                <a:cs typeface="HG Mincho Light J" charset="0"/>
              </a:rPr>
              <a:t>.</a:t>
            </a:r>
            <a:r>
              <a:rPr lang="en-GB" altLang="es-CR" sz="1600"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13469" name="Text Box 157"/>
          <p:cNvSpPr txBox="1">
            <a:spLocks noChangeArrowheads="1"/>
          </p:cNvSpPr>
          <p:nvPr/>
        </p:nvSpPr>
        <p:spPr bwMode="auto">
          <a:xfrm>
            <a:off x="6337300" y="2560150"/>
            <a:ext cx="2438400" cy="3059113"/>
          </a:xfrm>
          <a:prstGeom prst="rect">
            <a:avLst/>
          </a:prstGeom>
          <a:noFill/>
          <a:ln w="38100">
            <a:noFill/>
            <a:miter lim="800000"/>
            <a:headEnd/>
            <a:tailEnd/>
          </a:ln>
          <a:effectLst/>
        </p:spPr>
        <p:txBody>
          <a:bodyPr>
            <a:spAutoFit/>
          </a:bodyPr>
          <a:lstStyle/>
          <a:p>
            <a:pPr eaLnBrk="1" hangingPunct="1">
              <a:spcBef>
                <a:spcPts val="988"/>
              </a:spcBef>
              <a:buClr>
                <a:srgbClr val="00CC99"/>
              </a:buClr>
              <a:buSzPct val="66000"/>
            </a:pPr>
            <a:r>
              <a:rPr lang="en-GB" altLang="es-CR" sz="1400" b="1" dirty="0" err="1">
                <a:solidFill>
                  <a:schemeClr val="bg2">
                    <a:lumMod val="75000"/>
                  </a:schemeClr>
                </a:solidFill>
                <a:latin typeface="Verdana" panose="020B0604030504040204" pitchFamily="34" charset="0"/>
                <a:ea typeface="HG Mincho Light J" charset="0"/>
                <a:cs typeface="HG Mincho Light J" charset="0"/>
              </a:rPr>
              <a:t>Desventajas</a:t>
            </a:r>
            <a:r>
              <a:rPr lang="en-GB" altLang="es-CR" sz="1400" b="1" dirty="0">
                <a:solidFill>
                  <a:srgbClr val="00CC99"/>
                </a:solidFill>
                <a:latin typeface="Verdana" panose="020B0604030504040204" pitchFamily="34" charset="0"/>
                <a:ea typeface="HG Mincho Light J" charset="0"/>
                <a:cs typeface="HG Mincho Light J" charset="0"/>
              </a:rPr>
              <a:t>:  </a:t>
            </a:r>
          </a:p>
          <a:p>
            <a:pPr eaLnBrk="1" hangingPunct="1">
              <a:spcBef>
                <a:spcPts val="988"/>
              </a:spcBef>
              <a:buClr>
                <a:srgbClr val="00CC99"/>
              </a:buClr>
              <a:buSzPct val="66000"/>
              <a:buFont typeface="Times New Roman" panose="02020603050405020304" pitchFamily="18" charset="0"/>
              <a:buChar char="-"/>
            </a:pP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Se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duplican</a:t>
            </a:r>
            <a:r>
              <a:rPr lang="en-GB" altLang="es-CR" sz="1400" b="1"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esfuerzos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p>
          <a:p>
            <a:pPr eaLnBrk="1" hangingPunct="1">
              <a:spcBef>
                <a:spcPts val="988"/>
              </a:spcBef>
              <a:buClr>
                <a:srgbClr val="00CC99"/>
              </a:buClr>
              <a:buSzPct val="66000"/>
              <a:buFont typeface="Times New Roman" panose="02020603050405020304" pitchFamily="18" charset="0"/>
              <a:buChar char="-"/>
            </a:pP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Se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presentan</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redundancias</a:t>
            </a:r>
            <a:r>
              <a:rPr lang="en-GB" altLang="es-CR" sz="1400" b="1" dirty="0">
                <a:solidFill>
                  <a:schemeClr val="bg2">
                    <a:lumMod val="60000"/>
                    <a:lumOff val="40000"/>
                  </a:schemeClr>
                </a:solidFill>
                <a:latin typeface="Verdana" panose="020B0604030504040204" pitchFamily="34" charset="0"/>
                <a:ea typeface="HG Mincho Light J" charset="0"/>
                <a:cs typeface="HG Mincho Light J" charset="0"/>
              </a:rPr>
              <a:t> de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datos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datos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repetidos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innecesaramente</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a:t>
            </a:r>
          </a:p>
          <a:p>
            <a:pPr eaLnBrk="1" hangingPunct="1">
              <a:spcBef>
                <a:spcPts val="988"/>
              </a:spcBef>
              <a:buClr>
                <a:srgbClr val="00CC99"/>
              </a:buClr>
              <a:buSzPct val="66000"/>
              <a:buFont typeface="Times New Roman" panose="02020603050405020304" pitchFamily="18" charset="0"/>
              <a:buChar char="-"/>
            </a:pP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Se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pueden</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producir</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contradicciones</a:t>
            </a:r>
            <a:r>
              <a:rPr lang="en-GB" altLang="es-CR" sz="1400" b="1" dirty="0">
                <a:solidFill>
                  <a:schemeClr val="bg2">
                    <a:lumMod val="60000"/>
                    <a:lumOff val="40000"/>
                  </a:schemeClr>
                </a:solidFill>
                <a:latin typeface="Verdana" panose="020B0604030504040204" pitchFamily="34" charset="0"/>
                <a:ea typeface="HG Mincho Light J" charset="0"/>
                <a:cs typeface="HG Mincho Light J" charset="0"/>
              </a:rPr>
              <a:t> entre los </a:t>
            </a:r>
            <a:r>
              <a:rPr lang="en-GB" altLang="es-CR" sz="1400" b="1" dirty="0" err="1">
                <a:solidFill>
                  <a:schemeClr val="bg2">
                    <a:lumMod val="60000"/>
                    <a:lumOff val="40000"/>
                  </a:schemeClr>
                </a:solidFill>
                <a:latin typeface="Verdana" panose="020B0604030504040204" pitchFamily="34" charset="0"/>
                <a:ea typeface="HG Mincho Light J" charset="0"/>
                <a:cs typeface="HG Mincho Light J" charset="0"/>
              </a:rPr>
              <a:t>datos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si</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por</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ejemplo</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se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ingresan</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nombres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diferentes</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para un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mismo</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r>
              <a:rPr lang="en-GB" altLang="es-CR" sz="1400" dirty="0" err="1">
                <a:solidFill>
                  <a:schemeClr val="bg2">
                    <a:lumMod val="60000"/>
                    <a:lumOff val="40000"/>
                  </a:schemeClr>
                </a:solidFill>
                <a:latin typeface="Verdana" panose="020B0604030504040204" pitchFamily="34" charset="0"/>
                <a:ea typeface="HG Mincho Light J" charset="0"/>
                <a:cs typeface="HG Mincho Light J" charset="0"/>
              </a:rPr>
              <a:t>cliente</a:t>
            </a:r>
            <a:r>
              <a:rPr lang="en-GB" altLang="es-CR" sz="1400" dirty="0">
                <a:solidFill>
                  <a:schemeClr val="bg2">
                    <a:lumMod val="60000"/>
                    <a:lumOff val="40000"/>
                  </a:schemeClr>
                </a:solidFill>
                <a:latin typeface="Verdana" panose="020B0604030504040204" pitchFamily="34" charset="0"/>
                <a:ea typeface="HG Mincho Light J" charset="0"/>
                <a:cs typeface="HG Mincho Light J" charset="0"/>
              </a:rPr>
              <a:t>.  </a:t>
            </a:r>
            <a:endParaRPr lang="es-ES" altLang="es-CR" sz="1400" dirty="0">
              <a:solidFill>
                <a:schemeClr val="bg2">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69"/>
                                        </p:tgtEl>
                                        <p:attrNameLst>
                                          <p:attrName>style.visibility</p:attrName>
                                        </p:attrNameLst>
                                      </p:cBhvr>
                                      <p:to>
                                        <p:strVal val="visible"/>
                                      </p:to>
                                    </p:set>
                                    <p:animEffect transition="in" filter="dissolve">
                                      <p:cBhvr>
                                        <p:cTn id="7" dur="500"/>
                                        <p:tgtEl>
                                          <p:spTgt spid="1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6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115616" y="211088"/>
            <a:ext cx="7772400" cy="1143000"/>
          </a:xfrm>
          <a:ln/>
        </p:spPr>
        <p:txBody>
          <a:bodyPr/>
          <a:lstStyle/>
          <a:p>
            <a:pPr algn="ctr">
              <a:spcBef>
                <a:spcPts val="1988"/>
              </a:spcBef>
              <a:buClr>
                <a:srgbClr val="00CC99"/>
              </a:buClr>
              <a:buSzPct val="72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200" b="1" dirty="0">
                <a:solidFill>
                  <a:schemeClr val="bg2">
                    <a:lumMod val="60000"/>
                    <a:lumOff val="40000"/>
                  </a:schemeClr>
                </a:solidFill>
                <a:latin typeface="Tahoma" panose="020B0604030504040204" pitchFamily="34" charset="0"/>
              </a:rPr>
              <a:t>DEFINICIÓN DE BASE DE DATOS </a:t>
            </a:r>
            <a:r>
              <a:rPr lang="en-GB" altLang="es-CR" sz="1400" dirty="0">
                <a:solidFill>
                  <a:schemeClr val="bg2">
                    <a:lumMod val="60000"/>
                    <a:lumOff val="40000"/>
                  </a:schemeClr>
                </a:solidFill>
                <a:latin typeface="Tahoma" panose="020B0604030504040204" pitchFamily="34" charset="0"/>
              </a:rPr>
              <a:t>(2)</a:t>
            </a:r>
          </a:p>
        </p:txBody>
      </p:sp>
      <p:sp>
        <p:nvSpPr>
          <p:cNvPr id="14339" name="Oval 3"/>
          <p:cNvSpPr>
            <a:spLocks noChangeArrowheads="1"/>
          </p:cNvSpPr>
          <p:nvPr/>
        </p:nvSpPr>
        <p:spPr bwMode="auto">
          <a:xfrm>
            <a:off x="1905000" y="1354088"/>
            <a:ext cx="5257800" cy="4953000"/>
          </a:xfrm>
          <a:prstGeom prst="ellipse">
            <a:avLst/>
          </a:prstGeom>
          <a:solidFill>
            <a:schemeClr val="tx2">
              <a:lumMod val="50000"/>
            </a:schemeClr>
          </a:solidFill>
          <a:ln w="9360">
            <a:noFill/>
            <a:round/>
            <a:headEnd/>
            <a:tailEnd/>
          </a:ln>
        </p:spPr>
        <p:txBody>
          <a:bodyPr wrap="none" anchor="ctr"/>
          <a:lstStyle/>
          <a:p>
            <a:endParaRPr lang="es-CR"/>
          </a:p>
        </p:txBody>
      </p:sp>
      <p:sp>
        <p:nvSpPr>
          <p:cNvPr id="14340" name="Text Box 4"/>
          <p:cNvSpPr txBox="1">
            <a:spLocks noChangeArrowheads="1"/>
          </p:cNvSpPr>
          <p:nvPr/>
        </p:nvSpPr>
        <p:spPr bwMode="auto">
          <a:xfrm>
            <a:off x="2819400" y="2051979"/>
            <a:ext cx="3429000" cy="381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788"/>
              </a:spcBef>
              <a:buClr>
                <a:srgbClr val="000000"/>
              </a:buClr>
            </a:pPr>
            <a:r>
              <a:rPr lang="en-GB" altLang="es-CR" sz="2000" dirty="0">
                <a:latin typeface="Tahoma" panose="020B0604030504040204" pitchFamily="34" charset="0"/>
                <a:cs typeface="Arial" panose="020B0604020202020204" pitchFamily="34" charset="0"/>
              </a:rPr>
              <a:t>“</a:t>
            </a:r>
            <a:r>
              <a:rPr lang="en-GB" altLang="es-CR" sz="2000" i="1" dirty="0" err="1">
                <a:latin typeface="Tahoma" panose="020B0604030504040204" pitchFamily="34" charset="0"/>
                <a:cs typeface="Arial" panose="020B0604020202020204" pitchFamily="34" charset="0"/>
              </a:rPr>
              <a:t>Una</a:t>
            </a:r>
            <a:r>
              <a:rPr lang="en-GB" altLang="es-CR" sz="2000" i="1" dirty="0">
                <a:latin typeface="Tahoma" panose="020B0604030504040204" pitchFamily="34" charset="0"/>
                <a:cs typeface="Arial" panose="020B0604020202020204" pitchFamily="34" charset="0"/>
              </a:rPr>
              <a:t> base de </a:t>
            </a:r>
            <a:r>
              <a:rPr lang="en-GB" altLang="es-CR" sz="2000" i="1" dirty="0" err="1">
                <a:latin typeface="Tahoma" panose="020B0604030504040204" pitchFamily="34" charset="0"/>
                <a:cs typeface="Arial" panose="020B0604020202020204" pitchFamily="34" charset="0"/>
              </a:rPr>
              <a:t>datos</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tiene</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una</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fuente</a:t>
            </a:r>
            <a:r>
              <a:rPr lang="en-GB" altLang="es-CR" sz="2000" i="1" dirty="0">
                <a:latin typeface="Tahoma" panose="020B0604030504040204" pitchFamily="34" charset="0"/>
                <a:cs typeface="Arial" panose="020B0604020202020204" pitchFamily="34" charset="0"/>
              </a:rPr>
              <a:t> de la </a:t>
            </a:r>
            <a:r>
              <a:rPr lang="en-GB" altLang="es-CR" sz="2000" i="1" dirty="0" err="1">
                <a:latin typeface="Tahoma" panose="020B0604030504040204" pitchFamily="34" charset="0"/>
                <a:cs typeface="Arial" panose="020B0604020202020204" pitchFamily="34" charset="0"/>
              </a:rPr>
              <a:t>cual</a:t>
            </a:r>
            <a:r>
              <a:rPr lang="en-GB" altLang="es-CR" sz="2000" i="1" dirty="0">
                <a:latin typeface="Tahoma" panose="020B0604030504040204" pitchFamily="34" charset="0"/>
                <a:cs typeface="Arial" panose="020B0604020202020204" pitchFamily="34" charset="0"/>
              </a:rPr>
              <a:t> se </a:t>
            </a:r>
            <a:r>
              <a:rPr lang="en-GB" altLang="es-CR" sz="2000" i="1" dirty="0" err="1">
                <a:latin typeface="Tahoma" panose="020B0604030504040204" pitchFamily="34" charset="0"/>
                <a:cs typeface="Arial" panose="020B0604020202020204" pitchFamily="34" charset="0"/>
              </a:rPr>
              <a:t>derivan</a:t>
            </a:r>
            <a:r>
              <a:rPr lang="en-GB" altLang="es-CR" sz="2000" i="1" dirty="0">
                <a:latin typeface="Tahoma" panose="020B0604030504040204" pitchFamily="34" charset="0"/>
                <a:cs typeface="Arial" panose="020B0604020202020204" pitchFamily="34" charset="0"/>
              </a:rPr>
              <a:t> los </a:t>
            </a:r>
            <a:r>
              <a:rPr lang="en-GB" altLang="es-CR" sz="2000" i="1" dirty="0" err="1">
                <a:latin typeface="Tahoma" panose="020B0604030504040204" pitchFamily="34" charset="0"/>
                <a:cs typeface="Arial" panose="020B0604020202020204" pitchFamily="34" charset="0"/>
              </a:rPr>
              <a:t>datos</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cierto</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grado</a:t>
            </a:r>
            <a:r>
              <a:rPr lang="en-GB" altLang="es-CR" sz="2000" i="1" dirty="0">
                <a:latin typeface="Tahoma" panose="020B0604030504040204" pitchFamily="34" charset="0"/>
                <a:cs typeface="Arial" panose="020B0604020202020204" pitchFamily="34" charset="0"/>
              </a:rPr>
              <a:t> de </a:t>
            </a:r>
            <a:r>
              <a:rPr lang="en-GB" altLang="es-CR" sz="2000" i="1" dirty="0" err="1">
                <a:latin typeface="Tahoma" panose="020B0604030504040204" pitchFamily="34" charset="0"/>
                <a:cs typeface="Arial" panose="020B0604020202020204" pitchFamily="34" charset="0"/>
              </a:rPr>
              <a:t>interacción</a:t>
            </a:r>
            <a:r>
              <a:rPr lang="en-GB" altLang="es-CR" sz="2000" i="1" dirty="0">
                <a:latin typeface="Tahoma" panose="020B0604030504040204" pitchFamily="34" charset="0"/>
                <a:cs typeface="Arial" panose="020B0604020202020204" pitchFamily="34" charset="0"/>
              </a:rPr>
              <a:t> con los </a:t>
            </a:r>
            <a:r>
              <a:rPr lang="en-GB" altLang="es-CR" sz="2000" i="1" dirty="0" err="1">
                <a:latin typeface="Tahoma" panose="020B0604030504040204" pitchFamily="34" charset="0"/>
                <a:cs typeface="Arial" panose="020B0604020202020204" pitchFamily="34" charset="0"/>
              </a:rPr>
              <a:t>acontecimientos</a:t>
            </a:r>
            <a:r>
              <a:rPr lang="en-GB" altLang="es-CR" sz="2000" i="1" dirty="0">
                <a:latin typeface="Tahoma" panose="020B0604030504040204" pitchFamily="34" charset="0"/>
                <a:cs typeface="Arial" panose="020B0604020202020204" pitchFamily="34" charset="0"/>
              </a:rPr>
              <a:t> del </a:t>
            </a:r>
            <a:r>
              <a:rPr lang="en-GB" altLang="es-CR" sz="2000" i="1" dirty="0" err="1">
                <a:latin typeface="Tahoma" panose="020B0604030504040204" pitchFamily="34" charset="0"/>
                <a:cs typeface="Arial" panose="020B0604020202020204" pitchFamily="34" charset="0"/>
              </a:rPr>
              <a:t>mundo</a:t>
            </a:r>
            <a:r>
              <a:rPr lang="en-GB" altLang="es-CR" sz="2000" i="1" dirty="0">
                <a:latin typeface="Tahoma" panose="020B0604030504040204" pitchFamily="34" charset="0"/>
                <a:cs typeface="Arial" panose="020B0604020202020204" pitchFamily="34" charset="0"/>
              </a:rPr>
              <a:t> real y un </a:t>
            </a:r>
            <a:r>
              <a:rPr lang="en-GB" altLang="es-CR" sz="2000" i="1" dirty="0" err="1">
                <a:latin typeface="Tahoma" panose="020B0604030504040204" pitchFamily="34" charset="0"/>
                <a:cs typeface="Arial" panose="020B0604020202020204" pitchFamily="34" charset="0"/>
              </a:rPr>
              <a:t>público</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que</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está</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activamente</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interesado</a:t>
            </a:r>
            <a:r>
              <a:rPr lang="en-GB" altLang="es-CR" sz="2000" i="1" dirty="0">
                <a:latin typeface="Tahoma" panose="020B0604030504040204" pitchFamily="34" charset="0"/>
                <a:cs typeface="Arial" panose="020B0604020202020204" pitchFamily="34" charset="0"/>
              </a:rPr>
              <a:t> </a:t>
            </a:r>
            <a:r>
              <a:rPr lang="en-GB" altLang="es-CR" sz="2000" i="1" dirty="0" err="1">
                <a:latin typeface="Tahoma" panose="020B0604030504040204" pitchFamily="34" charset="0"/>
                <a:cs typeface="Arial" panose="020B0604020202020204" pitchFamily="34" charset="0"/>
              </a:rPr>
              <a:t>en</a:t>
            </a:r>
            <a:r>
              <a:rPr lang="en-GB" altLang="es-CR" sz="2000" i="1" dirty="0">
                <a:latin typeface="Tahoma" panose="020B0604030504040204" pitchFamily="34" charset="0"/>
                <a:cs typeface="Arial" panose="020B0604020202020204" pitchFamily="34" charset="0"/>
              </a:rPr>
              <a:t> el </a:t>
            </a:r>
            <a:r>
              <a:rPr lang="en-GB" altLang="es-CR" sz="2000" i="1" dirty="0" err="1">
                <a:latin typeface="Tahoma" panose="020B0604030504040204" pitchFamily="34" charset="0"/>
                <a:cs typeface="Arial" panose="020B0604020202020204" pitchFamily="34" charset="0"/>
              </a:rPr>
              <a:t>contenido</a:t>
            </a:r>
            <a:r>
              <a:rPr lang="en-GB" altLang="es-CR" sz="2000" i="1" dirty="0">
                <a:latin typeface="Tahoma" panose="020B0604030504040204" pitchFamily="34" charset="0"/>
                <a:cs typeface="Arial" panose="020B0604020202020204" pitchFamily="34" charset="0"/>
              </a:rPr>
              <a:t> de la base de </a:t>
            </a:r>
            <a:r>
              <a:rPr lang="en-GB" altLang="es-CR" sz="2000" i="1" dirty="0" err="1">
                <a:latin typeface="Tahoma" panose="020B0604030504040204" pitchFamily="34" charset="0"/>
                <a:cs typeface="Arial" panose="020B0604020202020204" pitchFamily="34" charset="0"/>
              </a:rPr>
              <a:t>datos</a:t>
            </a:r>
            <a:r>
              <a:rPr lang="en-GB" altLang="es-CR" sz="2000" i="1" dirty="0">
                <a:latin typeface="Tahoma" panose="020B0604030504040204" pitchFamily="34" charset="0"/>
                <a:cs typeface="Arial" panose="020B0604020202020204" pitchFamily="34" charset="0"/>
              </a:rPr>
              <a:t>”</a:t>
            </a:r>
            <a:r>
              <a:rPr lang="en-GB" altLang="es-CR" sz="2000" i="1" dirty="0">
                <a:latin typeface="Arial" panose="020B0604020202020204" pitchFamily="34" charset="0"/>
                <a:cs typeface="Arial" panose="020B0604020202020204" pitchFamily="34" charset="0"/>
              </a:rPr>
              <a:t>.</a:t>
            </a:r>
            <a:r>
              <a:rPr lang="en-GB" altLang="es-CR" sz="3200" i="1" dirty="0">
                <a:latin typeface="Arial" panose="020B0604020202020204" pitchFamily="34" charset="0"/>
                <a:cs typeface="Times New Roman" panose="02020603050405020304" pitchFamily="18" charset="0"/>
              </a:rPr>
              <a:t/>
            </a:r>
            <a:br>
              <a:rPr lang="en-GB" altLang="es-CR" sz="3200" i="1" dirty="0">
                <a:latin typeface="Arial" panose="020B0604020202020204" pitchFamily="34" charset="0"/>
                <a:cs typeface="Times New Roman" panose="02020603050405020304" pitchFamily="18" charset="0"/>
              </a:rPr>
            </a:br>
            <a:endParaRPr lang="en-GB" altLang="es-CR" sz="3200" i="1" dirty="0">
              <a:latin typeface="Arial" panose="020B0604020202020204" pitchFamily="34" charset="0"/>
              <a:cs typeface="Times New Roman" panose="02020603050405020304" pitchFamily="18" charset="0"/>
            </a:endParaRPr>
          </a:p>
          <a:p>
            <a:pPr eaLnBrk="1" hangingPunct="1">
              <a:spcBef>
                <a:spcPts val="1238"/>
              </a:spcBef>
              <a:buClr>
                <a:srgbClr val="000000"/>
              </a:buClr>
            </a:pPr>
            <a:endParaRPr lang="en-GB" altLang="es-CR" sz="2000" dirty="0">
              <a:latin typeface="Tahoma" panose="020B060403050404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additive="base">
                                        <p:cTn id="7" dur="500" fill="hold"/>
                                        <p:tgtEl>
                                          <p:spTgt spid="143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85800" y="381000"/>
            <a:ext cx="7772400" cy="762000"/>
          </a:xfrm>
          <a:ln/>
        </p:spPr>
        <p:txBody>
          <a:bodyPr/>
          <a:lstStyle/>
          <a:p>
            <a:pPr algn="ct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dirty="0">
                <a:solidFill>
                  <a:schemeClr val="bg2">
                    <a:lumMod val="60000"/>
                    <a:lumOff val="40000"/>
                  </a:schemeClr>
                </a:solidFill>
                <a:latin typeface="Tahoma" panose="020B0604030504040204" pitchFamily="34" charset="0"/>
              </a:rPr>
              <a:t>INDICE</a:t>
            </a:r>
            <a:r>
              <a:rPr lang="en-GB" altLang="es-CR" sz="3600" b="1" dirty="0">
                <a:solidFill>
                  <a:srgbClr val="00CC99"/>
                </a:solidFill>
                <a:latin typeface="Tahoma" panose="020B0604030504040204" pitchFamily="34" charset="0"/>
              </a:rPr>
              <a:t> </a:t>
            </a:r>
            <a:r>
              <a:rPr lang="en-GB" altLang="es-CR" dirty="0">
                <a:solidFill>
                  <a:schemeClr val="bg2">
                    <a:lumMod val="60000"/>
                    <a:lumOff val="40000"/>
                  </a:schemeClr>
                </a:solidFill>
              </a:rPr>
              <a:t> </a:t>
            </a:r>
          </a:p>
        </p:txBody>
      </p:sp>
      <p:sp>
        <p:nvSpPr>
          <p:cNvPr id="15362" name="Rectangle 2"/>
          <p:cNvSpPr>
            <a:spLocks noGrp="1" noChangeArrowheads="1"/>
          </p:cNvSpPr>
          <p:nvPr>
            <p:ph idx="1"/>
          </p:nvPr>
        </p:nvSpPr>
        <p:spPr>
          <a:xfrm>
            <a:off x="685800" y="1981200"/>
            <a:ext cx="7772400" cy="4114800"/>
          </a:xfrm>
          <a:ln/>
        </p:spPr>
        <p:txBody>
          <a:bodyPr/>
          <a:lstStyle/>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Introducción</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Definición</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de bases de </a:t>
            </a: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datos</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dirty="0" err="1">
                <a:solidFill>
                  <a:schemeClr val="bg2">
                    <a:lumMod val="60000"/>
                    <a:lumOff val="40000"/>
                  </a:schemeClr>
                </a:solidFill>
                <a:latin typeface="Tahoma" panose="020B0604030504040204" pitchFamily="34" charset="0"/>
              </a:rPr>
              <a:t>Conceptos</a:t>
            </a:r>
            <a:r>
              <a:rPr lang="en-GB" altLang="es-CR" sz="2800" dirty="0">
                <a:solidFill>
                  <a:schemeClr val="bg2">
                    <a:lumMod val="60000"/>
                    <a:lumOff val="40000"/>
                  </a:schemeClr>
                </a:solidFill>
                <a:latin typeface="Tahoma" panose="020B0604030504040204" pitchFamily="34" charset="0"/>
              </a:rPr>
              <a:t> </a:t>
            </a:r>
            <a:r>
              <a:rPr lang="en-GB" altLang="es-CR" sz="2800" dirty="0" err="1">
                <a:solidFill>
                  <a:schemeClr val="bg2">
                    <a:lumMod val="60000"/>
                    <a:lumOff val="40000"/>
                  </a:schemeClr>
                </a:solidFill>
                <a:latin typeface="Tahoma" panose="020B0604030504040204" pitchFamily="34" charset="0"/>
              </a:rPr>
              <a:t>básicos</a:t>
            </a:r>
            <a:endParaRPr lang="en-GB" altLang="es-CR" sz="2800" dirty="0">
              <a:solidFill>
                <a:schemeClr val="bg2">
                  <a:lumMod val="60000"/>
                  <a:lumOff val="40000"/>
                </a:schemeClr>
              </a:solidFill>
              <a:latin typeface="Tahoma" panose="020B0604030504040204" pitchFamily="34" charset="0"/>
            </a:endParaRP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Sistema de </a:t>
            </a: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Gestión</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de Base de </a:t>
            </a: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Datos</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(SGBD)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Conclusiones</a:t>
            </a:r>
            <a:r>
              <a:rPr lang="en-GB" altLang="es-CR" sz="2800"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sz="2800" dirty="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800100" y="1225517"/>
            <a:ext cx="7543800"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238"/>
              </a:spcBef>
              <a:buClr>
                <a:srgbClr val="00CC99"/>
              </a:buClr>
              <a:buSzPct val="83000"/>
            </a:pP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Resulta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relevante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el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Técnico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Administración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cumpla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su</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rol</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como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usuario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o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como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integrante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del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equipo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desarrollo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conozca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algunos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conceptos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básicos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vinculados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al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tema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Bases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16386" name="Text Box 2"/>
          <p:cNvSpPr txBox="1">
            <a:spLocks noChangeArrowheads="1"/>
          </p:cNvSpPr>
          <p:nvPr/>
        </p:nvSpPr>
        <p:spPr bwMode="auto">
          <a:xfrm>
            <a:off x="495300" y="381000"/>
            <a:ext cx="81534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488"/>
              </a:spcBef>
              <a:buClr>
                <a:srgbClr val="00CC99"/>
              </a:buClr>
              <a:buSzPct val="133000"/>
            </a:pP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CONCEPTOS BÁSICOS </a:t>
            </a:r>
            <a:endParaRPr lang="en-GB" altLang="es-CR" b="1" dirty="0">
              <a:solidFill>
                <a:schemeClr val="bg2">
                  <a:lumMod val="60000"/>
                  <a:lumOff val="40000"/>
                </a:schemeClr>
              </a:solidFill>
              <a:latin typeface="Tahoma" panose="020B0604030504040204" pitchFamily="34" charset="0"/>
              <a:ea typeface="HG Mincho Light J" charset="0"/>
              <a:cs typeface="HG Mincho Light J" charset="0"/>
            </a:endParaRPr>
          </a:p>
        </p:txBody>
      </p:sp>
      <p:sp>
        <p:nvSpPr>
          <p:cNvPr id="16387" name="Text Box 3"/>
          <p:cNvSpPr txBox="1">
            <a:spLocks noChangeArrowheads="1"/>
          </p:cNvSpPr>
          <p:nvPr/>
        </p:nvSpPr>
        <p:spPr bwMode="auto">
          <a:xfrm>
            <a:off x="1259632" y="2808698"/>
            <a:ext cx="6858000" cy="469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738"/>
              </a:spcBef>
              <a:buClr>
                <a:srgbClr val="00CC99"/>
              </a:buClr>
              <a:buSzPct val="116000"/>
              <a:buFont typeface="Wingdings" panose="05000000000000000000" pitchFamily="2" charset="2"/>
              <a:buChar cha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Datos</a:t>
            </a:r>
            <a:endParaRPr lang="en-GB" altLang="es-CR" dirty="0">
              <a:solidFill>
                <a:schemeClr val="bg2">
                  <a:lumMod val="60000"/>
                  <a:lumOff val="40000"/>
                </a:schemeClr>
              </a:solidFill>
              <a:latin typeface="Tahoma" panose="020B0604030504040204" pitchFamily="34" charset="0"/>
              <a:ea typeface="HG Mincho Light J" charset="0"/>
              <a:cs typeface="HG Mincho Light J" charset="0"/>
            </a:endParaRPr>
          </a:p>
          <a:p>
            <a:pPr eaLnBrk="1" hangingPunct="1">
              <a:spcBef>
                <a:spcPts val="1738"/>
              </a:spcBef>
              <a:buClr>
                <a:srgbClr val="00CC99"/>
              </a:buClr>
              <a:buSzPct val="116000"/>
              <a:buFont typeface="Wingdings" panose="05000000000000000000" pitchFamily="2" charset="2"/>
              <a:buChar cha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Entidades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buFont typeface="Wingdings" panose="05000000000000000000" pitchFamily="2" charset="2"/>
              <a:buChar char=""/>
            </a:pP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Claves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primarias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foráneas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buFont typeface="Wingdings" panose="05000000000000000000" pitchFamily="2" charset="2"/>
              <a:buChar cha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Relaciones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buFont typeface="Wingdings" panose="05000000000000000000" pitchFamily="2" charset="2"/>
              <a:buChar cha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Restricciones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integridad</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referencial</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buFont typeface="Wingdings" panose="05000000000000000000" pitchFamily="2" charset="2"/>
              <a:buChar cha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Metadatos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buFont typeface="Wingdings" panose="05000000000000000000" pitchFamily="2" charset="2"/>
              <a:buNone/>
            </a:pPr>
            <a:endParaRPr lang="en-GB" altLang="es-CR" sz="2800" dirty="0">
              <a:solidFill>
                <a:srgbClr val="00CC99"/>
              </a:solidFill>
              <a:latin typeface="Tahoma" panose="020B0604030504040204" pitchFamily="34" charset="0"/>
              <a:ea typeface="HG Mincho Light J" charset="0"/>
              <a:cs typeface="HG Mincho Light J" charset="0"/>
            </a:endParaRPr>
          </a:p>
          <a:p>
            <a:pPr eaLnBrk="1" hangingPunct="1">
              <a:spcBef>
                <a:spcPts val="1738"/>
              </a:spcBef>
              <a:buClr>
                <a:srgbClr val="00CC99"/>
              </a:buClr>
              <a:buSzPct val="116000"/>
              <a:buFont typeface="Wingdings" panose="05000000000000000000" pitchFamily="2" charset="2"/>
              <a:buNone/>
            </a:pPr>
            <a:endParaRPr lang="en-GB" altLang="es-CR" sz="2800" dirty="0">
              <a:solidFill>
                <a:srgbClr val="00CC99"/>
              </a:solidFill>
              <a:latin typeface="Tahoma" panose="020B0604030504040204" pitchFamily="34" charset="0"/>
              <a:ea typeface="HG Mincho Light J" charset="0"/>
              <a:cs typeface="HG Mincho Light J"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0"/>
            <a:ext cx="7772400" cy="990600"/>
          </a:xfrm>
          <a:ln/>
        </p:spPr>
        <p:txBody>
          <a:bodyPr/>
          <a:lstStyle/>
          <a:p>
            <a:pPr algn="ct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dirty="0" err="1">
                <a:solidFill>
                  <a:schemeClr val="bg2">
                    <a:lumMod val="60000"/>
                    <a:lumOff val="40000"/>
                  </a:schemeClr>
                </a:solidFill>
                <a:latin typeface="Tahoma" panose="020B0604030504040204" pitchFamily="34" charset="0"/>
              </a:rPr>
              <a:t>Datos</a:t>
            </a:r>
            <a:r>
              <a:rPr lang="en-GB" altLang="es-CR" sz="3600" dirty="0">
                <a:solidFill>
                  <a:schemeClr val="bg2">
                    <a:lumMod val="60000"/>
                    <a:lumOff val="40000"/>
                  </a:schemeClr>
                </a:solidFill>
                <a:latin typeface="Tahoma" panose="020B0604030504040204" pitchFamily="34" charset="0"/>
              </a:rPr>
              <a:t> </a:t>
            </a:r>
          </a:p>
        </p:txBody>
      </p:sp>
      <p:sp>
        <p:nvSpPr>
          <p:cNvPr id="17410" name="Rectangle 2"/>
          <p:cNvSpPr>
            <a:spLocks noGrp="1" noChangeArrowheads="1"/>
          </p:cNvSpPr>
          <p:nvPr>
            <p:ph type="subTitle" idx="4294967295"/>
          </p:nvPr>
        </p:nvSpPr>
        <p:spPr bwMode="auto">
          <a:xfrm>
            <a:off x="1295400" y="958362"/>
            <a:ext cx="7162800" cy="3200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lnSpcReduction="10000"/>
          </a:bodyPr>
          <a:lstStyle/>
          <a:p>
            <a:pPr marL="0" indent="0" algn="just">
              <a:spcBef>
                <a:spcPts val="588"/>
              </a:spcBef>
              <a:buClr>
                <a:srgbClr val="00CC99"/>
              </a:buClr>
              <a:buSzPct val="75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s-CR" sz="2400" dirty="0">
              <a:solidFill>
                <a:srgbClr val="00CC99"/>
              </a:solidFill>
              <a:latin typeface="Tahoma" panose="020B0604030504040204" pitchFamily="34" charset="0"/>
              <a:cs typeface="Arial" panose="020B0604020202020204" pitchFamily="34" charset="0"/>
            </a:endParaRPr>
          </a:p>
          <a:p>
            <a:pPr marL="0" indent="0" algn="just">
              <a:spcBef>
                <a:spcPts val="588"/>
              </a:spcBef>
              <a:buClr>
                <a:srgbClr val="00CC99"/>
              </a:buClr>
              <a:buSzPct val="75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2400" dirty="0">
                <a:solidFill>
                  <a:schemeClr val="bg2">
                    <a:lumMod val="60000"/>
                    <a:lumOff val="40000"/>
                  </a:schemeClr>
                </a:solidFill>
                <a:latin typeface="Tahoma" panose="020B0604030504040204" pitchFamily="34" charset="0"/>
                <a:cs typeface="Arial" panose="020B0604020202020204" pitchFamily="34" charset="0"/>
              </a:rPr>
              <a:t>“</a:t>
            </a:r>
            <a:r>
              <a:rPr lang="en-GB" altLang="es-CR" sz="2400" b="1"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son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hechos</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conocidos</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pueden</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registrarse</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y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tienen</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un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significado</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400" dirty="0" err="1">
                <a:solidFill>
                  <a:schemeClr val="bg2">
                    <a:lumMod val="60000"/>
                    <a:lumOff val="40000"/>
                  </a:schemeClr>
                </a:solidFill>
                <a:latin typeface="Tahoma" panose="020B0604030504040204" pitchFamily="34" charset="0"/>
                <a:cs typeface="Arial" panose="020B0604020202020204" pitchFamily="34" charset="0"/>
              </a:rPr>
              <a:t>implícito</a:t>
            </a:r>
            <a:r>
              <a:rPr lang="en-GB" altLang="es-CR" sz="2400" dirty="0">
                <a:solidFill>
                  <a:schemeClr val="bg2">
                    <a:lumMod val="60000"/>
                    <a:lumOff val="40000"/>
                  </a:schemeClr>
                </a:solidFill>
                <a:latin typeface="Tahoma" panose="020B0604030504040204" pitchFamily="34" charset="0"/>
                <a:cs typeface="Arial" panose="020B0604020202020204" pitchFamily="34" charset="0"/>
              </a:rPr>
              <a:t>”. </a:t>
            </a:r>
          </a:p>
          <a:p>
            <a:pPr marL="0" indent="0" algn="just">
              <a:spcBef>
                <a:spcPts val="588"/>
              </a:spcBef>
              <a:buClr>
                <a:srgbClr val="00CC99"/>
              </a:buClr>
              <a:buSzPct val="75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s-CR" sz="2400" b="1" dirty="0" smtClean="0">
              <a:solidFill>
                <a:srgbClr val="00CC99"/>
              </a:solidFill>
              <a:latin typeface="Verdana" panose="020B0604030504040204" pitchFamily="34" charset="0"/>
              <a:cs typeface="Arial" panose="020B0604020202020204" pitchFamily="34" charset="0"/>
            </a:endParaRPr>
          </a:p>
          <a:p>
            <a:pPr marL="0" indent="0" algn="just">
              <a:spcBef>
                <a:spcPts val="588"/>
              </a:spcBef>
              <a:buClr>
                <a:srgbClr val="00CC99"/>
              </a:buClr>
              <a:buSzPct val="75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2400" b="1" dirty="0" err="1" smtClean="0">
                <a:solidFill>
                  <a:schemeClr val="bg2">
                    <a:lumMod val="60000"/>
                    <a:lumOff val="40000"/>
                  </a:schemeClr>
                </a:solidFill>
                <a:latin typeface="Verdana" panose="020B0604030504040204" pitchFamily="34" charset="0"/>
                <a:cs typeface="Arial" panose="020B0604020202020204" pitchFamily="34" charset="0"/>
              </a:rPr>
              <a:t>Ejemplo</a:t>
            </a:r>
            <a:r>
              <a:rPr lang="en-GB" altLang="es-CR" sz="2400" dirty="0">
                <a:solidFill>
                  <a:schemeClr val="bg2">
                    <a:lumMod val="60000"/>
                    <a:lumOff val="40000"/>
                  </a:schemeClr>
                </a:solidFill>
                <a:latin typeface="Verdana" panose="020B0604030504040204" pitchFamily="34" charset="0"/>
                <a:cs typeface="Arial" panose="020B0604020202020204" pitchFamily="34" charset="0"/>
              </a:rPr>
              <a:t>:</a:t>
            </a:r>
          </a:p>
          <a:p>
            <a:pPr marL="0" indent="0">
              <a:spcBef>
                <a:spcPts val="488"/>
              </a:spcBef>
              <a:buClr>
                <a:srgbClr val="00CC99"/>
              </a:buClr>
              <a:buSzPct val="62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Pueden</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constituir</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los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nombres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números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telefónicos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y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direcciones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de personas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que</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Verdana" panose="020B0604030504040204" pitchFamily="34" charset="0"/>
                <a:cs typeface="Arial" panose="020B0604020202020204" pitchFamily="34" charset="0"/>
              </a:rPr>
              <a:t>conocemos</a:t>
            </a:r>
            <a:r>
              <a:rPr lang="en-GB" altLang="es-CR" sz="2000" dirty="0">
                <a:solidFill>
                  <a:schemeClr val="bg2">
                    <a:lumMod val="60000"/>
                    <a:lumOff val="40000"/>
                  </a:schemeClr>
                </a:solidFill>
                <a:latin typeface="Verdana" panose="020B0604030504040204" pitchFamily="34" charset="0"/>
                <a:cs typeface="Arial" panose="020B0604020202020204" pitchFamily="34" charset="0"/>
              </a:rPr>
              <a:t>. </a:t>
            </a:r>
          </a:p>
        </p:txBody>
      </p:sp>
      <p:grpSp>
        <p:nvGrpSpPr>
          <p:cNvPr id="17411" name="Group 3"/>
          <p:cNvGrpSpPr>
            <a:grpSpLocks/>
          </p:cNvGrpSpPr>
          <p:nvPr/>
        </p:nvGrpSpPr>
        <p:grpSpPr bwMode="auto">
          <a:xfrm>
            <a:off x="1233375" y="4484445"/>
            <a:ext cx="1981201" cy="381001"/>
            <a:chOff x="384" y="2976"/>
            <a:chExt cx="1248" cy="240"/>
          </a:xfrm>
        </p:grpSpPr>
        <p:sp>
          <p:nvSpPr>
            <p:cNvPr id="17412" name="AutoShape 4"/>
            <p:cNvSpPr>
              <a:spLocks noChangeArrowheads="1"/>
            </p:cNvSpPr>
            <p:nvPr/>
          </p:nvSpPr>
          <p:spPr bwMode="auto">
            <a:xfrm>
              <a:off x="384" y="2976"/>
              <a:ext cx="1248"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13" name="Text Box 5"/>
            <p:cNvSpPr txBox="1">
              <a:spLocks noChangeArrowheads="1"/>
            </p:cNvSpPr>
            <p:nvPr/>
          </p:nvSpPr>
          <p:spPr bwMode="auto">
            <a:xfrm>
              <a:off x="384" y="2976"/>
              <a:ext cx="124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113"/>
                </a:spcBef>
                <a:buClr>
                  <a:srgbClr val="000000"/>
                </a:buClr>
              </a:pPr>
              <a:r>
                <a:rPr lang="en-GB" altLang="es-CR" sz="1800" dirty="0">
                  <a:solidFill>
                    <a:schemeClr val="bg2">
                      <a:lumMod val="60000"/>
                      <a:lumOff val="40000"/>
                    </a:schemeClr>
                  </a:solidFill>
                  <a:latin typeface="Technical" pitchFamily="66" charset="0"/>
                  <a:ea typeface="HG Mincho Light J" charset="0"/>
                  <a:cs typeface="HG Mincho Light J" charset="0"/>
                </a:rPr>
                <a:t>3256789</a:t>
              </a:r>
            </a:p>
          </p:txBody>
        </p:sp>
      </p:grpSp>
      <p:grpSp>
        <p:nvGrpSpPr>
          <p:cNvPr id="17414" name="Group 6"/>
          <p:cNvGrpSpPr>
            <a:grpSpLocks/>
          </p:cNvGrpSpPr>
          <p:nvPr/>
        </p:nvGrpSpPr>
        <p:grpSpPr bwMode="auto">
          <a:xfrm>
            <a:off x="3352800" y="4484445"/>
            <a:ext cx="2438400" cy="371476"/>
            <a:chOff x="1968" y="3072"/>
            <a:chExt cx="1536" cy="234"/>
          </a:xfrm>
        </p:grpSpPr>
        <p:sp>
          <p:nvSpPr>
            <p:cNvPr id="17415" name="AutoShape 7"/>
            <p:cNvSpPr>
              <a:spLocks noChangeArrowheads="1"/>
            </p:cNvSpPr>
            <p:nvPr/>
          </p:nvSpPr>
          <p:spPr bwMode="auto">
            <a:xfrm>
              <a:off x="1968" y="3072"/>
              <a:ext cx="1536"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16" name="Text Box 8"/>
            <p:cNvSpPr txBox="1">
              <a:spLocks noChangeArrowheads="1"/>
            </p:cNvSpPr>
            <p:nvPr/>
          </p:nvSpPr>
          <p:spPr bwMode="auto">
            <a:xfrm>
              <a:off x="1968" y="3072"/>
              <a:ext cx="153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113"/>
                </a:spcBef>
                <a:buClr>
                  <a:srgbClr val="000000"/>
                </a:buClr>
              </a:pPr>
              <a:r>
                <a:rPr lang="en-GB" altLang="es-CR" sz="1800" dirty="0">
                  <a:solidFill>
                    <a:schemeClr val="bg2">
                      <a:lumMod val="60000"/>
                      <a:lumOff val="40000"/>
                    </a:schemeClr>
                  </a:solidFill>
                  <a:latin typeface="Tekton" pitchFamily="34" charset="0"/>
                  <a:ea typeface="HG Mincho Light J" charset="0"/>
                  <a:cs typeface="HG Mincho Light J" charset="0"/>
                </a:rPr>
                <a:t>Elena</a:t>
              </a:r>
              <a:r>
                <a:rPr lang="en-GB" altLang="es-CR" sz="1800" dirty="0">
                  <a:solidFill>
                    <a:schemeClr val="bg2">
                      <a:lumMod val="60000"/>
                      <a:lumOff val="40000"/>
                    </a:schemeClr>
                  </a:solidFill>
                  <a:ea typeface="HG Mincho Light J" charset="0"/>
                  <a:cs typeface="HG Mincho Light J" charset="0"/>
                </a:rPr>
                <a:t> </a:t>
              </a:r>
              <a:r>
                <a:rPr lang="en-GB" altLang="es-CR" sz="1800" dirty="0">
                  <a:solidFill>
                    <a:schemeClr val="bg2">
                      <a:lumMod val="60000"/>
                      <a:lumOff val="40000"/>
                    </a:schemeClr>
                  </a:solidFill>
                  <a:latin typeface="Tekton" pitchFamily="34" charset="0"/>
                  <a:ea typeface="HG Mincho Light J" charset="0"/>
                  <a:cs typeface="HG Mincho Light J" charset="0"/>
                </a:rPr>
                <a:t>Sánchez </a:t>
              </a:r>
            </a:p>
          </p:txBody>
        </p:sp>
      </p:grpSp>
      <p:grpSp>
        <p:nvGrpSpPr>
          <p:cNvPr id="17417" name="Group 9"/>
          <p:cNvGrpSpPr>
            <a:grpSpLocks/>
          </p:cNvGrpSpPr>
          <p:nvPr/>
        </p:nvGrpSpPr>
        <p:grpSpPr bwMode="auto">
          <a:xfrm>
            <a:off x="3429000" y="5117124"/>
            <a:ext cx="2362200" cy="371476"/>
            <a:chOff x="2208" y="3648"/>
            <a:chExt cx="1488" cy="234"/>
          </a:xfrm>
        </p:grpSpPr>
        <p:sp>
          <p:nvSpPr>
            <p:cNvPr id="17418" name="AutoShape 10"/>
            <p:cNvSpPr>
              <a:spLocks noChangeArrowheads="1"/>
            </p:cNvSpPr>
            <p:nvPr/>
          </p:nvSpPr>
          <p:spPr bwMode="auto">
            <a:xfrm>
              <a:off x="2208" y="3648"/>
              <a:ext cx="1488"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19" name="Text Box 11"/>
            <p:cNvSpPr txBox="1">
              <a:spLocks noChangeArrowheads="1"/>
            </p:cNvSpPr>
            <p:nvPr/>
          </p:nvSpPr>
          <p:spPr bwMode="auto">
            <a:xfrm>
              <a:off x="2208" y="3648"/>
              <a:ext cx="14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113"/>
                </a:spcBef>
                <a:buClr>
                  <a:srgbClr val="000000"/>
                </a:buClr>
              </a:pPr>
              <a:r>
                <a:rPr lang="en-GB" altLang="es-CR" sz="1800" dirty="0">
                  <a:solidFill>
                    <a:schemeClr val="bg2">
                      <a:lumMod val="60000"/>
                      <a:lumOff val="40000"/>
                    </a:schemeClr>
                  </a:solidFill>
                  <a:latin typeface="VAG Rounded Th" pitchFamily="34" charset="0"/>
                  <a:ea typeface="HG Mincho Light J" charset="0"/>
                  <a:cs typeface="HG Mincho Light J" charset="0"/>
                </a:rPr>
                <a:t>Kli@adinet.com.uy</a:t>
              </a:r>
            </a:p>
          </p:txBody>
        </p:sp>
      </p:grpSp>
      <p:grpSp>
        <p:nvGrpSpPr>
          <p:cNvPr id="17420" name="Group 12"/>
          <p:cNvGrpSpPr>
            <a:grpSpLocks/>
          </p:cNvGrpSpPr>
          <p:nvPr/>
        </p:nvGrpSpPr>
        <p:grpSpPr bwMode="auto">
          <a:xfrm>
            <a:off x="6296247" y="5082198"/>
            <a:ext cx="1905000" cy="371476"/>
            <a:chOff x="4368" y="3504"/>
            <a:chExt cx="1200" cy="234"/>
          </a:xfrm>
        </p:grpSpPr>
        <p:sp>
          <p:nvSpPr>
            <p:cNvPr id="17421" name="AutoShape 13"/>
            <p:cNvSpPr>
              <a:spLocks noChangeArrowheads="1"/>
            </p:cNvSpPr>
            <p:nvPr/>
          </p:nvSpPr>
          <p:spPr bwMode="auto">
            <a:xfrm>
              <a:off x="4368" y="3504"/>
              <a:ext cx="1200"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22" name="Text Box 14"/>
            <p:cNvSpPr txBox="1">
              <a:spLocks noChangeArrowheads="1"/>
            </p:cNvSpPr>
            <p:nvPr/>
          </p:nvSpPr>
          <p:spPr bwMode="auto">
            <a:xfrm>
              <a:off x="4368" y="3504"/>
              <a:ext cx="120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113"/>
                </a:spcBef>
                <a:buClr>
                  <a:srgbClr val="000000"/>
                </a:buClr>
              </a:pPr>
              <a:r>
                <a:rPr lang="en-GB" altLang="es-CR" sz="1800" dirty="0" err="1">
                  <a:solidFill>
                    <a:schemeClr val="bg2">
                      <a:lumMod val="60000"/>
                      <a:lumOff val="40000"/>
                    </a:schemeClr>
                  </a:solidFill>
                  <a:latin typeface="Technical" pitchFamily="66" charset="0"/>
                  <a:ea typeface="HG Mincho Light J" charset="0"/>
                  <a:cs typeface="HG Mincho Light J" charset="0"/>
                </a:rPr>
                <a:t>Sarandí</a:t>
              </a:r>
              <a:r>
                <a:rPr lang="en-GB" altLang="es-CR" sz="1800" dirty="0">
                  <a:solidFill>
                    <a:schemeClr val="bg2">
                      <a:lumMod val="60000"/>
                      <a:lumOff val="40000"/>
                    </a:schemeClr>
                  </a:solidFill>
                  <a:latin typeface="Technical" pitchFamily="66" charset="0"/>
                  <a:ea typeface="HG Mincho Light J" charset="0"/>
                  <a:cs typeface="HG Mincho Light J" charset="0"/>
                </a:rPr>
                <a:t> 100</a:t>
              </a:r>
            </a:p>
          </p:txBody>
        </p:sp>
      </p:grpSp>
      <p:grpSp>
        <p:nvGrpSpPr>
          <p:cNvPr id="17423" name="Group 15"/>
          <p:cNvGrpSpPr>
            <a:grpSpLocks/>
          </p:cNvGrpSpPr>
          <p:nvPr/>
        </p:nvGrpSpPr>
        <p:grpSpPr bwMode="auto">
          <a:xfrm>
            <a:off x="6067647" y="4489208"/>
            <a:ext cx="2362200" cy="371476"/>
            <a:chOff x="3888" y="2976"/>
            <a:chExt cx="1488" cy="234"/>
          </a:xfrm>
        </p:grpSpPr>
        <p:sp>
          <p:nvSpPr>
            <p:cNvPr id="17424" name="AutoShape 16"/>
            <p:cNvSpPr>
              <a:spLocks noChangeArrowheads="1"/>
            </p:cNvSpPr>
            <p:nvPr/>
          </p:nvSpPr>
          <p:spPr bwMode="auto">
            <a:xfrm>
              <a:off x="3888" y="2976"/>
              <a:ext cx="1488"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25" name="Text Box 17"/>
            <p:cNvSpPr txBox="1">
              <a:spLocks noChangeArrowheads="1"/>
            </p:cNvSpPr>
            <p:nvPr/>
          </p:nvSpPr>
          <p:spPr bwMode="auto">
            <a:xfrm>
              <a:off x="3888" y="2976"/>
              <a:ext cx="14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113"/>
                </a:spcBef>
                <a:buClr>
                  <a:srgbClr val="000000"/>
                </a:buClr>
              </a:pPr>
              <a:r>
                <a:rPr lang="en-GB" altLang="es-CR" sz="1800" dirty="0">
                  <a:solidFill>
                    <a:schemeClr val="bg2">
                      <a:lumMod val="60000"/>
                      <a:lumOff val="40000"/>
                    </a:schemeClr>
                  </a:solidFill>
                  <a:latin typeface="Tempus Sans ITC" panose="04020404030D07020202" pitchFamily="82" charset="0"/>
                  <a:ea typeface="HG Mincho Light J" charset="0"/>
                  <a:cs typeface="HG Mincho Light J" charset="0"/>
                </a:rPr>
                <a:t>José </a:t>
              </a:r>
              <a:r>
                <a:rPr lang="en-GB" altLang="es-CR" sz="1800" dirty="0" err="1">
                  <a:solidFill>
                    <a:schemeClr val="bg2">
                      <a:lumMod val="60000"/>
                      <a:lumOff val="40000"/>
                    </a:schemeClr>
                  </a:solidFill>
                  <a:latin typeface="Tempus Sans ITC" panose="04020404030D07020202" pitchFamily="82" charset="0"/>
                  <a:ea typeface="HG Mincho Light J" charset="0"/>
                  <a:cs typeface="HG Mincho Light J" charset="0"/>
                </a:rPr>
                <a:t>Martínez</a:t>
              </a:r>
              <a:r>
                <a:rPr lang="en-GB" altLang="es-CR" sz="1800" dirty="0">
                  <a:solidFill>
                    <a:schemeClr val="bg2">
                      <a:lumMod val="60000"/>
                      <a:lumOff val="40000"/>
                    </a:schemeClr>
                  </a:solidFill>
                  <a:latin typeface="Tempus Sans ITC" panose="04020404030D07020202" pitchFamily="82" charset="0"/>
                  <a:ea typeface="HG Mincho Light J" charset="0"/>
                  <a:cs typeface="HG Mincho Light J" charset="0"/>
                </a:rPr>
                <a:t> </a:t>
              </a:r>
            </a:p>
          </p:txBody>
        </p:sp>
      </p:grpSp>
      <p:grpSp>
        <p:nvGrpSpPr>
          <p:cNvPr id="17426" name="Group 18"/>
          <p:cNvGrpSpPr>
            <a:grpSpLocks/>
          </p:cNvGrpSpPr>
          <p:nvPr/>
        </p:nvGrpSpPr>
        <p:grpSpPr bwMode="auto">
          <a:xfrm>
            <a:off x="1295400" y="5117124"/>
            <a:ext cx="1905001" cy="366713"/>
            <a:chOff x="720" y="3552"/>
            <a:chExt cx="1200" cy="231"/>
          </a:xfrm>
        </p:grpSpPr>
        <p:sp>
          <p:nvSpPr>
            <p:cNvPr id="17427" name="AutoShape 19"/>
            <p:cNvSpPr>
              <a:spLocks noChangeArrowheads="1"/>
            </p:cNvSpPr>
            <p:nvPr/>
          </p:nvSpPr>
          <p:spPr bwMode="auto">
            <a:xfrm>
              <a:off x="720" y="3552"/>
              <a:ext cx="1200" cy="231"/>
            </a:xfrm>
            <a:prstGeom prst="roundRect">
              <a:avLst>
                <a:gd name="adj" fmla="val 43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17428" name="Text Box 20"/>
            <p:cNvSpPr txBox="1">
              <a:spLocks noChangeArrowheads="1"/>
            </p:cNvSpPr>
            <p:nvPr/>
          </p:nvSpPr>
          <p:spPr bwMode="auto">
            <a:xfrm>
              <a:off x="720" y="3552"/>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83000"/>
                </a:lnSpc>
                <a:spcBef>
                  <a:spcPts val="1113"/>
                </a:spcBef>
                <a:buClr>
                  <a:srgbClr val="000000"/>
                </a:buClr>
              </a:pPr>
              <a:r>
                <a:rPr lang="en-GB" altLang="es-CR" sz="1800" dirty="0">
                  <a:solidFill>
                    <a:schemeClr val="bg2">
                      <a:lumMod val="60000"/>
                      <a:lumOff val="40000"/>
                    </a:schemeClr>
                  </a:solidFill>
                  <a:latin typeface="Whimsy ICG" pitchFamily="2" charset="0"/>
                  <a:ea typeface="HG Mincho Light J" charset="0"/>
                  <a:cs typeface="HG Mincho Light J" charset="0"/>
                </a:rPr>
                <a:t>18 de Julio</a:t>
              </a:r>
              <a:r>
                <a:rPr lang="en-GB" altLang="es-CR" sz="1800" b="1" dirty="0">
                  <a:solidFill>
                    <a:schemeClr val="bg2">
                      <a:lumMod val="60000"/>
                      <a:lumOff val="40000"/>
                    </a:schemeClr>
                  </a:solidFill>
                  <a:latin typeface="Whimsy ICG" pitchFamily="2" charset="0"/>
                  <a:ea typeface="HG Mincho Light J" charset="0"/>
                  <a:cs typeface="HG Mincho Light J" charset="0"/>
                </a:rPr>
                <a:t> </a:t>
              </a:r>
              <a:r>
                <a:rPr lang="en-GB" altLang="es-CR" sz="1800" dirty="0">
                  <a:solidFill>
                    <a:schemeClr val="bg2">
                      <a:lumMod val="60000"/>
                      <a:lumOff val="40000"/>
                    </a:schemeClr>
                  </a:solidFill>
                  <a:latin typeface="Whimsy ICG" pitchFamily="2" charset="0"/>
                  <a:ea typeface="HG Mincho Light J" charset="0"/>
                  <a:cs typeface="HG Mincho Light J" charset="0"/>
                </a:rPr>
                <a:t>1880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14"/>
                                        </p:tgtEl>
                                        <p:attrNameLst>
                                          <p:attrName>style.visibility</p:attrName>
                                        </p:attrNameLst>
                                      </p:cBhvr>
                                      <p:to>
                                        <p:strVal val="visible"/>
                                      </p:to>
                                    </p:set>
                                    <p:anim calcmode="lin" valueType="num">
                                      <p:cBhvr additive="base">
                                        <p:cTn id="13" dur="500" fill="hold"/>
                                        <p:tgtEl>
                                          <p:spTgt spid="17414"/>
                                        </p:tgtEl>
                                        <p:attrNameLst>
                                          <p:attrName>ppt_x</p:attrName>
                                        </p:attrNameLst>
                                      </p:cBhvr>
                                      <p:tavLst>
                                        <p:tav tm="0">
                                          <p:val>
                                            <p:strVal val="0-#ppt_w/2"/>
                                          </p:val>
                                        </p:tav>
                                        <p:tav tm="100000">
                                          <p:val>
                                            <p:strVal val="#ppt_x"/>
                                          </p:val>
                                        </p:tav>
                                      </p:tavLst>
                                    </p:anim>
                                    <p:anim calcmode="lin" valueType="num">
                                      <p:cBhvr additive="base">
                                        <p:cTn id="14"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23"/>
                                        </p:tgtEl>
                                        <p:attrNameLst>
                                          <p:attrName>style.visibility</p:attrName>
                                        </p:attrNameLst>
                                      </p:cBhvr>
                                      <p:to>
                                        <p:strVal val="visible"/>
                                      </p:to>
                                    </p:set>
                                    <p:anim calcmode="lin" valueType="num">
                                      <p:cBhvr additive="base">
                                        <p:cTn id="19" dur="500" fill="hold"/>
                                        <p:tgtEl>
                                          <p:spTgt spid="17423"/>
                                        </p:tgtEl>
                                        <p:attrNameLst>
                                          <p:attrName>ppt_x</p:attrName>
                                        </p:attrNameLst>
                                      </p:cBhvr>
                                      <p:tavLst>
                                        <p:tav tm="0">
                                          <p:val>
                                            <p:strVal val="0-#ppt_w/2"/>
                                          </p:val>
                                        </p:tav>
                                        <p:tav tm="100000">
                                          <p:val>
                                            <p:strVal val="#ppt_x"/>
                                          </p:val>
                                        </p:tav>
                                      </p:tavLst>
                                    </p:anim>
                                    <p:anim calcmode="lin" valueType="num">
                                      <p:cBhvr additive="base">
                                        <p:cTn id="20" dur="500" fill="hold"/>
                                        <p:tgtEl>
                                          <p:spTgt spid="174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26"/>
                                        </p:tgtEl>
                                        <p:attrNameLst>
                                          <p:attrName>style.visibility</p:attrName>
                                        </p:attrNameLst>
                                      </p:cBhvr>
                                      <p:to>
                                        <p:strVal val="visible"/>
                                      </p:to>
                                    </p:set>
                                    <p:anim calcmode="lin" valueType="num">
                                      <p:cBhvr additive="base">
                                        <p:cTn id="25" dur="500" fill="hold"/>
                                        <p:tgtEl>
                                          <p:spTgt spid="17426"/>
                                        </p:tgtEl>
                                        <p:attrNameLst>
                                          <p:attrName>ppt_x</p:attrName>
                                        </p:attrNameLst>
                                      </p:cBhvr>
                                      <p:tavLst>
                                        <p:tav tm="0">
                                          <p:val>
                                            <p:strVal val="0-#ppt_w/2"/>
                                          </p:val>
                                        </p:tav>
                                        <p:tav tm="100000">
                                          <p:val>
                                            <p:strVal val="#ppt_x"/>
                                          </p:val>
                                        </p:tav>
                                      </p:tavLst>
                                    </p:anim>
                                    <p:anim calcmode="lin" valueType="num">
                                      <p:cBhvr additive="base">
                                        <p:cTn id="26" dur="500" fill="hold"/>
                                        <p:tgtEl>
                                          <p:spTgt spid="174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417"/>
                                        </p:tgtEl>
                                        <p:attrNameLst>
                                          <p:attrName>style.visibility</p:attrName>
                                        </p:attrNameLst>
                                      </p:cBhvr>
                                      <p:to>
                                        <p:strVal val="visible"/>
                                      </p:to>
                                    </p:set>
                                    <p:anim calcmode="lin" valueType="num">
                                      <p:cBhvr additive="base">
                                        <p:cTn id="31" dur="500" fill="hold"/>
                                        <p:tgtEl>
                                          <p:spTgt spid="17417"/>
                                        </p:tgtEl>
                                        <p:attrNameLst>
                                          <p:attrName>ppt_x</p:attrName>
                                        </p:attrNameLst>
                                      </p:cBhvr>
                                      <p:tavLst>
                                        <p:tav tm="0">
                                          <p:val>
                                            <p:strVal val="0-#ppt_w/2"/>
                                          </p:val>
                                        </p:tav>
                                        <p:tav tm="100000">
                                          <p:val>
                                            <p:strVal val="#ppt_x"/>
                                          </p:val>
                                        </p:tav>
                                      </p:tavLst>
                                    </p:anim>
                                    <p:anim calcmode="lin" valueType="num">
                                      <p:cBhvr additive="base">
                                        <p:cTn id="32"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20"/>
                                        </p:tgtEl>
                                        <p:attrNameLst>
                                          <p:attrName>style.visibility</p:attrName>
                                        </p:attrNameLst>
                                      </p:cBhvr>
                                      <p:to>
                                        <p:strVal val="visible"/>
                                      </p:to>
                                    </p:set>
                                    <p:anim calcmode="lin" valueType="num">
                                      <p:cBhvr additive="base">
                                        <p:cTn id="37" dur="500" fill="hold"/>
                                        <p:tgtEl>
                                          <p:spTgt spid="17420"/>
                                        </p:tgtEl>
                                        <p:attrNameLst>
                                          <p:attrName>ppt_x</p:attrName>
                                        </p:attrNameLst>
                                      </p:cBhvr>
                                      <p:tavLst>
                                        <p:tav tm="0">
                                          <p:val>
                                            <p:strVal val="0-#ppt_w/2"/>
                                          </p:val>
                                        </p:tav>
                                        <p:tav tm="100000">
                                          <p:val>
                                            <p:strVal val="#ppt_x"/>
                                          </p:val>
                                        </p:tav>
                                      </p:tavLst>
                                    </p:anim>
                                    <p:anim calcmode="lin" valueType="num">
                                      <p:cBhvr additive="base">
                                        <p:cTn id="38" dur="500" fill="hold"/>
                                        <p:tgtEl>
                                          <p:spTgt spid="17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73649" y="2786203"/>
            <a:ext cx="8382000" cy="163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00CC99"/>
              </a:buClr>
            </a:pP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Una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entidad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todo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aquello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lo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cual</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interesa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guardar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por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ejemplo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clientes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facturas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productos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empleados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el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Modelo</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Entidad-Relación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presenta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observa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entidades</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están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formadas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por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atributos</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 o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campos</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referidos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 un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mismo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tema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interesa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almacenar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p>
        </p:txBody>
      </p:sp>
      <p:sp>
        <p:nvSpPr>
          <p:cNvPr id="18434" name="Text Box 2"/>
          <p:cNvSpPr txBox="1">
            <a:spLocks noChangeArrowheads="1"/>
          </p:cNvSpPr>
          <p:nvPr/>
        </p:nvSpPr>
        <p:spPr bwMode="auto">
          <a:xfrm>
            <a:off x="792763" y="1412776"/>
            <a:ext cx="73914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2238"/>
              </a:spcBef>
              <a:buClr>
                <a:srgbClr val="00CC99"/>
              </a:buClr>
              <a:buSzPct val="150000"/>
            </a:pPr>
            <a:r>
              <a:rPr lang="en-GB" altLang="es-CR" sz="3600" b="1" dirty="0">
                <a:solidFill>
                  <a:srgbClr val="00CC99"/>
                </a:solidFill>
                <a:latin typeface="Tahoma" panose="020B0604030504040204" pitchFamily="34" charset="0"/>
                <a:ea typeface="HG Mincho Light J" charset="0"/>
                <a:cs typeface="HG Mincho Light J" charset="0"/>
              </a:rPr>
              <a:t> </a:t>
            </a:r>
            <a:r>
              <a:rPr lang="en-GB" altLang="es-CR" sz="3600" b="1" dirty="0" err="1">
                <a:solidFill>
                  <a:schemeClr val="bg2">
                    <a:lumMod val="60000"/>
                    <a:lumOff val="40000"/>
                  </a:schemeClr>
                </a:solidFill>
                <a:latin typeface="Tahoma" panose="020B0604030504040204" pitchFamily="34" charset="0"/>
                <a:ea typeface="HG Mincho Light J" charset="0"/>
                <a:cs typeface="HG Mincho Light J" charset="0"/>
              </a:rPr>
              <a:t>Entidades</a:t>
            </a:r>
            <a:r>
              <a:rPr lang="en-GB" altLang="es-CR" sz="3600" b="1"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18435" name="AutoShape 3"/>
          <p:cNvSpPr>
            <a:spLocks noChangeArrowheads="1"/>
          </p:cNvSpPr>
          <p:nvPr/>
        </p:nvSpPr>
        <p:spPr bwMode="auto">
          <a:xfrm rot="21600000">
            <a:off x="3048000" y="4114800"/>
            <a:ext cx="381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CR"/>
          </a:p>
        </p:txBody>
      </p:sp>
      <p:sp>
        <p:nvSpPr>
          <p:cNvPr id="18436" name="Line 4"/>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8437" name="Line 5"/>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8435" name="AutoShape 3"/>
          <p:cNvSpPr>
            <a:spLocks noChangeArrowheads="1"/>
          </p:cNvSpPr>
          <p:nvPr/>
        </p:nvSpPr>
        <p:spPr bwMode="auto">
          <a:xfrm rot="21600000">
            <a:off x="3048000" y="4114800"/>
            <a:ext cx="381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CR"/>
          </a:p>
        </p:txBody>
      </p:sp>
      <p:sp>
        <p:nvSpPr>
          <p:cNvPr id="18436" name="Line 4"/>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8437" name="Line 5"/>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8446" name="Rectangle 14"/>
          <p:cNvSpPr>
            <a:spLocks noChangeArrowheads="1"/>
          </p:cNvSpPr>
          <p:nvPr/>
        </p:nvSpPr>
        <p:spPr bwMode="auto">
          <a:xfrm>
            <a:off x="1426011" y="4419600"/>
            <a:ext cx="6880225" cy="584775"/>
          </a:xfrm>
          <a:prstGeom prst="rect">
            <a:avLst/>
          </a:prstGeom>
          <a:noFill/>
          <a:ln w="50800">
            <a:solidFill>
              <a:schemeClr val="bg2">
                <a:lumMod val="50000"/>
              </a:schemeClr>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s-CR" sz="1600" dirty="0">
                <a:solidFill>
                  <a:schemeClr val="bg2">
                    <a:lumMod val="60000"/>
                    <a:lumOff val="40000"/>
                  </a:schemeClr>
                </a:solidFill>
                <a:latin typeface="Tahoma" panose="020B0604030504040204" pitchFamily="34" charset="0"/>
                <a:cs typeface="Arial" panose="020B0604020202020204" pitchFamily="34" charset="0"/>
              </a:rPr>
              <a:t>CLIENTES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cuenta</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con los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atributos</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Código</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Cliente</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Nombre</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Apellido</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Domicilio</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600" dirty="0" err="1">
                <a:solidFill>
                  <a:schemeClr val="bg2">
                    <a:lumMod val="60000"/>
                    <a:lumOff val="40000"/>
                  </a:schemeClr>
                </a:solidFill>
                <a:latin typeface="Tahoma" panose="020B0604030504040204" pitchFamily="34" charset="0"/>
                <a:cs typeface="Arial" panose="020B0604020202020204" pitchFamily="34" charset="0"/>
              </a:rPr>
              <a:t>Teléfono</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a:t>
            </a:r>
            <a:endParaRPr lang="es-ES" altLang="es-CR" sz="1600" dirty="0">
              <a:solidFill>
                <a:schemeClr val="bg2">
                  <a:lumMod val="60000"/>
                  <a:lumOff val="40000"/>
                </a:schemeClr>
              </a:solidFill>
              <a:latin typeface="Tahoma" panose="020B0604030504040204" pitchFamily="34" charset="0"/>
              <a:cs typeface="Arial" panose="020B0604020202020204" pitchFamily="34" charset="0"/>
            </a:endParaRPr>
          </a:p>
        </p:txBody>
      </p:sp>
      <p:sp>
        <p:nvSpPr>
          <p:cNvPr id="18447" name="Line 15"/>
          <p:cNvSpPr>
            <a:spLocks noChangeShapeType="1"/>
          </p:cNvSpPr>
          <p:nvPr/>
        </p:nvSpPr>
        <p:spPr bwMode="auto">
          <a:xfrm>
            <a:off x="1979712" y="2362200"/>
            <a:ext cx="0" cy="20574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aphicFrame>
        <p:nvGraphicFramePr>
          <p:cNvPr id="18448" name="Object 16"/>
          <p:cNvGraphicFramePr>
            <a:graphicFrameLocks noChangeAspect="1"/>
          </p:cNvGraphicFramePr>
          <p:nvPr>
            <p:extLst>
              <p:ext uri="{D42A27DB-BD31-4B8C-83A1-F6EECF244321}">
                <p14:modId xmlns:p14="http://schemas.microsoft.com/office/powerpoint/2010/main" val="1804074307"/>
              </p:ext>
            </p:extLst>
          </p:nvPr>
        </p:nvGraphicFramePr>
        <p:xfrm>
          <a:off x="1115616" y="1028350"/>
          <a:ext cx="7754112" cy="2667699"/>
        </p:xfrm>
        <a:graphic>
          <a:graphicData uri="http://schemas.openxmlformats.org/presentationml/2006/ole">
            <mc:AlternateContent xmlns:mc="http://schemas.openxmlformats.org/markup-compatibility/2006">
              <mc:Choice xmlns:v="urn:schemas-microsoft-com:vml" Requires="v">
                <p:oleObj spid="_x0000_s84996" name="Paint Shop Pro Image" r:id="rId4" imgW="8429268" imgH="3063415" progId="PaintShopPro">
                  <p:embed/>
                </p:oleObj>
              </mc:Choice>
              <mc:Fallback>
                <p:oleObj name="Paint Shop Pro Image" r:id="rId4" imgW="8429268" imgH="3063415"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028350"/>
                        <a:ext cx="7754112" cy="2667699"/>
                      </a:xfrm>
                      <a:prstGeom prst="rect">
                        <a:avLst/>
                      </a:prstGeom>
                      <a:noFill/>
                      <a:ln w="50800">
                        <a:solidFill>
                          <a:schemeClr val="bg2">
                            <a:lumMod val="75000"/>
                          </a:schemeClr>
                        </a:solidFill>
                        <a:miter lim="800000"/>
                        <a:headEnd/>
                        <a:tailEnd/>
                      </a:ln>
                      <a:effectLst/>
                    </p:spPr>
                  </p:pic>
                </p:oleObj>
              </mc:Fallback>
            </mc:AlternateContent>
          </a:graphicData>
        </a:graphic>
      </p:graphicFrame>
    </p:spTree>
    <p:extLst>
      <p:ext uri="{BB962C8B-B14F-4D97-AF65-F5344CB8AC3E}">
        <p14:creationId xmlns:p14="http://schemas.microsoft.com/office/powerpoint/2010/main" val="23993576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11308" y="2780928"/>
            <a:ext cx="7924800" cy="224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buClr>
                <a:srgbClr val="00CC99"/>
              </a:buClr>
              <a:buSzPct val="83000"/>
            </a:pP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Cada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entidad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tiene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una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clave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primaria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o </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campo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llave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identifica</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unívocamente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al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conjunto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p>
          <a:p>
            <a:pPr algn="just" eaLnBrk="1" hangingPunct="1">
              <a:buClr>
                <a:srgbClr val="00CC99"/>
              </a:buClr>
              <a:buSzPct val="83000"/>
            </a:pP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Cuando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una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entidad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figura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la clave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primaria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otra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entidad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ésta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denomina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clave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foránea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u="sng" dirty="0">
                <a:solidFill>
                  <a:schemeClr val="bg2">
                    <a:lumMod val="60000"/>
                    <a:lumOff val="40000"/>
                  </a:schemeClr>
                </a:solidFill>
                <a:latin typeface="Tahoma" panose="020B0604030504040204" pitchFamily="34" charset="0"/>
                <a:cs typeface="Arial" panose="020B0604020202020204" pitchFamily="34" charset="0"/>
              </a:rPr>
              <a:t>  </a:t>
            </a:r>
            <a:endParaRPr lang="en-GB" altLang="es-CR" sz="2000" u="sng" dirty="0" smtClean="0">
              <a:solidFill>
                <a:schemeClr val="bg2">
                  <a:lumMod val="60000"/>
                  <a:lumOff val="40000"/>
                </a:schemeClr>
              </a:solidFill>
              <a:latin typeface="Tahoma" panose="020B0604030504040204" pitchFamily="34" charset="0"/>
              <a:cs typeface="Arial" panose="020B0604020202020204" pitchFamily="34" charset="0"/>
            </a:endParaRPr>
          </a:p>
          <a:p>
            <a:pPr algn="just" eaLnBrk="1" hangingPunct="1">
              <a:buClr>
                <a:srgbClr val="00CC99"/>
              </a:buClr>
              <a:buSzPct val="83000"/>
            </a:pPr>
            <a:endParaRPr lang="en-GB" altLang="es-CR" sz="2000" u="sng" dirty="0">
              <a:solidFill>
                <a:schemeClr val="bg2">
                  <a:lumMod val="60000"/>
                  <a:lumOff val="40000"/>
                </a:schemeClr>
              </a:solidFill>
              <a:latin typeface="Tahoma" panose="020B0604030504040204" pitchFamily="34" charset="0"/>
              <a:cs typeface="Arial" panose="020B0604020202020204" pitchFamily="34" charset="0"/>
            </a:endParaRPr>
          </a:p>
          <a:p>
            <a:pPr algn="just" eaLnBrk="1" hangingPunct="1">
              <a:buClr>
                <a:srgbClr val="00CC99"/>
              </a:buClr>
              <a:buSzPct val="83000"/>
            </a:pPr>
            <a:r>
              <a:rPr lang="en-GB" altLang="es-CR" sz="2000" dirty="0">
                <a:solidFill>
                  <a:schemeClr val="bg2">
                    <a:lumMod val="60000"/>
                    <a:lumOff val="40000"/>
                  </a:schemeClr>
                </a:solidFill>
                <a:latin typeface="Tahoma" panose="020B0604030504040204" pitchFamily="34" charset="0"/>
                <a:cs typeface="Arial" panose="020B0604020202020204" pitchFamily="34" charset="0"/>
              </a:rPr>
              <a:t>Las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entidades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relacionan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entre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sí</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través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b="1" dirty="0">
                <a:solidFill>
                  <a:schemeClr val="bg2">
                    <a:lumMod val="60000"/>
                    <a:lumOff val="40000"/>
                  </a:schemeClr>
                </a:solidFill>
                <a:latin typeface="Tahoma" panose="020B0604030504040204" pitchFamily="34" charset="0"/>
                <a:cs typeface="Arial" panose="020B0604020202020204" pitchFamily="34" charset="0"/>
              </a:rPr>
              <a:t>claves </a:t>
            </a:r>
            <a:r>
              <a:rPr lang="en-GB" altLang="es-CR" sz="2000" b="1" dirty="0" err="1">
                <a:solidFill>
                  <a:schemeClr val="bg2">
                    <a:lumMod val="60000"/>
                    <a:lumOff val="40000"/>
                  </a:schemeClr>
                </a:solidFill>
                <a:latin typeface="Tahoma" panose="020B0604030504040204" pitchFamily="34" charset="0"/>
                <a:cs typeface="Arial" panose="020B0604020202020204" pitchFamily="34" charset="0"/>
              </a:rPr>
              <a:t>foráneas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p>
        </p:txBody>
      </p:sp>
      <p:sp>
        <p:nvSpPr>
          <p:cNvPr id="19458" name="Text Box 2"/>
          <p:cNvSpPr txBox="1">
            <a:spLocks noChangeArrowheads="1"/>
          </p:cNvSpPr>
          <p:nvPr/>
        </p:nvSpPr>
        <p:spPr bwMode="auto">
          <a:xfrm>
            <a:off x="489333" y="1412776"/>
            <a:ext cx="83058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738"/>
              </a:spcBef>
              <a:buClr>
                <a:srgbClr val="00CC99"/>
              </a:buClr>
              <a:buSzPct val="150000"/>
            </a:pPr>
            <a:r>
              <a:rPr lang="en-GB" altLang="es-CR" sz="3600" b="1" dirty="0">
                <a:solidFill>
                  <a:srgbClr val="00CC99"/>
                </a:solidFill>
                <a:latin typeface="Tahoma" panose="020B0604030504040204" pitchFamily="34" charset="0"/>
                <a:ea typeface="HG Mincho Light J" charset="0"/>
                <a:cs typeface="HG Mincho Light J" charset="0"/>
              </a:rPr>
              <a:t> </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Claves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Primarias</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y Claves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Foráneas</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19459" name="Line 3"/>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9460" name="Line 4"/>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609600"/>
            <a:ext cx="7772400" cy="1143000"/>
          </a:xfrm>
          <a:ln/>
        </p:spPr>
        <p:txBody>
          <a:bodyPr/>
          <a:lstStyle/>
          <a:p>
            <a:pPr algn="ct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dirty="0">
                <a:solidFill>
                  <a:schemeClr val="bg2">
                    <a:lumMod val="60000"/>
                    <a:lumOff val="40000"/>
                  </a:schemeClr>
                </a:solidFill>
                <a:latin typeface="Tahoma" panose="020B0604030504040204" pitchFamily="34" charset="0"/>
              </a:rPr>
              <a:t>INDICE </a:t>
            </a:r>
            <a:endParaRPr lang="en-GB" altLang="es-CR" dirty="0">
              <a:solidFill>
                <a:schemeClr val="bg2">
                  <a:lumMod val="60000"/>
                  <a:lumOff val="40000"/>
                </a:schemeClr>
              </a:solidFill>
            </a:endParaRPr>
          </a:p>
        </p:txBody>
      </p:sp>
      <p:sp>
        <p:nvSpPr>
          <p:cNvPr id="4098" name="Rectangle 2"/>
          <p:cNvSpPr>
            <a:spLocks noGrp="1" noChangeArrowheads="1"/>
          </p:cNvSpPr>
          <p:nvPr>
            <p:ph idx="1"/>
          </p:nvPr>
        </p:nvSpPr>
        <p:spPr>
          <a:xfrm>
            <a:off x="685800" y="1981200"/>
            <a:ext cx="7772400" cy="4456113"/>
          </a:xfrm>
          <a:ln/>
        </p:spPr>
        <p:txBody>
          <a:bodyPr/>
          <a:lstStyle/>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s-CR" altLang="es-CR" dirty="0" smtClean="0">
                <a:solidFill>
                  <a:schemeClr val="bg2">
                    <a:lumMod val="60000"/>
                    <a:lumOff val="40000"/>
                  </a:schemeClr>
                </a:solidFill>
                <a:latin typeface="Tahoma" panose="020B0604030504040204" pitchFamily="34" charset="0"/>
              </a:rPr>
              <a:t>Introducción</a:t>
            </a:r>
            <a:r>
              <a:rPr lang="en-GB" altLang="es-CR" dirty="0" smtClean="0">
                <a:solidFill>
                  <a:schemeClr val="bg2">
                    <a:lumMod val="60000"/>
                    <a:lumOff val="40000"/>
                  </a:schemeClr>
                </a:solidFill>
                <a:latin typeface="Tahoma" panose="020B0604030504040204" pitchFamily="34" charset="0"/>
              </a:rPr>
              <a:t> </a:t>
            </a:r>
            <a:endParaRPr lang="en-GB" altLang="es-CR" dirty="0">
              <a:solidFill>
                <a:schemeClr val="bg2">
                  <a:lumMod val="60000"/>
                  <a:lumOff val="40000"/>
                </a:schemeClr>
              </a:solidFill>
              <a:latin typeface="Tahoma" panose="020B0604030504040204" pitchFamily="34" charset="0"/>
            </a:endParaRP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60000"/>
                    <a:lumOff val="40000"/>
                  </a:schemeClr>
                </a:solidFill>
                <a:latin typeface="Tahoma" panose="020B0604030504040204" pitchFamily="34" charset="0"/>
              </a:rPr>
              <a:t>Definición</a:t>
            </a:r>
            <a:r>
              <a:rPr lang="en-GB" altLang="es-CR" dirty="0">
                <a:solidFill>
                  <a:schemeClr val="bg2">
                    <a:lumMod val="60000"/>
                    <a:lumOff val="40000"/>
                  </a:schemeClr>
                </a:solidFill>
                <a:latin typeface="Tahoma" panose="020B0604030504040204" pitchFamily="34" charset="0"/>
              </a:rPr>
              <a:t> de base de </a:t>
            </a:r>
            <a:r>
              <a:rPr lang="en-GB" altLang="es-CR" dirty="0" err="1">
                <a:solidFill>
                  <a:schemeClr val="bg2">
                    <a:lumMod val="60000"/>
                    <a:lumOff val="40000"/>
                  </a:schemeClr>
                </a:solidFill>
                <a:latin typeface="Tahoma" panose="020B0604030504040204" pitchFamily="34" charset="0"/>
              </a:rPr>
              <a:t>datos</a:t>
            </a:r>
            <a:r>
              <a:rPr lang="en-GB" altLang="es-CR" dirty="0">
                <a:solidFill>
                  <a:schemeClr val="bg2">
                    <a:lumMod val="60000"/>
                    <a:lumOff val="40000"/>
                  </a:schemeClr>
                </a:solidFill>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60000"/>
                    <a:lumOff val="40000"/>
                  </a:schemeClr>
                </a:solidFill>
                <a:latin typeface="Tahoma" panose="020B0604030504040204" pitchFamily="34" charset="0"/>
              </a:rPr>
              <a:t>Conceptos</a:t>
            </a:r>
            <a:r>
              <a:rPr lang="en-GB" altLang="es-CR" dirty="0">
                <a:solidFill>
                  <a:schemeClr val="bg2">
                    <a:lumMod val="60000"/>
                    <a:lumOff val="40000"/>
                  </a:schemeClr>
                </a:solidFill>
                <a:latin typeface="Tahoma" panose="020B0604030504040204" pitchFamily="34" charset="0"/>
              </a:rPr>
              <a:t> </a:t>
            </a:r>
            <a:r>
              <a:rPr lang="en-GB" altLang="es-CR" dirty="0" err="1">
                <a:solidFill>
                  <a:schemeClr val="bg2">
                    <a:lumMod val="60000"/>
                    <a:lumOff val="40000"/>
                  </a:schemeClr>
                </a:solidFill>
                <a:latin typeface="Tahoma" panose="020B0604030504040204" pitchFamily="34" charset="0"/>
              </a:rPr>
              <a:t>básicos</a:t>
            </a:r>
            <a:r>
              <a:rPr lang="en-GB" altLang="es-CR" dirty="0">
                <a:solidFill>
                  <a:schemeClr val="bg2">
                    <a:lumMod val="60000"/>
                    <a:lumOff val="40000"/>
                  </a:schemeClr>
                </a:solidFill>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a:solidFill>
                  <a:schemeClr val="bg2">
                    <a:lumMod val="60000"/>
                    <a:lumOff val="40000"/>
                  </a:schemeClr>
                </a:solidFill>
                <a:latin typeface="Tahoma" panose="020B0604030504040204" pitchFamily="34" charset="0"/>
              </a:rPr>
              <a:t>Sistema de </a:t>
            </a:r>
            <a:r>
              <a:rPr lang="en-GB" altLang="es-CR" dirty="0" err="1">
                <a:solidFill>
                  <a:schemeClr val="bg2">
                    <a:lumMod val="60000"/>
                    <a:lumOff val="40000"/>
                  </a:schemeClr>
                </a:solidFill>
                <a:latin typeface="Tahoma" panose="020B0604030504040204" pitchFamily="34" charset="0"/>
              </a:rPr>
              <a:t>Gestión</a:t>
            </a:r>
            <a:r>
              <a:rPr lang="en-GB" altLang="es-CR" dirty="0">
                <a:solidFill>
                  <a:schemeClr val="bg2">
                    <a:lumMod val="60000"/>
                    <a:lumOff val="40000"/>
                  </a:schemeClr>
                </a:solidFill>
                <a:latin typeface="Tahoma" panose="020B0604030504040204" pitchFamily="34" charset="0"/>
              </a:rPr>
              <a:t> de Base de </a:t>
            </a:r>
            <a:r>
              <a:rPr lang="en-GB" altLang="es-CR" dirty="0" err="1">
                <a:solidFill>
                  <a:schemeClr val="bg2">
                    <a:lumMod val="60000"/>
                    <a:lumOff val="40000"/>
                  </a:schemeClr>
                </a:solidFill>
                <a:latin typeface="Tahoma" panose="020B0604030504040204" pitchFamily="34" charset="0"/>
              </a:rPr>
              <a:t>Datos</a:t>
            </a:r>
            <a:r>
              <a:rPr lang="en-GB" altLang="es-CR" dirty="0">
                <a:solidFill>
                  <a:schemeClr val="bg2">
                    <a:lumMod val="60000"/>
                    <a:lumOff val="40000"/>
                  </a:schemeClr>
                </a:solidFill>
                <a:latin typeface="Tahoma" panose="020B0604030504040204" pitchFamily="34" charset="0"/>
              </a:rPr>
              <a:t> (SGBD)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60000"/>
                    <a:lumOff val="40000"/>
                  </a:schemeClr>
                </a:solidFill>
                <a:latin typeface="Tahoma" panose="020B0604030504040204" pitchFamily="34" charset="0"/>
              </a:rPr>
              <a:t>Conclusiones</a:t>
            </a:r>
            <a:r>
              <a:rPr lang="en-GB" altLang="es-CR" dirty="0">
                <a:solidFill>
                  <a:schemeClr val="bg2">
                    <a:lumMod val="60000"/>
                    <a:lumOff val="40000"/>
                  </a:schemeClr>
                </a:solidFill>
                <a:latin typeface="Tahoma" panose="020B0604030504040204" pitchFamily="34" charset="0"/>
              </a:rPr>
              <a:t>    </a:t>
            </a: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dirty="0">
              <a:solidFill>
                <a:srgbClr val="00CC99"/>
              </a:solidFill>
              <a:latin typeface="Tahoma" panose="020B0604030504040204" pitchFamily="34" charset="0"/>
            </a:endParaRP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dirty="0">
              <a:solidFill>
                <a:srgbClr val="00CC99"/>
              </a:solidFill>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9459" name="Line 3"/>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9460" name="Line 4"/>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19474" name="Text Box 18"/>
          <p:cNvSpPr txBox="1">
            <a:spLocks noChangeArrowheads="1"/>
          </p:cNvSpPr>
          <p:nvPr/>
        </p:nvSpPr>
        <p:spPr bwMode="auto">
          <a:xfrm>
            <a:off x="4707240" y="3620474"/>
            <a:ext cx="4038600" cy="1600438"/>
          </a:xfrm>
          <a:prstGeom prst="rect">
            <a:avLst/>
          </a:prstGeom>
          <a:solidFill>
            <a:srgbClr val="B8FED8"/>
          </a:solidFill>
          <a:ln w="57150">
            <a:solidFill>
              <a:schemeClr val="bg2">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buClr>
                <a:srgbClr val="00CC99"/>
              </a:buClr>
              <a:buSzPct val="58000"/>
            </a:pPr>
            <a:r>
              <a:rPr lang="en-GB" altLang="es-CR" sz="1400" b="1" dirty="0">
                <a:solidFill>
                  <a:schemeClr val="bg2">
                    <a:lumMod val="75000"/>
                  </a:schemeClr>
                </a:solidFill>
                <a:latin typeface="Verdana" panose="020B0604030504040204" pitchFamily="34" charset="0"/>
                <a:cs typeface="Arial" panose="020B0604020202020204" pitchFamily="34" charset="0"/>
              </a:rPr>
              <a:t>CLAVES FORÁNEAS</a:t>
            </a:r>
            <a:r>
              <a:rPr lang="en-GB" altLang="es-CR" sz="1400" b="1" dirty="0">
                <a:solidFill>
                  <a:schemeClr val="bg2">
                    <a:lumMod val="75000"/>
                  </a:schemeClr>
                </a:solidFill>
                <a:latin typeface="Book Antiqua" panose="02040602050305030304" pitchFamily="18" charset="0"/>
                <a:cs typeface="Arial" panose="020B0604020202020204" pitchFamily="34" charset="0"/>
              </a:rPr>
              <a:t> </a:t>
            </a:r>
          </a:p>
          <a:p>
            <a:pPr algn="just" eaLnBrk="1" hangingPunct="1">
              <a:buClr>
                <a:srgbClr val="00CC99"/>
              </a:buClr>
              <a:buSzPct val="58000"/>
            </a:pPr>
            <a:r>
              <a:rPr lang="en-GB" altLang="es-CR" sz="1400" dirty="0">
                <a:solidFill>
                  <a:schemeClr val="bg2">
                    <a:lumMod val="75000"/>
                  </a:schemeClr>
                </a:solidFill>
                <a:latin typeface="Verdana" panose="020B0604030504040204" pitchFamily="34" charset="0"/>
                <a:cs typeface="Arial" panose="020B0604020202020204" pitchFamily="34" charset="0"/>
              </a:rPr>
              <a:t>Son </a:t>
            </a:r>
            <a:r>
              <a:rPr lang="en-GB" altLang="es-CR" sz="1400" b="1" dirty="0">
                <a:solidFill>
                  <a:schemeClr val="bg2">
                    <a:lumMod val="75000"/>
                  </a:schemeClr>
                </a:solidFill>
                <a:latin typeface="Verdana" panose="020B0604030504040204" pitchFamily="34" charset="0"/>
                <a:cs typeface="Arial" panose="020B0604020202020204" pitchFamily="34" charset="0"/>
              </a:rPr>
              <a:t>claves </a:t>
            </a:r>
            <a:r>
              <a:rPr lang="en-GB" altLang="es-CR" sz="1400" b="1" dirty="0" err="1">
                <a:solidFill>
                  <a:schemeClr val="bg2">
                    <a:lumMod val="75000"/>
                  </a:schemeClr>
                </a:solidFill>
                <a:latin typeface="Verdana" panose="020B0604030504040204" pitchFamily="34" charset="0"/>
                <a:cs typeface="Arial" panose="020B0604020202020204" pitchFamily="34" charset="0"/>
              </a:rPr>
              <a:t>foráneas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Facturas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y </a:t>
            </a: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Producto</a:t>
            </a:r>
            <a:r>
              <a:rPr lang="en-GB" altLang="es-CR" sz="1400" dirty="0">
                <a:solidFill>
                  <a:schemeClr val="bg2">
                    <a:lumMod val="75000"/>
                  </a:schemeClr>
                </a:solidFill>
                <a:latin typeface="Verdana" panose="020B0604030504040204" pitchFamily="34" charset="0"/>
                <a:cs typeface="Arial" panose="020B0604020202020204" pitchFamily="34" charset="0"/>
              </a:rPr>
              <a:t>. </a:t>
            </a:r>
          </a:p>
          <a:p>
            <a:pPr algn="just" eaLnBrk="1" hangingPunct="1">
              <a:buClr>
                <a:srgbClr val="00CC99"/>
              </a:buClr>
              <a:buSzPct val="58000"/>
            </a:pPr>
            <a:r>
              <a:rPr lang="en-GB" altLang="es-CR" sz="1400" b="1" dirty="0" err="1">
                <a:solidFill>
                  <a:schemeClr val="bg2">
                    <a:lumMod val="75000"/>
                  </a:schemeClr>
                </a:solidFill>
                <a:latin typeface="Verdana" panose="020B0604030504040204" pitchFamily="34" charset="0"/>
                <a:cs typeface="Arial" panose="020B0604020202020204" pitchFamily="34" charset="0"/>
              </a:rPr>
              <a:t>Clientes</a:t>
            </a:r>
            <a:r>
              <a:rPr lang="en-GB" altLang="es-CR" sz="1400" dirty="0">
                <a:solidFill>
                  <a:schemeClr val="bg2">
                    <a:lumMod val="75000"/>
                  </a:schemeClr>
                </a:solidFill>
                <a:latin typeface="Verdana" panose="020B0604030504040204" pitchFamily="34" charset="0"/>
                <a:cs typeface="Arial" panose="020B0604020202020204" pitchFamily="34" charset="0"/>
              </a:rPr>
              <a:t> se </a:t>
            </a:r>
            <a:r>
              <a:rPr lang="en-GB" altLang="es-CR" sz="1400" b="1" dirty="0" err="1">
                <a:solidFill>
                  <a:schemeClr val="bg2">
                    <a:lumMod val="75000"/>
                  </a:schemeClr>
                </a:solidFill>
                <a:latin typeface="Verdana" panose="020B0604030504040204" pitchFamily="34" charset="0"/>
                <a:cs typeface="Arial" panose="020B0604020202020204" pitchFamily="34" charset="0"/>
              </a:rPr>
              <a:t>relaciona</a:t>
            </a:r>
            <a:r>
              <a:rPr lang="en-GB" altLang="es-CR" sz="1400" b="1" dirty="0">
                <a:solidFill>
                  <a:schemeClr val="bg2">
                    <a:lumMod val="75000"/>
                  </a:schemeClr>
                </a:solidFill>
                <a:latin typeface="Verdana" panose="020B0604030504040204" pitchFamily="34" charset="0"/>
                <a:cs typeface="Arial" panose="020B0604020202020204" pitchFamily="34" charset="0"/>
              </a:rPr>
              <a:t> </a:t>
            </a:r>
            <a:r>
              <a:rPr lang="en-GB" altLang="es-CR" sz="1400" dirty="0">
                <a:solidFill>
                  <a:schemeClr val="bg2">
                    <a:lumMod val="75000"/>
                  </a:schemeClr>
                </a:solidFill>
                <a:latin typeface="Verdana" panose="020B0604030504040204" pitchFamily="34" charset="0"/>
                <a:cs typeface="Arial" panose="020B0604020202020204" pitchFamily="34" charset="0"/>
              </a:rPr>
              <a:t>con </a:t>
            </a:r>
            <a:r>
              <a:rPr lang="en-GB" altLang="es-CR" sz="1400" b="1" dirty="0" err="1">
                <a:solidFill>
                  <a:schemeClr val="bg2">
                    <a:lumMod val="75000"/>
                  </a:schemeClr>
                </a:solidFill>
                <a:latin typeface="Verdana" panose="020B0604030504040204" pitchFamily="34" charset="0"/>
                <a:cs typeface="Arial" panose="020B0604020202020204" pitchFamily="34" charset="0"/>
              </a:rPr>
              <a:t>Facturas</a:t>
            </a:r>
            <a:r>
              <a:rPr lang="en-GB" altLang="es-CR" sz="1400" dirty="0">
                <a:solidFill>
                  <a:schemeClr val="bg2">
                    <a:lumMod val="75000"/>
                  </a:schemeClr>
                </a:solidFill>
                <a:latin typeface="Verdana" panose="020B0604030504040204" pitchFamily="34" charset="0"/>
                <a:cs typeface="Arial" panose="020B0604020202020204" pitchFamily="34" charset="0"/>
              </a:rPr>
              <a:t> a </a:t>
            </a:r>
            <a:r>
              <a:rPr lang="en-GB" altLang="es-CR" sz="1400" dirty="0" err="1">
                <a:solidFill>
                  <a:schemeClr val="bg2">
                    <a:lumMod val="75000"/>
                  </a:schemeClr>
                </a:solidFill>
                <a:latin typeface="Verdana" panose="020B0604030504040204" pitchFamily="34" charset="0"/>
                <a:cs typeface="Arial" panose="020B0604020202020204" pitchFamily="34" charset="0"/>
              </a:rPr>
              <a:t>través</a:t>
            </a:r>
            <a:r>
              <a:rPr lang="en-GB" altLang="es-CR" sz="1400" dirty="0">
                <a:solidFill>
                  <a:schemeClr val="bg2">
                    <a:lumMod val="75000"/>
                  </a:schemeClr>
                </a:solidFill>
                <a:latin typeface="Verdana" panose="020B0604030504040204" pitchFamily="34" charset="0"/>
                <a:cs typeface="Arial" panose="020B0604020202020204" pitchFamily="34" charset="0"/>
              </a:rPr>
              <a:t> del </a:t>
            </a: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que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figura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en</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ambas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tablas</a:t>
            </a:r>
            <a:r>
              <a:rPr lang="en-GB" altLang="es-CR" sz="1400" dirty="0">
                <a:solidFill>
                  <a:schemeClr val="bg2">
                    <a:lumMod val="75000"/>
                  </a:schemeClr>
                </a:solidFill>
                <a:latin typeface="Verdana" panose="020B0604030504040204" pitchFamily="34" charset="0"/>
                <a:cs typeface="Arial" panose="020B0604020202020204" pitchFamily="34" charset="0"/>
              </a:rPr>
              <a:t> y con </a:t>
            </a:r>
            <a:r>
              <a:rPr lang="en-GB" altLang="es-CR" sz="1400" b="1" dirty="0" err="1">
                <a:solidFill>
                  <a:schemeClr val="bg2">
                    <a:lumMod val="75000"/>
                  </a:schemeClr>
                </a:solidFill>
                <a:latin typeface="Verdana" panose="020B0604030504040204" pitchFamily="34" charset="0"/>
                <a:cs typeface="Arial" panose="020B0604020202020204" pitchFamily="34" charset="0"/>
              </a:rPr>
              <a:t>Productos</a:t>
            </a:r>
            <a:r>
              <a:rPr lang="en-GB" altLang="es-CR" sz="1400" b="1"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mediante</a:t>
            </a:r>
            <a:r>
              <a:rPr lang="en-GB" altLang="es-CR" sz="1400" dirty="0">
                <a:solidFill>
                  <a:schemeClr val="bg2">
                    <a:lumMod val="75000"/>
                  </a:schemeClr>
                </a:solidFill>
                <a:latin typeface="Verdana" panose="020B0604030504040204" pitchFamily="34" charset="0"/>
                <a:cs typeface="Arial" panose="020B0604020202020204" pitchFamily="34" charset="0"/>
              </a:rPr>
              <a:t> el </a:t>
            </a: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producto</a:t>
            </a:r>
            <a:r>
              <a:rPr lang="en-GB" altLang="es-CR" sz="1400" dirty="0">
                <a:solidFill>
                  <a:schemeClr val="bg2">
                    <a:lumMod val="75000"/>
                  </a:schemeClr>
                </a:solidFill>
                <a:latin typeface="Verdana" panose="020B0604030504040204" pitchFamily="34" charset="0"/>
                <a:cs typeface="Arial" panose="020B0604020202020204" pitchFamily="34" charset="0"/>
              </a:rPr>
              <a:t>. </a:t>
            </a:r>
            <a:endParaRPr lang="es-ES" altLang="es-CR" sz="1400" dirty="0">
              <a:solidFill>
                <a:schemeClr val="bg2">
                  <a:lumMod val="75000"/>
                </a:schemeClr>
              </a:solidFill>
              <a:latin typeface="Verdana" panose="020B0604030504040204" pitchFamily="34" charset="0"/>
            </a:endParaRPr>
          </a:p>
        </p:txBody>
      </p:sp>
      <p:sp>
        <p:nvSpPr>
          <p:cNvPr id="19475" name="Line 19"/>
          <p:cNvSpPr>
            <a:spLocks noChangeShapeType="1"/>
          </p:cNvSpPr>
          <p:nvPr/>
        </p:nvSpPr>
        <p:spPr bwMode="auto">
          <a:xfrm>
            <a:off x="6084168" y="2972684"/>
            <a:ext cx="152400" cy="685800"/>
          </a:xfrm>
          <a:prstGeom prst="line">
            <a:avLst/>
          </a:prstGeom>
          <a:noFill/>
          <a:ln w="57150">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19477" name="Line 21"/>
          <p:cNvSpPr>
            <a:spLocks noChangeShapeType="1"/>
          </p:cNvSpPr>
          <p:nvPr/>
        </p:nvSpPr>
        <p:spPr bwMode="auto">
          <a:xfrm>
            <a:off x="5004048" y="3048884"/>
            <a:ext cx="76200" cy="533400"/>
          </a:xfrm>
          <a:prstGeom prst="line">
            <a:avLst/>
          </a:prstGeom>
          <a:noFill/>
          <a:ln w="50800">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19478" name="Line 22"/>
          <p:cNvSpPr>
            <a:spLocks noChangeShapeType="1"/>
          </p:cNvSpPr>
          <p:nvPr/>
        </p:nvSpPr>
        <p:spPr bwMode="auto">
          <a:xfrm flipH="1">
            <a:off x="2400707" y="2893071"/>
            <a:ext cx="762000" cy="1752600"/>
          </a:xfrm>
          <a:prstGeom prst="line">
            <a:avLst/>
          </a:prstGeom>
          <a:noFill/>
          <a:ln w="50800">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aphicFrame>
        <p:nvGraphicFramePr>
          <p:cNvPr id="19476" name="Object 20"/>
          <p:cNvGraphicFramePr>
            <a:graphicFrameLocks noChangeAspect="1"/>
          </p:cNvGraphicFramePr>
          <p:nvPr>
            <p:extLst>
              <p:ext uri="{D42A27DB-BD31-4B8C-83A1-F6EECF244321}">
                <p14:modId xmlns:p14="http://schemas.microsoft.com/office/powerpoint/2010/main" val="1284613047"/>
              </p:ext>
            </p:extLst>
          </p:nvPr>
        </p:nvGraphicFramePr>
        <p:xfrm>
          <a:off x="1003245" y="681831"/>
          <a:ext cx="7620000" cy="2328863"/>
        </p:xfrm>
        <a:graphic>
          <a:graphicData uri="http://schemas.openxmlformats.org/presentationml/2006/ole">
            <mc:AlternateContent xmlns:mc="http://schemas.openxmlformats.org/markup-compatibility/2006">
              <mc:Choice xmlns:v="urn:schemas-microsoft-com:vml" Requires="v">
                <p:oleObj spid="_x0000_s86019" name="Paint Shop Pro Image" r:id="rId4" imgW="8858537" imgH="3590244" progId="PaintShopPro">
                  <p:embed/>
                </p:oleObj>
              </mc:Choice>
              <mc:Fallback>
                <p:oleObj name="Paint Shop Pro Image" r:id="rId4" imgW="8858537" imgH="3590244"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245" y="681831"/>
                        <a:ext cx="7620000" cy="2328863"/>
                      </a:xfrm>
                      <a:prstGeom prst="rect">
                        <a:avLst/>
                      </a:prstGeom>
                      <a:noFill/>
                      <a:ln w="50800">
                        <a:solidFill>
                          <a:schemeClr val="bg2">
                            <a:lumMod val="75000"/>
                          </a:schemeClr>
                        </a:solidFill>
                        <a:miter lim="800000"/>
                        <a:headEnd/>
                        <a:tailEnd/>
                      </a:ln>
                      <a:effectLst/>
                    </p:spPr>
                  </p:pic>
                </p:oleObj>
              </mc:Fallback>
            </mc:AlternateContent>
          </a:graphicData>
        </a:graphic>
      </p:graphicFrame>
      <p:sp>
        <p:nvSpPr>
          <p:cNvPr id="19472" name="Text Box 16"/>
          <p:cNvSpPr txBox="1">
            <a:spLocks noChangeArrowheads="1"/>
          </p:cNvSpPr>
          <p:nvPr/>
        </p:nvSpPr>
        <p:spPr bwMode="auto">
          <a:xfrm>
            <a:off x="464641" y="4296421"/>
            <a:ext cx="4114800" cy="1851025"/>
          </a:xfrm>
          <a:prstGeom prst="rect">
            <a:avLst/>
          </a:prstGeom>
          <a:solidFill>
            <a:srgbClr val="B8FED8"/>
          </a:solidFill>
          <a:ln w="57150">
            <a:solidFill>
              <a:schemeClr val="bg2">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buClr>
                <a:srgbClr val="00CC99"/>
              </a:buClr>
              <a:buSzPct val="58000"/>
            </a:pPr>
            <a:r>
              <a:rPr lang="en-GB" altLang="es-CR" sz="1400" b="1" dirty="0">
                <a:solidFill>
                  <a:schemeClr val="bg2">
                    <a:lumMod val="75000"/>
                  </a:schemeClr>
                </a:solidFill>
                <a:latin typeface="Verdana" panose="020B0604030504040204" pitchFamily="34" charset="0"/>
                <a:cs typeface="Arial" panose="020B0604020202020204" pitchFamily="34" charset="0"/>
              </a:rPr>
              <a:t>CLAVES PRIMARIAS </a:t>
            </a:r>
          </a:p>
          <a:p>
            <a:pPr algn="just" eaLnBrk="1" hangingPunct="1">
              <a:buClr>
                <a:srgbClr val="00CC99"/>
              </a:buClr>
              <a:buSzPct val="58000"/>
            </a:pP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es</a:t>
            </a:r>
            <a:r>
              <a:rPr lang="en-GB" altLang="es-CR" sz="1400" dirty="0">
                <a:solidFill>
                  <a:schemeClr val="bg2">
                    <a:lumMod val="75000"/>
                  </a:schemeClr>
                </a:solidFill>
                <a:latin typeface="Verdana" panose="020B0604030504040204" pitchFamily="34" charset="0"/>
                <a:cs typeface="Arial" panose="020B0604020202020204" pitchFamily="34" charset="0"/>
              </a:rPr>
              <a:t> la </a:t>
            </a:r>
            <a:r>
              <a:rPr lang="en-GB" altLang="es-CR" sz="1400" b="1" dirty="0">
                <a:solidFill>
                  <a:schemeClr val="bg2">
                    <a:lumMod val="75000"/>
                  </a:schemeClr>
                </a:solidFill>
                <a:latin typeface="Verdana" panose="020B0604030504040204" pitchFamily="34" charset="0"/>
                <a:cs typeface="Arial" panose="020B0604020202020204" pitchFamily="34" charset="0"/>
              </a:rPr>
              <a:t>clave </a:t>
            </a:r>
            <a:r>
              <a:rPr lang="en-GB" altLang="es-CR" sz="1400" b="1" dirty="0" err="1">
                <a:solidFill>
                  <a:schemeClr val="bg2">
                    <a:lumMod val="75000"/>
                  </a:schemeClr>
                </a:solidFill>
                <a:latin typeface="Verdana" panose="020B0604030504040204" pitchFamily="34" charset="0"/>
                <a:cs typeface="Arial" panose="020B0604020202020204" pitchFamily="34" charset="0"/>
              </a:rPr>
              <a:t>primaria</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A</a:t>
            </a:r>
            <a:r>
              <a:rPr lang="en-GB" altLang="es-CR" sz="1400" b="1"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cada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se le </a:t>
            </a:r>
            <a:r>
              <a:rPr lang="en-GB" altLang="es-CR" sz="1400" dirty="0" err="1">
                <a:solidFill>
                  <a:schemeClr val="bg2">
                    <a:lumMod val="75000"/>
                  </a:schemeClr>
                </a:solidFill>
                <a:latin typeface="Verdana" panose="020B0604030504040204" pitchFamily="34" charset="0"/>
                <a:cs typeface="Arial" panose="020B0604020202020204" pitchFamily="34" charset="0"/>
              </a:rPr>
              <a:t>asocia</a:t>
            </a:r>
            <a:r>
              <a:rPr lang="en-GB" altLang="es-CR" sz="1400" dirty="0">
                <a:solidFill>
                  <a:schemeClr val="bg2">
                    <a:lumMod val="75000"/>
                  </a:schemeClr>
                </a:solidFill>
                <a:latin typeface="Verdana" panose="020B0604030504040204" pitchFamily="34" charset="0"/>
                <a:cs typeface="Arial" panose="020B0604020202020204" pitchFamily="34" charset="0"/>
              </a:rPr>
              <a:t> un </a:t>
            </a:r>
            <a:r>
              <a:rPr lang="en-GB" altLang="es-CR" sz="1400" dirty="0" err="1">
                <a:solidFill>
                  <a:schemeClr val="bg2">
                    <a:lumMod val="75000"/>
                  </a:schemeClr>
                </a:solidFill>
                <a:latin typeface="Verdana" panose="020B0604030504040204" pitchFamily="34" charset="0"/>
                <a:cs typeface="Arial" panose="020B0604020202020204" pitchFamily="34" charset="0"/>
              </a:rPr>
              <a:t>código</a:t>
            </a:r>
            <a:r>
              <a:rPr lang="en-GB" altLang="es-CR" sz="1400" dirty="0">
                <a:solidFill>
                  <a:schemeClr val="bg2">
                    <a:lumMod val="75000"/>
                  </a:schemeClr>
                </a:solidFill>
                <a:latin typeface="Verdana" panose="020B0604030504040204" pitchFamily="34" charset="0"/>
                <a:cs typeface="Arial" panose="020B0604020202020204" pitchFamily="34" charset="0"/>
              </a:rPr>
              <a:t> y a </a:t>
            </a:r>
            <a:r>
              <a:rPr lang="en-GB" altLang="es-CR" sz="1400" dirty="0" err="1">
                <a:solidFill>
                  <a:schemeClr val="bg2">
                    <a:lumMod val="75000"/>
                  </a:schemeClr>
                </a:solidFill>
                <a:latin typeface="Verdana" panose="020B0604030504040204" pitchFamily="34" charset="0"/>
                <a:cs typeface="Arial" panose="020B0604020202020204" pitchFamily="34" charset="0"/>
              </a:rPr>
              <a:t>cada</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código</a:t>
            </a:r>
            <a:r>
              <a:rPr lang="en-GB" altLang="es-CR" sz="1400" dirty="0">
                <a:solidFill>
                  <a:schemeClr val="bg2">
                    <a:lumMod val="75000"/>
                  </a:schemeClr>
                </a:solidFill>
                <a:latin typeface="Verdana" panose="020B0604030504040204" pitchFamily="34" charset="0"/>
                <a:cs typeface="Arial" panose="020B0604020202020204" pitchFamily="34" charset="0"/>
              </a:rPr>
              <a:t> le </a:t>
            </a:r>
            <a:r>
              <a:rPr lang="en-GB" altLang="es-CR" sz="1400" dirty="0" err="1">
                <a:solidFill>
                  <a:schemeClr val="bg2">
                    <a:lumMod val="75000"/>
                  </a:schemeClr>
                </a:solidFill>
                <a:latin typeface="Verdana" panose="020B0604030504040204" pitchFamily="34" charset="0"/>
                <a:cs typeface="Arial" panose="020B0604020202020204" pitchFamily="34" charset="0"/>
              </a:rPr>
              <a:t>corresponde</a:t>
            </a:r>
            <a:r>
              <a:rPr lang="en-GB" altLang="es-CR" sz="1400" dirty="0">
                <a:solidFill>
                  <a:schemeClr val="bg2">
                    <a:lumMod val="75000"/>
                  </a:schemeClr>
                </a:solidFill>
                <a:latin typeface="Verdana" panose="020B0604030504040204" pitchFamily="34" charset="0"/>
                <a:cs typeface="Arial" panose="020B0604020202020204" pitchFamily="34" charset="0"/>
              </a:rPr>
              <a:t> un </a:t>
            </a:r>
            <a:r>
              <a:rPr lang="en-GB" altLang="es-CR" sz="1400" dirty="0" err="1">
                <a:solidFill>
                  <a:schemeClr val="bg2">
                    <a:lumMod val="75000"/>
                  </a:schemeClr>
                </a:solidFill>
                <a:latin typeface="Verdana" panose="020B0604030504040204" pitchFamily="34" charset="0"/>
                <a:cs typeface="Arial" panose="020B0604020202020204" pitchFamily="34" charset="0"/>
              </a:rPr>
              <a:t>cliente</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Asimismo</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b="1" dirty="0" err="1">
                <a:solidFill>
                  <a:schemeClr val="bg2">
                    <a:lumMod val="75000"/>
                  </a:schemeClr>
                </a:solidFill>
                <a:latin typeface="Verdana" panose="020B0604030504040204" pitchFamily="34" charset="0"/>
                <a:cs typeface="Arial" panose="020B0604020202020204" pitchFamily="34" charset="0"/>
              </a:rPr>
              <a:t>Número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Factura</a:t>
            </a:r>
            <a:r>
              <a:rPr lang="en-GB" altLang="es-CR" sz="1400" dirty="0">
                <a:solidFill>
                  <a:schemeClr val="bg2">
                    <a:lumMod val="75000"/>
                  </a:schemeClr>
                </a:solidFill>
                <a:latin typeface="Verdana" panose="020B0604030504040204" pitchFamily="34" charset="0"/>
                <a:cs typeface="Arial" panose="020B0604020202020204" pitchFamily="34" charset="0"/>
              </a:rPr>
              <a:t> y </a:t>
            </a:r>
            <a:r>
              <a:rPr lang="en-GB" altLang="es-CR" sz="1400" b="1" dirty="0" err="1">
                <a:solidFill>
                  <a:schemeClr val="bg2">
                    <a:lumMod val="75000"/>
                  </a:schemeClr>
                </a:solidFill>
                <a:latin typeface="Verdana" panose="020B0604030504040204" pitchFamily="34" charset="0"/>
                <a:cs typeface="Arial" panose="020B0604020202020204" pitchFamily="34" charset="0"/>
              </a:rPr>
              <a:t>Código</a:t>
            </a:r>
            <a:r>
              <a:rPr lang="en-GB" altLang="es-CR" sz="1400" b="1" dirty="0">
                <a:solidFill>
                  <a:schemeClr val="bg2">
                    <a:lumMod val="75000"/>
                  </a:schemeClr>
                </a:solidFill>
                <a:latin typeface="Verdana" panose="020B0604030504040204" pitchFamily="34" charset="0"/>
                <a:cs typeface="Arial" panose="020B0604020202020204" pitchFamily="34" charset="0"/>
              </a:rPr>
              <a:t> de </a:t>
            </a:r>
            <a:r>
              <a:rPr lang="en-GB" altLang="es-CR" sz="1400" b="1" dirty="0" err="1">
                <a:solidFill>
                  <a:schemeClr val="bg2">
                    <a:lumMod val="75000"/>
                  </a:schemeClr>
                </a:solidFill>
                <a:latin typeface="Verdana" panose="020B0604030504040204" pitchFamily="34" charset="0"/>
                <a:cs typeface="Arial" panose="020B0604020202020204" pitchFamily="34" charset="0"/>
              </a:rPr>
              <a:t>Producto</a:t>
            </a:r>
            <a:r>
              <a:rPr lang="en-GB" altLang="es-CR" sz="1400" dirty="0">
                <a:solidFill>
                  <a:schemeClr val="bg2">
                    <a:lumMod val="75000"/>
                  </a:schemeClr>
                </a:solidFill>
                <a:latin typeface="Verdana" panose="020B0604030504040204" pitchFamily="34" charset="0"/>
                <a:cs typeface="Arial" panose="020B0604020202020204" pitchFamily="34" charset="0"/>
              </a:rPr>
              <a:t> son claves </a:t>
            </a:r>
            <a:r>
              <a:rPr lang="en-GB" altLang="es-CR" sz="1400" dirty="0" err="1">
                <a:solidFill>
                  <a:schemeClr val="bg2">
                    <a:lumMod val="75000"/>
                  </a:schemeClr>
                </a:solidFill>
                <a:latin typeface="Verdana" panose="020B0604030504040204" pitchFamily="34" charset="0"/>
                <a:cs typeface="Arial" panose="020B0604020202020204" pitchFamily="34" charset="0"/>
              </a:rPr>
              <a:t>primarias</a:t>
            </a:r>
            <a:r>
              <a:rPr lang="en-GB" altLang="es-CR" sz="1400" dirty="0">
                <a:solidFill>
                  <a:schemeClr val="bg2">
                    <a:lumMod val="75000"/>
                  </a:schemeClr>
                </a:solidFill>
                <a:latin typeface="Verdana" panose="020B0604030504040204" pitchFamily="34" charset="0"/>
                <a:cs typeface="Arial" panose="020B0604020202020204" pitchFamily="34" charset="0"/>
              </a:rPr>
              <a:t> de </a:t>
            </a:r>
            <a:r>
              <a:rPr lang="en-GB" altLang="es-CR" sz="1400" dirty="0" err="1">
                <a:solidFill>
                  <a:schemeClr val="bg2">
                    <a:lumMod val="75000"/>
                  </a:schemeClr>
                </a:solidFill>
                <a:latin typeface="Verdana" panose="020B0604030504040204" pitchFamily="34" charset="0"/>
                <a:cs typeface="Arial" panose="020B0604020202020204" pitchFamily="34" charset="0"/>
              </a:rPr>
              <a:t>Facturas</a:t>
            </a:r>
            <a:r>
              <a:rPr lang="en-GB" altLang="es-CR" sz="1400" dirty="0">
                <a:solidFill>
                  <a:schemeClr val="bg2">
                    <a:lumMod val="75000"/>
                  </a:schemeClr>
                </a:solidFill>
                <a:latin typeface="Verdana" panose="020B0604030504040204" pitchFamily="34" charset="0"/>
                <a:cs typeface="Arial" panose="020B0604020202020204" pitchFamily="34" charset="0"/>
              </a:rPr>
              <a:t> y </a:t>
            </a:r>
            <a:r>
              <a:rPr lang="en-GB" altLang="es-CR" sz="1400" dirty="0" err="1">
                <a:solidFill>
                  <a:schemeClr val="bg2">
                    <a:lumMod val="75000"/>
                  </a:schemeClr>
                </a:solidFill>
                <a:latin typeface="Verdana" panose="020B0604030504040204" pitchFamily="34" charset="0"/>
                <a:cs typeface="Arial" panose="020B0604020202020204" pitchFamily="34" charset="0"/>
              </a:rPr>
              <a:t>Productos</a:t>
            </a:r>
            <a:r>
              <a:rPr lang="en-GB" altLang="es-CR" sz="1400" dirty="0">
                <a:solidFill>
                  <a:schemeClr val="bg2">
                    <a:lumMod val="75000"/>
                  </a:schemeClr>
                </a:solidFill>
                <a:latin typeface="Verdana" panose="020B0604030504040204" pitchFamily="34" charset="0"/>
                <a:cs typeface="Arial" panose="020B0604020202020204" pitchFamily="34" charset="0"/>
              </a:rPr>
              <a:t> </a:t>
            </a:r>
            <a:r>
              <a:rPr lang="en-GB" altLang="es-CR" sz="1400" dirty="0" err="1">
                <a:solidFill>
                  <a:schemeClr val="bg2">
                    <a:lumMod val="75000"/>
                  </a:schemeClr>
                </a:solidFill>
                <a:latin typeface="Verdana" panose="020B0604030504040204" pitchFamily="34" charset="0"/>
                <a:cs typeface="Arial" panose="020B0604020202020204" pitchFamily="34" charset="0"/>
              </a:rPr>
              <a:t>respectivamente</a:t>
            </a:r>
            <a:r>
              <a:rPr lang="en-GB" altLang="es-CR" sz="1400" dirty="0">
                <a:solidFill>
                  <a:schemeClr val="bg2">
                    <a:lumMod val="75000"/>
                  </a:schemeClr>
                </a:solidFill>
                <a:latin typeface="Verdana" panose="020B0604030504040204" pitchFamily="34" charset="0"/>
                <a:cs typeface="Arial" panose="020B0604020202020204" pitchFamily="34" charset="0"/>
              </a:rPr>
              <a:t>. </a:t>
            </a:r>
          </a:p>
          <a:p>
            <a:pPr algn="just" eaLnBrk="1" hangingPunct="1">
              <a:buClr>
                <a:srgbClr val="00CC99"/>
              </a:buClr>
              <a:buSzPct val="58000"/>
            </a:pPr>
            <a:endParaRPr lang="es-ES" altLang="es-CR" sz="1400" dirty="0">
              <a:solidFill>
                <a:schemeClr val="tx1"/>
              </a:solidFill>
              <a:latin typeface="Verdana" panose="020B0604030504040204" pitchFamily="34" charset="0"/>
            </a:endParaRPr>
          </a:p>
        </p:txBody>
      </p:sp>
    </p:spTree>
    <p:extLst>
      <p:ext uri="{BB962C8B-B14F-4D97-AF65-F5344CB8AC3E}">
        <p14:creationId xmlns:p14="http://schemas.microsoft.com/office/powerpoint/2010/main" val="30798600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animEffect transition="in" filter="dissolve">
                                      <p:cBhvr>
                                        <p:cTn id="7" dur="500"/>
                                        <p:tgtEl>
                                          <p:spTgt spid="19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74"/>
                                        </p:tgtEl>
                                        <p:attrNameLst>
                                          <p:attrName>style.visibility</p:attrName>
                                        </p:attrNameLst>
                                      </p:cBhvr>
                                      <p:to>
                                        <p:strVal val="visible"/>
                                      </p:to>
                                    </p:set>
                                    <p:animEffect transition="in" filter="dissolve">
                                      <p:cBhvr>
                                        <p:cTn id="12"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4" grpId="0" animBg="1" autoUpdateAnimBg="0"/>
      <p:bldP spid="1947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09600" y="304800"/>
            <a:ext cx="85344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488"/>
              </a:spcBef>
              <a:buClr>
                <a:srgbClr val="00CC99"/>
              </a:buClr>
              <a:buSzPct val="116000"/>
            </a:pP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Restricciones</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integridad</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referencial</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20490" name="Text Box 10"/>
          <p:cNvSpPr txBox="1">
            <a:spLocks noChangeArrowheads="1"/>
          </p:cNvSpPr>
          <p:nvPr/>
        </p:nvSpPr>
        <p:spPr bwMode="auto">
          <a:xfrm>
            <a:off x="1447800" y="4038600"/>
            <a:ext cx="6705600" cy="2528888"/>
          </a:xfrm>
          <a:prstGeom prst="rect">
            <a:avLst/>
          </a:prstGeom>
          <a:noFill/>
          <a:ln w="50800">
            <a:solidFill>
              <a:schemeClr val="bg2">
                <a:lumMod val="75000"/>
              </a:schemeClr>
            </a:solidFill>
            <a:miter lim="800000"/>
            <a:headEnd/>
            <a:tailEnd/>
          </a:ln>
          <a:effectLst/>
        </p:spPr>
        <p:txBody>
          <a:bodyPr>
            <a:spAutoFit/>
          </a:bodyPr>
          <a:lstStyle/>
          <a:p>
            <a:pPr eaLnBrk="1" hangingPunct="1">
              <a:spcBef>
                <a:spcPts val="1238"/>
              </a:spcBef>
              <a:buClr>
                <a:srgbClr val="00CC99"/>
              </a:buClr>
              <a:buSzPct val="83000"/>
            </a:pPr>
            <a:r>
              <a:rPr lang="en-GB" altLang="es-CR" sz="2000" b="1" dirty="0">
                <a:solidFill>
                  <a:schemeClr val="bg2">
                    <a:lumMod val="60000"/>
                    <a:lumOff val="40000"/>
                  </a:schemeClr>
                </a:solidFill>
                <a:latin typeface="Tahoma" panose="020B0604030504040204" pitchFamily="34" charset="0"/>
                <a:ea typeface="HG Mincho Light J" charset="0"/>
                <a:cs typeface="HG Mincho Light J" charset="0"/>
              </a:rPr>
              <a:t>RESTRICCIONES DE INTEGRIDAD REFERENCIAL</a:t>
            </a:r>
            <a:r>
              <a:rPr lang="en-GB" altLang="es-CR" sz="2000" b="1" dirty="0">
                <a:solidFill>
                  <a:schemeClr val="bg2">
                    <a:lumMod val="60000"/>
                    <a:lumOff val="40000"/>
                  </a:schemeClr>
                </a:solidFill>
                <a:ea typeface="HG Mincho Light J" charset="0"/>
                <a:cs typeface="HG Mincho Light J" charset="0"/>
              </a:rPr>
              <a:t> </a:t>
            </a:r>
          </a:p>
          <a:p>
            <a:pPr eaLnBrk="1" hangingPunct="1">
              <a:spcBef>
                <a:spcPts val="1238"/>
              </a:spcBef>
              <a:buClr>
                <a:srgbClr val="00CC99"/>
              </a:buClr>
              <a:buSzPct val="83000"/>
              <a:buFont typeface="Times New Roman" panose="02020603050405020304" pitchFamily="18" charset="0"/>
              <a:buChar char="-"/>
            </a:pP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Código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Clientes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Facturas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debe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cumplir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exista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Clientes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sea clave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primaria</a:t>
            </a:r>
            <a:endParaRPr lang="en-GB" altLang="es-CR" sz="2000" dirty="0">
              <a:solidFill>
                <a:schemeClr val="bg2">
                  <a:lumMod val="60000"/>
                  <a:lumOff val="40000"/>
                </a:schemeClr>
              </a:solidFill>
              <a:latin typeface="Tahoma" panose="020B0604030504040204" pitchFamily="34" charset="0"/>
              <a:ea typeface="HG Mincho Light J" charset="0"/>
              <a:cs typeface="HG Mincho Light J" charset="0"/>
            </a:endParaRPr>
          </a:p>
          <a:p>
            <a:pPr eaLnBrk="1" hangingPunct="1">
              <a:spcBef>
                <a:spcPts val="1238"/>
              </a:spcBef>
              <a:buClr>
                <a:srgbClr val="00CC99"/>
              </a:buClr>
              <a:buSzPct val="83000"/>
              <a:buFont typeface="Times New Roman" panose="02020603050405020304" pitchFamily="18" charset="0"/>
              <a:buChar char="-"/>
            </a:pP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Código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Producto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Facturas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debe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cumplir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exista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Productos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sea clave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primaria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p>
          <a:p>
            <a:pPr>
              <a:spcBef>
                <a:spcPct val="50000"/>
              </a:spcBef>
            </a:pPr>
            <a:endParaRPr lang="es-ES" altLang="es-CR" dirty="0"/>
          </a:p>
        </p:txBody>
      </p:sp>
      <p:graphicFrame>
        <p:nvGraphicFramePr>
          <p:cNvPr id="20494" name="Object 14"/>
          <p:cNvGraphicFramePr>
            <a:graphicFrameLocks noChangeAspect="1"/>
          </p:cNvGraphicFramePr>
          <p:nvPr>
            <p:extLst>
              <p:ext uri="{D42A27DB-BD31-4B8C-83A1-F6EECF244321}">
                <p14:modId xmlns:p14="http://schemas.microsoft.com/office/powerpoint/2010/main" val="4075306438"/>
              </p:ext>
            </p:extLst>
          </p:nvPr>
        </p:nvGraphicFramePr>
        <p:xfrm>
          <a:off x="838200" y="1371600"/>
          <a:ext cx="7620000" cy="2328863"/>
        </p:xfrm>
        <a:graphic>
          <a:graphicData uri="http://schemas.openxmlformats.org/presentationml/2006/ole">
            <mc:AlternateContent xmlns:mc="http://schemas.openxmlformats.org/markup-compatibility/2006">
              <mc:Choice xmlns:v="urn:schemas-microsoft-com:vml" Requires="v">
                <p:oleObj spid="_x0000_s20500" name="Paint Shop Pro Image" r:id="rId4" imgW="8858537" imgH="3590244" progId="PaintShopPro">
                  <p:embed/>
                </p:oleObj>
              </mc:Choice>
              <mc:Fallback>
                <p:oleObj name="Paint Shop Pro Image" r:id="rId4" imgW="8858537" imgH="3590244" progId="PaintShopPro">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371600"/>
                        <a:ext cx="7620000" cy="2328863"/>
                      </a:xfrm>
                      <a:prstGeom prst="rect">
                        <a:avLst/>
                      </a:prstGeom>
                      <a:noFill/>
                      <a:ln w="50800">
                        <a:solidFill>
                          <a:schemeClr val="bg2">
                            <a:lumMod val="75000"/>
                          </a:schemeClr>
                        </a:solidFill>
                        <a:miter lim="800000"/>
                        <a:headEnd/>
                        <a:tailEnd/>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dissolve">
                                      <p:cBhvr>
                                        <p:cTn id="7"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grpSp>
        <p:nvGrpSpPr>
          <p:cNvPr id="21505" name="Group 1"/>
          <p:cNvGrpSpPr>
            <a:grpSpLocks/>
          </p:cNvGrpSpPr>
          <p:nvPr/>
        </p:nvGrpSpPr>
        <p:grpSpPr bwMode="auto">
          <a:xfrm>
            <a:off x="685800" y="4189828"/>
            <a:ext cx="7772400" cy="2152650"/>
            <a:chOff x="480" y="2736"/>
            <a:chExt cx="4896" cy="1356"/>
          </a:xfrm>
          <a:noFill/>
        </p:grpSpPr>
        <p:sp>
          <p:nvSpPr>
            <p:cNvPr id="21506" name="AutoShape 2"/>
            <p:cNvSpPr>
              <a:spLocks noChangeArrowheads="1"/>
            </p:cNvSpPr>
            <p:nvPr/>
          </p:nvSpPr>
          <p:spPr bwMode="auto">
            <a:xfrm>
              <a:off x="480" y="2736"/>
              <a:ext cx="4896" cy="1356"/>
            </a:xfrm>
            <a:prstGeom prst="roundRect">
              <a:avLst>
                <a:gd name="adj" fmla="val 69"/>
              </a:avLst>
            </a:prstGeom>
            <a:grpFill/>
            <a:ln w="50760">
              <a:noFill/>
              <a:round/>
              <a:headEnd/>
              <a:tailEnd/>
            </a:ln>
          </p:spPr>
          <p:txBody>
            <a:bodyPr wrap="none" anchor="ctr"/>
            <a:lstStyle/>
            <a:p>
              <a:endParaRPr lang="es-CR"/>
            </a:p>
          </p:txBody>
        </p:sp>
        <p:sp>
          <p:nvSpPr>
            <p:cNvPr id="21507" name="Text Box 3"/>
            <p:cNvSpPr txBox="1">
              <a:spLocks noChangeArrowheads="1"/>
            </p:cNvSpPr>
            <p:nvPr/>
          </p:nvSpPr>
          <p:spPr bwMode="auto">
            <a:xfrm>
              <a:off x="731" y="2881"/>
              <a:ext cx="4489" cy="932"/>
            </a:xfrm>
            <a:prstGeom prst="rect">
              <a:avLst/>
            </a:prstGeom>
            <a:grp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buClr>
                  <a:srgbClr val="00CC99"/>
                </a:buClr>
                <a:buSzPct val="91000"/>
              </a:pP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Retomando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Definición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Base de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(1), la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cual</a:t>
              </a:r>
              <a:r>
                <a:rPr lang="en-GB" altLang="es-CR" sz="1800" b="1"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señala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ésta</a:t>
              </a:r>
              <a:r>
                <a:rPr lang="en-GB" altLang="es-CR" sz="18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i="1"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1800" i="1" dirty="0">
                  <a:solidFill>
                    <a:schemeClr val="bg2">
                      <a:lumMod val="60000"/>
                      <a:lumOff val="40000"/>
                    </a:schemeClr>
                  </a:solidFill>
                  <a:latin typeface="Tahoma" panose="020B0604030504040204" pitchFamily="34" charset="0"/>
                  <a:cs typeface="Arial" panose="020B0604020202020204" pitchFamily="34" charset="0"/>
                </a:rPr>
                <a:t> un </a:t>
              </a:r>
              <a:r>
                <a:rPr lang="en-GB" altLang="es-CR" sz="1800" b="1" i="1" u="sng" dirty="0" err="1">
                  <a:solidFill>
                    <a:schemeClr val="bg2">
                      <a:lumMod val="60000"/>
                      <a:lumOff val="40000"/>
                    </a:schemeClr>
                  </a:solidFill>
                  <a:latin typeface="Tahoma" panose="020B0604030504040204" pitchFamily="34" charset="0"/>
                  <a:cs typeface="Arial" panose="020B0604020202020204" pitchFamily="34" charset="0"/>
                </a:rPr>
                <a:t>conjunto</a:t>
              </a:r>
              <a:r>
                <a:rPr lang="en-GB" altLang="es-CR" sz="1800" b="1" i="1" u="sng"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800" b="1" i="1" u="sng"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b="1"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b="1" i="1" u="sng" dirty="0" err="1">
                  <a:solidFill>
                    <a:schemeClr val="bg2">
                      <a:lumMod val="60000"/>
                      <a:lumOff val="40000"/>
                    </a:schemeClr>
                  </a:solidFill>
                  <a:latin typeface="Tahoma" panose="020B0604030504040204" pitchFamily="34" charset="0"/>
                  <a:cs typeface="Arial" panose="020B0604020202020204" pitchFamily="34" charset="0"/>
                </a:rPr>
                <a:t>relacionados</a:t>
              </a:r>
              <a:r>
                <a:rPr lang="en-GB" altLang="es-CR" sz="1800" b="1" i="1" u="sng" dirty="0">
                  <a:solidFill>
                    <a:schemeClr val="bg2">
                      <a:lumMod val="60000"/>
                      <a:lumOff val="40000"/>
                    </a:schemeClr>
                  </a:solidFill>
                  <a:latin typeface="Tahoma" panose="020B0604030504040204" pitchFamily="34" charset="0"/>
                  <a:cs typeface="Arial" panose="020B0604020202020204" pitchFamily="34" charset="0"/>
                </a:rPr>
                <a:t> entre </a:t>
              </a:r>
              <a:r>
                <a:rPr lang="en-GB" altLang="es-CR" sz="1800" b="1" i="1" u="sng" dirty="0" err="1">
                  <a:solidFill>
                    <a:schemeClr val="bg2">
                      <a:lumMod val="60000"/>
                      <a:lumOff val="40000"/>
                    </a:schemeClr>
                  </a:solidFill>
                  <a:latin typeface="Tahoma" panose="020B0604030504040204" pitchFamily="34" charset="0"/>
                  <a:cs typeface="Arial" panose="020B0604020202020204" pitchFamily="34" charset="0"/>
                </a:rPr>
                <a:t>sí</a:t>
              </a:r>
              <a:r>
                <a:rPr lang="en-GB" altLang="es-CR" sz="1800"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i="1" dirty="0">
                  <a:solidFill>
                    <a:schemeClr val="bg2">
                      <a:lumMod val="60000"/>
                      <a:lumOff val="40000"/>
                    </a:schemeClr>
                  </a:solidFill>
                  <a:latin typeface="Tahoma" panose="020B0604030504040204" pitchFamily="34" charset="0"/>
                  <a:cs typeface="Arial" panose="020B0604020202020204" pitchFamily="34" charset="0"/>
                </a:rPr>
                <a:t>y </a:t>
              </a:r>
              <a:r>
                <a:rPr lang="en-GB" altLang="es-CR" sz="18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i="1" dirty="0" err="1">
                  <a:solidFill>
                    <a:schemeClr val="bg2">
                      <a:lumMod val="60000"/>
                      <a:lumOff val="40000"/>
                    </a:schemeClr>
                  </a:solidFill>
                  <a:latin typeface="Tahoma" panose="020B0604030504040204" pitchFamily="34" charset="0"/>
                  <a:cs typeface="Arial" panose="020B0604020202020204" pitchFamily="34" charset="0"/>
                </a:rPr>
                <a:t>tienen</a:t>
              </a:r>
              <a:r>
                <a:rPr lang="en-GB" altLang="es-CR" sz="1800" i="1" dirty="0">
                  <a:solidFill>
                    <a:schemeClr val="bg2">
                      <a:lumMod val="60000"/>
                      <a:lumOff val="40000"/>
                    </a:schemeClr>
                  </a:solidFill>
                  <a:latin typeface="Tahoma" panose="020B0604030504040204" pitchFamily="34" charset="0"/>
                  <a:cs typeface="Arial" panose="020B0604020202020204" pitchFamily="34" charset="0"/>
                </a:rPr>
                <a:t> un </a:t>
              </a:r>
              <a:r>
                <a:rPr lang="en-GB" altLang="es-CR" sz="1800" i="1" dirty="0" err="1">
                  <a:solidFill>
                    <a:schemeClr val="bg2">
                      <a:lumMod val="60000"/>
                      <a:lumOff val="40000"/>
                    </a:schemeClr>
                  </a:solidFill>
                  <a:latin typeface="Tahoma" panose="020B0604030504040204" pitchFamily="34" charset="0"/>
                  <a:cs typeface="Arial" panose="020B0604020202020204" pitchFamily="34" charset="0"/>
                </a:rPr>
                <a:t>significado</a:t>
              </a:r>
              <a:r>
                <a:rPr lang="en-GB" altLang="es-CR" sz="1800" b="1" i="1" u="sng"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b="1" i="1" u="sng" dirty="0" err="1">
                  <a:solidFill>
                    <a:schemeClr val="bg2">
                      <a:lumMod val="60000"/>
                      <a:lumOff val="40000"/>
                    </a:schemeClr>
                  </a:solidFill>
                  <a:latin typeface="Tahoma" panose="020B0604030504040204" pitchFamily="34" charset="0"/>
                  <a:cs typeface="Arial" panose="020B0604020202020204" pitchFamily="34" charset="0"/>
                </a:rPr>
                <a:t>implícito</a:t>
              </a:r>
              <a:r>
                <a:rPr lang="en-GB" altLang="es-CR" sz="1800" b="1" i="1" u="sng" dirty="0">
                  <a:solidFill>
                    <a:schemeClr val="bg2">
                      <a:lumMod val="60000"/>
                      <a:lumOff val="40000"/>
                    </a:schemeClr>
                  </a:solidFill>
                  <a:latin typeface="Tahoma" panose="020B0604030504040204" pitchFamily="34" charset="0"/>
                  <a:cs typeface="Arial" panose="020B0604020202020204" pitchFamily="34" charset="0"/>
                </a:rPr>
                <a:t>”</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observa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imagen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tablas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se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relacionan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través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claves y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éstos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tienen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el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significado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implícito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se les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atribuye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dicho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contexto</a:t>
              </a:r>
              <a:r>
                <a:rPr lang="en-GB" altLang="es-CR" sz="1800" dirty="0">
                  <a:solidFill>
                    <a:schemeClr val="bg2">
                      <a:lumMod val="40000"/>
                      <a:lumOff val="60000"/>
                    </a:schemeClr>
                  </a:solidFill>
                  <a:latin typeface="Arial" panose="020B0604020202020204" pitchFamily="34" charset="0"/>
                  <a:cs typeface="Arial" panose="020B0604020202020204" pitchFamily="34" charset="0"/>
                </a:rPr>
                <a:t>. </a:t>
              </a:r>
            </a:p>
          </p:txBody>
        </p:sp>
      </p:grpSp>
      <p:sp>
        <p:nvSpPr>
          <p:cNvPr id="21508" name="AutoShape 4"/>
          <p:cNvSpPr>
            <a:spLocks noChangeArrowheads="1"/>
          </p:cNvSpPr>
          <p:nvPr/>
        </p:nvSpPr>
        <p:spPr bwMode="auto">
          <a:xfrm rot="21600000">
            <a:off x="3048000" y="4114800"/>
            <a:ext cx="381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CR"/>
          </a:p>
        </p:txBody>
      </p:sp>
      <p:sp>
        <p:nvSpPr>
          <p:cNvPr id="21509" name="Line 5"/>
          <p:cNvSpPr>
            <a:spLocks noChangeShapeType="1"/>
          </p:cNvSpPr>
          <p:nvPr/>
        </p:nvSpPr>
        <p:spPr bwMode="auto">
          <a:xfrm>
            <a:off x="304800" y="4495800"/>
            <a:ext cx="3810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sp>
        <p:nvSpPr>
          <p:cNvPr id="21510" name="Line 6"/>
          <p:cNvSpPr>
            <a:spLocks noChangeShapeType="1"/>
          </p:cNvSpPr>
          <p:nvPr/>
        </p:nvSpPr>
        <p:spPr bwMode="auto">
          <a:xfrm>
            <a:off x="0" y="4419600"/>
            <a:ext cx="6096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CR"/>
          </a:p>
        </p:txBody>
      </p:sp>
      <p:graphicFrame>
        <p:nvGraphicFramePr>
          <p:cNvPr id="21515" name="Object 11"/>
          <p:cNvGraphicFramePr>
            <a:graphicFrameLocks noChangeAspect="1"/>
          </p:cNvGraphicFramePr>
          <p:nvPr>
            <p:extLst>
              <p:ext uri="{D42A27DB-BD31-4B8C-83A1-F6EECF244321}">
                <p14:modId xmlns:p14="http://schemas.microsoft.com/office/powerpoint/2010/main" val="2384852663"/>
              </p:ext>
            </p:extLst>
          </p:nvPr>
        </p:nvGraphicFramePr>
        <p:xfrm>
          <a:off x="685800" y="533400"/>
          <a:ext cx="7924800" cy="3471863"/>
        </p:xfrm>
        <a:graphic>
          <a:graphicData uri="http://schemas.openxmlformats.org/presentationml/2006/ole">
            <mc:AlternateContent xmlns:mc="http://schemas.openxmlformats.org/markup-compatibility/2006">
              <mc:Choice xmlns:v="urn:schemas-microsoft-com:vml" Requires="v">
                <p:oleObj spid="_x0000_s21522" name="Paint Shop Pro Image" r:id="rId4" imgW="8858537" imgH="3590244" progId="PaintShopPro">
                  <p:embed/>
                </p:oleObj>
              </mc:Choice>
              <mc:Fallback>
                <p:oleObj name="Paint Shop Pro Image" r:id="rId4" imgW="8858537" imgH="3590244" progId="PaintShopPro">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24800" cy="3471863"/>
                      </a:xfrm>
                      <a:prstGeom prst="rect">
                        <a:avLst/>
                      </a:prstGeom>
                      <a:noFill/>
                      <a:ln w="50800">
                        <a:solidFill>
                          <a:schemeClr val="bg2"/>
                        </a:solidFill>
                        <a:miter lim="800000"/>
                        <a:headEnd/>
                        <a:tailEnd/>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1505"/>
                                        </p:tgtEl>
                                        <p:attrNameLst>
                                          <p:attrName>style.visibility</p:attrName>
                                        </p:attrNameLst>
                                      </p:cBhvr>
                                      <p:to>
                                        <p:strVal val="visible"/>
                                      </p:to>
                                    </p:set>
                                    <p:animEffect transition="in" filter="strips(downLeft)">
                                      <p:cBhvr>
                                        <p:cTn id="7"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85800" y="304800"/>
            <a:ext cx="76962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200" b="1"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3200" b="1" dirty="0">
                <a:solidFill>
                  <a:schemeClr val="bg2">
                    <a:lumMod val="60000"/>
                    <a:lumOff val="40000"/>
                  </a:schemeClr>
                </a:solidFill>
                <a:latin typeface="Tahoma" panose="020B0604030504040204" pitchFamily="34" charset="0"/>
                <a:cs typeface="Arial" panose="020B0604020202020204" pitchFamily="34" charset="0"/>
              </a:rPr>
              <a:t> y </a:t>
            </a:r>
            <a:r>
              <a:rPr lang="en-GB" altLang="es-CR" sz="3200" b="1" dirty="0" err="1">
                <a:solidFill>
                  <a:schemeClr val="bg2">
                    <a:lumMod val="60000"/>
                    <a:lumOff val="40000"/>
                  </a:schemeClr>
                </a:solidFill>
                <a:latin typeface="Tahoma" panose="020B0604030504040204" pitchFamily="34" charset="0"/>
                <a:cs typeface="Arial" panose="020B0604020202020204" pitchFamily="34" charset="0"/>
              </a:rPr>
              <a:t>Metadatos</a:t>
            </a:r>
            <a:r>
              <a:rPr lang="en-GB" altLang="es-CR" sz="3200" b="1" dirty="0">
                <a:solidFill>
                  <a:schemeClr val="bg2">
                    <a:lumMod val="60000"/>
                    <a:lumOff val="40000"/>
                  </a:schemeClr>
                </a:solidFill>
                <a:latin typeface="Tahoma" panose="020B0604030504040204" pitchFamily="34" charset="0"/>
                <a:cs typeface="Arial" panose="020B0604020202020204" pitchFamily="34" charset="0"/>
              </a:rPr>
              <a:t> </a:t>
            </a:r>
          </a:p>
        </p:txBody>
      </p:sp>
      <p:sp>
        <p:nvSpPr>
          <p:cNvPr id="22530" name="Text Box 2"/>
          <p:cNvSpPr txBox="1">
            <a:spLocks noChangeArrowheads="1"/>
          </p:cNvSpPr>
          <p:nvPr/>
        </p:nvSpPr>
        <p:spPr bwMode="auto">
          <a:xfrm>
            <a:off x="1143000" y="1213774"/>
            <a:ext cx="731520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Metadatos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son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acerca</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presentes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 la base de </a:t>
            </a:r>
            <a:r>
              <a:rPr lang="en-GB" altLang="es-CR"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dirty="0">
                <a:solidFill>
                  <a:schemeClr val="bg2">
                    <a:lumMod val="60000"/>
                    <a:lumOff val="40000"/>
                  </a:schemeClr>
                </a:solidFill>
                <a:latin typeface="Tahoma" panose="020B0604030504040204" pitchFamily="34" charset="0"/>
                <a:ea typeface="HG Mincho Light J" charset="0"/>
                <a:cs typeface="HG Mincho Light J" charset="0"/>
              </a:rPr>
              <a:t>.</a:t>
            </a:r>
          </a:p>
        </p:txBody>
      </p:sp>
      <p:grpSp>
        <p:nvGrpSpPr>
          <p:cNvPr id="22531" name="Group 3"/>
          <p:cNvGrpSpPr>
            <a:grpSpLocks/>
          </p:cNvGrpSpPr>
          <p:nvPr/>
        </p:nvGrpSpPr>
        <p:grpSpPr bwMode="auto">
          <a:xfrm>
            <a:off x="1066800" y="3429000"/>
            <a:ext cx="3735388" cy="1616075"/>
            <a:chOff x="1296" y="2544"/>
            <a:chExt cx="2353" cy="1018"/>
          </a:xfrm>
        </p:grpSpPr>
        <p:grpSp>
          <p:nvGrpSpPr>
            <p:cNvPr id="22532" name="Group 4"/>
            <p:cNvGrpSpPr>
              <a:grpSpLocks/>
            </p:cNvGrpSpPr>
            <p:nvPr/>
          </p:nvGrpSpPr>
          <p:grpSpPr bwMode="auto">
            <a:xfrm>
              <a:off x="2976" y="3172"/>
              <a:ext cx="672" cy="389"/>
              <a:chOff x="2976" y="3172"/>
              <a:chExt cx="672" cy="389"/>
            </a:xfrm>
          </p:grpSpPr>
          <p:sp>
            <p:nvSpPr>
              <p:cNvPr id="22533" name="AutoShape 5"/>
              <p:cNvSpPr>
                <a:spLocks noChangeArrowheads="1"/>
              </p:cNvSpPr>
              <p:nvPr/>
            </p:nvSpPr>
            <p:spPr bwMode="auto">
              <a:xfrm>
                <a:off x="2976" y="3172"/>
                <a:ext cx="672" cy="389"/>
              </a:xfrm>
              <a:prstGeom prst="roundRect">
                <a:avLst>
                  <a:gd name="adj" fmla="val 255"/>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34" name="Text Box 6"/>
              <p:cNvSpPr txBox="1">
                <a:spLocks noChangeArrowheads="1"/>
              </p:cNvSpPr>
              <p:nvPr/>
            </p:nvSpPr>
            <p:spPr bwMode="auto">
              <a:xfrm>
                <a:off x="2976" y="3172"/>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a:t>
                </a:r>
              </a:p>
            </p:txBody>
          </p:sp>
        </p:grpSp>
        <p:grpSp>
          <p:nvGrpSpPr>
            <p:cNvPr id="22535" name="Group 7"/>
            <p:cNvGrpSpPr>
              <a:grpSpLocks/>
            </p:cNvGrpSpPr>
            <p:nvPr/>
          </p:nvGrpSpPr>
          <p:grpSpPr bwMode="auto">
            <a:xfrm>
              <a:off x="2016" y="3172"/>
              <a:ext cx="960" cy="389"/>
              <a:chOff x="2016" y="3172"/>
              <a:chExt cx="960" cy="389"/>
            </a:xfrm>
          </p:grpSpPr>
          <p:sp>
            <p:nvSpPr>
              <p:cNvPr id="22536" name="AutoShape 8"/>
              <p:cNvSpPr>
                <a:spLocks noChangeArrowheads="1"/>
              </p:cNvSpPr>
              <p:nvPr/>
            </p:nvSpPr>
            <p:spPr bwMode="auto">
              <a:xfrm>
                <a:off x="2016" y="3172"/>
                <a:ext cx="960" cy="389"/>
              </a:xfrm>
              <a:prstGeom prst="roundRect">
                <a:avLst>
                  <a:gd name="adj" fmla="val 255"/>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37" name="Text Box 9"/>
              <p:cNvSpPr txBox="1">
                <a:spLocks noChangeArrowheads="1"/>
              </p:cNvSpPr>
              <p:nvPr/>
            </p:nvSpPr>
            <p:spPr bwMode="auto">
              <a:xfrm>
                <a:off x="2016" y="3172"/>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a:t>
                </a:r>
              </a:p>
            </p:txBody>
          </p:sp>
        </p:grpSp>
        <p:grpSp>
          <p:nvGrpSpPr>
            <p:cNvPr id="22538" name="Group 10"/>
            <p:cNvGrpSpPr>
              <a:grpSpLocks/>
            </p:cNvGrpSpPr>
            <p:nvPr/>
          </p:nvGrpSpPr>
          <p:grpSpPr bwMode="auto">
            <a:xfrm>
              <a:off x="1296" y="3172"/>
              <a:ext cx="720" cy="389"/>
              <a:chOff x="1296" y="3172"/>
              <a:chExt cx="720" cy="389"/>
            </a:xfrm>
          </p:grpSpPr>
          <p:sp>
            <p:nvSpPr>
              <p:cNvPr id="22539" name="AutoShape 11"/>
              <p:cNvSpPr>
                <a:spLocks noChangeArrowheads="1"/>
              </p:cNvSpPr>
              <p:nvPr/>
            </p:nvSpPr>
            <p:spPr bwMode="auto">
              <a:xfrm>
                <a:off x="1296" y="3172"/>
                <a:ext cx="720" cy="389"/>
              </a:xfrm>
              <a:prstGeom prst="roundRect">
                <a:avLst>
                  <a:gd name="adj" fmla="val 255"/>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40" name="Text Box 12"/>
              <p:cNvSpPr txBox="1">
                <a:spLocks noChangeArrowheads="1"/>
              </p:cNvSpPr>
              <p:nvPr/>
            </p:nvSpPr>
            <p:spPr bwMode="auto">
              <a:xfrm>
                <a:off x="1296" y="3172"/>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a:t>
                </a:r>
              </a:p>
            </p:txBody>
          </p:sp>
        </p:grpSp>
        <p:grpSp>
          <p:nvGrpSpPr>
            <p:cNvPr id="22541" name="Group 13"/>
            <p:cNvGrpSpPr>
              <a:grpSpLocks/>
            </p:cNvGrpSpPr>
            <p:nvPr/>
          </p:nvGrpSpPr>
          <p:grpSpPr bwMode="auto">
            <a:xfrm>
              <a:off x="2976" y="2954"/>
              <a:ext cx="672" cy="218"/>
              <a:chOff x="2976" y="2954"/>
              <a:chExt cx="672" cy="218"/>
            </a:xfrm>
          </p:grpSpPr>
          <p:sp>
            <p:nvSpPr>
              <p:cNvPr id="22542" name="AutoShape 14"/>
              <p:cNvSpPr>
                <a:spLocks noChangeArrowheads="1"/>
              </p:cNvSpPr>
              <p:nvPr/>
            </p:nvSpPr>
            <p:spPr bwMode="auto">
              <a:xfrm>
                <a:off x="2976" y="2954"/>
                <a:ext cx="672" cy="218"/>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43" name="Text Box 15"/>
              <p:cNvSpPr txBox="1">
                <a:spLocks noChangeArrowheads="1"/>
              </p:cNvSpPr>
              <p:nvPr/>
            </p:nvSpPr>
            <p:spPr bwMode="auto">
              <a:xfrm>
                <a:off x="2976" y="2954"/>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20</a:t>
                </a:r>
              </a:p>
            </p:txBody>
          </p:sp>
        </p:grpSp>
        <p:grpSp>
          <p:nvGrpSpPr>
            <p:cNvPr id="22544" name="Group 16"/>
            <p:cNvGrpSpPr>
              <a:grpSpLocks/>
            </p:cNvGrpSpPr>
            <p:nvPr/>
          </p:nvGrpSpPr>
          <p:grpSpPr bwMode="auto">
            <a:xfrm>
              <a:off x="2016" y="2954"/>
              <a:ext cx="960" cy="218"/>
              <a:chOff x="2016" y="2954"/>
              <a:chExt cx="960" cy="218"/>
            </a:xfrm>
          </p:grpSpPr>
          <p:sp>
            <p:nvSpPr>
              <p:cNvPr id="22545" name="AutoShape 17"/>
              <p:cNvSpPr>
                <a:spLocks noChangeArrowheads="1"/>
              </p:cNvSpPr>
              <p:nvPr/>
            </p:nvSpPr>
            <p:spPr bwMode="auto">
              <a:xfrm>
                <a:off x="2016" y="2954"/>
                <a:ext cx="960" cy="218"/>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46" name="Text Box 18"/>
              <p:cNvSpPr txBox="1">
                <a:spLocks noChangeArrowheads="1"/>
              </p:cNvSpPr>
              <p:nvPr/>
            </p:nvSpPr>
            <p:spPr bwMode="auto">
              <a:xfrm>
                <a:off x="2016" y="295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Alfabético </a:t>
                </a:r>
              </a:p>
            </p:txBody>
          </p:sp>
        </p:grpSp>
        <p:grpSp>
          <p:nvGrpSpPr>
            <p:cNvPr id="22547" name="Group 19"/>
            <p:cNvGrpSpPr>
              <a:grpSpLocks/>
            </p:cNvGrpSpPr>
            <p:nvPr/>
          </p:nvGrpSpPr>
          <p:grpSpPr bwMode="auto">
            <a:xfrm>
              <a:off x="1296" y="2954"/>
              <a:ext cx="720" cy="218"/>
              <a:chOff x="1296" y="2954"/>
              <a:chExt cx="720" cy="218"/>
            </a:xfrm>
          </p:grpSpPr>
          <p:sp>
            <p:nvSpPr>
              <p:cNvPr id="22548" name="AutoShape 20"/>
              <p:cNvSpPr>
                <a:spLocks noChangeArrowheads="1"/>
              </p:cNvSpPr>
              <p:nvPr/>
            </p:nvSpPr>
            <p:spPr bwMode="auto">
              <a:xfrm>
                <a:off x="1296" y="2954"/>
                <a:ext cx="720" cy="218"/>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49" name="Text Box 21"/>
              <p:cNvSpPr txBox="1">
                <a:spLocks noChangeArrowheads="1"/>
              </p:cNvSpPr>
              <p:nvPr/>
            </p:nvSpPr>
            <p:spPr bwMode="auto">
              <a:xfrm>
                <a:off x="1296" y="295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Nombre </a:t>
                </a:r>
              </a:p>
            </p:txBody>
          </p:sp>
        </p:grpSp>
        <p:grpSp>
          <p:nvGrpSpPr>
            <p:cNvPr id="22550" name="Group 22"/>
            <p:cNvGrpSpPr>
              <a:grpSpLocks/>
            </p:cNvGrpSpPr>
            <p:nvPr/>
          </p:nvGrpSpPr>
          <p:grpSpPr bwMode="auto">
            <a:xfrm>
              <a:off x="2976" y="2735"/>
              <a:ext cx="672" cy="219"/>
              <a:chOff x="2976" y="2735"/>
              <a:chExt cx="672" cy="219"/>
            </a:xfrm>
          </p:grpSpPr>
          <p:sp>
            <p:nvSpPr>
              <p:cNvPr id="22551" name="AutoShape 23"/>
              <p:cNvSpPr>
                <a:spLocks noChangeArrowheads="1"/>
              </p:cNvSpPr>
              <p:nvPr/>
            </p:nvSpPr>
            <p:spPr bwMode="auto">
              <a:xfrm>
                <a:off x="2976" y="2735"/>
                <a:ext cx="672" cy="219"/>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52" name="Text Box 24"/>
              <p:cNvSpPr txBox="1">
                <a:spLocks noChangeArrowheads="1"/>
              </p:cNvSpPr>
              <p:nvPr/>
            </p:nvSpPr>
            <p:spPr bwMode="auto">
              <a:xfrm>
                <a:off x="2976" y="2735"/>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algn="ct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4</a:t>
                </a:r>
              </a:p>
            </p:txBody>
          </p:sp>
        </p:grpSp>
        <p:grpSp>
          <p:nvGrpSpPr>
            <p:cNvPr id="22553" name="Group 25"/>
            <p:cNvGrpSpPr>
              <a:grpSpLocks/>
            </p:cNvGrpSpPr>
            <p:nvPr/>
          </p:nvGrpSpPr>
          <p:grpSpPr bwMode="auto">
            <a:xfrm>
              <a:off x="2016" y="2735"/>
              <a:ext cx="960" cy="219"/>
              <a:chOff x="2016" y="2735"/>
              <a:chExt cx="960" cy="219"/>
            </a:xfrm>
          </p:grpSpPr>
          <p:sp>
            <p:nvSpPr>
              <p:cNvPr id="22554" name="AutoShape 26"/>
              <p:cNvSpPr>
                <a:spLocks noChangeArrowheads="1"/>
              </p:cNvSpPr>
              <p:nvPr/>
            </p:nvSpPr>
            <p:spPr bwMode="auto">
              <a:xfrm>
                <a:off x="2016" y="2735"/>
                <a:ext cx="960" cy="219"/>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55" name="Text Box 27"/>
              <p:cNvSpPr txBox="1">
                <a:spLocks noChangeArrowheads="1"/>
              </p:cNvSpPr>
              <p:nvPr/>
            </p:nvSpPr>
            <p:spPr bwMode="auto">
              <a:xfrm>
                <a:off x="2016" y="2735"/>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Numérico</a:t>
                </a:r>
              </a:p>
            </p:txBody>
          </p:sp>
        </p:grpSp>
        <p:grpSp>
          <p:nvGrpSpPr>
            <p:cNvPr id="22556" name="Group 28"/>
            <p:cNvGrpSpPr>
              <a:grpSpLocks/>
            </p:cNvGrpSpPr>
            <p:nvPr/>
          </p:nvGrpSpPr>
          <p:grpSpPr bwMode="auto">
            <a:xfrm>
              <a:off x="1296" y="2735"/>
              <a:ext cx="720" cy="219"/>
              <a:chOff x="1296" y="2735"/>
              <a:chExt cx="720" cy="219"/>
            </a:xfrm>
          </p:grpSpPr>
          <p:sp>
            <p:nvSpPr>
              <p:cNvPr id="22557" name="AutoShape 29"/>
              <p:cNvSpPr>
                <a:spLocks noChangeArrowheads="1"/>
              </p:cNvSpPr>
              <p:nvPr/>
            </p:nvSpPr>
            <p:spPr bwMode="auto">
              <a:xfrm>
                <a:off x="1296" y="2735"/>
                <a:ext cx="720" cy="219"/>
              </a:xfrm>
              <a:prstGeom prst="roundRect">
                <a:avLst>
                  <a:gd name="adj" fmla="val 458"/>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58" name="Text Box 30"/>
              <p:cNvSpPr txBox="1">
                <a:spLocks noChangeArrowheads="1"/>
              </p:cNvSpPr>
              <p:nvPr/>
            </p:nvSpPr>
            <p:spPr bwMode="auto">
              <a:xfrm>
                <a:off x="1296" y="2735"/>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a:solidFill>
                      <a:srgbClr val="000000"/>
                    </a:solidFill>
                    <a:latin typeface="Verdana" panose="020B0604030504040204" pitchFamily="34" charset="0"/>
                    <a:ea typeface="HG Mincho Light J" charset="0"/>
                    <a:cs typeface="HG Mincho Light J" charset="0"/>
                  </a:rPr>
                  <a:t>Num </a:t>
                </a:r>
              </a:p>
            </p:txBody>
          </p:sp>
        </p:grpSp>
        <p:grpSp>
          <p:nvGrpSpPr>
            <p:cNvPr id="22559" name="Group 31"/>
            <p:cNvGrpSpPr>
              <a:grpSpLocks/>
            </p:cNvGrpSpPr>
            <p:nvPr/>
          </p:nvGrpSpPr>
          <p:grpSpPr bwMode="auto">
            <a:xfrm>
              <a:off x="2976" y="2544"/>
              <a:ext cx="672" cy="192"/>
              <a:chOff x="2976" y="2544"/>
              <a:chExt cx="672" cy="192"/>
            </a:xfrm>
          </p:grpSpPr>
          <p:sp>
            <p:nvSpPr>
              <p:cNvPr id="22560" name="AutoShape 32"/>
              <p:cNvSpPr>
                <a:spLocks noChangeArrowheads="1"/>
              </p:cNvSpPr>
              <p:nvPr/>
            </p:nvSpPr>
            <p:spPr bwMode="auto">
              <a:xfrm>
                <a:off x="2976" y="2544"/>
                <a:ext cx="672" cy="191"/>
              </a:xfrm>
              <a:prstGeom prst="roundRect">
                <a:avLst>
                  <a:gd name="adj" fmla="val 523"/>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61" name="Text Box 33"/>
              <p:cNvSpPr txBox="1">
                <a:spLocks noChangeArrowheads="1"/>
              </p:cNvSpPr>
              <p:nvPr/>
            </p:nvSpPr>
            <p:spPr bwMode="auto">
              <a:xfrm>
                <a:off x="2976" y="2544"/>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b="1">
                    <a:solidFill>
                      <a:srgbClr val="000000"/>
                    </a:solidFill>
                    <a:latin typeface="Verdana" panose="020B0604030504040204" pitchFamily="34" charset="0"/>
                    <a:ea typeface="HG Mincho Light J" charset="0"/>
                    <a:cs typeface="HG Mincho Light J" charset="0"/>
                  </a:rPr>
                  <a:t>Longitud </a:t>
                </a:r>
              </a:p>
            </p:txBody>
          </p:sp>
        </p:grpSp>
        <p:grpSp>
          <p:nvGrpSpPr>
            <p:cNvPr id="22562" name="Group 34"/>
            <p:cNvGrpSpPr>
              <a:grpSpLocks/>
            </p:cNvGrpSpPr>
            <p:nvPr/>
          </p:nvGrpSpPr>
          <p:grpSpPr bwMode="auto">
            <a:xfrm>
              <a:off x="2016" y="2544"/>
              <a:ext cx="960" cy="192"/>
              <a:chOff x="2016" y="2544"/>
              <a:chExt cx="960" cy="192"/>
            </a:xfrm>
          </p:grpSpPr>
          <p:sp>
            <p:nvSpPr>
              <p:cNvPr id="22563" name="AutoShape 35"/>
              <p:cNvSpPr>
                <a:spLocks noChangeArrowheads="1"/>
              </p:cNvSpPr>
              <p:nvPr/>
            </p:nvSpPr>
            <p:spPr bwMode="auto">
              <a:xfrm>
                <a:off x="2016" y="2544"/>
                <a:ext cx="960" cy="191"/>
              </a:xfrm>
              <a:prstGeom prst="roundRect">
                <a:avLst>
                  <a:gd name="adj" fmla="val 523"/>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64" name="Text Box 36"/>
              <p:cNvSpPr txBox="1">
                <a:spLocks noChangeArrowheads="1"/>
              </p:cNvSpPr>
              <p:nvPr/>
            </p:nvSpPr>
            <p:spPr bwMode="auto">
              <a:xfrm>
                <a:off x="2016" y="2544"/>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b="1">
                    <a:solidFill>
                      <a:srgbClr val="000000"/>
                    </a:solidFill>
                    <a:latin typeface="Verdana" panose="020B0604030504040204" pitchFamily="34" charset="0"/>
                    <a:ea typeface="HG Mincho Light J" charset="0"/>
                    <a:cs typeface="HG Mincho Light J" charset="0"/>
                  </a:rPr>
                  <a:t>Tipo </a:t>
                </a:r>
              </a:p>
            </p:txBody>
          </p:sp>
        </p:grpSp>
        <p:grpSp>
          <p:nvGrpSpPr>
            <p:cNvPr id="22565" name="Group 37"/>
            <p:cNvGrpSpPr>
              <a:grpSpLocks/>
            </p:cNvGrpSpPr>
            <p:nvPr/>
          </p:nvGrpSpPr>
          <p:grpSpPr bwMode="auto">
            <a:xfrm>
              <a:off x="1296" y="2544"/>
              <a:ext cx="720" cy="192"/>
              <a:chOff x="1296" y="2544"/>
              <a:chExt cx="720" cy="192"/>
            </a:xfrm>
          </p:grpSpPr>
          <p:sp>
            <p:nvSpPr>
              <p:cNvPr id="22566" name="AutoShape 38"/>
              <p:cNvSpPr>
                <a:spLocks noChangeArrowheads="1"/>
              </p:cNvSpPr>
              <p:nvPr/>
            </p:nvSpPr>
            <p:spPr bwMode="auto">
              <a:xfrm>
                <a:off x="1296" y="2544"/>
                <a:ext cx="720" cy="191"/>
              </a:xfrm>
              <a:prstGeom prst="roundRect">
                <a:avLst>
                  <a:gd name="adj" fmla="val 523"/>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sp>
            <p:nvSpPr>
              <p:cNvPr id="22567" name="Text Box 39"/>
              <p:cNvSpPr txBox="1">
                <a:spLocks noChangeArrowheads="1"/>
              </p:cNvSpPr>
              <p:nvPr/>
            </p:nvSpPr>
            <p:spPr bwMode="auto">
              <a:xfrm>
                <a:off x="1296" y="2544"/>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chemeClr val="tx1"/>
                    </a:solidFill>
                    <a:latin typeface="Times New Roman" panose="02020603050405020304" pitchFamily="18" charset="0"/>
                  </a:defRPr>
                </a:lvl9pPr>
              </a:lstStyle>
              <a:p>
                <a:pPr eaLnBrk="1" hangingPunct="1">
                  <a:spcBef>
                    <a:spcPts val="338"/>
                  </a:spcBef>
                  <a:buClr>
                    <a:srgbClr val="000000"/>
                  </a:buClr>
                  <a:buSzPct val="50000"/>
                </a:pPr>
                <a:r>
                  <a:rPr lang="en-GB" altLang="es-CR" sz="1400" b="1">
                    <a:solidFill>
                      <a:srgbClr val="000000"/>
                    </a:solidFill>
                    <a:latin typeface="Verdana" panose="020B0604030504040204" pitchFamily="34" charset="0"/>
                    <a:ea typeface="HG Mincho Light J" charset="0"/>
                    <a:cs typeface="HG Mincho Light J" charset="0"/>
                  </a:rPr>
                  <a:t>Dato </a:t>
                </a:r>
              </a:p>
            </p:txBody>
          </p:sp>
        </p:grpSp>
        <p:sp>
          <p:nvSpPr>
            <p:cNvPr id="22568" name="Line 40"/>
            <p:cNvSpPr>
              <a:spLocks noChangeShapeType="1"/>
            </p:cNvSpPr>
            <p:nvPr/>
          </p:nvSpPr>
          <p:spPr bwMode="auto">
            <a:xfrm>
              <a:off x="1296" y="2544"/>
              <a:ext cx="2352" cy="1"/>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69" name="Line 41"/>
            <p:cNvSpPr>
              <a:spLocks noChangeShapeType="1"/>
            </p:cNvSpPr>
            <p:nvPr/>
          </p:nvSpPr>
          <p:spPr bwMode="auto">
            <a:xfrm>
              <a:off x="1296" y="2735"/>
              <a:ext cx="23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0" name="Line 42"/>
            <p:cNvSpPr>
              <a:spLocks noChangeShapeType="1"/>
            </p:cNvSpPr>
            <p:nvPr/>
          </p:nvSpPr>
          <p:spPr bwMode="auto">
            <a:xfrm>
              <a:off x="1296" y="2954"/>
              <a:ext cx="23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1" name="Line 43"/>
            <p:cNvSpPr>
              <a:spLocks noChangeShapeType="1"/>
            </p:cNvSpPr>
            <p:nvPr/>
          </p:nvSpPr>
          <p:spPr bwMode="auto">
            <a:xfrm>
              <a:off x="1296" y="3172"/>
              <a:ext cx="2352" cy="1"/>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2" name="Line 44"/>
            <p:cNvSpPr>
              <a:spLocks noChangeShapeType="1"/>
            </p:cNvSpPr>
            <p:nvPr/>
          </p:nvSpPr>
          <p:spPr bwMode="auto">
            <a:xfrm>
              <a:off x="1296" y="3561"/>
              <a:ext cx="2352" cy="1"/>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3" name="Line 45"/>
            <p:cNvSpPr>
              <a:spLocks noChangeShapeType="1"/>
            </p:cNvSpPr>
            <p:nvPr/>
          </p:nvSpPr>
          <p:spPr bwMode="auto">
            <a:xfrm>
              <a:off x="1296" y="2544"/>
              <a:ext cx="1" cy="1017"/>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4" name="Line 46"/>
            <p:cNvSpPr>
              <a:spLocks noChangeShapeType="1"/>
            </p:cNvSpPr>
            <p:nvPr/>
          </p:nvSpPr>
          <p:spPr bwMode="auto">
            <a:xfrm>
              <a:off x="2016" y="2544"/>
              <a:ext cx="1" cy="101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5" name="Line 47"/>
            <p:cNvSpPr>
              <a:spLocks noChangeShapeType="1"/>
            </p:cNvSpPr>
            <p:nvPr/>
          </p:nvSpPr>
          <p:spPr bwMode="auto">
            <a:xfrm>
              <a:off x="2976" y="2544"/>
              <a:ext cx="1" cy="1017"/>
            </a:xfrm>
            <a:prstGeom prst="line">
              <a:avLst/>
            </a:prstGeom>
            <a:noFill/>
            <a:ln w="1260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22576" name="Line 48"/>
            <p:cNvSpPr>
              <a:spLocks noChangeShapeType="1"/>
            </p:cNvSpPr>
            <p:nvPr/>
          </p:nvSpPr>
          <p:spPr bwMode="auto">
            <a:xfrm>
              <a:off x="3648" y="2544"/>
              <a:ext cx="1" cy="1017"/>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grpSp>
      <p:sp>
        <p:nvSpPr>
          <p:cNvPr id="22577" name="Text Box 49"/>
          <p:cNvSpPr txBox="1">
            <a:spLocks noChangeArrowheads="1"/>
          </p:cNvSpPr>
          <p:nvPr/>
        </p:nvSpPr>
        <p:spPr bwMode="auto">
          <a:xfrm>
            <a:off x="914400" y="2590800"/>
            <a:ext cx="30480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113"/>
              </a:spcBef>
              <a:buClr>
                <a:srgbClr val="00CC99"/>
              </a:buClr>
              <a:buSzPct val="75000"/>
            </a:pPr>
            <a:r>
              <a:rPr lang="en-GB" altLang="es-CR" sz="1800" b="1" dirty="0" err="1">
                <a:solidFill>
                  <a:schemeClr val="bg2">
                    <a:lumMod val="60000"/>
                    <a:lumOff val="40000"/>
                  </a:schemeClr>
                </a:solidFill>
                <a:latin typeface="Tahoma" panose="020B0604030504040204" pitchFamily="34" charset="0"/>
                <a:ea typeface="HG Mincho Light J" charset="0"/>
                <a:cs typeface="HG Mincho Light J" charset="0"/>
              </a:rPr>
              <a:t>Ejemplo</a:t>
            </a:r>
            <a:r>
              <a:rPr lang="en-GB" altLang="es-CR" sz="18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b="1" dirty="0" err="1">
                <a:solidFill>
                  <a:schemeClr val="bg2">
                    <a:lumMod val="60000"/>
                    <a:lumOff val="40000"/>
                  </a:schemeClr>
                </a:solidFill>
                <a:latin typeface="Tahoma" panose="020B0604030504040204" pitchFamily="34" charset="0"/>
                <a:ea typeface="HG Mincho Light J" charset="0"/>
                <a:cs typeface="HG Mincho Light J" charset="0"/>
              </a:rPr>
              <a:t>metadatos</a:t>
            </a:r>
            <a:r>
              <a:rPr lang="en-GB" altLang="es-CR" sz="1800" b="1" dirty="0">
                <a:solidFill>
                  <a:schemeClr val="bg2">
                    <a:lumMod val="60000"/>
                    <a:lumOff val="40000"/>
                  </a:schemeClr>
                </a:solidFill>
                <a:latin typeface="Tahoma" panose="020B0604030504040204" pitchFamily="34" charset="0"/>
                <a:ea typeface="HG Mincho Light J" charset="0"/>
                <a:cs typeface="HG Mincho Light J" charset="0"/>
              </a:rPr>
              <a:t> </a:t>
            </a:r>
          </a:p>
        </p:txBody>
      </p:sp>
      <p:grpSp>
        <p:nvGrpSpPr>
          <p:cNvPr id="22578" name="Group 50"/>
          <p:cNvGrpSpPr>
            <a:grpSpLocks/>
          </p:cNvGrpSpPr>
          <p:nvPr/>
        </p:nvGrpSpPr>
        <p:grpSpPr bwMode="auto">
          <a:xfrm>
            <a:off x="3352800" y="2286000"/>
            <a:ext cx="4267200" cy="1066800"/>
            <a:chOff x="3072" y="1728"/>
            <a:chExt cx="2208" cy="720"/>
          </a:xfrm>
        </p:grpSpPr>
        <p:sp>
          <p:nvSpPr>
            <p:cNvPr id="22579" name="Freeform 51"/>
            <p:cNvSpPr>
              <a:spLocks noChangeArrowheads="1"/>
            </p:cNvSpPr>
            <p:nvPr/>
          </p:nvSpPr>
          <p:spPr bwMode="auto">
            <a:xfrm>
              <a:off x="3072" y="1728"/>
              <a:ext cx="2208" cy="720"/>
            </a:xfrm>
            <a:custGeom>
              <a:avLst/>
              <a:gdLst>
                <a:gd name="T0" fmla="*/ 0 w 9737"/>
                <a:gd name="T1" fmla="*/ 0 h 3176"/>
                <a:gd name="T2" fmla="*/ 9736 w 9737"/>
                <a:gd name="T3" fmla="*/ 0 h 3176"/>
                <a:gd name="T4" fmla="*/ 9736 w 9737"/>
                <a:gd name="T5" fmla="*/ 2761 h 3176"/>
                <a:gd name="T6" fmla="*/ 3897 w 9737"/>
                <a:gd name="T7" fmla="*/ 2761 h 3176"/>
                <a:gd name="T8" fmla="*/ 672 w 9737"/>
                <a:gd name="T9" fmla="*/ 3175 h 3176"/>
                <a:gd name="T10" fmla="*/ 1545 w 9737"/>
                <a:gd name="T11" fmla="*/ 2761 h 3176"/>
                <a:gd name="T12" fmla="*/ 0 w 9737"/>
                <a:gd name="T13" fmla="*/ 2761 h 3176"/>
                <a:gd name="T14" fmla="*/ 0 w 9737"/>
                <a:gd name="T15" fmla="*/ 0 h 3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37" h="3176">
                  <a:moveTo>
                    <a:pt x="0" y="0"/>
                  </a:moveTo>
                  <a:lnTo>
                    <a:pt x="9736" y="0"/>
                  </a:lnTo>
                  <a:lnTo>
                    <a:pt x="9736" y="2761"/>
                  </a:lnTo>
                  <a:lnTo>
                    <a:pt x="3897" y="2761"/>
                  </a:lnTo>
                  <a:lnTo>
                    <a:pt x="672" y="3175"/>
                  </a:lnTo>
                  <a:lnTo>
                    <a:pt x="1545" y="2761"/>
                  </a:lnTo>
                  <a:lnTo>
                    <a:pt x="0" y="2761"/>
                  </a:lnTo>
                  <a:lnTo>
                    <a:pt x="0" y="0"/>
                  </a:lnTo>
                </a:path>
              </a:pathLst>
            </a:custGeom>
            <a:solidFill>
              <a:srgbClr val="99FFCC"/>
            </a:solidFill>
            <a:ln w="9360">
              <a:solidFill>
                <a:srgbClr val="000000"/>
              </a:solidFill>
              <a:round/>
              <a:headEnd/>
              <a:tailEnd/>
            </a:ln>
          </p:spPr>
          <p:txBody>
            <a:bodyPr wrap="none" anchor="ctr"/>
            <a:lstStyle/>
            <a:p>
              <a:endParaRPr lang="es-CR">
                <a:solidFill>
                  <a:schemeClr val="bg2">
                    <a:lumMod val="75000"/>
                  </a:schemeClr>
                </a:solidFill>
              </a:endParaRPr>
            </a:p>
          </p:txBody>
        </p:sp>
        <p:sp>
          <p:nvSpPr>
            <p:cNvPr id="22580" name="Text Box 52"/>
            <p:cNvSpPr txBox="1">
              <a:spLocks noChangeArrowheads="1"/>
            </p:cNvSpPr>
            <p:nvPr/>
          </p:nvSpPr>
          <p:spPr bwMode="auto">
            <a:xfrm>
              <a:off x="3072" y="1890"/>
              <a:ext cx="220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988"/>
                </a:spcBef>
                <a:buClr>
                  <a:srgbClr val="00CC99"/>
                </a:buClr>
                <a:buSzPct val="66000"/>
              </a:pPr>
              <a:r>
                <a:rPr lang="en-GB" altLang="es-CR" sz="1600">
                  <a:solidFill>
                    <a:schemeClr val="bg2">
                      <a:lumMod val="75000"/>
                    </a:schemeClr>
                  </a:solidFill>
                  <a:latin typeface="Tahoma" panose="020B0604030504040204" pitchFamily="34" charset="0"/>
                  <a:ea typeface="HG Mincho Light J" charset="0"/>
                  <a:cs typeface="HG Mincho Light J" charset="0"/>
                </a:rPr>
                <a:t>El tipo de datos puede ser Numérico, alfabético, fecha, lógico (Sï /NO). </a:t>
              </a:r>
            </a:p>
          </p:txBody>
        </p:sp>
      </p:grpSp>
      <p:grpSp>
        <p:nvGrpSpPr>
          <p:cNvPr id="22581" name="Group 53"/>
          <p:cNvGrpSpPr>
            <a:grpSpLocks/>
          </p:cNvGrpSpPr>
          <p:nvPr/>
        </p:nvGrpSpPr>
        <p:grpSpPr bwMode="auto">
          <a:xfrm>
            <a:off x="4876800" y="3581400"/>
            <a:ext cx="3581400" cy="1347788"/>
            <a:chOff x="3744" y="2784"/>
            <a:chExt cx="1584" cy="864"/>
          </a:xfrm>
        </p:grpSpPr>
        <p:sp>
          <p:nvSpPr>
            <p:cNvPr id="22582" name="Freeform 54"/>
            <p:cNvSpPr>
              <a:spLocks noChangeArrowheads="1"/>
            </p:cNvSpPr>
            <p:nvPr/>
          </p:nvSpPr>
          <p:spPr bwMode="auto">
            <a:xfrm>
              <a:off x="3744" y="2784"/>
              <a:ext cx="1584" cy="864"/>
            </a:xfrm>
            <a:custGeom>
              <a:avLst/>
              <a:gdLst>
                <a:gd name="T0" fmla="*/ 0 w 6986"/>
                <a:gd name="T1" fmla="*/ 3810 h 3811"/>
                <a:gd name="T2" fmla="*/ 6985 w 6986"/>
                <a:gd name="T3" fmla="*/ 3810 h 3811"/>
                <a:gd name="T4" fmla="*/ 6985 w 6986"/>
                <a:gd name="T5" fmla="*/ 497 h 3811"/>
                <a:gd name="T6" fmla="*/ 2796 w 6986"/>
                <a:gd name="T7" fmla="*/ 497 h 3811"/>
                <a:gd name="T8" fmla="*/ 482 w 6986"/>
                <a:gd name="T9" fmla="*/ 0 h 3811"/>
                <a:gd name="T10" fmla="*/ 1109 w 6986"/>
                <a:gd name="T11" fmla="*/ 497 h 3811"/>
                <a:gd name="T12" fmla="*/ 0 w 6986"/>
                <a:gd name="T13" fmla="*/ 497 h 3811"/>
                <a:gd name="T14" fmla="*/ 0 w 6986"/>
                <a:gd name="T15" fmla="*/ 3810 h 38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6" h="3811">
                  <a:moveTo>
                    <a:pt x="0" y="3810"/>
                  </a:moveTo>
                  <a:lnTo>
                    <a:pt x="6985" y="3810"/>
                  </a:lnTo>
                  <a:lnTo>
                    <a:pt x="6985" y="497"/>
                  </a:lnTo>
                  <a:lnTo>
                    <a:pt x="2796" y="497"/>
                  </a:lnTo>
                  <a:lnTo>
                    <a:pt x="482" y="0"/>
                  </a:lnTo>
                  <a:lnTo>
                    <a:pt x="1109" y="497"/>
                  </a:lnTo>
                  <a:lnTo>
                    <a:pt x="0" y="497"/>
                  </a:lnTo>
                  <a:lnTo>
                    <a:pt x="0" y="3810"/>
                  </a:lnTo>
                </a:path>
              </a:pathLst>
            </a:custGeom>
            <a:solidFill>
              <a:srgbClr val="99FFCC"/>
            </a:solidFill>
            <a:ln w="9360">
              <a:solidFill>
                <a:srgbClr val="000000"/>
              </a:solidFill>
              <a:round/>
              <a:headEnd/>
              <a:tailEnd/>
            </a:ln>
          </p:spPr>
          <p:txBody>
            <a:bodyPr wrap="none" anchor="ctr"/>
            <a:lstStyle/>
            <a:p>
              <a:endParaRPr lang="es-CR">
                <a:solidFill>
                  <a:schemeClr val="bg2">
                    <a:lumMod val="75000"/>
                  </a:schemeClr>
                </a:solidFill>
              </a:endParaRPr>
            </a:p>
          </p:txBody>
        </p:sp>
        <p:sp>
          <p:nvSpPr>
            <p:cNvPr id="22583" name="Text Box 55"/>
            <p:cNvSpPr txBox="1">
              <a:spLocks noChangeArrowheads="1"/>
            </p:cNvSpPr>
            <p:nvPr/>
          </p:nvSpPr>
          <p:spPr bwMode="auto">
            <a:xfrm>
              <a:off x="3744" y="2951"/>
              <a:ext cx="1584"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988"/>
                </a:spcBef>
                <a:buClr>
                  <a:srgbClr val="00CC99"/>
                </a:buClr>
                <a:buSzPct val="66000"/>
              </a:pPr>
              <a:r>
                <a:rPr lang="en-GB" altLang="es-CR" sz="1600">
                  <a:solidFill>
                    <a:schemeClr val="bg2">
                      <a:lumMod val="75000"/>
                    </a:schemeClr>
                  </a:solidFill>
                  <a:latin typeface="Tahoma" panose="020B0604030504040204" pitchFamily="34" charset="0"/>
                  <a:ea typeface="HG Mincho Light J" charset="0"/>
                  <a:cs typeface="HG Mincho Light J" charset="0"/>
                </a:rPr>
                <a:t>La longitud indica la cantidad máxima de caracteres que puede asumir el dato.</a:t>
              </a:r>
            </a:p>
          </p:txBody>
        </p:sp>
      </p:grpSp>
      <p:sp>
        <p:nvSpPr>
          <p:cNvPr id="22591" name="Text Box 63"/>
          <p:cNvSpPr txBox="1">
            <a:spLocks noChangeArrowheads="1"/>
          </p:cNvSpPr>
          <p:nvPr/>
        </p:nvSpPr>
        <p:spPr bwMode="auto">
          <a:xfrm>
            <a:off x="1066800" y="5638800"/>
            <a:ext cx="4724400" cy="7620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7BFDB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1113"/>
              </a:spcBef>
              <a:buClr>
                <a:srgbClr val="000000"/>
              </a:buClr>
            </a:pPr>
            <a:r>
              <a:rPr lang="en-GB" altLang="es-CR" sz="1800" b="1" dirty="0" err="1">
                <a:solidFill>
                  <a:schemeClr val="bg2">
                    <a:lumMod val="75000"/>
                  </a:schemeClr>
                </a:solidFill>
                <a:latin typeface="Tahoma" panose="020B0604030504040204" pitchFamily="34" charset="0"/>
                <a:ea typeface="HG Mincho Light J" charset="0"/>
                <a:cs typeface="HG Mincho Light J" charset="0"/>
              </a:rPr>
              <a:t>Ejemplo</a:t>
            </a:r>
            <a:r>
              <a:rPr lang="en-GB" altLang="es-CR" sz="1800" b="1" dirty="0">
                <a:solidFill>
                  <a:schemeClr val="bg2">
                    <a:lumMod val="75000"/>
                  </a:schemeClr>
                </a:solidFill>
                <a:latin typeface="Tahoma" panose="020B0604030504040204" pitchFamily="34" charset="0"/>
                <a:ea typeface="HG Mincho Light J" charset="0"/>
                <a:cs typeface="HG Mincho Light J" charset="0"/>
              </a:rPr>
              <a:t> de </a:t>
            </a:r>
            <a:r>
              <a:rPr lang="en-GB" altLang="es-CR" sz="1800" b="1" dirty="0" err="1">
                <a:solidFill>
                  <a:schemeClr val="bg2">
                    <a:lumMod val="75000"/>
                  </a:schemeClr>
                </a:solidFill>
                <a:latin typeface="Tahoma" panose="020B0604030504040204" pitchFamily="34" charset="0"/>
                <a:ea typeface="HG Mincho Light J" charset="0"/>
                <a:cs typeface="HG Mincho Light J" charset="0"/>
              </a:rPr>
              <a:t>Restricción</a:t>
            </a:r>
            <a:r>
              <a:rPr lang="en-GB" altLang="es-CR" sz="1800" b="1" dirty="0">
                <a:solidFill>
                  <a:schemeClr val="bg2">
                    <a:lumMod val="75000"/>
                  </a:schemeClr>
                </a:solidFill>
                <a:latin typeface="Tahoma" panose="020B0604030504040204" pitchFamily="34" charset="0"/>
                <a:ea typeface="HG Mincho Light J" charset="0"/>
                <a:cs typeface="HG Mincho Light J" charset="0"/>
              </a:rPr>
              <a:t> de </a:t>
            </a:r>
            <a:r>
              <a:rPr lang="en-GB" altLang="es-CR" sz="1800" b="1" dirty="0" err="1">
                <a:solidFill>
                  <a:schemeClr val="bg2">
                    <a:lumMod val="75000"/>
                  </a:schemeClr>
                </a:solidFill>
                <a:latin typeface="Tahoma" panose="020B0604030504040204" pitchFamily="34" charset="0"/>
                <a:ea typeface="HG Mincho Light J" charset="0"/>
                <a:cs typeface="HG Mincho Light J" charset="0"/>
              </a:rPr>
              <a:t>Dominio</a:t>
            </a:r>
            <a:r>
              <a:rPr lang="en-GB" altLang="es-CR" sz="1800" b="1" dirty="0">
                <a:solidFill>
                  <a:schemeClr val="bg2">
                    <a:lumMod val="75000"/>
                  </a:schemeClr>
                </a:solidFill>
                <a:latin typeface="Tahoma" panose="020B0604030504040204" pitchFamily="34" charset="0"/>
                <a:ea typeface="HG Mincho Light J" charset="0"/>
                <a:cs typeface="HG Mincho Light J" charset="0"/>
              </a:rPr>
              <a:t>: </a:t>
            </a:r>
          </a:p>
          <a:p>
            <a:pPr algn="ctr" eaLnBrk="1" hangingPunct="1">
              <a:spcBef>
                <a:spcPts val="1113"/>
              </a:spcBef>
              <a:buClr>
                <a:srgbClr val="000000"/>
              </a:buClr>
            </a:pPr>
            <a:r>
              <a:rPr lang="en-GB" altLang="es-CR" sz="1600" dirty="0" err="1">
                <a:solidFill>
                  <a:schemeClr val="bg2">
                    <a:lumMod val="75000"/>
                  </a:schemeClr>
                </a:solidFill>
                <a:latin typeface="Tahoma" panose="020B0604030504040204" pitchFamily="34" charset="0"/>
                <a:ea typeface="HG Mincho Light J" charset="0"/>
                <a:cs typeface="HG Mincho Light J" charset="0"/>
              </a:rPr>
              <a:t>Num</a:t>
            </a:r>
            <a:r>
              <a:rPr lang="en-GB" altLang="es-CR" sz="1600" dirty="0">
                <a:solidFill>
                  <a:schemeClr val="bg2">
                    <a:lumMod val="75000"/>
                  </a:schemeClr>
                </a:solidFill>
                <a:latin typeface="Tahoma" panose="020B0604030504040204" pitchFamily="34" charset="0"/>
                <a:ea typeface="HG Mincho Light J" charset="0"/>
                <a:cs typeface="HG Mincho Light J" charset="0"/>
              </a:rPr>
              <a:t> &gt;0 y &lt;9999</a:t>
            </a:r>
            <a:endParaRPr lang="es-ES" altLang="es-CR" dirty="0">
              <a:solidFill>
                <a:schemeClr val="bg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78"/>
                                        </p:tgtEl>
                                        <p:attrNameLst>
                                          <p:attrName>style.visibility</p:attrName>
                                        </p:attrNameLst>
                                      </p:cBhvr>
                                      <p:to>
                                        <p:strVal val="visible"/>
                                      </p:to>
                                    </p:set>
                                    <p:animEffect transition="in" filter="dissolve">
                                      <p:cBhvr>
                                        <p:cTn id="7" dur="500"/>
                                        <p:tgtEl>
                                          <p:spTgt spid="2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81"/>
                                        </p:tgtEl>
                                        <p:attrNameLst>
                                          <p:attrName>style.visibility</p:attrName>
                                        </p:attrNameLst>
                                      </p:cBhvr>
                                      <p:to>
                                        <p:strVal val="visible"/>
                                      </p:to>
                                    </p:set>
                                    <p:animEffect transition="in" filter="dissolve">
                                      <p:cBhvr>
                                        <p:cTn id="12" dur="500"/>
                                        <p:tgtEl>
                                          <p:spTgt spid="2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5800" y="0"/>
            <a:ext cx="7772400" cy="1143000"/>
          </a:xfrm>
          <a:ln/>
        </p:spPr>
        <p:txBody>
          <a:bodyPr/>
          <a:lstStyle/>
          <a:p>
            <a:pP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a:solidFill>
                  <a:srgbClr val="00CC99"/>
                </a:solidFill>
                <a:latin typeface="Tahoma" panose="020B0604030504040204" pitchFamily="34" charset="0"/>
              </a:rPr>
              <a:t>INDICE </a:t>
            </a:r>
            <a:r>
              <a:rPr lang="en-GB" altLang="es-CR"/>
              <a:t> </a:t>
            </a:r>
          </a:p>
        </p:txBody>
      </p:sp>
      <p:sp>
        <p:nvSpPr>
          <p:cNvPr id="23554" name="Rectangle 2"/>
          <p:cNvSpPr>
            <a:spLocks noGrp="1" noChangeArrowheads="1"/>
          </p:cNvSpPr>
          <p:nvPr>
            <p:ph idx="1"/>
          </p:nvPr>
        </p:nvSpPr>
        <p:spPr>
          <a:xfrm>
            <a:off x="685800" y="1981200"/>
            <a:ext cx="7772400" cy="4114800"/>
          </a:xfrm>
          <a:ln/>
        </p:spPr>
        <p:txBody>
          <a:bodyPr/>
          <a:lstStyle/>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Introducción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Conceptos básicos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00CC99"/>
                </a:solidFill>
                <a:latin typeface="Tahoma" panose="020B0604030504040204" pitchFamily="34" charset="0"/>
              </a:rPr>
              <a:t>Sistema de Gestión de Base de Datos (SGBD)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Conclusiones  </a:t>
            </a: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0" y="0"/>
            <a:ext cx="883920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200" b="1">
                <a:solidFill>
                  <a:srgbClr val="00CC99"/>
                </a:solidFill>
                <a:latin typeface="Tahoma" panose="020B0604030504040204" pitchFamily="34" charset="0"/>
                <a:cs typeface="Arial" panose="020B0604020202020204" pitchFamily="34" charset="0"/>
              </a:rPr>
              <a:t>SISTEMA DE GESTIÓN DE </a:t>
            </a:r>
          </a:p>
          <a:p>
            <a:pPr algn="ctr" eaLnBrk="1" hangingPunct="1">
              <a:spcBef>
                <a:spcPts val="1988"/>
              </a:spcBef>
              <a:buClr>
                <a:srgbClr val="00CC99"/>
              </a:buClr>
              <a:buSzPct val="133000"/>
            </a:pPr>
            <a:r>
              <a:rPr lang="en-GB" altLang="es-CR" sz="3200" b="1">
                <a:solidFill>
                  <a:srgbClr val="00CC99"/>
                </a:solidFill>
                <a:latin typeface="Tahoma" panose="020B0604030504040204" pitchFamily="34" charset="0"/>
                <a:cs typeface="Arial" panose="020B0604020202020204" pitchFamily="34" charset="0"/>
              </a:rPr>
              <a:t>BASES DE DATOS (SGDB)</a:t>
            </a:r>
          </a:p>
        </p:txBody>
      </p:sp>
      <p:sp>
        <p:nvSpPr>
          <p:cNvPr id="24578" name="Text Box 2"/>
          <p:cNvSpPr txBox="1">
            <a:spLocks noChangeArrowheads="1"/>
          </p:cNvSpPr>
          <p:nvPr/>
        </p:nvSpPr>
        <p:spPr bwMode="auto">
          <a:xfrm>
            <a:off x="838200" y="1447800"/>
            <a:ext cx="76200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endParaRPr lang="en-GB" altLang="es-CR">
              <a:solidFill>
                <a:srgbClr val="00CC99"/>
              </a:solidFill>
              <a:latin typeface="Tahoma" panose="020B0604030504040204" pitchFamily="34" charset="0"/>
              <a:cs typeface="Arial" panose="020B0604020202020204" pitchFamily="34" charset="0"/>
            </a:endParaRPr>
          </a:p>
          <a:p>
            <a:pPr algn="just" eaLnBrk="1" hangingPunct="1">
              <a:spcBef>
                <a:spcPts val="1488"/>
              </a:spcBef>
              <a:buClr>
                <a:srgbClr val="00CC99"/>
              </a:buClr>
            </a:pPr>
            <a:r>
              <a:rPr lang="en-GB" altLang="es-CR">
                <a:solidFill>
                  <a:srgbClr val="00CC99"/>
                </a:solidFill>
                <a:latin typeface="Tahoma" panose="020B0604030504040204" pitchFamily="34" charset="0"/>
                <a:cs typeface="Arial" panose="020B0604020202020204" pitchFamily="34" charset="0"/>
              </a:rPr>
              <a:t>Un sistema de gestión de bases de datos (SGBD; en inglés, </a:t>
            </a:r>
            <a:r>
              <a:rPr lang="en-GB" altLang="es-CR" i="1">
                <a:solidFill>
                  <a:srgbClr val="00CC99"/>
                </a:solidFill>
                <a:latin typeface="Tahoma" panose="020B0604030504040204" pitchFamily="34" charset="0"/>
                <a:cs typeface="Arial" panose="020B0604020202020204" pitchFamily="34" charset="0"/>
              </a:rPr>
              <a:t>Database Management System: </a:t>
            </a:r>
            <a:r>
              <a:rPr lang="en-GB" altLang="es-CR">
                <a:solidFill>
                  <a:srgbClr val="00CC99"/>
                </a:solidFill>
                <a:latin typeface="Tahoma" panose="020B0604030504040204" pitchFamily="34" charset="0"/>
                <a:cs typeface="Arial" panose="020B0604020202020204" pitchFamily="34" charset="0"/>
              </a:rPr>
              <a:t>DBMS) es un conjunto de programas que permite a los usuarios crear y mantener una base de datos. </a:t>
            </a:r>
          </a:p>
          <a:p>
            <a:pPr algn="just" eaLnBrk="1" hangingPunct="1">
              <a:spcBef>
                <a:spcPts val="1488"/>
              </a:spcBef>
              <a:buClr>
                <a:srgbClr val="00CC99"/>
              </a:buClr>
            </a:pPr>
            <a:r>
              <a:rPr lang="en-GB" altLang="es-CR">
                <a:solidFill>
                  <a:srgbClr val="00CC99"/>
                </a:solidFill>
                <a:latin typeface="Tahoma" panose="020B0604030504040204" pitchFamily="34" charset="0"/>
                <a:cs typeface="Times New Roman" panose="02020603050405020304" pitchFamily="18" charset="0"/>
              </a:rPr>
              <a:t>Si bien, no es imprescindible contar con un SGBD para implementar una base de datos, este software </a:t>
            </a:r>
            <a:r>
              <a:rPr lang="en-GB" altLang="es-CR">
                <a:solidFill>
                  <a:srgbClr val="00CC99"/>
                </a:solidFill>
                <a:latin typeface="Tahoma" panose="020B0604030504040204" pitchFamily="34" charset="0"/>
                <a:cs typeface="Arial" panose="020B0604020202020204" pitchFamily="34" charset="0"/>
              </a:rPr>
              <a:t>de uso general</a:t>
            </a:r>
            <a:r>
              <a:rPr lang="en-GB" altLang="es-CR" i="1">
                <a:solidFill>
                  <a:srgbClr val="00CC99"/>
                </a:solidFill>
                <a:latin typeface="Tahoma" panose="020B0604030504040204" pitchFamily="34" charset="0"/>
                <a:cs typeface="Arial" panose="020B0604020202020204" pitchFamily="34" charset="0"/>
              </a:rPr>
              <a:t> </a:t>
            </a:r>
            <a:r>
              <a:rPr lang="en-GB" altLang="es-CR">
                <a:solidFill>
                  <a:srgbClr val="00CC99"/>
                </a:solidFill>
                <a:latin typeface="Tahoma" panose="020B0604030504040204" pitchFamily="34" charset="0"/>
                <a:cs typeface="Arial" panose="020B0604020202020204" pitchFamily="34" charset="0"/>
              </a:rPr>
              <a:t>facilita e</a:t>
            </a:r>
            <a:r>
              <a:rPr lang="en-GB" altLang="es-CR">
                <a:solidFill>
                  <a:srgbClr val="00CC99"/>
                </a:solidFill>
                <a:latin typeface="Tahoma" panose="020B0604030504040204" pitchFamily="34" charset="0"/>
                <a:cs typeface="Times New Roman" panose="02020603050405020304" pitchFamily="18" charset="0"/>
              </a:rPr>
              <a:t>l proceso de definir, construir y manipular bases de datos para diversas aplicaciones.</a:t>
            </a:r>
          </a:p>
          <a:p>
            <a:pPr algn="just" eaLnBrk="1" hangingPunct="1">
              <a:spcBef>
                <a:spcPts val="1488"/>
              </a:spcBef>
              <a:buClr>
                <a:srgbClr val="00CC99"/>
              </a:buClr>
            </a:pPr>
            <a:r>
              <a:rPr lang="en-GB" altLang="es-CR">
                <a:solidFill>
                  <a:srgbClr val="00CC99"/>
                </a:solidFill>
                <a:latin typeface="Tahoma" panose="020B0604030504040204" pitchFamily="34" charset="0"/>
                <a:cs typeface="Times New Roman" panose="02020603050405020304" pitchFamily="18" charset="0"/>
              </a:rPr>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grpSp>
        <p:nvGrpSpPr>
          <p:cNvPr id="25601" name="Group 1"/>
          <p:cNvGrpSpPr>
            <a:grpSpLocks/>
          </p:cNvGrpSpPr>
          <p:nvPr/>
        </p:nvGrpSpPr>
        <p:grpSpPr bwMode="auto">
          <a:xfrm>
            <a:off x="533400" y="1998663"/>
            <a:ext cx="6018213" cy="4171950"/>
            <a:chOff x="336" y="1259"/>
            <a:chExt cx="3791" cy="2628"/>
          </a:xfrm>
        </p:grpSpPr>
        <p:pic>
          <p:nvPicPr>
            <p:cNvPr id="256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 y="1259"/>
              <a:ext cx="3792" cy="262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25603" name="AutoShape 3"/>
            <p:cNvSpPr>
              <a:spLocks noChangeArrowheads="1"/>
            </p:cNvSpPr>
            <p:nvPr/>
          </p:nvSpPr>
          <p:spPr bwMode="auto">
            <a:xfrm>
              <a:off x="336" y="1259"/>
              <a:ext cx="3792" cy="2629"/>
            </a:xfrm>
            <a:prstGeom prst="roundRect">
              <a:avLst>
                <a:gd name="adj" fmla="val 37"/>
              </a:avLst>
            </a:prstGeom>
            <a:noFill/>
            <a:ln w="50760">
              <a:solidFill>
                <a:srgbClr val="00CC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p>
          </p:txBody>
        </p:sp>
      </p:grpSp>
      <p:sp>
        <p:nvSpPr>
          <p:cNvPr id="25604" name="Text Box 4"/>
          <p:cNvSpPr txBox="1">
            <a:spLocks noChangeArrowheads="1"/>
          </p:cNvSpPr>
          <p:nvPr/>
        </p:nvSpPr>
        <p:spPr bwMode="auto">
          <a:xfrm>
            <a:off x="1905000" y="6248400"/>
            <a:ext cx="457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738"/>
              </a:spcBef>
              <a:buClr>
                <a:srgbClr val="00CC99"/>
              </a:buClr>
              <a:buSzPct val="50000"/>
            </a:pPr>
            <a:r>
              <a:rPr lang="en-GB" altLang="es-CR" sz="1200">
                <a:solidFill>
                  <a:srgbClr val="00CC99"/>
                </a:solidFill>
                <a:latin typeface="Tahoma" panose="020B0604030504040204" pitchFamily="34" charset="0"/>
                <a:cs typeface="Arial" panose="020B0604020202020204" pitchFamily="34" charset="0"/>
              </a:rPr>
              <a:t>Fuente:</a:t>
            </a:r>
            <a:r>
              <a:rPr lang="en-GB" altLang="es-CR" sz="1200" b="1">
                <a:solidFill>
                  <a:srgbClr val="00CC99"/>
                </a:solidFill>
                <a:ea typeface="HG Mincho Light J" charset="0"/>
                <a:cs typeface="HG Mincho Light J" charset="0"/>
              </a:rPr>
              <a:t> </a:t>
            </a:r>
            <a:r>
              <a:rPr lang="en-GB" altLang="es-CR" sz="1200">
                <a:solidFill>
                  <a:srgbClr val="00CC99"/>
                </a:solidFill>
                <a:latin typeface="Tahoma" panose="020B0604030504040204" pitchFamily="34" charset="0"/>
                <a:cs typeface="Arial" panose="020B0604020202020204" pitchFamily="34" charset="0"/>
              </a:rPr>
              <a:t>Ramez Elmasri y Shamkant B. Navathe </a:t>
            </a:r>
          </a:p>
        </p:txBody>
      </p:sp>
      <p:sp>
        <p:nvSpPr>
          <p:cNvPr id="25605" name="Text Box 5"/>
          <p:cNvSpPr txBox="1">
            <a:spLocks noChangeArrowheads="1"/>
          </p:cNvSpPr>
          <p:nvPr/>
        </p:nvSpPr>
        <p:spPr bwMode="auto">
          <a:xfrm>
            <a:off x="990600" y="0"/>
            <a:ext cx="73914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738"/>
              </a:spcBef>
              <a:buClr>
                <a:srgbClr val="00CC99"/>
              </a:buClr>
              <a:buSzPct val="116000"/>
            </a:pPr>
            <a:r>
              <a:rPr lang="en-GB" altLang="es-CR" sz="3200" b="1">
                <a:solidFill>
                  <a:srgbClr val="00CC99"/>
                </a:solidFill>
                <a:latin typeface="Tahoma" panose="020B0604030504040204" pitchFamily="34" charset="0"/>
                <a:cs typeface="Arial" panose="020B0604020202020204" pitchFamily="34" charset="0"/>
              </a:rPr>
              <a:t>Entorno simplificado de un SGBD</a:t>
            </a:r>
            <a:r>
              <a:rPr lang="en-GB" altLang="es-CR" sz="3200" b="1">
                <a:solidFill>
                  <a:srgbClr val="00CC99"/>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pPr>
            <a:endParaRPr lang="en-GB" altLang="es-CR" sz="3200" b="1">
              <a:solidFill>
                <a:srgbClr val="00CC99"/>
              </a:solidFill>
              <a:latin typeface="Tahoma" panose="020B0604030504040204" pitchFamily="34" charset="0"/>
              <a:ea typeface="HG Mincho Light J" charset="0"/>
              <a:cs typeface="HG Mincho Light J" charset="0"/>
            </a:endParaRPr>
          </a:p>
        </p:txBody>
      </p:sp>
      <p:sp>
        <p:nvSpPr>
          <p:cNvPr id="25612" name="Text Box 12"/>
          <p:cNvSpPr txBox="1">
            <a:spLocks noChangeArrowheads="1"/>
          </p:cNvSpPr>
          <p:nvPr/>
        </p:nvSpPr>
        <p:spPr bwMode="auto">
          <a:xfrm>
            <a:off x="6858000" y="2057400"/>
            <a:ext cx="1981200" cy="4256088"/>
          </a:xfrm>
          <a:prstGeom prst="rect">
            <a:avLst/>
          </a:prstGeom>
          <a:solidFill>
            <a:srgbClr val="B8FED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863"/>
              </a:spcBef>
              <a:buClr>
                <a:srgbClr val="008080"/>
              </a:buClr>
              <a:buSzPct val="58000"/>
            </a:pPr>
            <a:r>
              <a:rPr lang="en-GB" altLang="es-CR" sz="1400">
                <a:solidFill>
                  <a:srgbClr val="008080"/>
                </a:solidFill>
                <a:latin typeface="Verdana" panose="020B0604030504040204" pitchFamily="34" charset="0"/>
                <a:ea typeface="HG Mincho Light J" charset="0"/>
                <a:cs typeface="HG Mincho Light J" charset="0"/>
              </a:rPr>
              <a:t>En el esquema se observa que los </a:t>
            </a:r>
            <a:r>
              <a:rPr lang="en-GB" altLang="es-CR" sz="1400" b="1">
                <a:solidFill>
                  <a:srgbClr val="008080"/>
                </a:solidFill>
                <a:latin typeface="Verdana" panose="020B0604030504040204" pitchFamily="34" charset="0"/>
                <a:ea typeface="HG Mincho Light J" charset="0"/>
                <a:cs typeface="HG Mincho Light J" charset="0"/>
              </a:rPr>
              <a:t>usuarios</a:t>
            </a:r>
            <a:r>
              <a:rPr lang="en-GB" altLang="es-CR" sz="1400">
                <a:solidFill>
                  <a:srgbClr val="008080"/>
                </a:solidFill>
                <a:latin typeface="Verdana" panose="020B0604030504040204" pitchFamily="34" charset="0"/>
                <a:ea typeface="HG Mincho Light J" charset="0"/>
                <a:cs typeface="HG Mincho Light J" charset="0"/>
              </a:rPr>
              <a:t> interactúan con una </a:t>
            </a:r>
            <a:r>
              <a:rPr lang="en-GB" altLang="es-CR" sz="1400" b="1">
                <a:solidFill>
                  <a:srgbClr val="008080"/>
                </a:solidFill>
                <a:latin typeface="Verdana" panose="020B0604030504040204" pitchFamily="34" charset="0"/>
                <a:ea typeface="HG Mincho Light J" charset="0"/>
                <a:cs typeface="HG Mincho Light J" charset="0"/>
              </a:rPr>
              <a:t>aplicación</a:t>
            </a:r>
            <a:r>
              <a:rPr lang="en-GB" altLang="es-CR" sz="1400">
                <a:solidFill>
                  <a:srgbClr val="008080"/>
                </a:solidFill>
                <a:latin typeface="Verdana" panose="020B0604030504040204" pitchFamily="34" charset="0"/>
                <a:ea typeface="HG Mincho Light J" charset="0"/>
                <a:cs typeface="HG Mincho Light J" charset="0"/>
              </a:rPr>
              <a:t> (por ej. un  sistema integrado de gestión  o un paquete contable) que utiliza un </a:t>
            </a:r>
            <a:r>
              <a:rPr lang="en-GB" altLang="es-CR" sz="1400" b="1">
                <a:solidFill>
                  <a:srgbClr val="008080"/>
                </a:solidFill>
                <a:latin typeface="Verdana" panose="020B0604030504040204" pitchFamily="34" charset="0"/>
                <a:ea typeface="HG Mincho Light J" charset="0"/>
                <a:cs typeface="HG Mincho Light J" charset="0"/>
              </a:rPr>
              <a:t>SGBD</a:t>
            </a:r>
            <a:r>
              <a:rPr lang="en-GB" altLang="es-CR" sz="1400">
                <a:solidFill>
                  <a:srgbClr val="008080"/>
                </a:solidFill>
                <a:latin typeface="Verdana" panose="020B0604030504040204" pitchFamily="34" charset="0"/>
                <a:ea typeface="HG Mincho Light J" charset="0"/>
                <a:cs typeface="HG Mincho Light J" charset="0"/>
              </a:rPr>
              <a:t> para procesar las consultas, el cual accede a los </a:t>
            </a:r>
            <a:r>
              <a:rPr lang="en-GB" altLang="es-CR" sz="1400" b="1">
                <a:solidFill>
                  <a:srgbClr val="008080"/>
                </a:solidFill>
                <a:latin typeface="Verdana" panose="020B0604030504040204" pitchFamily="34" charset="0"/>
                <a:ea typeface="HG Mincho Light J" charset="0"/>
                <a:cs typeface="HG Mincho Light J" charset="0"/>
              </a:rPr>
              <a:t>metadatos</a:t>
            </a:r>
            <a:r>
              <a:rPr lang="en-GB" altLang="es-CR" sz="1400">
                <a:solidFill>
                  <a:srgbClr val="008080"/>
                </a:solidFill>
                <a:latin typeface="Verdana" panose="020B0604030504040204" pitchFamily="34" charset="0"/>
                <a:ea typeface="HG Mincho Light J" charset="0"/>
                <a:cs typeface="HG Mincho Light J" charset="0"/>
              </a:rPr>
              <a:t> y a la </a:t>
            </a:r>
            <a:r>
              <a:rPr lang="en-GB" altLang="es-CR" sz="1400" b="1">
                <a:solidFill>
                  <a:srgbClr val="008080"/>
                </a:solidFill>
                <a:latin typeface="Verdana" panose="020B0604030504040204" pitchFamily="34" charset="0"/>
                <a:ea typeface="HG Mincho Light J" charset="0"/>
                <a:cs typeface="HG Mincho Light J" charset="0"/>
              </a:rPr>
              <a:t>base de datos</a:t>
            </a:r>
            <a:r>
              <a:rPr lang="en-GB" altLang="es-CR" sz="1400">
                <a:solidFill>
                  <a:srgbClr val="008080"/>
                </a:solidFill>
                <a:latin typeface="Verdana" panose="020B0604030504040204" pitchFamily="34" charset="0"/>
                <a:ea typeface="HG Mincho Light J" charset="0"/>
                <a:cs typeface="HG Mincho Light J" charset="0"/>
              </a:rPr>
              <a:t> correspondiente.  </a:t>
            </a:r>
          </a:p>
          <a:p>
            <a:pPr>
              <a:spcBef>
                <a:spcPct val="50000"/>
              </a:spcBef>
            </a:pPr>
            <a:endParaRPr lang="es-ES" altLang="es-C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12"/>
                                        </p:tgtEl>
                                        <p:attrNameLst>
                                          <p:attrName>style.visibility</p:attrName>
                                        </p:attrNameLst>
                                      </p:cBhvr>
                                      <p:to>
                                        <p:strVal val="visible"/>
                                      </p:to>
                                    </p:set>
                                    <p:animEffect transition="in" filter="dissolve">
                                      <p:cBhvr>
                                        <p:cTn id="7" dur="500"/>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381000"/>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9pPr>
          </a:lstStyle>
          <a:p>
            <a:pPr algn="ctr" eaLnBrk="1" hangingPunct="1">
              <a:spcBef>
                <a:spcPts val="1488"/>
              </a:spcBef>
              <a:buClr>
                <a:srgbClr val="00CC99"/>
              </a:buClr>
            </a:pPr>
            <a:r>
              <a:rPr lang="en-GB" altLang="es-CR" sz="3200" b="1">
                <a:solidFill>
                  <a:srgbClr val="00CC99"/>
                </a:solidFill>
                <a:latin typeface="Tahoma" panose="020B0604030504040204" pitchFamily="34" charset="0"/>
                <a:cs typeface="Arial" panose="020B0604020202020204" pitchFamily="34" charset="0"/>
              </a:rPr>
              <a:t>Principales características del enfoque de Bases de Datos</a:t>
            </a:r>
          </a:p>
        </p:txBody>
      </p:sp>
      <p:sp>
        <p:nvSpPr>
          <p:cNvPr id="26626" name="Text Box 2"/>
          <p:cNvSpPr txBox="1">
            <a:spLocks noChangeArrowheads="1"/>
          </p:cNvSpPr>
          <p:nvPr/>
        </p:nvSpPr>
        <p:spPr bwMode="auto">
          <a:xfrm>
            <a:off x="304800" y="1981200"/>
            <a:ext cx="8534400"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tx1"/>
                </a:solidFill>
                <a:latin typeface="Times New Roman" panose="02020603050405020304" pitchFamily="18" charset="0"/>
              </a:defRPr>
            </a:lvl9pPr>
          </a:lstStyle>
          <a:p>
            <a:pPr eaLnBrk="1" hangingPunct="1">
              <a:spcBef>
                <a:spcPts val="863"/>
              </a:spcBef>
              <a:buClr>
                <a:srgbClr val="000000"/>
              </a:buClr>
              <a:buSzPct val="58000"/>
            </a:pPr>
            <a:r>
              <a:rPr lang="en-GB" altLang="es-CR" sz="1800">
                <a:solidFill>
                  <a:schemeClr val="accent1"/>
                </a:solidFill>
                <a:latin typeface="Tahoma" panose="020B0604030504040204" pitchFamily="34" charset="0"/>
                <a:cs typeface="Arial" panose="020B0604020202020204" pitchFamily="34" charset="0"/>
              </a:rPr>
              <a:t>En el enfoque de bases de datos se mantiene un único almacén de datos que se define una sola vez y al cual tienen acceso muchos usuarios. </a:t>
            </a:r>
          </a:p>
          <a:p>
            <a:pPr algn="just" eaLnBrk="1" hangingPunct="1">
              <a:spcBef>
                <a:spcPts val="863"/>
              </a:spcBef>
              <a:buClr>
                <a:srgbClr val="000000"/>
              </a:buClr>
              <a:buSzPct val="58000"/>
            </a:pPr>
            <a:endParaRPr lang="en-GB" altLang="es-CR" sz="1800">
              <a:solidFill>
                <a:schemeClr val="accent1"/>
              </a:solidFill>
              <a:latin typeface="Tahoma" panose="020B0604030504040204" pitchFamily="34" charset="0"/>
              <a:cs typeface="Arial" panose="020B0604020202020204" pitchFamily="34" charset="0"/>
            </a:endParaRPr>
          </a:p>
          <a:p>
            <a:pPr algn="just" eaLnBrk="1" hangingPunct="1">
              <a:spcBef>
                <a:spcPts val="863"/>
              </a:spcBef>
              <a:buClr>
                <a:srgbClr val="000000"/>
              </a:buClr>
              <a:buSzPct val="58000"/>
            </a:pPr>
            <a:r>
              <a:rPr lang="en-GB" altLang="es-CR" b="1">
                <a:solidFill>
                  <a:schemeClr val="accent1"/>
                </a:solidFill>
                <a:latin typeface="Tahoma" panose="020B0604030504040204" pitchFamily="34" charset="0"/>
                <a:cs typeface="Arial" panose="020B0604020202020204" pitchFamily="34" charset="0"/>
              </a:rPr>
              <a:t>Características: </a:t>
            </a:r>
          </a:p>
          <a:p>
            <a:pPr algn="just" eaLnBrk="1" hangingPunct="1">
              <a:spcBef>
                <a:spcPts val="988"/>
              </a:spcBef>
              <a:buClr>
                <a:srgbClr val="00CC99"/>
              </a:buClr>
              <a:buSzPct val="66000"/>
            </a:pPr>
            <a:r>
              <a:rPr lang="en-GB" altLang="es-CR">
                <a:solidFill>
                  <a:srgbClr val="00CC99"/>
                </a:solidFill>
                <a:latin typeface="Tahoma" panose="020B0604030504040204" pitchFamily="34" charset="0"/>
                <a:cs typeface="Times New Roman" panose="02020603050405020304" pitchFamily="18" charset="0"/>
              </a:rPr>
              <a:t>1. Naturaleza autodescriptiva de los sistemas de base de datos</a:t>
            </a:r>
          </a:p>
          <a:p>
            <a:pPr algn="just" eaLnBrk="1" hangingPunct="1">
              <a:spcBef>
                <a:spcPts val="863"/>
              </a:spcBef>
              <a:buClr>
                <a:srgbClr val="00CC99"/>
              </a:buClr>
              <a:buSzPct val="66000"/>
            </a:pPr>
            <a:r>
              <a:rPr lang="en-GB" altLang="es-CR" i="1">
                <a:solidFill>
                  <a:srgbClr val="00CC99"/>
                </a:solidFill>
                <a:latin typeface="Tahoma" panose="020B0604030504040204" pitchFamily="34" charset="0"/>
                <a:cs typeface="Times New Roman" panose="02020603050405020304" pitchFamily="18" charset="0"/>
              </a:rPr>
              <a:t> </a:t>
            </a:r>
            <a:r>
              <a:rPr lang="en-GB" altLang="es-CR">
                <a:solidFill>
                  <a:srgbClr val="00CC99"/>
                </a:solidFill>
                <a:latin typeface="Tahoma" panose="020B0604030504040204" pitchFamily="34" charset="0"/>
                <a:cs typeface="Times New Roman" panose="02020603050405020304" pitchFamily="18" charset="0"/>
              </a:rPr>
              <a:t>2. Separación entre los programas y los datos, y abstracción de los datos</a:t>
            </a:r>
          </a:p>
          <a:p>
            <a:pPr algn="just" eaLnBrk="1" hangingPunct="1">
              <a:spcBef>
                <a:spcPts val="988"/>
              </a:spcBef>
              <a:buClr>
                <a:srgbClr val="00CC99"/>
              </a:buClr>
              <a:buSzPct val="66000"/>
            </a:pPr>
            <a:r>
              <a:rPr lang="en-GB" altLang="es-CR">
                <a:solidFill>
                  <a:srgbClr val="00CC99"/>
                </a:solidFill>
                <a:latin typeface="Tahoma" panose="020B0604030504040204" pitchFamily="34" charset="0"/>
                <a:cs typeface="Times New Roman" panose="02020603050405020304" pitchFamily="18" charset="0"/>
              </a:rPr>
              <a:t>3. </a:t>
            </a:r>
            <a:r>
              <a:rPr lang="en-GB" altLang="es-CR">
                <a:solidFill>
                  <a:srgbClr val="00CC99"/>
                </a:solidFill>
                <a:latin typeface="Tahoma" panose="020B0604030504040204" pitchFamily="34" charset="0"/>
                <a:cs typeface="Arial" panose="020B0604020202020204" pitchFamily="34" charset="0"/>
              </a:rPr>
              <a:t>Manejo de múltiples vistas de los datos</a:t>
            </a:r>
          </a:p>
          <a:p>
            <a:pPr algn="just" eaLnBrk="1" hangingPunct="1">
              <a:spcBef>
                <a:spcPts val="863"/>
              </a:spcBef>
              <a:buClr>
                <a:srgbClr val="000000"/>
              </a:buClr>
              <a:buSzPct val="58000"/>
            </a:pPr>
            <a:r>
              <a:rPr lang="en-GB" altLang="es-CR">
                <a:latin typeface="Verdana" panose="020B0604030504040204" pitchFamily="34" charset="0"/>
                <a:cs typeface="Times New Roman" panose="02020603050405020304" pitchFamily="18" charset="0"/>
              </a:rPr>
              <a:t>       </a:t>
            </a:r>
          </a:p>
        </p:txBody>
      </p:sp>
      <p:sp>
        <p:nvSpPr>
          <p:cNvPr id="26627" name="Text Box 3"/>
          <p:cNvSpPr txBox="1">
            <a:spLocks noChangeArrowheads="1"/>
          </p:cNvSpPr>
          <p:nvPr/>
        </p:nvSpPr>
        <p:spPr bwMode="auto">
          <a:xfrm>
            <a:off x="4572000" y="6400800"/>
            <a:ext cx="281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738"/>
              </a:spcBef>
              <a:buClr>
                <a:srgbClr val="00CC99"/>
              </a:buClr>
              <a:buSzPct val="50000"/>
            </a:pPr>
            <a:r>
              <a:rPr lang="en-GB" altLang="es-CR" sz="1200">
                <a:solidFill>
                  <a:srgbClr val="00CC99"/>
                </a:solidFill>
                <a:latin typeface="Tahoma" panose="020B0604030504040204" pitchFamily="34" charset="0"/>
                <a:cs typeface="Arial" panose="020B0604020202020204" pitchFamily="34" charset="0"/>
              </a:rPr>
              <a:t>Ramez Elmasri y Shamkant B. Navathe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ChangeArrowheads="1"/>
          </p:cNvSpPr>
          <p:nvPr/>
        </p:nvSpPr>
        <p:spPr bwMode="auto">
          <a:xfrm>
            <a:off x="0" y="20638"/>
            <a:ext cx="9144000" cy="73247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ts val="1488"/>
              </a:spcBef>
              <a:buClr>
                <a:srgbClr val="00CC99"/>
              </a:buClr>
            </a:pPr>
            <a:r>
              <a:rPr lang="en-GB" altLang="es-CR" sz="3200" b="1">
                <a:solidFill>
                  <a:srgbClr val="00CC99"/>
                </a:solidFill>
                <a:latin typeface="Tahoma" panose="020B0604030504040204" pitchFamily="34" charset="0"/>
                <a:cs typeface="Arial" panose="020B0604020202020204" pitchFamily="34" charset="0"/>
              </a:rPr>
              <a:t>Principales características del enfoque de</a:t>
            </a:r>
          </a:p>
          <a:p>
            <a:pPr algn="ctr" eaLnBrk="1" hangingPunct="1">
              <a:spcBef>
                <a:spcPts val="1488"/>
              </a:spcBef>
              <a:buClr>
                <a:srgbClr val="00CC99"/>
              </a:buClr>
            </a:pPr>
            <a:r>
              <a:rPr lang="en-GB" altLang="es-CR" sz="3200" b="1">
                <a:solidFill>
                  <a:srgbClr val="00CC99"/>
                </a:solidFill>
                <a:latin typeface="Tahoma" panose="020B0604030504040204" pitchFamily="34" charset="0"/>
                <a:cs typeface="Arial" panose="020B0604020202020204" pitchFamily="34" charset="0"/>
              </a:rPr>
              <a:t> Bases de Datos</a:t>
            </a:r>
          </a:p>
          <a:p>
            <a:pPr algn="ctr" eaLnBrk="1" hangingPunct="1">
              <a:spcBef>
                <a:spcPts val="1488"/>
              </a:spcBef>
              <a:buClr>
                <a:srgbClr val="00CC99"/>
              </a:buClr>
            </a:pPr>
            <a:endParaRPr lang="en-GB" altLang="es-CR" sz="3200" b="1">
              <a:solidFill>
                <a:srgbClr val="00CC99"/>
              </a:solidFill>
              <a:latin typeface="Tahoma" panose="020B0604030504040204" pitchFamily="34" charset="0"/>
              <a:cs typeface="Arial" panose="020B0604020202020204" pitchFamily="34" charset="0"/>
            </a:endParaRPr>
          </a:p>
          <a:p>
            <a:pPr eaLnBrk="1" hangingPunct="1">
              <a:spcBef>
                <a:spcPct val="50000"/>
              </a:spcBef>
              <a:buClr>
                <a:srgbClr val="00CC99"/>
              </a:buClr>
              <a:buSzPct val="66000"/>
            </a:pPr>
            <a:r>
              <a:rPr lang="en-GB" altLang="es-CR" b="1">
                <a:solidFill>
                  <a:srgbClr val="00CC99"/>
                </a:solidFill>
                <a:latin typeface="Tahoma" panose="020B0604030504040204" pitchFamily="34" charset="0"/>
                <a:cs typeface="Times New Roman" panose="02020603050405020304" pitchFamily="18" charset="0"/>
              </a:rPr>
              <a:t>     1. </a:t>
            </a:r>
            <a:r>
              <a:rPr lang="en-GB" altLang="es-CR" b="1">
                <a:solidFill>
                  <a:srgbClr val="00CC99"/>
                </a:solidFill>
                <a:latin typeface="Verdana" panose="020B0604030504040204" pitchFamily="34" charset="0"/>
                <a:cs typeface="Times New Roman" panose="02020603050405020304" pitchFamily="18" charset="0"/>
              </a:rPr>
              <a:t>Naturaleza autodescriptiva de los sistemas de base de datos</a:t>
            </a:r>
          </a:p>
          <a:p>
            <a:pPr eaLnBrk="1" hangingPunct="1">
              <a:spcBef>
                <a:spcPct val="50000"/>
              </a:spcBef>
              <a:buClr>
                <a:srgbClr val="00CC99"/>
              </a:buClr>
              <a:buSzPct val="66000"/>
            </a:pPr>
            <a:r>
              <a:rPr lang="en-GB" altLang="es-CR" b="1" i="1">
                <a:solidFill>
                  <a:srgbClr val="00CC99"/>
                </a:solidFill>
                <a:latin typeface="Tahoma" panose="020B0604030504040204" pitchFamily="34" charset="0"/>
                <a:cs typeface="Times New Roman" panose="02020603050405020304" pitchFamily="18" charset="0"/>
              </a:rPr>
              <a:t>     </a:t>
            </a:r>
            <a:r>
              <a:rPr lang="en-GB" altLang="es-CR">
                <a:solidFill>
                  <a:srgbClr val="00CC99"/>
                </a:solidFill>
                <a:latin typeface="Tahoma" panose="020B0604030504040204" pitchFamily="34" charset="0"/>
                <a:cs typeface="Times New Roman" panose="02020603050405020304" pitchFamily="18" charset="0"/>
              </a:rPr>
              <a:t>Tal como se visualizó en la parte inferior del esquema  del </a:t>
            </a:r>
            <a:r>
              <a:rPr lang="en-GB" altLang="es-CR">
                <a:solidFill>
                  <a:srgbClr val="00CC99"/>
                </a:solidFill>
                <a:latin typeface="Tahoma" panose="020B0604030504040204" pitchFamily="34" charset="0"/>
                <a:cs typeface="Arial" panose="020B0604020202020204" pitchFamily="34" charset="0"/>
              </a:rPr>
              <a:t>Entorno simplificado de un Sistema Gestor de Base de Datos</a:t>
            </a:r>
            <a:r>
              <a:rPr lang="en-GB" altLang="es-CR">
                <a:solidFill>
                  <a:srgbClr val="00CC99"/>
                </a:solidFill>
                <a:latin typeface="Tahoma" panose="020B0604030504040204" pitchFamily="34" charset="0"/>
                <a:ea typeface="HG Mincho Light J" charset="0"/>
                <a:cs typeface="HG Mincho Light J" charset="0"/>
              </a:rPr>
              <a:t> ésta n</a:t>
            </a:r>
            <a:r>
              <a:rPr lang="en-GB" altLang="es-CR">
                <a:solidFill>
                  <a:schemeClr val="accent1"/>
                </a:solidFill>
                <a:latin typeface="Verdana" panose="020B0604030504040204" pitchFamily="34" charset="0"/>
                <a:cs typeface="Times New Roman" panose="02020603050405020304" pitchFamily="18" charset="0"/>
              </a:rPr>
              <a:t>o solamente contiene la base de datos misma, sino que también incluye una definición o descripción completa de dicha  base de datos.</a:t>
            </a:r>
            <a:r>
              <a:rPr lang="en-GB" altLang="es-CR">
                <a:latin typeface="Verdana" panose="020B0604030504040204" pitchFamily="34" charset="0"/>
                <a:cs typeface="Times New Roman" panose="02020603050405020304" pitchFamily="18" charset="0"/>
              </a:rPr>
              <a:t> </a:t>
            </a:r>
          </a:p>
          <a:p>
            <a:pPr eaLnBrk="1" hangingPunct="1">
              <a:spcBef>
                <a:spcPct val="50000"/>
              </a:spcBef>
              <a:buClr>
                <a:srgbClr val="00CC99"/>
              </a:buClr>
              <a:buSzPct val="66000"/>
            </a:pPr>
            <a:endParaRPr lang="en-GB" altLang="es-CR">
              <a:latin typeface="Verdana" panose="020B0604030504040204" pitchFamily="34" charset="0"/>
              <a:cs typeface="Times New Roman" panose="02020603050405020304" pitchFamily="18" charset="0"/>
            </a:endParaRPr>
          </a:p>
          <a:p>
            <a:pPr eaLnBrk="1" hangingPunct="1">
              <a:spcBef>
                <a:spcPct val="50000"/>
              </a:spcBef>
              <a:buClr>
                <a:srgbClr val="00CC99"/>
              </a:buClr>
              <a:buSzPct val="66000"/>
            </a:pPr>
            <a:endParaRPr lang="en-GB" altLang="es-CR" sz="2800">
              <a:latin typeface="Verdana" panose="020B0604030504040204" pitchFamily="34" charset="0"/>
              <a:cs typeface="Times New Roman" panose="02020603050405020304" pitchFamily="18" charset="0"/>
            </a:endParaRPr>
          </a:p>
          <a:p>
            <a:pPr eaLnBrk="1" hangingPunct="1">
              <a:spcBef>
                <a:spcPct val="50000"/>
              </a:spcBef>
              <a:buClr>
                <a:srgbClr val="00CC99"/>
              </a:buClr>
              <a:buSzPct val="66000"/>
            </a:pPr>
            <a:endParaRPr lang="en-GB" altLang="es-CR" sz="2800">
              <a:latin typeface="Verdana" panose="020B0604030504040204" pitchFamily="34" charset="0"/>
              <a:cs typeface="Times New Roman" panose="02020603050405020304" pitchFamily="18" charset="0"/>
            </a:endParaRPr>
          </a:p>
          <a:p>
            <a:pPr eaLnBrk="1" hangingPunct="1">
              <a:spcBef>
                <a:spcPct val="50000"/>
              </a:spcBef>
              <a:buClr>
                <a:srgbClr val="00CC99"/>
              </a:buClr>
              <a:buSzPct val="66000"/>
            </a:pPr>
            <a:endParaRPr lang="en-GB" altLang="es-CR" sz="2800">
              <a:latin typeface="Verdana" panose="020B060403050404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068388" y="1219200"/>
            <a:ext cx="8075612" cy="5257800"/>
          </a:xfrm>
        </p:spPr>
        <p:txBody>
          <a:bodyPr>
            <a:normAutofit fontScale="90000"/>
          </a:bodyPr>
          <a:lstStyle/>
          <a:p>
            <a:pPr algn="l">
              <a:spcBef>
                <a:spcPts val="863"/>
              </a:spcBef>
              <a:buClr>
                <a:srgbClr val="00CC99"/>
              </a:buClr>
              <a:buSzPct val="58000"/>
              <a:buFont typeface="Verdana" panose="020B0604030504040204" pitchFamily="34" charset="0"/>
              <a:buNone/>
            </a:pPr>
            <a:r>
              <a:rPr lang="en-GB" altLang="es-CR" sz="2400" b="1">
                <a:solidFill>
                  <a:srgbClr val="00CC99"/>
                </a:solidFill>
                <a:latin typeface="Verdana" panose="020B0604030504040204" pitchFamily="34" charset="0"/>
                <a:cs typeface="Times New Roman" panose="02020603050405020304" pitchFamily="18" charset="0"/>
              </a:rPr>
              <a:t/>
            </a:r>
            <a:br>
              <a:rPr lang="en-GB" altLang="es-CR" sz="2400" b="1">
                <a:solidFill>
                  <a:srgbClr val="00CC99"/>
                </a:solidFill>
                <a:latin typeface="Verdana" panose="020B0604030504040204" pitchFamily="34" charset="0"/>
                <a:cs typeface="Times New Roman" panose="02020603050405020304" pitchFamily="18" charset="0"/>
              </a:rPr>
            </a:br>
            <a:r>
              <a:rPr lang="en-GB" altLang="es-CR" sz="2400" b="1">
                <a:solidFill>
                  <a:srgbClr val="00CC99"/>
                </a:solidFill>
                <a:latin typeface="Verdana" panose="020B0604030504040204" pitchFamily="34" charset="0"/>
                <a:cs typeface="Times New Roman" panose="02020603050405020304" pitchFamily="18" charset="0"/>
              </a:rPr>
              <a:t>2. Separación entre los programas y los datos, y abstracción de los datos</a:t>
            </a:r>
            <a:br>
              <a:rPr lang="en-GB" altLang="es-CR" sz="2400" b="1">
                <a:solidFill>
                  <a:srgbClr val="00CC99"/>
                </a:solidFill>
                <a:latin typeface="Verdana" panose="020B0604030504040204" pitchFamily="34" charset="0"/>
                <a:cs typeface="Times New Roman" panose="02020603050405020304" pitchFamily="18" charset="0"/>
              </a:rPr>
            </a:br>
            <a:r>
              <a:rPr lang="en-GB" altLang="es-CR" sz="2800">
                <a:solidFill>
                  <a:schemeClr val="tx1"/>
                </a:solidFill>
                <a:latin typeface="Verdana" panose="020B0604030504040204" pitchFamily="34" charset="0"/>
                <a:cs typeface="Times New Roman" panose="02020603050405020304" pitchFamily="18" charset="0"/>
              </a:rPr>
              <a:t>       </a:t>
            </a:r>
            <a:br>
              <a:rPr lang="en-GB" altLang="es-CR" sz="2800">
                <a:solidFill>
                  <a:schemeClr val="tx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Es posible modificar las definiciones de datos y no modificar el código de  la aplicación y viceversa.</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Dos características confluyen para lograrlo:</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-Se almacena en el catálogo del SGBD la estructura de los archivos de datos separados de las aplicaciones (programas). </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
            </a:r>
            <a:br>
              <a:rPr lang="en-GB" altLang="es-CR" sz="2400">
                <a:solidFill>
                  <a:schemeClr val="accent1"/>
                </a:solidFill>
                <a:latin typeface="Verdana" panose="020B0604030504040204" pitchFamily="34" charset="0"/>
                <a:cs typeface="Times New Roman" panose="02020603050405020304" pitchFamily="18" charset="0"/>
              </a:rPr>
            </a:br>
            <a:r>
              <a:rPr lang="en-GB" altLang="es-CR" sz="2400">
                <a:solidFill>
                  <a:schemeClr val="accent1"/>
                </a:solidFill>
                <a:latin typeface="Verdana" panose="020B0604030504040204" pitchFamily="34" charset="0"/>
                <a:cs typeface="Times New Roman" panose="02020603050405020304" pitchFamily="18" charset="0"/>
              </a:rPr>
              <a:t>-El código de las aplicaciones se escribe de modo que sean independientes de los archivos específicos.     </a:t>
            </a:r>
            <a:br>
              <a:rPr lang="en-GB" altLang="es-CR" sz="2400">
                <a:solidFill>
                  <a:schemeClr val="accent1"/>
                </a:solidFill>
                <a:latin typeface="Verdana" panose="020B0604030504040204" pitchFamily="34" charset="0"/>
                <a:cs typeface="Times New Roman" panose="02020603050405020304" pitchFamily="18" charset="0"/>
              </a:rPr>
            </a:br>
            <a:endParaRPr lang="en-GB" altLang="es-CR" sz="2400">
              <a:solidFill>
                <a:schemeClr val="accent1"/>
              </a:solidFill>
              <a:latin typeface="Verdana" panose="020B0604030504040204" pitchFamily="34" charset="0"/>
              <a:cs typeface="Times New Roman" panose="02020603050405020304" pitchFamily="18" charset="0"/>
            </a:endParaRPr>
          </a:p>
        </p:txBody>
      </p:sp>
      <p:sp>
        <p:nvSpPr>
          <p:cNvPr id="76803" name="Rectangle 3"/>
          <p:cNvSpPr>
            <a:spLocks noChangeArrowheads="1"/>
          </p:cNvSpPr>
          <p:nvPr/>
        </p:nvSpPr>
        <p:spPr bwMode="auto">
          <a:xfrm>
            <a:off x="685800" y="0"/>
            <a:ext cx="8458200" cy="1066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buClr>
                <a:srgbClr val="00CC99"/>
              </a:buClr>
            </a:pPr>
            <a:r>
              <a:rPr lang="en-GB" altLang="es-CR" sz="3200" b="1">
                <a:solidFill>
                  <a:srgbClr val="00CC99"/>
                </a:solidFill>
                <a:latin typeface="Tahoma" panose="020B0604030504040204" pitchFamily="34" charset="0"/>
                <a:cs typeface="Arial" panose="020B0604020202020204" pitchFamily="34" charset="0"/>
              </a:rPr>
              <a:t>Principales características del enfoque de Bases de Datos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609600"/>
            <a:ext cx="7772400" cy="1143000"/>
          </a:xfrm>
          <a:ln/>
        </p:spPr>
        <p:txBody>
          <a:bodyPr/>
          <a:lstStyle/>
          <a:p>
            <a:pPr algn="ct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dirty="0">
                <a:solidFill>
                  <a:schemeClr val="bg2">
                    <a:lumMod val="60000"/>
                    <a:lumOff val="40000"/>
                  </a:schemeClr>
                </a:solidFill>
                <a:latin typeface="Tahoma" panose="020B0604030504040204" pitchFamily="34" charset="0"/>
              </a:rPr>
              <a:t>INDICE</a:t>
            </a:r>
            <a:r>
              <a:rPr lang="en-GB" altLang="es-CR" sz="3600" b="1" dirty="0">
                <a:solidFill>
                  <a:srgbClr val="00CC99"/>
                </a:solidFill>
                <a:latin typeface="Tahoma" panose="020B0604030504040204" pitchFamily="34" charset="0"/>
              </a:rPr>
              <a:t> </a:t>
            </a:r>
            <a:endParaRPr lang="en-GB" altLang="es-CR" dirty="0"/>
          </a:p>
        </p:txBody>
      </p:sp>
      <p:sp>
        <p:nvSpPr>
          <p:cNvPr id="5122" name="Rectangle 2"/>
          <p:cNvSpPr>
            <a:spLocks noGrp="1" noChangeArrowheads="1"/>
          </p:cNvSpPr>
          <p:nvPr>
            <p:ph idx="1"/>
          </p:nvPr>
        </p:nvSpPr>
        <p:spPr>
          <a:xfrm>
            <a:off x="685800" y="1981200"/>
            <a:ext cx="7772400" cy="4114800"/>
          </a:xfrm>
          <a:ln/>
        </p:spPr>
        <p:txBody>
          <a:bodyPr/>
          <a:lstStyle/>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b="1" dirty="0" err="1">
                <a:solidFill>
                  <a:schemeClr val="bg2">
                    <a:lumMod val="60000"/>
                    <a:lumOff val="40000"/>
                  </a:schemeClr>
                </a:solidFill>
                <a:latin typeface="Tahoma" panose="020B0604030504040204" pitchFamily="34" charset="0"/>
              </a:rPr>
              <a:t>Introducción</a:t>
            </a:r>
            <a:r>
              <a:rPr lang="en-GB" altLang="es-CR" b="1" dirty="0">
                <a:solidFill>
                  <a:schemeClr val="bg2">
                    <a:lumMod val="60000"/>
                    <a:lumOff val="40000"/>
                  </a:schemeClr>
                </a:solidFill>
                <a:latin typeface="Tahoma" panose="020B0604030504040204" pitchFamily="34" charset="0"/>
              </a:rPr>
              <a:t> </a:t>
            </a:r>
          </a:p>
          <a:p>
            <a:pPr>
              <a:spcBef>
                <a:spcPts val="688"/>
              </a:spcBef>
              <a:buClr>
                <a:srgbClr val="B2B2B2"/>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Definición</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de base de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datos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B2B2B2"/>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Conceptos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básicos</a:t>
            </a:r>
            <a:endPar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a:p>
            <a:pPr>
              <a:spcBef>
                <a:spcPts val="688"/>
              </a:spcBef>
              <a:buClr>
                <a:srgbClr val="B2B2B2"/>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Sistema de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Gestión</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de Base de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Datos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(SGBD) </a:t>
            </a:r>
          </a:p>
          <a:p>
            <a:pPr>
              <a:spcBef>
                <a:spcPts val="688"/>
              </a:spcBef>
              <a:buClr>
                <a:srgbClr val="B2B2B2"/>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Conclusiones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B2B2B2"/>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dirty="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762000" y="1371600"/>
            <a:ext cx="7924800" cy="4108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CC99"/>
              </a:buClr>
              <a:buSzPct val="66000"/>
            </a:pPr>
            <a:r>
              <a:rPr lang="en-GB" altLang="es-CR" b="1">
                <a:solidFill>
                  <a:srgbClr val="00CC99"/>
                </a:solidFill>
                <a:latin typeface="Verdana" panose="020B0604030504040204" pitchFamily="34" charset="0"/>
                <a:cs typeface="Times New Roman" panose="02020603050405020304" pitchFamily="18" charset="0"/>
              </a:rPr>
              <a:t>3. </a:t>
            </a:r>
            <a:r>
              <a:rPr lang="en-GB" altLang="es-CR" b="1">
                <a:solidFill>
                  <a:srgbClr val="00CC99"/>
                </a:solidFill>
                <a:latin typeface="Verdana" panose="020B0604030504040204" pitchFamily="34" charset="0"/>
                <a:cs typeface="Arial" panose="020B0604020202020204" pitchFamily="34" charset="0"/>
              </a:rPr>
              <a:t>Manejo de múltiples vistas de los datos</a:t>
            </a:r>
          </a:p>
          <a:p>
            <a:pPr eaLnBrk="1" hangingPunct="1">
              <a:spcBef>
                <a:spcPct val="50000"/>
              </a:spcBef>
              <a:buClr>
                <a:srgbClr val="000000"/>
              </a:buClr>
              <a:buSzPct val="58000"/>
            </a:pPr>
            <a:r>
              <a:rPr lang="en-GB" altLang="es-CR">
                <a:solidFill>
                  <a:schemeClr val="accent1"/>
                </a:solidFill>
                <a:latin typeface="Verdana" panose="020B0604030504040204" pitchFamily="34" charset="0"/>
                <a:cs typeface="Times New Roman" panose="02020603050405020304" pitchFamily="18" charset="0"/>
              </a:rPr>
              <a:t>Cada usuario visualiza lo que le interesa en la base de datos, pudiendo acceder a subconjuntos de datos. </a:t>
            </a:r>
          </a:p>
          <a:p>
            <a:pPr eaLnBrk="1" hangingPunct="1">
              <a:spcBef>
                <a:spcPct val="50000"/>
              </a:spcBef>
              <a:buClr>
                <a:srgbClr val="000000"/>
              </a:buClr>
              <a:buSzPct val="58000"/>
            </a:pPr>
            <a:r>
              <a:rPr lang="en-GB" altLang="es-CR">
                <a:solidFill>
                  <a:schemeClr val="accent1"/>
                </a:solidFill>
                <a:latin typeface="Verdana" panose="020B0604030504040204" pitchFamily="34" charset="0"/>
                <a:cs typeface="Times New Roman" panose="02020603050405020304" pitchFamily="18" charset="0"/>
              </a:rPr>
              <a:t>En el ejemplo de base de datos visto anteriormente, al departamento de Compras posiblemente le interese visualizar la tabla Productos y en ocasiones las de Facturas (para chequear bajas en el stock), pero no la que contiene los datos de los Clientes.  </a:t>
            </a:r>
          </a:p>
        </p:txBody>
      </p:sp>
      <p:sp>
        <p:nvSpPr>
          <p:cNvPr id="75779" name="Rectangle 3"/>
          <p:cNvSpPr>
            <a:spLocks noChangeArrowheads="1"/>
          </p:cNvSpPr>
          <p:nvPr/>
        </p:nvSpPr>
        <p:spPr bwMode="auto">
          <a:xfrm>
            <a:off x="838200" y="0"/>
            <a:ext cx="7924800" cy="1066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buClr>
                <a:srgbClr val="00CC99"/>
              </a:buClr>
            </a:pPr>
            <a:r>
              <a:rPr lang="en-GB" altLang="es-CR" sz="3200" b="1">
                <a:solidFill>
                  <a:srgbClr val="00CC99"/>
                </a:solidFill>
                <a:latin typeface="Tahoma" panose="020B0604030504040204" pitchFamily="34" charset="0"/>
                <a:cs typeface="Arial" panose="020B0604020202020204" pitchFamily="34" charset="0"/>
              </a:rPr>
              <a:t>Principales características del enfoque de Bases de Datos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04800" y="5334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738"/>
              </a:spcBef>
              <a:buClr>
                <a:srgbClr val="00CC99"/>
              </a:buClr>
              <a:buSzPct val="116000"/>
            </a:pPr>
            <a:r>
              <a:rPr lang="en-GB" altLang="es-CR" sz="3200" b="1">
                <a:solidFill>
                  <a:srgbClr val="00CC99"/>
                </a:solidFill>
                <a:latin typeface="Tahoma" panose="020B0604030504040204" pitchFamily="34" charset="0"/>
                <a:ea typeface="HG Mincho Light J" charset="0"/>
                <a:cs typeface="HG Mincho Light J" charset="0"/>
              </a:rPr>
              <a:t>Cargos vinculados a un SGBD</a:t>
            </a:r>
            <a:r>
              <a:rPr lang="en-GB" altLang="es-CR" sz="2800" b="1">
                <a:solidFill>
                  <a:srgbClr val="00CC99"/>
                </a:solidFill>
                <a:latin typeface="Tahoma" panose="020B0604030504040204" pitchFamily="34" charset="0"/>
                <a:ea typeface="HG Mincho Light J" charset="0"/>
                <a:cs typeface="HG Mincho Light J" charset="0"/>
              </a:rPr>
              <a:t> </a:t>
            </a:r>
          </a:p>
        </p:txBody>
      </p:sp>
      <p:sp>
        <p:nvSpPr>
          <p:cNvPr id="27650" name="Text Box 2"/>
          <p:cNvSpPr txBox="1">
            <a:spLocks noChangeArrowheads="1"/>
          </p:cNvSpPr>
          <p:nvPr/>
        </p:nvSpPr>
        <p:spPr bwMode="auto">
          <a:xfrm>
            <a:off x="228600" y="1271588"/>
            <a:ext cx="7620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569913">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sz="2400">
                <a:solidFill>
                  <a:schemeClr val="tx1"/>
                </a:solidFill>
                <a:latin typeface="Times New Roman" panose="02020603050405020304" pitchFamily="18" charset="0"/>
              </a:defRPr>
            </a:lvl9pPr>
          </a:lstStyle>
          <a:p>
            <a:pPr algn="just" eaLnBrk="1" hangingPunct="1">
              <a:lnSpc>
                <a:spcPct val="93000"/>
              </a:lnSpc>
              <a:spcBef>
                <a:spcPts val="988"/>
              </a:spcBef>
              <a:buClr>
                <a:srgbClr val="00CC99"/>
              </a:buClr>
              <a:buSzPct val="96000"/>
              <a:buFont typeface="Wingdings" panose="05000000000000000000" pitchFamily="2" charset="2"/>
              <a:buNone/>
            </a:pPr>
            <a:r>
              <a:rPr lang="en-GB" altLang="es-CR" sz="1600" b="1">
                <a:solidFill>
                  <a:srgbClr val="00CC99"/>
                </a:solidFill>
                <a:latin typeface="Arial" panose="020B0604020202020204" pitchFamily="34" charset="0"/>
                <a:cs typeface="Arial" panose="020B0604020202020204" pitchFamily="34" charset="0"/>
              </a:rPr>
              <a:t> </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Administrador de bases de datos</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Diseñador de bases de datos</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Usuarios finales</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Analistas de sistemas y programadores </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Diseñadores  e implementadores del SGBD</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Creadores de herramientas </a:t>
            </a: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Operadores y personal de mantenimiento </a:t>
            </a:r>
          </a:p>
          <a:p>
            <a:pPr algn="just" eaLnBrk="1" hangingPunct="1">
              <a:spcBef>
                <a:spcPts val="1238"/>
              </a:spcBef>
              <a:buClr>
                <a:srgbClr val="00CC99"/>
              </a:buClr>
              <a:buSzPct val="120000"/>
              <a:buFont typeface="Wingdings" panose="05000000000000000000" pitchFamily="2" charset="2"/>
              <a:buNone/>
            </a:pPr>
            <a:endParaRPr lang="en-GB" altLang="es-CR" b="1">
              <a:solidFill>
                <a:srgbClr val="00CC99"/>
              </a:solidFill>
              <a:latin typeface="Tahoma" panose="020B0604030504040204" pitchFamily="34" charset="0"/>
              <a:cs typeface="Arial" panose="020B0604020202020204" pitchFamily="34" charset="0"/>
            </a:endParaRPr>
          </a:p>
          <a:p>
            <a:pPr algn="just" eaLnBrk="1" hangingPunct="1">
              <a:spcBef>
                <a:spcPts val="1238"/>
              </a:spcBef>
              <a:buClr>
                <a:srgbClr val="00CC99"/>
              </a:buClr>
              <a:buSzPct val="120000"/>
              <a:buFont typeface="Wingdings" panose="05000000000000000000" pitchFamily="2" charset="2"/>
              <a:buNone/>
            </a:pPr>
            <a:endParaRPr lang="en-GB" altLang="es-CR" b="1">
              <a:solidFill>
                <a:srgbClr val="00CC99"/>
              </a:solidFill>
              <a:latin typeface="Tahoma" panose="020B0604030504040204" pitchFamily="34" charset="0"/>
              <a:cs typeface="Arial" panose="020B0604020202020204" pitchFamily="34" charset="0"/>
            </a:endParaRPr>
          </a:p>
        </p:txBody>
      </p:sp>
      <p:sp>
        <p:nvSpPr>
          <p:cNvPr id="27651" name="Text Box 3"/>
          <p:cNvSpPr txBox="1">
            <a:spLocks noChangeArrowheads="1"/>
          </p:cNvSpPr>
          <p:nvPr/>
        </p:nvSpPr>
        <p:spPr bwMode="auto">
          <a:xfrm>
            <a:off x="5867400" y="6172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738"/>
              </a:spcBef>
              <a:buClr>
                <a:srgbClr val="00CC99"/>
              </a:buClr>
              <a:buSzPct val="50000"/>
            </a:pPr>
            <a:r>
              <a:rPr lang="en-GB" altLang="es-CR" sz="1200">
                <a:solidFill>
                  <a:srgbClr val="00CC99"/>
                </a:solidFill>
                <a:latin typeface="Tahoma" panose="020B0604030504040204" pitchFamily="34" charset="0"/>
                <a:cs typeface="Arial" panose="020B0604020202020204" pitchFamily="34" charset="0"/>
              </a:rPr>
              <a:t>Ramez Elmasri y Shamkant B. Navathe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762000" y="1371600"/>
            <a:ext cx="7315200" cy="61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3000"/>
              </a:lnSpc>
              <a:spcBef>
                <a:spcPts val="1238"/>
              </a:spcBef>
              <a:buClr>
                <a:srgbClr val="00CC99"/>
              </a:buClr>
              <a:buSzPct val="96000"/>
              <a:buFont typeface="Wingdings" panose="05000000000000000000" pitchFamily="2" charset="2"/>
              <a:buNone/>
            </a:pPr>
            <a:endParaRPr lang="en-GB" altLang="es-CR" b="1">
              <a:solidFill>
                <a:srgbClr val="00CC99"/>
              </a:solidFill>
              <a:latin typeface="Arial" panose="020B0604020202020204" pitchFamily="34" charset="0"/>
              <a:cs typeface="Arial" panose="020B0604020202020204" pitchFamily="34" charset="0"/>
            </a:endParaRPr>
          </a:p>
          <a:p>
            <a:pPr eaLnBrk="1" hangingPunct="1">
              <a:lnSpc>
                <a:spcPct val="93000"/>
              </a:lnSpc>
              <a:spcBef>
                <a:spcPts val="1238"/>
              </a:spcBef>
              <a:buClr>
                <a:srgbClr val="00CC99"/>
              </a:buClr>
              <a:buSzPct val="96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Administrador de bases de datos</a:t>
            </a:r>
          </a:p>
          <a:p>
            <a:pPr algn="just" eaLnBrk="1" hangingPunct="1">
              <a:spcBef>
                <a:spcPts val="1238"/>
              </a:spcBef>
              <a:buClr>
                <a:srgbClr val="00CC99"/>
              </a:buClr>
              <a:buSzPct val="120000"/>
              <a:buFont typeface="Wingdings" panose="05000000000000000000" pitchFamily="2" charset="2"/>
              <a:buNone/>
            </a:pPr>
            <a:r>
              <a:rPr lang="en-GB" altLang="es-CR">
                <a:solidFill>
                  <a:srgbClr val="00CC99"/>
                </a:solidFill>
                <a:latin typeface="Verdana" panose="020B0604030504040204" pitchFamily="34" charset="0"/>
                <a:cs typeface="Arial" panose="020B0604020202020204" pitchFamily="34" charset="0"/>
              </a:rPr>
              <a:t>Se encarga de autorizar el acceso a la base de datos, de coordinar y vigilar su empleo, y de adquirir los recursos necesarios de software y hardware.</a:t>
            </a:r>
            <a:r>
              <a:rPr lang="en-GB" altLang="es-CR">
                <a:solidFill>
                  <a:srgbClr val="00CC99"/>
                </a:solidFill>
                <a:latin typeface="Verdana" panose="020B0604030504040204" pitchFamily="34" charset="0"/>
                <a:ea typeface="HG Mincho Light J" charset="0"/>
                <a:cs typeface="HG Mincho Light J" charset="0"/>
              </a:rPr>
              <a:t> </a:t>
            </a:r>
          </a:p>
          <a:p>
            <a:pPr algn="just" eaLnBrk="1" hangingPunct="1">
              <a:spcBef>
                <a:spcPts val="1238"/>
              </a:spcBef>
              <a:buClr>
                <a:srgbClr val="00CC99"/>
              </a:buClr>
              <a:buSzPct val="120000"/>
              <a:buFont typeface="Wingdings" panose="05000000000000000000" pitchFamily="2" charset="2"/>
              <a:buNone/>
            </a:pPr>
            <a:endParaRPr lang="en-GB" altLang="es-CR" b="1">
              <a:solidFill>
                <a:srgbClr val="00CC99"/>
              </a:solidFill>
              <a:latin typeface="Verdana" panose="020B0604030504040204" pitchFamily="34" charset="0"/>
              <a:cs typeface="Arial" panose="020B0604020202020204" pitchFamily="34" charset="0"/>
            </a:endParaRP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Diseñador de bases de datos</a:t>
            </a:r>
            <a:r>
              <a:rPr lang="en-GB" altLang="es-CR" b="1">
                <a:solidFill>
                  <a:srgbClr val="00CC99"/>
                </a:solidFill>
                <a:latin typeface="Verdana" panose="020B0604030504040204" pitchFamily="34" charset="0"/>
                <a:cs typeface="Arial" panose="020B0604020202020204" pitchFamily="34" charset="0"/>
              </a:rPr>
              <a:t> </a:t>
            </a:r>
          </a:p>
          <a:p>
            <a:pPr algn="just" eaLnBrk="1" hangingPunct="1">
              <a:spcBef>
                <a:spcPts val="1238"/>
              </a:spcBef>
              <a:buClr>
                <a:srgbClr val="00CC99"/>
              </a:buClr>
              <a:buSzPct val="120000"/>
              <a:buFont typeface="Wingdings" panose="05000000000000000000" pitchFamily="2" charset="2"/>
              <a:buNone/>
            </a:pPr>
            <a:r>
              <a:rPr lang="en-GB" altLang="es-CR">
                <a:solidFill>
                  <a:srgbClr val="00CC99"/>
                </a:solidFill>
                <a:latin typeface="Verdana" panose="020B0604030504040204" pitchFamily="34" charset="0"/>
                <a:cs typeface="Arial" panose="020B0604020202020204" pitchFamily="34" charset="0"/>
              </a:rPr>
              <a:t>Antes de implementar la base de datos identifica los datos que se almacenarán y elige las estructuras apropiadas para representar y almacenar dichos datos.</a:t>
            </a:r>
            <a:r>
              <a:rPr lang="en-GB" altLang="es-CR" sz="2000">
                <a:solidFill>
                  <a:srgbClr val="00CC99"/>
                </a:solidFill>
                <a:latin typeface="Verdana" panose="020B0604030504040204" pitchFamily="34" charset="0"/>
                <a:cs typeface="Arial" panose="020B0604020202020204" pitchFamily="34" charset="0"/>
              </a:rPr>
              <a:t> </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 </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Arial" panose="020B0604020202020204" pitchFamily="34" charset="0"/>
                <a:cs typeface="Arial" panose="020B0604020202020204" pitchFamily="34" charset="0"/>
              </a:rPr>
              <a:t> </a:t>
            </a:r>
          </a:p>
        </p:txBody>
      </p:sp>
      <p:sp>
        <p:nvSpPr>
          <p:cNvPr id="28674" name="Text Box 2"/>
          <p:cNvSpPr txBox="1">
            <a:spLocks noChangeArrowheads="1"/>
          </p:cNvSpPr>
          <p:nvPr/>
        </p:nvSpPr>
        <p:spPr bwMode="auto">
          <a:xfrm>
            <a:off x="377825" y="457200"/>
            <a:ext cx="8766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738"/>
              </a:spcBef>
              <a:buClr>
                <a:srgbClr val="00CC99"/>
              </a:buClr>
              <a:buSzPct val="116000"/>
            </a:pPr>
            <a:r>
              <a:rPr lang="en-GB" altLang="es-CR" sz="3200" b="1">
                <a:solidFill>
                  <a:srgbClr val="00CC99"/>
                </a:solidFill>
                <a:latin typeface="Tahoma" panose="020B0604030504040204" pitchFamily="34" charset="0"/>
                <a:ea typeface="HG Mincho Light J" charset="0"/>
                <a:cs typeface="HG Mincho Light J" charset="0"/>
              </a:rPr>
              <a:t>Cargos y Funciones vinculados a un SGBB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85800" y="1935163"/>
            <a:ext cx="7315200" cy="2743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CC99"/>
              </a:buClr>
              <a:buSzPct val="120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Usuarios finales</a:t>
            </a:r>
          </a:p>
          <a:p>
            <a:pPr eaLnBrk="1" hangingPunct="1">
              <a:spcBef>
                <a:spcPct val="50000"/>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Son los principales destinatarios de la base de datos. </a:t>
            </a:r>
          </a:p>
          <a:p>
            <a:pPr eaLnBrk="1" hangingPunct="1">
              <a:spcBef>
                <a:spcPct val="50000"/>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Son quienes tiene acceso a la base de datos para consultarla, actualizarla y generar informes.</a:t>
            </a:r>
          </a:p>
          <a:p>
            <a:pPr eaLnBrk="1" hangingPunct="1">
              <a:spcBef>
                <a:spcPct val="50000"/>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Este es el rol que más frecuentemente desempeña el </a:t>
            </a:r>
            <a:r>
              <a:rPr lang="en-GB" altLang="es-CR" sz="2000" b="1">
                <a:solidFill>
                  <a:srgbClr val="00CC99"/>
                </a:solidFill>
                <a:latin typeface="Verdana" panose="020B0604030504040204" pitchFamily="34" charset="0"/>
                <a:cs typeface="Arial" panose="020B0604020202020204" pitchFamily="34" charset="0"/>
              </a:rPr>
              <a:t>Técnico en Administración </a:t>
            </a:r>
            <a:r>
              <a:rPr lang="en-GB" altLang="es-CR" sz="2000">
                <a:solidFill>
                  <a:srgbClr val="00CC99"/>
                </a:solidFill>
                <a:latin typeface="Verdana" panose="020B0604030504040204" pitchFamily="34" charset="0"/>
                <a:cs typeface="Arial" panose="020B0604020202020204" pitchFamily="34" charset="0"/>
              </a:rPr>
              <a:t>con relación de las Bases de Datos. </a:t>
            </a:r>
            <a:endParaRPr lang="es-ES" altLang="es-CR" sz="2000">
              <a:solidFill>
                <a:srgbClr val="00CC99"/>
              </a:solidFill>
              <a:latin typeface="Verdana" panose="020B0604030504040204" pitchFamily="34" charset="0"/>
              <a:cs typeface="Arial" panose="020B0604020202020204" pitchFamily="34" charset="0"/>
            </a:endParaRPr>
          </a:p>
        </p:txBody>
      </p:sp>
      <p:sp>
        <p:nvSpPr>
          <p:cNvPr id="77827" name="Rectangle 3"/>
          <p:cNvSpPr>
            <a:spLocks noChangeArrowheads="1"/>
          </p:cNvSpPr>
          <p:nvPr/>
        </p:nvSpPr>
        <p:spPr bwMode="auto">
          <a:xfrm>
            <a:off x="52388" y="381000"/>
            <a:ext cx="8634412" cy="519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738"/>
              </a:spcBef>
              <a:buClr>
                <a:srgbClr val="00CC99"/>
              </a:buClr>
              <a:buSzPct val="116000"/>
            </a:pPr>
            <a:r>
              <a:rPr lang="en-GB" altLang="es-CR" sz="2800" b="1">
                <a:solidFill>
                  <a:srgbClr val="00CC99"/>
                </a:solidFill>
                <a:latin typeface="Tahoma" panose="020B0604030504040204" pitchFamily="34" charset="0"/>
                <a:ea typeface="HG Mincho Light J" charset="0"/>
                <a:cs typeface="HG Mincho Light J" charset="0"/>
              </a:rPr>
              <a:t>Cargos y Funciones vinculados a un SGBB </a:t>
            </a:r>
            <a:r>
              <a:rPr lang="en-GB" altLang="es-CR" sz="2000">
                <a:solidFill>
                  <a:srgbClr val="00CC99"/>
                </a:solidFill>
                <a:latin typeface="Tahoma" panose="020B0604030504040204" pitchFamily="34" charset="0"/>
                <a:ea typeface="HG Mincho Light J" charset="0"/>
                <a:cs typeface="HG Mincho Light J" charset="0"/>
              </a:rPr>
              <a:t>(cont.)</a:t>
            </a:r>
            <a:r>
              <a:rPr lang="en-GB" altLang="es-CR" sz="2800" b="1">
                <a:solidFill>
                  <a:srgbClr val="00CC99"/>
                </a:solidFill>
                <a:latin typeface="Tahoma" panose="020B0604030504040204" pitchFamily="34" charset="0"/>
                <a:ea typeface="HG Mincho Light J" charset="0"/>
                <a:cs typeface="HG Mincho Light J"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09600" y="990600"/>
            <a:ext cx="78486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lnSpc>
                <a:spcPct val="93000"/>
              </a:lnSpc>
              <a:spcBef>
                <a:spcPts val="1238"/>
              </a:spcBef>
              <a:buClr>
                <a:srgbClr val="00CC99"/>
              </a:buClr>
              <a:buSzPct val="96000"/>
              <a:buFont typeface="Wingdings" panose="05000000000000000000" pitchFamily="2" charset="2"/>
              <a:buNone/>
            </a:pPr>
            <a:endParaRPr lang="en-GB" altLang="es-CR" b="1">
              <a:solidFill>
                <a:srgbClr val="00CC99"/>
              </a:solidFill>
              <a:latin typeface="Arial" panose="020B0604020202020204" pitchFamily="34" charset="0"/>
              <a:cs typeface="Arial" panose="020B0604020202020204" pitchFamily="34" charset="0"/>
            </a:endParaRPr>
          </a:p>
          <a:p>
            <a:pPr algn="just" eaLnBrk="1" hangingPunct="1">
              <a:lnSpc>
                <a:spcPct val="93000"/>
              </a:lnSpc>
              <a:spcBef>
                <a:spcPts val="1238"/>
              </a:spcBef>
              <a:buClr>
                <a:srgbClr val="00CC99"/>
              </a:buClr>
              <a:buSzPct val="96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Analistas de sistemas y programadores </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Los analistas y programadores para implementar las especificaciones del sistema deben conocer a la perfección todas las capacidades del SGBD. El </a:t>
            </a:r>
            <a:r>
              <a:rPr lang="en-GB" altLang="es-CR" sz="2000" b="1">
                <a:solidFill>
                  <a:srgbClr val="00CC99"/>
                </a:solidFill>
                <a:latin typeface="Verdana" panose="020B0604030504040204" pitchFamily="34" charset="0"/>
                <a:cs typeface="Arial" panose="020B0604020202020204" pitchFamily="34" charset="0"/>
              </a:rPr>
              <a:t>Técnico en Administración</a:t>
            </a:r>
            <a:r>
              <a:rPr lang="en-GB" altLang="es-CR" sz="2000">
                <a:solidFill>
                  <a:srgbClr val="00CC99"/>
                </a:solidFill>
                <a:latin typeface="Verdana" panose="020B0604030504040204" pitchFamily="34" charset="0"/>
                <a:cs typeface="Arial" panose="020B0604020202020204" pitchFamily="34" charset="0"/>
              </a:rPr>
              <a:t> que integra un equipo de desarrollo interactúa con los analistas y programadores. </a:t>
            </a:r>
          </a:p>
          <a:p>
            <a:pPr algn="just" eaLnBrk="1" hangingPunct="1">
              <a:spcBef>
                <a:spcPts val="1238"/>
              </a:spcBef>
              <a:buClr>
                <a:srgbClr val="00CC99"/>
              </a:buClr>
              <a:buSzPct val="120000"/>
              <a:buFont typeface="Wingdings" panose="05000000000000000000" pitchFamily="2" charset="2"/>
              <a:buNone/>
            </a:pPr>
            <a:endParaRPr lang="en-GB" altLang="es-CR" sz="2000">
              <a:solidFill>
                <a:srgbClr val="00CC99"/>
              </a:solidFill>
              <a:latin typeface="Verdana" panose="020B0604030504040204" pitchFamily="34" charset="0"/>
              <a:cs typeface="Arial" panose="020B0604020202020204" pitchFamily="34" charset="0"/>
            </a:endParaRPr>
          </a:p>
          <a:p>
            <a:pPr algn="just" eaLnBrk="1" hangingPunct="1">
              <a:spcBef>
                <a:spcPts val="1238"/>
              </a:spcBef>
              <a:buClr>
                <a:srgbClr val="00CC99"/>
              </a:buClr>
              <a:buSzPct val="120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Diseñadores  e implementadores del SGBD</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Se encargan de diseñar e implementar los módulos e interfaces del SGBD en forma de paquetes de software. </a:t>
            </a:r>
          </a:p>
        </p:txBody>
      </p:sp>
      <p:sp>
        <p:nvSpPr>
          <p:cNvPr id="29698" name="Text Box 2"/>
          <p:cNvSpPr txBox="1">
            <a:spLocks noChangeArrowheads="1"/>
          </p:cNvSpPr>
          <p:nvPr/>
        </p:nvSpPr>
        <p:spPr bwMode="auto">
          <a:xfrm>
            <a:off x="762000" y="328613"/>
            <a:ext cx="848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738"/>
              </a:spcBef>
              <a:buClr>
                <a:srgbClr val="00CC99"/>
              </a:buClr>
              <a:buSzPct val="116000"/>
            </a:pPr>
            <a:r>
              <a:rPr lang="en-GB" altLang="es-CR" sz="2800" b="1">
                <a:solidFill>
                  <a:srgbClr val="00CC99"/>
                </a:solidFill>
                <a:latin typeface="Tahoma" panose="020B0604030504040204" pitchFamily="34" charset="0"/>
                <a:ea typeface="HG Mincho Light J" charset="0"/>
                <a:cs typeface="HG Mincho Light J" charset="0"/>
              </a:rPr>
              <a:t>Cargos y funciones vinculados a un SGBB </a:t>
            </a:r>
            <a:r>
              <a:rPr lang="en-GB" altLang="es-CR" sz="2000">
                <a:solidFill>
                  <a:srgbClr val="00CC99"/>
                </a:solidFill>
                <a:latin typeface="Tahoma" panose="020B0604030504040204" pitchFamily="34" charset="0"/>
                <a:ea typeface="HG Mincho Light J" charset="0"/>
                <a:cs typeface="HG Mincho Light J" charset="0"/>
              </a:rPr>
              <a:t>(cont.)</a:t>
            </a:r>
            <a:r>
              <a:rPr lang="en-GB" altLang="es-CR" sz="2800" b="1">
                <a:solidFill>
                  <a:srgbClr val="00CC99"/>
                </a:solidFill>
                <a:latin typeface="Tahoma" panose="020B0604030504040204" pitchFamily="34" charset="0"/>
                <a:ea typeface="HG Mincho Light J" charset="0"/>
                <a:cs typeface="HG Mincho Light J" charset="0"/>
              </a:rPr>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990600" y="1447800"/>
            <a:ext cx="71628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lnSpc>
                <a:spcPct val="93000"/>
              </a:lnSpc>
              <a:spcBef>
                <a:spcPts val="1238"/>
              </a:spcBef>
              <a:buClr>
                <a:srgbClr val="00CC99"/>
              </a:buClr>
              <a:buSzPct val="120000"/>
              <a:buFont typeface="Wingdings" panose="05000000000000000000" pitchFamily="2" charset="2"/>
              <a:buNone/>
            </a:pPr>
            <a:endParaRPr lang="en-GB" altLang="es-CR" b="1">
              <a:solidFill>
                <a:srgbClr val="00CC99"/>
              </a:solidFill>
              <a:latin typeface="Arial" panose="020B0604020202020204" pitchFamily="34" charset="0"/>
              <a:cs typeface="Arial" panose="020B0604020202020204" pitchFamily="34" charset="0"/>
            </a:endParaRPr>
          </a:p>
          <a:p>
            <a:pPr algn="just" eaLnBrk="1" hangingPunct="1">
              <a:lnSpc>
                <a:spcPct val="93000"/>
              </a:lnSpc>
              <a:spcBef>
                <a:spcPts val="1238"/>
              </a:spcBef>
              <a:buClr>
                <a:srgbClr val="00CC99"/>
              </a:buClr>
              <a:buSzPct val="120000"/>
              <a:buFont typeface="Wingdings" panose="05000000000000000000" pitchFamily="2" charset="2"/>
              <a:buChar char=""/>
            </a:pPr>
            <a:r>
              <a:rPr lang="en-GB" altLang="es-CR" b="1">
                <a:solidFill>
                  <a:srgbClr val="00CC99"/>
                </a:solidFill>
                <a:latin typeface="Arial" panose="020B0604020202020204" pitchFamily="34" charset="0"/>
                <a:cs typeface="Arial" panose="020B0604020202020204" pitchFamily="34" charset="0"/>
              </a:rPr>
              <a:t>Creadores de herramientas </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Desarrollan e implementar paquetes para diseñar bases de datos, vigilar el rendimiento, proporcionar interfaces de lenguaje natural o de gráficos, elaborar prototipos, realizar simulaciones y generar datos de prueba. </a:t>
            </a:r>
          </a:p>
          <a:p>
            <a:pPr algn="just" eaLnBrk="1" hangingPunct="1">
              <a:spcBef>
                <a:spcPts val="1238"/>
              </a:spcBef>
              <a:buClr>
                <a:srgbClr val="00CC99"/>
              </a:buClr>
              <a:buSzPct val="120000"/>
              <a:buFont typeface="Wingdings" panose="05000000000000000000" pitchFamily="2" charset="2"/>
              <a:buChar char=""/>
            </a:pPr>
            <a:r>
              <a:rPr lang="en-GB" altLang="es-CR" sz="2000">
                <a:solidFill>
                  <a:srgbClr val="00CC99"/>
                </a:solidFill>
                <a:latin typeface="Verdana" panose="020B0604030504040204" pitchFamily="34" charset="0"/>
                <a:cs typeface="Arial" panose="020B0604020202020204" pitchFamily="34" charset="0"/>
              </a:rPr>
              <a:t> </a:t>
            </a:r>
            <a:r>
              <a:rPr lang="en-GB" altLang="es-CR" b="1">
                <a:solidFill>
                  <a:srgbClr val="00CC99"/>
                </a:solidFill>
                <a:latin typeface="Arial" panose="020B0604020202020204" pitchFamily="34" charset="0"/>
                <a:cs typeface="Arial" panose="020B0604020202020204" pitchFamily="34" charset="0"/>
              </a:rPr>
              <a:t>Operadores y personal de mantenimiento</a:t>
            </a:r>
            <a:r>
              <a:rPr lang="en-GB" altLang="es-CR" sz="2000" b="1">
                <a:solidFill>
                  <a:srgbClr val="00CC99"/>
                </a:solidFill>
                <a:latin typeface="Arial" panose="020B0604020202020204" pitchFamily="34" charset="0"/>
                <a:cs typeface="Arial" panose="020B0604020202020204" pitchFamily="34" charset="0"/>
              </a:rPr>
              <a:t> </a:t>
            </a:r>
          </a:p>
          <a:p>
            <a:pPr algn="just" eaLnBrk="1" hangingPunct="1">
              <a:spcBef>
                <a:spcPts val="1238"/>
              </a:spcBef>
              <a:buClr>
                <a:srgbClr val="00CC99"/>
              </a:buClr>
              <a:buSzPct val="120000"/>
              <a:buFont typeface="Wingdings" panose="05000000000000000000" pitchFamily="2" charset="2"/>
              <a:buNone/>
            </a:pPr>
            <a:r>
              <a:rPr lang="en-GB" altLang="es-CR" sz="2000">
                <a:solidFill>
                  <a:srgbClr val="00CC99"/>
                </a:solidFill>
                <a:latin typeface="Verdana" panose="020B0604030504040204" pitchFamily="34" charset="0"/>
                <a:cs typeface="Arial" panose="020B0604020202020204" pitchFamily="34" charset="0"/>
              </a:rPr>
              <a:t>Tienen a su cargo el funcionamiento y mantenimiento reales del entorno de hardware y software del sistema de base de datos. </a:t>
            </a:r>
          </a:p>
          <a:p>
            <a:pPr eaLnBrk="1" hangingPunct="1">
              <a:spcBef>
                <a:spcPts val="1238"/>
              </a:spcBef>
              <a:buClr>
                <a:srgbClr val="00CC99"/>
              </a:buClr>
              <a:buSzPct val="83000"/>
            </a:pPr>
            <a:endParaRPr lang="en-GB" altLang="es-CR" sz="2000" b="1">
              <a:solidFill>
                <a:srgbClr val="00CC99"/>
              </a:solidFill>
              <a:ea typeface="HG Mincho Light J" charset="0"/>
              <a:cs typeface="HG Mincho Light J" charset="0"/>
            </a:endParaRPr>
          </a:p>
          <a:p>
            <a:pPr eaLnBrk="1" hangingPunct="1">
              <a:spcBef>
                <a:spcPts val="1238"/>
              </a:spcBef>
              <a:buClr>
                <a:srgbClr val="00CC99"/>
              </a:buClr>
              <a:buSzPct val="83000"/>
            </a:pPr>
            <a:endParaRPr lang="en-GB" altLang="es-CR" sz="2000" b="1">
              <a:solidFill>
                <a:srgbClr val="00CC99"/>
              </a:solidFill>
              <a:ea typeface="HG Mincho Light J" charset="0"/>
              <a:cs typeface="HG Mincho Light J" charset="0"/>
            </a:endParaRPr>
          </a:p>
        </p:txBody>
      </p:sp>
      <p:sp>
        <p:nvSpPr>
          <p:cNvPr id="30722" name="Text Box 2"/>
          <p:cNvSpPr txBox="1">
            <a:spLocks noChangeArrowheads="1"/>
          </p:cNvSpPr>
          <p:nvPr/>
        </p:nvSpPr>
        <p:spPr bwMode="auto">
          <a:xfrm>
            <a:off x="533400" y="304800"/>
            <a:ext cx="86106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738"/>
              </a:spcBef>
              <a:buClr>
                <a:srgbClr val="00CC99"/>
              </a:buClr>
              <a:buSzPct val="116000"/>
            </a:pPr>
            <a:r>
              <a:rPr lang="en-GB" altLang="es-CR" sz="2800" b="1">
                <a:solidFill>
                  <a:srgbClr val="00CC99"/>
                </a:solidFill>
                <a:latin typeface="Tahoma" panose="020B0604030504040204" pitchFamily="34" charset="0"/>
                <a:ea typeface="HG Mincho Light J" charset="0"/>
                <a:cs typeface="HG Mincho Light J" charset="0"/>
              </a:rPr>
              <a:t>Cargos y funciones vinculados a un SGBB </a:t>
            </a:r>
            <a:r>
              <a:rPr lang="en-GB" altLang="es-CR" sz="2000">
                <a:solidFill>
                  <a:srgbClr val="00CC99"/>
                </a:solidFill>
                <a:latin typeface="Tahoma" panose="020B0604030504040204" pitchFamily="34" charset="0"/>
                <a:ea typeface="HG Mincho Light J" charset="0"/>
                <a:cs typeface="HG Mincho Light J" charset="0"/>
              </a:rPr>
              <a:t>(cont.)</a:t>
            </a:r>
            <a:r>
              <a:rPr lang="en-GB" altLang="es-CR" sz="2800" b="1">
                <a:solidFill>
                  <a:srgbClr val="00CC99"/>
                </a:solidFill>
                <a:latin typeface="Tahoma" panose="020B0604030504040204" pitchFamily="34" charset="0"/>
                <a:ea typeface="HG Mincho Light J" charset="0"/>
                <a:cs typeface="HG Mincho Light J" charset="0"/>
              </a:rPr>
              <a:t> </a:t>
            </a:r>
          </a:p>
          <a:p>
            <a:pPr eaLnBrk="1" hangingPunct="1">
              <a:spcBef>
                <a:spcPts val="1738"/>
              </a:spcBef>
              <a:buClr>
                <a:srgbClr val="00CC99"/>
              </a:buClr>
              <a:buSzPct val="116000"/>
            </a:pPr>
            <a:endParaRPr lang="en-GB" altLang="es-CR" sz="2800" b="1">
              <a:solidFill>
                <a:srgbClr val="00CC99"/>
              </a:solidFill>
              <a:latin typeface="Tahoma" panose="020B0604030504040204" pitchFamily="34" charset="0"/>
              <a:ea typeface="HG Mincho Light J" charset="0"/>
              <a:cs typeface="HG Mincho Light J"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066800" y="381000"/>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488"/>
              </a:spcBef>
              <a:buClr>
                <a:srgbClr val="00CC99"/>
              </a:buClr>
            </a:pPr>
            <a:r>
              <a:rPr lang="en-GB" altLang="es-CR" sz="2800" b="1">
                <a:solidFill>
                  <a:srgbClr val="00CC99"/>
                </a:solidFill>
                <a:latin typeface="Tahoma" panose="020B0604030504040204" pitchFamily="34" charset="0"/>
                <a:cs typeface="Arial" panose="020B0604020202020204" pitchFamily="34" charset="0"/>
              </a:rPr>
              <a:t>Características deseables en un SGBD</a:t>
            </a:r>
          </a:p>
        </p:txBody>
      </p:sp>
      <p:sp>
        <p:nvSpPr>
          <p:cNvPr id="31746" name="Text Box 2"/>
          <p:cNvSpPr txBox="1">
            <a:spLocks noChangeArrowheads="1"/>
          </p:cNvSpPr>
          <p:nvPr/>
        </p:nvSpPr>
        <p:spPr bwMode="auto">
          <a:xfrm>
            <a:off x="1219200" y="1143000"/>
            <a:ext cx="74676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113"/>
              </a:spcBef>
              <a:buClr>
                <a:srgbClr val="00CC99"/>
              </a:buClr>
              <a:buSzPct val="75000"/>
              <a:buFont typeface="Wingdings" panose="05000000000000000000" pitchFamily="2" charset="2"/>
              <a:buNone/>
            </a:pPr>
            <a:endParaRPr lang="en-GB" altLang="es-CR" sz="1800">
              <a:solidFill>
                <a:srgbClr val="00CC99"/>
              </a:solidFill>
              <a:latin typeface="Tahoma" panose="020B0604030504040204" pitchFamily="34" charset="0"/>
              <a:cs typeface="Arial" panose="020B0604020202020204" pitchFamily="34" charset="0"/>
            </a:endParaRP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Restricción de los accesos no autorizados </a:t>
            </a: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Control de la redundancia</a:t>
            </a: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Almacenamiento persistente de objetos y estructuras de datos de programas</a:t>
            </a:r>
            <a:r>
              <a:rPr lang="en-GB" altLang="es-CR" b="1">
                <a:solidFill>
                  <a:srgbClr val="00CC99"/>
                </a:solidFill>
                <a:latin typeface="Tahoma" panose="020B0604030504040204" pitchFamily="34" charset="0"/>
                <a:ea typeface="HG Mincho Light J" charset="0"/>
                <a:cs typeface="HG Mincho Light J" charset="0"/>
              </a:rPr>
              <a:t> </a:t>
            </a: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Inferencias en la base de datos mediante reglas de deducción</a:t>
            </a: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Suministro de múltiples interfaces con los usuarios</a:t>
            </a:r>
          </a:p>
          <a:p>
            <a:pPr eaLnBrk="1" hangingPunct="1">
              <a:spcBef>
                <a:spcPts val="1113"/>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Arial" panose="020B0604020202020204" pitchFamily="34" charset="0"/>
              </a:rPr>
              <a:t> </a:t>
            </a:r>
            <a:r>
              <a:rPr lang="en-GB" altLang="es-CR" b="1">
                <a:solidFill>
                  <a:srgbClr val="00CC99"/>
                </a:solidFill>
                <a:latin typeface="Tahoma" panose="020B0604030504040204" pitchFamily="34" charset="0"/>
                <a:cs typeface="Times New Roman" panose="02020603050405020304" pitchFamily="18" charset="0"/>
              </a:rPr>
              <a:t>Representación de vínculos complejos entre los datos</a:t>
            </a:r>
          </a:p>
          <a:p>
            <a:pPr eaLnBrk="1" hangingPunct="1">
              <a:spcBef>
                <a:spcPts val="1113"/>
              </a:spcBef>
              <a:buClr>
                <a:srgbClr val="00CC99"/>
              </a:buClr>
              <a:buSzPct val="75000"/>
              <a:buFont typeface="Wingdings" panose="05000000000000000000" pitchFamily="2" charset="2"/>
              <a:buChar char=""/>
            </a:pPr>
            <a:endParaRPr lang="en-GB" altLang="es-CR" b="1">
              <a:solidFill>
                <a:srgbClr val="00CC99"/>
              </a:solidFill>
              <a:latin typeface="Tahoma" panose="020B0604030504040204" pitchFamily="34" charset="0"/>
              <a:cs typeface="Arial" panose="020B0604020202020204" pitchFamily="34" charset="0"/>
            </a:endParaRPr>
          </a:p>
        </p:txBody>
      </p:sp>
      <p:sp>
        <p:nvSpPr>
          <p:cNvPr id="31747" name="Text Box 3"/>
          <p:cNvSpPr txBox="1">
            <a:spLocks noChangeArrowheads="1"/>
          </p:cNvSpPr>
          <p:nvPr/>
        </p:nvSpPr>
        <p:spPr bwMode="auto">
          <a:xfrm>
            <a:off x="6172200" y="60198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113"/>
              </a:spcBef>
              <a:buClr>
                <a:srgbClr val="000000"/>
              </a:buClr>
            </a:pPr>
            <a:endParaRPr lang="es-ES" altLang="es-CR" sz="1800">
              <a:latin typeface="Tahoma" panose="020B0604030504040204" pitchFamily="34" charset="0"/>
              <a:ea typeface="HG Mincho Light J" charset="0"/>
              <a:cs typeface="HG Mincho Light J"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990600" y="1371600"/>
            <a:ext cx="7162800" cy="4108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Cumplimiento de las restricciones de integridad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Respaldo y recuperación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Potencial para imponer normas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Menor tiempo de creación de aplicaciones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Flexibilidad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Disponibilidad de información actualizada </a:t>
            </a:r>
          </a:p>
          <a:p>
            <a:pPr eaLnBrk="1" hangingPunct="1">
              <a:spcBef>
                <a:spcPct val="50000"/>
              </a:spcBef>
              <a:buClr>
                <a:srgbClr val="00CC99"/>
              </a:buClr>
              <a:buSzPct val="75000"/>
              <a:buFont typeface="Wingdings" panose="05000000000000000000" pitchFamily="2" charset="2"/>
              <a:buChar char=""/>
            </a:pPr>
            <a:r>
              <a:rPr lang="en-GB" altLang="es-CR" b="1">
                <a:solidFill>
                  <a:srgbClr val="00CC99"/>
                </a:solidFill>
                <a:latin typeface="Tahoma" panose="020B0604030504040204" pitchFamily="34" charset="0"/>
                <a:cs typeface="Times New Roman" panose="02020603050405020304" pitchFamily="18" charset="0"/>
              </a:rPr>
              <a:t>Economías de escala </a:t>
            </a:r>
          </a:p>
        </p:txBody>
      </p:sp>
      <p:sp>
        <p:nvSpPr>
          <p:cNvPr id="78851" name="Rectangle 3"/>
          <p:cNvSpPr>
            <a:spLocks noChangeArrowheads="1"/>
          </p:cNvSpPr>
          <p:nvPr/>
        </p:nvSpPr>
        <p:spPr bwMode="auto">
          <a:xfrm>
            <a:off x="5638800" y="5865813"/>
            <a:ext cx="3505200" cy="9921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00"/>
              </a:buClr>
            </a:pPr>
            <a:r>
              <a:rPr lang="en-GB" altLang="es-CR" sz="1400">
                <a:solidFill>
                  <a:schemeClr val="tx1"/>
                </a:solidFill>
                <a:latin typeface="Tahoma" panose="020B0604030504040204" pitchFamily="34" charset="0"/>
                <a:ea typeface="HG Mincho Light J" charset="0"/>
                <a:cs typeface="HG Mincho Light J" charset="0"/>
              </a:rPr>
              <a:t>Se recomienda ampliar la información precedente con la bibliografía del curso</a:t>
            </a:r>
            <a:r>
              <a:rPr lang="en-GB" altLang="es-CR" sz="1800">
                <a:solidFill>
                  <a:schemeClr val="tx1"/>
                </a:solidFill>
                <a:latin typeface="Tahoma" panose="020B0604030504040204" pitchFamily="34" charset="0"/>
                <a:ea typeface="HG Mincho Light J" charset="0"/>
                <a:cs typeface="HG Mincho Light J" charset="0"/>
              </a:rPr>
              <a:t>. </a:t>
            </a:r>
          </a:p>
          <a:p>
            <a:pPr eaLnBrk="1" hangingPunct="1">
              <a:spcBef>
                <a:spcPct val="50000"/>
              </a:spcBef>
              <a:buClr>
                <a:srgbClr val="000000"/>
              </a:buClr>
            </a:pPr>
            <a:endParaRPr lang="en-GB" altLang="es-CR" sz="1800">
              <a:solidFill>
                <a:schemeClr val="tx1"/>
              </a:solidFill>
              <a:latin typeface="Tahoma" panose="020B0604030504040204" pitchFamily="34" charset="0"/>
              <a:ea typeface="HG Mincho Light J" charset="0"/>
              <a:cs typeface="HG Mincho Light J" charset="0"/>
            </a:endParaRPr>
          </a:p>
        </p:txBody>
      </p:sp>
      <p:sp>
        <p:nvSpPr>
          <p:cNvPr id="78852" name="Rectangle 4"/>
          <p:cNvSpPr>
            <a:spLocks noChangeArrowheads="1"/>
          </p:cNvSpPr>
          <p:nvPr/>
        </p:nvSpPr>
        <p:spPr bwMode="auto">
          <a:xfrm>
            <a:off x="609600" y="381000"/>
            <a:ext cx="8077200" cy="519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s-CR" sz="2800" b="1">
                <a:solidFill>
                  <a:srgbClr val="00CC99"/>
                </a:solidFill>
                <a:latin typeface="Tahoma" panose="020B0604030504040204" pitchFamily="34" charset="0"/>
                <a:cs typeface="Arial" panose="020B0604020202020204" pitchFamily="34" charset="0"/>
              </a:rPr>
              <a:t>Características deseables en un SGBD </a:t>
            </a:r>
            <a:r>
              <a:rPr lang="en-GB" altLang="es-CR" sz="2000">
                <a:solidFill>
                  <a:srgbClr val="00CC99"/>
                </a:solidFill>
                <a:latin typeface="Tahoma" panose="020B0604030504040204" pitchFamily="34" charset="0"/>
                <a:cs typeface="Arial" panose="020B0604020202020204" pitchFamily="34" charset="0"/>
              </a:rPr>
              <a:t>(cont.)</a:t>
            </a:r>
            <a:endParaRPr lang="es-ES" altLang="es-CR" sz="2000">
              <a:solidFill>
                <a:srgbClr val="00CC99"/>
              </a:solidFill>
              <a:latin typeface="Tahoma" panose="020B060403050404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685800" y="609600"/>
            <a:ext cx="7772400" cy="1143000"/>
          </a:xfrm>
          <a:ln/>
        </p:spPr>
        <p:txBody>
          <a:bodyPr/>
          <a:lstStyle/>
          <a:p>
            <a:pP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a:solidFill>
                  <a:srgbClr val="00CC99"/>
                </a:solidFill>
                <a:latin typeface="Tahoma" panose="020B0604030504040204" pitchFamily="34" charset="0"/>
              </a:rPr>
              <a:t>INDICE </a:t>
            </a:r>
            <a:r>
              <a:rPr lang="en-GB" altLang="es-CR"/>
              <a:t> </a:t>
            </a:r>
          </a:p>
        </p:txBody>
      </p:sp>
      <p:sp>
        <p:nvSpPr>
          <p:cNvPr id="32770" name="Rectangle 2"/>
          <p:cNvSpPr>
            <a:spLocks noGrp="1" noChangeArrowheads="1"/>
          </p:cNvSpPr>
          <p:nvPr>
            <p:ph idx="1"/>
          </p:nvPr>
        </p:nvSpPr>
        <p:spPr>
          <a:xfrm>
            <a:off x="685800" y="1981200"/>
            <a:ext cx="7772400" cy="4114800"/>
          </a:xfrm>
          <a:ln/>
        </p:spPr>
        <p:txBody>
          <a:bodyPr/>
          <a:lstStyle/>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Introducción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Definición de base de datos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Conceptos básicos</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Sistema de Gestor de Base de Datos (SGBD)</a:t>
            </a:r>
            <a:r>
              <a:rPr lang="en-GB" altLang="es-CR" sz="2800">
                <a:solidFill>
                  <a:srgbClr val="00CC99"/>
                </a:solidFill>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00CC99"/>
                </a:solidFill>
                <a:latin typeface="Tahoma" panose="020B0604030504040204" pitchFamily="34" charset="0"/>
              </a:rPr>
              <a:t>Conclusiones    </a:t>
            </a: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00CC99"/>
              </a:buClr>
              <a:buSzPct val="87000"/>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sz="280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600200" y="5334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988"/>
              </a:spcBef>
              <a:buClr>
                <a:srgbClr val="00CC99"/>
              </a:buClr>
              <a:buSzPct val="133000"/>
            </a:pPr>
            <a:r>
              <a:rPr lang="en-GB" altLang="es-CR" sz="3200" b="1">
                <a:solidFill>
                  <a:srgbClr val="00CC99"/>
                </a:solidFill>
                <a:latin typeface="Tahoma" panose="020B0604030504040204" pitchFamily="34" charset="0"/>
                <a:ea typeface="HG Mincho Light J" charset="0"/>
                <a:cs typeface="HG Mincho Light J" charset="0"/>
              </a:rPr>
              <a:t>CONCLUSIONES </a:t>
            </a:r>
          </a:p>
        </p:txBody>
      </p:sp>
      <p:sp>
        <p:nvSpPr>
          <p:cNvPr id="33794" name="Text Box 2"/>
          <p:cNvSpPr txBox="1">
            <a:spLocks noChangeArrowheads="1"/>
          </p:cNvSpPr>
          <p:nvPr/>
        </p:nvSpPr>
        <p:spPr bwMode="auto">
          <a:xfrm>
            <a:off x="457200" y="1600200"/>
            <a:ext cx="80010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a:solidFill>
                  <a:srgbClr val="00CC99"/>
                </a:solidFill>
                <a:latin typeface="Tahoma" panose="020B0604030504040204" pitchFamily="34" charset="0"/>
                <a:cs typeface="Arial" panose="020B0604020202020204" pitchFamily="34" charset="0"/>
              </a:rPr>
              <a:t>El Técnico en Administración, dependiendo de su capacitación puede ocupar varios roles relacionados con una base de datos, siendo lo más habitual que sea un usuario de la misma que realiza una consulta o emite un listado desde un sistema integrado de gestión (ERP) o un paquete contable que almacena sus datos en una base de datos. </a:t>
            </a:r>
          </a:p>
          <a:p>
            <a:pPr algn="just" eaLnBrk="1" hangingPunct="1">
              <a:spcBef>
                <a:spcPts val="1488"/>
              </a:spcBef>
              <a:buClr>
                <a:srgbClr val="00CC99"/>
              </a:buClr>
            </a:pPr>
            <a:r>
              <a:rPr lang="en-GB" altLang="es-CR">
                <a:solidFill>
                  <a:srgbClr val="00CC99"/>
                </a:solidFill>
                <a:latin typeface="Tahoma" panose="020B0604030504040204" pitchFamily="34" charset="0"/>
                <a:ea typeface="HG Mincho Light J" charset="0"/>
                <a:cs typeface="HG Mincho Light J" charset="0"/>
              </a:rPr>
              <a:t>Asimismo, puede integrar equipos multidisciplinarios de desarrollo de sistemas de información, donde el tema adquiere singular relevancia. En la etapa de  diseño se define dónde y cómo se almacenarán los datos del sistema para permitir el acceso a los mismos cuando sea necesario.</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762000" y="1772816"/>
            <a:ext cx="7924800" cy="355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actualidad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el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enfoque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bases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extensamente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utilizado</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por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ser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única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solución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posible</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para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manejar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grandes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volúmenes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complejidad</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la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extracción</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y la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concurrencia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accesos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simultáneos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a:t>
            </a:r>
          </a:p>
          <a:p>
            <a:pPr eaLnBrk="1" hangingPunct="1">
              <a:spcBef>
                <a:spcPts val="1488"/>
              </a:spcBef>
              <a:buClr>
                <a:srgbClr val="00CC99"/>
              </a:buClr>
            </a:pP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Las bases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se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han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extendido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por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la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disminución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costos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servidores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las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necesidades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exploración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p>
          <a:p>
            <a:pPr algn="just" eaLnBrk="1" hangingPunct="1">
              <a:spcBef>
                <a:spcPts val="1488"/>
              </a:spcBef>
              <a:buClr>
                <a:srgbClr val="00CC99"/>
              </a:buClr>
            </a:pP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integrados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gestión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paquetes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contables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o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aplicaciones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como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el SGB Sistema General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Bedelías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y el Sistema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Recursos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Humanos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la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UdelaR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almecenan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bases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a:t>
            </a:r>
          </a:p>
        </p:txBody>
      </p:sp>
      <p:sp>
        <p:nvSpPr>
          <p:cNvPr id="6146" name="Text Box 2"/>
          <p:cNvSpPr txBox="1">
            <a:spLocks noChangeArrowheads="1"/>
          </p:cNvSpPr>
          <p:nvPr/>
        </p:nvSpPr>
        <p:spPr bwMode="auto">
          <a:xfrm>
            <a:off x="2476500" y="342088"/>
            <a:ext cx="44958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600" b="1" dirty="0">
                <a:solidFill>
                  <a:schemeClr val="bg2">
                    <a:lumMod val="60000"/>
                    <a:lumOff val="40000"/>
                  </a:schemeClr>
                </a:solidFill>
                <a:latin typeface="Tahoma" panose="020B0604030504040204" pitchFamily="34" charset="0"/>
                <a:ea typeface="HG Mincho Light J" charset="0"/>
                <a:cs typeface="HG Mincho Light J" charset="0"/>
              </a:rPr>
              <a:t>INTRODUCCIÓN</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914400" y="1371600"/>
            <a:ext cx="7315200" cy="54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a:solidFill>
                  <a:srgbClr val="00CC99"/>
                </a:solidFill>
                <a:latin typeface="Tahoma" panose="020B0604030504040204" pitchFamily="34" charset="0"/>
                <a:ea typeface="HG Mincho Light J" charset="0"/>
                <a:cs typeface="HG Mincho Light J" charset="0"/>
              </a:rPr>
              <a:t>Es deseable que el Técnico en Administración, que integre el equipo de trabajo junto con los informáticos, participe intensamente en todas las etapas, incluyendo el diseño del sistema. </a:t>
            </a:r>
          </a:p>
          <a:p>
            <a:pPr algn="just" eaLnBrk="1" hangingPunct="1">
              <a:spcBef>
                <a:spcPts val="1488"/>
              </a:spcBef>
              <a:buClr>
                <a:srgbClr val="00CC99"/>
              </a:buClr>
            </a:pPr>
            <a:r>
              <a:rPr lang="en-GB" altLang="es-CR">
                <a:solidFill>
                  <a:srgbClr val="00CC99"/>
                </a:solidFill>
                <a:latin typeface="Tahoma" panose="020B0604030504040204" pitchFamily="34" charset="0"/>
                <a:cs typeface="Arial" panose="020B0604020202020204" pitchFamily="34" charset="0"/>
              </a:rPr>
              <a:t>En la actualidad el enfoque de bases de datos es extensamente utilizado por las ventajas que presenta respecto a los </a:t>
            </a:r>
            <a:r>
              <a:rPr lang="en-GB" altLang="es-CR">
                <a:solidFill>
                  <a:srgbClr val="00CC99"/>
                </a:solidFill>
                <a:latin typeface="Tahoma" panose="020B0604030504040204" pitchFamily="34" charset="0"/>
                <a:ea typeface="HG Mincho Light J" charset="0"/>
                <a:cs typeface="HG Mincho Light J" charset="0"/>
              </a:rPr>
              <a:t>archivos tradicionales. </a:t>
            </a:r>
          </a:p>
          <a:p>
            <a:pPr algn="just" eaLnBrk="1" hangingPunct="1">
              <a:spcBef>
                <a:spcPts val="1488"/>
              </a:spcBef>
              <a:buClr>
                <a:srgbClr val="00CC99"/>
              </a:buClr>
            </a:pPr>
            <a:r>
              <a:rPr lang="en-GB" altLang="es-CR">
                <a:solidFill>
                  <a:srgbClr val="00CC99"/>
                </a:solidFill>
                <a:latin typeface="Tahoma" panose="020B0604030504040204" pitchFamily="34" charset="0"/>
                <a:ea typeface="HG Mincho Light J" charset="0"/>
                <a:cs typeface="HG Mincho Light J" charset="0"/>
              </a:rPr>
              <a:t>En este contexto, resulta relevamente que el estudiante </a:t>
            </a:r>
            <a:r>
              <a:rPr lang="en-GB" altLang="es-CR">
                <a:solidFill>
                  <a:srgbClr val="00CC99"/>
                </a:solidFill>
                <a:latin typeface="Tahoma" panose="020B0604030504040204" pitchFamily="34" charset="0"/>
                <a:cs typeface="Arial" panose="020B0604020202020204" pitchFamily="34" charset="0"/>
              </a:rPr>
              <a:t>conozca los conceptos básicos vinculados al tema, a </a:t>
            </a:r>
            <a:r>
              <a:rPr lang="en-GB" altLang="es-CR">
                <a:solidFill>
                  <a:srgbClr val="00CC99"/>
                </a:solidFill>
                <a:latin typeface="Tahoma" panose="020B0604030504040204" pitchFamily="34" charset="0"/>
                <a:ea typeface="HG Mincho Light J" charset="0"/>
                <a:cs typeface="HG Mincho Light J" charset="0"/>
              </a:rPr>
              <a:t>fin de poder desempeñarse como usuario o de poder interactuar adecuadamente en equipo de desarrollo de los sistemas de información.   </a:t>
            </a:r>
          </a:p>
          <a:p>
            <a:pPr eaLnBrk="1" hangingPunct="1">
              <a:spcBef>
                <a:spcPts val="1488"/>
              </a:spcBef>
              <a:buClr>
                <a:srgbClr val="00CC99"/>
              </a:buClr>
            </a:pPr>
            <a:endParaRPr lang="en-GB" altLang="es-CR">
              <a:solidFill>
                <a:srgbClr val="00CC99"/>
              </a:solidFill>
              <a:latin typeface="Tahoma" panose="020B0604030504040204" pitchFamily="34" charset="0"/>
              <a:ea typeface="HG Mincho Light J" charset="0"/>
              <a:cs typeface="HG Mincho Light J" charset="0"/>
            </a:endParaRPr>
          </a:p>
        </p:txBody>
      </p:sp>
      <p:sp>
        <p:nvSpPr>
          <p:cNvPr id="34818" name="Text Box 2"/>
          <p:cNvSpPr txBox="1">
            <a:spLocks noChangeArrowheads="1"/>
          </p:cNvSpPr>
          <p:nvPr/>
        </p:nvSpPr>
        <p:spPr bwMode="auto">
          <a:xfrm>
            <a:off x="914400" y="457200"/>
            <a:ext cx="541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238"/>
              </a:spcBef>
              <a:buClr>
                <a:srgbClr val="00CC99"/>
              </a:buClr>
              <a:buSzPct val="133000"/>
            </a:pPr>
            <a:r>
              <a:rPr lang="en-GB" altLang="es-CR" sz="3200" b="1">
                <a:solidFill>
                  <a:srgbClr val="00CC99"/>
                </a:solidFill>
                <a:latin typeface="Tahoma" panose="020B0604030504040204" pitchFamily="34" charset="0"/>
                <a:ea typeface="HG Mincho Light J" charset="0"/>
                <a:cs typeface="HG Mincho Light J" charset="0"/>
              </a:rPr>
              <a:t>CONCLUSIONES </a:t>
            </a:r>
            <a:r>
              <a:rPr lang="en-GB" altLang="es-CR" sz="2000">
                <a:solidFill>
                  <a:srgbClr val="00CC99"/>
                </a:solidFill>
                <a:latin typeface="Tahoma" panose="020B0604030504040204" pitchFamily="34" charset="0"/>
                <a:ea typeface="HG Mincho Light J" charset="0"/>
                <a:cs typeface="HG Mincho Light J" charset="0"/>
              </a:rPr>
              <a:t>(continuación)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533400" y="762000"/>
            <a:ext cx="80391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113"/>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Johen Burch y Gary Grudnitski. </a:t>
            </a:r>
            <a:r>
              <a:rPr lang="en-GB" altLang="es-CR" sz="1800" i="1">
                <a:solidFill>
                  <a:srgbClr val="00CC99"/>
                </a:solidFill>
                <a:latin typeface="Tahoma" panose="020B0604030504040204" pitchFamily="34" charset="0"/>
                <a:cs typeface="Arial" panose="020B0604020202020204" pitchFamily="34" charset="0"/>
              </a:rPr>
              <a:t>“Diseño de Sistemas de Información”,</a:t>
            </a:r>
            <a:r>
              <a:rPr lang="en-GB" altLang="es-CR" sz="1800">
                <a:solidFill>
                  <a:srgbClr val="00CC99"/>
                </a:solidFill>
                <a:latin typeface="Tahoma" panose="020B0604030504040204" pitchFamily="34" charset="0"/>
                <a:cs typeface="Arial" panose="020B0604020202020204" pitchFamily="34" charset="0"/>
              </a:rPr>
              <a:t> Grupo Noriega Editores, 1992, Primera Edición.  </a:t>
            </a:r>
          </a:p>
          <a:p>
            <a:pPr algn="just" eaLnBrk="1" hangingPunct="1">
              <a:spcBef>
                <a:spcPts val="1113"/>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Ramez Elmasri y Shamkant B. Navathe </a:t>
            </a:r>
            <a:r>
              <a:rPr lang="en-GB" altLang="es-CR" sz="1800" i="1">
                <a:solidFill>
                  <a:srgbClr val="00CC99"/>
                </a:solidFill>
                <a:latin typeface="Tahoma" panose="020B0604030504040204" pitchFamily="34" charset="0"/>
                <a:cs typeface="Arial" panose="020B0604020202020204" pitchFamily="34" charset="0"/>
              </a:rPr>
              <a:t>“Sistemas de bases de Datos Conceptos Fundamentales”. </a:t>
            </a:r>
            <a:r>
              <a:rPr lang="en-GB" altLang="es-CR" sz="1800">
                <a:solidFill>
                  <a:srgbClr val="00CC99"/>
                </a:solidFill>
                <a:latin typeface="Tahoma" panose="020B0604030504040204" pitchFamily="34" charset="0"/>
                <a:cs typeface="Arial" panose="020B0604020202020204" pitchFamily="34" charset="0"/>
              </a:rPr>
              <a:t>Addison Wesley Iberoamericana, 1997, Segunda edición.  </a:t>
            </a:r>
          </a:p>
          <a:p>
            <a:pPr algn="just" eaLnBrk="1" hangingPunct="1">
              <a:spcBef>
                <a:spcPts val="1113"/>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Ramez Elmasri y Shamkant B. Navathe “</a:t>
            </a:r>
            <a:r>
              <a:rPr lang="en-GB" altLang="es-CR" sz="1800" i="1">
                <a:solidFill>
                  <a:srgbClr val="00CC99"/>
                </a:solidFill>
                <a:latin typeface="Tahoma" panose="020B0604030504040204" pitchFamily="34" charset="0"/>
                <a:cs typeface="Arial" panose="020B0604020202020204" pitchFamily="34" charset="0"/>
              </a:rPr>
              <a:t>Fundamentals of Dabatabase Systems”</a:t>
            </a:r>
            <a:r>
              <a:rPr lang="en-GB" altLang="es-CR" sz="1800">
                <a:solidFill>
                  <a:srgbClr val="00CC99"/>
                </a:solidFill>
                <a:latin typeface="Tahoma" panose="020B0604030504040204" pitchFamily="34" charset="0"/>
                <a:cs typeface="Arial" panose="020B0604020202020204" pitchFamily="34" charset="0"/>
              </a:rPr>
              <a:t>, Addison Wesley, 2000, Tercera edición.  </a:t>
            </a:r>
          </a:p>
          <a:p>
            <a:pPr eaLnBrk="1" hangingPunct="1">
              <a:spcBef>
                <a:spcPts val="1113"/>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Kennet Kendall y Julie Kendall</a:t>
            </a:r>
            <a:r>
              <a:rPr lang="en-GB" altLang="es-CR" sz="1800">
                <a:solidFill>
                  <a:srgbClr val="00CC99"/>
                </a:solidFill>
                <a:latin typeface="Tahoma" panose="020B0604030504040204" pitchFamily="34" charset="0"/>
                <a:ea typeface="HG Mincho Light J" charset="0"/>
                <a:cs typeface="HG Mincho Light J" charset="0"/>
              </a:rPr>
              <a:t> </a:t>
            </a:r>
            <a:r>
              <a:rPr lang="en-GB" altLang="es-CR" sz="1800" i="1">
                <a:solidFill>
                  <a:srgbClr val="00CC99"/>
                </a:solidFill>
                <a:latin typeface="Tahoma" panose="020B0604030504040204" pitchFamily="34" charset="0"/>
                <a:cs typeface="Arial" panose="020B0604020202020204" pitchFamily="34" charset="0"/>
              </a:rPr>
              <a:t>“Análisis y Diseño de Sistemas”,</a:t>
            </a:r>
            <a:r>
              <a:rPr lang="en-GB" altLang="es-CR" sz="1800">
                <a:solidFill>
                  <a:srgbClr val="00CC99"/>
                </a:solidFill>
                <a:latin typeface="Tahoma" panose="020B0604030504040204" pitchFamily="34" charset="0"/>
                <a:cs typeface="Arial" panose="020B0604020202020204" pitchFamily="34" charset="0"/>
              </a:rPr>
              <a:t> 1991, Prentices Hall Hispanoamericana. </a:t>
            </a:r>
          </a:p>
          <a:p>
            <a:pPr algn="just" eaLnBrk="1" hangingPunct="1">
              <a:spcBef>
                <a:spcPts val="438"/>
              </a:spcBef>
              <a:buClr>
                <a:srgbClr val="00CC99"/>
              </a:buClr>
              <a:buSzPct val="75000"/>
            </a:pPr>
            <a:endParaRPr lang="en-GB" altLang="es-CR" sz="1800">
              <a:solidFill>
                <a:srgbClr val="00CC99"/>
              </a:solidFill>
              <a:latin typeface="Tahoma" panose="020B0604030504040204" pitchFamily="34" charset="0"/>
              <a:cs typeface="Arial" panose="020B0604020202020204" pitchFamily="34" charset="0"/>
            </a:endParaRPr>
          </a:p>
          <a:p>
            <a:pPr algn="just" eaLnBrk="1" hangingPunct="1">
              <a:spcBef>
                <a:spcPts val="438"/>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Daniel Monteiro, Beatriz Pereyra y Martín Robatto “</a:t>
            </a:r>
            <a:r>
              <a:rPr lang="en-GB" altLang="es-CR" sz="1800" i="1">
                <a:solidFill>
                  <a:srgbClr val="00CC99"/>
                </a:solidFill>
                <a:latin typeface="Tahoma" panose="020B0604030504040204" pitchFamily="34" charset="0"/>
                <a:cs typeface="Arial" panose="020B0604020202020204" pitchFamily="34" charset="0"/>
              </a:rPr>
              <a:t>El rol del Técnico en</a:t>
            </a:r>
            <a:r>
              <a:rPr lang="en-GB" altLang="es-CR" sz="1800" i="1">
                <a:solidFill>
                  <a:srgbClr val="00CC99"/>
                </a:solidFill>
                <a:latin typeface="Tahoma" panose="020B0604030504040204" pitchFamily="34" charset="0"/>
                <a:ea typeface="HG Mincho Light J" charset="0"/>
                <a:cs typeface="HG Mincho Light J" charset="0"/>
              </a:rPr>
              <a:t> </a:t>
            </a:r>
            <a:r>
              <a:rPr lang="en-GB" altLang="es-CR" sz="1800" i="1">
                <a:solidFill>
                  <a:srgbClr val="00CC99"/>
                </a:solidFill>
                <a:latin typeface="Tahoma" panose="020B0604030504040204" pitchFamily="34" charset="0"/>
                <a:cs typeface="Arial" panose="020B0604020202020204" pitchFamily="34" charset="0"/>
              </a:rPr>
              <a:t>Administración en el desarrollo de los sistemas de información</a:t>
            </a:r>
            <a:r>
              <a:rPr lang="en-GB" altLang="es-CR" sz="1800">
                <a:solidFill>
                  <a:srgbClr val="00CC99"/>
                </a:solidFill>
                <a:latin typeface="Tahoma" panose="020B0604030504040204" pitchFamily="34" charset="0"/>
                <a:ea typeface="HG Mincho Light J" charset="0"/>
                <a:cs typeface="HG Mincho Light J" charset="0"/>
              </a:rPr>
              <a:t>”, </a:t>
            </a:r>
            <a:r>
              <a:rPr lang="en-GB" altLang="es-CR" sz="1800">
                <a:solidFill>
                  <a:srgbClr val="00CC99"/>
                </a:solidFill>
                <a:latin typeface="Tahoma" panose="020B0604030504040204" pitchFamily="34" charset="0"/>
                <a:cs typeface="Arial" panose="020B0604020202020204" pitchFamily="34" charset="0"/>
              </a:rPr>
              <a:t>2004, Cátedra de Introducción a la Computación  </a:t>
            </a:r>
          </a:p>
          <a:p>
            <a:pPr algn="just" eaLnBrk="1" hangingPunct="1">
              <a:spcBef>
                <a:spcPts val="438"/>
              </a:spcBef>
              <a:buClr>
                <a:srgbClr val="00CC99"/>
              </a:buClr>
              <a:buSzPct val="75000"/>
            </a:pPr>
            <a:endParaRPr lang="en-GB" altLang="es-CR" sz="1800">
              <a:solidFill>
                <a:srgbClr val="00CC99"/>
              </a:solidFill>
              <a:latin typeface="Tahoma" panose="020B0604030504040204" pitchFamily="34" charset="0"/>
              <a:cs typeface="Arial" panose="020B0604020202020204" pitchFamily="34" charset="0"/>
            </a:endParaRPr>
          </a:p>
          <a:p>
            <a:pPr algn="just" eaLnBrk="1" hangingPunct="1">
              <a:spcBef>
                <a:spcPts val="438"/>
              </a:spcBef>
              <a:buClr>
                <a:srgbClr val="00CC99"/>
              </a:buClr>
              <a:buSzPct val="75000"/>
            </a:pPr>
            <a:r>
              <a:rPr lang="en-GB" altLang="es-CR" sz="1800">
                <a:solidFill>
                  <a:srgbClr val="00CC99"/>
                </a:solidFill>
                <a:latin typeface="Tahoma" panose="020B0604030504040204" pitchFamily="34" charset="0"/>
                <a:cs typeface="Arial" panose="020B0604020202020204" pitchFamily="34" charset="0"/>
              </a:rPr>
              <a:t>James Senn </a:t>
            </a:r>
            <a:r>
              <a:rPr lang="en-GB" altLang="es-CR" sz="1800" i="1">
                <a:solidFill>
                  <a:srgbClr val="00CC99"/>
                </a:solidFill>
                <a:latin typeface="Tahoma" panose="020B0604030504040204" pitchFamily="34" charset="0"/>
                <a:cs typeface="Arial" panose="020B0604020202020204" pitchFamily="34" charset="0"/>
              </a:rPr>
              <a:t>“Análisis y Diseño de Sistemas de Información”</a:t>
            </a:r>
            <a:r>
              <a:rPr lang="en-GB" altLang="es-CR" sz="1800">
                <a:solidFill>
                  <a:srgbClr val="00CC99"/>
                </a:solidFill>
                <a:latin typeface="Tahoma" panose="020B0604030504040204" pitchFamily="34" charset="0"/>
                <a:cs typeface="Arial" panose="020B0604020202020204" pitchFamily="34" charset="0"/>
              </a:rPr>
              <a:t> Mc Graw Hill, 1992,  Segunda Edición.   </a:t>
            </a:r>
          </a:p>
        </p:txBody>
      </p:sp>
      <p:sp>
        <p:nvSpPr>
          <p:cNvPr id="36866" name="Text Box 2"/>
          <p:cNvSpPr txBox="1">
            <a:spLocks noChangeArrowheads="1"/>
          </p:cNvSpPr>
          <p:nvPr/>
        </p:nvSpPr>
        <p:spPr bwMode="auto">
          <a:xfrm>
            <a:off x="1600200" y="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738"/>
              </a:spcBef>
              <a:buClr>
                <a:srgbClr val="00CC99"/>
              </a:buClr>
              <a:buSzPct val="116000"/>
            </a:pPr>
            <a:r>
              <a:rPr lang="en-GB" altLang="es-CR" sz="2800" b="1">
                <a:solidFill>
                  <a:srgbClr val="00CC99"/>
                </a:solidFill>
                <a:latin typeface="Tahoma" panose="020B0604030504040204" pitchFamily="34" charset="0"/>
                <a:ea typeface="HG Mincho Light J" charset="0"/>
                <a:cs typeface="HG Mincho Light J" charset="0"/>
              </a:rPr>
              <a:t>Bibliografía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371600" y="13716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spcBef>
                <a:spcPts val="1988"/>
              </a:spcBef>
              <a:buClr>
                <a:srgbClr val="00CC99"/>
              </a:buClr>
              <a:buSzPct val="133000"/>
            </a:pPr>
            <a:r>
              <a:rPr lang="en-GB" altLang="es-CR" sz="3200" b="1">
                <a:solidFill>
                  <a:srgbClr val="00CC99"/>
                </a:solidFill>
                <a:latin typeface="Tahoma" panose="020B0604030504040204" pitchFamily="34" charset="0"/>
                <a:ea typeface="HG Mincho Light J" charset="0"/>
                <a:cs typeface="HG Mincho Light J" charset="0"/>
              </a:rPr>
              <a:t>¿Preguntas?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899592" y="1988840"/>
            <a:ext cx="7924800" cy="300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Algunos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utilizan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bases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propietarias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y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otros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continùan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utilizando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archivos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tradicionales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p>
          <a:p>
            <a:pPr algn="just" eaLnBrk="1" hangingPunct="1">
              <a:spcBef>
                <a:spcPts val="1488"/>
              </a:spcBef>
              <a:buClr>
                <a:srgbClr val="00CC99"/>
              </a:buClr>
            </a:pP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Resulta</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relevante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para el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Técnico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Administración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conocer</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conceptos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generales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vinculados</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al </a:t>
            </a:r>
            <a:r>
              <a:rPr lang="en-GB" altLang="es-CR" sz="2000" dirty="0" err="1">
                <a:solidFill>
                  <a:schemeClr val="bg2">
                    <a:lumMod val="60000"/>
                    <a:lumOff val="40000"/>
                  </a:schemeClr>
                </a:solidFill>
                <a:latin typeface="Tahoma" panose="020B0604030504040204" pitchFamily="34" charset="0"/>
                <a:cs typeface="Arial" panose="020B0604020202020204" pitchFamily="34" charset="0"/>
              </a:rPr>
              <a:t>tema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 </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fin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desempeñarse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como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usuario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estos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realizando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consultas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así</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como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para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poder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interactuar</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adecuadamente</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equipos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desarrollo</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000" dirty="0" err="1">
                <a:solidFill>
                  <a:schemeClr val="bg2">
                    <a:lumMod val="60000"/>
                    <a:lumOff val="40000"/>
                  </a:schemeClr>
                </a:solidFill>
                <a:latin typeface="Tahoma" panose="020B0604030504040204" pitchFamily="34" charset="0"/>
                <a:ea typeface="HG Mincho Light J" charset="0"/>
                <a:cs typeface="HG Mincho Light J" charset="0"/>
              </a:rPr>
              <a:t>información</a:t>
            </a:r>
            <a:r>
              <a:rPr lang="en-GB" altLang="es-CR" sz="2000" dirty="0">
                <a:solidFill>
                  <a:schemeClr val="bg2">
                    <a:lumMod val="60000"/>
                    <a:lumOff val="40000"/>
                  </a:schemeClr>
                </a:solidFill>
                <a:latin typeface="Tahoma" panose="020B0604030504040204" pitchFamily="34" charset="0"/>
                <a:ea typeface="HG Mincho Light J" charset="0"/>
                <a:cs typeface="HG Mincho Light J" charset="0"/>
              </a:rPr>
              <a:t>.   </a:t>
            </a:r>
          </a:p>
          <a:p>
            <a:pPr eaLnBrk="1" hangingPunct="1">
              <a:spcBef>
                <a:spcPts val="1488"/>
              </a:spcBef>
              <a:buClr>
                <a:srgbClr val="00CC99"/>
              </a:buClr>
            </a:pPr>
            <a:endParaRPr lang="en-GB" altLang="es-CR" dirty="0">
              <a:solidFill>
                <a:srgbClr val="00CC99"/>
              </a:solidFill>
              <a:latin typeface="Tahoma" panose="020B0604030504040204" pitchFamily="34" charset="0"/>
              <a:ea typeface="HG Mincho Light J" charset="0"/>
              <a:cs typeface="HG Mincho Light J" charset="0"/>
            </a:endParaRPr>
          </a:p>
        </p:txBody>
      </p:sp>
      <p:sp>
        <p:nvSpPr>
          <p:cNvPr id="80899" name="Text Box 3"/>
          <p:cNvSpPr txBox="1">
            <a:spLocks noChangeArrowheads="1"/>
          </p:cNvSpPr>
          <p:nvPr/>
        </p:nvSpPr>
        <p:spPr bwMode="auto">
          <a:xfrm>
            <a:off x="2476500" y="548680"/>
            <a:ext cx="44958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600" b="1" dirty="0">
                <a:solidFill>
                  <a:schemeClr val="bg2">
                    <a:lumMod val="60000"/>
                    <a:lumOff val="40000"/>
                  </a:schemeClr>
                </a:solidFill>
                <a:latin typeface="Tahoma" panose="020B0604030504040204" pitchFamily="34" charset="0"/>
                <a:ea typeface="HG Mincho Light J" charset="0"/>
                <a:cs typeface="HG Mincho Light J" charset="0"/>
              </a:rPr>
              <a:t>INTRODUCCIÓN</a:t>
            </a:r>
            <a:r>
              <a:rPr lang="en-GB" altLang="es-CR" sz="3200" b="1" dirty="0">
                <a:solidFill>
                  <a:srgbClr val="00CC99"/>
                </a:solidFill>
                <a:latin typeface="Tahoma" panose="020B0604030504040204" pitchFamily="34" charset="0"/>
                <a:ea typeface="HG Mincho Light J" charset="0"/>
                <a:cs typeface="HG Mincho Light J" charset="0"/>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subTitle" idx="4294967295"/>
          </p:nvPr>
        </p:nvSpPr>
        <p:spPr>
          <a:xfrm>
            <a:off x="1219200" y="381000"/>
            <a:ext cx="7924800" cy="1219200"/>
          </a:xfrm>
          <a:ln/>
        </p:spPr>
        <p:txBody>
          <a:bodyPr anchor="t"/>
          <a:lstStyle/>
          <a:p>
            <a:pPr algn="just">
              <a:spcBef>
                <a:spcPts val="588"/>
              </a:spcBef>
              <a:buClr>
                <a:srgbClr val="00CC99"/>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s-CR" sz="2400">
              <a:solidFill>
                <a:srgbClr val="00CC99"/>
              </a:solidFill>
              <a:latin typeface="Tahoma" panose="020B0604030504040204" pitchFamily="34" charset="0"/>
            </a:endParaRPr>
          </a:p>
          <a:p>
            <a:pPr>
              <a:spcBef>
                <a:spcPts val="588"/>
              </a:spcBef>
              <a:buClr>
                <a:srgbClr val="00CC99"/>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s-CR" sz="2400">
              <a:solidFill>
                <a:srgbClr val="00CC99"/>
              </a:solidFill>
              <a:latin typeface="Tahoma" panose="020B0604030504040204" pitchFamily="34" charset="0"/>
            </a:endParaRPr>
          </a:p>
        </p:txBody>
      </p:sp>
      <p:sp>
        <p:nvSpPr>
          <p:cNvPr id="7170" name="AutoShape 2"/>
          <p:cNvSpPr>
            <a:spLocks noChangeArrowheads="1"/>
          </p:cNvSpPr>
          <p:nvPr/>
        </p:nvSpPr>
        <p:spPr bwMode="auto">
          <a:xfrm>
            <a:off x="2343150" y="2033588"/>
            <a:ext cx="9144000" cy="1587"/>
          </a:xfrm>
          <a:prstGeom prst="roundRect">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CR"/>
          </a:p>
        </p:txBody>
      </p:sp>
      <p:grpSp>
        <p:nvGrpSpPr>
          <p:cNvPr id="7171" name="Group 3"/>
          <p:cNvGrpSpPr>
            <a:grpSpLocks/>
          </p:cNvGrpSpPr>
          <p:nvPr/>
        </p:nvGrpSpPr>
        <p:grpSpPr bwMode="auto">
          <a:xfrm>
            <a:off x="899592" y="2065972"/>
            <a:ext cx="5332413" cy="3351213"/>
            <a:chOff x="864" y="1488"/>
            <a:chExt cx="3359" cy="2111"/>
          </a:xfrm>
        </p:grpSpPr>
        <p:sp>
          <p:nvSpPr>
            <p:cNvPr id="7172" name="AutoShape 4"/>
            <p:cNvSpPr>
              <a:spLocks noChangeArrowheads="1"/>
            </p:cNvSpPr>
            <p:nvPr/>
          </p:nvSpPr>
          <p:spPr bwMode="auto">
            <a:xfrm>
              <a:off x="864" y="1488"/>
              <a:ext cx="3360" cy="2112"/>
            </a:xfrm>
            <a:prstGeom prst="roundRect">
              <a:avLst>
                <a:gd name="adj" fmla="val 46"/>
              </a:avLst>
            </a:prstGeom>
            <a:solidFill>
              <a:srgbClr val="FFFF99"/>
            </a:solidFill>
            <a:ln w="54000">
              <a:solidFill>
                <a:srgbClr val="00CC99"/>
              </a:solidFill>
              <a:round/>
              <a:headEnd/>
              <a:tailEnd/>
            </a:ln>
          </p:spPr>
          <p:txBody>
            <a:bodyPr wrap="none" anchor="ctr"/>
            <a:lstStyle/>
            <a:p>
              <a:endParaRPr lang="es-CR">
                <a:solidFill>
                  <a:schemeClr val="bg2">
                    <a:lumMod val="60000"/>
                    <a:lumOff val="40000"/>
                  </a:schemeClr>
                </a:solidFill>
              </a:endParaRPr>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 y="1488"/>
              <a:ext cx="3360" cy="21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7174" name="AutoShape 6"/>
            <p:cNvSpPr>
              <a:spLocks noChangeArrowheads="1"/>
            </p:cNvSpPr>
            <p:nvPr/>
          </p:nvSpPr>
          <p:spPr bwMode="auto">
            <a:xfrm>
              <a:off x="864" y="1488"/>
              <a:ext cx="3360" cy="2112"/>
            </a:xfrm>
            <a:prstGeom prst="roundRect">
              <a:avLst>
                <a:gd name="adj" fmla="val 46"/>
              </a:avLst>
            </a:prstGeom>
            <a:noFill/>
            <a:ln w="54000">
              <a:solidFill>
                <a:srgbClr val="00CC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CR">
                <a:solidFill>
                  <a:schemeClr val="bg2">
                    <a:lumMod val="60000"/>
                    <a:lumOff val="40000"/>
                  </a:schemeClr>
                </a:solidFill>
              </a:endParaRPr>
            </a:p>
          </p:txBody>
        </p:sp>
      </p:grpSp>
      <p:sp>
        <p:nvSpPr>
          <p:cNvPr id="7175" name="Text Box 7"/>
          <p:cNvSpPr txBox="1">
            <a:spLocks noChangeArrowheads="1"/>
          </p:cNvSpPr>
          <p:nvPr/>
        </p:nvSpPr>
        <p:spPr bwMode="auto">
          <a:xfrm>
            <a:off x="1447800" y="5867400"/>
            <a:ext cx="52578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spcBef>
                <a:spcPts val="738"/>
              </a:spcBef>
              <a:buClr>
                <a:srgbClr val="000000"/>
              </a:buClr>
            </a:pPr>
            <a:r>
              <a:rPr lang="en-GB" altLang="es-CR" sz="1200" b="1">
                <a:ea typeface="HG Mincho Light J" charset="0"/>
                <a:cs typeface="HG Mincho Light J" charset="0"/>
              </a:rPr>
              <a:t>                                      </a:t>
            </a:r>
            <a:r>
              <a:rPr lang="en-GB" altLang="es-CR" sz="1200" b="1">
                <a:latin typeface="AGaramond" pitchFamily="18" charset="0"/>
                <a:ea typeface="HG Mincho Light J" charset="0"/>
                <a:cs typeface="HG Mincho Light J" charset="0"/>
              </a:rPr>
              <a:t>Fuente: Kendall y Kendall </a:t>
            </a:r>
          </a:p>
        </p:txBody>
      </p:sp>
      <p:sp>
        <p:nvSpPr>
          <p:cNvPr id="7179" name="Text Box 11"/>
          <p:cNvSpPr txBox="1">
            <a:spLocks noChangeArrowheads="1"/>
          </p:cNvSpPr>
          <p:nvPr/>
        </p:nvSpPr>
        <p:spPr bwMode="auto">
          <a:xfrm>
            <a:off x="685800" y="381000"/>
            <a:ext cx="8458200" cy="127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Ciclo</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desarrollo</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de los </a:t>
            </a:r>
          </a:p>
          <a:p>
            <a:pPr algn="ctr" eaLnBrk="1" hangingPunct="1">
              <a:spcBef>
                <a:spcPts val="1488"/>
              </a:spcBef>
              <a:buClr>
                <a:srgbClr val="00CC99"/>
              </a:buClr>
              <a:buSzPct val="133000"/>
            </a:pP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información</a:t>
            </a:r>
            <a:r>
              <a:rPr lang="en-GB" altLang="es-CR" b="1"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7183" name="Text Box 15"/>
          <p:cNvSpPr txBox="1">
            <a:spLocks noChangeArrowheads="1"/>
          </p:cNvSpPr>
          <p:nvPr/>
        </p:nvSpPr>
        <p:spPr bwMode="auto">
          <a:xfrm>
            <a:off x="6516216" y="2334868"/>
            <a:ext cx="2159153" cy="1815882"/>
          </a:xfrm>
          <a:prstGeom prst="rect">
            <a:avLst/>
          </a:prstGeom>
          <a:noFill/>
          <a:ln w="50800">
            <a:noFill/>
            <a:miter lim="800000"/>
            <a:headEnd/>
            <a:tailEnd/>
          </a:ln>
          <a:effectLst/>
        </p:spPr>
        <p:txBody>
          <a:bodyPr wrap="square">
            <a:spAutoFit/>
          </a:bodyPr>
          <a:lstStyle/>
          <a:p>
            <a:pPr>
              <a:spcBef>
                <a:spcPct val="50000"/>
              </a:spcBef>
            </a:pPr>
            <a:r>
              <a:rPr lang="en-GB" altLang="es-CR" sz="1600" dirty="0" err="1">
                <a:solidFill>
                  <a:schemeClr val="bg2">
                    <a:lumMod val="75000"/>
                  </a:schemeClr>
                </a:solidFill>
                <a:latin typeface="Tahoma" panose="020B0604030504040204" pitchFamily="34" charset="0"/>
                <a:cs typeface="Arial" panose="020B0604020202020204" pitchFamily="34" charset="0"/>
              </a:rPr>
              <a:t>En</a:t>
            </a:r>
            <a:r>
              <a:rPr lang="en-GB" altLang="es-CR" sz="1600" dirty="0">
                <a:solidFill>
                  <a:schemeClr val="bg2">
                    <a:lumMod val="75000"/>
                  </a:schemeClr>
                </a:solidFill>
                <a:latin typeface="Tahoma" panose="020B0604030504040204" pitchFamily="34" charset="0"/>
                <a:cs typeface="Arial" panose="020B0604020202020204" pitchFamily="34" charset="0"/>
              </a:rPr>
              <a:t> la </a:t>
            </a:r>
            <a:r>
              <a:rPr lang="en-GB" altLang="es-CR" sz="1600" b="1" dirty="0" err="1">
                <a:solidFill>
                  <a:schemeClr val="bg2">
                    <a:lumMod val="75000"/>
                  </a:schemeClr>
                </a:solidFill>
                <a:latin typeface="Tahoma" panose="020B0604030504040204" pitchFamily="34" charset="0"/>
                <a:cs typeface="Arial" panose="020B0604020202020204" pitchFamily="34" charset="0"/>
              </a:rPr>
              <a:t>etapa</a:t>
            </a:r>
            <a:r>
              <a:rPr lang="en-GB" altLang="es-CR" sz="1600" b="1" dirty="0">
                <a:solidFill>
                  <a:schemeClr val="bg2">
                    <a:lumMod val="75000"/>
                  </a:schemeClr>
                </a:solidFill>
                <a:latin typeface="Tahoma" panose="020B0604030504040204" pitchFamily="34" charset="0"/>
                <a:cs typeface="Arial" panose="020B0604020202020204" pitchFamily="34" charset="0"/>
              </a:rPr>
              <a:t> 4) </a:t>
            </a:r>
            <a:r>
              <a:rPr lang="en-GB" altLang="es-CR" sz="1600" b="1" dirty="0" err="1">
                <a:solidFill>
                  <a:schemeClr val="bg2">
                    <a:lumMod val="75000"/>
                  </a:schemeClr>
                </a:solidFill>
                <a:latin typeface="Tahoma" panose="020B0604030504040204" pitchFamily="34" charset="0"/>
                <a:cs typeface="Arial" panose="020B0604020202020204" pitchFamily="34" charset="0"/>
              </a:rPr>
              <a:t>Diseño</a:t>
            </a:r>
            <a:r>
              <a:rPr lang="en-GB" altLang="es-CR" sz="1600" b="1" dirty="0">
                <a:solidFill>
                  <a:schemeClr val="bg2">
                    <a:lumMod val="75000"/>
                  </a:schemeClr>
                </a:solidFill>
                <a:latin typeface="Tahoma" panose="020B0604030504040204" pitchFamily="34" charset="0"/>
                <a:cs typeface="Arial" panose="020B0604020202020204" pitchFamily="34" charset="0"/>
              </a:rPr>
              <a:t> </a:t>
            </a:r>
            <a:r>
              <a:rPr lang="en-GB" altLang="es-CR" sz="1600" dirty="0">
                <a:solidFill>
                  <a:schemeClr val="bg2">
                    <a:lumMod val="75000"/>
                  </a:schemeClr>
                </a:solidFill>
                <a:latin typeface="Tahoma" panose="020B0604030504040204" pitchFamily="34" charset="0"/>
                <a:cs typeface="Arial" panose="020B0604020202020204" pitchFamily="34" charset="0"/>
              </a:rPr>
              <a:t>se </a:t>
            </a:r>
            <a:r>
              <a:rPr lang="en-GB" altLang="es-CR" sz="1600" dirty="0" err="1">
                <a:solidFill>
                  <a:schemeClr val="bg2">
                    <a:lumMod val="75000"/>
                  </a:schemeClr>
                </a:solidFill>
                <a:latin typeface="Tahoma" panose="020B0604030504040204" pitchFamily="34" charset="0"/>
                <a:cs typeface="Arial" panose="020B0604020202020204" pitchFamily="34" charset="0"/>
              </a:rPr>
              <a:t>definen</a:t>
            </a:r>
            <a:r>
              <a:rPr lang="en-GB" altLang="es-CR" sz="1600" dirty="0">
                <a:solidFill>
                  <a:schemeClr val="bg2">
                    <a:lumMod val="75000"/>
                  </a:schemeClr>
                </a:solidFill>
                <a:latin typeface="Tahoma" panose="020B0604030504040204" pitchFamily="34" charset="0"/>
                <a:cs typeface="Arial" panose="020B0604020202020204" pitchFamily="34" charset="0"/>
              </a:rPr>
              <a:t> los </a:t>
            </a:r>
            <a:r>
              <a:rPr lang="en-GB" altLang="es-CR" sz="1600" dirty="0" err="1">
                <a:solidFill>
                  <a:schemeClr val="bg2">
                    <a:lumMod val="75000"/>
                  </a:schemeClr>
                </a:solidFill>
                <a:latin typeface="Tahoma" panose="020B0604030504040204" pitchFamily="34" charset="0"/>
                <a:cs typeface="Arial" panose="020B0604020202020204" pitchFamily="34" charset="0"/>
              </a:rPr>
              <a:t>detalles</a:t>
            </a:r>
            <a:r>
              <a:rPr lang="en-GB" altLang="es-CR" sz="1600" dirty="0">
                <a:solidFill>
                  <a:schemeClr val="bg2">
                    <a:lumMod val="75000"/>
                  </a:schemeClr>
                </a:solidFill>
                <a:latin typeface="Tahoma" panose="020B0604030504040204" pitchFamily="34" charset="0"/>
                <a:cs typeface="Arial" panose="020B0604020202020204" pitchFamily="34" charset="0"/>
              </a:rPr>
              <a:t> a fin de </a:t>
            </a:r>
            <a:r>
              <a:rPr lang="en-GB" altLang="es-CR" sz="1600" dirty="0" err="1">
                <a:solidFill>
                  <a:schemeClr val="bg2">
                    <a:lumMod val="75000"/>
                  </a:schemeClr>
                </a:solidFill>
                <a:latin typeface="Tahoma" panose="020B0604030504040204" pitchFamily="34" charset="0"/>
                <a:cs typeface="Arial" panose="020B0604020202020204" pitchFamily="34" charset="0"/>
              </a:rPr>
              <a:t>cumplir</a:t>
            </a:r>
            <a:r>
              <a:rPr lang="en-GB" altLang="es-CR" sz="1600" dirty="0">
                <a:solidFill>
                  <a:schemeClr val="bg2">
                    <a:lumMod val="75000"/>
                  </a:schemeClr>
                </a:solidFill>
                <a:latin typeface="Tahoma" panose="020B0604030504040204" pitchFamily="34" charset="0"/>
                <a:cs typeface="Arial" panose="020B0604020202020204" pitchFamily="34" charset="0"/>
              </a:rPr>
              <a:t> con los </a:t>
            </a:r>
            <a:r>
              <a:rPr lang="en-GB" altLang="es-CR" sz="1600" dirty="0" err="1">
                <a:solidFill>
                  <a:schemeClr val="bg2">
                    <a:lumMod val="75000"/>
                  </a:schemeClr>
                </a:solidFill>
                <a:latin typeface="Tahoma" panose="020B0604030504040204" pitchFamily="34" charset="0"/>
                <a:cs typeface="Arial" panose="020B0604020202020204" pitchFamily="34" charset="0"/>
              </a:rPr>
              <a:t>requerimientos</a:t>
            </a:r>
            <a:r>
              <a:rPr lang="en-GB" altLang="es-CR" sz="1600" dirty="0">
                <a:solidFill>
                  <a:schemeClr val="bg2">
                    <a:lumMod val="75000"/>
                  </a:schemeClr>
                </a:solidFill>
                <a:latin typeface="Tahoma" panose="020B0604030504040204" pitchFamily="34" charset="0"/>
                <a:cs typeface="Arial" panose="020B0604020202020204" pitchFamily="34" charset="0"/>
              </a:rPr>
              <a:t> </a:t>
            </a:r>
            <a:r>
              <a:rPr lang="en-GB" altLang="es-CR" sz="1600" dirty="0" err="1">
                <a:solidFill>
                  <a:schemeClr val="bg2">
                    <a:lumMod val="75000"/>
                  </a:schemeClr>
                </a:solidFill>
                <a:latin typeface="Tahoma" panose="020B0604030504040204" pitchFamily="34" charset="0"/>
                <a:cs typeface="Arial" panose="020B0604020202020204" pitchFamily="34" charset="0"/>
              </a:rPr>
              <a:t>identificados</a:t>
            </a:r>
            <a:r>
              <a:rPr lang="en-GB" altLang="es-CR" sz="1600" dirty="0">
                <a:solidFill>
                  <a:schemeClr val="bg2">
                    <a:lumMod val="75000"/>
                  </a:schemeClr>
                </a:solidFill>
                <a:latin typeface="Tahoma" panose="020B0604030504040204" pitchFamily="34" charset="0"/>
                <a:cs typeface="Arial" panose="020B0604020202020204" pitchFamily="34" charset="0"/>
              </a:rPr>
              <a:t> </a:t>
            </a:r>
            <a:r>
              <a:rPr lang="en-GB" altLang="es-CR" sz="1600" dirty="0" err="1">
                <a:solidFill>
                  <a:schemeClr val="bg2">
                    <a:lumMod val="75000"/>
                  </a:schemeClr>
                </a:solidFill>
                <a:latin typeface="Tahoma" panose="020B0604030504040204" pitchFamily="34" charset="0"/>
                <a:cs typeface="Arial" panose="020B0604020202020204" pitchFamily="34" charset="0"/>
              </a:rPr>
              <a:t>en</a:t>
            </a:r>
            <a:r>
              <a:rPr lang="en-GB" altLang="es-CR" sz="1600" dirty="0">
                <a:solidFill>
                  <a:schemeClr val="bg2">
                    <a:lumMod val="75000"/>
                  </a:schemeClr>
                </a:solidFill>
                <a:latin typeface="Tahoma" panose="020B0604030504040204" pitchFamily="34" charset="0"/>
                <a:cs typeface="Arial" panose="020B0604020202020204" pitchFamily="34" charset="0"/>
              </a:rPr>
              <a:t> la </a:t>
            </a:r>
            <a:r>
              <a:rPr lang="en-GB" altLang="es-CR" sz="1600" b="1" dirty="0" err="1">
                <a:solidFill>
                  <a:schemeClr val="bg2">
                    <a:lumMod val="75000"/>
                  </a:schemeClr>
                </a:solidFill>
                <a:latin typeface="Tahoma" panose="020B0604030504040204" pitchFamily="34" charset="0"/>
                <a:cs typeface="Arial" panose="020B0604020202020204" pitchFamily="34" charset="0"/>
              </a:rPr>
              <a:t>etapa</a:t>
            </a:r>
            <a:r>
              <a:rPr lang="en-GB" altLang="es-CR" sz="1600" b="1" dirty="0">
                <a:solidFill>
                  <a:schemeClr val="bg2">
                    <a:lumMod val="75000"/>
                  </a:schemeClr>
                </a:solidFill>
                <a:latin typeface="Tahoma" panose="020B0604030504040204" pitchFamily="34" charset="0"/>
                <a:cs typeface="Arial" panose="020B0604020202020204" pitchFamily="34" charset="0"/>
              </a:rPr>
              <a:t> 3) </a:t>
            </a:r>
            <a:r>
              <a:rPr lang="en-GB" altLang="es-CR" sz="1600" b="1" dirty="0" err="1">
                <a:solidFill>
                  <a:schemeClr val="bg2">
                    <a:lumMod val="75000"/>
                  </a:schemeClr>
                </a:solidFill>
                <a:latin typeface="Tahoma" panose="020B0604030504040204" pitchFamily="34" charset="0"/>
                <a:cs typeface="Arial" panose="020B0604020202020204" pitchFamily="34" charset="0"/>
              </a:rPr>
              <a:t>Análisis</a:t>
            </a:r>
            <a:r>
              <a:rPr lang="en-GB" altLang="es-CR" sz="1600" dirty="0">
                <a:solidFill>
                  <a:schemeClr val="bg2">
                    <a:lumMod val="60000"/>
                    <a:lumOff val="40000"/>
                  </a:schemeClr>
                </a:solidFill>
                <a:latin typeface="Tahoma" panose="020B0604030504040204" pitchFamily="34" charset="0"/>
                <a:cs typeface="Arial" panose="020B0604020202020204" pitchFamily="34" charset="0"/>
              </a:rPr>
              <a:t>.</a:t>
            </a:r>
            <a:endParaRPr lang="es-ES" altLang="es-CR" sz="1600" dirty="0">
              <a:solidFill>
                <a:schemeClr val="bg2">
                  <a:lumMod val="60000"/>
                  <a:lumOff val="40000"/>
                </a:schemeClr>
              </a:solidFill>
              <a:latin typeface="Tahoma" panose="020B0604030504040204" pitchFamily="34" charset="0"/>
              <a:cs typeface="Arial" panose="020B0604020202020204" pitchFamily="34" charset="0"/>
            </a:endParaRPr>
          </a:p>
        </p:txBody>
      </p:sp>
      <p:sp>
        <p:nvSpPr>
          <p:cNvPr id="7184" name="Line 16"/>
          <p:cNvSpPr>
            <a:spLocks noChangeShapeType="1"/>
          </p:cNvSpPr>
          <p:nvPr/>
        </p:nvSpPr>
        <p:spPr bwMode="auto">
          <a:xfrm flipH="1">
            <a:off x="4896143" y="3677784"/>
            <a:ext cx="1981200" cy="609600"/>
          </a:xfrm>
          <a:prstGeom prst="line">
            <a:avLst/>
          </a:prstGeom>
          <a:noFill/>
          <a:ln w="50800">
            <a:solidFill>
              <a:schemeClr val="accent1"/>
            </a:solidFill>
            <a:round/>
            <a:headEnd/>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90600" y="304800"/>
            <a:ext cx="7231063"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988"/>
              </a:spcBef>
              <a:buClr>
                <a:srgbClr val="00CC99"/>
              </a:buClr>
              <a:buSzPct val="133000"/>
            </a:pP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Diseño</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del </a:t>
            </a:r>
            <a:r>
              <a:rPr lang="en-GB" altLang="es-CR" sz="3200" b="1" dirty="0" err="1">
                <a:solidFill>
                  <a:schemeClr val="bg2">
                    <a:lumMod val="60000"/>
                    <a:lumOff val="40000"/>
                  </a:schemeClr>
                </a:solidFill>
                <a:latin typeface="Tahoma" panose="020B0604030504040204" pitchFamily="34" charset="0"/>
                <a:ea typeface="HG Mincho Light J" charset="0"/>
                <a:cs typeface="HG Mincho Light J" charset="0"/>
              </a:rPr>
              <a:t>sistema</a:t>
            </a:r>
            <a:r>
              <a:rPr lang="en-GB" altLang="es-CR" sz="3200" b="1" dirty="0">
                <a:solidFill>
                  <a:schemeClr val="bg2">
                    <a:lumMod val="60000"/>
                    <a:lumOff val="40000"/>
                  </a:schemeClr>
                </a:solidFill>
                <a:latin typeface="Tahoma" panose="020B0604030504040204" pitchFamily="34" charset="0"/>
                <a:ea typeface="HG Mincho Light J" charset="0"/>
                <a:cs typeface="HG Mincho Light J" charset="0"/>
              </a:rPr>
              <a:t> </a:t>
            </a:r>
          </a:p>
        </p:txBody>
      </p:sp>
      <p:sp>
        <p:nvSpPr>
          <p:cNvPr id="8196" name="Text Box 4"/>
          <p:cNvSpPr txBox="1">
            <a:spLocks noChangeArrowheads="1"/>
          </p:cNvSpPr>
          <p:nvPr/>
        </p:nvSpPr>
        <p:spPr bwMode="auto">
          <a:xfrm>
            <a:off x="1008254" y="1412776"/>
            <a:ext cx="7543800" cy="382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just" eaLnBrk="1" hangingPunct="1">
              <a:spcBef>
                <a:spcPts val="1488"/>
              </a:spcBef>
              <a:buClr>
                <a:srgbClr val="00CC99"/>
              </a:buClr>
            </a:pP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particularmente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importante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el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tema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Bases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Datos</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la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etapa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diseño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del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desarrollo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un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sistema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información</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debido</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que</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la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misma</a:t>
            </a:r>
            <a:r>
              <a:rPr lang="en-GB" altLang="es-CR" sz="1800"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1800" dirty="0" err="1">
                <a:solidFill>
                  <a:schemeClr val="bg2">
                    <a:lumMod val="60000"/>
                    <a:lumOff val="40000"/>
                  </a:schemeClr>
                </a:solidFill>
                <a:latin typeface="Tahoma" panose="020B0604030504040204" pitchFamily="34" charset="0"/>
                <a:ea typeface="HG Mincho Light J" charset="0"/>
                <a:cs typeface="HG Mincho Light J" charset="0"/>
              </a:rPr>
              <a:t>c</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omprende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el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diseño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a:t>
            </a:r>
          </a:p>
          <a:p>
            <a:pPr algn="just" eaLnBrk="1" hangingPunct="1">
              <a:spcBef>
                <a:spcPts val="1488"/>
              </a:spcBef>
              <a:buClr>
                <a:srgbClr val="00CC99"/>
              </a:buClr>
              <a:buSzPct val="145000"/>
              <a:buFont typeface="Wingdings" panose="05000000000000000000" pitchFamily="2" charset="2"/>
              <a:buChar char=""/>
            </a:pP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Procedimientos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precisos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captura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p>
          <a:p>
            <a:pPr algn="just" eaLnBrk="1" hangingPunct="1">
              <a:spcBef>
                <a:spcPts val="1488"/>
              </a:spcBef>
              <a:buClr>
                <a:srgbClr val="00CC99"/>
              </a:buClr>
              <a:buSzPct val="145000"/>
              <a:buFont typeface="Wingdings" panose="05000000000000000000" pitchFamily="2" charset="2"/>
              <a:buChar char=""/>
            </a:pP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Formularios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y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pantallas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para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ingresar</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p>
          <a:p>
            <a:pPr algn="just" eaLnBrk="1" hangingPunct="1">
              <a:spcBef>
                <a:spcPts val="1488"/>
              </a:spcBef>
              <a:buClr>
                <a:srgbClr val="00CC99"/>
              </a:buClr>
              <a:buSzPct val="145000"/>
              <a:buFont typeface="Wingdings" panose="05000000000000000000" pitchFamily="2" charset="2"/>
              <a:buChar char=""/>
            </a:pP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Interfaz</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con el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usuario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mensajes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menús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uso</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del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ratón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o mouse, etc.) </a:t>
            </a:r>
          </a:p>
          <a:p>
            <a:pPr algn="just" eaLnBrk="1" hangingPunct="1">
              <a:spcBef>
                <a:spcPts val="1488"/>
              </a:spcBef>
              <a:buClr>
                <a:srgbClr val="00CC99"/>
              </a:buClr>
              <a:buSzPct val="145000"/>
              <a:buFont typeface="Wingdings" panose="05000000000000000000" pitchFamily="2" charset="2"/>
              <a:buChar char=""/>
            </a:pPr>
            <a:r>
              <a:rPr lang="en-GB" altLang="es-CR" sz="1800" b="1" u="sng" dirty="0">
                <a:solidFill>
                  <a:schemeClr val="bg2">
                    <a:lumMod val="60000"/>
                    <a:lumOff val="40000"/>
                  </a:schemeClr>
                </a:solidFill>
                <a:latin typeface="Tahoma" panose="020B0604030504040204" pitchFamily="34" charset="0"/>
                <a:cs typeface="Arial" panose="020B0604020202020204" pitchFamily="34" charset="0"/>
              </a:rPr>
              <a:t> Base de </a:t>
            </a:r>
            <a:r>
              <a:rPr lang="en-GB" altLang="es-CR" sz="1800" b="1" u="sng"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b="1"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almacenará</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aquellos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requeridos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por</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quien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toma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decisiones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organización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p>
          <a:p>
            <a:pPr algn="just" eaLnBrk="1" hangingPunct="1">
              <a:spcBef>
                <a:spcPts val="1488"/>
              </a:spcBef>
              <a:buClr>
                <a:srgbClr val="00CC99"/>
              </a:buClr>
              <a:buSzPct val="145000"/>
              <a:buFont typeface="Wingdings" panose="05000000000000000000" pitchFamily="2" charset="2"/>
              <a:buChar char=""/>
            </a:pP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Salidas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del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sistema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impresas y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pantalla</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consultas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a:t>
            </a:r>
            <a:r>
              <a:rPr lang="en-GB" altLang="es-CR" sz="1800" dirty="0" err="1">
                <a:solidFill>
                  <a:schemeClr val="bg2">
                    <a:lumMod val="60000"/>
                    <a:lumOff val="40000"/>
                  </a:schemeClr>
                </a:solidFill>
                <a:latin typeface="Tahoma" panose="020B0604030504040204" pitchFamily="34" charset="0"/>
                <a:cs typeface="Arial" panose="020B0604020202020204" pitchFamily="34" charset="0"/>
              </a:rPr>
              <a:t>listados</a:t>
            </a:r>
            <a:r>
              <a:rPr lang="en-GB" altLang="es-CR" sz="1800" dirty="0">
                <a:solidFill>
                  <a:schemeClr val="bg2">
                    <a:lumMod val="60000"/>
                    <a:lumOff val="40000"/>
                  </a:schemeClr>
                </a:solidFill>
                <a:latin typeface="Tahoma" panose="020B0604030504040204" pitchFamily="34" charset="0"/>
                <a:cs typeface="Arial" panose="020B0604020202020204" pitchFamily="34" charset="0"/>
              </a:rPr>
              <a:t>, etc.)</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094718" y="2564904"/>
            <a:ext cx="7162800"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588"/>
              </a:spcBef>
              <a:buClr>
                <a:srgbClr val="00CC99"/>
              </a:buClr>
            </a:pPr>
            <a:r>
              <a:rPr lang="en-GB" altLang="es-CR" sz="2000" i="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deseable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informáticos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habiliten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la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participación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del T/A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esta</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etapa</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diseño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antes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llegar</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las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etapas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desarrollo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y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prueba</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modo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sea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posible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realizar</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ajustes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necesarios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sin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incurrir</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costos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implica</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el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avance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proyecto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posible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que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los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informáticos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le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presenten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al T/A el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Modelo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Datos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sistema</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Tablas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decisión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Árboles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Decisión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etc. y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su</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rol</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este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caso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puede</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consistir</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en</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sugerir</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mejoras</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al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diseño</a:t>
            </a:r>
            <a:r>
              <a:rPr lang="en-GB" altLang="es-CR" sz="2000" i="1" dirty="0">
                <a:solidFill>
                  <a:schemeClr val="bg2">
                    <a:lumMod val="60000"/>
                    <a:lumOff val="40000"/>
                  </a:schemeClr>
                </a:solidFill>
                <a:latin typeface="Tahoma" panose="020B0604030504040204" pitchFamily="34" charset="0"/>
                <a:cs typeface="Arial" panose="020B0604020202020204" pitchFamily="34" charset="0"/>
              </a:rPr>
              <a:t> del </a:t>
            </a:r>
            <a:r>
              <a:rPr lang="en-GB" altLang="es-CR" sz="2000" i="1" dirty="0" err="1">
                <a:solidFill>
                  <a:schemeClr val="bg2">
                    <a:lumMod val="60000"/>
                    <a:lumOff val="40000"/>
                  </a:schemeClr>
                </a:solidFill>
                <a:latin typeface="Tahoma" panose="020B0604030504040204" pitchFamily="34" charset="0"/>
                <a:cs typeface="Arial" panose="020B0604020202020204" pitchFamily="34" charset="0"/>
              </a:rPr>
              <a:t>sistema</a:t>
            </a:r>
            <a:r>
              <a:rPr lang="en-GB" altLang="es-CR" sz="2000" dirty="0">
                <a:solidFill>
                  <a:schemeClr val="bg2">
                    <a:lumMod val="60000"/>
                    <a:lumOff val="40000"/>
                  </a:schemeClr>
                </a:solidFill>
                <a:latin typeface="Tahoma" panose="020B0604030504040204" pitchFamily="34" charset="0"/>
                <a:cs typeface="Arial" panose="020B0604020202020204" pitchFamily="34" charset="0"/>
              </a:rPr>
              <a:t>”. </a:t>
            </a:r>
          </a:p>
        </p:txBody>
      </p:sp>
      <p:sp>
        <p:nvSpPr>
          <p:cNvPr id="9218" name="Text Box 2"/>
          <p:cNvSpPr txBox="1">
            <a:spLocks noChangeArrowheads="1"/>
          </p:cNvSpPr>
          <p:nvPr/>
        </p:nvSpPr>
        <p:spPr bwMode="auto">
          <a:xfrm>
            <a:off x="1066800" y="457200"/>
            <a:ext cx="74676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738"/>
              </a:spcBef>
              <a:buClr>
                <a:srgbClr val="00CC99"/>
              </a:buClr>
              <a:buSzPct val="116000"/>
            </a:pP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El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rol</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del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Técnico</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Administración</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en</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el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desarrollo</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de los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sistemas</a:t>
            </a:r>
            <a:r>
              <a:rPr lang="en-GB" altLang="es-CR" sz="2800" b="1" dirty="0">
                <a:solidFill>
                  <a:schemeClr val="bg2">
                    <a:lumMod val="60000"/>
                    <a:lumOff val="40000"/>
                  </a:schemeClr>
                </a:solidFill>
                <a:latin typeface="Tahoma" panose="020B0604030504040204" pitchFamily="34" charset="0"/>
                <a:ea typeface="HG Mincho Light J" charset="0"/>
                <a:cs typeface="HG Mincho Light J" charset="0"/>
              </a:rPr>
              <a:t> de </a:t>
            </a:r>
            <a:r>
              <a:rPr lang="en-GB" altLang="es-CR" sz="2800" b="1" dirty="0" err="1">
                <a:solidFill>
                  <a:schemeClr val="bg2">
                    <a:lumMod val="60000"/>
                    <a:lumOff val="40000"/>
                  </a:schemeClr>
                </a:solidFill>
                <a:latin typeface="Tahoma" panose="020B0604030504040204" pitchFamily="34" charset="0"/>
                <a:ea typeface="HG Mincho Light J" charset="0"/>
                <a:cs typeface="HG Mincho Light J" charset="0"/>
              </a:rPr>
              <a:t>información</a:t>
            </a:r>
            <a:endParaRPr lang="en-GB" altLang="es-CR" sz="2800" b="1" dirty="0">
              <a:solidFill>
                <a:schemeClr val="bg2">
                  <a:lumMod val="60000"/>
                  <a:lumOff val="40000"/>
                </a:schemeClr>
              </a:solidFill>
              <a:latin typeface="Tahoma" panose="020B0604030504040204" pitchFamily="34" charset="0"/>
              <a:ea typeface="HG Mincho Light J" charset="0"/>
              <a:cs typeface="HG Mincho Light J"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CCFFCC"/>
            </a:gs>
            <a:gs pos="100000">
              <a:srgbClr val="FFFFFF"/>
            </a:gs>
          </a:gsLst>
          <a:lin ang="2700000" scaled="1"/>
        </a:gra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85800" y="609600"/>
            <a:ext cx="7772400" cy="1143000"/>
          </a:xfrm>
          <a:ln/>
        </p:spPr>
        <p:txBody>
          <a:bodyPr/>
          <a:lstStyle/>
          <a:p>
            <a:pPr algn="ctr">
              <a:buClr>
                <a:srgbClr val="00CC99"/>
              </a:buClr>
              <a:buSzPct val="81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CR" sz="3600" b="1" dirty="0">
                <a:solidFill>
                  <a:schemeClr val="bg2">
                    <a:lumMod val="60000"/>
                    <a:lumOff val="40000"/>
                  </a:schemeClr>
                </a:solidFill>
                <a:latin typeface="Tahoma" panose="020B0604030504040204" pitchFamily="34" charset="0"/>
              </a:rPr>
              <a:t>INDICE</a:t>
            </a:r>
            <a:r>
              <a:rPr lang="en-GB" altLang="es-CR" sz="3600" b="1" dirty="0">
                <a:solidFill>
                  <a:srgbClr val="00CC99"/>
                </a:solidFill>
                <a:latin typeface="Tahoma" panose="020B0604030504040204" pitchFamily="34" charset="0"/>
              </a:rPr>
              <a:t> </a:t>
            </a:r>
            <a:r>
              <a:rPr lang="en-GB" altLang="es-CR" dirty="0">
                <a:solidFill>
                  <a:schemeClr val="bg2">
                    <a:lumMod val="60000"/>
                    <a:lumOff val="40000"/>
                  </a:schemeClr>
                </a:solidFill>
              </a:rPr>
              <a:t> </a:t>
            </a:r>
          </a:p>
        </p:txBody>
      </p:sp>
      <p:sp>
        <p:nvSpPr>
          <p:cNvPr id="10242" name="Rectangle 2"/>
          <p:cNvSpPr>
            <a:spLocks noGrp="1" noChangeArrowheads="1"/>
          </p:cNvSpPr>
          <p:nvPr>
            <p:ph idx="1"/>
          </p:nvPr>
        </p:nvSpPr>
        <p:spPr>
          <a:xfrm>
            <a:off x="685800" y="1981200"/>
            <a:ext cx="7772400" cy="4114800"/>
          </a:xfrm>
          <a:ln/>
        </p:spPr>
        <p:txBody>
          <a:bodyPr/>
          <a:lstStyle/>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Introducción</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p>
          <a:p>
            <a:pPr>
              <a:spcBef>
                <a:spcPts val="688"/>
              </a:spcBef>
              <a:buClr>
                <a:srgbClr val="00CC99"/>
              </a:buClr>
              <a:buSzPct val="87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60000"/>
                    <a:lumOff val="40000"/>
                  </a:schemeClr>
                </a:solidFill>
                <a:latin typeface="Tahoma" panose="020B0604030504040204" pitchFamily="34" charset="0"/>
              </a:rPr>
              <a:t>Definición</a:t>
            </a:r>
            <a:r>
              <a:rPr lang="en-GB" altLang="es-CR" dirty="0">
                <a:solidFill>
                  <a:schemeClr val="bg2">
                    <a:lumMod val="60000"/>
                    <a:lumOff val="40000"/>
                  </a:schemeClr>
                </a:solidFill>
                <a:latin typeface="Tahoma" panose="020B0604030504040204" pitchFamily="34" charset="0"/>
              </a:rPr>
              <a:t> de base de </a:t>
            </a:r>
            <a:r>
              <a:rPr lang="en-GB" altLang="es-CR" dirty="0" err="1">
                <a:solidFill>
                  <a:schemeClr val="bg2">
                    <a:lumMod val="60000"/>
                    <a:lumOff val="40000"/>
                  </a:schemeClr>
                </a:solidFill>
                <a:latin typeface="Tahoma" panose="020B0604030504040204" pitchFamily="34" charset="0"/>
              </a:rPr>
              <a:t>datos</a:t>
            </a:r>
            <a:r>
              <a:rPr lang="en-GB" altLang="es-CR" dirty="0">
                <a:solidFill>
                  <a:schemeClr val="bg2">
                    <a:lumMod val="60000"/>
                    <a:lumOff val="40000"/>
                  </a:schemeClr>
                </a:solidFill>
                <a:latin typeface="Tahoma" panose="020B0604030504040204" pitchFamily="34" charset="0"/>
              </a:rPr>
              <a:t> </a:t>
            </a:r>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Conceptos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básicos</a:t>
            </a:r>
            <a:endPar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Sistema de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Gestión</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de Base de </a:t>
            </a: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Datos</a:t>
            </a:r>
            <a:r>
              <a:rPr lang="en-GB" altLang="es-CR" dirty="0">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 (SGBD) </a:t>
            </a:r>
          </a:p>
          <a:p>
            <a:pPr>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CR" dirty="0" err="1">
                <a:solidFill>
                  <a:schemeClr val="bg2">
                    <a:lumMod val="40000"/>
                    <a:lumOff val="60000"/>
                  </a:schemeClr>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rPr>
              <a:t>Conclusiones</a:t>
            </a:r>
            <a:r>
              <a:rPr lang="en-GB" altLang="es-CR" dirty="0">
                <a:solidFill>
                  <a:schemeClr val="bg2">
                    <a:lumMod val="40000"/>
                    <a:lumOff val="60000"/>
                  </a:schemeClr>
                </a:solidFill>
                <a:latin typeface="Tahoma" panose="020B0604030504040204" pitchFamily="34" charset="0"/>
              </a:rPr>
              <a:t>    </a:t>
            </a:r>
          </a:p>
          <a:p>
            <a:pPr>
              <a:spcBef>
                <a:spcPts val="688"/>
              </a:spcBef>
              <a:buFont typeface="Times New Roman" panose="02020603050405020304"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CR" dirty="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latin typeface="Tahoma" panose="020B0604030504040204"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1509</TotalTime>
  <Words>2547</Words>
  <Application>Microsoft Office PowerPoint</Application>
  <PresentationFormat>Presentación en pantalla (4:3)</PresentationFormat>
  <Paragraphs>283</Paragraphs>
  <Slides>42</Slides>
  <Notes>37</Notes>
  <HiddenSlides>0</HiddenSlides>
  <MMClips>0</MMClips>
  <ScaleCrop>false</ScaleCrop>
  <HeadingPairs>
    <vt:vector size="8" baseType="variant">
      <vt:variant>
        <vt:lpstr>Fuentes usadas</vt:lpstr>
      </vt:variant>
      <vt:variant>
        <vt:i4>14</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8" baseType="lpstr">
      <vt:lpstr>Times New Roman</vt:lpstr>
      <vt:lpstr>HG Mincho Light J</vt:lpstr>
      <vt:lpstr>AvantGarde Bk BT</vt:lpstr>
      <vt:lpstr>Book Antiqua</vt:lpstr>
      <vt:lpstr>Tahoma</vt:lpstr>
      <vt:lpstr>Arial</vt:lpstr>
      <vt:lpstr>AGaramond</vt:lpstr>
      <vt:lpstr>Wingdings</vt:lpstr>
      <vt:lpstr>Verdana</vt:lpstr>
      <vt:lpstr>Technical</vt:lpstr>
      <vt:lpstr>Tekton</vt:lpstr>
      <vt:lpstr>VAG Rounded Th</vt:lpstr>
      <vt:lpstr>Tempus Sans ITC</vt:lpstr>
      <vt:lpstr>Whimsy ICG</vt:lpstr>
      <vt:lpstr>Circuito</vt:lpstr>
      <vt:lpstr>Paint Shop Pro Image</vt:lpstr>
      <vt:lpstr>BASES DE DATOS </vt:lpstr>
      <vt:lpstr>INDICE </vt:lpstr>
      <vt:lpstr>INDICE </vt:lpstr>
      <vt:lpstr>Presentación de PowerPoint</vt:lpstr>
      <vt:lpstr>Presentación de PowerPoint</vt:lpstr>
      <vt:lpstr>Presentación de PowerPoint</vt:lpstr>
      <vt:lpstr>Presentación de PowerPoint</vt:lpstr>
      <vt:lpstr>Presentación de PowerPoint</vt:lpstr>
      <vt:lpstr>INDICE  </vt:lpstr>
      <vt:lpstr>Presentación de PowerPoint</vt:lpstr>
      <vt:lpstr>Presentación de PowerPoint</vt:lpstr>
      <vt:lpstr>Facturas </vt:lpstr>
      <vt:lpstr>DEFINICIÓN DE BASE DE DATOS (2)</vt:lpstr>
      <vt:lpstr>INDICE  </vt:lpstr>
      <vt:lpstr>Presentación de PowerPoint</vt:lpstr>
      <vt:lpstr>Datos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INDICE  </vt:lpstr>
      <vt:lpstr>Presentación de PowerPoint</vt:lpstr>
      <vt:lpstr>Presentación de PowerPoint</vt:lpstr>
      <vt:lpstr>Presentación de PowerPoint</vt:lpstr>
      <vt:lpstr>Presentación de PowerPoint</vt:lpstr>
      <vt:lpstr> 2. Separación entre los programas y los datos, y abstracción de los datos         Es posible modificar las definiciones de datos y no modificar el código de  la aplicación y viceversa.  Dos características confluyen para lograrlo:  -Se almacena en el catálogo del SGBD la estructura de los archivos de datos separados de las aplicaciones (programas).   -El código de las aplicaciones se escribe de modo que sean independientes de los archivos específicos.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INDICE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Jimenez</dc:creator>
  <cp:lastModifiedBy>Jimenez</cp:lastModifiedBy>
  <cp:revision>39</cp:revision>
  <dcterms:modified xsi:type="dcterms:W3CDTF">2014-09-13T17:10:09Z</dcterms:modified>
</cp:coreProperties>
</file>